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type="screen16x9" cy="6858000" cx="12192000"/>
  <p:notesSz cx="12192000" cy="68580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9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1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1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1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2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2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2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2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6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7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00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1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2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ah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ah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Relationship Id="rId18" Type="http://schemas.openxmlformats.org/officeDocument/2006/relationships/image" Target="../media/image47.png"/><Relationship Id="rId19" Type="http://schemas.openxmlformats.org/officeDocument/2006/relationships/image" Target="../media/image48.png"/><Relationship Id="rId20" Type="http://schemas.openxmlformats.org/officeDocument/2006/relationships/image" Target="../media/image49.png"/><Relationship Id="rId21" Type="http://schemas.openxmlformats.org/officeDocument/2006/relationships/image" Target="../media/image50.png"/><Relationship Id="rId22" Type="http://schemas.openxmlformats.org/officeDocument/2006/relationships/image" Target="../media/image51.png"/><Relationship Id="rId23" Type="http://schemas.openxmlformats.org/officeDocument/2006/relationships/image" Target="../media/image52.png"/><Relationship Id="rId24" Type="http://schemas.openxmlformats.org/officeDocument/2006/relationships/image" Target="../media/image53.png"/><Relationship Id="rId25" Type="http://schemas.openxmlformats.org/officeDocument/2006/relationships/image" Target="../media/image54.png"/><Relationship Id="rId26" Type="http://schemas.openxmlformats.org/officeDocument/2006/relationships/image" Target="../media/image55.png"/><Relationship Id="rId27" Type="http://schemas.openxmlformats.org/officeDocument/2006/relationships/image" Target="../media/image56.png"/><Relationship Id="rId28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2.png"/><Relationship Id="rId12" Type="http://schemas.openxmlformats.org/officeDocument/2006/relationships/image" Target="../media/image13.png"/><Relationship Id="rId1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jpeg"/><Relationship Id="rId3" Type="http://schemas.openxmlformats.org/officeDocument/2006/relationships/image" Target="../media/image28.jpe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/>
          <p:nvPr/>
        </p:nvSpPr>
        <p:spPr>
          <a:xfrm>
            <a:off x="2626360" y="3675062"/>
            <a:ext cx="6771005" cy="1969262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Student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Name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lang="en-US" spc="-15">
                <a:latin typeface="Times New Roman"/>
                <a:cs typeface="Times New Roman"/>
              </a:rPr>
              <a:t>A</a:t>
            </a:r>
            <a:r>
              <a:rPr dirty="0" sz="2000" lang="en-US" spc="-15">
                <a:latin typeface="Times New Roman"/>
                <a:cs typeface="Times New Roman"/>
              </a:rPr>
              <a:t>.</a:t>
            </a:r>
            <a:r>
              <a:rPr dirty="0" sz="2000" lang="en-US" spc="-15">
                <a:latin typeface="Times New Roman"/>
                <a:cs typeface="Times New Roman"/>
              </a:rPr>
              <a:t>T</a:t>
            </a:r>
            <a:r>
              <a:rPr dirty="0" sz="2000" lang="en-US" spc="-15">
                <a:latin typeface="Times New Roman"/>
                <a:cs typeface="Times New Roman"/>
              </a:rPr>
              <a:t>A</a:t>
            </a:r>
            <a:r>
              <a:rPr dirty="0" sz="2000" lang="en-US" spc="-15">
                <a:latin typeface="Times New Roman"/>
                <a:cs typeface="Times New Roman"/>
              </a:rPr>
              <a:t>M</a:t>
            </a:r>
            <a:r>
              <a:rPr dirty="0" sz="2000" lang="en-US" spc="-15">
                <a:latin typeface="Times New Roman"/>
                <a:cs typeface="Times New Roman"/>
              </a:rPr>
              <a:t>I</a:t>
            </a:r>
            <a:r>
              <a:rPr dirty="0" sz="2000" lang="en-US" spc="-15">
                <a:latin typeface="Times New Roman"/>
                <a:cs typeface="Times New Roman"/>
              </a:rPr>
              <a:t>L</a:t>
            </a:r>
            <a:r>
              <a:rPr dirty="0" sz="2000" lang="en-US" spc="-15">
                <a:latin typeface="Times New Roman"/>
                <a:cs typeface="Times New Roman"/>
              </a:rPr>
              <a:t>S</a:t>
            </a:r>
            <a:r>
              <a:rPr dirty="0" sz="2000" lang="en-US" spc="-15">
                <a:latin typeface="Times New Roman"/>
                <a:cs typeface="Times New Roman"/>
              </a:rPr>
              <a:t>E</a:t>
            </a:r>
            <a:r>
              <a:rPr dirty="0" sz="2000" lang="en-US" spc="-15">
                <a:latin typeface="Times New Roman"/>
                <a:cs typeface="Times New Roman"/>
              </a:rPr>
              <a:t>L</a:t>
            </a:r>
            <a:r>
              <a:rPr dirty="0" sz="2000" lang="en-US" spc="-15">
                <a:latin typeface="Times New Roman"/>
                <a:cs typeface="Times New Roman"/>
              </a:rPr>
              <a:t>V</a:t>
            </a:r>
            <a:r>
              <a:rPr dirty="0" sz="2000" lang="en-US" spc="-15">
                <a:latin typeface="Times New Roman"/>
                <a:cs typeface="Times New Roman"/>
              </a:rPr>
              <a:t>A</a:t>
            </a:r>
            <a:r>
              <a:rPr dirty="0" sz="2000" lang="en-US" spc="-15">
                <a:latin typeface="Times New Roman"/>
                <a:cs typeface="Times New Roman"/>
              </a:rPr>
              <a:t>N</a:t>
            </a:r>
            <a:endParaRPr altLang="en-US" lang="zh-CN"/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Register No :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3122</a:t>
            </a:r>
            <a:r>
              <a:rPr dirty="0" sz="2000" lang="en-US" spc="-10">
                <a:latin typeface="Times New Roman"/>
                <a:cs typeface="Times New Roman"/>
              </a:rPr>
              <a:t>00</a:t>
            </a:r>
            <a:r>
              <a:rPr dirty="0" sz="2000" lang="en-US" spc="-10">
                <a:latin typeface="Times New Roman"/>
                <a:cs typeface="Times New Roman"/>
              </a:rPr>
              <a:t>6</a:t>
            </a:r>
            <a:r>
              <a:rPr dirty="0" sz="2000" lang="en-US" spc="-10">
                <a:latin typeface="Times New Roman"/>
                <a:cs typeface="Times New Roman"/>
              </a:rPr>
              <a:t>0</a:t>
            </a:r>
            <a:r>
              <a:rPr dirty="0" sz="2000" lang="en-US" spc="-10">
                <a:latin typeface="Times New Roman"/>
                <a:cs typeface="Times New Roman"/>
              </a:rPr>
              <a:t>9</a:t>
            </a:r>
            <a:endParaRPr dirty="0" sz="200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dirty="0" sz="2000">
                <a:latin typeface="Times New Roman"/>
                <a:cs typeface="Times New Roman"/>
              </a:rPr>
              <a:t>Department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IIIrd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B.com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lang="en-US" spc="-20">
                <a:latin typeface="Times New Roman"/>
                <a:cs typeface="Times New Roman"/>
              </a:rPr>
              <a:t>(ACCOUNTIG AND FINNANCE</a:t>
            </a:r>
            <a:r>
              <a:rPr dirty="0" sz="2000" spc="-10">
                <a:latin typeface="Times New Roman"/>
                <a:cs typeface="Times New Roman"/>
              </a:rPr>
              <a:t>)</a:t>
            </a:r>
            <a:endParaRPr dirty="0" sz="2000">
              <a:latin typeface="Times New Roman"/>
              <a:cs typeface="Times New Roman"/>
            </a:endParaRPr>
          </a:p>
          <a:p>
            <a:pPr indent="-6350" marL="19050" marR="5080">
              <a:lnSpc>
                <a:spcPct val="102000"/>
              </a:lnSpc>
              <a:spcBef>
                <a:spcPts val="75"/>
              </a:spcBef>
              <a:tabLst>
                <a:tab algn="l" pos="1390015"/>
                <a:tab algn="l" pos="1758950"/>
                <a:tab algn="l" pos="4082415"/>
                <a:tab algn="l" pos="5460365"/>
                <a:tab algn="l" pos="6142355"/>
              </a:tabLst>
            </a:pPr>
            <a:r>
              <a:rPr dirty="0" sz="2000" spc="-10">
                <a:latin typeface="Times New Roman"/>
                <a:cs typeface="Times New Roman"/>
              </a:rPr>
              <a:t>College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50">
                <a:latin typeface="Times New Roman"/>
                <a:cs typeface="Times New Roman"/>
              </a:rPr>
              <a:t>: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 err="1">
                <a:latin typeface="Times New Roman"/>
                <a:cs typeface="Times New Roman"/>
              </a:rPr>
              <a:t>Pachaiyappa</a:t>
            </a:r>
            <a:r>
              <a:rPr dirty="0" sz="2000" lang="en-US" spc="-10" err="1">
                <a:latin typeface="Times New Roman"/>
                <a:cs typeface="Times New Roman"/>
              </a:rPr>
              <a:t>’s</a:t>
            </a:r>
            <a:r>
              <a:rPr dirty="0" sz="2000" lang="en-US" spc="-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College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for</a:t>
            </a:r>
            <a:r>
              <a:rPr dirty="0" sz="2000" lang="en-US" spc="-2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men </a:t>
            </a:r>
            <a:r>
              <a:rPr dirty="0" sz="2000" spc="-10">
                <a:latin typeface="Times New Roman"/>
                <a:cs typeface="Times New Roman"/>
              </a:rPr>
              <a:t>kanchipuram</a:t>
            </a:r>
            <a:endParaRPr dirty="0" sz="2000">
              <a:latin typeface="Times New Roman"/>
              <a:cs typeface="Times New Roman"/>
            </a:endParaRPr>
          </a:p>
        </p:txBody>
      </p:sp>
      <p:pic>
        <p:nvPicPr>
          <p:cNvPr id="2097152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/>
        </p:spPr>
      </p:pic>
      <p:grpSp>
        <p:nvGrpSpPr>
          <p:cNvPr id="20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104859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bIns="0" lIns="0" rIns="0" rtlCol="0" tIns="0" wrap="square"/>
          <a:p/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/>
        </p:spPr>
      </p:pic>
      <p:sp>
        <p:nvSpPr>
          <p:cNvPr id="104859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1</a:t>
            </a:fld>
            <a:endParaRPr dirty="0"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THE</a:t>
            </a:r>
            <a:r>
              <a:rPr dirty="0" sz="4250" spc="-45"/>
              <a:t> </a:t>
            </a:r>
            <a:r>
              <a:rPr dirty="0" sz="4250"/>
              <a:t>"WOW"</a:t>
            </a:r>
            <a:r>
              <a:rPr dirty="0" sz="4250" spc="-5"/>
              <a:t> </a:t>
            </a:r>
            <a:r>
              <a:rPr dirty="0" sz="4250"/>
              <a:t>IN</a:t>
            </a:r>
            <a:r>
              <a:rPr dirty="0" sz="4250" spc="-25"/>
              <a:t> </a:t>
            </a:r>
            <a:r>
              <a:rPr dirty="0" sz="4250"/>
              <a:t>OUR</a:t>
            </a:r>
            <a:r>
              <a:rPr dirty="0" sz="4250" spc="-35"/>
              <a:t> </a:t>
            </a:r>
            <a:r>
              <a:rPr dirty="0" sz="4250" spc="-10"/>
              <a:t>SOLUTION</a:t>
            </a:r>
            <a:endParaRPr sz="4250"/>
          </a:p>
        </p:txBody>
      </p:sp>
      <p:sp>
        <p:nvSpPr>
          <p:cNvPr id="1048654" name="object 3"/>
          <p:cNvSpPr txBox="1"/>
          <p:nvPr/>
        </p:nvSpPr>
        <p:spPr>
          <a:xfrm>
            <a:off x="2645410" y="2328227"/>
            <a:ext cx="3602354" cy="45275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New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Formula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8655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/>
          <p:nvPr/>
        </p:nvSpPr>
        <p:spPr>
          <a:xfrm>
            <a:off x="11283695" y="6215334"/>
            <a:ext cx="234950" cy="18796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/>
        </p:spPr>
        <p:txBody>
          <a:bodyPr bIns="0" lIns="0" rIns="0" rtlCol="0" tIns="14604" vert="horz" wrap="square">
            <a:spAutoFit/>
          </a:bodyPr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b="0" dirty="0" sz="2800" i="0">
                <a:latin typeface="Times New Roman"/>
                <a:cs typeface="Times New Roman"/>
              </a:rPr>
              <a:t>To</a:t>
            </a:r>
            <a:r>
              <a:rPr b="0" dirty="0" sz="2800" i="0" spc="-20">
                <a:latin typeface="Times New Roman"/>
                <a:cs typeface="Times New Roman"/>
              </a:rPr>
              <a:t> </a:t>
            </a:r>
            <a:r>
              <a:rPr b="0" dirty="0" sz="2800" i="0">
                <a:latin typeface="Times New Roman"/>
                <a:cs typeface="Times New Roman"/>
              </a:rPr>
              <a:t>Find</a:t>
            </a:r>
            <a:r>
              <a:rPr b="0" dirty="0" sz="2800" i="0" spc="-15">
                <a:latin typeface="Times New Roman"/>
                <a:cs typeface="Times New Roman"/>
              </a:rPr>
              <a:t> </a:t>
            </a:r>
            <a:r>
              <a:rPr b="0" dirty="0" sz="2800" i="0">
                <a:latin typeface="Times New Roman"/>
                <a:cs typeface="Times New Roman"/>
              </a:rPr>
              <a:t>out</a:t>
            </a:r>
            <a:r>
              <a:rPr b="0" dirty="0" sz="2800" i="0" spc="-15">
                <a:latin typeface="Times New Roman"/>
                <a:cs typeface="Times New Roman"/>
              </a:rPr>
              <a:t> </a:t>
            </a:r>
            <a:r>
              <a:rPr b="0" dirty="0" sz="2800" i="0">
                <a:latin typeface="Times New Roman"/>
                <a:cs typeface="Times New Roman"/>
              </a:rPr>
              <a:t>the</a:t>
            </a:r>
            <a:r>
              <a:rPr b="0" dirty="0" sz="2800" i="0" spc="-15">
                <a:latin typeface="Times New Roman"/>
                <a:cs typeface="Times New Roman"/>
              </a:rPr>
              <a:t> </a:t>
            </a:r>
            <a:r>
              <a:rPr b="0" dirty="0" sz="2800" i="0">
                <a:latin typeface="Times New Roman"/>
                <a:cs typeface="Times New Roman"/>
              </a:rPr>
              <a:t>Feedback</a:t>
            </a:r>
            <a:r>
              <a:rPr b="0" dirty="0" sz="2800" i="0" spc="-15">
                <a:latin typeface="Times New Roman"/>
                <a:cs typeface="Times New Roman"/>
              </a:rPr>
              <a:t> </a:t>
            </a:r>
            <a:r>
              <a:rPr b="0" dirty="0" sz="2800" i="0">
                <a:latin typeface="Times New Roman"/>
                <a:cs typeface="Times New Roman"/>
              </a:rPr>
              <a:t>for</a:t>
            </a:r>
            <a:r>
              <a:rPr b="0" dirty="0" sz="2800" i="0" spc="-30">
                <a:latin typeface="Times New Roman"/>
                <a:cs typeface="Times New Roman"/>
              </a:rPr>
              <a:t> </a:t>
            </a:r>
            <a:r>
              <a:rPr b="0" dirty="0" sz="2800" i="0">
                <a:latin typeface="Times New Roman"/>
                <a:cs typeface="Times New Roman"/>
              </a:rPr>
              <a:t>Job</a:t>
            </a:r>
            <a:r>
              <a:rPr b="0" dirty="0" sz="2800" i="0" spc="-20">
                <a:latin typeface="Times New Roman"/>
                <a:cs typeface="Times New Roman"/>
              </a:rPr>
              <a:t> </a:t>
            </a:r>
            <a:r>
              <a:rPr b="0" dirty="0" sz="2800" i="0" spc="-25">
                <a:latin typeface="Times New Roman"/>
                <a:cs typeface="Times New Roman"/>
              </a:rPr>
              <a:t>by </a:t>
            </a:r>
            <a:r>
              <a:rPr b="0" dirty="0" sz="2800" i="0">
                <a:latin typeface="Times New Roman"/>
                <a:cs typeface="Times New Roman"/>
              </a:rPr>
              <a:t>Analysing</a:t>
            </a:r>
            <a:r>
              <a:rPr b="0" dirty="0" sz="2800" i="0" spc="-20">
                <a:latin typeface="Times New Roman"/>
                <a:cs typeface="Times New Roman"/>
              </a:rPr>
              <a:t> </a:t>
            </a:r>
            <a:r>
              <a:rPr b="0" dirty="0" sz="2800" i="0">
                <a:latin typeface="Times New Roman"/>
                <a:cs typeface="Times New Roman"/>
              </a:rPr>
              <a:t>the</a:t>
            </a:r>
            <a:r>
              <a:rPr b="0" dirty="0" sz="2800" i="0" spc="-20">
                <a:latin typeface="Times New Roman"/>
                <a:cs typeface="Times New Roman"/>
              </a:rPr>
              <a:t> </a:t>
            </a:r>
            <a:r>
              <a:rPr b="0" dirty="0" sz="2800" i="0">
                <a:latin typeface="Times New Roman"/>
                <a:cs typeface="Times New Roman"/>
              </a:rPr>
              <a:t>Job</a:t>
            </a:r>
            <a:r>
              <a:rPr b="0" dirty="0" sz="2800" i="0" spc="-15">
                <a:latin typeface="Times New Roman"/>
                <a:cs typeface="Times New Roman"/>
              </a:rPr>
              <a:t> </a:t>
            </a:r>
            <a:r>
              <a:rPr b="0" dirty="0" sz="2800" i="0">
                <a:latin typeface="Times New Roman"/>
                <a:cs typeface="Times New Roman"/>
              </a:rPr>
              <a:t>Satisfaction</a:t>
            </a:r>
            <a:r>
              <a:rPr b="0" dirty="0" sz="2800" i="0" spc="-20">
                <a:latin typeface="Times New Roman"/>
                <a:cs typeface="Times New Roman"/>
              </a:rPr>
              <a:t> </a:t>
            </a:r>
            <a:r>
              <a:rPr b="0" dirty="0" sz="2800" i="0">
                <a:latin typeface="Times New Roman"/>
                <a:cs typeface="Times New Roman"/>
              </a:rPr>
              <a:t>Level</a:t>
            </a:r>
            <a:r>
              <a:rPr b="0" dirty="0" sz="2800" i="0" spc="-15">
                <a:latin typeface="Times New Roman"/>
                <a:cs typeface="Times New Roman"/>
              </a:rPr>
              <a:t> </a:t>
            </a:r>
            <a:r>
              <a:rPr b="0" dirty="0" sz="2800" i="0" spc="-5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dirty="0" spc="-10"/>
              <a:t>MODELLING</a:t>
            </a:r>
          </a:p>
        </p:txBody>
      </p:sp>
      <p:sp>
        <p:nvSpPr>
          <p:cNvPr id="1048658" name="object 3"/>
          <p:cNvSpPr txBox="1"/>
          <p:nvPr/>
        </p:nvSpPr>
        <p:spPr>
          <a:xfrm>
            <a:off x="2635885" y="2449195"/>
            <a:ext cx="6400165" cy="7727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508000" marL="5207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algn="l" pos="520700"/>
              </a:tabLst>
            </a:pP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Collection -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Employee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Attrition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indent="-508000" marL="5207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algn="l" pos="520700"/>
              </a:tabLst>
            </a:pP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Preparation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Clearing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Blanks,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59" name="object 4"/>
          <p:cNvSpPr txBox="1"/>
          <p:nvPr/>
        </p:nvSpPr>
        <p:spPr>
          <a:xfrm>
            <a:off x="2635885" y="3211448"/>
            <a:ext cx="6508750" cy="11506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Removing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Blank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algn="l" pos="520700"/>
              </a:tabLst>
            </a:pPr>
            <a:r>
              <a:rPr dirty="0" sz="2400" spc="-25">
                <a:latin typeface="Times New Roman"/>
                <a:cs typeface="Times New Roman"/>
              </a:rPr>
              <a:t>3.</a:t>
            </a:r>
            <a:r>
              <a:rPr dirty="0" sz="2400">
                <a:latin typeface="Times New Roman"/>
                <a:cs typeface="Times New Roman"/>
              </a:rPr>
              <a:t>	Using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formula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attain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Feedback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Job </a:t>
            </a:r>
            <a:r>
              <a:rPr dirty="0" sz="2400">
                <a:latin typeface="Times New Roman"/>
                <a:cs typeface="Times New Roman"/>
              </a:rPr>
              <a:t>through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Job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Satisfaction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(1,2,3,4)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(Satisfied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60" name="object 5"/>
          <p:cNvSpPr txBox="1"/>
          <p:nvPr/>
        </p:nvSpPr>
        <p:spPr>
          <a:xfrm>
            <a:off x="800417" y="4352035"/>
            <a:ext cx="7713345" cy="15316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indent="-457200" marL="469265" marR="5080">
              <a:lnSpc>
                <a:spcPct val="103800"/>
              </a:lnSpc>
              <a:spcBef>
                <a:spcPts val="10"/>
              </a:spcBef>
              <a:tabLst>
                <a:tab algn="l" pos="469265"/>
              </a:tabLst>
            </a:pPr>
            <a:r>
              <a:rPr dirty="0" sz="2400" spc="-25">
                <a:latin typeface="Times New Roman"/>
                <a:cs typeface="Times New Roman"/>
              </a:rPr>
              <a:t>4.</a:t>
            </a:r>
            <a:r>
              <a:rPr dirty="0" sz="2400">
                <a:latin typeface="Times New Roman"/>
                <a:cs typeface="Times New Roman"/>
              </a:rPr>
              <a:t>	Insert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Pivot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Table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Summarize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Employee </a:t>
            </a:r>
            <a:r>
              <a:rPr dirty="0" sz="2400">
                <a:latin typeface="Times New Roman"/>
                <a:cs typeface="Times New Roman"/>
              </a:rPr>
              <a:t>Attrition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based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Gender,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Job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Satisfaction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Attrition </a:t>
            </a:r>
            <a:r>
              <a:rPr dirty="0" sz="2400">
                <a:latin typeface="Times New Roman"/>
                <a:cs typeface="Times New Roman"/>
              </a:rPr>
              <a:t>(Yes/No)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Feedback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61" name="object 6"/>
          <p:cNvSpPr txBox="1"/>
          <p:nvPr/>
        </p:nvSpPr>
        <p:spPr>
          <a:xfrm>
            <a:off x="740092" y="3824604"/>
            <a:ext cx="1779905" cy="1930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25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84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/>
        </p:spPr>
      </p:pic>
      <p:sp>
        <p:nvSpPr>
          <p:cNvPr id="1048662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63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64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85" name="object 11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/>
        </p:spPr>
      </p:pic>
      <p:sp>
        <p:nvSpPr>
          <p:cNvPr id="1048665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66" name="object 13"/>
          <p:cNvSpPr txBox="1"/>
          <p:nvPr/>
        </p:nvSpPr>
        <p:spPr>
          <a:xfrm>
            <a:off x="11283695" y="6215334"/>
            <a:ext cx="234950" cy="18796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/>
        </p:spPr>
        <p:txBody>
          <a:bodyPr bIns="0" lIns="0" rIns="0" rtlCol="0" tIns="10160" vert="horz" wrap="square">
            <a:spAutoFit/>
          </a:bodyPr>
          <a:p>
            <a:pPr indent="-457200" marL="469265" marR="5080">
              <a:lnSpc>
                <a:spcPts val="3000"/>
              </a:lnSpc>
              <a:spcBef>
                <a:spcPts val="80"/>
              </a:spcBef>
              <a:tabLst>
                <a:tab algn="l" pos="469265"/>
              </a:tabLst>
            </a:pPr>
            <a:r>
              <a:rPr b="0" dirty="0" sz="2400" i="0" spc="-25">
                <a:latin typeface="Times New Roman"/>
                <a:cs typeface="Times New Roman"/>
              </a:rPr>
              <a:t>5.</a:t>
            </a:r>
            <a:r>
              <a:rPr b="0" dirty="0" sz="2400" i="0">
                <a:latin typeface="Times New Roman"/>
                <a:cs typeface="Times New Roman"/>
              </a:rPr>
              <a:t>	Data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Visualization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using</a:t>
            </a:r>
            <a:r>
              <a:rPr b="0" dirty="0" sz="2400" i="0" spc="-4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Bar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Chart</a:t>
            </a:r>
            <a:r>
              <a:rPr b="0" dirty="0" sz="2400" i="0" spc="-1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and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Pie</a:t>
            </a:r>
            <a:r>
              <a:rPr b="0" dirty="0" sz="2400" i="0" spc="-1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Chart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to</a:t>
            </a:r>
            <a:r>
              <a:rPr b="0" dirty="0" sz="2400" i="0" spc="-4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represent</a:t>
            </a:r>
            <a:r>
              <a:rPr b="0" dirty="0" sz="2400" i="0" spc="-40">
                <a:latin typeface="Times New Roman"/>
                <a:cs typeface="Times New Roman"/>
              </a:rPr>
              <a:t> </a:t>
            </a:r>
            <a:r>
              <a:rPr b="0" dirty="0" sz="2400" i="0" spc="-25">
                <a:latin typeface="Times New Roman"/>
                <a:cs typeface="Times New Roman"/>
              </a:rPr>
              <a:t>the </a:t>
            </a:r>
            <a:r>
              <a:rPr b="0" dirty="0" sz="2400" i="0">
                <a:latin typeface="Times New Roman"/>
                <a:cs typeface="Times New Roman"/>
              </a:rPr>
              <a:t>turnover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by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gender</a:t>
            </a:r>
            <a:r>
              <a:rPr b="0" dirty="0" sz="2400" i="0" spc="-1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and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satisfaction</a:t>
            </a:r>
            <a:r>
              <a:rPr b="0" dirty="0" sz="2400" i="0" spc="-15">
                <a:latin typeface="Times New Roman"/>
                <a:cs typeface="Times New Roman"/>
              </a:rPr>
              <a:t> </a:t>
            </a:r>
            <a:r>
              <a:rPr b="0" dirty="0" sz="2400" i="0" spc="-1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74" name="object 6"/>
          <p:cNvSpPr txBox="1"/>
          <p:nvPr/>
        </p:nvSpPr>
        <p:spPr>
          <a:xfrm>
            <a:off x="11283695" y="6215334"/>
            <a:ext cx="234950" cy="18796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 txBox="1"/>
          <p:nvPr/>
        </p:nvSpPr>
        <p:spPr>
          <a:xfrm>
            <a:off x="800417" y="1474215"/>
            <a:ext cx="2016760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469265"/>
              </a:tabLst>
            </a:pPr>
            <a:r>
              <a:rPr dirty="0" sz="2400" spc="-25">
                <a:latin typeface="Times New Roman"/>
                <a:cs typeface="Times New Roman"/>
              </a:rPr>
              <a:t>6.</a:t>
            </a:r>
            <a:r>
              <a:rPr dirty="0" sz="2400">
                <a:latin typeface="Times New Roman"/>
                <a:cs typeface="Times New Roman"/>
              </a:rPr>
              <a:t>	Final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76" name="object 4"/>
          <p:cNvSpPr txBox="1"/>
          <p:nvPr/>
        </p:nvSpPr>
        <p:spPr>
          <a:xfrm>
            <a:off x="403225" y="1596311"/>
            <a:ext cx="4070350" cy="1355725"/>
          </a:xfrm>
          <a:prstGeom prst="rect"/>
        </p:spPr>
        <p:txBody>
          <a:bodyPr bIns="0" lIns="0" rIns="0" rtlCol="0" tIns="261620" vert="horz" wrap="square">
            <a:spAutoFit/>
          </a:bodyPr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b="1" dirty="0" sz="3600" spc="-1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b="1" dirty="0" sz="2400" i="1">
                <a:latin typeface="Times New Roman"/>
                <a:cs typeface="Times New Roman"/>
              </a:rPr>
              <a:t>PIE</a:t>
            </a:r>
            <a:r>
              <a:rPr b="1" dirty="0" sz="2400" i="1" spc="-10">
                <a:latin typeface="Times New Roman"/>
                <a:cs typeface="Times New Roman"/>
              </a:rPr>
              <a:t> </a:t>
            </a:r>
            <a:r>
              <a:rPr b="1" dirty="0" sz="2400" i="1">
                <a:latin typeface="Times New Roman"/>
                <a:cs typeface="Times New Roman"/>
              </a:rPr>
              <a:t>CHART</a:t>
            </a:r>
            <a:r>
              <a:rPr b="1" dirty="0" sz="2400" i="1" spc="5">
                <a:latin typeface="Times New Roman"/>
                <a:cs typeface="Times New Roman"/>
              </a:rPr>
              <a:t> </a:t>
            </a:r>
            <a:r>
              <a:rPr b="1" dirty="0" sz="2400" i="1" spc="-1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77" name="object 5"/>
          <p:cNvSpPr txBox="1"/>
          <p:nvPr/>
        </p:nvSpPr>
        <p:spPr>
          <a:xfrm>
            <a:off x="5894451" y="3024123"/>
            <a:ext cx="4171950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400" i="1">
                <a:latin typeface="Times New Roman"/>
                <a:cs typeface="Times New Roman"/>
              </a:rPr>
              <a:t>BAR</a:t>
            </a:r>
            <a:r>
              <a:rPr b="1" dirty="0" sz="2400" i="1" spc="-10">
                <a:latin typeface="Times New Roman"/>
                <a:cs typeface="Times New Roman"/>
              </a:rPr>
              <a:t> </a:t>
            </a:r>
            <a:r>
              <a:rPr b="1" dirty="0" sz="2400" i="1">
                <a:latin typeface="Times New Roman"/>
                <a:cs typeface="Times New Roman"/>
              </a:rPr>
              <a:t>CHART</a:t>
            </a:r>
            <a:r>
              <a:rPr b="1" dirty="0" sz="2400" i="1" spc="5">
                <a:latin typeface="Times New Roman"/>
                <a:cs typeface="Times New Roman"/>
              </a:rPr>
              <a:t> </a:t>
            </a:r>
            <a:r>
              <a:rPr b="1" dirty="0" sz="2400" i="1" spc="-1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/>
        </p:spPr>
      </p:pic>
      <p:grpSp>
        <p:nvGrpSpPr>
          <p:cNvPr id="51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1048678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ah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7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/>
          </p:spPr>
        </p:pic>
        <p:sp>
          <p:nvSpPr>
            <p:cNvPr id="1048679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ah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8" name="object 7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/>
          </p:spPr>
        </p:pic>
        <p:sp>
          <p:nvSpPr>
            <p:cNvPr id="1048680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ah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9" name="object 9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/>
          </p:spPr>
        </p:pic>
        <p:sp>
          <p:nvSpPr>
            <p:cNvPr id="1048681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ah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0" name="object 11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/>
          </p:spPr>
        </p:pic>
        <p:sp>
          <p:nvSpPr>
            <p:cNvPr id="104868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ah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83" name="object 13"/>
          <p:cNvSpPr txBox="1"/>
          <p:nvPr/>
        </p:nvSpPr>
        <p:spPr>
          <a:xfrm>
            <a:off x="3007360" y="1750440"/>
            <a:ext cx="243840" cy="177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48684" name="object 14"/>
          <p:cNvSpPr txBox="1"/>
          <p:nvPr/>
        </p:nvSpPr>
        <p:spPr>
          <a:xfrm>
            <a:off x="3721989" y="2379345"/>
            <a:ext cx="183515" cy="177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48685" name="object 15"/>
          <p:cNvSpPr txBox="1"/>
          <p:nvPr/>
        </p:nvSpPr>
        <p:spPr>
          <a:xfrm>
            <a:off x="2943860" y="4478908"/>
            <a:ext cx="243840" cy="177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48686" name="object 16"/>
          <p:cNvSpPr txBox="1"/>
          <p:nvPr/>
        </p:nvSpPr>
        <p:spPr>
          <a:xfrm>
            <a:off x="1190942" y="2315845"/>
            <a:ext cx="246379" cy="177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2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2097191" name="object 18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/>
          </p:spPr>
        </p:pic>
        <p:pic>
          <p:nvPicPr>
            <p:cNvPr id="2097192" name="object 19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/>
          </p:spPr>
        </p:pic>
        <p:pic>
          <p:nvPicPr>
            <p:cNvPr id="2097193" name="object 20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/>
          </p:spPr>
        </p:pic>
        <p:pic>
          <p:nvPicPr>
            <p:cNvPr id="2097194" name="object 21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/>
          </p:spPr>
        </p:pic>
        <p:pic>
          <p:nvPicPr>
            <p:cNvPr id="2097195" name="object 22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/>
          </p:spPr>
        </p:pic>
        <p:pic>
          <p:nvPicPr>
            <p:cNvPr id="2097196" name="object 23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/>
          </p:spPr>
        </p:pic>
        <p:pic>
          <p:nvPicPr>
            <p:cNvPr id="2097197" name="object 24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/>
          </p:spPr>
        </p:pic>
        <p:pic>
          <p:nvPicPr>
            <p:cNvPr id="2097198" name="object 25"/>
            <p:cNvPicPr>
              <a:picLocks/>
            </p:cNvPicPr>
            <p:nvPr/>
          </p:nvPicPr>
          <p:blipFill>
            <a:blip xmlns:r="http://schemas.openxmlformats.org/officeDocument/2006/relationships" r:embed="rId13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/>
          </p:spPr>
        </p:pic>
      </p:grpSp>
      <p:sp>
        <p:nvSpPr>
          <p:cNvPr id="1048687" name="object 26"/>
          <p:cNvSpPr txBox="1"/>
          <p:nvPr/>
        </p:nvSpPr>
        <p:spPr>
          <a:xfrm>
            <a:off x="1114742" y="1191259"/>
            <a:ext cx="549275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88" name="object 27"/>
          <p:cNvSpPr txBox="1"/>
          <p:nvPr/>
        </p:nvSpPr>
        <p:spPr>
          <a:xfrm>
            <a:off x="1790954" y="857884"/>
            <a:ext cx="869315" cy="49593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r" marR="12065">
              <a:lnSpc>
                <a:spcPct val="100000"/>
              </a:lnSpc>
              <a:spcBef>
                <a:spcPts val="100"/>
              </a:spcBef>
            </a:pPr>
            <a:r>
              <a:rPr b="1" dirty="0" sz="1400" spc="-25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89" name="object 28"/>
          <p:cNvSpPr txBox="1"/>
          <p:nvPr/>
        </p:nvSpPr>
        <p:spPr>
          <a:xfrm>
            <a:off x="2781935" y="1191259"/>
            <a:ext cx="73279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90" name="object 29"/>
          <p:cNvSpPr txBox="1"/>
          <p:nvPr/>
        </p:nvSpPr>
        <p:spPr>
          <a:xfrm>
            <a:off x="3642740" y="1191259"/>
            <a:ext cx="4191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91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ah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bIns="0" lIns="0" rIns="0" rtlCol="0" tIns="0" wrap="square"/>
          <a:p/>
        </p:txBody>
      </p:sp>
      <p:grpSp>
        <p:nvGrpSpPr>
          <p:cNvPr id="53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104869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ah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ah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9" name="object 34"/>
            <p:cNvPicPr>
              <a:picLocks/>
            </p:cNvPicPr>
            <p:nvPr/>
          </p:nvPicPr>
          <p:blipFill>
            <a:blip xmlns:r="http://schemas.openxmlformats.org/officeDocument/2006/relationships" r:embed="rId14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/>
          </p:spPr>
        </p:pic>
        <p:sp>
          <p:nvSpPr>
            <p:cNvPr id="1048694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ah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0" name="object 36"/>
            <p:cNvPicPr>
              <a:picLocks/>
            </p:cNvPicPr>
            <p:nvPr/>
          </p:nvPicPr>
          <p:blipFill>
            <a:blip xmlns:r="http://schemas.openxmlformats.org/officeDocument/2006/relationships" r:embed="rId15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/>
          </p:spPr>
        </p:pic>
        <p:sp>
          <p:nvSpPr>
            <p:cNvPr id="1048695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ah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1" name="object 38"/>
            <p:cNvPicPr>
              <a:picLocks/>
            </p:cNvPicPr>
            <p:nvPr/>
          </p:nvPicPr>
          <p:blipFill>
            <a:blip xmlns:r="http://schemas.openxmlformats.org/officeDocument/2006/relationships" r:embed="rId16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/>
          </p:spPr>
        </p:pic>
        <p:sp>
          <p:nvSpPr>
            <p:cNvPr id="1048696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ah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2" name="object 40"/>
            <p:cNvPicPr>
              <a:picLocks/>
            </p:cNvPicPr>
            <p:nvPr/>
          </p:nvPicPr>
          <p:blipFill>
            <a:blip xmlns:r="http://schemas.openxmlformats.org/officeDocument/2006/relationships" r:embed="rId17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/>
          </p:spPr>
        </p:pic>
        <p:sp>
          <p:nvSpPr>
            <p:cNvPr id="1048697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ah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3" name="object 42"/>
            <p:cNvPicPr>
              <a:picLocks/>
            </p:cNvPicPr>
            <p:nvPr/>
          </p:nvPicPr>
          <p:blipFill>
            <a:blip xmlns:r="http://schemas.openxmlformats.org/officeDocument/2006/relationships" r:embed="rId18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/>
          </p:spPr>
        </p:pic>
        <p:pic>
          <p:nvPicPr>
            <p:cNvPr id="2097204" name="object 43"/>
            <p:cNvPicPr>
              <a:picLocks/>
            </p:cNvPicPr>
            <p:nvPr/>
          </p:nvPicPr>
          <p:blipFill>
            <a:blip xmlns:r="http://schemas.openxmlformats.org/officeDocument/2006/relationships" r:embed="rId19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/>
          </p:spPr>
        </p:pic>
        <p:pic>
          <p:nvPicPr>
            <p:cNvPr id="2097205" name="object 44"/>
            <p:cNvPicPr>
              <a:picLocks/>
            </p:cNvPicPr>
            <p:nvPr/>
          </p:nvPicPr>
          <p:blipFill>
            <a:blip xmlns:r="http://schemas.openxmlformats.org/officeDocument/2006/relationships" r:embed="rId20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/>
          </p:spPr>
        </p:pic>
        <p:pic>
          <p:nvPicPr>
            <p:cNvPr id="2097206" name="object 45"/>
            <p:cNvPicPr>
              <a:picLocks/>
            </p:cNvPicPr>
            <p:nvPr/>
          </p:nvPicPr>
          <p:blipFill>
            <a:blip xmlns:r="http://schemas.openxmlformats.org/officeDocument/2006/relationships" r:embed="rId21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/>
          </p:spPr>
        </p:pic>
        <p:pic>
          <p:nvPicPr>
            <p:cNvPr id="2097207" name="object 46"/>
            <p:cNvPicPr>
              <a:picLocks/>
            </p:cNvPicPr>
            <p:nvPr/>
          </p:nvPicPr>
          <p:blipFill>
            <a:blip xmlns:r="http://schemas.openxmlformats.org/officeDocument/2006/relationships" r:embed="rId22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/>
          </p:spPr>
        </p:pic>
        <p:sp>
          <p:nvSpPr>
            <p:cNvPr id="1048698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ah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8" name="object 48"/>
            <p:cNvPicPr>
              <a:picLocks/>
            </p:cNvPicPr>
            <p:nvPr/>
          </p:nvPicPr>
          <p:blipFill>
            <a:blip xmlns:r="http://schemas.openxmlformats.org/officeDocument/2006/relationships" r:embed="rId23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/>
          </p:spPr>
        </p:pic>
        <p:sp>
          <p:nvSpPr>
            <p:cNvPr id="104869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ah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0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ah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01" name="object 51"/>
          <p:cNvSpPr txBox="1"/>
          <p:nvPr/>
        </p:nvSpPr>
        <p:spPr>
          <a:xfrm>
            <a:off x="5634101" y="3128898"/>
            <a:ext cx="201295" cy="101091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r" marR="889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algn="r" marR="8890">
              <a:lnSpc>
                <a:spcPct val="100000"/>
              </a:lnSpc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algn="r" marR="8890">
              <a:lnSpc>
                <a:spcPct val="100000"/>
              </a:lnSpc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2" name="object 52"/>
          <p:cNvSpPr txBox="1"/>
          <p:nvPr/>
        </p:nvSpPr>
        <p:spPr>
          <a:xfrm>
            <a:off x="5634101" y="2845752"/>
            <a:ext cx="19685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3" name="object 53"/>
          <p:cNvSpPr txBox="1"/>
          <p:nvPr/>
        </p:nvSpPr>
        <p:spPr>
          <a:xfrm>
            <a:off x="5576951" y="2563495"/>
            <a:ext cx="2540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4" name="object 54"/>
          <p:cNvSpPr txBox="1"/>
          <p:nvPr/>
        </p:nvSpPr>
        <p:spPr>
          <a:xfrm>
            <a:off x="5576951" y="2280920"/>
            <a:ext cx="2540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5" name="object 55"/>
          <p:cNvSpPr txBox="1"/>
          <p:nvPr/>
        </p:nvSpPr>
        <p:spPr>
          <a:xfrm>
            <a:off x="5576951" y="1998090"/>
            <a:ext cx="2540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6" name="object 56"/>
          <p:cNvSpPr txBox="1"/>
          <p:nvPr/>
        </p:nvSpPr>
        <p:spPr>
          <a:xfrm>
            <a:off x="5576951" y="1715515"/>
            <a:ext cx="2540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7" name="object 57"/>
          <p:cNvSpPr txBox="1"/>
          <p:nvPr/>
        </p:nvSpPr>
        <p:spPr>
          <a:xfrm>
            <a:off x="5576951" y="1432242"/>
            <a:ext cx="25400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8" name="object 58"/>
          <p:cNvSpPr txBox="1"/>
          <p:nvPr/>
        </p:nvSpPr>
        <p:spPr>
          <a:xfrm>
            <a:off x="5576951" y="1149984"/>
            <a:ext cx="2540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9" name="object 59"/>
          <p:cNvSpPr txBox="1"/>
          <p:nvPr/>
        </p:nvSpPr>
        <p:spPr>
          <a:xfrm>
            <a:off x="6370701" y="4123054"/>
            <a:ext cx="55245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10" name="object 60"/>
          <p:cNvSpPr txBox="1"/>
          <p:nvPr/>
        </p:nvSpPr>
        <p:spPr>
          <a:xfrm>
            <a:off x="7717155" y="4123054"/>
            <a:ext cx="866775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11" name="object 61"/>
          <p:cNvSpPr txBox="1"/>
          <p:nvPr/>
        </p:nvSpPr>
        <p:spPr>
          <a:xfrm>
            <a:off x="9289415" y="4123054"/>
            <a:ext cx="73279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12" name="object 62"/>
          <p:cNvSpPr txBox="1"/>
          <p:nvPr/>
        </p:nvSpPr>
        <p:spPr>
          <a:xfrm>
            <a:off x="10953368" y="4123054"/>
            <a:ext cx="4191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4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2097209" name="object 64"/>
            <p:cNvPicPr>
              <a:picLocks/>
            </p:cNvPicPr>
            <p:nvPr/>
          </p:nvPicPr>
          <p:blipFill>
            <a:blip xmlns:r="http://schemas.openxmlformats.org/officeDocument/2006/relationships" r:embed="rId24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/>
          </p:spPr>
        </p:pic>
        <p:pic>
          <p:nvPicPr>
            <p:cNvPr id="2097210" name="object 65"/>
            <p:cNvPicPr>
              <a:picLocks/>
            </p:cNvPicPr>
            <p:nvPr/>
          </p:nvPicPr>
          <p:blipFill>
            <a:blip xmlns:r="http://schemas.openxmlformats.org/officeDocument/2006/relationships" r:embed="rId25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/>
          </p:spPr>
        </p:pic>
        <p:pic>
          <p:nvPicPr>
            <p:cNvPr id="2097211" name="object 66"/>
            <p:cNvPicPr>
              <a:picLocks/>
            </p:cNvPicPr>
            <p:nvPr/>
          </p:nvPicPr>
          <p:blipFill>
            <a:blip xmlns:r="http://schemas.openxmlformats.org/officeDocument/2006/relationships" r:embed="rId26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/>
          </p:spPr>
        </p:pic>
        <p:pic>
          <p:nvPicPr>
            <p:cNvPr id="2097212" name="object 67"/>
            <p:cNvPicPr>
              <a:picLocks/>
            </p:cNvPicPr>
            <p:nvPr/>
          </p:nvPicPr>
          <p:blipFill>
            <a:blip xmlns:r="http://schemas.openxmlformats.org/officeDocument/2006/relationships" r:embed="rId27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/>
          </p:spPr>
        </p:pic>
      </p:grpSp>
      <p:sp>
        <p:nvSpPr>
          <p:cNvPr id="1048713" name="object 68"/>
          <p:cNvSpPr txBox="1"/>
          <p:nvPr/>
        </p:nvSpPr>
        <p:spPr>
          <a:xfrm>
            <a:off x="11648820" y="2656625"/>
            <a:ext cx="184150" cy="374650"/>
          </a:xfrm>
          <a:prstGeom prst="rect"/>
        </p:spPr>
        <p:txBody>
          <a:bodyPr bIns="0" lIns="0" rIns="0" rtlCol="0" tIns="49530" vert="horz" wrap="square">
            <a:spAutoFit/>
          </a:bodyPr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14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ah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bIns="0" lIns="0" rIns="0" rtlCol="0" tIns="0" wrap="square"/>
          <a:p/>
        </p:txBody>
      </p:sp>
      <p:sp>
        <p:nvSpPr>
          <p:cNvPr id="1048715" name="object 70"/>
          <p:cNvSpPr txBox="1"/>
          <p:nvPr/>
        </p:nvSpPr>
        <p:spPr>
          <a:xfrm>
            <a:off x="11283695" y="6215334"/>
            <a:ext cx="234950" cy="18796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0"/>
              <a:t>Conclusion</a:t>
            </a:r>
            <a:endParaRPr sz="6000"/>
          </a:p>
        </p:txBody>
      </p:sp>
      <p:sp>
        <p:nvSpPr>
          <p:cNvPr id="1048717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bIns="0" lIns="0" rIns="0" rtlCol="0" tIns="15240" vert="horz" wrap="square">
            <a:spAutoFit/>
          </a:bodyPr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dirty="0" spc="-25"/>
              <a:t> </a:t>
            </a:r>
            <a:r>
              <a:rPr dirty="0"/>
              <a:t>conclusion,</a:t>
            </a:r>
            <a:r>
              <a:rPr dirty="0" spc="-15"/>
              <a:t> </a:t>
            </a: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project</a:t>
            </a:r>
            <a:r>
              <a:rPr dirty="0" spc="-15"/>
              <a:t> </a:t>
            </a:r>
            <a:r>
              <a:rPr dirty="0"/>
              <a:t>highlights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importance</a:t>
            </a:r>
            <a:r>
              <a:rPr dirty="0" spc="-15"/>
              <a:t> </a:t>
            </a:r>
            <a:r>
              <a:rPr dirty="0" spc="-25"/>
              <a:t>of </a:t>
            </a:r>
            <a:r>
              <a:rPr dirty="0"/>
              <a:t>analyzing</a:t>
            </a:r>
            <a:r>
              <a:rPr dirty="0" spc="-25"/>
              <a:t> </a:t>
            </a:r>
            <a:r>
              <a:rPr dirty="0"/>
              <a:t>employee</a:t>
            </a:r>
            <a:r>
              <a:rPr dirty="0" spc="-20"/>
              <a:t> </a:t>
            </a:r>
            <a:r>
              <a:rPr dirty="0"/>
              <a:t>turnover</a:t>
            </a:r>
            <a:r>
              <a:rPr dirty="0" spc="-25"/>
              <a:t> </a:t>
            </a:r>
            <a:r>
              <a:rPr dirty="0"/>
              <a:t>through</a:t>
            </a:r>
            <a:r>
              <a:rPr dirty="0" spc="-20"/>
              <a:t> </a:t>
            </a:r>
            <a:r>
              <a:rPr dirty="0"/>
              <a:t>job</a:t>
            </a:r>
            <a:r>
              <a:rPr dirty="0" spc="-25"/>
              <a:t> </a:t>
            </a:r>
            <a:r>
              <a:rPr dirty="0" spc="-10"/>
              <a:t>satisfaction </a:t>
            </a:r>
            <a:r>
              <a:rPr dirty="0"/>
              <a:t>feedback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uncover</a:t>
            </a:r>
            <a:r>
              <a:rPr dirty="0" spc="-10"/>
              <a:t> </a:t>
            </a:r>
            <a:r>
              <a:rPr dirty="0"/>
              <a:t>underlying</a:t>
            </a:r>
            <a:r>
              <a:rPr dirty="0" spc="-25"/>
              <a:t> </a:t>
            </a:r>
            <a:r>
              <a:rPr dirty="0"/>
              <a:t>factors</a:t>
            </a:r>
            <a:r>
              <a:rPr dirty="0" spc="-5"/>
              <a:t> </a:t>
            </a:r>
            <a:r>
              <a:rPr dirty="0"/>
              <a:t>that</a:t>
            </a:r>
            <a:r>
              <a:rPr dirty="0" spc="-15"/>
              <a:t> </a:t>
            </a:r>
            <a:r>
              <a:rPr dirty="0"/>
              <a:t>contribute</a:t>
            </a:r>
            <a:r>
              <a:rPr dirty="0" spc="-10"/>
              <a:t> </a:t>
            </a:r>
            <a:r>
              <a:rPr dirty="0" spc="-25"/>
              <a:t>to </a:t>
            </a:r>
            <a:r>
              <a:rPr dirty="0"/>
              <a:t>attrition.</a:t>
            </a:r>
            <a:r>
              <a:rPr dirty="0" spc="-15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identifying</a:t>
            </a:r>
            <a:r>
              <a:rPr dirty="0" spc="-15"/>
              <a:t> </a:t>
            </a:r>
            <a:r>
              <a:rPr dirty="0"/>
              <a:t>patterns</a:t>
            </a:r>
            <a:r>
              <a:rPr dirty="0" spc="-10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/>
              <a:t>employee</a:t>
            </a:r>
            <a:r>
              <a:rPr dirty="0" spc="-35"/>
              <a:t> </a:t>
            </a:r>
            <a:r>
              <a:rPr dirty="0" spc="-10"/>
              <a:t>dissatisfaction, </a:t>
            </a:r>
            <a:r>
              <a:rPr dirty="0"/>
              <a:t>organizations</a:t>
            </a:r>
            <a:r>
              <a:rPr dirty="0" spc="-5"/>
              <a:t> </a:t>
            </a:r>
            <a:r>
              <a:rPr dirty="0"/>
              <a:t>can</a:t>
            </a:r>
            <a:r>
              <a:rPr dirty="0" spc="-5"/>
              <a:t> </a:t>
            </a:r>
            <a:r>
              <a:rPr dirty="0"/>
              <a:t>gain</a:t>
            </a:r>
            <a:r>
              <a:rPr dirty="0" spc="-35"/>
              <a:t> </a:t>
            </a:r>
            <a:r>
              <a:rPr dirty="0"/>
              <a:t>valuable</a:t>
            </a:r>
            <a:r>
              <a:rPr dirty="0" spc="-10"/>
              <a:t> </a:t>
            </a:r>
            <a:r>
              <a:rPr dirty="0"/>
              <a:t>insights</a:t>
            </a:r>
            <a:r>
              <a:rPr dirty="0" spc="-5"/>
              <a:t> </a:t>
            </a:r>
            <a:r>
              <a:rPr dirty="0"/>
              <a:t>into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root</a:t>
            </a:r>
            <a:r>
              <a:rPr dirty="0" spc="-5"/>
              <a:t> </a:t>
            </a:r>
            <a:r>
              <a:rPr dirty="0" spc="-10"/>
              <a:t>causes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turnover.</a:t>
            </a:r>
            <a:r>
              <a:rPr dirty="0" spc="-10"/>
              <a:t> </a:t>
            </a:r>
            <a:r>
              <a:rPr dirty="0"/>
              <a:t>Implementing</a:t>
            </a:r>
            <a:r>
              <a:rPr dirty="0" spc="-15"/>
              <a:t> </a:t>
            </a:r>
            <a:r>
              <a:rPr dirty="0" spc="-10"/>
              <a:t>data-</a:t>
            </a:r>
            <a:r>
              <a:rPr dirty="0"/>
              <a:t>driven</a:t>
            </a:r>
            <a:r>
              <a:rPr dirty="0" spc="-10"/>
              <a:t> </a:t>
            </a:r>
            <a:r>
              <a:rPr dirty="0"/>
              <a:t>strategies based</a:t>
            </a:r>
            <a:r>
              <a:rPr dirty="0" spc="-15"/>
              <a:t> </a:t>
            </a:r>
            <a:r>
              <a:rPr dirty="0" spc="-25"/>
              <a:t>on </a:t>
            </a:r>
            <a:r>
              <a:rPr dirty="0"/>
              <a:t>these</a:t>
            </a:r>
            <a:r>
              <a:rPr dirty="0" spc="-15"/>
              <a:t> </a:t>
            </a:r>
            <a:r>
              <a:rPr dirty="0"/>
              <a:t>insights</a:t>
            </a:r>
            <a:r>
              <a:rPr dirty="0" spc="-30"/>
              <a:t> </a:t>
            </a:r>
            <a:r>
              <a:rPr dirty="0"/>
              <a:t>can</a:t>
            </a:r>
            <a:r>
              <a:rPr dirty="0" spc="-15"/>
              <a:t> </a:t>
            </a:r>
            <a:r>
              <a:rPr dirty="0"/>
              <a:t>enhance</a:t>
            </a:r>
            <a:r>
              <a:rPr dirty="0" spc="-10"/>
              <a:t> </a:t>
            </a:r>
            <a:r>
              <a:rPr dirty="0"/>
              <a:t>job</a:t>
            </a:r>
            <a:r>
              <a:rPr dirty="0" spc="-15"/>
              <a:t> </a:t>
            </a:r>
            <a:r>
              <a:rPr dirty="0"/>
              <a:t>satisfaction,</a:t>
            </a:r>
            <a:r>
              <a:rPr dirty="0" spc="-20"/>
              <a:t> </a:t>
            </a:r>
            <a:r>
              <a:rPr dirty="0"/>
              <a:t>improve</a:t>
            </a:r>
            <a:r>
              <a:rPr dirty="0" spc="-10"/>
              <a:t> employee </a:t>
            </a:r>
            <a:r>
              <a:rPr dirty="0"/>
              <a:t>retention,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ultimately</a:t>
            </a:r>
            <a:r>
              <a:rPr dirty="0" spc="-15"/>
              <a:t> </a:t>
            </a:r>
            <a:r>
              <a:rPr dirty="0"/>
              <a:t>reduce</a:t>
            </a:r>
            <a:r>
              <a:rPr dirty="0" spc="-10"/>
              <a:t> </a:t>
            </a:r>
            <a:r>
              <a:rPr dirty="0"/>
              <a:t>turnover</a:t>
            </a:r>
            <a:r>
              <a:rPr dirty="0" spc="-15"/>
              <a:t> </a:t>
            </a:r>
            <a:r>
              <a:rPr dirty="0"/>
              <a:t>rates,</a:t>
            </a:r>
            <a:r>
              <a:rPr dirty="0" spc="-15"/>
              <a:t> </a:t>
            </a:r>
            <a:r>
              <a:rPr dirty="0"/>
              <a:t>fostering</a:t>
            </a:r>
            <a:r>
              <a:rPr dirty="0" spc="-10"/>
              <a:t> </a:t>
            </a:r>
            <a:r>
              <a:rPr dirty="0" spc="-5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0" dirty="0" sz="2800" i="0">
                <a:latin typeface="Times New Roman"/>
                <a:cs typeface="Times New Roman"/>
              </a:rPr>
              <a:t>more</a:t>
            </a:r>
            <a:r>
              <a:rPr b="0" dirty="0" sz="2800" i="0" spc="-20">
                <a:latin typeface="Times New Roman"/>
                <a:cs typeface="Times New Roman"/>
              </a:rPr>
              <a:t> </a:t>
            </a:r>
            <a:r>
              <a:rPr b="0" dirty="0" sz="2800" i="0">
                <a:latin typeface="Times New Roman"/>
                <a:cs typeface="Times New Roman"/>
              </a:rPr>
              <a:t>stable,</a:t>
            </a:r>
            <a:r>
              <a:rPr b="0" dirty="0" sz="2800" i="0" spc="-20">
                <a:latin typeface="Times New Roman"/>
                <a:cs typeface="Times New Roman"/>
              </a:rPr>
              <a:t> </a:t>
            </a:r>
            <a:r>
              <a:rPr b="0" dirty="0" sz="2800" i="0">
                <a:latin typeface="Times New Roman"/>
                <a:cs typeface="Times New Roman"/>
              </a:rPr>
              <a:t>productive,</a:t>
            </a:r>
            <a:r>
              <a:rPr b="0" dirty="0" sz="2800" i="0" spc="-20">
                <a:latin typeface="Times New Roman"/>
                <a:cs typeface="Times New Roman"/>
              </a:rPr>
              <a:t> </a:t>
            </a:r>
            <a:r>
              <a:rPr b="0" dirty="0" sz="2800" i="0">
                <a:latin typeface="Times New Roman"/>
                <a:cs typeface="Times New Roman"/>
              </a:rPr>
              <a:t>and</a:t>
            </a:r>
            <a:r>
              <a:rPr b="0" dirty="0" sz="2800" i="0" spc="-15">
                <a:latin typeface="Times New Roman"/>
                <a:cs typeface="Times New Roman"/>
              </a:rPr>
              <a:t> </a:t>
            </a:r>
            <a:r>
              <a:rPr b="0" dirty="0" sz="2800" i="0">
                <a:latin typeface="Times New Roman"/>
                <a:cs typeface="Times New Roman"/>
              </a:rPr>
              <a:t>engaged</a:t>
            </a:r>
            <a:r>
              <a:rPr b="0" dirty="0" sz="2800" i="0" spc="-50">
                <a:latin typeface="Times New Roman"/>
                <a:cs typeface="Times New Roman"/>
              </a:rPr>
              <a:t> </a:t>
            </a:r>
            <a:r>
              <a:rPr b="0" dirty="0" sz="2800" i="0">
                <a:latin typeface="Times New Roman"/>
                <a:cs typeface="Times New Roman"/>
              </a:rPr>
              <a:t>workforce</a:t>
            </a:r>
            <a:r>
              <a:rPr b="0" dirty="0" sz="2800" i="0" spc="-20">
                <a:latin typeface="Times New Roman"/>
                <a:cs typeface="Times New Roman"/>
              </a:rPr>
              <a:t> </a:t>
            </a:r>
            <a:r>
              <a:rPr b="0" dirty="0" sz="2800" i="0">
                <a:latin typeface="Times New Roman"/>
                <a:cs typeface="Times New Roman"/>
              </a:rPr>
              <a:t>that</a:t>
            </a:r>
            <a:r>
              <a:rPr b="0" dirty="0" sz="2800" i="0" spc="-15">
                <a:latin typeface="Times New Roman"/>
                <a:cs typeface="Times New Roman"/>
              </a:rPr>
              <a:t> </a:t>
            </a:r>
            <a:r>
              <a:rPr b="0" dirty="0" sz="2800" i="0" spc="-10">
                <a:latin typeface="Times New Roman"/>
                <a:cs typeface="Times New Roman"/>
              </a:rPr>
              <a:t>supports long-</a:t>
            </a:r>
            <a:r>
              <a:rPr b="0" dirty="0" sz="2800" i="0">
                <a:latin typeface="Times New Roman"/>
                <a:cs typeface="Times New Roman"/>
              </a:rPr>
              <a:t>term</a:t>
            </a:r>
            <a:r>
              <a:rPr b="0" dirty="0" sz="2800" i="0" spc="5">
                <a:latin typeface="Times New Roman"/>
                <a:cs typeface="Times New Roman"/>
              </a:rPr>
              <a:t> </a:t>
            </a:r>
            <a:r>
              <a:rPr b="0" dirty="0" sz="2800" i="0" spc="-1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/>
        </p:spPr>
        <p:txBody>
          <a:bodyPr bIns="0" lIns="0" rIns="0" rtlCol="0" tIns="31115" vert="horz" wrap="square">
            <a:spAutoFit/>
          </a:bodyPr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dirty="0" sz="4400" i="0" spc="-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dirty="0" sz="4400" i="0" spc="-1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dirty="0" sz="4400" i="0" spc="-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dirty="0" sz="4400" i="0" spc="-2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dirty="0" sz="4400" i="0" spc="-1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4400" i="0" spc="-10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i="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2097154" name="object 4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/>
          </p:spPr>
        </p:pic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/>
          </p:spPr>
        </p:pic>
      </p:grpSp>
      <p:grpSp>
        <p:nvGrpSpPr>
          <p:cNvPr id="29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2097156" name="object 7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/>
          </p:spPr>
        </p:pic>
        <p:pic>
          <p:nvPicPr>
            <p:cNvPr id="2097157" name="object 8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/>
          </p:spPr>
        </p:pic>
        <p:pic>
          <p:nvPicPr>
            <p:cNvPr id="2097158" name="object 9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/>
          </p:spPr>
        </p:pic>
        <p:pic>
          <p:nvPicPr>
            <p:cNvPr id="2097159" name="object 10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/>
          </p:spPr>
        </p:pic>
        <p:pic>
          <p:nvPicPr>
            <p:cNvPr id="2097160" name="object 11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/>
          </p:spPr>
        </p:pic>
      </p:grpSp>
      <p:grpSp>
        <p:nvGrpSpPr>
          <p:cNvPr id="30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048604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ah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14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/>
          </p:spPr>
        </p:pic>
        <p:pic>
          <p:nvPicPr>
            <p:cNvPr id="2097162" name="object 15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/>
          </p:spPr>
        </p:pic>
        <p:pic>
          <p:nvPicPr>
            <p:cNvPr id="2097163" name="object 16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/>
          </p:spPr>
        </p:pic>
      </p:grpSp>
      <p:sp>
        <p:nvSpPr>
          <p:cNvPr id="1048605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06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07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grpSp>
        <p:nvGrpSpPr>
          <p:cNvPr id="31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097164" name="object 21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/>
          </p:spPr>
        </p:pic>
        <p:pic>
          <p:nvPicPr>
            <p:cNvPr id="2097165" name="object 22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/>
          </p:spPr>
        </p:pic>
      </p:grpSp>
      <p:sp>
        <p:nvSpPr>
          <p:cNvPr id="1048608" name="object 23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2</a:t>
            </a:fld>
            <a:endParaRPr dirty="0"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2097166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/>
          </p:spPr>
        </p:pic>
        <p:pic>
          <p:nvPicPr>
            <p:cNvPr id="2097167" name="object 4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/>
          </p:spPr>
        </p:pic>
      </p:grpSp>
      <p:sp>
        <p:nvSpPr>
          <p:cNvPr id="1048609" name="object 5"/>
          <p:cNvSpPr txBox="1"/>
          <p:nvPr/>
        </p:nvSpPr>
        <p:spPr>
          <a:xfrm>
            <a:off x="2581910" y="2064702"/>
            <a:ext cx="5107305" cy="446214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07975" marL="317500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3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3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3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3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32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dirty="0" sz="3200" spc="-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32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32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indent="-307975" marL="322580">
              <a:lnSpc>
                <a:spcPts val="3770"/>
              </a:lnSpc>
              <a:buSzPct val="96875"/>
              <a:buAutoNum type="arabicPeriod"/>
              <a:tabLst>
                <a:tab algn="l" pos="322580"/>
              </a:tabLst>
            </a:pP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48610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/>
        </p:spPr>
      </p:pic>
      <p:grpSp>
        <p:nvGrpSpPr>
          <p:cNvPr id="34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2097169" name="object 9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/>
          </p:spPr>
        </p:pic>
        <p:pic>
          <p:nvPicPr>
            <p:cNvPr id="2097170" name="object 10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/>
          </p:spPr>
        </p:pic>
        <p:pic>
          <p:nvPicPr>
            <p:cNvPr id="2097171" name="object 11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/>
          </p:spPr>
        </p:pic>
        <p:pic>
          <p:nvPicPr>
            <p:cNvPr id="2097172" name="object 12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/>
          </p:spPr>
        </p:pic>
        <p:pic>
          <p:nvPicPr>
            <p:cNvPr id="2097173" name="object 13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/>
          </p:spPr>
        </p:pic>
      </p:grpSp>
      <p:sp>
        <p:nvSpPr>
          <p:cNvPr id="1048611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pic>
        <p:nvPicPr>
          <p:cNvPr id="2097174" name="object 15"/>
          <p:cNvPicPr>
            <a:picLocks/>
          </p:cNvPicPr>
          <p:nvPr/>
        </p:nvPicPr>
        <p:blipFill>
          <a:blip xmlns:r="http://schemas.openxmlformats.org/officeDocument/2006/relationships" r:embed="rId9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/>
        </p:spPr>
      </p:pic>
      <p:sp>
        <p:nvSpPr>
          <p:cNvPr id="1048612" name="object 16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3</a:t>
            </a:fld>
            <a:endParaRPr dirty="0" spc="-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 txBox="1">
            <a:spLocks noGrp="1"/>
          </p:cNvSpPr>
          <p:nvPr>
            <p:ph type="ctrTitle"/>
          </p:nvPr>
        </p:nvSpPr>
        <p:spPr>
          <a:xfrm>
            <a:off x="740092" y="695642"/>
            <a:ext cx="8095615" cy="635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PROBLEM</a:t>
            </a:r>
            <a:r>
              <a:rPr dirty="0" sz="4250" spc="-155"/>
              <a:t> </a:t>
            </a:r>
            <a:r>
              <a:rPr dirty="0" sz="4250" spc="-10"/>
              <a:t>STATEMENT</a:t>
            </a:r>
            <a:endParaRPr sz="4250"/>
          </a:p>
        </p:txBody>
      </p:sp>
      <p:sp>
        <p:nvSpPr>
          <p:cNvPr id="1048619" name="object 3"/>
          <p:cNvSpPr txBox="1"/>
          <p:nvPr/>
        </p:nvSpPr>
        <p:spPr>
          <a:xfrm>
            <a:off x="717867" y="2518727"/>
            <a:ext cx="7712075" cy="1290016"/>
          </a:xfrm>
          <a:prstGeom prst="rect"/>
        </p:spPr>
        <p:txBody>
          <a:bodyPr bIns="0" lIns="0" rIns="0" rtlCol="0" tIns="2540" vert="horz" wrap="square">
            <a:spAutoFit/>
          </a:bodyPr>
          <a:p>
            <a:pPr algn="just" indent="-6350" marL="19050" marR="5080">
              <a:lnSpc>
                <a:spcPct val="102400"/>
              </a:lnSpc>
              <a:spcBef>
                <a:spcPts val="20"/>
              </a:spcBef>
            </a:pP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Analyse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Attrition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i.e.,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Employee</a:t>
            </a:r>
            <a:r>
              <a:rPr dirty="0" sz="2800" spc="3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by </a:t>
            </a:r>
            <a:r>
              <a:rPr dirty="0" sz="2800">
                <a:latin typeface="Times New Roman"/>
                <a:cs typeface="Times New Roman"/>
              </a:rPr>
              <a:t>examining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satisfaction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level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reviewing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feedback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8620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pic>
        <p:nvPicPr>
          <p:cNvPr id="2097175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/>
        </p:spPr>
      </p:pic>
      <p:grpSp>
        <p:nvGrpSpPr>
          <p:cNvPr id="37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1048621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6" name="object 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/>
          </p:spPr>
        </p:pic>
      </p:grpSp>
      <p:sp>
        <p:nvSpPr>
          <p:cNvPr id="104862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4</a:t>
            </a:fld>
            <a:endParaRPr dirty="0"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1048629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7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/>
          </p:spPr>
        </p:pic>
      </p:grpSp>
      <p:sp>
        <p:nvSpPr>
          <p:cNvPr id="1048631" name="object 6"/>
          <p:cNvSpPr txBox="1">
            <a:spLocks noGrp="1"/>
          </p:cNvSpPr>
          <p:nvPr>
            <p:ph type="title"/>
          </p:nvPr>
        </p:nvSpPr>
        <p:spPr>
          <a:xfrm>
            <a:off x="733742" y="686117"/>
            <a:ext cx="5607685" cy="6731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PROJECT</a:t>
            </a:r>
            <a:r>
              <a:rPr dirty="0" sz="4250" spc="-210"/>
              <a:t> </a:t>
            </a:r>
            <a:r>
              <a:rPr dirty="0" sz="4250" spc="-10"/>
              <a:t>OVERVIEW</a:t>
            </a:r>
            <a:endParaRPr sz="4250"/>
          </a:p>
        </p:txBody>
      </p:sp>
      <p:sp>
        <p:nvSpPr>
          <p:cNvPr id="1048632" name="object 7"/>
          <p:cNvSpPr txBox="1"/>
          <p:nvPr/>
        </p:nvSpPr>
        <p:spPr>
          <a:xfrm>
            <a:off x="660717" y="2153602"/>
            <a:ext cx="7747634" cy="45275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799465"/>
                <a:tab algn="l" pos="1942464"/>
                <a:tab algn="l" pos="2770505"/>
                <a:tab algn="l" pos="3201670"/>
                <a:tab algn="l" pos="4563110"/>
                <a:tab algn="l" pos="6102350"/>
                <a:tab algn="l" pos="7378065"/>
              </a:tabLst>
            </a:pPr>
            <a:r>
              <a:rPr dirty="0" sz="2800" spc="-20">
                <a:latin typeface="Times New Roman"/>
                <a:cs typeface="Times New Roman"/>
              </a:rPr>
              <a:t>This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project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0">
                <a:latin typeface="Times New Roman"/>
                <a:cs typeface="Times New Roman"/>
              </a:rPr>
              <a:t>aims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examine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employee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attrition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8633" name="object 8"/>
          <p:cNvSpPr txBox="1"/>
          <p:nvPr/>
        </p:nvSpPr>
        <p:spPr>
          <a:xfrm>
            <a:off x="8542908" y="2039620"/>
            <a:ext cx="21018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dirty="0" sz="2400" spc="-25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34" name="object 9"/>
          <p:cNvSpPr txBox="1"/>
          <p:nvPr/>
        </p:nvSpPr>
        <p:spPr>
          <a:xfrm>
            <a:off x="667067" y="2623502"/>
            <a:ext cx="7893684" cy="3186208"/>
          </a:xfrm>
          <a:prstGeom prst="rect"/>
        </p:spPr>
        <p:txBody>
          <a:bodyPr bIns="0" lIns="0" rIns="0" rtlCol="0" tIns="3175" vert="horz" wrap="square">
            <a:spAutoFit/>
          </a:bodyPr>
          <a:p>
            <a:pPr algn="just" marL="12700" marR="5080">
              <a:lnSpc>
                <a:spcPct val="102299"/>
              </a:lnSpc>
              <a:spcBef>
                <a:spcPts val="25"/>
              </a:spcBef>
            </a:pPr>
            <a:r>
              <a:rPr dirty="0" sz="2800">
                <a:latin typeface="Times New Roman"/>
                <a:cs typeface="Times New Roman"/>
              </a:rPr>
              <a:t>analyzing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 satisfaction levels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through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feedback.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goal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identify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patterns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turnover,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understand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factors</a:t>
            </a:r>
            <a:r>
              <a:rPr dirty="0" sz="2800" spc="3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influencing</a:t>
            </a:r>
            <a:r>
              <a:rPr dirty="0" sz="2800" spc="3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3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satisfaction.</a:t>
            </a:r>
            <a:r>
              <a:rPr dirty="0" sz="2800" spc="3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3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findings</a:t>
            </a:r>
            <a:r>
              <a:rPr dirty="0" sz="2800" spc="39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will </a:t>
            </a:r>
            <a:r>
              <a:rPr dirty="0" sz="2800">
                <a:latin typeface="Times New Roman"/>
                <a:cs typeface="Times New Roman"/>
              </a:rPr>
              <a:t>assist</a:t>
            </a:r>
            <a:r>
              <a:rPr dirty="0" sz="2800" spc="58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58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developing</a:t>
            </a:r>
            <a:r>
              <a:rPr dirty="0" sz="2800" spc="58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strategies</a:t>
            </a:r>
            <a:r>
              <a:rPr dirty="0" sz="2800" spc="59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58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improve</a:t>
            </a:r>
            <a:r>
              <a:rPr dirty="0" sz="2800" spc="585">
                <a:latin typeface="Times New Roman"/>
                <a:cs typeface="Times New Roman"/>
              </a:rPr>
              <a:t>  </a:t>
            </a:r>
            <a:r>
              <a:rPr dirty="0" sz="2800" spc="-25">
                <a:latin typeface="Times New Roman"/>
                <a:cs typeface="Times New Roman"/>
              </a:rPr>
              <a:t>job </a:t>
            </a:r>
            <a:r>
              <a:rPr dirty="0" sz="2800">
                <a:latin typeface="Times New Roman"/>
                <a:cs typeface="Times New Roman"/>
              </a:rPr>
              <a:t>satisfaction,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reduce</a:t>
            </a:r>
            <a:r>
              <a:rPr dirty="0" sz="2800" spc="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rates, and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promote</a:t>
            </a:r>
            <a:r>
              <a:rPr dirty="0" sz="2800" spc="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more </a:t>
            </a:r>
            <a:r>
              <a:rPr dirty="0" sz="2800">
                <a:latin typeface="Times New Roman"/>
                <a:cs typeface="Times New Roman"/>
              </a:rPr>
              <a:t>stable,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motivated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8635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pic>
        <p:nvPicPr>
          <p:cNvPr id="2097178" name="object 11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/>
        </p:spPr>
      </p:pic>
      <p:sp>
        <p:nvSpPr>
          <p:cNvPr id="1048636" name="object 1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  <a:endParaRPr dirty="0"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38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4467860"/>
              </a:tabLst>
            </a:pPr>
            <a:r>
              <a:rPr dirty="0" sz="4000"/>
              <a:t>WHO</a:t>
            </a:r>
            <a:r>
              <a:rPr dirty="0" sz="4000" spc="-45"/>
              <a:t> </a:t>
            </a:r>
            <a:r>
              <a:rPr dirty="0" sz="4000"/>
              <a:t>ARE</a:t>
            </a:r>
            <a:r>
              <a:rPr dirty="0" sz="4000" spc="-40"/>
              <a:t> </a:t>
            </a:r>
            <a:r>
              <a:rPr dirty="0" sz="4000" spc="-25"/>
              <a:t>THE</a:t>
            </a:r>
            <a:r>
              <a:rPr dirty="0" sz="4000"/>
              <a:t>	END</a:t>
            </a:r>
            <a:r>
              <a:rPr dirty="0" sz="4000" spc="-10"/>
              <a:t> USERS?</a:t>
            </a:r>
            <a:endParaRPr sz="4000"/>
          </a:p>
        </p:txBody>
      </p:sp>
      <p:sp>
        <p:nvSpPr>
          <p:cNvPr id="1048639" name="object 4"/>
          <p:cNvSpPr txBox="1"/>
          <p:nvPr/>
        </p:nvSpPr>
        <p:spPr>
          <a:xfrm>
            <a:off x="2658110" y="1556448"/>
            <a:ext cx="5974080" cy="268541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marL="63627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MANAGING</a:t>
            </a:r>
            <a:r>
              <a:rPr dirty="0" sz="2800" spc="-1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400" spc="-10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Examine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Employee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indent="-285750" marL="1507490">
              <a:lnSpc>
                <a:spcPct val="100000"/>
              </a:lnSpc>
              <a:buSzPct val="96428"/>
              <a:buFont typeface="Wingdings"/>
              <a:buChar char=""/>
              <a:tabLst>
                <a:tab algn="l" pos="1507490"/>
              </a:tabLst>
            </a:pPr>
            <a:r>
              <a:rPr dirty="0" sz="2800">
                <a:latin typeface="Times New Roman"/>
                <a:cs typeface="Times New Roman"/>
              </a:rPr>
              <a:t>Human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Resources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(HR)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2097179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/>
        </p:spPr>
      </p:pic>
      <p:sp>
        <p:nvSpPr>
          <p:cNvPr id="1048640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41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6</a:t>
            </a:fld>
            <a:endParaRPr dirty="0"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43" name="object 3"/>
          <p:cNvSpPr txBox="1"/>
          <p:nvPr/>
        </p:nvSpPr>
        <p:spPr>
          <a:xfrm>
            <a:off x="651192" y="708342"/>
            <a:ext cx="9798685" cy="550899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85750" marL="2898775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algn="l" pos="2898775"/>
              </a:tabLst>
            </a:pPr>
            <a:r>
              <a:rPr dirty="0" sz="2800">
                <a:latin typeface="Times New Roman"/>
                <a:cs typeface="Times New Roman"/>
              </a:rPr>
              <a:t>Management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&amp;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indent="-267335" lvl="1" marL="5627370" marR="2119630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algn="l" pos="5627370"/>
                <a:tab algn="l" pos="5645785"/>
              </a:tabLst>
            </a:pPr>
            <a:r>
              <a:rPr dirty="0" sz="2800">
                <a:latin typeface="Times New Roman"/>
                <a:cs typeface="Times New Roman"/>
              </a:rPr>
              <a:t>	Team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Leaders </a:t>
            </a:r>
            <a:r>
              <a:rPr dirty="0" sz="2800">
                <a:latin typeface="Times New Roman"/>
                <a:cs typeface="Times New Roman"/>
              </a:rPr>
              <a:t>&amp; </a:t>
            </a:r>
            <a:r>
              <a:rPr dirty="0" sz="2800" spc="-1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indent="-285750" lvl="2" marL="5791835">
              <a:lnSpc>
                <a:spcPts val="3340"/>
              </a:lnSpc>
              <a:buSzPct val="96428"/>
              <a:buFont typeface="Wingdings"/>
              <a:buChar char=""/>
              <a:tabLst>
                <a:tab algn="l" pos="5791835"/>
              </a:tabLst>
            </a:pPr>
            <a:r>
              <a:rPr dirty="0" sz="2800">
                <a:latin typeface="Times New Roman"/>
                <a:cs typeface="Times New Roman"/>
              </a:rPr>
              <a:t>Business</a:t>
            </a:r>
            <a:r>
              <a:rPr dirty="0" sz="2800" spc="-1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b="1" dirty="0" sz="3600" i="1">
                <a:latin typeface="Times New Roman"/>
                <a:cs typeface="Times New Roman"/>
              </a:rPr>
              <a:t>OUR</a:t>
            </a:r>
            <a:r>
              <a:rPr b="1" dirty="0" sz="3600" i="1" spc="-10">
                <a:latin typeface="Times New Roman"/>
                <a:cs typeface="Times New Roman"/>
              </a:rPr>
              <a:t> </a:t>
            </a:r>
            <a:r>
              <a:rPr b="1" dirty="0" sz="3600" i="1">
                <a:latin typeface="Times New Roman"/>
                <a:cs typeface="Times New Roman"/>
              </a:rPr>
              <a:t>SOLUTION</a:t>
            </a:r>
            <a:r>
              <a:rPr b="1" dirty="0" sz="3600" i="1" spc="-5">
                <a:latin typeface="Times New Roman"/>
                <a:cs typeface="Times New Roman"/>
              </a:rPr>
              <a:t> </a:t>
            </a:r>
            <a:r>
              <a:rPr b="1" dirty="0" sz="3600" i="1" spc="-25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b="1" dirty="0" sz="3600" i="1">
                <a:latin typeface="Times New Roman"/>
                <a:cs typeface="Times New Roman"/>
              </a:rPr>
              <a:t>ITS </a:t>
            </a:r>
            <a:r>
              <a:rPr b="1" dirty="0" sz="3600" i="1" spc="-1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indent="-6350" marL="19050" marR="1011555">
              <a:lnSpc>
                <a:spcPct val="104200"/>
              </a:lnSpc>
            </a:pPr>
            <a:r>
              <a:rPr b="1" dirty="0" sz="2400">
                <a:latin typeface="Times New Roman"/>
                <a:cs typeface="Times New Roman"/>
              </a:rPr>
              <a:t>Conditonal</a:t>
            </a:r>
            <a:r>
              <a:rPr b="1" dirty="0" sz="2400" spc="-3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Formatting</a:t>
            </a:r>
            <a:r>
              <a:rPr b="1"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Highlight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Blanks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cells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change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colour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cell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4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grpSp>
        <p:nvGrpSpPr>
          <p:cNvPr id="43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2097180" name="object 7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/>
          </p:spPr>
        </p:pic>
        <p:pic>
          <p:nvPicPr>
            <p:cNvPr id="2097181" name="object 8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/>
          </p:spPr>
        </p:pic>
        <p:pic>
          <p:nvPicPr>
            <p:cNvPr id="2097182" name="object 9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/>
          </p:spPr>
        </p:pic>
      </p:grpSp>
      <p:pic>
        <p:nvPicPr>
          <p:cNvPr id="2097183" name="object 10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/>
        </p:spPr>
      </p:pic>
      <p:sp>
        <p:nvSpPr>
          <p:cNvPr id="1048646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7</a:t>
            </a:fld>
            <a:endParaRPr dirty="0"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48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8140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6350" marL="19050">
              <a:lnSpc>
                <a:spcPct val="100000"/>
              </a:lnSpc>
              <a:spcBef>
                <a:spcPts val="100"/>
              </a:spcBef>
            </a:pPr>
            <a:r>
              <a:rPr dirty="0" sz="2400" i="0">
                <a:latin typeface="Times New Roman"/>
                <a:cs typeface="Times New Roman"/>
              </a:rPr>
              <a:t>Sort</a:t>
            </a:r>
            <a:r>
              <a:rPr dirty="0" sz="2400" i="0" spc="-3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&amp;</a:t>
            </a:r>
            <a:r>
              <a:rPr dirty="0" sz="2400" i="0" spc="-25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Filter</a:t>
            </a:r>
            <a:r>
              <a:rPr dirty="0" sz="2400" i="0" spc="-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-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Remove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the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Blank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Missing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Values.</a:t>
            </a:r>
            <a:r>
              <a:rPr b="0" dirty="0" sz="2400" i="0" spc="-15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Pivot</a:t>
            </a:r>
            <a:r>
              <a:rPr dirty="0" sz="2400" i="0" spc="-25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Table</a:t>
            </a:r>
            <a:r>
              <a:rPr dirty="0" sz="2400" i="0" spc="-5">
                <a:latin typeface="Times New Roman"/>
                <a:cs typeface="Times New Roman"/>
              </a:rPr>
              <a:t> </a:t>
            </a:r>
            <a:r>
              <a:rPr b="0" dirty="0" sz="2400" i="0" spc="-5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b="0" dirty="0" sz="2400" i="0">
                <a:latin typeface="Times New Roman"/>
                <a:cs typeface="Times New Roman"/>
              </a:rPr>
              <a:t>Summary</a:t>
            </a:r>
            <a:r>
              <a:rPr b="0" dirty="0" sz="2400" i="0" spc="-3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of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Employee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Turnover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from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the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Company</a:t>
            </a:r>
            <a:r>
              <a:rPr b="0" dirty="0" sz="2400" i="0" spc="-5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through</a:t>
            </a:r>
            <a:r>
              <a:rPr b="0" dirty="0" sz="2400" i="0" spc="-25">
                <a:latin typeface="Times New Roman"/>
                <a:cs typeface="Times New Roman"/>
              </a:rPr>
              <a:t> job </a:t>
            </a:r>
            <a:r>
              <a:rPr b="0" dirty="0" sz="2400" i="0">
                <a:latin typeface="Times New Roman"/>
                <a:cs typeface="Times New Roman"/>
              </a:rPr>
              <a:t>satisfaction.</a:t>
            </a:r>
            <a:r>
              <a:rPr b="0" dirty="0" sz="2400" i="0" spc="-15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Formulas</a:t>
            </a:r>
            <a:r>
              <a:rPr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-</a:t>
            </a:r>
            <a:r>
              <a:rPr b="0" dirty="0" sz="2400" i="0" spc="-4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IFS</a:t>
            </a:r>
            <a:r>
              <a:rPr b="0" dirty="0" sz="2400" i="0" spc="-4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(To</a:t>
            </a:r>
            <a:r>
              <a:rPr b="0" dirty="0" sz="2400" i="0" spc="-3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get</a:t>
            </a:r>
            <a:r>
              <a:rPr b="0"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the</a:t>
            </a:r>
            <a:r>
              <a:rPr b="0" dirty="0" sz="2400" i="0" spc="-3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Feedback</a:t>
            </a:r>
            <a:r>
              <a:rPr b="0"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for</a:t>
            </a:r>
            <a:r>
              <a:rPr b="0"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Job)</a:t>
            </a:r>
            <a:r>
              <a:rPr b="0" dirty="0" sz="2400" i="0" spc="-5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Graphs</a:t>
            </a:r>
            <a:r>
              <a:rPr b="0" dirty="0" sz="2400" i="0">
                <a:latin typeface="Times New Roman"/>
                <a:cs typeface="Times New Roman"/>
              </a:rPr>
              <a:t>-</a:t>
            </a:r>
            <a:r>
              <a:rPr b="0"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 spc="-20">
                <a:latin typeface="Times New Roman"/>
                <a:cs typeface="Times New Roman"/>
              </a:rPr>
              <a:t>(Bar </a:t>
            </a:r>
            <a:r>
              <a:rPr b="0" dirty="0" sz="2400" i="0">
                <a:latin typeface="Times New Roman"/>
                <a:cs typeface="Times New Roman"/>
              </a:rPr>
              <a:t>Chart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&amp;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Pie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Chart) -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FINAL</a:t>
            </a:r>
            <a:r>
              <a:rPr b="0" dirty="0" sz="2400" i="0" spc="-1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REPORT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on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Employee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 spc="-1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49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50" name="object 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8</a:t>
            </a:fld>
            <a:endParaRPr dirty="0" spc="-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dirty="0" spc="-10"/>
              <a:t> Description</a:t>
            </a:r>
          </a:p>
        </p:txBody>
      </p:sp>
      <p:sp>
        <p:nvSpPr>
          <p:cNvPr id="1048652" name="object 3"/>
          <p:cNvSpPr txBox="1"/>
          <p:nvPr/>
        </p:nvSpPr>
        <p:spPr>
          <a:xfrm>
            <a:off x="495300" y="1747265"/>
            <a:ext cx="6078855" cy="420306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b="1" dirty="0" sz="2400">
                <a:latin typeface="Times New Roman"/>
                <a:cs typeface="Times New Roman"/>
              </a:rPr>
              <a:t>Employee</a:t>
            </a:r>
            <a:r>
              <a:rPr b="1" dirty="0" sz="2400" spc="-5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Attrition</a:t>
            </a:r>
            <a:r>
              <a:rPr b="1" dirty="0" sz="2400" spc="-6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Dataset</a:t>
            </a:r>
            <a:r>
              <a:rPr b="1"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2400">
                <a:latin typeface="Times New Roman"/>
                <a:cs typeface="Times New Roman"/>
              </a:rPr>
              <a:t>Variables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35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dirty="0" sz="2400">
                <a:latin typeface="Times New Roman"/>
                <a:cs typeface="Times New Roman"/>
              </a:rPr>
              <a:t>Age</a:t>
            </a:r>
            <a:r>
              <a:rPr b="1"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b="1" dirty="0" sz="2400">
                <a:latin typeface="Times New Roman"/>
                <a:cs typeface="Times New Roman"/>
              </a:rPr>
              <a:t>Attrition</a:t>
            </a:r>
            <a:r>
              <a:rPr b="1"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(Yes/No) </a:t>
            </a:r>
            <a:r>
              <a:rPr b="1" dirty="0" sz="2400">
                <a:latin typeface="Times New Roman"/>
                <a:cs typeface="Times New Roman"/>
              </a:rPr>
              <a:t>Gender</a:t>
            </a:r>
            <a:r>
              <a:rPr b="1"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(Male/Female) </a:t>
            </a:r>
            <a:r>
              <a:rPr b="1" dirty="0" sz="2400">
                <a:latin typeface="Times New Roman"/>
                <a:cs typeface="Times New Roman"/>
              </a:rPr>
              <a:t>Job</a:t>
            </a:r>
            <a:r>
              <a:rPr b="1" dirty="0" sz="2400" spc="-3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Level</a:t>
            </a:r>
            <a:r>
              <a:rPr b="1"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algn="l" pos="3228975"/>
              </a:tabLst>
            </a:pPr>
            <a:r>
              <a:rPr b="1" dirty="0" sz="2400">
                <a:latin typeface="Times New Roman"/>
                <a:cs typeface="Times New Roman"/>
              </a:rPr>
              <a:t>Job</a:t>
            </a:r>
            <a:r>
              <a:rPr b="1" dirty="0" sz="2400" spc="-4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Satisfaction</a:t>
            </a:r>
            <a:r>
              <a:rPr b="1"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&lt;int&gt;</a:t>
            </a:r>
            <a:r>
              <a:rPr dirty="0" sz="2400">
                <a:latin typeface="Times New Roman"/>
                <a:cs typeface="Times New Roman"/>
              </a:rPr>
              <a:t>	Numerical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Feedback</a:t>
            </a:r>
            <a:r>
              <a:rPr b="1" dirty="0" sz="2400" spc="-1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for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Job</a:t>
            </a:r>
            <a:r>
              <a:rPr b="1"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Performance</a:t>
            </a:r>
            <a:r>
              <a:rPr b="1" dirty="0" sz="2400" spc="-3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rating</a:t>
            </a:r>
            <a:r>
              <a:rPr b="1"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Total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Working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Years</a:t>
            </a:r>
            <a:r>
              <a:rPr b="1"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Overtime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918667370650</dc:creator>
  <cp:lastModifiedBy>hari</cp:lastModifiedBy>
  <dcterms:created xsi:type="dcterms:W3CDTF">2024-08-28T13:35:35Z</dcterms:created>
  <dcterms:modified xsi:type="dcterms:W3CDTF">2024-09-05T10:06:01Z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  <property fmtid="{D5CDD505-2E9C-101B-9397-08002B2CF9AE}" pid="5" name="ICV">
    <vt:lpwstr>5e0d95a008ea46d0bc186266c6677016</vt:lpwstr>
  </property>
</Properties>
</file>