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Nunito"/>
      <p:regular r:id="rId48"/>
      <p:bold r:id="rId49"/>
      <p:italic r:id="rId50"/>
      <p:boldItalic r:id="rId51"/>
    </p:embeddedFont>
    <p:embeddedFont>
      <p:font typeface="Lato"/>
      <p:regular r:id="rId52"/>
      <p:bold r:id="rId53"/>
      <p:italic r:id="rId54"/>
      <p:boldItalic r:id="rId55"/>
    </p:embeddedFont>
    <p:embeddedFont>
      <p:font typeface="Lor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font" Target="fonts/Raleway-boldItalic.fntdata"/><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Lora-bold.fntdata"/><Relationship Id="rId12" Type="http://schemas.openxmlformats.org/officeDocument/2006/relationships/slide" Target="slides/slide7.xml"/><Relationship Id="rId56" Type="http://schemas.openxmlformats.org/officeDocument/2006/relationships/font" Target="fonts/Lora-regular.fntdata"/><Relationship Id="rId15" Type="http://schemas.openxmlformats.org/officeDocument/2006/relationships/slide" Target="slides/slide10.xml"/><Relationship Id="rId59" Type="http://schemas.openxmlformats.org/officeDocument/2006/relationships/font" Target="fonts/Lora-boldItalic.fntdata"/><Relationship Id="rId14" Type="http://schemas.openxmlformats.org/officeDocument/2006/relationships/slide" Target="slides/slide9.xml"/><Relationship Id="rId58" Type="http://schemas.openxmlformats.org/officeDocument/2006/relationships/font" Target="fonts/Lor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46be609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f46be609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0d0259c0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0d0259c0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0d0259c0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0d0259c0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0d0259c0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0d0259c0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0d0259c0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0d0259c0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f752660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f752660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f752660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f752660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f7526607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f7526607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f752660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f752660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f752660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f752660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f752660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f752660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f46be60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f46be60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f752660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f752660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011958a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011958a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011958a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2011958a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011958a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011958a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011958a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2011958a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011958a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2011958a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615622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615622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6156220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6156220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6156220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26156220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184c69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184c69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46be609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46be609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184c695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184c695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2184c695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2184c695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2184c695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2184c695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184c695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184c695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2230112b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2230112b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230112bf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2230112bf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2230112bf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2230112bf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28a05403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28a0540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8a05403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8a05403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f46be6095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f46be6095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46be60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46be60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f46be609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f46be609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f46be6095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f46be6095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0d0259c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0d0259c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0d0259c0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0d0259c0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geeksforgeeks.org/software-engineering-black-box-testing/" TargetMode="External"/><Relationship Id="rId4" Type="http://schemas.openxmlformats.org/officeDocument/2006/relationships/hyperlink" Target="https://www.geeksforgeeks.org/software-engineering-white-box-testing/" TargetMode="External"/><Relationship Id="rId5" Type="http://schemas.openxmlformats.org/officeDocument/2006/relationships/image" Target="../media/image3.png"/><Relationship Id="rId6"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guru99.com/mobile-testing.html"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introduction-to-microsoft-word/" TargetMode="External"/><Relationship Id="rId4" Type="http://schemas.openxmlformats.org/officeDocument/2006/relationships/hyperlink" Target="https://www.geeksforgeeks.org/introduction-to-ms-excel/" TargetMode="External"/><Relationship Id="rId5" Type="http://schemas.openxmlformats.org/officeDocument/2006/relationships/hyperlink" Target="https://www.geeksforgeeks.org/introduction-to-microsoft-powerpoint/" TargetMode="External"/><Relationship Id="rId6" Type="http://schemas.openxmlformats.org/officeDocument/2006/relationships/image" Target="../media/image3.png"/><Relationship Id="rId7"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00325" y="187980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2700"/>
          </a:p>
          <a:p>
            <a:pPr indent="0" lvl="0" marL="0" rtl="0" algn="ctr">
              <a:spcBef>
                <a:spcPts val="0"/>
              </a:spcBef>
              <a:spcAft>
                <a:spcPts val="0"/>
              </a:spcAft>
              <a:buNone/>
            </a:pPr>
            <a:r>
              <a:rPr lang="en" sz="2700"/>
              <a:t>Software Quality Assurance (Manual Testing)</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br>
              <a:rPr lang="en" sz="1033"/>
            </a:br>
            <a:endParaRPr sz="1400"/>
          </a:p>
        </p:txBody>
      </p:sp>
      <p:sp>
        <p:nvSpPr>
          <p:cNvPr id="87" name="Google Shape;87;p13"/>
          <p:cNvSpPr txBox="1"/>
          <p:nvPr>
            <p:ph idx="1" type="subTitle"/>
          </p:nvPr>
        </p:nvSpPr>
        <p:spPr>
          <a:xfrm>
            <a:off x="7195477" y="4494263"/>
            <a:ext cx="1390500" cy="5412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100"/>
              </a:spcBef>
              <a:spcAft>
                <a:spcPts val="0"/>
              </a:spcAft>
              <a:buNone/>
            </a:pPr>
            <a:r>
              <a:rPr lang="en">
                <a:latin typeface="Lora"/>
                <a:ea typeface="Lora"/>
                <a:cs typeface="Lora"/>
                <a:sym typeface="Lora"/>
              </a:rPr>
              <a:t>Presented by</a:t>
            </a:r>
            <a:endParaRPr>
              <a:latin typeface="Lora"/>
              <a:ea typeface="Lora"/>
              <a:cs typeface="Lora"/>
              <a:sym typeface="Lora"/>
            </a:endParaRPr>
          </a:p>
          <a:p>
            <a:pPr indent="0" lvl="0" marL="0" rtl="0" algn="l">
              <a:lnSpc>
                <a:spcPct val="100000"/>
              </a:lnSpc>
              <a:spcBef>
                <a:spcPts val="100"/>
              </a:spcBef>
              <a:spcAft>
                <a:spcPts val="100"/>
              </a:spcAft>
              <a:buNone/>
            </a:pPr>
            <a:r>
              <a:rPr b="1" lang="en">
                <a:solidFill>
                  <a:srgbClr val="073763"/>
                </a:solidFill>
                <a:latin typeface="Lora"/>
                <a:ea typeface="Lora"/>
                <a:cs typeface="Lora"/>
                <a:sym typeface="Lora"/>
              </a:rPr>
              <a:t>Farhad Hossain</a:t>
            </a:r>
            <a:endParaRPr b="1">
              <a:solidFill>
                <a:srgbClr val="073763"/>
              </a:solidFill>
              <a:latin typeface="Lora"/>
              <a:ea typeface="Lora"/>
              <a:cs typeface="Lora"/>
              <a:sym typeface="Lora"/>
            </a:endParaRPr>
          </a:p>
        </p:txBody>
      </p:sp>
      <p:pic>
        <p:nvPicPr>
          <p:cNvPr id="88" name="Google Shape;88;p13"/>
          <p:cNvPicPr preferRelativeResize="0"/>
          <p:nvPr/>
        </p:nvPicPr>
        <p:blipFill>
          <a:blip r:embed="rId3">
            <a:alphaModFix/>
          </a:blip>
          <a:stretch>
            <a:fillRect/>
          </a:stretch>
        </p:blipFill>
        <p:spPr>
          <a:xfrm>
            <a:off x="8279225" y="763500"/>
            <a:ext cx="541199" cy="541199"/>
          </a:xfrm>
          <a:prstGeom prst="rect">
            <a:avLst/>
          </a:prstGeom>
          <a:noFill/>
          <a:ln>
            <a:noFill/>
          </a:ln>
        </p:spPr>
      </p:pic>
      <p:pic>
        <p:nvPicPr>
          <p:cNvPr id="89" name="Google Shape;89;p13"/>
          <p:cNvPicPr preferRelativeResize="0"/>
          <p:nvPr/>
        </p:nvPicPr>
        <p:blipFill>
          <a:blip r:embed="rId4">
            <a:alphaModFix/>
          </a:blip>
          <a:stretch>
            <a:fillRect/>
          </a:stretch>
        </p:blipFill>
        <p:spPr>
          <a:xfrm>
            <a:off x="279550" y="4615494"/>
            <a:ext cx="1390500" cy="298730"/>
          </a:xfrm>
          <a:prstGeom prst="rect">
            <a:avLst/>
          </a:prstGeom>
          <a:noFill/>
          <a:ln>
            <a:noFill/>
          </a:ln>
        </p:spPr>
      </p:pic>
      <p:sp>
        <p:nvSpPr>
          <p:cNvPr id="90" name="Google Shape;90;p13"/>
          <p:cNvSpPr txBox="1"/>
          <p:nvPr/>
        </p:nvSpPr>
        <p:spPr>
          <a:xfrm>
            <a:off x="747400" y="763500"/>
            <a:ext cx="846900" cy="5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434343"/>
                </a:solidFill>
                <a:latin typeface="Raleway"/>
                <a:ea typeface="Raleway"/>
                <a:cs typeface="Raleway"/>
                <a:sym typeface="Raleway"/>
              </a:rPr>
              <a:t>B</a:t>
            </a:r>
            <a:r>
              <a:rPr b="1" lang="en" sz="1900">
                <a:solidFill>
                  <a:srgbClr val="434343"/>
                </a:solidFill>
                <a:latin typeface="Raleway"/>
                <a:ea typeface="Raleway"/>
                <a:cs typeface="Raleway"/>
                <a:sym typeface="Raleway"/>
              </a:rPr>
              <a:t>2</a:t>
            </a:r>
            <a:endParaRPr b="1" sz="500">
              <a:solidFill>
                <a:srgbClr val="434343"/>
              </a:solidFill>
              <a:latin typeface="Lato"/>
              <a:ea typeface="Lato"/>
              <a:cs typeface="Lato"/>
              <a:sym typeface="Lato"/>
            </a:endParaRPr>
          </a:p>
        </p:txBody>
      </p:sp>
      <p:cxnSp>
        <p:nvCxnSpPr>
          <p:cNvPr id="91" name="Google Shape;91;p13"/>
          <p:cNvCxnSpPr/>
          <p:nvPr/>
        </p:nvCxnSpPr>
        <p:spPr>
          <a:xfrm flipH="1" rot="10800000">
            <a:off x="2691150" y="2993100"/>
            <a:ext cx="3761700" cy="3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Development Life Cycle (SDLC)</a:t>
            </a:r>
            <a:endParaRPr/>
          </a:p>
        </p:txBody>
      </p:sp>
      <p:sp>
        <p:nvSpPr>
          <p:cNvPr id="162" name="Google Shape;162;p22"/>
          <p:cNvSpPr txBox="1"/>
          <p:nvPr>
            <p:ph idx="1" type="body"/>
          </p:nvPr>
        </p:nvSpPr>
        <p:spPr>
          <a:xfrm>
            <a:off x="727650" y="1308300"/>
            <a:ext cx="7688700" cy="252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00">
                <a:highlight>
                  <a:srgbClr val="FFFFFF"/>
                </a:highlight>
                <a:latin typeface="Nunito"/>
                <a:ea typeface="Nunito"/>
                <a:cs typeface="Nunito"/>
                <a:sym typeface="Nunito"/>
              </a:rPr>
              <a:t>Software Development Life Cycle (SDLC) is a step by step process used by the software industry to design, develop and test high quality softwares.</a:t>
            </a:r>
            <a:endParaRPr sz="1500">
              <a:highlight>
                <a:srgbClr val="FFFFFF"/>
              </a:highlight>
              <a:latin typeface="Nunito"/>
              <a:ea typeface="Nunito"/>
              <a:cs typeface="Nunito"/>
              <a:sym typeface="Nunito"/>
            </a:endParaRPr>
          </a:p>
          <a:p>
            <a:pPr indent="0" lvl="0" marL="0" rtl="0" algn="l">
              <a:lnSpc>
                <a:spcPct val="95000"/>
              </a:lnSpc>
              <a:spcBef>
                <a:spcPts val="1200"/>
              </a:spcBef>
              <a:spcAft>
                <a:spcPts val="0"/>
              </a:spcAft>
              <a:buSzPts val="1018"/>
              <a:buNone/>
            </a:pPr>
            <a:r>
              <a:rPr lang="en" sz="1500">
                <a:highlight>
                  <a:srgbClr val="FFFFFF"/>
                </a:highlight>
                <a:latin typeface="Nunito"/>
                <a:ea typeface="Nunito"/>
                <a:cs typeface="Nunito"/>
                <a:sym typeface="Nunito"/>
              </a:rPr>
              <a:t>SDLC steps:</a:t>
            </a:r>
            <a:endParaRPr sz="1500">
              <a:highlight>
                <a:srgbClr val="FFFFFF"/>
              </a:highlight>
              <a:latin typeface="Nunito"/>
              <a:ea typeface="Nunito"/>
              <a:cs typeface="Nunito"/>
              <a:sym typeface="Nunito"/>
            </a:endParaRPr>
          </a:p>
          <a:p>
            <a:pPr indent="-323850" lvl="0" marL="457200" rtl="0" algn="l">
              <a:lnSpc>
                <a:spcPct val="95000"/>
              </a:lnSpc>
              <a:spcBef>
                <a:spcPts val="1200"/>
              </a:spcBef>
              <a:spcAft>
                <a:spcPts val="0"/>
              </a:spcAft>
              <a:buSzPts val="1500"/>
              <a:buFont typeface="Nunito"/>
              <a:buAutoNum type="arabicPeriod"/>
            </a:pPr>
            <a:r>
              <a:rPr lang="en" sz="1500">
                <a:highlight>
                  <a:srgbClr val="FFFFFF"/>
                </a:highlight>
                <a:latin typeface="Nunito"/>
                <a:ea typeface="Nunito"/>
                <a:cs typeface="Nunito"/>
                <a:sym typeface="Nunito"/>
              </a:rPr>
              <a:t>Requirement analysis</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Planning</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Design</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Development / Coding</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Testing</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Deployment</a:t>
            </a:r>
            <a:endParaRPr sz="1500">
              <a:highlight>
                <a:srgbClr val="FFFFFF"/>
              </a:highlight>
              <a:latin typeface="Nunito"/>
              <a:ea typeface="Nunito"/>
              <a:cs typeface="Nunito"/>
              <a:sym typeface="Nunito"/>
            </a:endParaRPr>
          </a:p>
          <a:p>
            <a:pPr indent="-323850" lvl="0" marL="457200" rtl="0" algn="l">
              <a:lnSpc>
                <a:spcPct val="95000"/>
              </a:lnSpc>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Maintenance</a:t>
            </a:r>
            <a:endParaRPr sz="1500">
              <a:highlight>
                <a:srgbClr val="FFFFFF"/>
              </a:highlight>
              <a:latin typeface="Nunito"/>
              <a:ea typeface="Nunito"/>
              <a:cs typeface="Nunito"/>
              <a:sym typeface="Nunito"/>
            </a:endParaRPr>
          </a:p>
        </p:txBody>
      </p:sp>
      <p:pic>
        <p:nvPicPr>
          <p:cNvPr id="163" name="Google Shape;163;p22"/>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64" name="Google Shape;164;p22"/>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7650" y="748800"/>
            <a:ext cx="7688700" cy="57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SDLC steps</a:t>
            </a:r>
            <a:endParaRPr/>
          </a:p>
        </p:txBody>
      </p:sp>
      <p:sp>
        <p:nvSpPr>
          <p:cNvPr id="170" name="Google Shape;170;p23"/>
          <p:cNvSpPr txBox="1"/>
          <p:nvPr>
            <p:ph idx="1" type="body"/>
          </p:nvPr>
        </p:nvSpPr>
        <p:spPr>
          <a:xfrm>
            <a:off x="727650" y="1269300"/>
            <a:ext cx="7688700" cy="3346200"/>
          </a:xfrm>
          <a:prstGeom prst="rect">
            <a:avLst/>
          </a:prstGeom>
        </p:spPr>
        <p:txBody>
          <a:bodyPr anchorCtr="0" anchor="t" bIns="91425" lIns="91425" spcFirstLastPara="1" rIns="91425" wrap="square" tIns="91425">
            <a:noAutofit/>
          </a:bodyPr>
          <a:lstStyle/>
          <a:p>
            <a:pPr indent="-317500" lvl="0" marL="457200" rtl="0" algn="just">
              <a:spcBef>
                <a:spcPts val="1000"/>
              </a:spcBef>
              <a:spcAft>
                <a:spcPts val="0"/>
              </a:spcAft>
              <a:buSzPts val="1400"/>
              <a:buFont typeface="Nunito"/>
              <a:buAutoNum type="arabicPeriod"/>
            </a:pPr>
            <a:r>
              <a:rPr b="1" lang="en" sz="1400">
                <a:latin typeface="Nunito"/>
                <a:ea typeface="Nunito"/>
                <a:cs typeface="Nunito"/>
                <a:sym typeface="Nunito"/>
              </a:rPr>
              <a:t>Requirement Analysis:</a:t>
            </a:r>
            <a:r>
              <a:rPr lang="en" sz="1400">
                <a:latin typeface="Nunito"/>
                <a:ea typeface="Nunito"/>
                <a:cs typeface="Nunito"/>
                <a:sym typeface="Nunito"/>
              </a:rPr>
              <a:t> This is where teams examine the requirement analysis with inputs from clients, the sales department, market research reports and subject matter experts ------------&gt; Business Analyst (BA)</a:t>
            </a:r>
            <a:endParaRPr sz="1400">
              <a:latin typeface="Nunito"/>
              <a:ea typeface="Nunito"/>
              <a:cs typeface="Nunito"/>
              <a:sym typeface="Nunito"/>
            </a:endParaRPr>
          </a:p>
          <a:p>
            <a:pPr indent="-317500" lvl="0" marL="457200" rtl="0" algn="just">
              <a:spcBef>
                <a:spcPts val="0"/>
              </a:spcBef>
              <a:spcAft>
                <a:spcPts val="0"/>
              </a:spcAft>
              <a:buSzPts val="1400"/>
              <a:buFont typeface="Nunito"/>
              <a:buAutoNum type="arabicPeriod"/>
            </a:pPr>
            <a:r>
              <a:rPr b="1" lang="en" sz="1400">
                <a:latin typeface="Nunito"/>
                <a:ea typeface="Nunito"/>
                <a:cs typeface="Nunito"/>
                <a:sym typeface="Nunito"/>
              </a:rPr>
              <a:t>Planning :</a:t>
            </a:r>
            <a:r>
              <a:rPr lang="en" sz="1400">
                <a:latin typeface="Nunito"/>
                <a:ea typeface="Nunito"/>
                <a:cs typeface="Nunito"/>
                <a:sym typeface="Nunito"/>
              </a:rPr>
              <a:t> Once gathering requirements is completed, the next step is to plan. From there, the terms of the project will be determined:</a:t>
            </a:r>
            <a:endParaRPr sz="1400">
              <a:latin typeface="Nunito"/>
              <a:ea typeface="Nunito"/>
              <a:cs typeface="Nunito"/>
              <a:sym typeface="Nunito"/>
            </a:endParaRPr>
          </a:p>
          <a:p>
            <a:pPr indent="-317500" lvl="0" marL="457200" rtl="0" algn="just">
              <a:spcBef>
                <a:spcPts val="1000"/>
              </a:spcBef>
              <a:spcAft>
                <a:spcPts val="0"/>
              </a:spcAft>
              <a:buClr>
                <a:schemeClr val="accent1"/>
              </a:buClr>
              <a:buSzPts val="1400"/>
              <a:buFont typeface="Nunito"/>
              <a:buChar char="●"/>
            </a:pPr>
            <a:r>
              <a:rPr lang="en" sz="1400">
                <a:latin typeface="Nunito"/>
                <a:ea typeface="Nunito"/>
                <a:cs typeface="Nunito"/>
                <a:sym typeface="Nunito"/>
              </a:rPr>
              <a:t>Cost estimation</a:t>
            </a:r>
            <a:endParaRPr sz="1400">
              <a:latin typeface="Nunito"/>
              <a:ea typeface="Nunito"/>
              <a:cs typeface="Nunito"/>
              <a:sym typeface="Nunito"/>
            </a:endParaRPr>
          </a:p>
          <a:p>
            <a:pPr indent="-317500" lvl="0" marL="457200" rtl="0" algn="just">
              <a:spcBef>
                <a:spcPts val="0"/>
              </a:spcBef>
              <a:spcAft>
                <a:spcPts val="0"/>
              </a:spcAft>
              <a:buClr>
                <a:schemeClr val="accent1"/>
              </a:buClr>
              <a:buSzPts val="1400"/>
              <a:buFont typeface="Nunito"/>
              <a:buChar char="●"/>
            </a:pPr>
            <a:r>
              <a:rPr lang="en" sz="1400">
                <a:latin typeface="Nunito"/>
                <a:ea typeface="Nunito"/>
                <a:cs typeface="Nunito"/>
                <a:sym typeface="Nunito"/>
              </a:rPr>
              <a:t>Required resources</a:t>
            </a:r>
            <a:endParaRPr sz="1400">
              <a:latin typeface="Nunito"/>
              <a:ea typeface="Nunito"/>
              <a:cs typeface="Nunito"/>
              <a:sym typeface="Nunito"/>
            </a:endParaRPr>
          </a:p>
          <a:p>
            <a:pPr indent="-317500" lvl="0" marL="457200" rtl="0" algn="just">
              <a:spcBef>
                <a:spcPts val="0"/>
              </a:spcBef>
              <a:spcAft>
                <a:spcPts val="0"/>
              </a:spcAft>
              <a:buClr>
                <a:schemeClr val="accent1"/>
              </a:buClr>
              <a:buSzPts val="1400"/>
              <a:buFont typeface="Nunito"/>
              <a:buChar char="●"/>
            </a:pPr>
            <a:r>
              <a:rPr lang="en" sz="1400">
                <a:latin typeface="Nunito"/>
                <a:ea typeface="Nunito"/>
                <a:cs typeface="Nunito"/>
                <a:sym typeface="Nunito"/>
              </a:rPr>
              <a:t>Tech stack </a:t>
            </a:r>
            <a:endParaRPr sz="1400">
              <a:latin typeface="Nunito"/>
              <a:ea typeface="Nunito"/>
              <a:cs typeface="Nunito"/>
              <a:sym typeface="Nunito"/>
            </a:endParaRPr>
          </a:p>
          <a:p>
            <a:pPr indent="-317500" lvl="0" marL="457200" rtl="0" algn="just">
              <a:spcBef>
                <a:spcPts val="0"/>
              </a:spcBef>
              <a:spcAft>
                <a:spcPts val="0"/>
              </a:spcAft>
              <a:buClr>
                <a:schemeClr val="accent1"/>
              </a:buClr>
              <a:buSzPts val="1400"/>
              <a:buFont typeface="Nunito"/>
              <a:buChar char="●"/>
            </a:pPr>
            <a:r>
              <a:rPr lang="en" sz="1400">
                <a:latin typeface="Nunito"/>
                <a:ea typeface="Nunito"/>
                <a:cs typeface="Nunito"/>
                <a:sym typeface="Nunito"/>
              </a:rPr>
              <a:t>Roles needed in the project</a:t>
            </a:r>
            <a:endParaRPr sz="1400">
              <a:latin typeface="Nunito"/>
              <a:ea typeface="Nunito"/>
              <a:cs typeface="Nunito"/>
              <a:sym typeface="Nunito"/>
            </a:endParaRPr>
          </a:p>
          <a:p>
            <a:pPr indent="-317500" lvl="0" marL="457200" rtl="0" algn="just">
              <a:spcBef>
                <a:spcPts val="0"/>
              </a:spcBef>
              <a:spcAft>
                <a:spcPts val="0"/>
              </a:spcAft>
              <a:buClr>
                <a:schemeClr val="accent1"/>
              </a:buClr>
              <a:buSzPts val="1400"/>
              <a:buFont typeface="Nunito"/>
              <a:buChar char="●"/>
            </a:pPr>
            <a:r>
              <a:rPr lang="en" sz="1400">
                <a:latin typeface="Nunito"/>
                <a:ea typeface="Nunito"/>
                <a:cs typeface="Nunito"/>
                <a:sym typeface="Nunito"/>
              </a:rPr>
              <a:t>Project scheduling </a:t>
            </a:r>
            <a:endParaRPr sz="1400">
              <a:latin typeface="Nunito"/>
              <a:ea typeface="Nunito"/>
              <a:cs typeface="Nunito"/>
              <a:sym typeface="Nunito"/>
            </a:endParaRPr>
          </a:p>
          <a:p>
            <a:pPr indent="-317500" lvl="0" marL="457200" rtl="0" algn="just">
              <a:spcBef>
                <a:spcPts val="0"/>
              </a:spcBef>
              <a:spcAft>
                <a:spcPts val="0"/>
              </a:spcAft>
              <a:buClr>
                <a:schemeClr val="accent1"/>
              </a:buClr>
              <a:buSzPts val="1400"/>
              <a:buFont typeface="Nunito"/>
              <a:buChar char="●"/>
            </a:pPr>
            <a:r>
              <a:rPr lang="en" sz="1400">
                <a:latin typeface="Nunito"/>
                <a:ea typeface="Nunito"/>
                <a:cs typeface="Nunito"/>
                <a:sym typeface="Nunito"/>
              </a:rPr>
              <a:t>Leadership structure </a:t>
            </a:r>
            <a:endParaRPr sz="1400">
              <a:latin typeface="Nunito"/>
              <a:ea typeface="Nunito"/>
              <a:cs typeface="Nunito"/>
              <a:sym typeface="Nunito"/>
            </a:endParaRPr>
          </a:p>
          <a:p>
            <a:pPr indent="0" lvl="0" marL="0" rtl="0" algn="just">
              <a:spcBef>
                <a:spcPts val="1300"/>
              </a:spcBef>
              <a:spcAft>
                <a:spcPts val="1300"/>
              </a:spcAft>
              <a:buNone/>
            </a:pPr>
            <a:r>
              <a:rPr lang="en" sz="1400">
                <a:latin typeface="Nunito"/>
                <a:ea typeface="Nunito"/>
                <a:cs typeface="Nunito"/>
                <a:sym typeface="Nunito"/>
              </a:rPr>
              <a:t>            -------------&gt;Project Manager (PM)</a:t>
            </a:r>
            <a:endParaRPr sz="1400">
              <a:latin typeface="Nunito"/>
              <a:ea typeface="Nunito"/>
              <a:cs typeface="Nunito"/>
              <a:sym typeface="Nunito"/>
            </a:endParaRPr>
          </a:p>
        </p:txBody>
      </p:sp>
      <p:pic>
        <p:nvPicPr>
          <p:cNvPr id="171" name="Google Shape;171;p23"/>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72" name="Google Shape;172;p23"/>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27650" y="73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SDLC steps</a:t>
            </a:r>
            <a:endParaRPr/>
          </a:p>
        </p:txBody>
      </p:sp>
      <p:sp>
        <p:nvSpPr>
          <p:cNvPr id="178" name="Google Shape;178;p24"/>
          <p:cNvSpPr txBox="1"/>
          <p:nvPr>
            <p:ph idx="1" type="body"/>
          </p:nvPr>
        </p:nvSpPr>
        <p:spPr>
          <a:xfrm>
            <a:off x="787250" y="1266300"/>
            <a:ext cx="7776600" cy="35802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400">
                <a:latin typeface="Nunito"/>
                <a:ea typeface="Nunito"/>
                <a:cs typeface="Nunito"/>
                <a:sym typeface="Nunito"/>
              </a:rPr>
              <a:t>3. Design :</a:t>
            </a:r>
            <a:r>
              <a:rPr lang="en" sz="1400">
                <a:latin typeface="Nunito"/>
                <a:ea typeface="Nunito"/>
                <a:cs typeface="Nunito"/>
                <a:sym typeface="Nunito"/>
              </a:rPr>
              <a:t> The third phase goes into great detail about the required standards, features, and activities that fulfil the functional specifications of the proposed system.  ------------&gt; Software Architect/ UI/UX Designer</a:t>
            </a:r>
            <a:endParaRPr sz="1400">
              <a:latin typeface="Nunito"/>
              <a:ea typeface="Nunito"/>
              <a:cs typeface="Nunito"/>
              <a:sym typeface="Nunito"/>
            </a:endParaRPr>
          </a:p>
          <a:p>
            <a:pPr indent="0" lvl="0" marL="0" rtl="0" algn="just">
              <a:spcBef>
                <a:spcPts val="1200"/>
              </a:spcBef>
              <a:spcAft>
                <a:spcPts val="0"/>
              </a:spcAft>
              <a:buNone/>
            </a:pPr>
            <a:r>
              <a:rPr b="1" lang="en" sz="1400">
                <a:latin typeface="Nunito"/>
                <a:ea typeface="Nunito"/>
                <a:cs typeface="Nunito"/>
                <a:sym typeface="Nunito"/>
              </a:rPr>
              <a:t>4. Development : </a:t>
            </a:r>
            <a:r>
              <a:rPr lang="en" sz="1400">
                <a:latin typeface="Nunito"/>
                <a:ea typeface="Nunito"/>
                <a:cs typeface="Nunito"/>
                <a:sym typeface="Nunito"/>
              </a:rPr>
              <a:t>This phase of SDLC involves writing code and transforming design documentation into actual software.   -------------&gt; Software Developer</a:t>
            </a:r>
            <a:endParaRPr sz="1400">
              <a:latin typeface="Nunito"/>
              <a:ea typeface="Nunito"/>
              <a:cs typeface="Nunito"/>
              <a:sym typeface="Nunito"/>
            </a:endParaRPr>
          </a:p>
          <a:p>
            <a:pPr indent="0" lvl="0" marL="0" rtl="0" algn="just">
              <a:spcBef>
                <a:spcPts val="1200"/>
              </a:spcBef>
              <a:spcAft>
                <a:spcPts val="0"/>
              </a:spcAft>
              <a:buNone/>
            </a:pPr>
            <a:r>
              <a:rPr b="1" lang="en" sz="1400">
                <a:latin typeface="Nunito"/>
                <a:ea typeface="Nunito"/>
                <a:cs typeface="Nunito"/>
                <a:sym typeface="Nunito"/>
              </a:rPr>
              <a:t>5. Testing</a:t>
            </a:r>
            <a:r>
              <a:rPr lang="en" sz="1400">
                <a:latin typeface="Nunito"/>
                <a:ea typeface="Nunito"/>
                <a:cs typeface="Nunito"/>
                <a:sym typeface="Nunito"/>
              </a:rPr>
              <a:t> : This stage of SDLC helps ensure the software has no bugs or exploits and can run smoothly. -------------&gt; SQA Engineer</a:t>
            </a:r>
            <a:endParaRPr sz="1400">
              <a:latin typeface="Nunito"/>
              <a:ea typeface="Nunito"/>
              <a:cs typeface="Nunito"/>
              <a:sym typeface="Nunito"/>
            </a:endParaRPr>
          </a:p>
          <a:p>
            <a:pPr indent="0" lvl="0" marL="0" rtl="0" algn="just">
              <a:spcBef>
                <a:spcPts val="1200"/>
              </a:spcBef>
              <a:spcAft>
                <a:spcPts val="0"/>
              </a:spcAft>
              <a:buNone/>
            </a:pPr>
            <a:r>
              <a:rPr b="1" lang="en" sz="1400">
                <a:latin typeface="Nunito"/>
                <a:ea typeface="Nunito"/>
                <a:cs typeface="Nunito"/>
                <a:sym typeface="Nunito"/>
              </a:rPr>
              <a:t>6. Deployment</a:t>
            </a:r>
            <a:r>
              <a:rPr lang="en" sz="1400">
                <a:latin typeface="Nunito"/>
                <a:ea typeface="Nunito"/>
                <a:cs typeface="Nunito"/>
                <a:sym typeface="Nunito"/>
              </a:rPr>
              <a:t> : Depending on the client’s requirements, the product might undergo User Acceptance Testing (UAT) where it is tested in a real business environment with a limited segment. Most businesses deploy their new products to a small percentage of users (10-15%) and slowly release them to the rest of the customer base. -------------&gt; DevOps Engineer</a:t>
            </a:r>
            <a:endParaRPr sz="1400">
              <a:latin typeface="Nunito"/>
              <a:ea typeface="Nunito"/>
              <a:cs typeface="Nunito"/>
              <a:sym typeface="Nunito"/>
            </a:endParaRPr>
          </a:p>
          <a:p>
            <a:pPr indent="0" lvl="0" marL="0" rtl="0" algn="l">
              <a:spcBef>
                <a:spcPts val="1300"/>
              </a:spcBef>
              <a:spcAft>
                <a:spcPts val="1300"/>
              </a:spcAft>
              <a:buNone/>
            </a:pPr>
            <a:r>
              <a:t/>
            </a:r>
            <a:endParaRPr sz="1400"/>
          </a:p>
        </p:txBody>
      </p:sp>
      <p:pic>
        <p:nvPicPr>
          <p:cNvPr id="179" name="Google Shape;179;p24"/>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80" name="Google Shape;180;p24"/>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 type="body"/>
          </p:nvPr>
        </p:nvSpPr>
        <p:spPr>
          <a:xfrm>
            <a:off x="729450" y="1302625"/>
            <a:ext cx="7688700" cy="22611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b="1" lang="en" sz="1500">
                <a:latin typeface="Nunito"/>
                <a:ea typeface="Nunito"/>
                <a:cs typeface="Nunito"/>
                <a:sym typeface="Nunito"/>
              </a:rPr>
              <a:t>7. Maintenance : </a:t>
            </a:r>
            <a:r>
              <a:rPr lang="en" sz="1500">
                <a:latin typeface="Nunito"/>
                <a:ea typeface="Nunito"/>
                <a:cs typeface="Nunito"/>
                <a:sym typeface="Nunito"/>
              </a:rPr>
              <a:t>The final SDLC phase entails maintenance and regular upgrades. This stage concentrates on keeping the software safe, increasing performance, and occasionally adding new features. --------&gt;  Support Engineer / Tester / Developer</a:t>
            </a:r>
            <a:endParaRPr sz="1500">
              <a:latin typeface="Nunito"/>
              <a:ea typeface="Nunito"/>
              <a:cs typeface="Nunito"/>
              <a:sym typeface="Nunito"/>
            </a:endParaRPr>
          </a:p>
          <a:p>
            <a:pPr indent="0" lvl="0" marL="0" rtl="0" algn="l">
              <a:spcBef>
                <a:spcPts val="1200"/>
              </a:spcBef>
              <a:spcAft>
                <a:spcPts val="1200"/>
              </a:spcAft>
              <a:buNone/>
            </a:pPr>
            <a:r>
              <a:t/>
            </a:r>
            <a:endParaRPr/>
          </a:p>
        </p:txBody>
      </p:sp>
      <p:pic>
        <p:nvPicPr>
          <p:cNvPr id="186" name="Google Shape;186;p25"/>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87" name="Google Shape;187;p25"/>
          <p:cNvPicPr preferRelativeResize="0"/>
          <p:nvPr/>
        </p:nvPicPr>
        <p:blipFill>
          <a:blip r:embed="rId4">
            <a:alphaModFix/>
          </a:blip>
          <a:stretch>
            <a:fillRect/>
          </a:stretch>
        </p:blipFill>
        <p:spPr>
          <a:xfrm>
            <a:off x="279550" y="4615494"/>
            <a:ext cx="1390500" cy="298730"/>
          </a:xfrm>
          <a:prstGeom prst="rect">
            <a:avLst/>
          </a:prstGeom>
          <a:noFill/>
          <a:ln>
            <a:noFill/>
          </a:ln>
        </p:spPr>
      </p:pic>
      <p:sp>
        <p:nvSpPr>
          <p:cNvPr id="188" name="Google Shape;188;p25"/>
          <p:cNvSpPr txBox="1"/>
          <p:nvPr>
            <p:ph type="title"/>
          </p:nvPr>
        </p:nvSpPr>
        <p:spPr>
          <a:xfrm>
            <a:off x="727650" y="73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SDLC steps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76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SDLC Models</a:t>
            </a:r>
            <a:endParaRPr/>
          </a:p>
        </p:txBody>
      </p:sp>
      <p:sp>
        <p:nvSpPr>
          <p:cNvPr id="194" name="Google Shape;194;p26"/>
          <p:cNvSpPr txBox="1"/>
          <p:nvPr>
            <p:ph idx="1" type="body"/>
          </p:nvPr>
        </p:nvSpPr>
        <p:spPr>
          <a:xfrm>
            <a:off x="643800" y="1260525"/>
            <a:ext cx="7550100" cy="2486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Waterfall Model</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Agile Model</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Spiral Model</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Rapid Application Development (RAD) Model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V-Model</a:t>
            </a:r>
            <a:endParaRPr sz="1500">
              <a:latin typeface="Nunito"/>
              <a:ea typeface="Nunito"/>
              <a:cs typeface="Nunito"/>
              <a:sym typeface="Nunito"/>
            </a:endParaRPr>
          </a:p>
        </p:txBody>
      </p:sp>
      <p:pic>
        <p:nvPicPr>
          <p:cNvPr id="195" name="Google Shape;195;p26"/>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96" name="Google Shape;196;p26"/>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7276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Waterfall Model</a:t>
            </a:r>
            <a:endParaRPr/>
          </a:p>
        </p:txBody>
      </p:sp>
      <p:pic>
        <p:nvPicPr>
          <p:cNvPr id="202" name="Google Shape;202;p27"/>
          <p:cNvPicPr preferRelativeResize="0"/>
          <p:nvPr/>
        </p:nvPicPr>
        <p:blipFill>
          <a:blip r:embed="rId3">
            <a:alphaModFix/>
          </a:blip>
          <a:stretch>
            <a:fillRect/>
          </a:stretch>
        </p:blipFill>
        <p:spPr>
          <a:xfrm>
            <a:off x="1415925" y="1337925"/>
            <a:ext cx="6011448" cy="3381450"/>
          </a:xfrm>
          <a:prstGeom prst="rect">
            <a:avLst/>
          </a:prstGeom>
          <a:noFill/>
          <a:ln>
            <a:noFill/>
          </a:ln>
        </p:spPr>
      </p:pic>
      <p:pic>
        <p:nvPicPr>
          <p:cNvPr id="203" name="Google Shape;203;p27"/>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204" name="Google Shape;204;p27"/>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72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Waterfall Model</a:t>
            </a:r>
            <a:endParaRPr/>
          </a:p>
        </p:txBody>
      </p:sp>
      <p:sp>
        <p:nvSpPr>
          <p:cNvPr id="210" name="Google Shape;210;p28"/>
          <p:cNvSpPr txBox="1"/>
          <p:nvPr>
            <p:ph idx="1" type="body"/>
          </p:nvPr>
        </p:nvSpPr>
        <p:spPr>
          <a:xfrm>
            <a:off x="628150" y="1326525"/>
            <a:ext cx="7634400" cy="30027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Nunito"/>
              <a:buChar char="●"/>
            </a:pPr>
            <a:r>
              <a:rPr lang="en" sz="1500">
                <a:latin typeface="Nunito"/>
                <a:ea typeface="Nunito"/>
                <a:cs typeface="Nunito"/>
                <a:sym typeface="Nunito"/>
              </a:rPr>
              <a:t>Quality of the product will be good since every phase has clear documentation.</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Since requirement changes are not allowed , chances of finding bugs will be less.</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Initial investment is less because the testers are hired at the later phases/ stages.</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Suitable for small projects where requirements are fixed/ freezed.</a:t>
            </a:r>
            <a:endParaRPr sz="1500">
              <a:latin typeface="Nunito"/>
              <a:ea typeface="Nunito"/>
              <a:cs typeface="Nunito"/>
              <a:sym typeface="Nunito"/>
            </a:endParaRPr>
          </a:p>
          <a:p>
            <a:pPr indent="0" lvl="0" marL="0" rtl="0" algn="just">
              <a:spcBef>
                <a:spcPts val="1200"/>
              </a:spcBef>
              <a:spcAft>
                <a:spcPts val="1200"/>
              </a:spcAft>
              <a:buNone/>
            </a:pPr>
            <a:r>
              <a:t/>
            </a:r>
            <a:endParaRPr/>
          </a:p>
        </p:txBody>
      </p:sp>
      <p:pic>
        <p:nvPicPr>
          <p:cNvPr id="211" name="Google Shape;211;p28"/>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12" name="Google Shape;212;p28"/>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73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Waterfall Model</a:t>
            </a:r>
            <a:endParaRPr/>
          </a:p>
        </p:txBody>
      </p:sp>
      <p:sp>
        <p:nvSpPr>
          <p:cNvPr id="218" name="Google Shape;218;p29"/>
          <p:cNvSpPr txBox="1"/>
          <p:nvPr>
            <p:ph idx="1" type="body"/>
          </p:nvPr>
        </p:nvSpPr>
        <p:spPr>
          <a:xfrm>
            <a:off x="655275" y="1266025"/>
            <a:ext cx="7574100" cy="3011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Requirement changes are not allowed.</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If there is bug/defect in requirement that will be continued for later stages.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Total investment is more.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Testing will start only after coding.</a:t>
            </a:r>
            <a:endParaRPr>
              <a:latin typeface="Nunito"/>
              <a:ea typeface="Nunito"/>
              <a:cs typeface="Nunito"/>
              <a:sym typeface="Nunito"/>
            </a:endParaRPr>
          </a:p>
        </p:txBody>
      </p:sp>
      <p:pic>
        <p:nvPicPr>
          <p:cNvPr id="219" name="Google Shape;219;p29"/>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20" name="Google Shape;220;p29"/>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9450" y="692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Spiral Model</a:t>
            </a:r>
            <a:endParaRPr/>
          </a:p>
        </p:txBody>
      </p:sp>
      <p:pic>
        <p:nvPicPr>
          <p:cNvPr id="226" name="Google Shape;226;p30"/>
          <p:cNvPicPr preferRelativeResize="0"/>
          <p:nvPr/>
        </p:nvPicPr>
        <p:blipFill>
          <a:blip r:embed="rId3">
            <a:alphaModFix/>
          </a:blip>
          <a:stretch>
            <a:fillRect/>
          </a:stretch>
        </p:blipFill>
        <p:spPr>
          <a:xfrm>
            <a:off x="2866625" y="1447075"/>
            <a:ext cx="2991500" cy="3076075"/>
          </a:xfrm>
          <a:prstGeom prst="rect">
            <a:avLst/>
          </a:prstGeom>
          <a:noFill/>
          <a:ln>
            <a:noFill/>
          </a:ln>
        </p:spPr>
      </p:pic>
      <p:pic>
        <p:nvPicPr>
          <p:cNvPr id="227" name="Google Shape;227;p30"/>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228" name="Google Shape;228;p30"/>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29450" y="72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Spiral Model</a:t>
            </a:r>
            <a:endParaRPr/>
          </a:p>
        </p:txBody>
      </p:sp>
      <p:sp>
        <p:nvSpPr>
          <p:cNvPr id="234" name="Google Shape;234;p31"/>
          <p:cNvSpPr txBox="1"/>
          <p:nvPr>
            <p:ph idx="1" type="body"/>
          </p:nvPr>
        </p:nvSpPr>
        <p:spPr>
          <a:xfrm>
            <a:off x="628150" y="1326525"/>
            <a:ext cx="7634400" cy="30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Testing is done in every cycle, before going to the next cycle.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Customer will get to use the software for every model.</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Requirement changes are allowed after every cycle before going to the next cycle.</a:t>
            </a:r>
            <a:endParaRPr sz="1500">
              <a:latin typeface="Nunito"/>
              <a:ea typeface="Nunito"/>
              <a:cs typeface="Nunito"/>
              <a:sym typeface="Nunito"/>
            </a:endParaRPr>
          </a:p>
          <a:p>
            <a:pPr indent="0" lvl="0" marL="0" rtl="0" algn="l">
              <a:spcBef>
                <a:spcPts val="1200"/>
              </a:spcBef>
              <a:spcAft>
                <a:spcPts val="0"/>
              </a:spcAft>
              <a:buNone/>
            </a:pPr>
            <a:r>
              <a:t/>
            </a:r>
            <a:endParaRPr sz="1500">
              <a:latin typeface="Nunito"/>
              <a:ea typeface="Nunito"/>
              <a:cs typeface="Nunito"/>
              <a:sym typeface="Nunito"/>
            </a:endParaRPr>
          </a:p>
          <a:p>
            <a:pPr indent="0" lvl="0" marL="0" rtl="0" algn="l">
              <a:spcBef>
                <a:spcPts val="1200"/>
              </a:spcBef>
              <a:spcAft>
                <a:spcPts val="1200"/>
              </a:spcAft>
              <a:buNone/>
            </a:pPr>
            <a:r>
              <a:t/>
            </a:r>
            <a:endParaRPr/>
          </a:p>
        </p:txBody>
      </p:sp>
      <p:pic>
        <p:nvPicPr>
          <p:cNvPr id="235" name="Google Shape;235;p31"/>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36" name="Google Shape;236;p31"/>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72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7" name="Google Shape;97;p14"/>
          <p:cNvSpPr txBox="1"/>
          <p:nvPr>
            <p:ph idx="1" type="body"/>
          </p:nvPr>
        </p:nvSpPr>
        <p:spPr>
          <a:xfrm>
            <a:off x="665650" y="1284150"/>
            <a:ext cx="3044700" cy="2575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What is Software?</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Types of Software</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What is Software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Why do we need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Error, Bug and Failure</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Types of Software Testing</a:t>
            </a:r>
            <a:endParaRPr sz="1400">
              <a:solidFill>
                <a:srgbClr val="000000"/>
              </a:solidFill>
              <a:latin typeface="Lora"/>
              <a:ea typeface="Lora"/>
              <a:cs typeface="Lora"/>
              <a:sym typeface="Lora"/>
            </a:endParaRPr>
          </a:p>
          <a:p>
            <a:pPr indent="-317500" lvl="1" marL="9144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Manual Testing</a:t>
            </a:r>
            <a:endParaRPr sz="1400">
              <a:solidFill>
                <a:srgbClr val="000000"/>
              </a:solidFill>
              <a:latin typeface="Lora"/>
              <a:ea typeface="Lora"/>
              <a:cs typeface="Lora"/>
              <a:sym typeface="Lora"/>
            </a:endParaRPr>
          </a:p>
          <a:p>
            <a:pPr indent="-317500" lvl="1" marL="9144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Automation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SDLC &amp; SDLC Models</a:t>
            </a:r>
            <a:endParaRPr sz="1400">
              <a:solidFill>
                <a:srgbClr val="000000"/>
              </a:solidFill>
              <a:latin typeface="Lora"/>
              <a:ea typeface="Lora"/>
              <a:cs typeface="Lora"/>
              <a:sym typeface="Lora"/>
            </a:endParaRPr>
          </a:p>
        </p:txBody>
      </p:sp>
      <p:pic>
        <p:nvPicPr>
          <p:cNvPr id="98" name="Google Shape;98;p14"/>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99" name="Google Shape;99;p14"/>
          <p:cNvPicPr preferRelativeResize="0"/>
          <p:nvPr/>
        </p:nvPicPr>
        <p:blipFill>
          <a:blip r:embed="rId4">
            <a:alphaModFix/>
          </a:blip>
          <a:stretch>
            <a:fillRect/>
          </a:stretch>
        </p:blipFill>
        <p:spPr>
          <a:xfrm>
            <a:off x="279550" y="4615494"/>
            <a:ext cx="1390500" cy="298730"/>
          </a:xfrm>
          <a:prstGeom prst="rect">
            <a:avLst/>
          </a:prstGeom>
          <a:noFill/>
          <a:ln>
            <a:noFill/>
          </a:ln>
        </p:spPr>
      </p:pic>
      <p:sp>
        <p:nvSpPr>
          <p:cNvPr id="100" name="Google Shape;100;p14"/>
          <p:cNvSpPr txBox="1"/>
          <p:nvPr>
            <p:ph idx="1" type="body"/>
          </p:nvPr>
        </p:nvSpPr>
        <p:spPr>
          <a:xfrm>
            <a:off x="4290800" y="1256625"/>
            <a:ext cx="4567800" cy="2575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Testing Techniques</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Levels of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White Box, Black Box &amp; Grey Box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Functional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Non-Functional Testing</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Black Box Test Design Techniques</a:t>
            </a:r>
            <a:endParaRPr sz="1400">
              <a:solidFill>
                <a:srgbClr val="000000"/>
              </a:solidFill>
              <a:latin typeface="Lora"/>
              <a:ea typeface="Lora"/>
              <a:cs typeface="Lora"/>
              <a:sym typeface="Lora"/>
            </a:endParaRPr>
          </a:p>
          <a:p>
            <a:pPr indent="0" lvl="0" marL="457200" rtl="0" algn="l">
              <a:spcBef>
                <a:spcPts val="0"/>
              </a:spcBef>
              <a:spcAft>
                <a:spcPts val="0"/>
              </a:spcAft>
              <a:buNone/>
            </a:pPr>
            <a:r>
              <a:t/>
            </a:r>
            <a:endParaRPr sz="1400">
              <a:solidFill>
                <a:srgbClr val="000000"/>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729450" y="73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Spiral Model</a:t>
            </a:r>
            <a:endParaRPr/>
          </a:p>
        </p:txBody>
      </p:sp>
      <p:sp>
        <p:nvSpPr>
          <p:cNvPr id="242" name="Google Shape;242;p32"/>
          <p:cNvSpPr txBox="1"/>
          <p:nvPr>
            <p:ph idx="1" type="body"/>
          </p:nvPr>
        </p:nvSpPr>
        <p:spPr>
          <a:xfrm>
            <a:off x="655275" y="1266025"/>
            <a:ext cx="7574100" cy="3011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Requirement changes are not allowed in between the cycle.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Every cycle of spiral model looks like waterfall model.</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There is no testing in requirement and design phase.</a:t>
            </a:r>
            <a:endParaRPr>
              <a:latin typeface="Nunito"/>
              <a:ea typeface="Nunito"/>
              <a:cs typeface="Nunito"/>
              <a:sym typeface="Nunito"/>
            </a:endParaRPr>
          </a:p>
        </p:txBody>
      </p:sp>
      <p:pic>
        <p:nvPicPr>
          <p:cNvPr id="243" name="Google Shape;243;p32"/>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44" name="Google Shape;244;p32"/>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727650" y="736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V-Model</a:t>
            </a:r>
            <a:endParaRPr/>
          </a:p>
        </p:txBody>
      </p:sp>
      <p:pic>
        <p:nvPicPr>
          <p:cNvPr id="250" name="Google Shape;250;p33"/>
          <p:cNvPicPr preferRelativeResize="0"/>
          <p:nvPr/>
        </p:nvPicPr>
        <p:blipFill>
          <a:blip r:embed="rId3">
            <a:alphaModFix/>
          </a:blip>
          <a:stretch>
            <a:fillRect/>
          </a:stretch>
        </p:blipFill>
        <p:spPr>
          <a:xfrm>
            <a:off x="1897900" y="1271300"/>
            <a:ext cx="5080675" cy="3425850"/>
          </a:xfrm>
          <a:prstGeom prst="rect">
            <a:avLst/>
          </a:prstGeom>
          <a:noFill/>
          <a:ln>
            <a:noFill/>
          </a:ln>
        </p:spPr>
      </p:pic>
      <p:pic>
        <p:nvPicPr>
          <p:cNvPr id="251" name="Google Shape;251;p33"/>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252" name="Google Shape;252;p33"/>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727650" y="72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and Disadvantages of V-Model</a:t>
            </a:r>
            <a:endParaRPr/>
          </a:p>
        </p:txBody>
      </p:sp>
      <p:sp>
        <p:nvSpPr>
          <p:cNvPr id="258" name="Google Shape;258;p34"/>
          <p:cNvSpPr txBox="1"/>
          <p:nvPr>
            <p:ph idx="1" type="body"/>
          </p:nvPr>
        </p:nvSpPr>
        <p:spPr>
          <a:xfrm>
            <a:off x="780750" y="1257400"/>
            <a:ext cx="7688700" cy="30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Advantage :</a:t>
            </a:r>
            <a:endParaRPr sz="1500">
              <a:latin typeface="Nunito"/>
              <a:ea typeface="Nunito"/>
              <a:cs typeface="Nunito"/>
              <a:sym typeface="Nunito"/>
            </a:endParaRPr>
          </a:p>
          <a:p>
            <a:pPr indent="-323850" lvl="0" marL="457200" rtl="0" algn="l">
              <a:spcBef>
                <a:spcPts val="1200"/>
              </a:spcBef>
              <a:spcAft>
                <a:spcPts val="0"/>
              </a:spcAft>
              <a:buSzPts val="1500"/>
              <a:buFont typeface="Nunito"/>
              <a:buChar char="●"/>
            </a:pPr>
            <a:r>
              <a:rPr lang="en" sz="1500">
                <a:latin typeface="Nunito"/>
                <a:ea typeface="Nunito"/>
                <a:cs typeface="Nunito"/>
                <a:sym typeface="Nunito"/>
              </a:rPr>
              <a:t>Testing is involved in each and every phase.</a:t>
            </a:r>
            <a:endParaRPr sz="1500">
              <a:latin typeface="Nunito"/>
              <a:ea typeface="Nunito"/>
              <a:cs typeface="Nunito"/>
              <a:sym typeface="Nunito"/>
            </a:endParaRPr>
          </a:p>
          <a:p>
            <a:pPr indent="0" lvl="0" marL="0" rtl="0" algn="l">
              <a:spcBef>
                <a:spcPts val="1200"/>
              </a:spcBef>
              <a:spcAft>
                <a:spcPts val="0"/>
              </a:spcAft>
              <a:buNone/>
            </a:pPr>
            <a:r>
              <a:rPr b="1" lang="en" sz="1500">
                <a:latin typeface="Nunito"/>
                <a:ea typeface="Nunito"/>
                <a:cs typeface="Nunito"/>
                <a:sym typeface="Nunito"/>
              </a:rPr>
              <a:t>Disadvantages : </a:t>
            </a:r>
            <a:endParaRPr b="1" sz="1500">
              <a:latin typeface="Nunito"/>
              <a:ea typeface="Nunito"/>
              <a:cs typeface="Nunito"/>
              <a:sym typeface="Nunito"/>
            </a:endParaRPr>
          </a:p>
          <a:p>
            <a:pPr indent="-323850" lvl="0" marL="457200" rtl="0" algn="l">
              <a:spcBef>
                <a:spcPts val="1200"/>
              </a:spcBef>
              <a:spcAft>
                <a:spcPts val="0"/>
              </a:spcAft>
              <a:buSzPts val="1500"/>
              <a:buFont typeface="Nunito"/>
              <a:buChar char="●"/>
            </a:pPr>
            <a:r>
              <a:rPr lang="en" sz="1500">
                <a:latin typeface="Nunito"/>
                <a:ea typeface="Nunito"/>
                <a:cs typeface="Nunito"/>
                <a:sym typeface="Nunito"/>
              </a:rPr>
              <a:t>Documentation is more.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Initial investment is more.</a:t>
            </a:r>
            <a:endParaRPr sz="1500">
              <a:latin typeface="Nunito"/>
              <a:ea typeface="Nunito"/>
              <a:cs typeface="Nunito"/>
              <a:sym typeface="Nunito"/>
            </a:endParaRPr>
          </a:p>
          <a:p>
            <a:pPr indent="0" lvl="0" marL="0" rtl="0" algn="l">
              <a:spcBef>
                <a:spcPts val="1200"/>
              </a:spcBef>
              <a:spcAft>
                <a:spcPts val="0"/>
              </a:spcAft>
              <a:buNone/>
            </a:pPr>
            <a:r>
              <a:t/>
            </a:r>
            <a:endParaRPr b="1" sz="1500">
              <a:latin typeface="Nunito"/>
              <a:ea typeface="Nunito"/>
              <a:cs typeface="Nunito"/>
              <a:sym typeface="Nunito"/>
            </a:endParaRPr>
          </a:p>
          <a:p>
            <a:pPr indent="0" lvl="0" marL="0" rtl="0" algn="l">
              <a:spcBef>
                <a:spcPts val="1200"/>
              </a:spcBef>
              <a:spcAft>
                <a:spcPts val="0"/>
              </a:spcAft>
              <a:buNone/>
            </a:pPr>
            <a:r>
              <a:t/>
            </a:r>
            <a:endParaRPr b="1" sz="1500">
              <a:latin typeface="Nunito"/>
              <a:ea typeface="Nunito"/>
              <a:cs typeface="Nunito"/>
              <a:sym typeface="Nunito"/>
            </a:endParaRPr>
          </a:p>
          <a:p>
            <a:pPr indent="0" lvl="0" marL="0" rtl="0" algn="l">
              <a:spcBef>
                <a:spcPts val="1200"/>
              </a:spcBef>
              <a:spcAft>
                <a:spcPts val="0"/>
              </a:spcAft>
              <a:buNone/>
            </a:pPr>
            <a:r>
              <a:t/>
            </a:r>
            <a:endParaRPr sz="1500">
              <a:latin typeface="Nunito"/>
              <a:ea typeface="Nunito"/>
              <a:cs typeface="Nunito"/>
              <a:sym typeface="Nunito"/>
            </a:endParaRPr>
          </a:p>
          <a:p>
            <a:pPr indent="0" lvl="0" marL="0" rtl="0" algn="l">
              <a:spcBef>
                <a:spcPts val="1200"/>
              </a:spcBef>
              <a:spcAft>
                <a:spcPts val="1200"/>
              </a:spcAft>
              <a:buNone/>
            </a:pPr>
            <a:r>
              <a:t/>
            </a:r>
            <a:endParaRPr sz="1500"/>
          </a:p>
        </p:txBody>
      </p:sp>
      <p:pic>
        <p:nvPicPr>
          <p:cNvPr id="259" name="Google Shape;259;p34"/>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60" name="Google Shape;260;p34"/>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27650" y="72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Techniques</a:t>
            </a:r>
            <a:endParaRPr/>
          </a:p>
        </p:txBody>
      </p:sp>
      <p:pic>
        <p:nvPicPr>
          <p:cNvPr id="266" name="Google Shape;266;p35"/>
          <p:cNvPicPr preferRelativeResize="0"/>
          <p:nvPr/>
        </p:nvPicPr>
        <p:blipFill>
          <a:blip r:embed="rId3">
            <a:alphaModFix/>
          </a:blip>
          <a:stretch>
            <a:fillRect/>
          </a:stretch>
        </p:blipFill>
        <p:spPr>
          <a:xfrm>
            <a:off x="951750" y="1257400"/>
            <a:ext cx="7546934" cy="3581300"/>
          </a:xfrm>
          <a:prstGeom prst="rect">
            <a:avLst/>
          </a:prstGeom>
          <a:noFill/>
          <a:ln>
            <a:noFill/>
          </a:ln>
        </p:spPr>
      </p:pic>
      <p:pic>
        <p:nvPicPr>
          <p:cNvPr id="267" name="Google Shape;267;p35"/>
          <p:cNvPicPr preferRelativeResize="0"/>
          <p:nvPr/>
        </p:nvPicPr>
        <p:blipFill>
          <a:blip r:embed="rId4">
            <a:alphaModFix/>
          </a:blip>
          <a:stretch>
            <a:fillRect/>
          </a:stretch>
        </p:blipFill>
        <p:spPr>
          <a:xfrm>
            <a:off x="8243975" y="722200"/>
            <a:ext cx="617549" cy="617549"/>
          </a:xfrm>
          <a:prstGeom prst="rect">
            <a:avLst/>
          </a:prstGeom>
          <a:noFill/>
          <a:ln>
            <a:noFill/>
          </a:ln>
        </p:spPr>
      </p:pic>
      <p:pic>
        <p:nvPicPr>
          <p:cNvPr id="268" name="Google Shape;268;p35"/>
          <p:cNvPicPr preferRelativeResize="0"/>
          <p:nvPr/>
        </p:nvPicPr>
        <p:blipFill>
          <a:blip r:embed="rId5">
            <a:alphaModFix/>
          </a:blip>
          <a:stretch>
            <a:fillRect/>
          </a:stretch>
        </p:blipFill>
        <p:spPr>
          <a:xfrm>
            <a:off x="282475" y="4612369"/>
            <a:ext cx="1390500" cy="2987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727650" y="723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Testing</a:t>
            </a:r>
            <a:endParaRPr/>
          </a:p>
        </p:txBody>
      </p:sp>
      <p:sp>
        <p:nvSpPr>
          <p:cNvPr id="274" name="Google Shape;274;p36"/>
          <p:cNvSpPr txBox="1"/>
          <p:nvPr>
            <p:ph idx="1" type="body"/>
          </p:nvPr>
        </p:nvSpPr>
        <p:spPr>
          <a:xfrm>
            <a:off x="727650" y="1322750"/>
            <a:ext cx="8023500" cy="31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Nunito"/>
                <a:ea typeface="Nunito"/>
                <a:cs typeface="Nunito"/>
                <a:sym typeface="Nunito"/>
              </a:rPr>
              <a:t>Unit Testing :</a:t>
            </a:r>
            <a:r>
              <a:rPr lang="en" sz="1500">
                <a:latin typeface="Nunito"/>
                <a:ea typeface="Nunito"/>
                <a:cs typeface="Nunito"/>
                <a:sym typeface="Nunito"/>
              </a:rPr>
              <a:t> </a:t>
            </a:r>
            <a:r>
              <a:rPr lang="en" sz="1500">
                <a:highlight>
                  <a:srgbClr val="FFFFFF"/>
                </a:highlight>
                <a:latin typeface="Nunito"/>
                <a:ea typeface="Nunito"/>
                <a:cs typeface="Nunito"/>
                <a:sym typeface="Nunito"/>
              </a:rPr>
              <a:t>Unit testing involves the testing of each unit or an individual component of the software application. It is the first level of functional testing.</a:t>
            </a:r>
            <a:endParaRPr sz="1500">
              <a:highlight>
                <a:srgbClr val="FFFFFF"/>
              </a:highlight>
              <a:latin typeface="Nunito"/>
              <a:ea typeface="Nunito"/>
              <a:cs typeface="Nunito"/>
              <a:sym typeface="Nunito"/>
            </a:endParaRPr>
          </a:p>
          <a:p>
            <a:pPr indent="0" lvl="0" marL="0" rtl="0" algn="l">
              <a:spcBef>
                <a:spcPts val="1200"/>
              </a:spcBef>
              <a:spcAft>
                <a:spcPts val="0"/>
              </a:spcAft>
              <a:buNone/>
            </a:pPr>
            <a:r>
              <a:rPr b="1" lang="en" sz="1500">
                <a:highlight>
                  <a:srgbClr val="FFFFFF"/>
                </a:highlight>
                <a:latin typeface="Nunito"/>
                <a:ea typeface="Nunito"/>
                <a:cs typeface="Nunito"/>
                <a:sym typeface="Nunito"/>
              </a:rPr>
              <a:t>Integration Testing :</a:t>
            </a:r>
            <a:r>
              <a:rPr b="1" lang="en" sz="1500">
                <a:solidFill>
                  <a:srgbClr val="404040"/>
                </a:solidFill>
                <a:highlight>
                  <a:srgbClr val="FFFFFF"/>
                </a:highlight>
                <a:latin typeface="Nunito"/>
                <a:ea typeface="Nunito"/>
                <a:cs typeface="Nunito"/>
                <a:sym typeface="Nunito"/>
              </a:rPr>
              <a:t> </a:t>
            </a:r>
            <a:r>
              <a:rPr lang="en" sz="1500">
                <a:highlight>
                  <a:srgbClr val="FFFFFF"/>
                </a:highlight>
                <a:latin typeface="Nunito"/>
                <a:ea typeface="Nunito"/>
                <a:cs typeface="Nunito"/>
                <a:sym typeface="Nunito"/>
              </a:rPr>
              <a:t>Integration testing is the second level of the software testing process comes after unit testing. In this testing, units or individual components of the software are tested in a group. </a:t>
            </a:r>
            <a:endParaRPr sz="1500">
              <a:highlight>
                <a:srgbClr val="FFFFFF"/>
              </a:highlight>
              <a:latin typeface="Nunito"/>
              <a:ea typeface="Nunito"/>
              <a:cs typeface="Nunito"/>
              <a:sym typeface="Nunito"/>
            </a:endParaRPr>
          </a:p>
          <a:p>
            <a:pPr indent="0" lvl="0" marL="0" rtl="0" algn="l">
              <a:spcBef>
                <a:spcPts val="1200"/>
              </a:spcBef>
              <a:spcAft>
                <a:spcPts val="0"/>
              </a:spcAft>
              <a:buNone/>
            </a:pPr>
            <a:r>
              <a:rPr b="1" lang="en" sz="1500">
                <a:highlight>
                  <a:srgbClr val="FFFFFF"/>
                </a:highlight>
                <a:latin typeface="Nunito"/>
                <a:ea typeface="Nunito"/>
                <a:cs typeface="Nunito"/>
                <a:sym typeface="Nunito"/>
              </a:rPr>
              <a:t>System Testing :</a:t>
            </a:r>
            <a:r>
              <a:rPr lang="en" sz="1500">
                <a:highlight>
                  <a:srgbClr val="FFFFFF"/>
                </a:highlight>
                <a:latin typeface="Nunito"/>
                <a:ea typeface="Nunito"/>
                <a:cs typeface="Nunito"/>
                <a:sym typeface="Nunito"/>
              </a:rPr>
              <a:t>  System Testing is the testing of a complete and fully integrated software product.</a:t>
            </a:r>
            <a:endParaRPr sz="1500">
              <a:highlight>
                <a:srgbClr val="FFFFFF"/>
              </a:highlight>
              <a:latin typeface="Nunito"/>
              <a:ea typeface="Nunito"/>
              <a:cs typeface="Nunito"/>
              <a:sym typeface="Nunito"/>
            </a:endParaRPr>
          </a:p>
          <a:p>
            <a:pPr indent="0" lvl="0" marL="0" rtl="0" algn="l">
              <a:spcBef>
                <a:spcPts val="1200"/>
              </a:spcBef>
              <a:spcAft>
                <a:spcPts val="0"/>
              </a:spcAft>
              <a:buNone/>
            </a:pPr>
            <a:r>
              <a:rPr b="1" lang="en" sz="1500">
                <a:highlight>
                  <a:srgbClr val="FFFFFF"/>
                </a:highlight>
                <a:latin typeface="Nunito"/>
                <a:ea typeface="Nunito"/>
                <a:cs typeface="Nunito"/>
                <a:sym typeface="Nunito"/>
              </a:rPr>
              <a:t>User Acceptance Testing :</a:t>
            </a:r>
            <a:r>
              <a:rPr lang="en" sz="1500">
                <a:solidFill>
                  <a:srgbClr val="4D5156"/>
                </a:solidFill>
                <a:highlight>
                  <a:srgbClr val="FFFFFF"/>
                </a:highlight>
                <a:latin typeface="Nunito"/>
                <a:ea typeface="Nunito"/>
                <a:cs typeface="Nunito"/>
                <a:sym typeface="Nunito"/>
              </a:rPr>
              <a:t> </a:t>
            </a:r>
            <a:r>
              <a:rPr lang="en" sz="1500">
                <a:highlight>
                  <a:srgbClr val="FFFFFF"/>
                </a:highlight>
                <a:latin typeface="Nunito"/>
                <a:ea typeface="Nunito"/>
                <a:cs typeface="Nunito"/>
                <a:sym typeface="Nunito"/>
              </a:rPr>
              <a:t>User Acceptance Testing (UAT) is a type of testing performed by the end user or the client to verify/accept the software system before moving the software application to the production environment. </a:t>
            </a:r>
            <a:endParaRPr sz="1500">
              <a:highlight>
                <a:srgbClr val="FFFFFF"/>
              </a:highlight>
              <a:latin typeface="Nunito"/>
              <a:ea typeface="Nunito"/>
              <a:cs typeface="Nunito"/>
              <a:sym typeface="Nunito"/>
            </a:endParaRPr>
          </a:p>
          <a:p>
            <a:pPr indent="0" lvl="0" marL="0" rtl="0" algn="l">
              <a:spcBef>
                <a:spcPts val="1200"/>
              </a:spcBef>
              <a:spcAft>
                <a:spcPts val="1200"/>
              </a:spcAft>
              <a:buNone/>
            </a:pPr>
            <a:r>
              <a:t/>
            </a:r>
            <a:endParaRPr sz="1500">
              <a:solidFill>
                <a:srgbClr val="333333"/>
              </a:solidFill>
              <a:highlight>
                <a:srgbClr val="FFFFFF"/>
              </a:highlight>
              <a:latin typeface="Nunito"/>
              <a:ea typeface="Nunito"/>
              <a:cs typeface="Nunito"/>
              <a:sym typeface="Nunito"/>
            </a:endParaRPr>
          </a:p>
        </p:txBody>
      </p:sp>
      <p:pic>
        <p:nvPicPr>
          <p:cNvPr id="275" name="Google Shape;275;p36"/>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76" name="Google Shape;276;p36"/>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276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 Box, Black Box and Grey Box Testing</a:t>
            </a:r>
            <a:endParaRPr/>
          </a:p>
        </p:txBody>
      </p:sp>
      <p:sp>
        <p:nvSpPr>
          <p:cNvPr id="282" name="Google Shape;282;p37"/>
          <p:cNvSpPr txBox="1"/>
          <p:nvPr>
            <p:ph idx="1" type="body"/>
          </p:nvPr>
        </p:nvSpPr>
        <p:spPr>
          <a:xfrm>
            <a:off x="729450" y="1368550"/>
            <a:ext cx="7688700" cy="297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latin typeface="Nunito"/>
                <a:ea typeface="Nunito"/>
                <a:cs typeface="Nunito"/>
                <a:sym typeface="Nunito"/>
              </a:rPr>
              <a:t>White Box Testing : </a:t>
            </a:r>
            <a:r>
              <a:rPr lang="en" sz="1500">
                <a:latin typeface="Nunito"/>
                <a:ea typeface="Nunito"/>
                <a:cs typeface="Nunito"/>
                <a:sym typeface="Nunito"/>
              </a:rPr>
              <a:t>White Box Testing  </a:t>
            </a:r>
            <a:r>
              <a:rPr lang="en" sz="1500">
                <a:highlight>
                  <a:srgbClr val="FFFFFF"/>
                </a:highlight>
                <a:latin typeface="Nunito"/>
                <a:ea typeface="Nunito"/>
                <a:cs typeface="Nunito"/>
                <a:sym typeface="Nunito"/>
              </a:rPr>
              <a:t>is a software testing technique that focuses on the software’s internal logic, structure, and coding. </a:t>
            </a:r>
            <a:endParaRPr sz="15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highlight>
                  <a:srgbClr val="FFFFFF"/>
                </a:highlight>
                <a:latin typeface="Nunito"/>
                <a:ea typeface="Nunito"/>
                <a:cs typeface="Nunito"/>
                <a:sym typeface="Nunito"/>
              </a:rPr>
              <a:t>Black Box Testing : </a:t>
            </a:r>
            <a:r>
              <a:rPr lang="en" sz="1500">
                <a:highlight>
                  <a:srgbClr val="FFFFFF"/>
                </a:highlight>
                <a:latin typeface="Nunito"/>
                <a:ea typeface="Nunito"/>
                <a:cs typeface="Nunito"/>
                <a:sym typeface="Nunito"/>
              </a:rPr>
              <a:t>Black box testing is a testing technique in which the internal workings of the software are not known to the tester. The tester only focuses on the input and output of the software. </a:t>
            </a:r>
            <a:endParaRPr sz="15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highlight>
                  <a:srgbClr val="FFFFFF"/>
                </a:highlight>
                <a:latin typeface="Nunito"/>
                <a:ea typeface="Nunito"/>
                <a:cs typeface="Nunito"/>
                <a:sym typeface="Nunito"/>
              </a:rPr>
              <a:t>Grey Box Testing :</a:t>
            </a:r>
            <a:r>
              <a:rPr lang="en" sz="1500">
                <a:highlight>
                  <a:srgbClr val="FFFFFF"/>
                </a:highlight>
                <a:latin typeface="Nunito"/>
                <a:ea typeface="Nunito"/>
                <a:cs typeface="Nunito"/>
                <a:sym typeface="Nunito"/>
              </a:rPr>
              <a:t> Grey Box Testing is a software testing technique that is a combination of the </a:t>
            </a:r>
            <a:r>
              <a:rPr lang="en" sz="1500">
                <a:highlight>
                  <a:srgbClr val="FFFFFF"/>
                </a:highlight>
                <a:uFill>
                  <a:noFill/>
                </a:uFill>
                <a:latin typeface="Nunito"/>
                <a:ea typeface="Nunito"/>
                <a:cs typeface="Nunito"/>
                <a:sym typeface="Nunito"/>
                <a:hlinkClick r:id="rId3"/>
              </a:rPr>
              <a:t>Black Box Testing</a:t>
            </a:r>
            <a:r>
              <a:rPr lang="en" sz="1500">
                <a:highlight>
                  <a:srgbClr val="FFFFFF"/>
                </a:highlight>
                <a:latin typeface="Nunito"/>
                <a:ea typeface="Nunito"/>
                <a:cs typeface="Nunito"/>
                <a:sym typeface="Nunito"/>
              </a:rPr>
              <a:t> technique and the </a:t>
            </a:r>
            <a:r>
              <a:rPr lang="en" sz="1500">
                <a:highlight>
                  <a:srgbClr val="FFFFFF"/>
                </a:highlight>
                <a:uFill>
                  <a:noFill/>
                </a:uFill>
                <a:latin typeface="Nunito"/>
                <a:ea typeface="Nunito"/>
                <a:cs typeface="Nunito"/>
                <a:sym typeface="Nunito"/>
                <a:hlinkClick r:id="rId4"/>
              </a:rPr>
              <a:t>White Box Testing</a:t>
            </a:r>
            <a:r>
              <a:rPr lang="en" sz="1500">
                <a:highlight>
                  <a:srgbClr val="FFFFFF"/>
                </a:highlight>
                <a:latin typeface="Nunito"/>
                <a:ea typeface="Nunito"/>
                <a:cs typeface="Nunito"/>
                <a:sym typeface="Nunito"/>
              </a:rPr>
              <a:t> technique.</a:t>
            </a:r>
            <a:endParaRPr sz="1500">
              <a:highlight>
                <a:srgbClr val="FFFFFF"/>
              </a:highlight>
              <a:latin typeface="Nunito"/>
              <a:ea typeface="Nunito"/>
              <a:cs typeface="Nunito"/>
              <a:sym typeface="Nunito"/>
            </a:endParaRPr>
          </a:p>
          <a:p>
            <a:pPr indent="0" lvl="0" marL="0" rtl="0" algn="just">
              <a:spcBef>
                <a:spcPts val="1200"/>
              </a:spcBef>
              <a:spcAft>
                <a:spcPts val="1200"/>
              </a:spcAft>
              <a:buNone/>
            </a:pPr>
            <a:r>
              <a:t/>
            </a:r>
            <a:endParaRPr/>
          </a:p>
        </p:txBody>
      </p:sp>
      <p:pic>
        <p:nvPicPr>
          <p:cNvPr id="283" name="Google Shape;283;p37"/>
          <p:cNvPicPr preferRelativeResize="0"/>
          <p:nvPr/>
        </p:nvPicPr>
        <p:blipFill>
          <a:blip r:embed="rId5">
            <a:alphaModFix/>
          </a:blip>
          <a:stretch>
            <a:fillRect/>
          </a:stretch>
        </p:blipFill>
        <p:spPr>
          <a:xfrm>
            <a:off x="8241050" y="725325"/>
            <a:ext cx="617549" cy="617549"/>
          </a:xfrm>
          <a:prstGeom prst="rect">
            <a:avLst/>
          </a:prstGeom>
          <a:noFill/>
          <a:ln>
            <a:noFill/>
          </a:ln>
        </p:spPr>
      </p:pic>
      <p:pic>
        <p:nvPicPr>
          <p:cNvPr id="284" name="Google Shape;284;p37"/>
          <p:cNvPicPr preferRelativeResize="0"/>
          <p:nvPr/>
        </p:nvPicPr>
        <p:blipFill>
          <a:blip r:embed="rId6">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727650" y="726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Types</a:t>
            </a:r>
            <a:endParaRPr/>
          </a:p>
        </p:txBody>
      </p:sp>
      <p:sp>
        <p:nvSpPr>
          <p:cNvPr id="290" name="Google Shape;290;p38"/>
          <p:cNvSpPr txBox="1"/>
          <p:nvPr>
            <p:ph idx="1" type="body"/>
          </p:nvPr>
        </p:nvSpPr>
        <p:spPr>
          <a:xfrm>
            <a:off x="729450" y="1368550"/>
            <a:ext cx="8127900" cy="315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latin typeface="Nunito"/>
                <a:ea typeface="Nunito"/>
                <a:cs typeface="Nunito"/>
                <a:sym typeface="Nunito"/>
              </a:rPr>
              <a:t>Smoke Testing : </a:t>
            </a:r>
            <a:r>
              <a:rPr lang="en" sz="1500">
                <a:highlight>
                  <a:srgbClr val="FFFFFF"/>
                </a:highlight>
                <a:latin typeface="Nunito"/>
                <a:ea typeface="Nunito"/>
                <a:cs typeface="Nunito"/>
                <a:sym typeface="Nunito"/>
              </a:rPr>
              <a:t>Smoke Testing is a software testing process that determines whether the deployed software build is stable or not. </a:t>
            </a:r>
            <a:endParaRPr sz="15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latin typeface="Nunito"/>
                <a:ea typeface="Nunito"/>
                <a:cs typeface="Nunito"/>
                <a:sym typeface="Nunito"/>
              </a:rPr>
              <a:t>Sanity Testing : </a:t>
            </a:r>
            <a:r>
              <a:rPr lang="en" sz="1500">
                <a:highlight>
                  <a:srgbClr val="FFFFFF"/>
                </a:highlight>
                <a:latin typeface="Nunito"/>
                <a:ea typeface="Nunito"/>
                <a:cs typeface="Nunito"/>
                <a:sym typeface="Nunito"/>
              </a:rPr>
              <a:t>Sanity testing is a testing technique that is used to check that specific functionality or components of a software application are working as expected after making changes or fixing defects.</a:t>
            </a:r>
            <a:endParaRPr sz="1500">
              <a:highlight>
                <a:schemeClr val="lt1"/>
              </a:highlight>
              <a:latin typeface="Nunito"/>
              <a:ea typeface="Nunito"/>
              <a:cs typeface="Nunito"/>
              <a:sym typeface="Nunito"/>
            </a:endParaRPr>
          </a:p>
          <a:p>
            <a:pPr indent="0" lvl="0" marL="0" rtl="0" algn="just">
              <a:spcBef>
                <a:spcPts val="1200"/>
              </a:spcBef>
              <a:spcAft>
                <a:spcPts val="1200"/>
              </a:spcAft>
              <a:buNone/>
            </a:pPr>
            <a:r>
              <a:rPr b="1" lang="en" sz="1500">
                <a:latin typeface="Nunito"/>
                <a:ea typeface="Nunito"/>
                <a:cs typeface="Nunito"/>
                <a:sym typeface="Nunito"/>
              </a:rPr>
              <a:t>Regression Testing : </a:t>
            </a:r>
            <a:r>
              <a:rPr lang="en" sz="1500">
                <a:highlight>
                  <a:srgbClr val="FFFFFF"/>
                </a:highlight>
                <a:latin typeface="Nunito"/>
                <a:ea typeface="Nunito"/>
                <a:cs typeface="Nunito"/>
                <a:sym typeface="Nunito"/>
              </a:rPr>
              <a:t>This type of testing concentrate to make sure that the code changes should not side effect the existing functionality of the system.</a:t>
            </a:r>
            <a:endParaRPr sz="1500">
              <a:latin typeface="Nunito"/>
              <a:ea typeface="Nunito"/>
              <a:cs typeface="Nunito"/>
              <a:sym typeface="Nunito"/>
            </a:endParaRPr>
          </a:p>
        </p:txBody>
      </p:sp>
      <p:pic>
        <p:nvPicPr>
          <p:cNvPr id="291" name="Google Shape;291;p38"/>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292" name="Google Shape;292;p38"/>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727650" y="723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Testing Types</a:t>
            </a:r>
            <a:endParaRPr/>
          </a:p>
        </p:txBody>
      </p:sp>
      <p:sp>
        <p:nvSpPr>
          <p:cNvPr id="298" name="Google Shape;298;p39"/>
          <p:cNvSpPr txBox="1"/>
          <p:nvPr>
            <p:ph idx="1" type="body"/>
          </p:nvPr>
        </p:nvSpPr>
        <p:spPr>
          <a:xfrm>
            <a:off x="729450" y="1368550"/>
            <a:ext cx="8127900" cy="315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highlight>
                  <a:srgbClr val="FFFFFF"/>
                </a:highlight>
                <a:latin typeface="Nunito"/>
                <a:ea typeface="Nunito"/>
                <a:cs typeface="Nunito"/>
                <a:sym typeface="Nunito"/>
              </a:rPr>
              <a:t>Performance Testing :</a:t>
            </a:r>
            <a:r>
              <a:rPr b="1" lang="en" sz="1350">
                <a:highlight>
                  <a:srgbClr val="FFFFFF"/>
                </a:highlight>
                <a:latin typeface="Nunito"/>
                <a:ea typeface="Nunito"/>
                <a:cs typeface="Nunito"/>
                <a:sym typeface="Nunito"/>
              </a:rPr>
              <a:t> </a:t>
            </a:r>
            <a:r>
              <a:rPr lang="en" sz="1550">
                <a:highlight>
                  <a:srgbClr val="FFFFFF"/>
                </a:highlight>
                <a:latin typeface="Nunito"/>
                <a:ea typeface="Nunito"/>
                <a:cs typeface="Nunito"/>
                <a:sym typeface="Nunito"/>
              </a:rPr>
              <a:t>Performance testing is a type of software testing that ensures software applications perform properly under their expected workload.</a:t>
            </a:r>
            <a:endParaRPr sz="17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latin typeface="Nunito"/>
                <a:ea typeface="Nunito"/>
                <a:cs typeface="Nunito"/>
                <a:sym typeface="Nunito"/>
              </a:rPr>
              <a:t>Security Testing : </a:t>
            </a:r>
            <a:r>
              <a:rPr lang="en" sz="1500">
                <a:highlight>
                  <a:srgbClr val="FFFFFF"/>
                </a:highlight>
                <a:latin typeface="Nunito"/>
                <a:ea typeface="Nunito"/>
                <a:cs typeface="Nunito"/>
                <a:sym typeface="Nunito"/>
              </a:rPr>
              <a:t>Security testing is a type of software testing that focuses on evaluating the security of a system or application. The goal of security testing is to identify vulnerabilities and potential threats and to ensure that the system is protected against unauthorized access, data breaches, and other security-related issues.</a:t>
            </a:r>
            <a:endParaRPr sz="1500">
              <a:highlight>
                <a:schemeClr val="lt1"/>
              </a:highlight>
              <a:latin typeface="Nunito"/>
              <a:ea typeface="Nunito"/>
              <a:cs typeface="Nunito"/>
              <a:sym typeface="Nunito"/>
            </a:endParaRPr>
          </a:p>
          <a:p>
            <a:pPr indent="0" lvl="0" marL="0" rtl="0" algn="just">
              <a:spcBef>
                <a:spcPts val="1200"/>
              </a:spcBef>
              <a:spcAft>
                <a:spcPts val="1200"/>
              </a:spcAft>
              <a:buNone/>
            </a:pPr>
            <a:r>
              <a:rPr b="1" lang="en" sz="1500">
                <a:latin typeface="Nunito"/>
                <a:ea typeface="Nunito"/>
                <a:cs typeface="Nunito"/>
                <a:sym typeface="Nunito"/>
              </a:rPr>
              <a:t>Recovery Testing : </a:t>
            </a:r>
            <a:r>
              <a:rPr lang="en" sz="1500">
                <a:highlight>
                  <a:srgbClr val="FFFFFF"/>
                </a:highlight>
                <a:latin typeface="Nunito"/>
                <a:ea typeface="Nunito"/>
                <a:cs typeface="Nunito"/>
                <a:sym typeface="Nunito"/>
              </a:rPr>
              <a:t>Recovery testing is a type of system testing which aims at testing whether a system can recover from failures or not.</a:t>
            </a:r>
            <a:endParaRPr sz="1500">
              <a:latin typeface="Nunito"/>
              <a:ea typeface="Nunito"/>
              <a:cs typeface="Nunito"/>
              <a:sym typeface="Nunito"/>
            </a:endParaRPr>
          </a:p>
        </p:txBody>
      </p:sp>
      <p:pic>
        <p:nvPicPr>
          <p:cNvPr id="299" name="Google Shape;299;p39"/>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300" name="Google Shape;300;p39"/>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727650" y="70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Testing Types</a:t>
            </a:r>
            <a:endParaRPr/>
          </a:p>
        </p:txBody>
      </p:sp>
      <p:sp>
        <p:nvSpPr>
          <p:cNvPr id="306" name="Google Shape;306;p40"/>
          <p:cNvSpPr txBox="1"/>
          <p:nvPr>
            <p:ph idx="1" type="body"/>
          </p:nvPr>
        </p:nvSpPr>
        <p:spPr>
          <a:xfrm>
            <a:off x="729450" y="1368550"/>
            <a:ext cx="8127900" cy="3159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500">
                <a:latin typeface="Nunito"/>
                <a:ea typeface="Nunito"/>
                <a:cs typeface="Nunito"/>
                <a:sym typeface="Nunito"/>
              </a:rPr>
              <a:t>Usability Testing : </a:t>
            </a:r>
            <a:r>
              <a:rPr lang="en" sz="1500">
                <a:highlight>
                  <a:schemeClr val="lt1"/>
                </a:highlight>
                <a:latin typeface="Nunito"/>
                <a:ea typeface="Nunito"/>
                <a:cs typeface="Nunito"/>
                <a:sym typeface="Nunito"/>
              </a:rPr>
              <a:t>Usability testing is a type of testing to check how easy and user friendly a software is. It is also called </a:t>
            </a:r>
            <a:r>
              <a:rPr b="1" lang="en" sz="1500">
                <a:highlight>
                  <a:schemeClr val="lt1"/>
                </a:highlight>
                <a:latin typeface="Nunito"/>
                <a:ea typeface="Nunito"/>
                <a:cs typeface="Nunito"/>
                <a:sym typeface="Nunito"/>
              </a:rPr>
              <a:t>User Experience (UX) Testing.</a:t>
            </a:r>
            <a:endParaRPr b="1" sz="15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highlight>
                  <a:srgbClr val="FFFFFF"/>
                </a:highlight>
                <a:latin typeface="Nunito"/>
                <a:ea typeface="Nunito"/>
                <a:cs typeface="Nunito"/>
                <a:sym typeface="Nunito"/>
              </a:rPr>
              <a:t>Installation Testing : </a:t>
            </a:r>
            <a:r>
              <a:rPr lang="en" sz="1500">
                <a:highlight>
                  <a:srgbClr val="FFFFFF"/>
                </a:highlight>
                <a:latin typeface="Nunito"/>
                <a:ea typeface="Nunito"/>
                <a:cs typeface="Nunito"/>
                <a:sym typeface="Nunito"/>
              </a:rPr>
              <a:t>Installation testing is a type of software testing that focuses on verifying the installation process of a software application. Its primary goal is to ensure that the installation, upgrade, or uninstallation of the software proceeds smoothly and without errors. </a:t>
            </a:r>
            <a:endParaRPr sz="1500">
              <a:highlight>
                <a:srgbClr val="FFFFFF"/>
              </a:highlight>
              <a:latin typeface="Nunito"/>
              <a:ea typeface="Nunito"/>
              <a:cs typeface="Nunito"/>
              <a:sym typeface="Nunito"/>
            </a:endParaRPr>
          </a:p>
          <a:p>
            <a:pPr indent="0" lvl="0" marL="0" rtl="0" algn="just">
              <a:spcBef>
                <a:spcPts val="1200"/>
              </a:spcBef>
              <a:spcAft>
                <a:spcPts val="0"/>
              </a:spcAft>
              <a:buNone/>
            </a:pPr>
            <a:r>
              <a:rPr b="1" lang="en" sz="1500">
                <a:latin typeface="Nunito"/>
                <a:ea typeface="Nunito"/>
                <a:cs typeface="Nunito"/>
                <a:sym typeface="Nunito"/>
              </a:rPr>
              <a:t>Compatibility Testing : </a:t>
            </a:r>
            <a:r>
              <a:rPr lang="en" sz="1500">
                <a:highlight>
                  <a:srgbClr val="FFFFFF"/>
                </a:highlight>
                <a:latin typeface="Nunito"/>
                <a:ea typeface="Nunito"/>
                <a:cs typeface="Nunito"/>
                <a:sym typeface="Nunito"/>
              </a:rPr>
              <a:t>Compatibility testing is a type of Software testing to check whether your software is capable of running on different hardware, operating systems, applications, network environments or</a:t>
            </a:r>
            <a:r>
              <a:rPr lang="en" sz="1500">
                <a:highlight>
                  <a:srgbClr val="FFFFFF"/>
                </a:highlight>
                <a:uFill>
                  <a:noFill/>
                </a:uFill>
                <a:latin typeface="Nunito"/>
                <a:ea typeface="Nunito"/>
                <a:cs typeface="Nunito"/>
                <a:sym typeface="Nunito"/>
                <a:hlinkClick r:id="rId3"/>
              </a:rPr>
              <a:t> Mobile </a:t>
            </a:r>
            <a:r>
              <a:rPr lang="en" sz="1500">
                <a:highlight>
                  <a:srgbClr val="FFFFFF"/>
                </a:highlight>
                <a:latin typeface="Nunito"/>
                <a:ea typeface="Nunito"/>
                <a:cs typeface="Nunito"/>
                <a:sym typeface="Nunito"/>
              </a:rPr>
              <a:t>devices.</a:t>
            </a:r>
            <a:endParaRPr sz="1500">
              <a:highlight>
                <a:schemeClr val="lt1"/>
              </a:highlight>
              <a:latin typeface="Nunito"/>
              <a:ea typeface="Nunito"/>
              <a:cs typeface="Nunito"/>
              <a:sym typeface="Nunito"/>
            </a:endParaRPr>
          </a:p>
          <a:p>
            <a:pPr indent="0" lvl="0" marL="0" rtl="0" algn="just">
              <a:spcBef>
                <a:spcPts val="1200"/>
              </a:spcBef>
              <a:spcAft>
                <a:spcPts val="1200"/>
              </a:spcAft>
              <a:buNone/>
            </a:pPr>
            <a:r>
              <a:t/>
            </a:r>
            <a:endParaRPr sz="1500">
              <a:latin typeface="Nunito"/>
              <a:ea typeface="Nunito"/>
              <a:cs typeface="Nunito"/>
              <a:sym typeface="Nunito"/>
            </a:endParaRPr>
          </a:p>
        </p:txBody>
      </p:sp>
      <p:pic>
        <p:nvPicPr>
          <p:cNvPr id="307" name="Google Shape;307;p40"/>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08" name="Google Shape;308;p40"/>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727650" y="70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Black Box Test Design Techniques</a:t>
            </a:r>
            <a:endParaRPr/>
          </a:p>
        </p:txBody>
      </p:sp>
      <p:sp>
        <p:nvSpPr>
          <p:cNvPr id="314" name="Google Shape;314;p41"/>
          <p:cNvSpPr txBox="1"/>
          <p:nvPr>
            <p:ph idx="1" type="body"/>
          </p:nvPr>
        </p:nvSpPr>
        <p:spPr>
          <a:xfrm>
            <a:off x="635700" y="1243238"/>
            <a:ext cx="8127900" cy="31593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Nunito"/>
              <a:buChar char="●"/>
            </a:pPr>
            <a:r>
              <a:rPr lang="en" sz="1500">
                <a:latin typeface="Nunito"/>
                <a:ea typeface="Nunito"/>
                <a:cs typeface="Nunito"/>
                <a:sym typeface="Nunito"/>
              </a:rPr>
              <a:t>Equivalence Partitioning (EP)</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Boundary Value Analysis (BVA)</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Decision Table Testing</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State Transition Testing</a:t>
            </a:r>
            <a:endParaRPr sz="1500">
              <a:latin typeface="Nunito"/>
              <a:ea typeface="Nunito"/>
              <a:cs typeface="Nunito"/>
              <a:sym typeface="Nunito"/>
            </a:endParaRPr>
          </a:p>
          <a:p>
            <a:pPr indent="0" lvl="0" marL="0" rtl="0" algn="just">
              <a:spcBef>
                <a:spcPts val="1200"/>
              </a:spcBef>
              <a:spcAft>
                <a:spcPts val="1200"/>
              </a:spcAft>
              <a:buNone/>
            </a:pPr>
            <a:r>
              <a:t/>
            </a:r>
            <a:endParaRPr sz="1500">
              <a:latin typeface="Nunito"/>
              <a:ea typeface="Nunito"/>
              <a:cs typeface="Nunito"/>
              <a:sym typeface="Nunito"/>
            </a:endParaRPr>
          </a:p>
        </p:txBody>
      </p:sp>
      <p:pic>
        <p:nvPicPr>
          <p:cNvPr id="315" name="Google Shape;315;p41"/>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316" name="Google Shape;316;p41"/>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76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software?</a:t>
            </a:r>
            <a:endParaRPr/>
          </a:p>
        </p:txBody>
      </p:sp>
      <p:sp>
        <p:nvSpPr>
          <p:cNvPr id="106" name="Google Shape;106;p15"/>
          <p:cNvSpPr txBox="1"/>
          <p:nvPr>
            <p:ph idx="1" type="body"/>
          </p:nvPr>
        </p:nvSpPr>
        <p:spPr>
          <a:xfrm>
            <a:off x="782400" y="1303350"/>
            <a:ext cx="7579200" cy="25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A </a:t>
            </a:r>
            <a:r>
              <a:rPr lang="en" sz="1550">
                <a:highlight>
                  <a:srgbClr val="FFFFFF"/>
                </a:highlight>
                <a:latin typeface="Nunito"/>
                <a:ea typeface="Nunito"/>
                <a:cs typeface="Nunito"/>
                <a:sym typeface="Nunito"/>
              </a:rPr>
              <a:t>software is a computer program that provides a set of instructions to execute a user’s commands and tell the computer what to do. </a:t>
            </a:r>
            <a:endParaRPr sz="1550">
              <a:highlight>
                <a:srgbClr val="FFFFFF"/>
              </a:highlight>
              <a:latin typeface="Nunito"/>
              <a:ea typeface="Nunito"/>
              <a:cs typeface="Nunito"/>
              <a:sym typeface="Nunito"/>
            </a:endParaRPr>
          </a:p>
          <a:p>
            <a:pPr indent="0" lvl="0" marL="0" rtl="0" algn="l">
              <a:spcBef>
                <a:spcPts val="1200"/>
              </a:spcBef>
              <a:spcAft>
                <a:spcPts val="1200"/>
              </a:spcAft>
              <a:buNone/>
            </a:pPr>
            <a:r>
              <a:rPr lang="en" sz="1550">
                <a:highlight>
                  <a:srgbClr val="FFFFFF"/>
                </a:highlight>
                <a:latin typeface="Nunito"/>
                <a:ea typeface="Nunito"/>
                <a:cs typeface="Nunito"/>
                <a:sym typeface="Nunito"/>
              </a:rPr>
              <a:t>Ex: </a:t>
            </a:r>
            <a:r>
              <a:rPr lang="en" sz="1550">
                <a:highlight>
                  <a:srgbClr val="FFFFFF"/>
                </a:highlight>
                <a:uFill>
                  <a:noFill/>
                </a:uFill>
                <a:latin typeface="Nunito"/>
                <a:ea typeface="Nunito"/>
                <a:cs typeface="Nunito"/>
                <a:sym typeface="Nunito"/>
                <a:hlinkClick r:id="rId3"/>
              </a:rPr>
              <a:t>MS-Word</a:t>
            </a:r>
            <a:r>
              <a:rPr lang="en" sz="1550">
                <a:highlight>
                  <a:srgbClr val="FFFFFF"/>
                </a:highlight>
                <a:latin typeface="Nunito"/>
                <a:ea typeface="Nunito"/>
                <a:cs typeface="Nunito"/>
                <a:sym typeface="Nunito"/>
              </a:rPr>
              <a:t>, </a:t>
            </a:r>
            <a:r>
              <a:rPr lang="en" sz="1550">
                <a:highlight>
                  <a:srgbClr val="FFFFFF"/>
                </a:highlight>
                <a:uFill>
                  <a:noFill/>
                </a:uFill>
                <a:latin typeface="Nunito"/>
                <a:ea typeface="Nunito"/>
                <a:cs typeface="Nunito"/>
                <a:sym typeface="Nunito"/>
                <a:hlinkClick r:id="rId4"/>
              </a:rPr>
              <a:t>MS-Excel</a:t>
            </a:r>
            <a:r>
              <a:rPr lang="en" sz="1550">
                <a:highlight>
                  <a:srgbClr val="FFFFFF"/>
                </a:highlight>
                <a:latin typeface="Nunito"/>
                <a:ea typeface="Nunito"/>
                <a:cs typeface="Nunito"/>
                <a:sym typeface="Nunito"/>
              </a:rPr>
              <a:t>, </a:t>
            </a:r>
            <a:r>
              <a:rPr lang="en" sz="1550">
                <a:highlight>
                  <a:srgbClr val="FFFFFF"/>
                </a:highlight>
                <a:uFill>
                  <a:noFill/>
                </a:uFill>
                <a:latin typeface="Nunito"/>
                <a:ea typeface="Nunito"/>
                <a:cs typeface="Nunito"/>
                <a:sym typeface="Nunito"/>
                <a:hlinkClick r:id="rId5"/>
              </a:rPr>
              <a:t>PowerPoint</a:t>
            </a:r>
            <a:r>
              <a:rPr lang="en" sz="1550">
                <a:highlight>
                  <a:srgbClr val="FFFFFF"/>
                </a:highlight>
                <a:latin typeface="Nunito"/>
                <a:ea typeface="Nunito"/>
                <a:cs typeface="Nunito"/>
                <a:sym typeface="Nunito"/>
              </a:rPr>
              <a:t> etc.</a:t>
            </a:r>
            <a:endParaRPr sz="1450">
              <a:latin typeface="Nunito"/>
              <a:ea typeface="Nunito"/>
              <a:cs typeface="Nunito"/>
              <a:sym typeface="Nunito"/>
            </a:endParaRPr>
          </a:p>
        </p:txBody>
      </p:sp>
      <p:pic>
        <p:nvPicPr>
          <p:cNvPr id="107" name="Google Shape;107;p15"/>
          <p:cNvPicPr preferRelativeResize="0"/>
          <p:nvPr/>
        </p:nvPicPr>
        <p:blipFill>
          <a:blip r:embed="rId6">
            <a:alphaModFix/>
          </a:blip>
          <a:stretch>
            <a:fillRect/>
          </a:stretch>
        </p:blipFill>
        <p:spPr>
          <a:xfrm>
            <a:off x="8241050" y="725325"/>
            <a:ext cx="617549" cy="617549"/>
          </a:xfrm>
          <a:prstGeom prst="rect">
            <a:avLst/>
          </a:prstGeom>
          <a:noFill/>
          <a:ln>
            <a:noFill/>
          </a:ln>
        </p:spPr>
      </p:pic>
      <p:pic>
        <p:nvPicPr>
          <p:cNvPr id="108" name="Google Shape;108;p15"/>
          <p:cNvPicPr preferRelativeResize="0"/>
          <p:nvPr/>
        </p:nvPicPr>
        <p:blipFill>
          <a:blip r:embed="rId7">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729450" y="689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Equivalence Partitioning (EP)</a:t>
            </a:r>
            <a:endParaRPr/>
          </a:p>
        </p:txBody>
      </p:sp>
      <p:pic>
        <p:nvPicPr>
          <p:cNvPr id="322" name="Google Shape;322;p42"/>
          <p:cNvPicPr preferRelativeResize="0"/>
          <p:nvPr/>
        </p:nvPicPr>
        <p:blipFill>
          <a:blip r:embed="rId3">
            <a:alphaModFix/>
          </a:blip>
          <a:stretch>
            <a:fillRect/>
          </a:stretch>
        </p:blipFill>
        <p:spPr>
          <a:xfrm>
            <a:off x="809825" y="1446625"/>
            <a:ext cx="7776075" cy="2484025"/>
          </a:xfrm>
          <a:prstGeom prst="rect">
            <a:avLst/>
          </a:prstGeom>
          <a:noFill/>
          <a:ln>
            <a:noFill/>
          </a:ln>
        </p:spPr>
      </p:pic>
      <p:pic>
        <p:nvPicPr>
          <p:cNvPr id="323" name="Google Shape;323;p42"/>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24" name="Google Shape;324;p42"/>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727650" y="72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Boundary Value Analysis (BVA)</a:t>
            </a:r>
            <a:endParaRPr/>
          </a:p>
        </p:txBody>
      </p:sp>
      <p:pic>
        <p:nvPicPr>
          <p:cNvPr id="330" name="Google Shape;330;p43"/>
          <p:cNvPicPr preferRelativeResize="0"/>
          <p:nvPr/>
        </p:nvPicPr>
        <p:blipFill>
          <a:blip r:embed="rId3">
            <a:alphaModFix/>
          </a:blip>
          <a:stretch>
            <a:fillRect/>
          </a:stretch>
        </p:blipFill>
        <p:spPr>
          <a:xfrm>
            <a:off x="897523" y="1540750"/>
            <a:ext cx="7348950" cy="2222750"/>
          </a:xfrm>
          <a:prstGeom prst="rect">
            <a:avLst/>
          </a:prstGeom>
          <a:noFill/>
          <a:ln>
            <a:noFill/>
          </a:ln>
        </p:spPr>
      </p:pic>
      <p:pic>
        <p:nvPicPr>
          <p:cNvPr id="331" name="Google Shape;331;p43"/>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32" name="Google Shape;332;p43"/>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727650" y="72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Table Testing</a:t>
            </a:r>
            <a:endParaRPr/>
          </a:p>
        </p:txBody>
      </p:sp>
      <p:pic>
        <p:nvPicPr>
          <p:cNvPr id="338" name="Google Shape;338;p44"/>
          <p:cNvPicPr preferRelativeResize="0"/>
          <p:nvPr/>
        </p:nvPicPr>
        <p:blipFill>
          <a:blip r:embed="rId3">
            <a:alphaModFix/>
          </a:blip>
          <a:stretch>
            <a:fillRect/>
          </a:stretch>
        </p:blipFill>
        <p:spPr>
          <a:xfrm>
            <a:off x="879575" y="1379375"/>
            <a:ext cx="7603750" cy="2897650"/>
          </a:xfrm>
          <a:prstGeom prst="rect">
            <a:avLst/>
          </a:prstGeom>
          <a:noFill/>
          <a:ln>
            <a:noFill/>
          </a:ln>
        </p:spPr>
      </p:pic>
      <p:pic>
        <p:nvPicPr>
          <p:cNvPr id="339" name="Google Shape;339;p44"/>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40" name="Google Shape;340;p44"/>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727650" y="72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Transition Testing</a:t>
            </a:r>
            <a:endParaRPr/>
          </a:p>
        </p:txBody>
      </p:sp>
      <p:pic>
        <p:nvPicPr>
          <p:cNvPr id="346" name="Google Shape;346;p45"/>
          <p:cNvPicPr preferRelativeResize="0"/>
          <p:nvPr/>
        </p:nvPicPr>
        <p:blipFill>
          <a:blip r:embed="rId3">
            <a:alphaModFix/>
          </a:blip>
          <a:stretch>
            <a:fillRect/>
          </a:stretch>
        </p:blipFill>
        <p:spPr>
          <a:xfrm>
            <a:off x="1263275" y="1446350"/>
            <a:ext cx="6977775" cy="3169150"/>
          </a:xfrm>
          <a:prstGeom prst="rect">
            <a:avLst/>
          </a:prstGeom>
          <a:noFill/>
          <a:ln>
            <a:noFill/>
          </a:ln>
        </p:spPr>
      </p:pic>
      <p:pic>
        <p:nvPicPr>
          <p:cNvPr id="347" name="Google Shape;347;p45"/>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48" name="Google Shape;348;p45"/>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Life Cycle (STLC)</a:t>
            </a:r>
            <a:endParaRPr/>
          </a:p>
        </p:txBody>
      </p:sp>
      <p:sp>
        <p:nvSpPr>
          <p:cNvPr id="354" name="Google Shape;354;p46"/>
          <p:cNvSpPr txBox="1"/>
          <p:nvPr>
            <p:ph idx="1" type="body"/>
          </p:nvPr>
        </p:nvSpPr>
        <p:spPr>
          <a:xfrm>
            <a:off x="727650" y="1308300"/>
            <a:ext cx="7723800" cy="25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highlight>
                  <a:srgbClr val="FFFFFF"/>
                </a:highlight>
                <a:latin typeface="Nunito"/>
                <a:ea typeface="Nunito"/>
                <a:cs typeface="Nunito"/>
                <a:sym typeface="Nunito"/>
              </a:rPr>
              <a:t>Software Testing Life Cycle (STLC) is a process used to test software and ensure that quality standards are met.</a:t>
            </a:r>
            <a:endParaRPr sz="1500">
              <a:highlight>
                <a:srgbClr val="FFFFFF"/>
              </a:highlight>
              <a:latin typeface="Nunito"/>
              <a:ea typeface="Nunito"/>
              <a:cs typeface="Nunito"/>
              <a:sym typeface="Nunito"/>
            </a:endParaRPr>
          </a:p>
          <a:p>
            <a:pPr indent="0" lvl="0" marL="0" rtl="0" algn="l">
              <a:spcBef>
                <a:spcPts val="1200"/>
              </a:spcBef>
              <a:spcAft>
                <a:spcPts val="0"/>
              </a:spcAft>
              <a:buNone/>
            </a:pPr>
            <a:r>
              <a:rPr lang="en" sz="1500">
                <a:highlight>
                  <a:srgbClr val="FFFFFF"/>
                </a:highlight>
                <a:latin typeface="Nunito"/>
                <a:ea typeface="Nunito"/>
                <a:cs typeface="Nunito"/>
                <a:sym typeface="Nunito"/>
              </a:rPr>
              <a:t>STLC steps:</a:t>
            </a:r>
            <a:endParaRPr sz="1500">
              <a:highlight>
                <a:srgbClr val="FFFFFF"/>
              </a:highlight>
              <a:latin typeface="Nunito"/>
              <a:ea typeface="Nunito"/>
              <a:cs typeface="Nunito"/>
              <a:sym typeface="Nunito"/>
            </a:endParaRPr>
          </a:p>
          <a:p>
            <a:pPr indent="-323850" lvl="0" marL="457200" rtl="0" algn="l">
              <a:spcBef>
                <a:spcPts val="1200"/>
              </a:spcBef>
              <a:spcAft>
                <a:spcPts val="0"/>
              </a:spcAft>
              <a:buSzPts val="1500"/>
              <a:buFont typeface="Nunito"/>
              <a:buAutoNum type="arabicPeriod"/>
            </a:pPr>
            <a:r>
              <a:rPr lang="en" sz="1500">
                <a:highlight>
                  <a:srgbClr val="FFFFFF"/>
                </a:highlight>
                <a:latin typeface="Nunito"/>
                <a:ea typeface="Nunito"/>
                <a:cs typeface="Nunito"/>
                <a:sym typeface="Nunito"/>
              </a:rPr>
              <a:t>Requirement Analysis</a:t>
            </a:r>
            <a:endParaRPr sz="1500">
              <a:highlight>
                <a:srgbClr val="FFFFFF"/>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 Planning</a:t>
            </a:r>
            <a:endParaRPr sz="1500">
              <a:highlight>
                <a:srgbClr val="FFFFFF"/>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 Case Development </a:t>
            </a:r>
            <a:endParaRPr sz="1500">
              <a:highlight>
                <a:srgbClr val="FFFFFF"/>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 Environment Setup</a:t>
            </a:r>
            <a:endParaRPr sz="1500">
              <a:highlight>
                <a:srgbClr val="FFFFFF"/>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 Execution</a:t>
            </a:r>
            <a:endParaRPr sz="1500">
              <a:highlight>
                <a:srgbClr val="FFFFFF"/>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highlight>
                  <a:srgbClr val="FFFFFF"/>
                </a:highlight>
                <a:latin typeface="Nunito"/>
                <a:ea typeface="Nunito"/>
                <a:cs typeface="Nunito"/>
                <a:sym typeface="Nunito"/>
              </a:rPr>
              <a:t>Test Cycle Closure</a:t>
            </a:r>
            <a:endParaRPr sz="1500">
              <a:highlight>
                <a:srgbClr val="FFFFFF"/>
              </a:highlight>
              <a:latin typeface="Nunito"/>
              <a:ea typeface="Nunito"/>
              <a:cs typeface="Nunito"/>
              <a:sym typeface="Nunito"/>
            </a:endParaRPr>
          </a:p>
        </p:txBody>
      </p:sp>
      <p:pic>
        <p:nvPicPr>
          <p:cNvPr id="355" name="Google Shape;355;p46"/>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356" name="Google Shape;356;p46"/>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Life Cycle (STLC)</a:t>
            </a:r>
            <a:endParaRPr/>
          </a:p>
        </p:txBody>
      </p:sp>
      <p:pic>
        <p:nvPicPr>
          <p:cNvPr id="362" name="Google Shape;362;p47"/>
          <p:cNvPicPr preferRelativeResize="0"/>
          <p:nvPr/>
        </p:nvPicPr>
        <p:blipFill>
          <a:blip r:embed="rId3">
            <a:alphaModFix/>
          </a:blip>
          <a:stretch>
            <a:fillRect/>
          </a:stretch>
        </p:blipFill>
        <p:spPr>
          <a:xfrm>
            <a:off x="1123375" y="1342875"/>
            <a:ext cx="6757200" cy="2956275"/>
          </a:xfrm>
          <a:prstGeom prst="rect">
            <a:avLst/>
          </a:prstGeom>
          <a:noFill/>
          <a:ln>
            <a:noFill/>
          </a:ln>
        </p:spPr>
      </p:pic>
      <p:pic>
        <p:nvPicPr>
          <p:cNvPr id="363" name="Google Shape;363;p47"/>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64" name="Google Shape;364;p47"/>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Defect/Bug Life Cycle</a:t>
            </a:r>
            <a:endParaRPr/>
          </a:p>
        </p:txBody>
      </p:sp>
      <p:pic>
        <p:nvPicPr>
          <p:cNvPr id="370" name="Google Shape;370;p48"/>
          <p:cNvPicPr preferRelativeResize="0"/>
          <p:nvPr/>
        </p:nvPicPr>
        <p:blipFill rotWithShape="1">
          <a:blip r:embed="rId3">
            <a:alphaModFix/>
          </a:blip>
          <a:srcRect b="8223" l="0" r="0" t="0"/>
          <a:stretch/>
        </p:blipFill>
        <p:spPr>
          <a:xfrm>
            <a:off x="2769750" y="1875750"/>
            <a:ext cx="3787650" cy="3018074"/>
          </a:xfrm>
          <a:prstGeom prst="rect">
            <a:avLst/>
          </a:prstGeom>
          <a:noFill/>
          <a:ln>
            <a:noFill/>
          </a:ln>
        </p:spPr>
      </p:pic>
      <p:sp>
        <p:nvSpPr>
          <p:cNvPr id="371" name="Google Shape;371;p48"/>
          <p:cNvSpPr txBox="1"/>
          <p:nvPr/>
        </p:nvSpPr>
        <p:spPr>
          <a:xfrm>
            <a:off x="727650" y="1260150"/>
            <a:ext cx="76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highlight>
                  <a:srgbClr val="FFFFFF"/>
                </a:highlight>
                <a:latin typeface="Nunito"/>
                <a:ea typeface="Nunito"/>
                <a:cs typeface="Nunito"/>
                <a:sym typeface="Nunito"/>
              </a:rPr>
              <a:t>The defect/bug life cycle is a process that describes the stages a software defect or bug goes through from the moment it's discovered until it's fixed and verified. </a:t>
            </a:r>
            <a:endParaRPr sz="1600">
              <a:solidFill>
                <a:schemeClr val="accent1"/>
              </a:solidFill>
              <a:latin typeface="Nunito"/>
              <a:ea typeface="Nunito"/>
              <a:cs typeface="Nunito"/>
              <a:sym typeface="Nunito"/>
            </a:endParaRPr>
          </a:p>
        </p:txBody>
      </p:sp>
      <p:pic>
        <p:nvPicPr>
          <p:cNvPr id="372" name="Google Shape;372;p48"/>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73" name="Google Shape;373;p48"/>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Severity and Priority</a:t>
            </a:r>
            <a:endParaRPr/>
          </a:p>
        </p:txBody>
      </p:sp>
      <p:pic>
        <p:nvPicPr>
          <p:cNvPr id="379" name="Google Shape;379;p49"/>
          <p:cNvPicPr preferRelativeResize="0"/>
          <p:nvPr/>
        </p:nvPicPr>
        <p:blipFill>
          <a:blip r:embed="rId3">
            <a:alphaModFix/>
          </a:blip>
          <a:stretch>
            <a:fillRect/>
          </a:stretch>
        </p:blipFill>
        <p:spPr>
          <a:xfrm>
            <a:off x="2218900" y="1342875"/>
            <a:ext cx="4706201" cy="3331825"/>
          </a:xfrm>
          <a:prstGeom prst="rect">
            <a:avLst/>
          </a:prstGeom>
          <a:noFill/>
          <a:ln>
            <a:noFill/>
          </a:ln>
        </p:spPr>
      </p:pic>
      <p:pic>
        <p:nvPicPr>
          <p:cNvPr id="380" name="Google Shape;380;p49"/>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81" name="Google Shape;381;p49"/>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727650" y="72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Severity and Priority</a:t>
            </a:r>
            <a:endParaRPr/>
          </a:p>
        </p:txBody>
      </p:sp>
      <p:pic>
        <p:nvPicPr>
          <p:cNvPr id="387" name="Google Shape;387;p50"/>
          <p:cNvPicPr preferRelativeResize="0"/>
          <p:nvPr/>
        </p:nvPicPr>
        <p:blipFill>
          <a:blip r:embed="rId3">
            <a:alphaModFix/>
          </a:blip>
          <a:stretch>
            <a:fillRect/>
          </a:stretch>
        </p:blipFill>
        <p:spPr>
          <a:xfrm>
            <a:off x="2457450" y="1342875"/>
            <a:ext cx="4229100" cy="3429000"/>
          </a:xfrm>
          <a:prstGeom prst="rect">
            <a:avLst/>
          </a:prstGeom>
          <a:noFill/>
          <a:ln>
            <a:noFill/>
          </a:ln>
        </p:spPr>
      </p:pic>
      <p:pic>
        <p:nvPicPr>
          <p:cNvPr id="388" name="Google Shape;388;p50"/>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389" name="Google Shape;389;p50"/>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7638" y="68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a:t>
            </a:r>
            <a:endParaRPr/>
          </a:p>
        </p:txBody>
      </p:sp>
      <p:pic>
        <p:nvPicPr>
          <p:cNvPr id="114" name="Google Shape;114;p16"/>
          <p:cNvPicPr preferRelativeResize="0"/>
          <p:nvPr/>
        </p:nvPicPr>
        <p:blipFill>
          <a:blip r:embed="rId3">
            <a:alphaModFix/>
          </a:blip>
          <a:stretch>
            <a:fillRect/>
          </a:stretch>
        </p:blipFill>
        <p:spPr>
          <a:xfrm>
            <a:off x="1670050" y="1169974"/>
            <a:ext cx="6181898" cy="3445525"/>
          </a:xfrm>
          <a:prstGeom prst="rect">
            <a:avLst/>
          </a:prstGeom>
          <a:noFill/>
          <a:ln>
            <a:noFill/>
          </a:ln>
        </p:spPr>
      </p:pic>
      <p:pic>
        <p:nvPicPr>
          <p:cNvPr id="115" name="Google Shape;115;p16"/>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116" name="Google Shape;116;p16"/>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7650" y="721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Software Testing?</a:t>
            </a:r>
            <a:endParaRPr/>
          </a:p>
        </p:txBody>
      </p:sp>
      <p:sp>
        <p:nvSpPr>
          <p:cNvPr id="122" name="Google Shape;122;p17"/>
          <p:cNvSpPr txBox="1"/>
          <p:nvPr>
            <p:ph idx="1" type="body"/>
          </p:nvPr>
        </p:nvSpPr>
        <p:spPr>
          <a:xfrm>
            <a:off x="727650" y="1390650"/>
            <a:ext cx="7688700" cy="2430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Software Testing is a part of software development process.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Software Testing  is an activity to detect and identify the defects in the software.</a:t>
            </a:r>
            <a:endParaRPr sz="1600">
              <a:latin typeface="Nunito"/>
              <a:ea typeface="Nunito"/>
              <a:cs typeface="Nunito"/>
              <a:sym typeface="Nunito"/>
            </a:endParaRPr>
          </a:p>
          <a:p>
            <a:pPr indent="0" lvl="0" marL="457200" rtl="0" algn="l">
              <a:spcBef>
                <a:spcPts val="1200"/>
              </a:spcBef>
              <a:spcAft>
                <a:spcPts val="1200"/>
              </a:spcAft>
              <a:buNone/>
            </a:pPr>
            <a:r>
              <a:rPr lang="en" sz="1600">
                <a:latin typeface="Nunito"/>
                <a:ea typeface="Nunito"/>
                <a:cs typeface="Nunito"/>
                <a:sym typeface="Nunito"/>
              </a:rPr>
              <a:t>Goal- to deliver quality product to the customer/client.</a:t>
            </a:r>
            <a:endParaRPr sz="1600">
              <a:latin typeface="Nunito"/>
              <a:ea typeface="Nunito"/>
              <a:cs typeface="Nunito"/>
              <a:sym typeface="Nunito"/>
            </a:endParaRPr>
          </a:p>
        </p:txBody>
      </p:sp>
      <p:pic>
        <p:nvPicPr>
          <p:cNvPr id="123" name="Google Shape;123;p17"/>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24" name="Google Shape;124;p17"/>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7276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Quality</a:t>
            </a:r>
            <a:endParaRPr/>
          </a:p>
        </p:txBody>
      </p:sp>
      <p:sp>
        <p:nvSpPr>
          <p:cNvPr id="130" name="Google Shape;130;p18"/>
          <p:cNvSpPr txBox="1"/>
          <p:nvPr>
            <p:ph idx="1" type="body"/>
          </p:nvPr>
        </p:nvSpPr>
        <p:spPr>
          <a:xfrm>
            <a:off x="675775" y="1260525"/>
            <a:ext cx="7617600" cy="2486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Bug/Defect free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Delivered on Time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Within budget</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Meets customer’s requirements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Maintainable</a:t>
            </a:r>
            <a:endParaRPr sz="1500">
              <a:latin typeface="Nunito"/>
              <a:ea typeface="Nunito"/>
              <a:cs typeface="Nunito"/>
              <a:sym typeface="Nunito"/>
            </a:endParaRPr>
          </a:p>
        </p:txBody>
      </p:sp>
      <p:pic>
        <p:nvPicPr>
          <p:cNvPr id="131" name="Google Shape;131;p18"/>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32" name="Google Shape;132;p18"/>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72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Bug &amp; Failure</a:t>
            </a:r>
            <a:endParaRPr/>
          </a:p>
        </p:txBody>
      </p:sp>
      <p:sp>
        <p:nvSpPr>
          <p:cNvPr id="138" name="Google Shape;138;p19"/>
          <p:cNvSpPr txBox="1"/>
          <p:nvPr>
            <p:ph idx="1" type="body"/>
          </p:nvPr>
        </p:nvSpPr>
        <p:spPr>
          <a:xfrm>
            <a:off x="729450" y="132870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Error : Incorrect human action —--Developer</a:t>
            </a:r>
            <a:endParaRPr sz="1500">
              <a:latin typeface="Nunito"/>
              <a:ea typeface="Nunito"/>
              <a:cs typeface="Nunito"/>
              <a:sym typeface="Nunito"/>
            </a:endParaRPr>
          </a:p>
          <a:p>
            <a:pPr indent="0" lvl="0" marL="0" rtl="0" algn="l">
              <a:spcBef>
                <a:spcPts val="1200"/>
              </a:spcBef>
              <a:spcAft>
                <a:spcPts val="0"/>
              </a:spcAft>
              <a:buNone/>
            </a:pPr>
            <a:r>
              <a:rPr lang="en" sz="1500">
                <a:latin typeface="Nunito"/>
                <a:ea typeface="Nunito"/>
                <a:cs typeface="Nunito"/>
                <a:sym typeface="Nunito"/>
              </a:rPr>
              <a:t>Bug / Defect : Deviation of expected and actual result   —-- Tester</a:t>
            </a:r>
            <a:endParaRPr sz="1500">
              <a:latin typeface="Nunito"/>
              <a:ea typeface="Nunito"/>
              <a:cs typeface="Nunito"/>
              <a:sym typeface="Nunito"/>
            </a:endParaRPr>
          </a:p>
          <a:p>
            <a:pPr indent="0" lvl="0" marL="0" rtl="0" algn="l">
              <a:spcBef>
                <a:spcPts val="1200"/>
              </a:spcBef>
              <a:spcAft>
                <a:spcPts val="0"/>
              </a:spcAft>
              <a:buNone/>
            </a:pPr>
            <a:r>
              <a:rPr lang="en" sz="1500">
                <a:latin typeface="Nunito"/>
                <a:ea typeface="Nunito"/>
                <a:cs typeface="Nunito"/>
                <a:sym typeface="Nunito"/>
              </a:rPr>
              <a:t>Failure : The deviation identified by end user while using the system is called failure.</a:t>
            </a:r>
            <a:endParaRPr sz="1500"/>
          </a:p>
          <a:p>
            <a:pPr indent="0" lvl="0" marL="0" rtl="0" algn="l">
              <a:spcBef>
                <a:spcPts val="1200"/>
              </a:spcBef>
              <a:spcAft>
                <a:spcPts val="1200"/>
              </a:spcAft>
              <a:buNone/>
            </a:pPr>
            <a:r>
              <a:t/>
            </a:r>
            <a:endParaRPr/>
          </a:p>
        </p:txBody>
      </p:sp>
      <p:pic>
        <p:nvPicPr>
          <p:cNvPr id="139" name="Google Shape;139;p19"/>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40" name="Google Shape;140;p19"/>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7650" y="7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Testing</a:t>
            </a:r>
            <a:endParaRPr/>
          </a:p>
        </p:txBody>
      </p:sp>
      <p:pic>
        <p:nvPicPr>
          <p:cNvPr id="146" name="Google Shape;146;p20"/>
          <p:cNvPicPr preferRelativeResize="0"/>
          <p:nvPr/>
        </p:nvPicPr>
        <p:blipFill>
          <a:blip r:embed="rId3">
            <a:alphaModFix/>
          </a:blip>
          <a:stretch>
            <a:fillRect/>
          </a:stretch>
        </p:blipFill>
        <p:spPr>
          <a:xfrm>
            <a:off x="2312350" y="1236550"/>
            <a:ext cx="4343575" cy="3341225"/>
          </a:xfrm>
          <a:prstGeom prst="rect">
            <a:avLst/>
          </a:prstGeom>
          <a:noFill/>
          <a:ln>
            <a:noFill/>
          </a:ln>
        </p:spPr>
      </p:pic>
      <p:pic>
        <p:nvPicPr>
          <p:cNvPr id="147" name="Google Shape;147;p20"/>
          <p:cNvPicPr preferRelativeResize="0"/>
          <p:nvPr/>
        </p:nvPicPr>
        <p:blipFill>
          <a:blip r:embed="rId4">
            <a:alphaModFix/>
          </a:blip>
          <a:stretch>
            <a:fillRect/>
          </a:stretch>
        </p:blipFill>
        <p:spPr>
          <a:xfrm>
            <a:off x="8241050" y="725325"/>
            <a:ext cx="617549" cy="617549"/>
          </a:xfrm>
          <a:prstGeom prst="rect">
            <a:avLst/>
          </a:prstGeom>
          <a:noFill/>
          <a:ln>
            <a:noFill/>
          </a:ln>
        </p:spPr>
      </p:pic>
      <p:pic>
        <p:nvPicPr>
          <p:cNvPr id="148" name="Google Shape;148;p20"/>
          <p:cNvPicPr preferRelativeResize="0"/>
          <p:nvPr/>
        </p:nvPicPr>
        <p:blipFill>
          <a:blip r:embed="rId5">
            <a:alphaModFix/>
          </a:blip>
          <a:stretch>
            <a:fillRect/>
          </a:stretch>
        </p:blipFill>
        <p:spPr>
          <a:xfrm>
            <a:off x="279550" y="4615494"/>
            <a:ext cx="1390500" cy="298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7650" y="683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Testing</a:t>
            </a:r>
            <a:endParaRPr/>
          </a:p>
        </p:txBody>
      </p:sp>
      <p:sp>
        <p:nvSpPr>
          <p:cNvPr id="154" name="Google Shape;154;p21"/>
          <p:cNvSpPr txBox="1"/>
          <p:nvPr>
            <p:ph idx="1" type="body"/>
          </p:nvPr>
        </p:nvSpPr>
        <p:spPr>
          <a:xfrm>
            <a:off x="796800" y="1342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500">
                <a:latin typeface="Nunito"/>
                <a:ea typeface="Nunito"/>
                <a:cs typeface="Nunito"/>
                <a:sym typeface="Nunito"/>
              </a:rPr>
              <a:t>Manual Testing :</a:t>
            </a:r>
            <a:r>
              <a:rPr lang="en" sz="1500">
                <a:latin typeface="Nunito"/>
                <a:ea typeface="Nunito"/>
                <a:cs typeface="Nunito"/>
                <a:sym typeface="Nunito"/>
              </a:rPr>
              <a:t> </a:t>
            </a:r>
            <a:r>
              <a:rPr lang="en" sz="1500">
                <a:highlight>
                  <a:srgbClr val="FFFFFF"/>
                </a:highlight>
                <a:latin typeface="Nunito"/>
                <a:ea typeface="Nunito"/>
                <a:cs typeface="Nunito"/>
                <a:sym typeface="Nunito"/>
              </a:rPr>
              <a:t>Manual testing is a type of testing in which we do not take the help of any tools (automation) to perform the testing.</a:t>
            </a:r>
            <a:endParaRPr sz="1500">
              <a:highlight>
                <a:srgbClr val="FFFFFF"/>
              </a:highlight>
              <a:latin typeface="Nunito"/>
              <a:ea typeface="Nunito"/>
              <a:cs typeface="Nunito"/>
              <a:sym typeface="Nunito"/>
            </a:endParaRPr>
          </a:p>
          <a:p>
            <a:pPr indent="0" lvl="0" marL="0" rtl="0" algn="just">
              <a:spcBef>
                <a:spcPts val="1200"/>
              </a:spcBef>
              <a:spcAft>
                <a:spcPts val="1200"/>
              </a:spcAft>
              <a:buNone/>
            </a:pPr>
            <a:r>
              <a:rPr b="1" lang="en" sz="1500">
                <a:highlight>
                  <a:srgbClr val="FFFFFF"/>
                </a:highlight>
                <a:latin typeface="Nunito"/>
                <a:ea typeface="Nunito"/>
                <a:cs typeface="Nunito"/>
                <a:sym typeface="Nunito"/>
              </a:rPr>
              <a:t>Automation Testing :</a:t>
            </a:r>
            <a:r>
              <a:rPr lang="en" sz="1500">
                <a:highlight>
                  <a:srgbClr val="FFFFFF"/>
                </a:highlight>
                <a:latin typeface="Nunito"/>
                <a:ea typeface="Nunito"/>
                <a:cs typeface="Nunito"/>
                <a:sym typeface="Nunito"/>
              </a:rPr>
              <a:t> Automation Testing is a type of software testing in which test cases are executed automatically by a tester using any automated tools.</a:t>
            </a:r>
            <a:endParaRPr sz="1500">
              <a:highlight>
                <a:srgbClr val="FFFFFF"/>
              </a:highlight>
              <a:latin typeface="Nunito"/>
              <a:ea typeface="Nunito"/>
              <a:cs typeface="Nunito"/>
              <a:sym typeface="Nunito"/>
            </a:endParaRPr>
          </a:p>
        </p:txBody>
      </p:sp>
      <p:pic>
        <p:nvPicPr>
          <p:cNvPr id="155" name="Google Shape;155;p21"/>
          <p:cNvPicPr preferRelativeResize="0"/>
          <p:nvPr/>
        </p:nvPicPr>
        <p:blipFill>
          <a:blip r:embed="rId3">
            <a:alphaModFix/>
          </a:blip>
          <a:stretch>
            <a:fillRect/>
          </a:stretch>
        </p:blipFill>
        <p:spPr>
          <a:xfrm>
            <a:off x="8241050" y="725325"/>
            <a:ext cx="617549" cy="617549"/>
          </a:xfrm>
          <a:prstGeom prst="rect">
            <a:avLst/>
          </a:prstGeom>
          <a:noFill/>
          <a:ln>
            <a:noFill/>
          </a:ln>
        </p:spPr>
      </p:pic>
      <p:pic>
        <p:nvPicPr>
          <p:cNvPr id="156" name="Google Shape;156;p21"/>
          <p:cNvPicPr preferRelativeResize="0"/>
          <p:nvPr/>
        </p:nvPicPr>
        <p:blipFill>
          <a:blip r:embed="rId4">
            <a:alphaModFix/>
          </a:blip>
          <a:stretch>
            <a:fillRect/>
          </a:stretch>
        </p:blipFill>
        <p:spPr>
          <a:xfrm>
            <a:off x="279550" y="4615494"/>
            <a:ext cx="1390500" cy="2987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