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9"/>
  </p:notesMasterIdLst>
  <p:sldIdLst>
    <p:sldId id="256" r:id="rId3"/>
    <p:sldId id="257" r:id="rId4"/>
    <p:sldId id="258" r:id="rId5"/>
    <p:sldId id="270" r:id="rId6"/>
    <p:sldId id="262" r:id="rId7"/>
    <p:sldId id="484" r:id="rId8"/>
    <p:sldId id="260" r:id="rId9"/>
    <p:sldId id="290" r:id="rId10"/>
    <p:sldId id="291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485" r:id="rId19"/>
    <p:sldId id="280" r:id="rId20"/>
    <p:sldId id="281" r:id="rId21"/>
    <p:sldId id="283" r:id="rId22"/>
    <p:sldId id="282" r:id="rId23"/>
    <p:sldId id="483" r:id="rId24"/>
    <p:sldId id="482" r:id="rId25"/>
    <p:sldId id="287" r:id="rId26"/>
    <p:sldId id="271" r:id="rId27"/>
    <p:sldId id="26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97" d="100"/>
          <a:sy n="97" d="100"/>
        </p:scale>
        <p:origin x="13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4DEE0-0B3E-440C-B6F6-605943A5484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3A244-B3FA-4745-B0F4-15C64933D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95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858F40-C7C9-4E4C-B65B-5802211AC58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8862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D00CD-FE21-4E0D-B966-A663008DF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E2D9A1-0BB7-448D-8A36-8F32A1E64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70804-6988-4B29-9AD6-E2FD70B17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AAE50-6169-4ACD-8685-702611105B7D}" type="datetime1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C0B6-7F27-43AA-8212-A5D7E4F01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6FAC5-B2DD-4E4F-9D5C-90B990934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B207-DDB2-4FC9-B05E-658485C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22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FB5D0-570B-4456-A7E4-67828AAD8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5434E8-7BA0-41F3-BA3A-DC257C9CF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5DA98-7FF6-4B3E-94C8-12A7AE78C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36455-D487-475A-9A8D-9CBD52FB0AF1}" type="datetime1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93A56-CC75-427A-91F3-4DE4CF013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62D38-2A82-422B-83F9-5F56652A6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B207-DDB2-4FC9-B05E-658485C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73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289347-33D7-49AD-8F37-D3286BD0A6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0F6C28-E5CF-48B2-AA6D-0FD24B5B0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D99CC-0ED8-4E3A-A95A-9409FED62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9C5D-935C-4406-8266-4193431E9BA0}" type="datetime1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773A6-8CA6-42B7-8FCB-1A1BB5D06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02453-2D4A-4369-848A-C580F4CD3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B207-DDB2-4FC9-B05E-658485C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>
                <a:latin typeface="+mn-lt"/>
                <a:cs typeface="Times New Roman" panose="02020603050405020304" pitchFamily="18" charset="0"/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  <a:latin typeface="+mn-lt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CC84-5E99-4645-B3A2-9E7C16D1B825}" type="datetime1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9195" y="6476999"/>
            <a:ext cx="1151205" cy="274320"/>
          </a:xfrm>
        </p:spPr>
        <p:txBody>
          <a:bodyPr/>
          <a:lstStyle/>
          <a:p>
            <a:fld id="{302755A7-14C3-4271-9743-D1DE7E0E674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15634290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792478"/>
          </a:xfrm>
        </p:spPr>
        <p:txBody>
          <a:bodyPr>
            <a:noAutofit/>
          </a:bodyPr>
          <a:lstStyle>
            <a:lvl1pPr>
              <a:defRPr sz="4000">
                <a:latin typeface="+mn-lt"/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799"/>
            <a:ext cx="10972800" cy="5486401"/>
          </a:xfrm>
        </p:spPr>
        <p:txBody>
          <a:bodyPr/>
          <a:lstStyle>
            <a:lvl1pPr>
              <a:defRPr sz="2400">
                <a:latin typeface="+mn-lt"/>
                <a:cs typeface="Times New Roman" panose="02020603050405020304" pitchFamily="18" charset="0"/>
              </a:defRPr>
            </a:lvl1pPr>
            <a:lvl2pPr>
              <a:defRPr sz="2400">
                <a:latin typeface="+mn-lt"/>
                <a:cs typeface="Times New Roman" panose="02020603050405020304" pitchFamily="18" charset="0"/>
              </a:defRPr>
            </a:lvl2pPr>
            <a:lvl3pPr>
              <a:defRPr sz="2000">
                <a:latin typeface="+mn-lt"/>
                <a:cs typeface="Times New Roman" panose="02020603050405020304" pitchFamily="18" charset="0"/>
              </a:defRPr>
            </a:lvl3pPr>
            <a:lvl4pPr>
              <a:defRPr sz="2000">
                <a:latin typeface="+mn-lt"/>
                <a:cs typeface="Times New Roman" panose="02020603050405020304" pitchFamily="18" charset="0"/>
              </a:defRPr>
            </a:lvl4pPr>
            <a:lvl5pPr>
              <a:defRPr sz="1800">
                <a:latin typeface="+mn-lt"/>
                <a:cs typeface="Times New Roman" panose="02020603050405020304" pitchFamily="18" charset="0"/>
              </a:defRPr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C2A5-924B-444D-AFF6-A976FDF32DF2}" type="datetime1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fld id="{302755A7-14C3-4271-9743-D1DE7E0E67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385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F227-2643-E348-B150-69FA94C3CBB3}" type="datetime1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58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66800"/>
            <a:ext cx="5384800" cy="5330952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66800"/>
            <a:ext cx="5384800" cy="53309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BF411-1212-564D-A782-D66005D82560}" type="datetime1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30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6C1C-74D5-0240-9425-81E1D99C799C}" type="datetime1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72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F7E6-6FE0-FB4D-BAF0-AFA5DB9AE104}" type="datetime1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948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D849A-E3FB-4146-AA0C-691D5A2B4ACC}" type="datetime1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851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C1441-5B9C-C345-90D2-F4E50DB5F0A6}" type="datetime1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2663210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91F7B-A39A-4186-BDA1-F3979C876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5338A-E341-40BC-8B37-6C5C7230A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CA678-7A6E-4779-A22F-284461079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199B8-DE39-4FED-95BE-464C85706204}" type="datetime1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BCA92-C5E2-46FD-8357-156049516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6360F-0A7F-4E95-88BD-9D0CD96C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B207-DDB2-4FC9-B05E-658485C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358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0FAA7762-1DBB-824B-A786-E6281FD00F4A}" type="datetime1">
              <a:rPr lang="en-US" smtClean="0"/>
              <a:t>10/29/2024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302755A7-14C3-4271-9743-D1DE7E0E6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1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0B811-5722-DD40-A17C-886C111065CE}" type="datetime1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964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8ECB-BC38-454D-A8E4-748C94F59E87}" type="datetime1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38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38B69-104A-4F46-934F-870ABD398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58DFD-A625-427B-B123-A84CAD0F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C6EFF-FBE5-4789-ADB2-526BAE806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6F82-8EE1-4B2C-B220-5D08AB260518}" type="datetime1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C4C17-4DAC-4CBC-AC09-AB245DC84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DC0F7-A8B3-4793-B661-6A0A65A84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B207-DDB2-4FC9-B05E-658485C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9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357C9-F72B-4F9B-98CB-4BEEF26D8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10A5E-C6D9-4E6F-9EF3-46948D090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9AD6-9222-4312-BB14-CFC91BE72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B616A-CE42-460D-8ECB-DAB1E3EC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646F7-0F7B-4A6D-8D58-8BF1781386FD}" type="datetime1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40849-E62B-4FF9-8FF0-39D1B782E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6431A-CBC8-4FE5-8306-5E334F2AC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B207-DDB2-4FC9-B05E-658485C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75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B002D-7390-4E99-BF93-B95FE1619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38BE2-C662-4AA7-A771-85E87FFDA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0F57F-C6E5-4D6D-BDE1-C1A5F3683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829379-25B3-4558-B38F-EEC7F02529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35DD45-5B22-4A4E-BC5E-B198E21881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DD639E-8450-4532-8CA2-7066DDA7D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B13F-F6F9-4858-B555-95E79BCF836C}" type="datetime1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8206D2-BCE8-4E62-B5B4-431AF1CD5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5D8BF2-CFC4-46E0-B472-BF67AEA2E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B207-DDB2-4FC9-B05E-658485C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89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C1168-0915-4DBA-B8FE-63EEE9BC4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BC6CE6-D358-4D9D-9334-5E9F47E8B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20B1-DE91-4B66-A186-3FE10725D529}" type="datetime1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F1FE22-E8DA-4B4A-85F9-0979644EC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2E32C3-5901-4A45-86D9-FE07A359C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B207-DDB2-4FC9-B05E-658485C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38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EED6F3-7C4F-4E2C-9C42-1E1373D16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9916E-5DCA-4331-9DCA-8BD9A9A35DC8}" type="datetime1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09EAA4-AC3A-4404-8DCA-D04DF8F32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7003C5-854E-474B-B527-34C3F9EA7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B207-DDB2-4FC9-B05E-658485C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59FF0-2173-4DAC-8D7D-A2A93E97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937E2-50F6-431D-A2E4-1C04DF238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873F7-656A-46CF-B128-F4201A4A5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43415-94A6-415C-900C-59F2417DC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BEBF-5E59-4E36-944D-5FE18FCEE353}" type="datetime1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B2832-77A7-497B-AB7B-4E3568FFB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69C9C1-F870-4941-9718-220FBCB49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B207-DDB2-4FC9-B05E-658485C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28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5DD6-8A31-459C-BFF9-81DF8063D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BA8BFB-B9D8-4236-B88F-FB6450552B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1EC4C2-B2F0-4310-ACC3-4C8C57ABF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68570-D03B-4B1B-8EFE-76A6DAF51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1D10-CA63-4633-A5D9-4C547842DA31}" type="datetime1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07BB2-CD48-46EF-96F9-05084ADAB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3C19E-4262-4683-8F1C-E27A41D7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B207-DDB2-4FC9-B05E-658485C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4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5503FB-53CC-49CA-B320-0D1619AE0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55760-C1B9-465B-AD58-EB3F7F5C6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53164-EF40-4C8C-AF18-456023E6B6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EDD88-0945-4E9E-B7E3-6B0D477040C6}" type="datetime1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D36F7-3D82-4262-840F-A0F3E37B8D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AC3D5-3BFA-4A63-B673-12B399C62A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9B207-DDB2-4FC9-B05E-658485C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30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944881"/>
            <a:ext cx="12192000" cy="45719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tangle 6"/>
          <p:cNvSpPr/>
          <p:nvPr/>
        </p:nvSpPr>
        <p:spPr bwMode="ltGray">
          <a:xfrm>
            <a:off x="1" y="2"/>
            <a:ext cx="12191999" cy="914398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14301"/>
            <a:ext cx="10972800" cy="685800"/>
          </a:xfrm>
          <a:prstGeom prst="rect">
            <a:avLst/>
          </a:prstGeom>
        </p:spPr>
        <p:txBody>
          <a:bodyPr vert="horz" lIns="91440" rIns="45720" rtlCol="0" anchor="ctr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66799"/>
            <a:ext cx="11074400" cy="548640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9C2D89B-D685-0F4F-89A5-5508291414B8}" type="datetime1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02755A7-14C3-4271-9743-D1DE7E0E6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66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A8C875-73BA-47A9-ADCA-758A2D57A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008" y="356710"/>
            <a:ext cx="1490041" cy="16910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F87F82-8144-453B-9F12-CA45B019BE9F}"/>
              </a:ext>
            </a:extLst>
          </p:cNvPr>
          <p:cNvSpPr txBox="1"/>
          <p:nvPr/>
        </p:nvSpPr>
        <p:spPr>
          <a:xfrm>
            <a:off x="690328" y="1560250"/>
            <a:ext cx="99086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 of Emotion and Classification with Intensity using Deep Learning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D5A21D0-E66C-4A32-8F6C-202EA427C0D7}"/>
              </a:ext>
            </a:extLst>
          </p:cNvPr>
          <p:cNvSpPr txBox="1">
            <a:spLocks/>
          </p:cNvSpPr>
          <p:nvPr/>
        </p:nvSpPr>
        <p:spPr>
          <a:xfrm>
            <a:off x="6808175" y="3974311"/>
            <a:ext cx="5107929" cy="2018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Md. </a:t>
            </a:r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Tanvir Hossain Tamim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Roll: 1907060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</a:t>
            </a:r>
            <a:r>
              <a:rPr 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Khulna University of Engineering &amp; Technology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CFB283-146E-4BB3-8127-CCB344AD584F}"/>
              </a:ext>
            </a:extLst>
          </p:cNvPr>
          <p:cNvSpPr txBox="1"/>
          <p:nvPr/>
        </p:nvSpPr>
        <p:spPr>
          <a:xfrm>
            <a:off x="690328" y="3733266"/>
            <a:ext cx="5048320" cy="2680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ts val="1000"/>
              </a:spcBef>
              <a:defRPr/>
            </a:pPr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By:</a:t>
            </a:r>
            <a:b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Abdus Salim Mollah</a:t>
            </a:r>
            <a:b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  <a:b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  <a:b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Khulna University of Engineering &amp; Technology</a:t>
            </a:r>
            <a:b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253FD2-4E6F-4096-AD62-996AC3B647DB}"/>
              </a:ext>
            </a:extLst>
          </p:cNvPr>
          <p:cNvSpPr txBox="1"/>
          <p:nvPr/>
        </p:nvSpPr>
        <p:spPr>
          <a:xfrm>
            <a:off x="3486807" y="612242"/>
            <a:ext cx="4997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 4000 :Thesis/Project</a:t>
            </a:r>
          </a:p>
        </p:txBody>
      </p:sp>
    </p:spTree>
    <p:extLst>
      <p:ext uri="{BB962C8B-B14F-4D97-AF65-F5344CB8AC3E}">
        <p14:creationId xmlns:p14="http://schemas.microsoft.com/office/powerpoint/2010/main" val="284721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136"/>
    </mc:Choice>
    <mc:Fallback xmlns="">
      <p:transition spd="slow" advTm="2013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257A1C-CB5C-4AE7-9045-9B8DEAE70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3479" y="6356350"/>
            <a:ext cx="2743200" cy="365125"/>
          </a:xfrm>
        </p:spPr>
        <p:txBody>
          <a:bodyPr/>
          <a:lstStyle/>
          <a:p>
            <a:fld id="{FE09B207-DDB2-4FC9-B05E-658485C8B88B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ABB87A9-5E8F-4E41-B1D0-8B89E3520BE1}"/>
              </a:ext>
            </a:extLst>
          </p:cNvPr>
          <p:cNvSpPr txBox="1">
            <a:spLocks/>
          </p:cNvSpPr>
          <p:nvPr/>
        </p:nvSpPr>
        <p:spPr>
          <a:xfrm>
            <a:off x="3248347" y="218463"/>
            <a:ext cx="8337477" cy="7695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8EDF23-E0BC-4387-A820-1A66006D7107}"/>
              </a:ext>
            </a:extLst>
          </p:cNvPr>
          <p:cNvSpPr/>
          <p:nvPr/>
        </p:nvSpPr>
        <p:spPr>
          <a:xfrm>
            <a:off x="240631" y="1151064"/>
            <a:ext cx="11710738" cy="6247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9786F9-6A78-4C8F-999D-02201811A5B7}"/>
              </a:ext>
            </a:extLst>
          </p:cNvPr>
          <p:cNvSpPr txBox="1"/>
          <p:nvPr/>
        </p:nvSpPr>
        <p:spPr>
          <a:xfrm>
            <a:off x="1190038" y="1904897"/>
            <a:ext cx="8805041" cy="279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in Current SER Models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Lack of Emotion Intensity Detection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Inadequate Feature Representation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Need for Improved Accuracy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in Critical Areas</a:t>
            </a:r>
          </a:p>
        </p:txBody>
      </p:sp>
    </p:spTree>
    <p:extLst>
      <p:ext uri="{BB962C8B-B14F-4D97-AF65-F5344CB8AC3E}">
        <p14:creationId xmlns:p14="http://schemas.microsoft.com/office/powerpoint/2010/main" val="19855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431"/>
    </mc:Choice>
    <mc:Fallback xmlns="">
      <p:transition spd="slow" advTm="1543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257A1C-CB5C-4AE7-9045-9B8DEAE70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3479" y="6356350"/>
            <a:ext cx="2743200" cy="365125"/>
          </a:xfrm>
        </p:spPr>
        <p:txBody>
          <a:bodyPr/>
          <a:lstStyle/>
          <a:p>
            <a:fld id="{FE09B207-DDB2-4FC9-B05E-658485C8B88B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ABB87A9-5E8F-4E41-B1D0-8B89E3520BE1}"/>
              </a:ext>
            </a:extLst>
          </p:cNvPr>
          <p:cNvSpPr txBox="1">
            <a:spLocks/>
          </p:cNvSpPr>
          <p:nvPr/>
        </p:nvSpPr>
        <p:spPr>
          <a:xfrm>
            <a:off x="4650828" y="322409"/>
            <a:ext cx="6904739" cy="7695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8EDF23-E0BC-4387-A820-1A66006D7107}"/>
              </a:ext>
            </a:extLst>
          </p:cNvPr>
          <p:cNvSpPr/>
          <p:nvPr/>
        </p:nvSpPr>
        <p:spPr>
          <a:xfrm>
            <a:off x="366754" y="1190478"/>
            <a:ext cx="11710738" cy="75761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7965F8-EF75-46FF-A851-3C6CC71D1C20}"/>
              </a:ext>
            </a:extLst>
          </p:cNvPr>
          <p:cNvSpPr txBox="1"/>
          <p:nvPr/>
        </p:nvSpPr>
        <p:spPr>
          <a:xfrm>
            <a:off x="1756541" y="2239894"/>
            <a:ext cx="8931165" cy="279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Novel Framework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3D Transformed Features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Deep Learning Models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Two DL Architectures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Performance on RAVDESS Dataset</a:t>
            </a:r>
          </a:p>
        </p:txBody>
      </p:sp>
    </p:spTree>
    <p:extLst>
      <p:ext uri="{BB962C8B-B14F-4D97-AF65-F5344CB8AC3E}">
        <p14:creationId xmlns:p14="http://schemas.microsoft.com/office/powerpoint/2010/main" val="294881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24"/>
    </mc:Choice>
    <mc:Fallback xmlns="">
      <p:transition spd="slow" advTm="1302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257A1C-CB5C-4AE7-9045-9B8DEAE70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3479" y="6356350"/>
            <a:ext cx="2743200" cy="365125"/>
          </a:xfrm>
        </p:spPr>
        <p:txBody>
          <a:bodyPr/>
          <a:lstStyle/>
          <a:p>
            <a:fld id="{FE09B207-DDB2-4FC9-B05E-658485C8B88B}" type="slidenum">
              <a:rPr lang="en-US" smtClean="0">
                <a:solidFill>
                  <a:schemeClr val="tx1"/>
                </a:solidFill>
              </a:r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ABB87A9-5E8F-4E41-B1D0-8B89E3520BE1}"/>
              </a:ext>
            </a:extLst>
          </p:cNvPr>
          <p:cNvSpPr txBox="1">
            <a:spLocks/>
          </p:cNvSpPr>
          <p:nvPr/>
        </p:nvSpPr>
        <p:spPr>
          <a:xfrm>
            <a:off x="3934636" y="195150"/>
            <a:ext cx="9658277" cy="7695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8EDF23-E0BC-4387-A820-1A66006D7107}"/>
              </a:ext>
            </a:extLst>
          </p:cNvPr>
          <p:cNvSpPr/>
          <p:nvPr/>
        </p:nvSpPr>
        <p:spPr>
          <a:xfrm>
            <a:off x="297124" y="901936"/>
            <a:ext cx="11710738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F6325C-DD2A-462E-A6B2-450CD2715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063" y="1180351"/>
            <a:ext cx="5896798" cy="40391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E0B41C-E5CD-453B-B83F-C027CEC64028}"/>
              </a:ext>
            </a:extLst>
          </p:cNvPr>
          <p:cNvSpPr txBox="1"/>
          <p:nvPr/>
        </p:nvSpPr>
        <p:spPr>
          <a:xfrm>
            <a:off x="433136" y="1808588"/>
            <a:ext cx="4395537" cy="3602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Signal Processing:</a:t>
            </a:r>
          </a:p>
          <a:p>
            <a:endParaRPr lang="en-US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raw speech signal is initially cleaned and preprocessed to remove background noise and normalize the audio levels.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signal is then segmented into short frames (windows) to capture the temporal variations in speech, as emotions often change dynamically over short time spans.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D5CA88-BF9D-423A-9477-57F8117E0238}"/>
              </a:ext>
            </a:extLst>
          </p:cNvPr>
          <p:cNvSpPr txBox="1"/>
          <p:nvPr/>
        </p:nvSpPr>
        <p:spPr>
          <a:xfrm>
            <a:off x="6039852" y="5771398"/>
            <a:ext cx="5896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Figure-1: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Basic process of proposed SER system.</a:t>
            </a:r>
          </a:p>
        </p:txBody>
      </p:sp>
    </p:spTree>
    <p:extLst>
      <p:ext uri="{BB962C8B-B14F-4D97-AF65-F5344CB8AC3E}">
        <p14:creationId xmlns:p14="http://schemas.microsoft.com/office/powerpoint/2010/main" val="176205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458"/>
    </mc:Choice>
    <mc:Fallback xmlns="">
      <p:transition spd="slow" advTm="19458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257A1C-CB5C-4AE7-9045-9B8DEAE70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3479" y="6356350"/>
            <a:ext cx="2743200" cy="365125"/>
          </a:xfrm>
        </p:spPr>
        <p:txBody>
          <a:bodyPr/>
          <a:lstStyle/>
          <a:p>
            <a:fld id="{FE09B207-DDB2-4FC9-B05E-658485C8B88B}" type="slidenum">
              <a:rPr lang="en-US" smtClean="0">
                <a:solidFill>
                  <a:schemeClr val="tx1"/>
                </a:solidFill>
              </a:r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ABB87A9-5E8F-4E41-B1D0-8B89E3520BE1}"/>
              </a:ext>
            </a:extLst>
          </p:cNvPr>
          <p:cNvSpPr txBox="1">
            <a:spLocks/>
          </p:cNvSpPr>
          <p:nvPr/>
        </p:nvSpPr>
        <p:spPr>
          <a:xfrm>
            <a:off x="3224048" y="92339"/>
            <a:ext cx="8847003" cy="7695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Methodology(cont.)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8EDF23-E0BC-4387-A820-1A66006D7107}"/>
              </a:ext>
            </a:extLst>
          </p:cNvPr>
          <p:cNvSpPr/>
          <p:nvPr/>
        </p:nvSpPr>
        <p:spPr>
          <a:xfrm>
            <a:off x="240631" y="843636"/>
            <a:ext cx="11710738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755E3E-1995-4205-BBE5-4FEDE631BEA0}"/>
              </a:ext>
            </a:extLst>
          </p:cNvPr>
          <p:cNvSpPr txBox="1"/>
          <p:nvPr/>
        </p:nvSpPr>
        <p:spPr>
          <a:xfrm>
            <a:off x="440403" y="1013498"/>
            <a:ext cx="4501055" cy="5536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Signal Transformation: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Mel-Frequency Cepstral Coefficients (MFCC)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Short-Time Fourier Transform (STFT)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Chroma STFT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Feature Extraction: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deep learning model is designed, incorporating convolutional neural networks (CNNs) for spatial feature extraction and recurrent neural networks (RNNs) or long short-term memory (LSTM) networks to capture temporal dependencies in speech data. 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B8111C-D70C-439B-9A4C-8EDFC6299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945" y="4104857"/>
            <a:ext cx="3677163" cy="9431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D1C7EB7-2566-41C2-A991-23542F7A60A5}"/>
              </a:ext>
            </a:extLst>
          </p:cNvPr>
          <p:cNvSpPr txBox="1"/>
          <p:nvPr/>
        </p:nvSpPr>
        <p:spPr>
          <a:xfrm>
            <a:off x="6176477" y="5360982"/>
            <a:ext cx="489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Figure-2: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for emotion recognition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92D78C-E9F5-4AA9-B342-E36C26E52B39}"/>
              </a:ext>
            </a:extLst>
          </p:cNvPr>
          <p:cNvSpPr/>
          <p:nvPr/>
        </p:nvSpPr>
        <p:spPr>
          <a:xfrm>
            <a:off x="6910227" y="1779542"/>
            <a:ext cx="1271996" cy="618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3632EF-B9A4-408E-96A0-A70D613DE673}"/>
              </a:ext>
            </a:extLst>
          </p:cNvPr>
          <p:cNvSpPr/>
          <p:nvPr/>
        </p:nvSpPr>
        <p:spPr>
          <a:xfrm>
            <a:off x="8447527" y="1779542"/>
            <a:ext cx="1479250" cy="618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EC39CF-68FD-483C-89B6-81970E14C7C5}"/>
              </a:ext>
            </a:extLst>
          </p:cNvPr>
          <p:cNvSpPr/>
          <p:nvPr/>
        </p:nvSpPr>
        <p:spPr>
          <a:xfrm>
            <a:off x="10152734" y="1791993"/>
            <a:ext cx="1479250" cy="6059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9AF8DF-A4E3-4DED-AFCE-31097FF475E0}"/>
              </a:ext>
            </a:extLst>
          </p:cNvPr>
          <p:cNvSpPr/>
          <p:nvPr/>
        </p:nvSpPr>
        <p:spPr>
          <a:xfrm>
            <a:off x="10152734" y="2774163"/>
            <a:ext cx="1479250" cy="607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E0B1922-6514-496B-8D11-5A4FF3FFDD89}"/>
              </a:ext>
            </a:extLst>
          </p:cNvPr>
          <p:cNvSpPr/>
          <p:nvPr/>
        </p:nvSpPr>
        <p:spPr>
          <a:xfrm>
            <a:off x="5401952" y="1791994"/>
            <a:ext cx="1271996" cy="618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7176F6-6DBC-47E9-B6F6-A9079971F0E1}"/>
              </a:ext>
            </a:extLst>
          </p:cNvPr>
          <p:cNvSpPr txBox="1"/>
          <p:nvPr/>
        </p:nvSpPr>
        <p:spPr>
          <a:xfrm>
            <a:off x="5638231" y="1794600"/>
            <a:ext cx="1271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Speech signal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9C78B4-6470-494B-9060-65444D6C82FA}"/>
              </a:ext>
            </a:extLst>
          </p:cNvPr>
          <p:cNvSpPr txBox="1"/>
          <p:nvPr/>
        </p:nvSpPr>
        <p:spPr>
          <a:xfrm>
            <a:off x="7042879" y="1860331"/>
            <a:ext cx="1052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07D496-6579-429B-B0F1-3E259A6C4E48}"/>
              </a:ext>
            </a:extLst>
          </p:cNvPr>
          <p:cNvSpPr txBox="1"/>
          <p:nvPr/>
        </p:nvSpPr>
        <p:spPr>
          <a:xfrm>
            <a:off x="8447526" y="1883979"/>
            <a:ext cx="166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Normalization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9A2843-455B-4D3D-BC20-238A6A7C4FF0}"/>
              </a:ext>
            </a:extLst>
          </p:cNvPr>
          <p:cNvSpPr txBox="1"/>
          <p:nvPr/>
        </p:nvSpPr>
        <p:spPr>
          <a:xfrm>
            <a:off x="10139174" y="1883979"/>
            <a:ext cx="1519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Segmentation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B3AE7D-D2C2-4DD2-A8CE-78B4BC238434}"/>
              </a:ext>
            </a:extLst>
          </p:cNvPr>
          <p:cNvSpPr txBox="1"/>
          <p:nvPr/>
        </p:nvSpPr>
        <p:spPr>
          <a:xfrm>
            <a:off x="10349804" y="2754802"/>
            <a:ext cx="121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</a:t>
            </a:r>
          </a:p>
          <a:p>
            <a:r>
              <a:rPr lang="en-US" dirty="0"/>
              <a:t>Extraction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3FEBC49-8961-4C6D-BC9B-959A9E08C8EE}"/>
              </a:ext>
            </a:extLst>
          </p:cNvPr>
          <p:cNvCxnSpPr>
            <a:endCxn id="22" idx="3"/>
          </p:cNvCxnSpPr>
          <p:nvPr/>
        </p:nvCxnSpPr>
        <p:spPr>
          <a:xfrm>
            <a:off x="6673948" y="2112579"/>
            <a:ext cx="236279" cy="5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4245DD0-C41E-43B1-B7BC-00E681938324}"/>
              </a:ext>
            </a:extLst>
          </p:cNvPr>
          <p:cNvCxnSpPr/>
          <p:nvPr/>
        </p:nvCxnSpPr>
        <p:spPr>
          <a:xfrm>
            <a:off x="8198957" y="2112579"/>
            <a:ext cx="236279" cy="5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4A791E2-1C4D-49BC-81DB-D3ECE1EB3B38}"/>
              </a:ext>
            </a:extLst>
          </p:cNvPr>
          <p:cNvCxnSpPr>
            <a:endCxn id="26" idx="1"/>
          </p:cNvCxnSpPr>
          <p:nvPr/>
        </p:nvCxnSpPr>
        <p:spPr>
          <a:xfrm>
            <a:off x="9926777" y="2068645"/>
            <a:ext cx="2123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DD60E85-74EF-420B-9E7A-C6EE5A167BEF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10892359" y="2397934"/>
            <a:ext cx="0" cy="423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5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561"/>
    </mc:Choice>
    <mc:Fallback xmlns="">
      <p:transition spd="slow" advTm="2456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257A1C-CB5C-4AE7-9045-9B8DEAE70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3479" y="6356350"/>
            <a:ext cx="2743200" cy="365125"/>
          </a:xfrm>
        </p:spPr>
        <p:txBody>
          <a:bodyPr/>
          <a:lstStyle/>
          <a:p>
            <a:fld id="{FE09B207-DDB2-4FC9-B05E-658485C8B88B}" type="slidenum">
              <a:rPr lang="en-US" smtClean="0">
                <a:solidFill>
                  <a:schemeClr val="tx1"/>
                </a:solidFill>
              </a:rPr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ABB87A9-5E8F-4E41-B1D0-8B89E3520BE1}"/>
              </a:ext>
            </a:extLst>
          </p:cNvPr>
          <p:cNvSpPr txBox="1">
            <a:spLocks/>
          </p:cNvSpPr>
          <p:nvPr/>
        </p:nvSpPr>
        <p:spPr>
          <a:xfrm>
            <a:off x="2733893" y="66072"/>
            <a:ext cx="9658277" cy="7695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Methodology(cont.)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8EDF23-E0BC-4387-A820-1A66006D7107}"/>
              </a:ext>
            </a:extLst>
          </p:cNvPr>
          <p:cNvSpPr/>
          <p:nvPr/>
        </p:nvSpPr>
        <p:spPr>
          <a:xfrm>
            <a:off x="240631" y="843636"/>
            <a:ext cx="11710738" cy="70764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5EFEB6-AD5A-4D2C-AFC3-D34640245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83" y="1589599"/>
            <a:ext cx="11019683" cy="36788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383D70-C5AD-491D-9ABE-9F1203637491}"/>
              </a:ext>
            </a:extLst>
          </p:cNvPr>
          <p:cNvSpPr txBox="1"/>
          <p:nvPr/>
        </p:nvSpPr>
        <p:spPr>
          <a:xfrm>
            <a:off x="2733893" y="5829698"/>
            <a:ext cx="7512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Figure-3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:Feature Extraction and Classification methods</a:t>
            </a:r>
          </a:p>
        </p:txBody>
      </p:sp>
    </p:spTree>
    <p:extLst>
      <p:ext uri="{BB962C8B-B14F-4D97-AF65-F5344CB8AC3E}">
        <p14:creationId xmlns:p14="http://schemas.microsoft.com/office/powerpoint/2010/main" val="303917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70"/>
    </mc:Choice>
    <mc:Fallback xmlns="">
      <p:transition spd="slow" advTm="1607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257A1C-CB5C-4AE7-9045-9B8DEAE70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3479" y="6356350"/>
            <a:ext cx="2743200" cy="365125"/>
          </a:xfrm>
        </p:spPr>
        <p:txBody>
          <a:bodyPr/>
          <a:lstStyle/>
          <a:p>
            <a:fld id="{FE09B207-DDB2-4FC9-B05E-658485C8B88B}" type="slidenum">
              <a:rPr lang="en-US" smtClean="0">
                <a:solidFill>
                  <a:schemeClr val="tx1"/>
                </a:solidFill>
              </a:rPr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ABB87A9-5E8F-4E41-B1D0-8B89E3520BE1}"/>
              </a:ext>
            </a:extLst>
          </p:cNvPr>
          <p:cNvSpPr txBox="1">
            <a:spLocks/>
          </p:cNvSpPr>
          <p:nvPr/>
        </p:nvSpPr>
        <p:spPr>
          <a:xfrm>
            <a:off x="2991852" y="74055"/>
            <a:ext cx="10112117" cy="7695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Methodology(cont.)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8EDF23-E0BC-4387-A820-1A66006D7107}"/>
              </a:ext>
            </a:extLst>
          </p:cNvPr>
          <p:cNvSpPr/>
          <p:nvPr/>
        </p:nvSpPr>
        <p:spPr>
          <a:xfrm>
            <a:off x="240631" y="843636"/>
            <a:ext cx="11710738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42DB31-3374-48C6-988E-DF79A5812355}"/>
              </a:ext>
            </a:extLst>
          </p:cNvPr>
          <p:cNvSpPr txBox="1"/>
          <p:nvPr/>
        </p:nvSpPr>
        <p:spPr>
          <a:xfrm>
            <a:off x="842211" y="1315453"/>
            <a:ext cx="9753600" cy="5221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0C2C9B-DA0E-4A22-8377-C01D8A00A6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632" y="1507487"/>
            <a:ext cx="9297698" cy="31532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B98662F-FC26-412A-A065-31317282CB24}"/>
              </a:ext>
            </a:extLst>
          </p:cNvPr>
          <p:cNvSpPr txBox="1"/>
          <p:nvPr/>
        </p:nvSpPr>
        <p:spPr>
          <a:xfrm>
            <a:off x="2253916" y="5430253"/>
            <a:ext cx="7178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Figure-4: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architecture of proposed REIS approach</a:t>
            </a:r>
          </a:p>
        </p:txBody>
      </p:sp>
    </p:spTree>
    <p:extLst>
      <p:ext uri="{BB962C8B-B14F-4D97-AF65-F5344CB8AC3E}">
        <p14:creationId xmlns:p14="http://schemas.microsoft.com/office/powerpoint/2010/main" val="111710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9"/>
    </mc:Choice>
    <mc:Fallback xmlns="">
      <p:transition spd="slow" advTm="1129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257A1C-CB5C-4AE7-9045-9B8DEAE70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3479" y="6356350"/>
            <a:ext cx="2743200" cy="365125"/>
          </a:xfrm>
        </p:spPr>
        <p:txBody>
          <a:bodyPr/>
          <a:lstStyle/>
          <a:p>
            <a:fld id="{FE09B207-DDB2-4FC9-B05E-658485C8B88B}" type="slidenum">
              <a:rPr lang="en-US" smtClean="0">
                <a:solidFill>
                  <a:schemeClr val="tx1"/>
                </a:solidFill>
              </a:rPr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ABB87A9-5E8F-4E41-B1D0-8B89E3520BE1}"/>
              </a:ext>
            </a:extLst>
          </p:cNvPr>
          <p:cNvSpPr txBox="1">
            <a:spLocks/>
          </p:cNvSpPr>
          <p:nvPr/>
        </p:nvSpPr>
        <p:spPr>
          <a:xfrm>
            <a:off x="2380136" y="94708"/>
            <a:ext cx="9658277" cy="7695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Methodology(cont.)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8EDF23-E0BC-4387-A820-1A66006D7107}"/>
              </a:ext>
            </a:extLst>
          </p:cNvPr>
          <p:cNvSpPr/>
          <p:nvPr/>
        </p:nvSpPr>
        <p:spPr>
          <a:xfrm>
            <a:off x="240631" y="843636"/>
            <a:ext cx="11710738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9FC2C5-AAD7-4065-9913-BB7DD8801024}"/>
              </a:ext>
            </a:extLst>
          </p:cNvPr>
          <p:cNvSpPr txBox="1"/>
          <p:nvPr/>
        </p:nvSpPr>
        <p:spPr>
          <a:xfrm>
            <a:off x="353539" y="2244060"/>
            <a:ext cx="314521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Model Architecture: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Convolutional Neural Networks (CNN).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Distributed Flatten (TDF) Layer.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Bidirectional Long Short-Term Memory (Bi-LSTM).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C9B879-6BD6-4240-B780-09ABBF4DF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626" y="1615067"/>
            <a:ext cx="7592485" cy="33342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F40BAC-E1DF-421D-BAA1-614DAFD20B67}"/>
              </a:ext>
            </a:extLst>
          </p:cNvPr>
          <p:cNvSpPr txBox="1"/>
          <p:nvPr/>
        </p:nvSpPr>
        <p:spPr>
          <a:xfrm>
            <a:off x="4306973" y="5552309"/>
            <a:ext cx="6526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Figure-5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:Train model using various algorithm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68D3FF-7582-4F5E-B63F-F91A453FF5DC}"/>
              </a:ext>
            </a:extLst>
          </p:cNvPr>
          <p:cNvCxnSpPr/>
          <p:nvPr/>
        </p:nvCxnSpPr>
        <p:spPr>
          <a:xfrm>
            <a:off x="3881688" y="1732260"/>
            <a:ext cx="0" cy="30961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583569D-514A-4075-AF40-22A0FE6CC63A}"/>
              </a:ext>
            </a:extLst>
          </p:cNvPr>
          <p:cNvCxnSpPr>
            <a:cxnSpLocks/>
          </p:cNvCxnSpPr>
          <p:nvPr/>
        </p:nvCxnSpPr>
        <p:spPr>
          <a:xfrm flipH="1" flipV="1">
            <a:off x="3881688" y="4828387"/>
            <a:ext cx="7186363" cy="1632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196671-0D29-47AA-A9EB-6111BC5D31E9}"/>
              </a:ext>
            </a:extLst>
          </p:cNvPr>
          <p:cNvCxnSpPr>
            <a:cxnSpLocks/>
          </p:cNvCxnSpPr>
          <p:nvPr/>
        </p:nvCxnSpPr>
        <p:spPr>
          <a:xfrm>
            <a:off x="3881688" y="1732260"/>
            <a:ext cx="718636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62B8021-A67C-4D47-B3EB-DD3BBAFD3587}"/>
              </a:ext>
            </a:extLst>
          </p:cNvPr>
          <p:cNvCxnSpPr>
            <a:cxnSpLocks/>
          </p:cNvCxnSpPr>
          <p:nvPr/>
        </p:nvCxnSpPr>
        <p:spPr>
          <a:xfrm>
            <a:off x="11068051" y="1732260"/>
            <a:ext cx="0" cy="30961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72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89"/>
    </mc:Choice>
    <mc:Fallback xmlns="">
      <p:transition spd="slow" advTm="7689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257A1C-CB5C-4AE7-9045-9B8DEAE70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3479" y="6356350"/>
            <a:ext cx="2743200" cy="365125"/>
          </a:xfrm>
        </p:spPr>
        <p:txBody>
          <a:bodyPr/>
          <a:lstStyle/>
          <a:p>
            <a:fld id="{FE09B207-DDB2-4FC9-B05E-658485C8B88B}" type="slidenum">
              <a:rPr lang="en-US" smtClean="0">
                <a:solidFill>
                  <a:schemeClr val="tx1"/>
                </a:solidFill>
              </a:rPr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ABB87A9-5E8F-4E41-B1D0-8B89E3520BE1}"/>
              </a:ext>
            </a:extLst>
          </p:cNvPr>
          <p:cNvSpPr txBox="1">
            <a:spLocks/>
          </p:cNvSpPr>
          <p:nvPr/>
        </p:nvSpPr>
        <p:spPr>
          <a:xfrm>
            <a:off x="2919978" y="75108"/>
            <a:ext cx="9658277" cy="7695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Methodology(Cont.)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8EDF23-E0BC-4387-A820-1A66006D7107}"/>
              </a:ext>
            </a:extLst>
          </p:cNvPr>
          <p:cNvSpPr/>
          <p:nvPr/>
        </p:nvSpPr>
        <p:spPr>
          <a:xfrm>
            <a:off x="240631" y="796520"/>
            <a:ext cx="11710738" cy="47116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2575B0-F997-450D-81A4-00F98478D369}"/>
              </a:ext>
            </a:extLst>
          </p:cNvPr>
          <p:cNvSpPr txBox="1"/>
          <p:nvPr/>
        </p:nvSpPr>
        <p:spPr>
          <a:xfrm>
            <a:off x="858253" y="1707693"/>
            <a:ext cx="1013058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Framework for Classification:</a:t>
            </a:r>
          </a:p>
          <a:p>
            <a:pPr algn="just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Framework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This model simultaneously classifies both emotion and intensity within a single network.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Cascaded Framework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This approach first classifies the emotion and then performs intensity classification based on the detected emotion.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Dataset and Training:</a:t>
            </a:r>
          </a:p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will be trained and evaluated on the RAVDESS dataset, which contains speech samples with various emotional states. Both frameworks will trained separately, and performance metrics are compared.</a:t>
            </a:r>
          </a:p>
        </p:txBody>
      </p:sp>
    </p:spTree>
    <p:extLst>
      <p:ext uri="{BB962C8B-B14F-4D97-AF65-F5344CB8AC3E}">
        <p14:creationId xmlns:p14="http://schemas.microsoft.com/office/powerpoint/2010/main" val="417208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48"/>
    </mc:Choice>
    <mc:Fallback xmlns="">
      <p:transition spd="slow" advTm="8848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257A1C-CB5C-4AE7-9045-9B8DEAE70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3479" y="6356350"/>
            <a:ext cx="2743200" cy="365125"/>
          </a:xfrm>
        </p:spPr>
        <p:txBody>
          <a:bodyPr/>
          <a:lstStyle/>
          <a:p>
            <a:fld id="{FE09B207-DDB2-4FC9-B05E-658485C8B88B}" type="slidenum">
              <a:rPr lang="en-US" smtClean="0">
                <a:solidFill>
                  <a:schemeClr val="tx1"/>
                </a:solidFill>
              </a:rPr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ABB87A9-5E8F-4E41-B1D0-8B89E3520BE1}"/>
              </a:ext>
            </a:extLst>
          </p:cNvPr>
          <p:cNvSpPr txBox="1">
            <a:spLocks/>
          </p:cNvSpPr>
          <p:nvPr/>
        </p:nvSpPr>
        <p:spPr>
          <a:xfrm>
            <a:off x="2919978" y="75108"/>
            <a:ext cx="9658277" cy="7695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Methodology(Cont.)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8EDF23-E0BC-4387-A820-1A66006D7107}"/>
              </a:ext>
            </a:extLst>
          </p:cNvPr>
          <p:cNvSpPr/>
          <p:nvPr/>
        </p:nvSpPr>
        <p:spPr>
          <a:xfrm>
            <a:off x="240631" y="796520"/>
            <a:ext cx="11710738" cy="47116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F60231-35F8-4D21-BEE9-B1D22405B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66" y="2194850"/>
            <a:ext cx="6176726" cy="21593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71C749-262F-4110-A917-9CFE7F837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888" y="1510596"/>
            <a:ext cx="5415025" cy="31891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4C76C7-552E-429E-8680-A7BFFFA6A12E}"/>
              </a:ext>
            </a:extLst>
          </p:cNvPr>
          <p:cNvSpPr txBox="1"/>
          <p:nvPr/>
        </p:nvSpPr>
        <p:spPr>
          <a:xfrm>
            <a:off x="3476297" y="5407572"/>
            <a:ext cx="6589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Figure-6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:single DL vs Cascaded DL Framework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CD2D04-4E33-42E3-B11F-22F1649F0870}"/>
              </a:ext>
            </a:extLst>
          </p:cNvPr>
          <p:cNvCxnSpPr>
            <a:cxnSpLocks/>
          </p:cNvCxnSpPr>
          <p:nvPr/>
        </p:nvCxnSpPr>
        <p:spPr>
          <a:xfrm>
            <a:off x="6329855" y="1050318"/>
            <a:ext cx="0" cy="4345603"/>
          </a:xfrm>
          <a:prstGeom prst="line">
            <a:avLst/>
          </a:prstGeom>
          <a:ln w="444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64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6"/>
    </mc:Choice>
    <mc:Fallback xmlns="">
      <p:transition spd="slow" advTm="1086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2B02E6-64F1-4954-8272-8600BE0CE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B207-DDB2-4FC9-B05E-658485C8B88B}" type="slidenum">
              <a:rPr lang="en-US" smtClean="0">
                <a:solidFill>
                  <a:schemeClr val="tx1"/>
                </a:solidFill>
              </a:rPr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D9303FF-6AAA-4162-8174-E718C10E5EE2}"/>
              </a:ext>
            </a:extLst>
          </p:cNvPr>
          <p:cNvSpPr txBox="1">
            <a:spLocks/>
          </p:cNvSpPr>
          <p:nvPr/>
        </p:nvSpPr>
        <p:spPr>
          <a:xfrm>
            <a:off x="3593433" y="242224"/>
            <a:ext cx="6388767" cy="7695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0835B4-B989-4406-9542-4532E6F71300}"/>
              </a:ext>
            </a:extLst>
          </p:cNvPr>
          <p:cNvSpPr/>
          <p:nvPr/>
        </p:nvSpPr>
        <p:spPr>
          <a:xfrm>
            <a:off x="240631" y="1142512"/>
            <a:ext cx="11710738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180AF3-1CD9-41B9-A021-664BB9D9D733}"/>
              </a:ext>
            </a:extLst>
          </p:cNvPr>
          <p:cNvSpPr txBox="1"/>
          <p:nvPr/>
        </p:nvSpPr>
        <p:spPr>
          <a:xfrm>
            <a:off x="1064172" y="1882400"/>
            <a:ext cx="63929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8872" indent="0">
              <a:lnSpc>
                <a:spcPct val="15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Environment Setup: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Language: Python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Preferred IDE: Spyder, PyCharm, Google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etc.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93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54"/>
    </mc:Choice>
    <mc:Fallback xmlns="">
      <p:transition spd="slow" advTm="685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EDBD160E-CB5C-4EE7-AB4F-5B51360A8158}"/>
              </a:ext>
            </a:extLst>
          </p:cNvPr>
          <p:cNvSpPr txBox="1">
            <a:spLocks/>
          </p:cNvSpPr>
          <p:nvPr/>
        </p:nvSpPr>
        <p:spPr>
          <a:xfrm>
            <a:off x="1066342" y="1324144"/>
            <a:ext cx="9617869" cy="51242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Thesis Timeline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2806C7F-93C2-43EE-AD38-DB7AD4897866}"/>
              </a:ext>
            </a:extLst>
          </p:cNvPr>
          <p:cNvSpPr txBox="1">
            <a:spLocks/>
          </p:cNvSpPr>
          <p:nvPr/>
        </p:nvSpPr>
        <p:spPr>
          <a:xfrm>
            <a:off x="4792435" y="202763"/>
            <a:ext cx="2165684" cy="7695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2C8560-475A-4AE9-AB01-A44E63820577}"/>
              </a:ext>
            </a:extLst>
          </p:cNvPr>
          <p:cNvSpPr/>
          <p:nvPr/>
        </p:nvSpPr>
        <p:spPr>
          <a:xfrm>
            <a:off x="240631" y="1031584"/>
            <a:ext cx="11710738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A232D-3F3E-4062-9847-C4DE7CDD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48425"/>
            <a:ext cx="2743200" cy="365125"/>
          </a:xfrm>
        </p:spPr>
        <p:txBody>
          <a:bodyPr/>
          <a:lstStyle/>
          <a:p>
            <a:fld id="{FE09B207-DDB2-4FC9-B05E-658485C8B88B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69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38"/>
    </mc:Choice>
    <mc:Fallback xmlns="">
      <p:transition spd="slow" advTm="13638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2B02E6-64F1-4954-8272-8600BE0CE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B207-DDB2-4FC9-B05E-658485C8B88B}" type="slidenum">
              <a:rPr lang="en-US" smtClean="0">
                <a:solidFill>
                  <a:schemeClr val="tx1"/>
                </a:solidFill>
              </a:rPr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D9303FF-6AAA-4162-8174-E718C10E5EE2}"/>
              </a:ext>
            </a:extLst>
          </p:cNvPr>
          <p:cNvSpPr txBox="1">
            <a:spLocks/>
          </p:cNvSpPr>
          <p:nvPr/>
        </p:nvSpPr>
        <p:spPr>
          <a:xfrm>
            <a:off x="3201050" y="23224"/>
            <a:ext cx="6388767" cy="7695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Implementation(cont.)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0835B4-B989-4406-9542-4532E6F71300}"/>
              </a:ext>
            </a:extLst>
          </p:cNvPr>
          <p:cNvSpPr/>
          <p:nvPr/>
        </p:nvSpPr>
        <p:spPr>
          <a:xfrm>
            <a:off x="240631" y="737138"/>
            <a:ext cx="11710738" cy="55667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D16EFC-9815-4224-9F5D-74AC52393328}"/>
              </a:ext>
            </a:extLst>
          </p:cNvPr>
          <p:cNvSpPr txBox="1"/>
          <p:nvPr/>
        </p:nvSpPr>
        <p:spPr>
          <a:xfrm>
            <a:off x="670034" y="737138"/>
            <a:ext cx="10113580" cy="620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Collected  Dataset: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an emotional speech dataset like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RAVDESS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another similar dataset with labeled emotions and intensities.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Preprocessing:</a:t>
            </a:r>
          </a:p>
          <a:p>
            <a:pPr marL="342900" lvl="0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the audio files to a suitable format (e.g., WAV).</a:t>
            </a:r>
          </a:p>
          <a:p>
            <a:pPr marL="342900" lvl="0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 the audio signals to ensure consistent volume.</a:t>
            </a:r>
          </a:p>
          <a:p>
            <a:pPr marL="342900" lvl="0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 the audio into frames to capture both short-term and long-term features. </a:t>
            </a:r>
          </a:p>
          <a:p>
            <a:pPr marL="342900" lvl="0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Feature Extraction: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MFCC (Mel-Frequency Cepstral Coefficients)</a:t>
            </a:r>
            <a:r>
              <a:rPr lang="en-US" alt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Extract MFCC features from the speech signals to represent the power spectrum.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STFT (Short-Time Fourier Transform)</a:t>
            </a:r>
            <a:r>
              <a:rPr lang="en-US" alt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Apply STFT to capture time-frequency information in the speech signals.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Chroma STFT</a:t>
            </a:r>
            <a:r>
              <a:rPr lang="en-US" alt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Use Chroma STFT to capture harmonic and melodic features of the speech signal</a:t>
            </a:r>
            <a:r>
              <a:rPr lang="en-US" alt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5DF3938-8244-4E0A-A5D4-E043BD92C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C176B5E-7314-4DC8-801A-63C844D22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3930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803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569"/>
    </mc:Choice>
    <mc:Fallback xmlns="">
      <p:transition spd="slow" advTm="35569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2B02E6-64F1-4954-8272-8600BE0CE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B207-DDB2-4FC9-B05E-658485C8B88B}" type="slidenum">
              <a:rPr lang="en-US" smtClean="0">
                <a:solidFill>
                  <a:schemeClr val="tx1"/>
                </a:solidFill>
              </a:rPr>
              <a:t>21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0835B4-B989-4406-9542-4532E6F71300}"/>
              </a:ext>
            </a:extLst>
          </p:cNvPr>
          <p:cNvSpPr/>
          <p:nvPr/>
        </p:nvSpPr>
        <p:spPr>
          <a:xfrm>
            <a:off x="240631" y="649006"/>
            <a:ext cx="11710738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393358-4E6A-4051-A1E8-1F22F5E5C505}"/>
              </a:ext>
            </a:extLst>
          </p:cNvPr>
          <p:cNvSpPr txBox="1"/>
          <p:nvPr/>
        </p:nvSpPr>
        <p:spPr>
          <a:xfrm>
            <a:off x="3219450" y="-70465"/>
            <a:ext cx="5485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Implementation(cont.)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930811-0FBF-4FD6-90C8-1580AB8F034E}"/>
              </a:ext>
            </a:extLst>
          </p:cNvPr>
          <p:cNvSpPr txBox="1"/>
          <p:nvPr/>
        </p:nvSpPr>
        <p:spPr>
          <a:xfrm>
            <a:off x="3492061" y="6356350"/>
            <a:ext cx="6258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Figure-7: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step by step implementation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948F181-BBD1-4600-8051-EF8BFABBD845}"/>
              </a:ext>
            </a:extLst>
          </p:cNvPr>
          <p:cNvSpPr/>
          <p:nvPr/>
        </p:nvSpPr>
        <p:spPr>
          <a:xfrm>
            <a:off x="3570891" y="784777"/>
            <a:ext cx="3933496" cy="10655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F845E0-F228-46E7-83F8-DB61440F5092}"/>
              </a:ext>
            </a:extLst>
          </p:cNvPr>
          <p:cNvSpPr/>
          <p:nvPr/>
        </p:nvSpPr>
        <p:spPr>
          <a:xfrm>
            <a:off x="3626069" y="5200751"/>
            <a:ext cx="3878317" cy="400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F2306E-6B88-40D2-94DC-BE01DC39619C}"/>
              </a:ext>
            </a:extLst>
          </p:cNvPr>
          <p:cNvSpPr/>
          <p:nvPr/>
        </p:nvSpPr>
        <p:spPr>
          <a:xfrm>
            <a:off x="3626069" y="2672886"/>
            <a:ext cx="3878317" cy="400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A3D4B8-8E59-425D-9D9A-35E1E55DC2CF}"/>
              </a:ext>
            </a:extLst>
          </p:cNvPr>
          <p:cNvSpPr/>
          <p:nvPr/>
        </p:nvSpPr>
        <p:spPr>
          <a:xfrm>
            <a:off x="3626069" y="3268178"/>
            <a:ext cx="3878317" cy="400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A72C40-8730-43A6-B764-00C39B8CD145}"/>
              </a:ext>
            </a:extLst>
          </p:cNvPr>
          <p:cNvSpPr/>
          <p:nvPr/>
        </p:nvSpPr>
        <p:spPr>
          <a:xfrm>
            <a:off x="3626069" y="3886200"/>
            <a:ext cx="3878317" cy="1157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816D6F-61F5-48F4-8258-59C77B2743C9}"/>
              </a:ext>
            </a:extLst>
          </p:cNvPr>
          <p:cNvSpPr/>
          <p:nvPr/>
        </p:nvSpPr>
        <p:spPr>
          <a:xfrm>
            <a:off x="3626069" y="2077594"/>
            <a:ext cx="3878317" cy="400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4985FA-D6C7-4181-8505-79D4E3D30BC5}"/>
              </a:ext>
            </a:extLst>
          </p:cNvPr>
          <p:cNvSpPr/>
          <p:nvPr/>
        </p:nvSpPr>
        <p:spPr>
          <a:xfrm>
            <a:off x="3626069" y="5808884"/>
            <a:ext cx="3878317" cy="400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5D3706-FFAA-4002-9DB7-6F8DCF205D32}"/>
              </a:ext>
            </a:extLst>
          </p:cNvPr>
          <p:cNvSpPr txBox="1"/>
          <p:nvPr/>
        </p:nvSpPr>
        <p:spPr>
          <a:xfrm>
            <a:off x="5012119" y="830499"/>
            <a:ext cx="1405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B78B139-065D-495C-B33C-E7E2FF646AC1}"/>
              </a:ext>
            </a:extLst>
          </p:cNvPr>
          <p:cNvSpPr/>
          <p:nvPr/>
        </p:nvSpPr>
        <p:spPr>
          <a:xfrm>
            <a:off x="3681248" y="1441835"/>
            <a:ext cx="1016876" cy="3475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E3719E4-12D3-4A68-9583-F45154554F0C}"/>
              </a:ext>
            </a:extLst>
          </p:cNvPr>
          <p:cNvSpPr/>
          <p:nvPr/>
        </p:nvSpPr>
        <p:spPr>
          <a:xfrm>
            <a:off x="4945116" y="1433009"/>
            <a:ext cx="1150883" cy="3475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E2B03D1-F447-441E-92DE-842656D873BB}"/>
              </a:ext>
            </a:extLst>
          </p:cNvPr>
          <p:cNvSpPr/>
          <p:nvPr/>
        </p:nvSpPr>
        <p:spPr>
          <a:xfrm>
            <a:off x="6319343" y="1199831"/>
            <a:ext cx="1016876" cy="580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655283-351E-4667-A26C-0390F1A89809}"/>
              </a:ext>
            </a:extLst>
          </p:cNvPr>
          <p:cNvSpPr txBox="1"/>
          <p:nvPr/>
        </p:nvSpPr>
        <p:spPr>
          <a:xfrm>
            <a:off x="3641835" y="1492670"/>
            <a:ext cx="1095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TESS+SAVEE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3AC0F-2BCF-4A0B-9D63-21248FB6278F}"/>
              </a:ext>
            </a:extLst>
          </p:cNvPr>
          <p:cNvSpPr txBox="1"/>
          <p:nvPr/>
        </p:nvSpPr>
        <p:spPr>
          <a:xfrm>
            <a:off x="4874169" y="1487616"/>
            <a:ext cx="1382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TESS+RAVDESS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368509-6636-4EE8-9545-213F484C2C06}"/>
              </a:ext>
            </a:extLst>
          </p:cNvPr>
          <p:cNvSpPr txBox="1"/>
          <p:nvPr/>
        </p:nvSpPr>
        <p:spPr>
          <a:xfrm>
            <a:off x="6287814" y="1236682"/>
            <a:ext cx="1079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TESS+SAVEE+RAVDESS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15E632B-83DE-4C35-BC82-E2713780357F}"/>
              </a:ext>
            </a:extLst>
          </p:cNvPr>
          <p:cNvCxnSpPr>
            <a:cxnSpLocks/>
          </p:cNvCxnSpPr>
          <p:nvPr/>
        </p:nvCxnSpPr>
        <p:spPr>
          <a:xfrm>
            <a:off x="4189685" y="1800447"/>
            <a:ext cx="0" cy="180753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0A8E126-F213-46F8-83DD-C98E42B3B344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5565227" y="1795393"/>
            <a:ext cx="0" cy="185807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3213864-B290-4E7E-9628-426907B92C73}"/>
              </a:ext>
            </a:extLst>
          </p:cNvPr>
          <p:cNvCxnSpPr>
            <a:cxnSpLocks/>
          </p:cNvCxnSpPr>
          <p:nvPr/>
        </p:nvCxnSpPr>
        <p:spPr>
          <a:xfrm>
            <a:off x="6742385" y="1759947"/>
            <a:ext cx="0" cy="221253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EDDE854-CEBF-455C-B6E6-FCA53EAF3DE6}"/>
              </a:ext>
            </a:extLst>
          </p:cNvPr>
          <p:cNvCxnSpPr/>
          <p:nvPr/>
        </p:nvCxnSpPr>
        <p:spPr>
          <a:xfrm>
            <a:off x="4189685" y="1981200"/>
            <a:ext cx="2552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0C061E6-7E13-47AD-A46E-0C1F4033F2A2}"/>
              </a:ext>
            </a:extLst>
          </p:cNvPr>
          <p:cNvCxnSpPr>
            <a:endCxn id="17" idx="0"/>
          </p:cNvCxnSpPr>
          <p:nvPr/>
        </p:nvCxnSpPr>
        <p:spPr>
          <a:xfrm>
            <a:off x="5565227" y="1981200"/>
            <a:ext cx="1" cy="96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3310D97-5E8A-4AC9-A4C9-39338B7C0596}"/>
              </a:ext>
            </a:extLst>
          </p:cNvPr>
          <p:cNvSpPr txBox="1"/>
          <p:nvPr/>
        </p:nvSpPr>
        <p:spPr>
          <a:xfrm>
            <a:off x="4698124" y="2110840"/>
            <a:ext cx="3350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Preprocessing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B26D2F8-079D-45A7-876F-627CFDDED9CD}"/>
              </a:ext>
            </a:extLst>
          </p:cNvPr>
          <p:cNvSpPr txBox="1"/>
          <p:nvPr/>
        </p:nvSpPr>
        <p:spPr>
          <a:xfrm>
            <a:off x="4241583" y="2688275"/>
            <a:ext cx="4352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 Feature with MFCC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42395C9-2872-45A3-843F-EA18B36FB6CF}"/>
              </a:ext>
            </a:extLst>
          </p:cNvPr>
          <p:cNvSpPr txBox="1"/>
          <p:nvPr/>
        </p:nvSpPr>
        <p:spPr>
          <a:xfrm>
            <a:off x="4511566" y="3279087"/>
            <a:ext cx="3350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Normalization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682CBDF-B03B-44BC-AE73-6554364749B0}"/>
              </a:ext>
            </a:extLst>
          </p:cNvPr>
          <p:cNvSpPr/>
          <p:nvPr/>
        </p:nvSpPr>
        <p:spPr>
          <a:xfrm>
            <a:off x="3723290" y="3940103"/>
            <a:ext cx="1135118" cy="4844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47D8A66-1F46-43B4-9EA8-B4AC215803BC}"/>
              </a:ext>
            </a:extLst>
          </p:cNvPr>
          <p:cNvSpPr/>
          <p:nvPr/>
        </p:nvSpPr>
        <p:spPr>
          <a:xfrm>
            <a:off x="5093572" y="3948350"/>
            <a:ext cx="1135118" cy="4844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E6258D-6832-45D5-B8E2-F4AF19C2BA35}"/>
              </a:ext>
            </a:extLst>
          </p:cNvPr>
          <p:cNvSpPr/>
          <p:nvPr/>
        </p:nvSpPr>
        <p:spPr>
          <a:xfrm>
            <a:off x="3723290" y="4486410"/>
            <a:ext cx="1135118" cy="4844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21A3C62-16F1-47ED-9B84-C5EE7F18ED00}"/>
              </a:ext>
            </a:extLst>
          </p:cNvPr>
          <p:cNvSpPr/>
          <p:nvPr/>
        </p:nvSpPr>
        <p:spPr>
          <a:xfrm>
            <a:off x="5105400" y="4503324"/>
            <a:ext cx="1135118" cy="4844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D851488-A831-40C1-934F-343EA9355409}"/>
              </a:ext>
            </a:extLst>
          </p:cNvPr>
          <p:cNvSpPr/>
          <p:nvPr/>
        </p:nvSpPr>
        <p:spPr>
          <a:xfrm>
            <a:off x="6298979" y="4264038"/>
            <a:ext cx="1135118" cy="4844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AD3EABC-876C-44D8-93F3-16784A20617E}"/>
              </a:ext>
            </a:extLst>
          </p:cNvPr>
          <p:cNvSpPr txBox="1"/>
          <p:nvPr/>
        </p:nvSpPr>
        <p:spPr>
          <a:xfrm>
            <a:off x="3681248" y="3993468"/>
            <a:ext cx="1263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CNN+LSTM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798B88D-471C-4DB4-A696-E8D700E3F4D4}"/>
              </a:ext>
            </a:extLst>
          </p:cNvPr>
          <p:cNvSpPr txBox="1"/>
          <p:nvPr/>
        </p:nvSpPr>
        <p:spPr>
          <a:xfrm>
            <a:off x="3698656" y="4516067"/>
            <a:ext cx="1263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LSTM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F99DF90-4B19-4191-A25F-7A1C24D8948B}"/>
              </a:ext>
            </a:extLst>
          </p:cNvPr>
          <p:cNvSpPr txBox="1"/>
          <p:nvPr/>
        </p:nvSpPr>
        <p:spPr>
          <a:xfrm>
            <a:off x="5023946" y="4026322"/>
            <a:ext cx="1263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ANN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8968537-3110-49F1-BB4C-6ABF96A6B277}"/>
              </a:ext>
            </a:extLst>
          </p:cNvPr>
          <p:cNvSpPr txBox="1"/>
          <p:nvPr/>
        </p:nvSpPr>
        <p:spPr>
          <a:xfrm>
            <a:off x="5062374" y="4553130"/>
            <a:ext cx="1263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MLP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C66AD81-8907-4D32-BB9E-9F72A0254F8F}"/>
              </a:ext>
            </a:extLst>
          </p:cNvPr>
          <p:cNvSpPr txBox="1"/>
          <p:nvPr/>
        </p:nvSpPr>
        <p:spPr>
          <a:xfrm>
            <a:off x="6245773" y="4309939"/>
            <a:ext cx="1263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CNN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42033D3-1EED-4654-B92B-50D940DDD880}"/>
              </a:ext>
            </a:extLst>
          </p:cNvPr>
          <p:cNvSpPr txBox="1"/>
          <p:nvPr/>
        </p:nvSpPr>
        <p:spPr>
          <a:xfrm>
            <a:off x="3582717" y="5216140"/>
            <a:ext cx="418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accuracy and select best model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D541304-AE03-4655-A317-A9C0522F78BB}"/>
              </a:ext>
            </a:extLst>
          </p:cNvPr>
          <p:cNvSpPr txBox="1"/>
          <p:nvPr/>
        </p:nvSpPr>
        <p:spPr>
          <a:xfrm>
            <a:off x="3582717" y="5808884"/>
            <a:ext cx="418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Predict Data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4AB846A-FDCA-4AD5-883D-CA09FE6BC2C3}"/>
              </a:ext>
            </a:extLst>
          </p:cNvPr>
          <p:cNvCxnSpPr/>
          <p:nvPr/>
        </p:nvCxnSpPr>
        <p:spPr>
          <a:xfrm>
            <a:off x="5537639" y="2491081"/>
            <a:ext cx="0" cy="2045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501BD59-EF25-4AE0-B5C4-D2B3A397E820}"/>
              </a:ext>
            </a:extLst>
          </p:cNvPr>
          <p:cNvCxnSpPr/>
          <p:nvPr/>
        </p:nvCxnSpPr>
        <p:spPr>
          <a:xfrm>
            <a:off x="5524171" y="3072996"/>
            <a:ext cx="0" cy="2045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A23083D-AAD5-45A4-8649-4EB3B40E1265}"/>
              </a:ext>
            </a:extLst>
          </p:cNvPr>
          <p:cNvCxnSpPr/>
          <p:nvPr/>
        </p:nvCxnSpPr>
        <p:spPr>
          <a:xfrm>
            <a:off x="5520557" y="3681665"/>
            <a:ext cx="0" cy="2045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D93538D-2960-46D4-A664-27BAFE015FD0}"/>
              </a:ext>
            </a:extLst>
          </p:cNvPr>
          <p:cNvCxnSpPr/>
          <p:nvPr/>
        </p:nvCxnSpPr>
        <p:spPr>
          <a:xfrm>
            <a:off x="5537639" y="5011605"/>
            <a:ext cx="0" cy="2045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77144A2-BAE5-4D5E-BD80-A8063BE518DB}"/>
              </a:ext>
            </a:extLst>
          </p:cNvPr>
          <p:cNvCxnSpPr/>
          <p:nvPr/>
        </p:nvCxnSpPr>
        <p:spPr>
          <a:xfrm>
            <a:off x="5537639" y="5604349"/>
            <a:ext cx="0" cy="2045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92"/>
    </mc:Choice>
    <mc:Fallback xmlns="">
      <p:transition spd="slow" advTm="4892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2B02E6-64F1-4954-8272-8600BE0CE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B207-DDB2-4FC9-B05E-658485C8B88B}" type="slidenum">
              <a:rPr lang="en-US" smtClean="0">
                <a:solidFill>
                  <a:schemeClr val="tx1"/>
                </a:solidFill>
              </a:rPr>
              <a:t>22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0835B4-B989-4406-9542-4532E6F71300}"/>
              </a:ext>
            </a:extLst>
          </p:cNvPr>
          <p:cNvSpPr/>
          <p:nvPr/>
        </p:nvSpPr>
        <p:spPr>
          <a:xfrm>
            <a:off x="201570" y="1066161"/>
            <a:ext cx="11710738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393358-4E6A-4051-A1E8-1F22F5E5C505}"/>
              </a:ext>
            </a:extLst>
          </p:cNvPr>
          <p:cNvSpPr txBox="1"/>
          <p:nvPr/>
        </p:nvSpPr>
        <p:spPr>
          <a:xfrm>
            <a:off x="4007726" y="222869"/>
            <a:ext cx="5485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38E315-3853-4C9C-81A4-4178A8FD5B04}"/>
              </a:ext>
            </a:extLst>
          </p:cNvPr>
          <p:cNvSpPr txBox="1"/>
          <p:nvPr/>
        </p:nvSpPr>
        <p:spPr>
          <a:xfrm>
            <a:off x="1095704" y="1901661"/>
            <a:ext cx="10066282" cy="334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Multimodal Data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Emotion Recognition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 and Pre-trained Models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Emotion-Specific Intensity Mapping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Emotion Recognition Models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Ethical and Privacy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330986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16"/>
    </mc:Choice>
    <mc:Fallback xmlns="">
      <p:transition spd="slow" advTm="12516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076AD-1F80-DF7B-7D9A-BE69B59D8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9406"/>
            <a:ext cx="10972800" cy="792478"/>
          </a:xfrm>
        </p:spPr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   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Thesis Timeline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F899F-639E-F906-2824-DFCDAE19B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DB5A5D-9E6E-2067-C535-7B3DF677AFAB}"/>
              </a:ext>
            </a:extLst>
          </p:cNvPr>
          <p:cNvSpPr/>
          <p:nvPr/>
        </p:nvSpPr>
        <p:spPr>
          <a:xfrm>
            <a:off x="2174631" y="1904999"/>
            <a:ext cx="2209800" cy="525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03DEF73-06EA-8390-4CC1-48D7ACE025DD}"/>
              </a:ext>
            </a:extLst>
          </p:cNvPr>
          <p:cNvCxnSpPr>
            <a:cxnSpLocks/>
          </p:cNvCxnSpPr>
          <p:nvPr/>
        </p:nvCxnSpPr>
        <p:spPr>
          <a:xfrm>
            <a:off x="9982200" y="1995272"/>
            <a:ext cx="0" cy="48627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5F6D961-63C0-40BB-970E-5AE0013C9C11}"/>
              </a:ext>
            </a:extLst>
          </p:cNvPr>
          <p:cNvSpPr txBox="1"/>
          <p:nvPr/>
        </p:nvSpPr>
        <p:spPr>
          <a:xfrm>
            <a:off x="3041790" y="1505702"/>
            <a:ext cx="7480019" cy="381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Mar   April   May  June   July    Aug   Sep   Oct     Nov   Dec    Jan   Feb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2ECEC7B-75DD-7E56-5BCC-3B2D883267DF}"/>
              </a:ext>
            </a:extLst>
          </p:cNvPr>
          <p:cNvSpPr txBox="1"/>
          <p:nvPr/>
        </p:nvSpPr>
        <p:spPr>
          <a:xfrm>
            <a:off x="84883" y="2036301"/>
            <a:ext cx="32009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Topic Selection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Topic Confirmation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Study Literature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Dataset Acquisition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Study Preceding Methodology</a:t>
            </a:r>
            <a:b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Pre-Defense Preparation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Developing Model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Evaluation and Modification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 and Fine Tuning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5C2473-FFDB-767F-CD99-7D4F93F139CE}"/>
              </a:ext>
            </a:extLst>
          </p:cNvPr>
          <p:cNvGrpSpPr/>
          <p:nvPr/>
        </p:nvGrpSpPr>
        <p:grpSpPr>
          <a:xfrm>
            <a:off x="11160" y="1998789"/>
            <a:ext cx="9971039" cy="4253128"/>
            <a:chOff x="80101" y="1690472"/>
            <a:chExt cx="10753329" cy="4253128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EDA5AA8-52A2-2F24-EFCE-8263DBF2884E}"/>
                </a:ext>
              </a:extLst>
            </p:cNvPr>
            <p:cNvCxnSpPr>
              <a:cxnSpLocks/>
            </p:cNvCxnSpPr>
            <p:nvPr/>
          </p:nvCxnSpPr>
          <p:spPr>
            <a:xfrm>
              <a:off x="93976" y="1690472"/>
              <a:ext cx="10739454" cy="82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ED14ADA-048D-4653-D34F-517B0CFE67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505" y="2198199"/>
              <a:ext cx="10742925" cy="239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7947610-1DEF-8A57-DD13-0575D26D5C42}"/>
                </a:ext>
              </a:extLst>
            </p:cNvPr>
            <p:cNvCxnSpPr/>
            <p:nvPr/>
          </p:nvCxnSpPr>
          <p:spPr>
            <a:xfrm>
              <a:off x="92239" y="2753754"/>
              <a:ext cx="1051024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6D33C7E-E564-F0F3-BD81-D7D52FF94867}"/>
                </a:ext>
              </a:extLst>
            </p:cNvPr>
            <p:cNvCxnSpPr/>
            <p:nvPr/>
          </p:nvCxnSpPr>
          <p:spPr>
            <a:xfrm>
              <a:off x="87037" y="3285395"/>
              <a:ext cx="1051024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CD07139-2A58-71D5-18A1-348B32CE224C}"/>
                </a:ext>
              </a:extLst>
            </p:cNvPr>
            <p:cNvCxnSpPr/>
            <p:nvPr/>
          </p:nvCxnSpPr>
          <p:spPr>
            <a:xfrm>
              <a:off x="88771" y="3817036"/>
              <a:ext cx="1051024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92776D3-991A-F072-98EF-D0B7949A6B9A}"/>
                </a:ext>
              </a:extLst>
            </p:cNvPr>
            <p:cNvCxnSpPr/>
            <p:nvPr/>
          </p:nvCxnSpPr>
          <p:spPr>
            <a:xfrm>
              <a:off x="81835" y="4348677"/>
              <a:ext cx="1051024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6C43269-C39B-E21C-89FA-B774D6E43451}"/>
                </a:ext>
              </a:extLst>
            </p:cNvPr>
            <p:cNvCxnSpPr/>
            <p:nvPr/>
          </p:nvCxnSpPr>
          <p:spPr>
            <a:xfrm>
              <a:off x="80101" y="4880318"/>
              <a:ext cx="1051024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9D253EC-DEDB-CCDF-1C79-499AAA2F94BF}"/>
                </a:ext>
              </a:extLst>
            </p:cNvPr>
            <p:cNvCxnSpPr/>
            <p:nvPr/>
          </p:nvCxnSpPr>
          <p:spPr>
            <a:xfrm>
              <a:off x="83569" y="5411959"/>
              <a:ext cx="1051024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18BBB15-304E-886F-0543-D155909DAAAF}"/>
                </a:ext>
              </a:extLst>
            </p:cNvPr>
            <p:cNvCxnSpPr/>
            <p:nvPr/>
          </p:nvCxnSpPr>
          <p:spPr>
            <a:xfrm>
              <a:off x="85303" y="5943600"/>
              <a:ext cx="1051024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DD73425-17B5-E7E2-72EF-057D6FB100B2}"/>
              </a:ext>
            </a:extLst>
          </p:cNvPr>
          <p:cNvGrpSpPr/>
          <p:nvPr/>
        </p:nvGrpSpPr>
        <p:grpSpPr>
          <a:xfrm>
            <a:off x="3284076" y="1998789"/>
            <a:ext cx="6041394" cy="4862728"/>
            <a:chOff x="3284076" y="1998789"/>
            <a:chExt cx="6041394" cy="4862728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C5F168-A744-F114-1923-F700E15775B3}"/>
                </a:ext>
              </a:extLst>
            </p:cNvPr>
            <p:cNvCxnSpPr>
              <a:cxnSpLocks/>
            </p:cNvCxnSpPr>
            <p:nvPr/>
          </p:nvCxnSpPr>
          <p:spPr>
            <a:xfrm>
              <a:off x="3897360" y="1998789"/>
              <a:ext cx="0" cy="48627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13588AF-6F1D-404C-B182-8B2F66965EB6}"/>
                </a:ext>
              </a:extLst>
            </p:cNvPr>
            <p:cNvCxnSpPr>
              <a:cxnSpLocks/>
            </p:cNvCxnSpPr>
            <p:nvPr/>
          </p:nvCxnSpPr>
          <p:spPr>
            <a:xfrm>
              <a:off x="4440171" y="1998789"/>
              <a:ext cx="0" cy="48627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6E2ABCC-66AF-4DDE-42AE-B53D139A3E26}"/>
                </a:ext>
              </a:extLst>
            </p:cNvPr>
            <p:cNvCxnSpPr>
              <a:cxnSpLocks/>
            </p:cNvCxnSpPr>
            <p:nvPr/>
          </p:nvCxnSpPr>
          <p:spPr>
            <a:xfrm>
              <a:off x="4982982" y="1998789"/>
              <a:ext cx="0" cy="48627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FC03B0C-AA0E-3D21-2659-C6F99DE76A93}"/>
                </a:ext>
              </a:extLst>
            </p:cNvPr>
            <p:cNvCxnSpPr>
              <a:cxnSpLocks/>
            </p:cNvCxnSpPr>
            <p:nvPr/>
          </p:nvCxnSpPr>
          <p:spPr>
            <a:xfrm>
              <a:off x="6611415" y="1998789"/>
              <a:ext cx="0" cy="48627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E1FACF-9CD1-E609-C7BD-EAF656076C28}"/>
                </a:ext>
              </a:extLst>
            </p:cNvPr>
            <p:cNvCxnSpPr>
              <a:cxnSpLocks/>
            </p:cNvCxnSpPr>
            <p:nvPr/>
          </p:nvCxnSpPr>
          <p:spPr>
            <a:xfrm>
              <a:off x="5525793" y="1998789"/>
              <a:ext cx="0" cy="48627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CD5C5AF-4CDF-ECB2-13A1-A4FDA13181CD}"/>
                </a:ext>
              </a:extLst>
            </p:cNvPr>
            <p:cNvCxnSpPr>
              <a:cxnSpLocks/>
            </p:cNvCxnSpPr>
            <p:nvPr/>
          </p:nvCxnSpPr>
          <p:spPr>
            <a:xfrm>
              <a:off x="6068604" y="1998789"/>
              <a:ext cx="0" cy="48627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E1737AB-ED5E-C309-2E40-F8267463C13E}"/>
                </a:ext>
              </a:extLst>
            </p:cNvPr>
            <p:cNvCxnSpPr>
              <a:cxnSpLocks/>
            </p:cNvCxnSpPr>
            <p:nvPr/>
          </p:nvCxnSpPr>
          <p:spPr>
            <a:xfrm>
              <a:off x="7154226" y="1998789"/>
              <a:ext cx="0" cy="48627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05F2DD9-8362-A4EC-55BF-12D1EA29AFED}"/>
                </a:ext>
              </a:extLst>
            </p:cNvPr>
            <p:cNvCxnSpPr>
              <a:cxnSpLocks/>
            </p:cNvCxnSpPr>
            <p:nvPr/>
          </p:nvCxnSpPr>
          <p:spPr>
            <a:xfrm>
              <a:off x="7697037" y="1998789"/>
              <a:ext cx="0" cy="48627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A546FA4-0661-B5FF-E80C-48FFDFE35252}"/>
                </a:ext>
              </a:extLst>
            </p:cNvPr>
            <p:cNvCxnSpPr>
              <a:cxnSpLocks/>
            </p:cNvCxnSpPr>
            <p:nvPr/>
          </p:nvCxnSpPr>
          <p:spPr>
            <a:xfrm>
              <a:off x="8239848" y="1998789"/>
              <a:ext cx="0" cy="48627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A60EBC0-6068-CE12-75ED-C5CDE05C95FB}"/>
                </a:ext>
              </a:extLst>
            </p:cNvPr>
            <p:cNvCxnSpPr>
              <a:cxnSpLocks/>
            </p:cNvCxnSpPr>
            <p:nvPr/>
          </p:nvCxnSpPr>
          <p:spPr>
            <a:xfrm>
              <a:off x="8782659" y="1998789"/>
              <a:ext cx="0" cy="48627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D5490FF-8CE4-4480-D3DA-40BA8958EEED}"/>
                </a:ext>
              </a:extLst>
            </p:cNvPr>
            <p:cNvCxnSpPr>
              <a:cxnSpLocks/>
            </p:cNvCxnSpPr>
            <p:nvPr/>
          </p:nvCxnSpPr>
          <p:spPr>
            <a:xfrm>
              <a:off x="9325470" y="1998789"/>
              <a:ext cx="0" cy="48627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EEC10F67-C17A-8673-9D50-A0A71C9DA116}"/>
                </a:ext>
              </a:extLst>
            </p:cNvPr>
            <p:cNvCxnSpPr>
              <a:cxnSpLocks/>
            </p:cNvCxnSpPr>
            <p:nvPr/>
          </p:nvCxnSpPr>
          <p:spPr>
            <a:xfrm>
              <a:off x="3284076" y="1998789"/>
              <a:ext cx="0" cy="48627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383F776-4DF9-0267-43FD-E5F862F63C26}"/>
              </a:ext>
            </a:extLst>
          </p:cNvPr>
          <p:cNvCxnSpPr/>
          <p:nvPr/>
        </p:nvCxnSpPr>
        <p:spPr>
          <a:xfrm flipV="1">
            <a:off x="3284076" y="990600"/>
            <a:ext cx="0" cy="10457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DDEC3397-4622-731C-D7A4-B38979CA16B8}"/>
              </a:ext>
            </a:extLst>
          </p:cNvPr>
          <p:cNvCxnSpPr>
            <a:cxnSpLocks/>
          </p:cNvCxnSpPr>
          <p:nvPr/>
        </p:nvCxnSpPr>
        <p:spPr>
          <a:xfrm>
            <a:off x="3284076" y="1507293"/>
            <a:ext cx="6698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B9912EF9-F46B-6BAE-FE2C-CEB77A695875}"/>
              </a:ext>
            </a:extLst>
          </p:cNvPr>
          <p:cNvSpPr txBox="1"/>
          <p:nvPr/>
        </p:nvSpPr>
        <p:spPr>
          <a:xfrm>
            <a:off x="5769327" y="1044208"/>
            <a:ext cx="84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2024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0D6467A-355E-BE73-F990-50E3A7572A8D}"/>
              </a:ext>
            </a:extLst>
          </p:cNvPr>
          <p:cNvSpPr txBox="1"/>
          <p:nvPr/>
        </p:nvSpPr>
        <p:spPr>
          <a:xfrm>
            <a:off x="8958920" y="1069530"/>
            <a:ext cx="84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2025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FCAE7ACA-DAD0-194B-F8E9-7474E934E281}"/>
              </a:ext>
            </a:extLst>
          </p:cNvPr>
          <p:cNvSpPr/>
          <p:nvPr/>
        </p:nvSpPr>
        <p:spPr>
          <a:xfrm>
            <a:off x="3290047" y="2007026"/>
            <a:ext cx="358362" cy="49949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0DD3258B-51CA-4743-776C-3BC3BA2DD0D9}"/>
              </a:ext>
            </a:extLst>
          </p:cNvPr>
          <p:cNvSpPr/>
          <p:nvPr/>
        </p:nvSpPr>
        <p:spPr>
          <a:xfrm>
            <a:off x="3648409" y="2537012"/>
            <a:ext cx="798230" cy="50633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FCC768C0-7C26-9AF4-85A5-B77447EDA96E}"/>
              </a:ext>
            </a:extLst>
          </p:cNvPr>
          <p:cNvSpPr/>
          <p:nvPr/>
        </p:nvSpPr>
        <p:spPr>
          <a:xfrm>
            <a:off x="3934339" y="3080796"/>
            <a:ext cx="1591452" cy="47650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6C6F98C7-FE6E-0B6A-CDA9-3329060DFCE3}"/>
              </a:ext>
            </a:extLst>
          </p:cNvPr>
          <p:cNvSpPr/>
          <p:nvPr/>
        </p:nvSpPr>
        <p:spPr>
          <a:xfrm>
            <a:off x="4995980" y="3590819"/>
            <a:ext cx="958706" cy="507791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9659020-BDE0-809F-6322-B7DBF250D75A}"/>
              </a:ext>
            </a:extLst>
          </p:cNvPr>
          <p:cNvSpPr/>
          <p:nvPr/>
        </p:nvSpPr>
        <p:spPr>
          <a:xfrm>
            <a:off x="5013471" y="4133589"/>
            <a:ext cx="1926310" cy="52277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373566EB-289C-7F90-7484-6EA50106C2F5}"/>
              </a:ext>
            </a:extLst>
          </p:cNvPr>
          <p:cNvSpPr/>
          <p:nvPr/>
        </p:nvSpPr>
        <p:spPr>
          <a:xfrm>
            <a:off x="6980527" y="4682821"/>
            <a:ext cx="518738" cy="48005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D9F00DF6-17C4-FFC4-500F-7B438E2BBE79}"/>
              </a:ext>
            </a:extLst>
          </p:cNvPr>
          <p:cNvSpPr/>
          <p:nvPr/>
        </p:nvSpPr>
        <p:spPr>
          <a:xfrm>
            <a:off x="7327926" y="5213621"/>
            <a:ext cx="1669179" cy="481666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AF08532-07EB-C7E3-A962-72A452B73F97}"/>
              </a:ext>
            </a:extLst>
          </p:cNvPr>
          <p:cNvSpPr/>
          <p:nvPr/>
        </p:nvSpPr>
        <p:spPr>
          <a:xfrm>
            <a:off x="8592238" y="5712038"/>
            <a:ext cx="1126618" cy="531643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23F17FD2-2FAD-462E-04F8-C25FCBD11649}"/>
              </a:ext>
            </a:extLst>
          </p:cNvPr>
          <p:cNvSpPr/>
          <p:nvPr/>
        </p:nvSpPr>
        <p:spPr>
          <a:xfrm>
            <a:off x="9025205" y="6278661"/>
            <a:ext cx="956993" cy="519932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35A47373-0959-CB47-4B81-D09C020680AC}"/>
              </a:ext>
            </a:extLst>
          </p:cNvPr>
          <p:cNvSpPr/>
          <p:nvPr/>
        </p:nvSpPr>
        <p:spPr>
          <a:xfrm>
            <a:off x="10061690" y="2007072"/>
            <a:ext cx="366706" cy="15240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60B5C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ED199179-A297-0EC8-38AC-805E1372515B}"/>
              </a:ext>
            </a:extLst>
          </p:cNvPr>
          <p:cNvSpPr/>
          <p:nvPr/>
        </p:nvSpPr>
        <p:spPr>
          <a:xfrm>
            <a:off x="10061690" y="2766639"/>
            <a:ext cx="366706" cy="15240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2C1EF499-0C25-4C60-B58C-9F679B4117DC}"/>
              </a:ext>
            </a:extLst>
          </p:cNvPr>
          <p:cNvSpPr txBox="1"/>
          <p:nvPr/>
        </p:nvSpPr>
        <p:spPr>
          <a:xfrm>
            <a:off x="10428396" y="1927996"/>
            <a:ext cx="1982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Complete Work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BF65C79C-1C08-2A96-CBA5-0F38CBD82140}"/>
              </a:ext>
            </a:extLst>
          </p:cNvPr>
          <p:cNvSpPr txBox="1"/>
          <p:nvPr/>
        </p:nvSpPr>
        <p:spPr>
          <a:xfrm>
            <a:off x="10470035" y="2649292"/>
            <a:ext cx="12209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Future Work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C6038FE7-A65F-68DC-232C-FFD24A4878C3}"/>
              </a:ext>
            </a:extLst>
          </p:cNvPr>
          <p:cNvSpPr/>
          <p:nvPr/>
        </p:nvSpPr>
        <p:spPr>
          <a:xfrm>
            <a:off x="10061690" y="2382446"/>
            <a:ext cx="366705" cy="1524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267C7B37-04DF-DABF-5C22-43148E7D5E7B}"/>
              </a:ext>
            </a:extLst>
          </p:cNvPr>
          <p:cNvSpPr txBox="1"/>
          <p:nvPr/>
        </p:nvSpPr>
        <p:spPr>
          <a:xfrm>
            <a:off x="10445462" y="2310738"/>
            <a:ext cx="1982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Currently working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42D881-C178-4937-8596-30B5CF999B8F}"/>
              </a:ext>
            </a:extLst>
          </p:cNvPr>
          <p:cNvCxnSpPr/>
          <p:nvPr/>
        </p:nvCxnSpPr>
        <p:spPr>
          <a:xfrm>
            <a:off x="9982198" y="1044208"/>
            <a:ext cx="0" cy="9920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86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44"/>
    </mc:Choice>
    <mc:Fallback xmlns="">
      <p:transition spd="slow" advTm="9844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8EF026-E98B-4361-A047-EA875A000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4F510CE-0694-4997-A2B0-769576AFB724}"/>
              </a:ext>
            </a:extLst>
          </p:cNvPr>
          <p:cNvSpPr txBox="1">
            <a:spLocks/>
          </p:cNvSpPr>
          <p:nvPr/>
        </p:nvSpPr>
        <p:spPr>
          <a:xfrm>
            <a:off x="3697014" y="111182"/>
            <a:ext cx="7922171" cy="76958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ACADDB-6C27-4CCD-B03F-DD6458A0DB3B}"/>
              </a:ext>
            </a:extLst>
          </p:cNvPr>
          <p:cNvSpPr/>
          <p:nvPr/>
        </p:nvSpPr>
        <p:spPr>
          <a:xfrm>
            <a:off x="172367" y="880763"/>
            <a:ext cx="11710738" cy="50686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A9FF8A-9E25-4A8B-825E-4BE070034916}"/>
              </a:ext>
            </a:extLst>
          </p:cNvPr>
          <p:cNvSpPr txBox="1"/>
          <p:nvPr/>
        </p:nvSpPr>
        <p:spPr>
          <a:xfrm>
            <a:off x="1387365" y="2027430"/>
            <a:ext cx="9769473" cy="2803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Framework Development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Feature Extraction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Validated on RAVDESS Dataset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Accuracy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Real-World Applications</a:t>
            </a:r>
            <a:endParaRPr lang="en-US" sz="240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30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52"/>
    </mc:Choice>
    <mc:Fallback xmlns="">
      <p:transition spd="slow" advTm="13952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8C6C77-4752-4ADC-8069-36B82E7BF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5306" y="6316936"/>
            <a:ext cx="3000703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C0D0B-3287-4BEF-8F13-8ABC107F77DE}"/>
              </a:ext>
            </a:extLst>
          </p:cNvPr>
          <p:cNvSpPr txBox="1">
            <a:spLocks/>
          </p:cNvSpPr>
          <p:nvPr/>
        </p:nvSpPr>
        <p:spPr>
          <a:xfrm>
            <a:off x="4299440" y="117635"/>
            <a:ext cx="3362602" cy="7695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D743CF-09AB-4F3E-B4DE-8689DC10DB2F}"/>
              </a:ext>
            </a:extLst>
          </p:cNvPr>
          <p:cNvSpPr/>
          <p:nvPr/>
        </p:nvSpPr>
        <p:spPr>
          <a:xfrm>
            <a:off x="240631" y="887216"/>
            <a:ext cx="11710738" cy="5023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52D929-A3F5-4435-B83C-36BB25E16516}"/>
              </a:ext>
            </a:extLst>
          </p:cNvPr>
          <p:cNvSpPr txBox="1"/>
          <p:nvPr/>
        </p:nvSpPr>
        <p:spPr>
          <a:xfrm>
            <a:off x="844941" y="1417853"/>
            <a:ext cx="10127859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R. Islam, M. A. H.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Akhand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A. S. Kamal, and K. Yamada, "Recognition of Emotion with Intensity from Speech Signal Using 3D Transformed Feature and Deep Learning,"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V. Geetha, T. Mala, D. Priyanka, and E. Uma, "Multimodal Emotion Recognition with Deep Learning: Advancements, Challenges, and Future Directions,"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Fusion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105, p. 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 Vardhan, "Emotion recognition and classification in speech using Artificial Neural Networks,"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Computer Applications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140, no. 8, pp. 1-5, 2016.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Ezz-Eldin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A. M. Khalaf, H. Hamed, and A. Hussein, "Efficient Feature-Aware Hybrid Model of Deep Learning Architectures for Speech Emotion Recognition,"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Access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Bharti and P.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Kukana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"A Hybrid Machine Learning Model for Emotion Recognition From Speech Signals," in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International Conference on Security and Privacy (ICOSEC)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2020, pp. 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N. Adnan, R.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Galib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K. Kabir, and S. K.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Hazra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"Emotion recognition of human speech using deep learning method and MFCC features,"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Radioelectronic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Computer Systems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2022, pp. </a:t>
            </a:r>
            <a:endParaRPr lang="en-US" dirty="0"/>
          </a:p>
          <a:p>
            <a:pPr algn="just"/>
            <a:endParaRPr lang="en-US" sz="24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2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2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59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58"/>
    </mc:Choice>
    <mc:Fallback xmlns="">
      <p:transition spd="slow" advTm="4358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454B46-53B4-4D69-BB84-D51F53B89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0B75A23-B2D7-4B29-8307-04980E149AC7}"/>
              </a:ext>
            </a:extLst>
          </p:cNvPr>
          <p:cNvSpPr txBox="1">
            <a:spLocks/>
          </p:cNvSpPr>
          <p:nvPr/>
        </p:nvSpPr>
        <p:spPr>
          <a:xfrm>
            <a:off x="717956" y="2754621"/>
            <a:ext cx="10006226" cy="1348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4931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257A1C-CB5C-4AE7-9045-9B8DEAE70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B207-DDB2-4FC9-B05E-658485C8B88B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ABB87A9-5E8F-4E41-B1D0-8B89E3520BE1}"/>
              </a:ext>
            </a:extLst>
          </p:cNvPr>
          <p:cNvSpPr txBox="1">
            <a:spLocks/>
          </p:cNvSpPr>
          <p:nvPr/>
        </p:nvSpPr>
        <p:spPr>
          <a:xfrm>
            <a:off x="4118135" y="372931"/>
            <a:ext cx="6388767" cy="7695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8EDF23-E0BC-4387-A820-1A66006D7107}"/>
              </a:ext>
            </a:extLst>
          </p:cNvPr>
          <p:cNvSpPr/>
          <p:nvPr/>
        </p:nvSpPr>
        <p:spPr>
          <a:xfrm flipV="1">
            <a:off x="240631" y="1096793"/>
            <a:ext cx="11710738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51A48E-1980-4A73-B16C-0D42564C3AA6}"/>
              </a:ext>
            </a:extLst>
          </p:cNvPr>
          <p:cNvSpPr txBox="1"/>
          <p:nvPr/>
        </p:nvSpPr>
        <p:spPr>
          <a:xfrm>
            <a:off x="499579" y="1500419"/>
            <a:ext cx="2459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</a:t>
            </a:r>
            <a:r>
              <a:rPr lang="en-US" sz="2400" dirty="0"/>
              <a:t>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DAED77-A785-4A9C-9A93-F2E2A06C9082}"/>
              </a:ext>
            </a:extLst>
          </p:cNvPr>
          <p:cNvSpPr txBox="1"/>
          <p:nvPr/>
        </p:nvSpPr>
        <p:spPr>
          <a:xfrm>
            <a:off x="499579" y="5052634"/>
            <a:ext cx="2459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Solution</a:t>
            </a:r>
            <a:r>
              <a:rPr lang="en-US" sz="2400" dirty="0"/>
              <a:t>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CE4317-7E0D-4E40-804C-04FE6AE634BD}"/>
              </a:ext>
            </a:extLst>
          </p:cNvPr>
          <p:cNvSpPr txBox="1"/>
          <p:nvPr/>
        </p:nvSpPr>
        <p:spPr>
          <a:xfrm>
            <a:off x="902708" y="5594133"/>
            <a:ext cx="7838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 based Speech Emotion Recognition and classification.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0BCC37-63CF-45E1-9D95-9AEF001EA2FF}"/>
              </a:ext>
            </a:extLst>
          </p:cNvPr>
          <p:cNvSpPr txBox="1"/>
          <p:nvPr/>
        </p:nvSpPr>
        <p:spPr>
          <a:xfrm>
            <a:off x="1132489" y="2316549"/>
            <a:ext cx="99270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Many existing systems rely on 2D features extracted from audio signals, which may not capture the full complexity of emotional expression in speech.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Emotion recognition can be affected by speaker variability (e.g., accent, tone) and environmental factors.</a:t>
            </a:r>
          </a:p>
        </p:txBody>
      </p:sp>
    </p:spTree>
    <p:extLst>
      <p:ext uri="{BB962C8B-B14F-4D97-AF65-F5344CB8AC3E}">
        <p14:creationId xmlns:p14="http://schemas.microsoft.com/office/powerpoint/2010/main" val="226697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390"/>
    </mc:Choice>
    <mc:Fallback xmlns="">
      <p:transition spd="slow" advTm="2439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AD0F3E-AC27-49A5-B3D8-5547C9FB5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B207-DDB2-4FC9-B05E-658485C8B88B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D866555-BD18-448E-90D5-F05525EE78E8}"/>
              </a:ext>
            </a:extLst>
          </p:cNvPr>
          <p:cNvSpPr txBox="1">
            <a:spLocks/>
          </p:cNvSpPr>
          <p:nvPr/>
        </p:nvSpPr>
        <p:spPr>
          <a:xfrm>
            <a:off x="3432335" y="275038"/>
            <a:ext cx="6388767" cy="7695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(Cont.)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90075E-90FA-49CF-A464-A563BAF8BF3E}"/>
              </a:ext>
            </a:extLst>
          </p:cNvPr>
          <p:cNvSpPr/>
          <p:nvPr/>
        </p:nvSpPr>
        <p:spPr>
          <a:xfrm>
            <a:off x="240631" y="1142512"/>
            <a:ext cx="11710738" cy="5222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2AE8D3-39D3-4DD4-BB78-739CA5B230E6}"/>
              </a:ext>
            </a:extLst>
          </p:cNvPr>
          <p:cNvSpPr txBox="1"/>
          <p:nvPr/>
        </p:nvSpPr>
        <p:spPr>
          <a:xfrm>
            <a:off x="649722" y="1680202"/>
            <a:ext cx="4876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Techniques to be used to solve </a:t>
            </a:r>
            <a:r>
              <a:rPr lang="en-US" sz="2400" dirty="0"/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9DB79A-C406-4F1E-9708-A3B4DD0592C5}"/>
              </a:ext>
            </a:extLst>
          </p:cNvPr>
          <p:cNvSpPr txBox="1"/>
          <p:nvPr/>
        </p:nvSpPr>
        <p:spPr>
          <a:xfrm>
            <a:off x="998957" y="2487158"/>
            <a:ext cx="10008340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Emotion Recognition Using ANN on MFCC.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Multimodal Emotion Recognition using Deep Learning.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Emotion recognition of human speech using deep learning method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mfcc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Emotion Recognition and Classification in Speech using Artificial Neural Networks.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79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74"/>
    </mc:Choice>
    <mc:Fallback xmlns="">
      <p:transition spd="slow" advTm="1497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2B02E6-64F1-4954-8272-8600BE0CE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B207-DDB2-4FC9-B05E-658485C8B88B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D9303FF-6AAA-4162-8174-E718C10E5EE2}"/>
              </a:ext>
            </a:extLst>
          </p:cNvPr>
          <p:cNvSpPr txBox="1">
            <a:spLocks/>
          </p:cNvSpPr>
          <p:nvPr/>
        </p:nvSpPr>
        <p:spPr>
          <a:xfrm>
            <a:off x="3668818" y="125791"/>
            <a:ext cx="6388767" cy="7695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0835B4-B989-4406-9542-4532E6F71300}"/>
              </a:ext>
            </a:extLst>
          </p:cNvPr>
          <p:cNvSpPr/>
          <p:nvPr/>
        </p:nvSpPr>
        <p:spPr>
          <a:xfrm>
            <a:off x="240631" y="839432"/>
            <a:ext cx="11710738" cy="67304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D09B96-6443-4BA5-8345-BC022FD14D86}"/>
              </a:ext>
            </a:extLst>
          </p:cNvPr>
          <p:cNvSpPr txBox="1"/>
          <p:nvPr/>
        </p:nvSpPr>
        <p:spPr>
          <a:xfrm>
            <a:off x="4180268" y="855311"/>
            <a:ext cx="4430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1: Literature Review</a:t>
            </a:r>
          </a:p>
        </p:txBody>
      </p:sp>
      <p:graphicFrame>
        <p:nvGraphicFramePr>
          <p:cNvPr id="8" name="Table Placeholder 5">
            <a:extLst>
              <a:ext uri="{FF2B5EF4-FFF2-40B4-BE49-F238E27FC236}">
                <a16:creationId xmlns:a16="http://schemas.microsoft.com/office/drawing/2014/main" id="{1A378C88-AD0F-9B43-BB4C-68513D0AAB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8799761"/>
              </p:ext>
            </p:extLst>
          </p:nvPr>
        </p:nvGraphicFramePr>
        <p:xfrm>
          <a:off x="712781" y="1371600"/>
          <a:ext cx="10953701" cy="50003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43663">
                  <a:extLst>
                    <a:ext uri="{9D8B030D-6E8A-4147-A177-3AD203B41FA5}">
                      <a16:colId xmlns:a16="http://schemas.microsoft.com/office/drawing/2014/main" val="2054377528"/>
                    </a:ext>
                  </a:extLst>
                </a:gridCol>
                <a:gridCol w="5004487">
                  <a:extLst>
                    <a:ext uri="{9D8B030D-6E8A-4147-A177-3AD203B41FA5}">
                      <a16:colId xmlns:a16="http://schemas.microsoft.com/office/drawing/2014/main" val="1355127088"/>
                    </a:ext>
                  </a:extLst>
                </a:gridCol>
                <a:gridCol w="5005551">
                  <a:extLst>
                    <a:ext uri="{9D8B030D-6E8A-4147-A177-3AD203B41FA5}">
                      <a16:colId xmlns:a16="http://schemas.microsoft.com/office/drawing/2014/main" val="2733788356"/>
                    </a:ext>
                  </a:extLst>
                </a:gridCol>
              </a:tblGrid>
              <a:tr h="7184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Serial No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Reviews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910358"/>
                  </a:ext>
                </a:extLst>
              </a:tr>
              <a:tr h="149943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Emotion Recognition and Classification in Speech using Artificial Neural Networks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[3]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Wingdings" panose="05000000000000000000" pitchFamily="2" charset="2"/>
                        <a:buChar char="ü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effectively recognize basic emotions (e.g., happy, sad, angry) based on prosodic.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ü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speaker-independence and difficulty in handling complex emotions.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341639"/>
                  </a:ext>
                </a:extLst>
              </a:tr>
              <a:tr h="128296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Multimodal Emotion Recognition using Deep Learning.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[2]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Wingdings" panose="05000000000000000000" pitchFamily="2" charset="2"/>
                        <a:buChar char="ü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significantly improves emotion recognition accuracy compared to unimodal approaches.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ü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computational cost and complexity.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020642"/>
                  </a:ext>
                </a:extLst>
              </a:tr>
              <a:tr h="149943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Recognition of Emotion with Intensity from Speech Signal Using 3D Transformed Feature and Deep Learning.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[1]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Wingdings" panose="05000000000000000000" pitchFamily="2" charset="2"/>
                        <a:buChar char="ü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ability to recognize both emotion and intensity, providing higher accuracy.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ü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More complex models like 3D CNNs and Bi-LSTMs.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068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30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699"/>
    </mc:Choice>
    <mc:Fallback xmlns="">
      <p:transition spd="slow" advTm="3369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2B02E6-64F1-4954-8272-8600BE0CE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B207-DDB2-4FC9-B05E-658485C8B88B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D9303FF-6AAA-4162-8174-E718C10E5EE2}"/>
              </a:ext>
            </a:extLst>
          </p:cNvPr>
          <p:cNvSpPr txBox="1">
            <a:spLocks/>
          </p:cNvSpPr>
          <p:nvPr/>
        </p:nvSpPr>
        <p:spPr>
          <a:xfrm>
            <a:off x="3668818" y="125791"/>
            <a:ext cx="6388767" cy="7695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0835B4-B989-4406-9542-4532E6F71300}"/>
              </a:ext>
            </a:extLst>
          </p:cNvPr>
          <p:cNvSpPr/>
          <p:nvPr/>
        </p:nvSpPr>
        <p:spPr>
          <a:xfrm>
            <a:off x="240631" y="823666"/>
            <a:ext cx="11710738" cy="67304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D09B96-6443-4BA5-8345-BC022FD14D86}"/>
              </a:ext>
            </a:extLst>
          </p:cNvPr>
          <p:cNvSpPr txBox="1"/>
          <p:nvPr/>
        </p:nvSpPr>
        <p:spPr>
          <a:xfrm>
            <a:off x="4180268" y="855311"/>
            <a:ext cx="4430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1.1: Literature Review</a:t>
            </a:r>
          </a:p>
        </p:txBody>
      </p:sp>
      <p:graphicFrame>
        <p:nvGraphicFramePr>
          <p:cNvPr id="8" name="Table Placeholder 5">
            <a:extLst>
              <a:ext uri="{FF2B5EF4-FFF2-40B4-BE49-F238E27FC236}">
                <a16:creationId xmlns:a16="http://schemas.microsoft.com/office/drawing/2014/main" id="{1A378C88-AD0F-9B43-BB4C-68513D0AAB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9988584"/>
              </p:ext>
            </p:extLst>
          </p:nvPr>
        </p:nvGraphicFramePr>
        <p:xfrm>
          <a:off x="712781" y="1371600"/>
          <a:ext cx="10953701" cy="50003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43663">
                  <a:extLst>
                    <a:ext uri="{9D8B030D-6E8A-4147-A177-3AD203B41FA5}">
                      <a16:colId xmlns:a16="http://schemas.microsoft.com/office/drawing/2014/main" val="2054377528"/>
                    </a:ext>
                  </a:extLst>
                </a:gridCol>
                <a:gridCol w="5004487">
                  <a:extLst>
                    <a:ext uri="{9D8B030D-6E8A-4147-A177-3AD203B41FA5}">
                      <a16:colId xmlns:a16="http://schemas.microsoft.com/office/drawing/2014/main" val="1355127088"/>
                    </a:ext>
                  </a:extLst>
                </a:gridCol>
                <a:gridCol w="5005551">
                  <a:extLst>
                    <a:ext uri="{9D8B030D-6E8A-4147-A177-3AD203B41FA5}">
                      <a16:colId xmlns:a16="http://schemas.microsoft.com/office/drawing/2014/main" val="2733788356"/>
                    </a:ext>
                  </a:extLst>
                </a:gridCol>
              </a:tblGrid>
              <a:tr h="7184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Serial No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Reviews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910358"/>
                  </a:ext>
                </a:extLst>
              </a:tr>
              <a:tr h="149943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Speech Emotion Recognition Using ANN on MFCC Features .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[6]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lightweight and computationally efficient, suitable for real-time applications.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Does not leverage advanced architectures like CNNs or RNNs.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341639"/>
                  </a:ext>
                </a:extLst>
              </a:tr>
              <a:tr h="128296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Hybrid Machine Learning Model for Emotion Recognition From Speech Signals .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[5]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efficient for handling multi-class classification tasks.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restricts its applicability in complex real-world interactions.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020642"/>
                  </a:ext>
                </a:extLst>
              </a:tr>
              <a:tr h="149943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Efficient Feature-Aware Hybrid Model of Deep Learning Architectures for Speech Emotion Recognition.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[4]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improves classification by combining handcrafted and deep learning-derived features.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 significant computational resources.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068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362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311"/>
    </mc:Choice>
    <mc:Fallback xmlns="">
      <p:transition spd="slow" advTm="1731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257A1C-CB5C-4AE7-9045-9B8DEAE70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3479" y="6356350"/>
            <a:ext cx="2743200" cy="365125"/>
          </a:xfrm>
        </p:spPr>
        <p:txBody>
          <a:bodyPr/>
          <a:lstStyle/>
          <a:p>
            <a:fld id="{FE09B207-DDB2-4FC9-B05E-658485C8B88B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ABB87A9-5E8F-4E41-B1D0-8B89E3520BE1}"/>
              </a:ext>
            </a:extLst>
          </p:cNvPr>
          <p:cNvSpPr txBox="1">
            <a:spLocks/>
          </p:cNvSpPr>
          <p:nvPr/>
        </p:nvSpPr>
        <p:spPr>
          <a:xfrm>
            <a:off x="3523593" y="27102"/>
            <a:ext cx="6774821" cy="7695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8EDF23-E0BC-4387-A820-1A66006D7107}"/>
              </a:ext>
            </a:extLst>
          </p:cNvPr>
          <p:cNvSpPr/>
          <p:nvPr/>
        </p:nvSpPr>
        <p:spPr>
          <a:xfrm>
            <a:off x="240631" y="670935"/>
            <a:ext cx="11710738" cy="6247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6392F0-DEAC-4201-95AB-97C91B6435E9}"/>
              </a:ext>
            </a:extLst>
          </p:cNvPr>
          <p:cNvSpPr txBox="1"/>
          <p:nvPr/>
        </p:nvSpPr>
        <p:spPr>
          <a:xfrm>
            <a:off x="1358339" y="2322016"/>
            <a:ext cx="10008340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594AFEED-D7B4-483A-A5FE-AE1FAC70F50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07428" y="2725290"/>
            <a:ext cx="11643939" cy="5173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19025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37F166-217E-4391-B27B-39CCDEB605D0}"/>
              </a:ext>
            </a:extLst>
          </p:cNvPr>
          <p:cNvSpPr txBox="1"/>
          <p:nvPr/>
        </p:nvSpPr>
        <p:spPr>
          <a:xfrm>
            <a:off x="5640114" y="294421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53EAEE-58FB-4262-916D-D7DCBB2AB5B3}"/>
              </a:ext>
            </a:extLst>
          </p:cNvPr>
          <p:cNvSpPr txBox="1"/>
          <p:nvPr/>
        </p:nvSpPr>
        <p:spPr>
          <a:xfrm>
            <a:off x="825321" y="1489248"/>
            <a:ext cx="10707155" cy="4867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9F5B43-692E-4775-9159-1467A49BDDDE}"/>
              </a:ext>
            </a:extLst>
          </p:cNvPr>
          <p:cNvSpPr txBox="1"/>
          <p:nvPr/>
        </p:nvSpPr>
        <p:spPr>
          <a:xfrm>
            <a:off x="580437" y="1143523"/>
            <a:ext cx="10952039" cy="5109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for SER: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SER systems relied on traditional machine learning techniques like SVM, which provided a foundation for later deep learning approaches.</a:t>
            </a:r>
          </a:p>
          <a:p>
            <a:pPr algn="just">
              <a:lnSpc>
                <a:spcPct val="15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Multimodal Emotion Recognition: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works in this field focused on combining audio and visual signals to improve emotion recognition, with a growing emphasis on using attention mechanisms and deep learning architectures like CNN and LSTM to handle complex, multimodal data sources.</a:t>
            </a:r>
          </a:p>
          <a:p>
            <a:pPr algn="just">
              <a:lnSpc>
                <a:spcPct val="15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Signal Transformation Methods: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research on signal transformations such as MFCC, STFT, and Chroma STFT has shown effectiveness in feature extraction for SER. </a:t>
            </a:r>
          </a:p>
        </p:txBody>
      </p:sp>
    </p:spTree>
    <p:extLst>
      <p:ext uri="{BB962C8B-B14F-4D97-AF65-F5344CB8AC3E}">
        <p14:creationId xmlns:p14="http://schemas.microsoft.com/office/powerpoint/2010/main" val="409194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50"/>
    </mc:Choice>
    <mc:Fallback xmlns="">
      <p:transition spd="slow" advTm="1335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257A1C-CB5C-4AE7-9045-9B8DEAE70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3479" y="6356350"/>
            <a:ext cx="2743200" cy="365125"/>
          </a:xfrm>
        </p:spPr>
        <p:txBody>
          <a:bodyPr/>
          <a:lstStyle/>
          <a:p>
            <a:fld id="{FE09B207-DDB2-4FC9-B05E-658485C8B88B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ABB87A9-5E8F-4E41-B1D0-8B89E3520BE1}"/>
              </a:ext>
            </a:extLst>
          </p:cNvPr>
          <p:cNvSpPr txBox="1">
            <a:spLocks/>
          </p:cNvSpPr>
          <p:nvPr/>
        </p:nvSpPr>
        <p:spPr>
          <a:xfrm>
            <a:off x="3066393" y="14075"/>
            <a:ext cx="7224138" cy="7695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works(cont.)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8EDF23-E0BC-4387-A820-1A66006D7107}"/>
              </a:ext>
            </a:extLst>
          </p:cNvPr>
          <p:cNvSpPr/>
          <p:nvPr/>
        </p:nvSpPr>
        <p:spPr>
          <a:xfrm>
            <a:off x="274028" y="678972"/>
            <a:ext cx="11710738" cy="6247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6392F0-DEAC-4201-95AB-97C91B6435E9}"/>
              </a:ext>
            </a:extLst>
          </p:cNvPr>
          <p:cNvSpPr txBox="1"/>
          <p:nvPr/>
        </p:nvSpPr>
        <p:spPr>
          <a:xfrm>
            <a:off x="1358339" y="2322016"/>
            <a:ext cx="10008340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594AFEED-D7B4-483A-A5FE-AE1FAC70F50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07428" y="2725290"/>
            <a:ext cx="11643939" cy="5173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19025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03B14-BBBB-4BD3-9462-7FE9046B3856}"/>
              </a:ext>
            </a:extLst>
          </p:cNvPr>
          <p:cNvSpPr txBox="1"/>
          <p:nvPr/>
        </p:nvSpPr>
        <p:spPr>
          <a:xfrm>
            <a:off x="606715" y="938047"/>
            <a:ext cx="10759964" cy="5109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ANN for Emotion Classification: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 were explored to improve the accuracy of emotion classification from speech, focusing on improving the recognition of basic emotions such as happiness, sadness, anger, and neutral states.</a:t>
            </a:r>
          </a:p>
          <a:p>
            <a:pPr algn="just">
              <a:lnSpc>
                <a:spcPct val="15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of Pretrained Models and Architectures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Work on using pretrained architectures like BERT for emotion recognition in text, which can be combined with speech and visual modalities, has shown promising results in improving recognition performance.</a:t>
            </a:r>
          </a:p>
          <a:p>
            <a:pPr algn="just">
              <a:lnSpc>
                <a:spcPct val="15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Emotion Intensity Recognition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While emotion classification has been widely researched, recognizing emotion intensity (e.g., normal vs. strong emotions) is a relatively new direction.</a:t>
            </a:r>
          </a:p>
        </p:txBody>
      </p:sp>
    </p:spTree>
    <p:extLst>
      <p:ext uri="{BB962C8B-B14F-4D97-AF65-F5344CB8AC3E}">
        <p14:creationId xmlns:p14="http://schemas.microsoft.com/office/powerpoint/2010/main" val="306555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80"/>
    </mc:Choice>
    <mc:Fallback xmlns="">
      <p:transition spd="slow" advTm="668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257A1C-CB5C-4AE7-9045-9B8DEAE70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1851" y="6362418"/>
            <a:ext cx="2743200" cy="365125"/>
          </a:xfrm>
        </p:spPr>
        <p:txBody>
          <a:bodyPr/>
          <a:lstStyle/>
          <a:p>
            <a:fld id="{FE09B207-DDB2-4FC9-B05E-658485C8B88B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ABB87A9-5E8F-4E41-B1D0-8B89E3520BE1}"/>
              </a:ext>
            </a:extLst>
          </p:cNvPr>
          <p:cNvSpPr txBox="1">
            <a:spLocks/>
          </p:cNvSpPr>
          <p:nvPr/>
        </p:nvSpPr>
        <p:spPr>
          <a:xfrm>
            <a:off x="3074276" y="24073"/>
            <a:ext cx="7224138" cy="7695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works(cont.)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8EDF23-E0BC-4387-A820-1A66006D7107}"/>
              </a:ext>
            </a:extLst>
          </p:cNvPr>
          <p:cNvSpPr/>
          <p:nvPr/>
        </p:nvSpPr>
        <p:spPr>
          <a:xfrm>
            <a:off x="274028" y="685207"/>
            <a:ext cx="11710738" cy="6247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6392F0-DEAC-4201-95AB-97C91B6435E9}"/>
              </a:ext>
            </a:extLst>
          </p:cNvPr>
          <p:cNvSpPr txBox="1"/>
          <p:nvPr/>
        </p:nvSpPr>
        <p:spPr>
          <a:xfrm>
            <a:off x="1358339" y="2322016"/>
            <a:ext cx="10008340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594AFEED-D7B4-483A-A5FE-AE1FAC70F50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07428" y="2725290"/>
            <a:ext cx="11643939" cy="5173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19025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6BA39F9-DC0C-453D-8C50-85CA3CC0B9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665730"/>
              </p:ext>
            </p:extLst>
          </p:nvPr>
        </p:nvGraphicFramePr>
        <p:xfrm>
          <a:off x="1230086" y="1408811"/>
          <a:ext cx="10264845" cy="5095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1615">
                  <a:extLst>
                    <a:ext uri="{9D8B030D-6E8A-4147-A177-3AD203B41FA5}">
                      <a16:colId xmlns:a16="http://schemas.microsoft.com/office/drawing/2014/main" val="833775247"/>
                    </a:ext>
                  </a:extLst>
                </a:gridCol>
                <a:gridCol w="3421615">
                  <a:extLst>
                    <a:ext uri="{9D8B030D-6E8A-4147-A177-3AD203B41FA5}">
                      <a16:colId xmlns:a16="http://schemas.microsoft.com/office/drawing/2014/main" val="3655524562"/>
                    </a:ext>
                  </a:extLst>
                </a:gridCol>
                <a:gridCol w="3421615">
                  <a:extLst>
                    <a:ext uri="{9D8B030D-6E8A-4147-A177-3AD203B41FA5}">
                      <a16:colId xmlns:a16="http://schemas.microsoft.com/office/drawing/2014/main" val="3639222548"/>
                    </a:ext>
                  </a:extLst>
                </a:gridCol>
              </a:tblGrid>
              <a:tr h="56976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              Method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                         Cons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752499"/>
                  </a:ext>
                </a:extLst>
              </a:tr>
              <a:tr h="1325327">
                <a:tc>
                  <a:txBody>
                    <a:bodyPr/>
                    <a:lstStyle/>
                    <a:p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ANN[1]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just">
                        <a:buAutoNum type="arabicPeriod"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effectively recognize basic emotions.</a:t>
                      </a:r>
                    </a:p>
                    <a:p>
                      <a:pPr marL="342900" indent="-342900" algn="just">
                        <a:buAutoNum type="arabicPeriod"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capacity to handle more nuanced emotions.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just">
                        <a:buAutoNum type="arabicPeriod"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speaker-independence.</a:t>
                      </a:r>
                    </a:p>
                    <a:p>
                      <a:pPr marL="342900" indent="-342900" algn="just">
                        <a:buAutoNum type="arabicPeriod"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models struggle with capturing complex emotional dynamics.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148144"/>
                  </a:ext>
                </a:extLst>
              </a:tr>
              <a:tr h="1325327">
                <a:tc>
                  <a:txBody>
                    <a:bodyPr/>
                    <a:lstStyle/>
                    <a:p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Multimodal Approaches[2]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just">
                        <a:buAutoNum type="arabicPeriod"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improves emotion recognition accuracy compared to unimodal approaches.</a:t>
                      </a:r>
                    </a:p>
                    <a:p>
                      <a:pPr marL="342900" indent="-342900" algn="just">
                        <a:buAutoNum type="arabicPeriod"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Attention mechanisms further enhance the performance of these models.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just">
                        <a:buAutoNum type="arabicPeriod"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computational cost and complexity.</a:t>
                      </a:r>
                    </a:p>
                    <a:p>
                      <a:pPr marL="342900" indent="-342900" algn="just">
                        <a:buAutoNum type="arabicPeriod"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Current multimodal systems have not fully optimized for real-time applications.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229339"/>
                  </a:ext>
                </a:extLst>
              </a:tr>
              <a:tr h="1325327">
                <a:tc>
                  <a:txBody>
                    <a:bodyPr/>
                    <a:lstStyle/>
                    <a:p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3D Transformation method and DL[3]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just">
                        <a:buAutoNum type="arabicPeriod"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primarily focus on emotion categories.</a:t>
                      </a:r>
                    </a:p>
                    <a:p>
                      <a:pPr marL="342900" indent="-342900" algn="just">
                        <a:buAutoNum type="arabicPeriod"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enhances the model’s ability to recognize both emotion and intensity.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just">
                        <a:buAutoNum type="arabicPeriod"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More complex models like 3D CNNs and Bi-LSTMs.</a:t>
                      </a:r>
                    </a:p>
                    <a:p>
                      <a:pPr marL="342900" indent="-342900" algn="just">
                        <a:buAutoNum type="arabicPeriod"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further work is needed to streamline the model for practical applications.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66857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E79760C-5951-4DAF-85BC-3ED1DE91DEAC}"/>
              </a:ext>
            </a:extLst>
          </p:cNvPr>
          <p:cNvSpPr txBox="1"/>
          <p:nvPr/>
        </p:nvSpPr>
        <p:spPr>
          <a:xfrm>
            <a:off x="3145220" y="796817"/>
            <a:ext cx="7591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Table-2:Statistical comparison among the methods</a:t>
            </a:r>
          </a:p>
        </p:txBody>
      </p:sp>
    </p:spTree>
    <p:extLst>
      <p:ext uri="{BB962C8B-B14F-4D97-AF65-F5344CB8AC3E}">
        <p14:creationId xmlns:p14="http://schemas.microsoft.com/office/powerpoint/2010/main" val="265821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47"/>
    </mc:Choice>
    <mc:Fallback xmlns="">
      <p:transition spd="slow" advTm="6647"/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ustom 2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9911</TotalTime>
  <Words>1696</Words>
  <Application>Microsoft Office PowerPoint</Application>
  <PresentationFormat>Widescreen</PresentationFormat>
  <Paragraphs>272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Calibri</vt:lpstr>
      <vt:lpstr>Calibri Light</vt:lpstr>
      <vt:lpstr>Tahoma</vt:lpstr>
      <vt:lpstr>Times New Roman</vt:lpstr>
      <vt:lpstr>Wingdings</vt:lpstr>
      <vt:lpstr>Wingdings 2</vt:lpstr>
      <vt:lpstr>Wingdings 3</vt:lpstr>
      <vt:lpstr>Office Theme</vt:lpstr>
      <vt:lpstr>Module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Thesis Timeline    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4120 : Technical Writing &amp; Seminar</dc:title>
  <dc:creator>Sagar Dutta</dc:creator>
  <cp:lastModifiedBy>ASUS</cp:lastModifiedBy>
  <cp:revision>165</cp:revision>
  <dcterms:created xsi:type="dcterms:W3CDTF">2024-05-08T16:32:46Z</dcterms:created>
  <dcterms:modified xsi:type="dcterms:W3CDTF">2024-10-29T14:23:25Z</dcterms:modified>
</cp:coreProperties>
</file>