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9"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oiny" panose="020B0604020202020204" charset="0"/>
      <p:regular r:id="rId26"/>
    </p:embeddedFont>
    <p:embeddedFont>
      <p:font typeface="Fraunces" panose="020B0604020202020204" charset="0"/>
      <p:regular r:id="rId27"/>
    </p:embeddedFont>
    <p:embeddedFont>
      <p:font typeface="Fraunces Heavy" panose="020B0604020202020204" charset="0"/>
      <p:regular r:id="rId28"/>
    </p:embeddedFont>
    <p:embeddedFont>
      <p:font typeface="Hertical Smooth" panose="020B0604020202020204" charset="0"/>
      <p:regular r:id="rId29"/>
    </p:embeddedFont>
    <p:embeddedFont>
      <p:font typeface="Montserrat" panose="020B0604020202020204" charset="0"/>
      <p:regular r:id="rId30"/>
    </p:embeddedFont>
    <p:embeddedFont>
      <p:font typeface="Montserrat Bold" panose="020B0604020202020204" charset="0"/>
      <p:regular r:id="rId31"/>
    </p:embeddedFont>
    <p:embeddedFont>
      <p:font typeface="Poppins" panose="020B0604020202020204" charset="0"/>
      <p:regular r:id="rId32"/>
    </p:embeddedFont>
    <p:embeddedFont>
      <p:font typeface="Poppins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6.sv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B8C898"/>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889282"/>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229109" y="6853429"/>
            <a:ext cx="7829782" cy="1000125"/>
            <a:chOff x="0" y="0"/>
            <a:chExt cx="2062165" cy="263407"/>
          </a:xfrm>
        </p:grpSpPr>
        <p:sp>
          <p:nvSpPr>
            <p:cNvPr id="9" name="Freeform 9"/>
            <p:cNvSpPr/>
            <p:nvPr/>
          </p:nvSpPr>
          <p:spPr>
            <a:xfrm>
              <a:off x="0" y="0"/>
              <a:ext cx="2062165" cy="263407"/>
            </a:xfrm>
            <a:custGeom>
              <a:avLst/>
              <a:gdLst/>
              <a:ahLst/>
              <a:cxnLst/>
              <a:rect l="l" t="t" r="r" b="b"/>
              <a:pathLst>
                <a:path w="2062165" h="263407">
                  <a:moveTo>
                    <a:pt x="98878" y="0"/>
                  </a:moveTo>
                  <a:lnTo>
                    <a:pt x="1963287" y="0"/>
                  </a:lnTo>
                  <a:cubicBezTo>
                    <a:pt x="1989511" y="0"/>
                    <a:pt x="2014661" y="10417"/>
                    <a:pt x="2033204" y="28961"/>
                  </a:cubicBezTo>
                  <a:cubicBezTo>
                    <a:pt x="2051747" y="47504"/>
                    <a:pt x="2062165" y="72654"/>
                    <a:pt x="2062165" y="98878"/>
                  </a:cubicBezTo>
                  <a:lnTo>
                    <a:pt x="2062165" y="164530"/>
                  </a:lnTo>
                  <a:cubicBezTo>
                    <a:pt x="2062165" y="219138"/>
                    <a:pt x="2017895" y="263407"/>
                    <a:pt x="1963287" y="263407"/>
                  </a:cubicBezTo>
                  <a:lnTo>
                    <a:pt x="98878" y="263407"/>
                  </a:lnTo>
                  <a:cubicBezTo>
                    <a:pt x="72654" y="263407"/>
                    <a:pt x="47504" y="252990"/>
                    <a:pt x="28961" y="234447"/>
                  </a:cubicBezTo>
                  <a:cubicBezTo>
                    <a:pt x="10417" y="215904"/>
                    <a:pt x="0" y="190754"/>
                    <a:pt x="0" y="164530"/>
                  </a:cubicBezTo>
                  <a:lnTo>
                    <a:pt x="0" y="98878"/>
                  </a:lnTo>
                  <a:cubicBezTo>
                    <a:pt x="0" y="72654"/>
                    <a:pt x="10417" y="47504"/>
                    <a:pt x="28961" y="28961"/>
                  </a:cubicBezTo>
                  <a:cubicBezTo>
                    <a:pt x="47504" y="10417"/>
                    <a:pt x="72654" y="0"/>
                    <a:pt x="98878"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062165" cy="320557"/>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076419" y="7582091"/>
            <a:ext cx="841912" cy="1374040"/>
          </a:xfrm>
          <a:custGeom>
            <a:avLst/>
            <a:gdLst/>
            <a:ahLst/>
            <a:cxnLst/>
            <a:rect l="l" t="t" r="r" b="b"/>
            <a:pathLst>
              <a:path w="841912" h="1374040">
                <a:moveTo>
                  <a:pt x="0" y="0"/>
                </a:moveTo>
                <a:lnTo>
                  <a:pt x="841912" y="0"/>
                </a:lnTo>
                <a:lnTo>
                  <a:pt x="841912" y="1374040"/>
                </a:lnTo>
                <a:lnTo>
                  <a:pt x="0" y="13740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117001" y="2968434"/>
            <a:ext cx="7793884" cy="3570371"/>
          </a:xfrm>
          <a:prstGeom prst="rect">
            <a:avLst/>
          </a:prstGeom>
        </p:spPr>
        <p:txBody>
          <a:bodyPr lIns="0" tIns="0" rIns="0" bIns="0" rtlCol="0" anchor="t">
            <a:spAutoFit/>
          </a:bodyPr>
          <a:lstStyle/>
          <a:p>
            <a:pPr algn="ctr">
              <a:lnSpc>
                <a:spcPts val="5096"/>
              </a:lnSpc>
            </a:pPr>
            <a:r>
              <a:rPr lang="en-US" sz="3950" spc="39">
                <a:solidFill>
                  <a:srgbClr val="E18455"/>
                </a:solidFill>
                <a:latin typeface="Coiny"/>
              </a:rPr>
              <a:t>UTILIZING MACHINE LEARNING FOR EFFECTS OF ALCOHOL ON THE STUDY</a:t>
            </a:r>
          </a:p>
          <a:p>
            <a:pPr algn="ctr">
              <a:lnSpc>
                <a:spcPts val="13409"/>
              </a:lnSpc>
            </a:pPr>
            <a:endParaRPr lang="en-US" sz="3950" spc="39">
              <a:solidFill>
                <a:srgbClr val="E18455"/>
              </a:solidFill>
              <a:latin typeface="Coiny"/>
            </a:endParaRPr>
          </a:p>
        </p:txBody>
      </p:sp>
      <p:sp>
        <p:nvSpPr>
          <p:cNvPr id="13" name="TextBox 13"/>
          <p:cNvSpPr txBox="1"/>
          <p:nvPr/>
        </p:nvSpPr>
        <p:spPr>
          <a:xfrm>
            <a:off x="5661300" y="7039166"/>
            <a:ext cx="6965399" cy="542925"/>
          </a:xfrm>
          <a:prstGeom prst="rect">
            <a:avLst/>
          </a:prstGeom>
        </p:spPr>
        <p:txBody>
          <a:bodyPr lIns="0" tIns="0" rIns="0" bIns="0" rtlCol="0" anchor="t">
            <a:spAutoFit/>
          </a:bodyPr>
          <a:lstStyle/>
          <a:p>
            <a:pPr algn="ctr">
              <a:lnSpc>
                <a:spcPts val="4200"/>
              </a:lnSpc>
              <a:spcBef>
                <a:spcPct val="0"/>
              </a:spcBef>
            </a:pPr>
            <a:r>
              <a:rPr lang="en-US" sz="3000">
                <a:solidFill>
                  <a:srgbClr val="5D381C"/>
                </a:solidFill>
                <a:latin typeface="Poppins"/>
              </a:rPr>
              <a:t>Presented by Group 09</a:t>
            </a:r>
          </a:p>
        </p:txBody>
      </p:sp>
      <p:sp>
        <p:nvSpPr>
          <p:cNvPr id="14" name="Freeform 14"/>
          <p:cNvSpPr/>
          <p:nvPr/>
        </p:nvSpPr>
        <p:spPr>
          <a:xfrm>
            <a:off x="2097211" y="1651769"/>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602971" y="2072706"/>
            <a:ext cx="786600" cy="1132539"/>
          </a:xfrm>
          <a:custGeom>
            <a:avLst/>
            <a:gdLst/>
            <a:ahLst/>
            <a:cxnLst/>
            <a:rect l="l" t="t" r="r" b="b"/>
            <a:pathLst>
              <a:path w="786600" h="1132539">
                <a:moveTo>
                  <a:pt x="0" y="0"/>
                </a:moveTo>
                <a:lnTo>
                  <a:pt x="786599" y="0"/>
                </a:lnTo>
                <a:lnTo>
                  <a:pt x="786599" y="1132539"/>
                </a:lnTo>
                <a:lnTo>
                  <a:pt x="0" y="11325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8142" y="557813"/>
            <a:ext cx="11540462" cy="4258325"/>
            <a:chOff x="0" y="0"/>
            <a:chExt cx="5078986" cy="1874100"/>
          </a:xfrm>
        </p:grpSpPr>
        <p:sp>
          <p:nvSpPr>
            <p:cNvPr id="3" name="Freeform 3"/>
            <p:cNvSpPr/>
            <p:nvPr/>
          </p:nvSpPr>
          <p:spPr>
            <a:xfrm>
              <a:off x="0" y="0"/>
              <a:ext cx="5078986" cy="1874100"/>
            </a:xfrm>
            <a:custGeom>
              <a:avLst/>
              <a:gdLst/>
              <a:ahLst/>
              <a:cxnLst/>
              <a:rect l="l" t="t" r="r" b="b"/>
              <a:pathLst>
                <a:path w="5078986" h="1874100">
                  <a:moveTo>
                    <a:pt x="34213" y="0"/>
                  </a:moveTo>
                  <a:lnTo>
                    <a:pt x="5044773" y="0"/>
                  </a:lnTo>
                  <a:cubicBezTo>
                    <a:pt x="5063669" y="0"/>
                    <a:pt x="5078986" y="15318"/>
                    <a:pt x="5078986" y="34213"/>
                  </a:cubicBezTo>
                  <a:lnTo>
                    <a:pt x="5078986" y="1839886"/>
                  </a:lnTo>
                  <a:cubicBezTo>
                    <a:pt x="5078986" y="1848960"/>
                    <a:pt x="5075382" y="1857662"/>
                    <a:pt x="5068966" y="1864079"/>
                  </a:cubicBezTo>
                  <a:cubicBezTo>
                    <a:pt x="5062550" y="1870495"/>
                    <a:pt x="5053847" y="1874100"/>
                    <a:pt x="5044773" y="1874100"/>
                  </a:cubicBezTo>
                  <a:lnTo>
                    <a:pt x="34213" y="1874100"/>
                  </a:lnTo>
                  <a:cubicBezTo>
                    <a:pt x="25139" y="1874100"/>
                    <a:pt x="16437" y="1870495"/>
                    <a:pt x="10021" y="1864079"/>
                  </a:cubicBezTo>
                  <a:cubicBezTo>
                    <a:pt x="3605" y="1857662"/>
                    <a:pt x="0" y="1848960"/>
                    <a:pt x="0" y="1839886"/>
                  </a:cubicBezTo>
                  <a:lnTo>
                    <a:pt x="0" y="34213"/>
                  </a:lnTo>
                  <a:cubicBezTo>
                    <a:pt x="0" y="15318"/>
                    <a:pt x="15318" y="0"/>
                    <a:pt x="34213" y="0"/>
                  </a:cubicBezTo>
                  <a:close/>
                </a:path>
              </a:pathLst>
            </a:custGeom>
            <a:solidFill>
              <a:srgbClr val="31BFBF"/>
            </a:solidFill>
          </p:spPr>
        </p:sp>
        <p:sp>
          <p:nvSpPr>
            <p:cNvPr id="4" name="TextBox 4"/>
            <p:cNvSpPr txBox="1"/>
            <p:nvPr/>
          </p:nvSpPr>
          <p:spPr>
            <a:xfrm>
              <a:off x="0" y="-38100"/>
              <a:ext cx="5078986" cy="1912200"/>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6478142" y="5710238"/>
            <a:ext cx="11033353" cy="4048050"/>
            <a:chOff x="0" y="0"/>
            <a:chExt cx="4855806" cy="1781557"/>
          </a:xfrm>
        </p:grpSpPr>
        <p:sp>
          <p:nvSpPr>
            <p:cNvPr id="6" name="Freeform 6"/>
            <p:cNvSpPr/>
            <p:nvPr/>
          </p:nvSpPr>
          <p:spPr>
            <a:xfrm>
              <a:off x="0" y="0"/>
              <a:ext cx="4855806" cy="1781557"/>
            </a:xfrm>
            <a:custGeom>
              <a:avLst/>
              <a:gdLst/>
              <a:ahLst/>
              <a:cxnLst/>
              <a:rect l="l" t="t" r="r" b="b"/>
              <a:pathLst>
                <a:path w="4855806" h="1781557">
                  <a:moveTo>
                    <a:pt x="35786" y="0"/>
                  </a:moveTo>
                  <a:lnTo>
                    <a:pt x="4820021" y="0"/>
                  </a:lnTo>
                  <a:cubicBezTo>
                    <a:pt x="4829511" y="0"/>
                    <a:pt x="4838614" y="3770"/>
                    <a:pt x="4845325" y="10481"/>
                  </a:cubicBezTo>
                  <a:cubicBezTo>
                    <a:pt x="4852036" y="17193"/>
                    <a:pt x="4855806" y="26295"/>
                    <a:pt x="4855806" y="35786"/>
                  </a:cubicBezTo>
                  <a:lnTo>
                    <a:pt x="4855806" y="1745771"/>
                  </a:lnTo>
                  <a:cubicBezTo>
                    <a:pt x="4855806" y="1755262"/>
                    <a:pt x="4852036" y="1764365"/>
                    <a:pt x="4845325" y="1771076"/>
                  </a:cubicBezTo>
                  <a:cubicBezTo>
                    <a:pt x="4838614" y="1777787"/>
                    <a:pt x="4829511" y="1781557"/>
                    <a:pt x="4820021" y="1781557"/>
                  </a:cubicBezTo>
                  <a:lnTo>
                    <a:pt x="35786" y="1781557"/>
                  </a:lnTo>
                  <a:cubicBezTo>
                    <a:pt x="26295" y="1781557"/>
                    <a:pt x="17193" y="1777787"/>
                    <a:pt x="10481" y="1771076"/>
                  </a:cubicBezTo>
                  <a:cubicBezTo>
                    <a:pt x="3770" y="1764365"/>
                    <a:pt x="0" y="1755262"/>
                    <a:pt x="0" y="1745771"/>
                  </a:cubicBezTo>
                  <a:lnTo>
                    <a:pt x="0" y="35786"/>
                  </a:lnTo>
                  <a:cubicBezTo>
                    <a:pt x="0" y="26295"/>
                    <a:pt x="3770" y="17193"/>
                    <a:pt x="10481" y="10481"/>
                  </a:cubicBezTo>
                  <a:cubicBezTo>
                    <a:pt x="17193" y="3770"/>
                    <a:pt x="26295" y="0"/>
                    <a:pt x="35786" y="0"/>
                  </a:cubicBezTo>
                  <a:close/>
                </a:path>
              </a:pathLst>
            </a:custGeom>
            <a:solidFill>
              <a:srgbClr val="22A5B7"/>
            </a:solidFill>
          </p:spPr>
        </p:sp>
        <p:sp>
          <p:nvSpPr>
            <p:cNvPr id="7" name="TextBox 7"/>
            <p:cNvSpPr txBox="1"/>
            <p:nvPr/>
          </p:nvSpPr>
          <p:spPr>
            <a:xfrm>
              <a:off x="0" y="-38100"/>
              <a:ext cx="4855806" cy="1819657"/>
            </a:xfrm>
            <a:prstGeom prst="rect">
              <a:avLst/>
            </a:prstGeom>
          </p:spPr>
          <p:txBody>
            <a:bodyPr lIns="50800" tIns="50800" rIns="50800" bIns="50800" rtlCol="0" anchor="ctr"/>
            <a:lstStyle/>
            <a:p>
              <a:pPr algn="ctr">
                <a:lnSpc>
                  <a:spcPts val="2799"/>
                </a:lnSpc>
              </a:pPr>
              <a:endParaRPr/>
            </a:p>
          </p:txBody>
        </p:sp>
      </p:grpSp>
      <p:sp>
        <p:nvSpPr>
          <p:cNvPr id="8" name="TextBox 8"/>
          <p:cNvSpPr txBox="1"/>
          <p:nvPr/>
        </p:nvSpPr>
        <p:spPr>
          <a:xfrm>
            <a:off x="6807905" y="6747996"/>
            <a:ext cx="10211068" cy="1002665"/>
          </a:xfrm>
          <a:prstGeom prst="rect">
            <a:avLst/>
          </a:prstGeom>
        </p:spPr>
        <p:txBody>
          <a:bodyPr lIns="0" tIns="0" rIns="0" bIns="0" rtlCol="0" anchor="t">
            <a:spAutoFit/>
          </a:bodyPr>
          <a:lstStyle/>
          <a:p>
            <a:pPr marL="0" lvl="0" indent="0" algn="just">
              <a:lnSpc>
                <a:spcPts val="4060"/>
              </a:lnSpc>
              <a:spcBef>
                <a:spcPct val="0"/>
              </a:spcBef>
            </a:pPr>
            <a:r>
              <a:rPr lang="en-US" sz="2900">
                <a:solidFill>
                  <a:srgbClr val="FFFFFF"/>
                </a:solidFill>
                <a:latin typeface="Montserrat"/>
              </a:rPr>
              <a:t>  In our project,    we use only one regression model and that is  Linear Regression model.</a:t>
            </a:r>
          </a:p>
        </p:txBody>
      </p:sp>
      <p:sp>
        <p:nvSpPr>
          <p:cNvPr id="9" name="TextBox 9"/>
          <p:cNvSpPr txBox="1"/>
          <p:nvPr/>
        </p:nvSpPr>
        <p:spPr>
          <a:xfrm>
            <a:off x="1028700" y="3776980"/>
            <a:ext cx="4375794" cy="3552190"/>
          </a:xfrm>
          <a:prstGeom prst="rect">
            <a:avLst/>
          </a:prstGeom>
        </p:spPr>
        <p:txBody>
          <a:bodyPr lIns="0" tIns="0" rIns="0" bIns="0" rtlCol="0" anchor="t">
            <a:spAutoFit/>
          </a:bodyPr>
          <a:lstStyle/>
          <a:p>
            <a:pPr>
              <a:lnSpc>
                <a:spcPts val="8959"/>
              </a:lnSpc>
            </a:pPr>
            <a:r>
              <a:rPr lang="en-US" sz="6399" spc="249">
                <a:solidFill>
                  <a:srgbClr val="000000"/>
                </a:solidFill>
                <a:latin typeface="Hertical Smooth"/>
              </a:rPr>
              <a:t>MACHINE LEARNING MODEL</a:t>
            </a:r>
          </a:p>
        </p:txBody>
      </p:sp>
      <p:sp>
        <p:nvSpPr>
          <p:cNvPr id="10" name="TextBox 10"/>
          <p:cNvSpPr txBox="1"/>
          <p:nvPr/>
        </p:nvSpPr>
        <p:spPr>
          <a:xfrm>
            <a:off x="9821023" y="736819"/>
            <a:ext cx="6194917" cy="712470"/>
          </a:xfrm>
          <a:prstGeom prst="rect">
            <a:avLst/>
          </a:prstGeom>
        </p:spPr>
        <p:txBody>
          <a:bodyPr lIns="0" tIns="0" rIns="0" bIns="0" rtlCol="0" anchor="t">
            <a:spAutoFit/>
          </a:bodyPr>
          <a:lstStyle/>
          <a:p>
            <a:pPr marL="0" lvl="0" indent="0">
              <a:lnSpc>
                <a:spcPts val="5880"/>
              </a:lnSpc>
              <a:spcBef>
                <a:spcPct val="0"/>
              </a:spcBef>
            </a:pPr>
            <a:r>
              <a:rPr lang="en-US" sz="4200">
                <a:solidFill>
                  <a:srgbClr val="FFFFFF"/>
                </a:solidFill>
                <a:latin typeface="Montserrat Bold"/>
              </a:rPr>
              <a:t>Classification</a:t>
            </a:r>
          </a:p>
        </p:txBody>
      </p:sp>
      <p:sp>
        <p:nvSpPr>
          <p:cNvPr id="11" name="TextBox 11"/>
          <p:cNvSpPr txBox="1"/>
          <p:nvPr/>
        </p:nvSpPr>
        <p:spPr>
          <a:xfrm>
            <a:off x="6807905" y="1853501"/>
            <a:ext cx="10703590" cy="1110055"/>
          </a:xfrm>
          <a:prstGeom prst="rect">
            <a:avLst/>
          </a:prstGeom>
        </p:spPr>
        <p:txBody>
          <a:bodyPr lIns="0" tIns="0" rIns="0" bIns="0" rtlCol="0" anchor="t">
            <a:spAutoFit/>
          </a:bodyPr>
          <a:lstStyle/>
          <a:p>
            <a:pPr algn="just">
              <a:lnSpc>
                <a:spcPts val="4440"/>
              </a:lnSpc>
            </a:pPr>
            <a:r>
              <a:rPr lang="en-US" sz="3172">
                <a:solidFill>
                  <a:srgbClr val="FFFFFF"/>
                </a:solidFill>
                <a:latin typeface="Montserrat"/>
              </a:rPr>
              <a:t>We use 4 classification technique:</a:t>
            </a:r>
          </a:p>
          <a:p>
            <a:pPr marL="0" lvl="0" indent="0" algn="just">
              <a:lnSpc>
                <a:spcPts val="4440"/>
              </a:lnSpc>
              <a:spcBef>
                <a:spcPct val="0"/>
              </a:spcBef>
            </a:pPr>
            <a:endParaRPr lang="en-US" sz="3172">
              <a:solidFill>
                <a:srgbClr val="FFFFFF"/>
              </a:solidFill>
              <a:latin typeface="Montserrat"/>
            </a:endParaRPr>
          </a:p>
        </p:txBody>
      </p:sp>
      <p:sp>
        <p:nvSpPr>
          <p:cNvPr id="12" name="TextBox 12"/>
          <p:cNvSpPr txBox="1"/>
          <p:nvPr/>
        </p:nvSpPr>
        <p:spPr>
          <a:xfrm>
            <a:off x="10659083" y="5634038"/>
            <a:ext cx="6600217" cy="712470"/>
          </a:xfrm>
          <a:prstGeom prst="rect">
            <a:avLst/>
          </a:prstGeom>
        </p:spPr>
        <p:txBody>
          <a:bodyPr lIns="0" tIns="0" rIns="0" bIns="0" rtlCol="0" anchor="t">
            <a:spAutoFit/>
          </a:bodyPr>
          <a:lstStyle/>
          <a:p>
            <a:pPr marL="0" lvl="0" indent="0">
              <a:lnSpc>
                <a:spcPts val="5880"/>
              </a:lnSpc>
              <a:spcBef>
                <a:spcPct val="0"/>
              </a:spcBef>
            </a:pPr>
            <a:r>
              <a:rPr lang="en-US" sz="4200">
                <a:solidFill>
                  <a:srgbClr val="FFFFFF"/>
                </a:solidFill>
                <a:latin typeface="Montserrat Bold"/>
              </a:rPr>
              <a:t>Regression</a:t>
            </a:r>
          </a:p>
        </p:txBody>
      </p:sp>
      <p:sp>
        <p:nvSpPr>
          <p:cNvPr id="13" name="TextBox 13"/>
          <p:cNvSpPr txBox="1"/>
          <p:nvPr/>
        </p:nvSpPr>
        <p:spPr>
          <a:xfrm>
            <a:off x="8920424" y="2445892"/>
            <a:ext cx="4676138" cy="2182016"/>
          </a:xfrm>
          <a:prstGeom prst="rect">
            <a:avLst/>
          </a:prstGeom>
        </p:spPr>
        <p:txBody>
          <a:bodyPr lIns="0" tIns="0" rIns="0" bIns="0" rtlCol="0" anchor="t">
            <a:spAutoFit/>
          </a:bodyPr>
          <a:lstStyle/>
          <a:p>
            <a:pPr marL="594992" lvl="1" indent="-297496" algn="ctr">
              <a:lnSpc>
                <a:spcPts val="3858"/>
              </a:lnSpc>
              <a:buFont typeface="Arial"/>
              <a:buChar char="•"/>
            </a:pPr>
            <a:r>
              <a:rPr lang="en-US" sz="2755">
                <a:solidFill>
                  <a:srgbClr val="FFFFFF"/>
                </a:solidFill>
                <a:latin typeface="Poppins"/>
              </a:rPr>
              <a:t>Logistic Regression</a:t>
            </a:r>
          </a:p>
          <a:p>
            <a:pPr marL="686957" lvl="1" indent="-343479" algn="ctr">
              <a:lnSpc>
                <a:spcPts val="4454"/>
              </a:lnSpc>
              <a:buFont typeface="Arial"/>
              <a:buChar char="•"/>
            </a:pPr>
            <a:r>
              <a:rPr lang="en-US" sz="3181">
                <a:solidFill>
                  <a:srgbClr val="FFFFFF"/>
                </a:solidFill>
                <a:latin typeface="Poppins"/>
              </a:rPr>
              <a:t>SVM</a:t>
            </a:r>
          </a:p>
          <a:p>
            <a:pPr marL="686957" lvl="1" indent="-343479" algn="ctr">
              <a:lnSpc>
                <a:spcPts val="4454"/>
              </a:lnSpc>
              <a:buFont typeface="Arial"/>
              <a:buChar char="•"/>
            </a:pPr>
            <a:r>
              <a:rPr lang="en-US" sz="3181">
                <a:solidFill>
                  <a:srgbClr val="FFFFFF"/>
                </a:solidFill>
                <a:latin typeface="Poppins"/>
              </a:rPr>
              <a:t>RF</a:t>
            </a:r>
          </a:p>
          <a:p>
            <a:pPr marL="686957" lvl="1" indent="-343479" algn="ctr">
              <a:lnSpc>
                <a:spcPts val="4454"/>
              </a:lnSpc>
              <a:buFont typeface="Arial"/>
              <a:buChar char="•"/>
            </a:pPr>
            <a:r>
              <a:rPr lang="en-US" sz="3181">
                <a:solidFill>
                  <a:srgbClr val="FFFFFF"/>
                </a:solidFill>
                <a:latin typeface="Poppins"/>
              </a:rPr>
              <a:t>KNN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EFCF"/>
        </a:solidFill>
        <a:effectLst/>
      </p:bgPr>
    </p:bg>
    <p:spTree>
      <p:nvGrpSpPr>
        <p:cNvPr id="1" name=""/>
        <p:cNvGrpSpPr/>
        <p:nvPr/>
      </p:nvGrpSpPr>
      <p:grpSpPr>
        <a:xfrm>
          <a:off x="0" y="0"/>
          <a:ext cx="0" cy="0"/>
          <a:chOff x="0" y="0"/>
          <a:chExt cx="0" cy="0"/>
        </a:xfrm>
      </p:grpSpPr>
      <p:grpSp>
        <p:nvGrpSpPr>
          <p:cNvPr id="2" name="Group 2"/>
          <p:cNvGrpSpPr/>
          <p:nvPr/>
        </p:nvGrpSpPr>
        <p:grpSpPr>
          <a:xfrm>
            <a:off x="4471805" y="1892143"/>
            <a:ext cx="9344390" cy="1464330"/>
            <a:chOff x="0" y="0"/>
            <a:chExt cx="2461074" cy="385667"/>
          </a:xfrm>
        </p:grpSpPr>
        <p:sp>
          <p:nvSpPr>
            <p:cNvPr id="3" name="Freeform 3"/>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4" name="TextBox 4"/>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LINEAR REGRESSION</a:t>
            </a:r>
          </a:p>
        </p:txBody>
      </p:sp>
      <p:sp>
        <p:nvSpPr>
          <p:cNvPr id="6" name="Freeform 6"/>
          <p:cNvSpPr/>
          <p:nvPr/>
        </p:nvSpPr>
        <p:spPr>
          <a:xfrm rot="3207531">
            <a:off x="17071081" y="-1900738"/>
            <a:ext cx="1560197" cy="3277109"/>
          </a:xfrm>
          <a:custGeom>
            <a:avLst/>
            <a:gdLst/>
            <a:ahLst/>
            <a:cxnLst/>
            <a:rect l="l" t="t" r="r" b="b"/>
            <a:pathLst>
              <a:path w="1560197" h="3277109">
                <a:moveTo>
                  <a:pt x="0" y="0"/>
                </a:moveTo>
                <a:lnTo>
                  <a:pt x="1560197" y="0"/>
                </a:lnTo>
                <a:lnTo>
                  <a:pt x="1560197" y="3277110"/>
                </a:lnTo>
                <a:lnTo>
                  <a:pt x="0" y="3277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9230465">
            <a:off x="-118279" y="9415065"/>
            <a:ext cx="1388996" cy="2917512"/>
          </a:xfrm>
          <a:custGeom>
            <a:avLst/>
            <a:gdLst/>
            <a:ahLst/>
            <a:cxnLst/>
            <a:rect l="l" t="t" r="r" b="b"/>
            <a:pathLst>
              <a:path w="1388996" h="2917512">
                <a:moveTo>
                  <a:pt x="0" y="0"/>
                </a:moveTo>
                <a:lnTo>
                  <a:pt x="1388996" y="0"/>
                </a:lnTo>
                <a:lnTo>
                  <a:pt x="1388996" y="2917511"/>
                </a:lnTo>
                <a:lnTo>
                  <a:pt x="0" y="291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9230465">
            <a:off x="-694498" y="8828244"/>
            <a:ext cx="1388996" cy="2917512"/>
          </a:xfrm>
          <a:custGeom>
            <a:avLst/>
            <a:gdLst/>
            <a:ahLst/>
            <a:cxnLst/>
            <a:rect l="l" t="t" r="r" b="b"/>
            <a:pathLst>
              <a:path w="1388996" h="2917512">
                <a:moveTo>
                  <a:pt x="0" y="0"/>
                </a:moveTo>
                <a:lnTo>
                  <a:pt x="1388996" y="0"/>
                </a:lnTo>
                <a:lnTo>
                  <a:pt x="1388996" y="2917512"/>
                </a:lnTo>
                <a:lnTo>
                  <a:pt x="0" y="2917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744066" y="4050847"/>
            <a:ext cx="12799867" cy="4620632"/>
          </a:xfrm>
          <a:prstGeom prst="rect">
            <a:avLst/>
          </a:prstGeom>
        </p:spPr>
        <p:txBody>
          <a:bodyPr lIns="0" tIns="0" rIns="0" bIns="0" rtlCol="0" anchor="t">
            <a:spAutoFit/>
          </a:bodyPr>
          <a:lstStyle/>
          <a:p>
            <a:pPr algn="just">
              <a:lnSpc>
                <a:spcPts val="5194"/>
              </a:lnSpc>
              <a:spcBef>
                <a:spcPct val="0"/>
              </a:spcBef>
            </a:pPr>
            <a:r>
              <a:rPr lang="en-US" sz="3710" dirty="0">
                <a:solidFill>
                  <a:srgbClr val="000000"/>
                </a:solidFill>
                <a:latin typeface="Poppins"/>
              </a:rPr>
              <a:t>The Linear regression model is applied to predict the average grades of students based on various factors, including alcohol consumption and additional features. The objective is to understand and quantify the relationship between these variables, providing insights into the potential impact of alcohol on academic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07531">
            <a:off x="17071081" y="-1900738"/>
            <a:ext cx="1560197" cy="3277109"/>
          </a:xfrm>
          <a:custGeom>
            <a:avLst/>
            <a:gdLst/>
            <a:ahLst/>
            <a:cxnLst/>
            <a:rect l="l" t="t" r="r" b="b"/>
            <a:pathLst>
              <a:path w="1560197" h="3277109">
                <a:moveTo>
                  <a:pt x="0" y="0"/>
                </a:moveTo>
                <a:lnTo>
                  <a:pt x="1560197" y="0"/>
                </a:lnTo>
                <a:lnTo>
                  <a:pt x="1560197" y="3277110"/>
                </a:lnTo>
                <a:lnTo>
                  <a:pt x="0" y="3277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230465">
            <a:off x="-118279" y="9415065"/>
            <a:ext cx="1388996" cy="2917512"/>
          </a:xfrm>
          <a:custGeom>
            <a:avLst/>
            <a:gdLst/>
            <a:ahLst/>
            <a:cxnLst/>
            <a:rect l="l" t="t" r="r" b="b"/>
            <a:pathLst>
              <a:path w="1388996" h="2917512">
                <a:moveTo>
                  <a:pt x="0" y="0"/>
                </a:moveTo>
                <a:lnTo>
                  <a:pt x="1388996" y="0"/>
                </a:lnTo>
                <a:lnTo>
                  <a:pt x="1388996" y="2917511"/>
                </a:lnTo>
                <a:lnTo>
                  <a:pt x="0" y="291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2124" y="7754894"/>
            <a:ext cx="4118443" cy="3654183"/>
          </a:xfrm>
          <a:custGeom>
            <a:avLst/>
            <a:gdLst/>
            <a:ahLst/>
            <a:cxnLst/>
            <a:rect l="l" t="t" r="r" b="b"/>
            <a:pathLst>
              <a:path w="4118443" h="3654183">
                <a:moveTo>
                  <a:pt x="0" y="0"/>
                </a:moveTo>
                <a:lnTo>
                  <a:pt x="4118443" y="0"/>
                </a:lnTo>
                <a:lnTo>
                  <a:pt x="4118443" y="3654183"/>
                </a:lnTo>
                <a:lnTo>
                  <a:pt x="0" y="3654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2059222" y="-798391"/>
            <a:ext cx="12407111" cy="3654183"/>
            <a:chOff x="0" y="0"/>
            <a:chExt cx="16542815" cy="4872243"/>
          </a:xfrm>
        </p:grpSpPr>
        <p:grpSp>
          <p:nvGrpSpPr>
            <p:cNvPr id="6" name="Group 6"/>
            <p:cNvGrpSpPr/>
            <p:nvPr/>
          </p:nvGrpSpPr>
          <p:grpSpPr>
            <a:xfrm>
              <a:off x="4083628" y="1782725"/>
              <a:ext cx="12459187" cy="1952440"/>
              <a:chOff x="0" y="0"/>
              <a:chExt cx="2461074" cy="385667"/>
            </a:xfrm>
          </p:grpSpPr>
          <p:sp>
            <p:nvSpPr>
              <p:cNvPr id="7" name="Freeform 7"/>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8" name="TextBox 8"/>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4136142" y="2257520"/>
              <a:ext cx="11483208" cy="95694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CLASSIFICATION MODEL</a:t>
              </a:r>
            </a:p>
          </p:txBody>
        </p:sp>
        <p:sp>
          <p:nvSpPr>
            <p:cNvPr id="10" name="Freeform 10"/>
            <p:cNvSpPr/>
            <p:nvPr/>
          </p:nvSpPr>
          <p:spPr>
            <a:xfrm flipH="1" flipV="1">
              <a:off x="0" y="0"/>
              <a:ext cx="5491258" cy="4872243"/>
            </a:xfrm>
            <a:custGeom>
              <a:avLst/>
              <a:gdLst/>
              <a:ahLst/>
              <a:cxnLst/>
              <a:rect l="l" t="t" r="r" b="b"/>
              <a:pathLst>
                <a:path w="5491258" h="4872243">
                  <a:moveTo>
                    <a:pt x="5491258" y="4872243"/>
                  </a:moveTo>
                  <a:lnTo>
                    <a:pt x="0" y="4872243"/>
                  </a:lnTo>
                  <a:lnTo>
                    <a:pt x="0" y="0"/>
                  </a:lnTo>
                  <a:lnTo>
                    <a:pt x="5491258" y="0"/>
                  </a:lnTo>
                  <a:lnTo>
                    <a:pt x="5491258" y="4872243"/>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1" name="TextBox 11"/>
          <p:cNvSpPr txBox="1"/>
          <p:nvPr/>
        </p:nvSpPr>
        <p:spPr>
          <a:xfrm>
            <a:off x="736280" y="3783169"/>
            <a:ext cx="15585843" cy="5218228"/>
          </a:xfrm>
          <a:prstGeom prst="rect">
            <a:avLst/>
          </a:prstGeom>
        </p:spPr>
        <p:txBody>
          <a:bodyPr lIns="0" tIns="0" rIns="0" bIns="0" rtlCol="0" anchor="t">
            <a:spAutoFit/>
          </a:bodyPr>
          <a:lstStyle/>
          <a:p>
            <a:pPr algn="just">
              <a:lnSpc>
                <a:spcPts val="5856"/>
              </a:lnSpc>
              <a:spcBef>
                <a:spcPct val="0"/>
              </a:spcBef>
            </a:pPr>
            <a:r>
              <a:rPr lang="en-US" sz="4182">
                <a:solidFill>
                  <a:srgbClr val="000000"/>
                </a:solidFill>
                <a:latin typeface="Poppins"/>
              </a:rPr>
              <a:t>This project addresses a classification problem in machine learning by predicting alcohol consumption categories among students. Utilizing classification algorithms, the aim is to categorize students into groups like light or heavy drinkers based on relevant features, providing insights for proactive interventions and supporting student well-being in educational settings.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D2E1B3"/>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4F0EB"/>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740" y="4182407"/>
            <a:ext cx="8675601" cy="809625"/>
          </a:xfrm>
          <a:prstGeom prst="rect">
            <a:avLst/>
          </a:prstGeom>
        </p:spPr>
        <p:txBody>
          <a:bodyPr lIns="0" tIns="0" rIns="0" bIns="0" rtlCol="0" anchor="t">
            <a:spAutoFit/>
          </a:bodyPr>
          <a:lstStyle/>
          <a:p>
            <a:pPr algn="ctr">
              <a:lnSpc>
                <a:spcPts val="6299"/>
              </a:lnSpc>
              <a:spcBef>
                <a:spcPct val="0"/>
              </a:spcBef>
            </a:pPr>
            <a:r>
              <a:rPr lang="en-US" sz="4500" spc="44">
                <a:solidFill>
                  <a:srgbClr val="E18455"/>
                </a:solidFill>
                <a:latin typeface="Poppins Bold"/>
              </a:rPr>
              <a:t>Result</a:t>
            </a: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727048" y="420895"/>
            <a:ext cx="1029315" cy="2089016"/>
          </a:xfrm>
          <a:custGeom>
            <a:avLst/>
            <a:gdLst/>
            <a:ahLst/>
            <a:cxnLst/>
            <a:rect l="l" t="t" r="r" b="b"/>
            <a:pathLst>
              <a:path w="1029315" h="2089016">
                <a:moveTo>
                  <a:pt x="0" y="0"/>
                </a:moveTo>
                <a:lnTo>
                  <a:pt x="1029315" y="0"/>
                </a:lnTo>
                <a:lnTo>
                  <a:pt x="1029315" y="2089016"/>
                </a:lnTo>
                <a:lnTo>
                  <a:pt x="0" y="20890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D2E1B3"/>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864673"/>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756363" y="3438420"/>
            <a:ext cx="4996748" cy="1705080"/>
            <a:chOff x="0" y="0"/>
            <a:chExt cx="1316016" cy="449075"/>
          </a:xfrm>
        </p:grpSpPr>
        <p:sp>
          <p:nvSpPr>
            <p:cNvPr id="9" name="Freeform 9"/>
            <p:cNvSpPr/>
            <p:nvPr/>
          </p:nvSpPr>
          <p:spPr>
            <a:xfrm>
              <a:off x="0" y="0"/>
              <a:ext cx="1316016" cy="449075"/>
            </a:xfrm>
            <a:custGeom>
              <a:avLst/>
              <a:gdLst/>
              <a:ahLst/>
              <a:cxnLst/>
              <a:rect l="l" t="t" r="r" b="b"/>
              <a:pathLst>
                <a:path w="1316016" h="449075">
                  <a:moveTo>
                    <a:pt x="154939" y="0"/>
                  </a:moveTo>
                  <a:lnTo>
                    <a:pt x="1161077" y="0"/>
                  </a:lnTo>
                  <a:cubicBezTo>
                    <a:pt x="1246647" y="0"/>
                    <a:pt x="1316016" y="69369"/>
                    <a:pt x="1316016" y="154939"/>
                  </a:cubicBezTo>
                  <a:lnTo>
                    <a:pt x="1316016" y="294135"/>
                  </a:lnTo>
                  <a:cubicBezTo>
                    <a:pt x="1316016" y="335228"/>
                    <a:pt x="1299692" y="374637"/>
                    <a:pt x="1270635" y="403694"/>
                  </a:cubicBezTo>
                  <a:cubicBezTo>
                    <a:pt x="1241579" y="432751"/>
                    <a:pt x="1202169" y="449075"/>
                    <a:pt x="1161077" y="449075"/>
                  </a:cubicBezTo>
                  <a:lnTo>
                    <a:pt x="154939" y="449075"/>
                  </a:lnTo>
                  <a:cubicBezTo>
                    <a:pt x="113847" y="449075"/>
                    <a:pt x="74437" y="432751"/>
                    <a:pt x="45381" y="403694"/>
                  </a:cubicBezTo>
                  <a:cubicBezTo>
                    <a:pt x="16324" y="374637"/>
                    <a:pt x="0" y="335228"/>
                    <a:pt x="0" y="294135"/>
                  </a:cubicBezTo>
                  <a:lnTo>
                    <a:pt x="0" y="154939"/>
                  </a:lnTo>
                  <a:cubicBezTo>
                    <a:pt x="0" y="113847"/>
                    <a:pt x="16324" y="74437"/>
                    <a:pt x="45381" y="45381"/>
                  </a:cubicBezTo>
                  <a:cubicBezTo>
                    <a:pt x="74437" y="16324"/>
                    <a:pt x="113847" y="0"/>
                    <a:pt x="154939"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1316016" cy="50622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727048" y="420895"/>
            <a:ext cx="1029315" cy="2089016"/>
          </a:xfrm>
          <a:custGeom>
            <a:avLst/>
            <a:gdLst/>
            <a:ahLst/>
            <a:cxnLst/>
            <a:rect l="l" t="t" r="r" b="b"/>
            <a:pathLst>
              <a:path w="1029315" h="2089016">
                <a:moveTo>
                  <a:pt x="0" y="0"/>
                </a:moveTo>
                <a:lnTo>
                  <a:pt x="1029315" y="0"/>
                </a:lnTo>
                <a:lnTo>
                  <a:pt x="1029315" y="2089016"/>
                </a:lnTo>
                <a:lnTo>
                  <a:pt x="0" y="20890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756363" y="1553654"/>
            <a:ext cx="12488168"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Bold"/>
              </a:rPr>
              <a:t>EVALUATION FOR LINEAR REGRESSION</a:t>
            </a:r>
          </a:p>
        </p:txBody>
      </p:sp>
      <p:grpSp>
        <p:nvGrpSpPr>
          <p:cNvPr id="13" name="Group 13"/>
          <p:cNvGrpSpPr/>
          <p:nvPr/>
        </p:nvGrpSpPr>
        <p:grpSpPr>
          <a:xfrm>
            <a:off x="9761674" y="7254197"/>
            <a:ext cx="4996748" cy="1705080"/>
            <a:chOff x="0" y="0"/>
            <a:chExt cx="1316016" cy="449075"/>
          </a:xfrm>
        </p:grpSpPr>
        <p:sp>
          <p:nvSpPr>
            <p:cNvPr id="14" name="Freeform 14"/>
            <p:cNvSpPr/>
            <p:nvPr/>
          </p:nvSpPr>
          <p:spPr>
            <a:xfrm>
              <a:off x="0" y="0"/>
              <a:ext cx="1316016" cy="449075"/>
            </a:xfrm>
            <a:custGeom>
              <a:avLst/>
              <a:gdLst/>
              <a:ahLst/>
              <a:cxnLst/>
              <a:rect l="l" t="t" r="r" b="b"/>
              <a:pathLst>
                <a:path w="1316016" h="449075">
                  <a:moveTo>
                    <a:pt x="154939" y="0"/>
                  </a:moveTo>
                  <a:lnTo>
                    <a:pt x="1161077" y="0"/>
                  </a:lnTo>
                  <a:cubicBezTo>
                    <a:pt x="1246647" y="0"/>
                    <a:pt x="1316016" y="69369"/>
                    <a:pt x="1316016" y="154939"/>
                  </a:cubicBezTo>
                  <a:lnTo>
                    <a:pt x="1316016" y="294135"/>
                  </a:lnTo>
                  <a:cubicBezTo>
                    <a:pt x="1316016" y="335228"/>
                    <a:pt x="1299692" y="374637"/>
                    <a:pt x="1270635" y="403694"/>
                  </a:cubicBezTo>
                  <a:cubicBezTo>
                    <a:pt x="1241579" y="432751"/>
                    <a:pt x="1202169" y="449075"/>
                    <a:pt x="1161077" y="449075"/>
                  </a:cubicBezTo>
                  <a:lnTo>
                    <a:pt x="154939" y="449075"/>
                  </a:lnTo>
                  <a:cubicBezTo>
                    <a:pt x="113847" y="449075"/>
                    <a:pt x="74437" y="432751"/>
                    <a:pt x="45381" y="403694"/>
                  </a:cubicBezTo>
                  <a:cubicBezTo>
                    <a:pt x="16324" y="374637"/>
                    <a:pt x="0" y="335228"/>
                    <a:pt x="0" y="294135"/>
                  </a:cubicBezTo>
                  <a:lnTo>
                    <a:pt x="0" y="154939"/>
                  </a:lnTo>
                  <a:cubicBezTo>
                    <a:pt x="0" y="113847"/>
                    <a:pt x="16324" y="74437"/>
                    <a:pt x="45381" y="45381"/>
                  </a:cubicBezTo>
                  <a:cubicBezTo>
                    <a:pt x="74437" y="16324"/>
                    <a:pt x="113847" y="0"/>
                    <a:pt x="154939" y="0"/>
                  </a:cubicBezTo>
                  <a:close/>
                </a:path>
              </a:pathLst>
            </a:custGeom>
            <a:solidFill>
              <a:srgbClr val="000000">
                <a:alpha val="0"/>
              </a:srgbClr>
            </a:solidFill>
            <a:ln w="47625" cap="rnd">
              <a:solidFill>
                <a:srgbClr val="5D381C"/>
              </a:solidFill>
              <a:prstDash val="solid"/>
              <a:round/>
            </a:ln>
          </p:spPr>
        </p:sp>
        <p:sp>
          <p:nvSpPr>
            <p:cNvPr id="15" name="TextBox 15"/>
            <p:cNvSpPr txBox="1"/>
            <p:nvPr/>
          </p:nvSpPr>
          <p:spPr>
            <a:xfrm>
              <a:off x="0" y="-57150"/>
              <a:ext cx="1316016" cy="506225"/>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6210012" y="5295562"/>
            <a:ext cx="4996748" cy="1705080"/>
            <a:chOff x="0" y="0"/>
            <a:chExt cx="1316016" cy="449075"/>
          </a:xfrm>
        </p:grpSpPr>
        <p:sp>
          <p:nvSpPr>
            <p:cNvPr id="17" name="Freeform 17"/>
            <p:cNvSpPr/>
            <p:nvPr/>
          </p:nvSpPr>
          <p:spPr>
            <a:xfrm>
              <a:off x="0" y="0"/>
              <a:ext cx="1316016" cy="449075"/>
            </a:xfrm>
            <a:custGeom>
              <a:avLst/>
              <a:gdLst/>
              <a:ahLst/>
              <a:cxnLst/>
              <a:rect l="l" t="t" r="r" b="b"/>
              <a:pathLst>
                <a:path w="1316016" h="449075">
                  <a:moveTo>
                    <a:pt x="154939" y="0"/>
                  </a:moveTo>
                  <a:lnTo>
                    <a:pt x="1161077" y="0"/>
                  </a:lnTo>
                  <a:cubicBezTo>
                    <a:pt x="1246647" y="0"/>
                    <a:pt x="1316016" y="69369"/>
                    <a:pt x="1316016" y="154939"/>
                  </a:cubicBezTo>
                  <a:lnTo>
                    <a:pt x="1316016" y="294135"/>
                  </a:lnTo>
                  <a:cubicBezTo>
                    <a:pt x="1316016" y="335228"/>
                    <a:pt x="1299692" y="374637"/>
                    <a:pt x="1270635" y="403694"/>
                  </a:cubicBezTo>
                  <a:cubicBezTo>
                    <a:pt x="1241579" y="432751"/>
                    <a:pt x="1202169" y="449075"/>
                    <a:pt x="1161077" y="449075"/>
                  </a:cubicBezTo>
                  <a:lnTo>
                    <a:pt x="154939" y="449075"/>
                  </a:lnTo>
                  <a:cubicBezTo>
                    <a:pt x="113847" y="449075"/>
                    <a:pt x="74437" y="432751"/>
                    <a:pt x="45381" y="403694"/>
                  </a:cubicBezTo>
                  <a:cubicBezTo>
                    <a:pt x="16324" y="374637"/>
                    <a:pt x="0" y="335228"/>
                    <a:pt x="0" y="294135"/>
                  </a:cubicBezTo>
                  <a:lnTo>
                    <a:pt x="0" y="154939"/>
                  </a:lnTo>
                  <a:cubicBezTo>
                    <a:pt x="0" y="113847"/>
                    <a:pt x="16324" y="74437"/>
                    <a:pt x="45381" y="45381"/>
                  </a:cubicBezTo>
                  <a:cubicBezTo>
                    <a:pt x="74437" y="16324"/>
                    <a:pt x="113847" y="0"/>
                    <a:pt x="154939" y="0"/>
                  </a:cubicBezTo>
                  <a:close/>
                </a:path>
              </a:pathLst>
            </a:custGeom>
            <a:solidFill>
              <a:srgbClr val="000000">
                <a:alpha val="0"/>
              </a:srgbClr>
            </a:solidFill>
            <a:ln w="47625" cap="rnd">
              <a:solidFill>
                <a:srgbClr val="5D381C"/>
              </a:solidFill>
              <a:prstDash val="solid"/>
              <a:round/>
            </a:ln>
          </p:spPr>
        </p:sp>
        <p:sp>
          <p:nvSpPr>
            <p:cNvPr id="18" name="TextBox 18"/>
            <p:cNvSpPr txBox="1"/>
            <p:nvPr/>
          </p:nvSpPr>
          <p:spPr>
            <a:xfrm>
              <a:off x="0" y="-57150"/>
              <a:ext cx="1316016" cy="506225"/>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2756363" y="4043628"/>
            <a:ext cx="4996748" cy="65151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Poppins"/>
              </a:rPr>
              <a:t>MAE = 1.79</a:t>
            </a:r>
          </a:p>
        </p:txBody>
      </p:sp>
      <p:sp>
        <p:nvSpPr>
          <p:cNvPr id="20" name="TextBox 20"/>
          <p:cNvSpPr txBox="1"/>
          <p:nvPr/>
        </p:nvSpPr>
        <p:spPr>
          <a:xfrm>
            <a:off x="6210012" y="5820706"/>
            <a:ext cx="4996748" cy="65151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Poppins"/>
              </a:rPr>
              <a:t>MSE = 5.51</a:t>
            </a:r>
          </a:p>
        </p:txBody>
      </p:sp>
      <p:sp>
        <p:nvSpPr>
          <p:cNvPr id="21" name="TextBox 21"/>
          <p:cNvSpPr txBox="1"/>
          <p:nvPr/>
        </p:nvSpPr>
        <p:spPr>
          <a:xfrm>
            <a:off x="9761674" y="7728594"/>
            <a:ext cx="4996748" cy="65151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Poppins"/>
              </a:rPr>
              <a:t>RMSE = 333333333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D2E1B3"/>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864673"/>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27048" y="420895"/>
            <a:ext cx="1029315" cy="2089016"/>
          </a:xfrm>
          <a:custGeom>
            <a:avLst/>
            <a:gdLst/>
            <a:ahLst/>
            <a:cxnLst/>
            <a:rect l="l" t="t" r="r" b="b"/>
            <a:pathLst>
              <a:path w="1029315" h="2089016">
                <a:moveTo>
                  <a:pt x="0" y="0"/>
                </a:moveTo>
                <a:lnTo>
                  <a:pt x="1029315" y="0"/>
                </a:lnTo>
                <a:lnTo>
                  <a:pt x="1029315" y="2089016"/>
                </a:lnTo>
                <a:lnTo>
                  <a:pt x="0" y="20890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756363" y="1553654"/>
            <a:ext cx="13285054"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Bold"/>
              </a:rPr>
              <a:t>EVALUATION FOR CLASSIFICATION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gradFill rotWithShape="1">
              <a:gsLst>
                <a:gs pos="0">
                  <a:srgbClr val="D4B088">
                    <a:alpha val="100000"/>
                  </a:srgbClr>
                </a:gs>
                <a:gs pos="100000">
                  <a:srgbClr val="767E49">
                    <a:alpha val="100000"/>
                  </a:srgbClr>
                </a:gs>
              </a:gsLst>
              <a:lin ang="0"/>
            </a:gra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471805" y="1892143"/>
            <a:ext cx="9344390" cy="1464330"/>
            <a:chOff x="0" y="0"/>
            <a:chExt cx="2461074" cy="385667"/>
          </a:xfrm>
        </p:grpSpPr>
        <p:sp>
          <p:nvSpPr>
            <p:cNvPr id="9" name="Freeform 9"/>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DISCUSSION</a:t>
            </a:r>
          </a:p>
        </p:txBody>
      </p:sp>
      <p:sp>
        <p:nvSpPr>
          <p:cNvPr id="12" name="TextBox 12"/>
          <p:cNvSpPr txBox="1"/>
          <p:nvPr/>
        </p:nvSpPr>
        <p:spPr>
          <a:xfrm>
            <a:off x="4059434" y="3767810"/>
            <a:ext cx="10169132" cy="3816985"/>
          </a:xfrm>
          <a:prstGeom prst="rect">
            <a:avLst/>
          </a:prstGeom>
        </p:spPr>
        <p:txBody>
          <a:bodyPr lIns="0" tIns="0" rIns="0" bIns="0" rtlCol="0" anchor="t">
            <a:spAutoFit/>
          </a:bodyPr>
          <a:lstStyle/>
          <a:p>
            <a:pPr algn="just">
              <a:lnSpc>
                <a:spcPts val="4339"/>
              </a:lnSpc>
              <a:spcBef>
                <a:spcPct val="0"/>
              </a:spcBef>
            </a:pPr>
            <a:r>
              <a:rPr lang="en-US" sz="3099">
                <a:solidFill>
                  <a:srgbClr val="5D381C"/>
                </a:solidFill>
                <a:latin typeface="Poppins"/>
              </a:rPr>
              <a:t>The project finds linear regression reliable for predicting grades, while Random Forest, with 80% accuracy, surpasses logistic regression in predicting alcohol consumption. The insights emphasize the need for algorithmic considerations in tailored interventions, providing valuable information for educators and policymakers.</a:t>
            </a:r>
          </a:p>
        </p:txBody>
      </p:sp>
      <p:sp>
        <p:nvSpPr>
          <p:cNvPr id="13" name="AutoShape 13"/>
          <p:cNvSpPr/>
          <p:nvPr/>
        </p:nvSpPr>
        <p:spPr>
          <a:xfrm>
            <a:off x="4853758" y="8442229"/>
            <a:ext cx="9056026" cy="23812"/>
          </a:xfrm>
          <a:prstGeom prst="line">
            <a:avLst/>
          </a:prstGeom>
          <a:ln w="47625" cap="flat">
            <a:solidFill>
              <a:srgbClr val="5D381C"/>
            </a:solidFill>
            <a:prstDash val="solid"/>
            <a:headEnd type="none" w="sm" len="sm"/>
            <a:tailEnd type="none" w="sm" len="sm"/>
          </a:ln>
        </p:spPr>
      </p:sp>
      <p:sp>
        <p:nvSpPr>
          <p:cNvPr id="14" name="Freeform 14"/>
          <p:cNvSpPr/>
          <p:nvPr/>
        </p:nvSpPr>
        <p:spPr>
          <a:xfrm rot="3207531">
            <a:off x="17071081" y="-1900738"/>
            <a:ext cx="1560197" cy="3277109"/>
          </a:xfrm>
          <a:custGeom>
            <a:avLst/>
            <a:gdLst/>
            <a:ahLst/>
            <a:cxnLst/>
            <a:rect l="l" t="t" r="r" b="b"/>
            <a:pathLst>
              <a:path w="1560197" h="3277109">
                <a:moveTo>
                  <a:pt x="0" y="0"/>
                </a:moveTo>
                <a:lnTo>
                  <a:pt x="1560197" y="0"/>
                </a:lnTo>
                <a:lnTo>
                  <a:pt x="1560197" y="3277110"/>
                </a:lnTo>
                <a:lnTo>
                  <a:pt x="0" y="3277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9230465">
            <a:off x="-714495" y="9237285"/>
            <a:ext cx="1988086" cy="4175868"/>
          </a:xfrm>
          <a:custGeom>
            <a:avLst/>
            <a:gdLst/>
            <a:ahLst/>
            <a:cxnLst/>
            <a:rect l="l" t="t" r="r" b="b"/>
            <a:pathLst>
              <a:path w="1988086" h="4175868">
                <a:moveTo>
                  <a:pt x="0" y="0"/>
                </a:moveTo>
                <a:lnTo>
                  <a:pt x="1988085" y="0"/>
                </a:lnTo>
                <a:lnTo>
                  <a:pt x="1988085" y="4175868"/>
                </a:lnTo>
                <a:lnTo>
                  <a:pt x="0" y="4175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647146" y="-1028700"/>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2">
              <a:alphaModFix amt="74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55962" y="-1028700"/>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a:off x="647146" y="6819346"/>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172212" y="1683922"/>
            <a:ext cx="15916048" cy="6919156"/>
            <a:chOff x="0" y="0"/>
            <a:chExt cx="4191881" cy="1822329"/>
          </a:xfrm>
        </p:grpSpPr>
        <p:sp>
          <p:nvSpPr>
            <p:cNvPr id="6" name="Freeform 6"/>
            <p:cNvSpPr/>
            <p:nvPr/>
          </p:nvSpPr>
          <p:spPr>
            <a:xfrm>
              <a:off x="0" y="0"/>
              <a:ext cx="4191881" cy="1822329"/>
            </a:xfrm>
            <a:custGeom>
              <a:avLst/>
              <a:gdLst/>
              <a:ahLst/>
              <a:cxnLst/>
              <a:rect l="l" t="t" r="r" b="b"/>
              <a:pathLst>
                <a:path w="4191881" h="1822329">
                  <a:moveTo>
                    <a:pt x="14593" y="0"/>
                  </a:moveTo>
                  <a:lnTo>
                    <a:pt x="4177288" y="0"/>
                  </a:lnTo>
                  <a:cubicBezTo>
                    <a:pt x="4181158" y="0"/>
                    <a:pt x="4184870" y="1537"/>
                    <a:pt x="4187607" y="4274"/>
                  </a:cubicBezTo>
                  <a:cubicBezTo>
                    <a:pt x="4190343" y="7011"/>
                    <a:pt x="4191881" y="10722"/>
                    <a:pt x="4191881" y="14593"/>
                  </a:cubicBezTo>
                  <a:lnTo>
                    <a:pt x="4191881" y="1807737"/>
                  </a:lnTo>
                  <a:cubicBezTo>
                    <a:pt x="4191881" y="1815796"/>
                    <a:pt x="4185348" y="1822329"/>
                    <a:pt x="4177288" y="1822329"/>
                  </a:cubicBezTo>
                  <a:lnTo>
                    <a:pt x="14593" y="1822329"/>
                  </a:lnTo>
                  <a:cubicBezTo>
                    <a:pt x="6533" y="1822329"/>
                    <a:pt x="0" y="1815796"/>
                    <a:pt x="0" y="1807737"/>
                  </a:cubicBezTo>
                  <a:lnTo>
                    <a:pt x="0" y="14593"/>
                  </a:lnTo>
                  <a:cubicBezTo>
                    <a:pt x="0" y="6533"/>
                    <a:pt x="6533" y="0"/>
                    <a:pt x="14593" y="0"/>
                  </a:cubicBezTo>
                  <a:close/>
                </a:path>
              </a:pathLst>
            </a:custGeom>
            <a:solidFill>
              <a:srgbClr val="FFFFFF">
                <a:alpha val="84706"/>
              </a:srgbClr>
            </a:solidFill>
            <a:ln cap="rnd">
              <a:noFill/>
              <a:prstDash val="solid"/>
              <a:round/>
            </a:ln>
          </p:spPr>
        </p:sp>
        <p:sp>
          <p:nvSpPr>
            <p:cNvPr id="7" name="TextBox 7"/>
            <p:cNvSpPr txBox="1"/>
            <p:nvPr/>
          </p:nvSpPr>
          <p:spPr>
            <a:xfrm>
              <a:off x="0" y="57150"/>
              <a:ext cx="4191881" cy="1765179"/>
            </a:xfrm>
            <a:prstGeom prst="rect">
              <a:avLst/>
            </a:prstGeom>
          </p:spPr>
          <p:txBody>
            <a:bodyPr lIns="50800" tIns="50800" rIns="50800" bIns="50800" rtlCol="0" anchor="ctr"/>
            <a:lstStyle/>
            <a:p>
              <a:pPr algn="ctr">
                <a:lnSpc>
                  <a:spcPts val="2499"/>
                </a:lnSpc>
              </a:pPr>
              <a:endParaRPr/>
            </a:p>
          </p:txBody>
        </p:sp>
      </p:grpSp>
      <p:grpSp>
        <p:nvGrpSpPr>
          <p:cNvPr id="8" name="Group 8"/>
          <p:cNvGrpSpPr/>
          <p:nvPr/>
        </p:nvGrpSpPr>
        <p:grpSpPr>
          <a:xfrm>
            <a:off x="1172212" y="1250097"/>
            <a:ext cx="10605327" cy="829806"/>
            <a:chOff x="0" y="0"/>
            <a:chExt cx="2793173" cy="218550"/>
          </a:xfrm>
        </p:grpSpPr>
        <p:sp>
          <p:nvSpPr>
            <p:cNvPr id="9" name="Freeform 9"/>
            <p:cNvSpPr/>
            <p:nvPr/>
          </p:nvSpPr>
          <p:spPr>
            <a:xfrm>
              <a:off x="0" y="0"/>
              <a:ext cx="2793173" cy="218550"/>
            </a:xfrm>
            <a:custGeom>
              <a:avLst/>
              <a:gdLst/>
              <a:ahLst/>
              <a:cxnLst/>
              <a:rect l="l" t="t" r="r" b="b"/>
              <a:pathLst>
                <a:path w="2793173" h="218550">
                  <a:moveTo>
                    <a:pt x="36500" y="0"/>
                  </a:moveTo>
                  <a:lnTo>
                    <a:pt x="2756672" y="0"/>
                  </a:lnTo>
                  <a:cubicBezTo>
                    <a:pt x="2766353" y="0"/>
                    <a:pt x="2775637" y="3846"/>
                    <a:pt x="2782482" y="10691"/>
                  </a:cubicBezTo>
                  <a:cubicBezTo>
                    <a:pt x="2789327" y="17536"/>
                    <a:pt x="2793173" y="26820"/>
                    <a:pt x="2793173" y="36500"/>
                  </a:cubicBezTo>
                  <a:lnTo>
                    <a:pt x="2793173" y="182049"/>
                  </a:lnTo>
                  <a:cubicBezTo>
                    <a:pt x="2793173" y="191730"/>
                    <a:pt x="2789327" y="201014"/>
                    <a:pt x="2782482" y="207859"/>
                  </a:cubicBezTo>
                  <a:cubicBezTo>
                    <a:pt x="2775637" y="214704"/>
                    <a:pt x="2766353" y="218550"/>
                    <a:pt x="2756672" y="218550"/>
                  </a:cubicBezTo>
                  <a:lnTo>
                    <a:pt x="36500" y="218550"/>
                  </a:lnTo>
                  <a:cubicBezTo>
                    <a:pt x="26820" y="218550"/>
                    <a:pt x="17536" y="214704"/>
                    <a:pt x="10691" y="207859"/>
                  </a:cubicBezTo>
                  <a:cubicBezTo>
                    <a:pt x="3846" y="201014"/>
                    <a:pt x="0" y="191730"/>
                    <a:pt x="0" y="182049"/>
                  </a:cubicBezTo>
                  <a:lnTo>
                    <a:pt x="0" y="36500"/>
                  </a:lnTo>
                  <a:cubicBezTo>
                    <a:pt x="0" y="26820"/>
                    <a:pt x="3846" y="17536"/>
                    <a:pt x="10691" y="10691"/>
                  </a:cubicBezTo>
                  <a:cubicBezTo>
                    <a:pt x="17536" y="3846"/>
                    <a:pt x="26820" y="0"/>
                    <a:pt x="36500" y="0"/>
                  </a:cubicBezTo>
                  <a:close/>
                </a:path>
              </a:pathLst>
            </a:custGeom>
            <a:solidFill>
              <a:srgbClr val="FFFFFF"/>
            </a:solidFill>
            <a:ln w="66675" cap="rnd">
              <a:solidFill>
                <a:srgbClr val="000000"/>
              </a:solidFill>
              <a:prstDash val="solid"/>
              <a:round/>
            </a:ln>
          </p:spPr>
        </p:sp>
        <p:sp>
          <p:nvSpPr>
            <p:cNvPr id="10" name="TextBox 10"/>
            <p:cNvSpPr txBox="1"/>
            <p:nvPr/>
          </p:nvSpPr>
          <p:spPr>
            <a:xfrm>
              <a:off x="0" y="57150"/>
              <a:ext cx="2793173" cy="161400"/>
            </a:xfrm>
            <a:prstGeom prst="rect">
              <a:avLst/>
            </a:prstGeom>
          </p:spPr>
          <p:txBody>
            <a:bodyPr lIns="50800" tIns="50800" rIns="50800" bIns="50800" rtlCol="0" anchor="ctr"/>
            <a:lstStyle/>
            <a:p>
              <a:pPr algn="ctr">
                <a:lnSpc>
                  <a:spcPts val="2499"/>
                </a:lnSpc>
              </a:pPr>
              <a:endParaRPr/>
            </a:p>
          </p:txBody>
        </p:sp>
      </p:grpSp>
      <p:grpSp>
        <p:nvGrpSpPr>
          <p:cNvPr id="11" name="Group 11"/>
          <p:cNvGrpSpPr/>
          <p:nvPr/>
        </p:nvGrpSpPr>
        <p:grpSpPr>
          <a:xfrm>
            <a:off x="1028700" y="3002368"/>
            <a:ext cx="7560727" cy="5836406"/>
            <a:chOff x="0" y="0"/>
            <a:chExt cx="1991302" cy="1537161"/>
          </a:xfrm>
        </p:grpSpPr>
        <p:sp>
          <p:nvSpPr>
            <p:cNvPr id="12" name="Freeform 12"/>
            <p:cNvSpPr/>
            <p:nvPr/>
          </p:nvSpPr>
          <p:spPr>
            <a:xfrm>
              <a:off x="0" y="0"/>
              <a:ext cx="1991302" cy="1537161"/>
            </a:xfrm>
            <a:custGeom>
              <a:avLst/>
              <a:gdLst/>
              <a:ahLst/>
              <a:cxnLst/>
              <a:rect l="l" t="t" r="r" b="b"/>
              <a:pathLst>
                <a:path w="1991302" h="1537161">
                  <a:moveTo>
                    <a:pt x="20479" y="0"/>
                  </a:moveTo>
                  <a:lnTo>
                    <a:pt x="1970823" y="0"/>
                  </a:lnTo>
                  <a:cubicBezTo>
                    <a:pt x="1982134" y="0"/>
                    <a:pt x="1991302" y="9169"/>
                    <a:pt x="1991302" y="20479"/>
                  </a:cubicBezTo>
                  <a:lnTo>
                    <a:pt x="1991302" y="1516681"/>
                  </a:lnTo>
                  <a:cubicBezTo>
                    <a:pt x="1991302" y="1527992"/>
                    <a:pt x="1982134" y="1537161"/>
                    <a:pt x="1970823" y="1537161"/>
                  </a:cubicBezTo>
                  <a:lnTo>
                    <a:pt x="20479" y="1537161"/>
                  </a:lnTo>
                  <a:cubicBezTo>
                    <a:pt x="9169" y="1537161"/>
                    <a:pt x="0" y="1527992"/>
                    <a:pt x="0" y="1516681"/>
                  </a:cubicBezTo>
                  <a:lnTo>
                    <a:pt x="0" y="20479"/>
                  </a:lnTo>
                  <a:cubicBezTo>
                    <a:pt x="0" y="9169"/>
                    <a:pt x="9169" y="0"/>
                    <a:pt x="20479" y="0"/>
                  </a:cubicBezTo>
                  <a:close/>
                </a:path>
              </a:pathLst>
            </a:custGeom>
            <a:solidFill>
              <a:srgbClr val="D2E1B3">
                <a:alpha val="80000"/>
              </a:srgbClr>
            </a:solidFill>
            <a:ln w="85725" cap="sq">
              <a:solidFill>
                <a:srgbClr val="4C7D77">
                  <a:alpha val="80000"/>
                </a:srgbClr>
              </a:solidFill>
              <a:prstDash val="solid"/>
              <a:miter/>
            </a:ln>
          </p:spPr>
        </p:sp>
        <p:sp>
          <p:nvSpPr>
            <p:cNvPr id="13" name="TextBox 13"/>
            <p:cNvSpPr txBox="1"/>
            <p:nvPr/>
          </p:nvSpPr>
          <p:spPr>
            <a:xfrm>
              <a:off x="0" y="57150"/>
              <a:ext cx="1991302" cy="1480011"/>
            </a:xfrm>
            <a:prstGeom prst="rect">
              <a:avLst/>
            </a:prstGeom>
          </p:spPr>
          <p:txBody>
            <a:bodyPr lIns="50800" tIns="50800" rIns="50800" bIns="50800" rtlCol="0" anchor="ctr"/>
            <a:lstStyle/>
            <a:p>
              <a:pPr algn="ctr">
                <a:lnSpc>
                  <a:spcPts val="2499"/>
                </a:lnSpc>
              </a:pPr>
              <a:endParaRPr/>
            </a:p>
          </p:txBody>
        </p:sp>
      </p:grpSp>
      <p:sp>
        <p:nvSpPr>
          <p:cNvPr id="14" name="TextBox 14"/>
          <p:cNvSpPr txBox="1"/>
          <p:nvPr/>
        </p:nvSpPr>
        <p:spPr>
          <a:xfrm>
            <a:off x="1862161" y="3706965"/>
            <a:ext cx="6148282" cy="4958641"/>
          </a:xfrm>
          <a:prstGeom prst="rect">
            <a:avLst/>
          </a:prstGeom>
        </p:spPr>
        <p:txBody>
          <a:bodyPr lIns="0" tIns="0" rIns="0" bIns="0" rtlCol="0" anchor="t">
            <a:spAutoFit/>
          </a:bodyPr>
          <a:lstStyle/>
          <a:p>
            <a:pPr algn="just">
              <a:lnSpc>
                <a:spcPts val="4414"/>
              </a:lnSpc>
            </a:pPr>
            <a:r>
              <a:rPr lang="en-US" sz="3152">
                <a:solidFill>
                  <a:srgbClr val="000000"/>
                </a:solidFill>
                <a:latin typeface="Fraunces"/>
              </a:rPr>
              <a:t>Our study's small dataset from just two schools raises concerns about the broader applicability of our findings. The unique school dynamics might not fully represent the diverse student populations, impacting the generalizability of our conclusions.</a:t>
            </a:r>
          </a:p>
        </p:txBody>
      </p:sp>
      <p:sp>
        <p:nvSpPr>
          <p:cNvPr id="15" name="TextBox 15"/>
          <p:cNvSpPr txBox="1"/>
          <p:nvPr/>
        </p:nvSpPr>
        <p:spPr>
          <a:xfrm>
            <a:off x="2009627" y="1277054"/>
            <a:ext cx="10204921" cy="669925"/>
          </a:xfrm>
          <a:prstGeom prst="rect">
            <a:avLst/>
          </a:prstGeom>
        </p:spPr>
        <p:txBody>
          <a:bodyPr lIns="0" tIns="0" rIns="0" bIns="0" rtlCol="0" anchor="t">
            <a:spAutoFit/>
          </a:bodyPr>
          <a:lstStyle/>
          <a:p>
            <a:pPr>
              <a:lnSpc>
                <a:spcPts val="5599"/>
              </a:lnSpc>
            </a:pPr>
            <a:r>
              <a:rPr lang="en-US" sz="3999">
                <a:solidFill>
                  <a:srgbClr val="000000"/>
                </a:solidFill>
                <a:latin typeface="Fraunces Heavy"/>
              </a:rPr>
              <a:t>LIMITATION AND FUTURE WORK</a:t>
            </a:r>
          </a:p>
        </p:txBody>
      </p:sp>
      <p:grpSp>
        <p:nvGrpSpPr>
          <p:cNvPr id="16" name="Group 16"/>
          <p:cNvGrpSpPr/>
          <p:nvPr/>
        </p:nvGrpSpPr>
        <p:grpSpPr>
          <a:xfrm>
            <a:off x="9144000" y="3002368"/>
            <a:ext cx="7944260" cy="5836406"/>
            <a:chOff x="0" y="0"/>
            <a:chExt cx="2092315" cy="1537161"/>
          </a:xfrm>
        </p:grpSpPr>
        <p:sp>
          <p:nvSpPr>
            <p:cNvPr id="17" name="Freeform 17"/>
            <p:cNvSpPr/>
            <p:nvPr/>
          </p:nvSpPr>
          <p:spPr>
            <a:xfrm>
              <a:off x="0" y="0"/>
              <a:ext cx="2092315" cy="1537161"/>
            </a:xfrm>
            <a:custGeom>
              <a:avLst/>
              <a:gdLst/>
              <a:ahLst/>
              <a:cxnLst/>
              <a:rect l="l" t="t" r="r" b="b"/>
              <a:pathLst>
                <a:path w="2092315" h="1537161">
                  <a:moveTo>
                    <a:pt x="19491" y="0"/>
                  </a:moveTo>
                  <a:lnTo>
                    <a:pt x="2072825" y="0"/>
                  </a:lnTo>
                  <a:cubicBezTo>
                    <a:pt x="2077994" y="0"/>
                    <a:pt x="2082952" y="2053"/>
                    <a:pt x="2086607" y="5709"/>
                  </a:cubicBezTo>
                  <a:cubicBezTo>
                    <a:pt x="2090262" y="9364"/>
                    <a:pt x="2092315" y="14321"/>
                    <a:pt x="2092315" y="19491"/>
                  </a:cubicBezTo>
                  <a:lnTo>
                    <a:pt x="2092315" y="1517670"/>
                  </a:lnTo>
                  <a:cubicBezTo>
                    <a:pt x="2092315" y="1522839"/>
                    <a:pt x="2090262" y="1527797"/>
                    <a:pt x="2086607" y="1531452"/>
                  </a:cubicBezTo>
                  <a:cubicBezTo>
                    <a:pt x="2082952" y="1535107"/>
                    <a:pt x="2077994" y="1537161"/>
                    <a:pt x="2072825" y="1537161"/>
                  </a:cubicBezTo>
                  <a:lnTo>
                    <a:pt x="19491" y="1537161"/>
                  </a:lnTo>
                  <a:cubicBezTo>
                    <a:pt x="14321" y="1537161"/>
                    <a:pt x="9364" y="1535107"/>
                    <a:pt x="5709" y="1531452"/>
                  </a:cubicBezTo>
                  <a:cubicBezTo>
                    <a:pt x="2053" y="1527797"/>
                    <a:pt x="0" y="1522839"/>
                    <a:pt x="0" y="1517670"/>
                  </a:cubicBezTo>
                  <a:lnTo>
                    <a:pt x="0" y="19491"/>
                  </a:lnTo>
                  <a:cubicBezTo>
                    <a:pt x="0" y="14321"/>
                    <a:pt x="2053" y="9364"/>
                    <a:pt x="5709" y="5709"/>
                  </a:cubicBezTo>
                  <a:cubicBezTo>
                    <a:pt x="9364" y="2053"/>
                    <a:pt x="14321" y="0"/>
                    <a:pt x="19491" y="0"/>
                  </a:cubicBezTo>
                  <a:close/>
                </a:path>
              </a:pathLst>
            </a:custGeom>
            <a:solidFill>
              <a:srgbClr val="E4EFCF">
                <a:alpha val="80000"/>
              </a:srgbClr>
            </a:solidFill>
            <a:ln w="85725" cap="sq">
              <a:solidFill>
                <a:srgbClr val="4C7D77">
                  <a:alpha val="80000"/>
                </a:srgbClr>
              </a:solidFill>
              <a:prstDash val="solid"/>
              <a:miter/>
            </a:ln>
          </p:spPr>
        </p:sp>
        <p:sp>
          <p:nvSpPr>
            <p:cNvPr id="18" name="TextBox 18"/>
            <p:cNvSpPr txBox="1"/>
            <p:nvPr/>
          </p:nvSpPr>
          <p:spPr>
            <a:xfrm>
              <a:off x="0" y="57150"/>
              <a:ext cx="2092315" cy="1480011"/>
            </a:xfrm>
            <a:prstGeom prst="rect">
              <a:avLst/>
            </a:prstGeom>
          </p:spPr>
          <p:txBody>
            <a:bodyPr lIns="50800" tIns="50800" rIns="50800" bIns="50800" rtlCol="0" anchor="ctr"/>
            <a:lstStyle/>
            <a:p>
              <a:pPr algn="ctr">
                <a:lnSpc>
                  <a:spcPts val="2499"/>
                </a:lnSpc>
              </a:pPr>
              <a:endParaRPr/>
            </a:p>
          </p:txBody>
        </p:sp>
      </p:grpSp>
      <p:sp>
        <p:nvSpPr>
          <p:cNvPr id="19" name="TextBox 19"/>
          <p:cNvSpPr txBox="1"/>
          <p:nvPr/>
        </p:nvSpPr>
        <p:spPr>
          <a:xfrm>
            <a:off x="9720950" y="3706965"/>
            <a:ext cx="6790361" cy="4407286"/>
          </a:xfrm>
          <a:prstGeom prst="rect">
            <a:avLst/>
          </a:prstGeom>
        </p:spPr>
        <p:txBody>
          <a:bodyPr lIns="0" tIns="0" rIns="0" bIns="0" rtlCol="0" anchor="t">
            <a:spAutoFit/>
          </a:bodyPr>
          <a:lstStyle/>
          <a:p>
            <a:pPr algn="just">
              <a:lnSpc>
                <a:spcPts val="4353"/>
              </a:lnSpc>
            </a:pPr>
            <a:r>
              <a:rPr lang="en-US" sz="3109">
                <a:solidFill>
                  <a:srgbClr val="000000"/>
                </a:solidFill>
                <a:latin typeface="Fraunces"/>
              </a:rPr>
              <a:t>The absence of real-time integration or a dedicated website hampers the immediate usability of our research. Implementing a real-time system or interactive online platform could provide students with timely insights, enhancing the practical utility of our findings.</a:t>
            </a:r>
          </a:p>
        </p:txBody>
      </p:sp>
      <p:sp>
        <p:nvSpPr>
          <p:cNvPr id="20" name="Freeform 20"/>
          <p:cNvSpPr/>
          <p:nvPr/>
        </p:nvSpPr>
        <p:spPr>
          <a:xfrm rot="-5400000">
            <a:off x="15849046" y="6941658"/>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86322" y="4333875"/>
            <a:ext cx="8675601" cy="809625"/>
          </a:xfrm>
          <a:prstGeom prst="rect">
            <a:avLst/>
          </a:prstGeom>
        </p:spPr>
        <p:txBody>
          <a:bodyPr lIns="0" tIns="0" rIns="0" bIns="0" rtlCol="0" anchor="t">
            <a:spAutoFit/>
          </a:bodyPr>
          <a:lstStyle/>
          <a:p>
            <a:pPr algn="ctr">
              <a:lnSpc>
                <a:spcPts val="6299"/>
              </a:lnSpc>
              <a:spcBef>
                <a:spcPct val="0"/>
              </a:spcBef>
            </a:pPr>
            <a:r>
              <a:rPr lang="en-US" sz="4500">
                <a:solidFill>
                  <a:srgbClr val="E18455"/>
                </a:solidFill>
                <a:latin typeface="Poppins Bold"/>
              </a:rPr>
              <a:t>Let's wrap it up</a:t>
            </a: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48499" y="7980254"/>
            <a:ext cx="783094" cy="1278046"/>
          </a:xfrm>
          <a:custGeom>
            <a:avLst/>
            <a:gdLst/>
            <a:ahLst/>
            <a:cxnLst/>
            <a:rect l="l" t="t" r="r" b="b"/>
            <a:pathLst>
              <a:path w="783094" h="1278046">
                <a:moveTo>
                  <a:pt x="0" y="0"/>
                </a:moveTo>
                <a:lnTo>
                  <a:pt x="783094" y="0"/>
                </a:lnTo>
                <a:lnTo>
                  <a:pt x="783094" y="1278046"/>
                </a:lnTo>
                <a:lnTo>
                  <a:pt x="0" y="12780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CONCLUSION</a:t>
            </a:r>
          </a:p>
        </p:txBody>
      </p:sp>
      <p:grpSp>
        <p:nvGrpSpPr>
          <p:cNvPr id="12" name="Group 12"/>
          <p:cNvGrpSpPr/>
          <p:nvPr/>
        </p:nvGrpSpPr>
        <p:grpSpPr>
          <a:xfrm>
            <a:off x="3388371" y="3502941"/>
            <a:ext cx="11689097" cy="4693444"/>
            <a:chOff x="0" y="0"/>
            <a:chExt cx="3078610" cy="1236134"/>
          </a:xfrm>
        </p:grpSpPr>
        <p:sp>
          <p:nvSpPr>
            <p:cNvPr id="13" name="Freeform 13"/>
            <p:cNvSpPr/>
            <p:nvPr/>
          </p:nvSpPr>
          <p:spPr>
            <a:xfrm>
              <a:off x="0" y="0"/>
              <a:ext cx="3078610" cy="1236133"/>
            </a:xfrm>
            <a:custGeom>
              <a:avLst/>
              <a:gdLst/>
              <a:ahLst/>
              <a:cxnLst/>
              <a:rect l="l" t="t" r="r" b="b"/>
              <a:pathLst>
                <a:path w="3078610" h="1236133">
                  <a:moveTo>
                    <a:pt x="25168" y="0"/>
                  </a:moveTo>
                  <a:lnTo>
                    <a:pt x="3053442" y="0"/>
                  </a:lnTo>
                  <a:cubicBezTo>
                    <a:pt x="3067342" y="0"/>
                    <a:pt x="3078610" y="11268"/>
                    <a:pt x="3078610" y="25168"/>
                  </a:cubicBezTo>
                  <a:lnTo>
                    <a:pt x="3078610" y="1210965"/>
                  </a:lnTo>
                  <a:cubicBezTo>
                    <a:pt x="3078610" y="1217640"/>
                    <a:pt x="3075958" y="1224042"/>
                    <a:pt x="3071238" y="1228762"/>
                  </a:cubicBezTo>
                  <a:cubicBezTo>
                    <a:pt x="3066518" y="1233482"/>
                    <a:pt x="3060117" y="1236133"/>
                    <a:pt x="3053442" y="1236133"/>
                  </a:cubicBezTo>
                  <a:lnTo>
                    <a:pt x="25168" y="1236133"/>
                  </a:lnTo>
                  <a:cubicBezTo>
                    <a:pt x="18493" y="1236133"/>
                    <a:pt x="12092" y="1233482"/>
                    <a:pt x="7372" y="1228762"/>
                  </a:cubicBezTo>
                  <a:cubicBezTo>
                    <a:pt x="2652" y="1224042"/>
                    <a:pt x="0" y="1217640"/>
                    <a:pt x="0" y="1210965"/>
                  </a:cubicBezTo>
                  <a:lnTo>
                    <a:pt x="0" y="25168"/>
                  </a:lnTo>
                  <a:cubicBezTo>
                    <a:pt x="0" y="18493"/>
                    <a:pt x="2652" y="12092"/>
                    <a:pt x="7372" y="7372"/>
                  </a:cubicBezTo>
                  <a:cubicBezTo>
                    <a:pt x="12092" y="2652"/>
                    <a:pt x="18493" y="0"/>
                    <a:pt x="25168" y="0"/>
                  </a:cubicBezTo>
                  <a:close/>
                </a:path>
              </a:pathLst>
            </a:custGeom>
            <a:solidFill>
              <a:srgbClr val="000000">
                <a:alpha val="0"/>
              </a:srgbClr>
            </a:solidFill>
            <a:ln w="47625" cap="rnd">
              <a:solidFill>
                <a:srgbClr val="5D381C"/>
              </a:solidFill>
              <a:prstDash val="solid"/>
              <a:round/>
            </a:ln>
          </p:spPr>
        </p:sp>
        <p:sp>
          <p:nvSpPr>
            <p:cNvPr id="14" name="TextBox 14"/>
            <p:cNvSpPr txBox="1"/>
            <p:nvPr/>
          </p:nvSpPr>
          <p:spPr>
            <a:xfrm>
              <a:off x="0" y="-57150"/>
              <a:ext cx="3078610" cy="1293284"/>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3895481" y="3715676"/>
            <a:ext cx="10819767" cy="4339541"/>
          </a:xfrm>
          <a:prstGeom prst="rect">
            <a:avLst/>
          </a:prstGeom>
        </p:spPr>
        <p:txBody>
          <a:bodyPr lIns="0" tIns="0" rIns="0" bIns="0" rtlCol="0" anchor="t">
            <a:spAutoFit/>
          </a:bodyPr>
          <a:lstStyle/>
          <a:p>
            <a:pPr algn="just">
              <a:lnSpc>
                <a:spcPts val="4937"/>
              </a:lnSpc>
              <a:spcBef>
                <a:spcPct val="0"/>
              </a:spcBef>
            </a:pPr>
            <a:r>
              <a:rPr lang="en-US" sz="3526">
                <a:solidFill>
                  <a:srgbClr val="5D381C"/>
                </a:solidFill>
                <a:latin typeface="Poppins"/>
              </a:rPr>
              <a:t>The study's comprehensive analysis not only sheds light on the complex relationship between alcohol and academics but also emphasizes the practical importance of algorithmic choices, including both Linear Regression and Random Forest, in drawing meaningful 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8297" y="495300"/>
            <a:ext cx="15970487" cy="9445209"/>
            <a:chOff x="0" y="0"/>
            <a:chExt cx="21293982" cy="12593612"/>
          </a:xfrm>
        </p:grpSpPr>
        <p:grpSp>
          <p:nvGrpSpPr>
            <p:cNvPr id="3" name="Group 3"/>
            <p:cNvGrpSpPr/>
            <p:nvPr/>
          </p:nvGrpSpPr>
          <p:grpSpPr>
            <a:xfrm>
              <a:off x="0" y="0"/>
              <a:ext cx="21293982" cy="12593612"/>
              <a:chOff x="0" y="0"/>
              <a:chExt cx="4206219" cy="2487627"/>
            </a:xfrm>
          </p:grpSpPr>
          <p:sp>
            <p:nvSpPr>
              <p:cNvPr id="4" name="Freeform 4"/>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B8C898"/>
              </a:solidFill>
            </p:spPr>
          </p:sp>
          <p:sp>
            <p:nvSpPr>
              <p:cNvPr id="5" name="TextBox 5"/>
              <p:cNvSpPr txBox="1"/>
              <p:nvPr/>
            </p:nvSpPr>
            <p:spPr>
              <a:xfrm>
                <a:off x="0" y="-47625"/>
                <a:ext cx="4206219" cy="253525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23458" y="649950"/>
              <a:ext cx="20047066" cy="11158691"/>
              <a:chOff x="0" y="0"/>
              <a:chExt cx="3959914" cy="2204186"/>
            </a:xfrm>
          </p:grpSpPr>
          <p:sp>
            <p:nvSpPr>
              <p:cNvPr id="7" name="Freeform 7"/>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E4EFCF"/>
              </a:solidFill>
            </p:spPr>
          </p:sp>
          <p:sp>
            <p:nvSpPr>
              <p:cNvPr id="8" name="TextBox 8"/>
              <p:cNvSpPr txBox="1"/>
              <p:nvPr/>
            </p:nvSpPr>
            <p:spPr>
              <a:xfrm>
                <a:off x="0" y="-47625"/>
                <a:ext cx="3959914" cy="2251811"/>
              </a:xfrm>
              <a:prstGeom prst="rect">
                <a:avLst/>
              </a:prstGeom>
            </p:spPr>
            <p:txBody>
              <a:bodyPr lIns="50800" tIns="50800" rIns="50800" bIns="50800" rtlCol="0" anchor="ctr"/>
              <a:lstStyle/>
              <a:p>
                <a:pPr algn="ctr">
                  <a:lnSpc>
                    <a:spcPts val="2659"/>
                  </a:lnSpc>
                </a:pPr>
                <a:endParaRPr/>
              </a:p>
            </p:txBody>
          </p:sp>
        </p:grpSp>
      </p:grpSp>
      <p:grpSp>
        <p:nvGrpSpPr>
          <p:cNvPr id="9" name="Group 9"/>
          <p:cNvGrpSpPr/>
          <p:nvPr/>
        </p:nvGrpSpPr>
        <p:grpSpPr>
          <a:xfrm>
            <a:off x="4817357" y="1892143"/>
            <a:ext cx="8653285" cy="1464330"/>
            <a:chOff x="0" y="0"/>
            <a:chExt cx="2279054" cy="385667"/>
          </a:xfrm>
        </p:grpSpPr>
        <p:sp>
          <p:nvSpPr>
            <p:cNvPr id="10" name="Freeform 10"/>
            <p:cNvSpPr/>
            <p:nvPr/>
          </p:nvSpPr>
          <p:spPr>
            <a:xfrm>
              <a:off x="0" y="0"/>
              <a:ext cx="2279054" cy="385667"/>
            </a:xfrm>
            <a:custGeom>
              <a:avLst/>
              <a:gdLst/>
              <a:ahLst/>
              <a:cxnLst/>
              <a:rect l="l" t="t" r="r" b="b"/>
              <a:pathLst>
                <a:path w="2279054" h="385667">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w="47625" cap="rnd">
              <a:solidFill>
                <a:srgbClr val="5D381C"/>
              </a:solidFill>
              <a:prstDash val="solid"/>
              <a:round/>
            </a:ln>
          </p:spPr>
        </p:sp>
        <p:sp>
          <p:nvSpPr>
            <p:cNvPr id="11" name="TextBox 11"/>
            <p:cNvSpPr txBox="1"/>
            <p:nvPr/>
          </p:nvSpPr>
          <p:spPr>
            <a:xfrm>
              <a:off x="0" y="-57150"/>
              <a:ext cx="2279054" cy="44281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PROJECT OVERVIEW</a:t>
            </a:r>
          </a:p>
        </p:txBody>
      </p:sp>
      <p:sp>
        <p:nvSpPr>
          <p:cNvPr id="13" name="Freeform 13"/>
          <p:cNvSpPr/>
          <p:nvPr/>
        </p:nvSpPr>
        <p:spPr>
          <a:xfrm>
            <a:off x="14323319" y="7309894"/>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2858084" y="2093659"/>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2641924" y="2935536"/>
            <a:ext cx="584719" cy="841873"/>
          </a:xfrm>
          <a:custGeom>
            <a:avLst/>
            <a:gdLst/>
            <a:ahLst/>
            <a:cxnLst/>
            <a:rect l="l" t="t" r="r" b="b"/>
            <a:pathLst>
              <a:path w="584719" h="841873">
                <a:moveTo>
                  <a:pt x="0" y="0"/>
                </a:moveTo>
                <a:lnTo>
                  <a:pt x="584720" y="0"/>
                </a:lnTo>
                <a:lnTo>
                  <a:pt x="584720"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3226644" y="3691685"/>
            <a:ext cx="11833794" cy="3743325"/>
          </a:xfrm>
          <a:prstGeom prst="rect">
            <a:avLst/>
          </a:prstGeom>
        </p:spPr>
        <p:txBody>
          <a:bodyPr lIns="0" tIns="0" rIns="0" bIns="0" rtlCol="0" anchor="t">
            <a:spAutoFit/>
          </a:bodyPr>
          <a:lstStyle/>
          <a:p>
            <a:pPr algn="just">
              <a:lnSpc>
                <a:spcPts val="4200"/>
              </a:lnSpc>
              <a:spcBef>
                <a:spcPct val="0"/>
              </a:spcBef>
            </a:pPr>
            <a:r>
              <a:rPr lang="en-US" sz="3000" dirty="0">
                <a:solidFill>
                  <a:srgbClr val="000000"/>
                </a:solidFill>
                <a:latin typeface="Poppins"/>
              </a:rPr>
              <a:t>This project investigates the relationship between alcohol consumption and academic performance, employing a multifaceted approach. It aims to provide insights into the nuanced dynamics through dataset analysis, comprehensive methodology, and model evaluations. The study holds relevance for educational institutions, offering actionable recommendations for student well-being and success.</a:t>
            </a:r>
          </a:p>
        </p:txBody>
      </p:sp>
      <p:sp>
        <p:nvSpPr>
          <p:cNvPr id="17" name="Freeform 17"/>
          <p:cNvSpPr/>
          <p:nvPr/>
        </p:nvSpPr>
        <p:spPr>
          <a:xfrm>
            <a:off x="76543" y="8371191"/>
            <a:ext cx="1173869" cy="1915809"/>
          </a:xfrm>
          <a:custGeom>
            <a:avLst/>
            <a:gdLst/>
            <a:ahLst/>
            <a:cxnLst/>
            <a:rect l="l" t="t" r="r" b="b"/>
            <a:pathLst>
              <a:path w="1173869" h="1915809">
                <a:moveTo>
                  <a:pt x="0" y="0"/>
                </a:moveTo>
                <a:lnTo>
                  <a:pt x="1173868" y="0"/>
                </a:lnTo>
                <a:lnTo>
                  <a:pt x="1173868" y="1915809"/>
                </a:lnTo>
                <a:lnTo>
                  <a:pt x="0" y="1915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8C89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E4EFCF"/>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181212" y="5092867"/>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011136" y="6154164"/>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423210" y="6873651"/>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7259300" y="2743125"/>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291581" y="6932555"/>
            <a:ext cx="504996" cy="727088"/>
          </a:xfrm>
          <a:custGeom>
            <a:avLst/>
            <a:gdLst/>
            <a:ahLst/>
            <a:cxnLst/>
            <a:rect l="l" t="t" r="r" b="b"/>
            <a:pathLst>
              <a:path w="504996" h="727088">
                <a:moveTo>
                  <a:pt x="0" y="0"/>
                </a:moveTo>
                <a:lnTo>
                  <a:pt x="504996" y="0"/>
                </a:lnTo>
                <a:lnTo>
                  <a:pt x="504996" y="727088"/>
                </a:lnTo>
                <a:lnTo>
                  <a:pt x="0" y="7270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3207531">
            <a:off x="16182047" y="-1217659"/>
            <a:ext cx="1560197" cy="3277109"/>
          </a:xfrm>
          <a:custGeom>
            <a:avLst/>
            <a:gdLst/>
            <a:ahLst/>
            <a:cxnLst/>
            <a:rect l="l" t="t" r="r" b="b"/>
            <a:pathLst>
              <a:path w="1560197" h="3277109">
                <a:moveTo>
                  <a:pt x="0" y="0"/>
                </a:moveTo>
                <a:lnTo>
                  <a:pt x="1560197" y="0"/>
                </a:lnTo>
                <a:lnTo>
                  <a:pt x="1560197" y="3277109"/>
                </a:lnTo>
                <a:lnTo>
                  <a:pt x="0" y="32771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4710007" y="3155633"/>
            <a:ext cx="8867987" cy="3899535"/>
          </a:xfrm>
          <a:prstGeom prst="rect">
            <a:avLst/>
          </a:prstGeom>
        </p:spPr>
        <p:txBody>
          <a:bodyPr lIns="0" tIns="0" rIns="0" bIns="0" rtlCol="0" anchor="t">
            <a:spAutoFit/>
          </a:bodyPr>
          <a:lstStyle/>
          <a:p>
            <a:pPr algn="ctr">
              <a:lnSpc>
                <a:spcPts val="10320"/>
              </a:lnSpc>
            </a:pPr>
            <a:r>
              <a:rPr lang="en-US" sz="8000" spc="80">
                <a:solidFill>
                  <a:srgbClr val="E18455"/>
                </a:solidFill>
                <a:latin typeface="Coiny"/>
              </a:rPr>
              <a:t>A WARM</a:t>
            </a:r>
          </a:p>
          <a:p>
            <a:pPr algn="ctr">
              <a:lnSpc>
                <a:spcPts val="10320"/>
              </a:lnSpc>
            </a:pPr>
            <a:r>
              <a:rPr lang="en-US" sz="8000" spc="80">
                <a:solidFill>
                  <a:srgbClr val="E18455"/>
                </a:solidFill>
                <a:latin typeface="Coiny"/>
              </a:rPr>
              <a:t>THANK YOU</a:t>
            </a:r>
          </a:p>
          <a:p>
            <a:pPr algn="ctr">
              <a:lnSpc>
                <a:spcPts val="10320"/>
              </a:lnSpc>
            </a:pPr>
            <a:r>
              <a:rPr lang="en-US" sz="8000" spc="80">
                <a:solidFill>
                  <a:srgbClr val="E18455"/>
                </a:solidFill>
                <a:latin typeface="Coiny"/>
              </a:rPr>
              <a:t>TO ALL OF YOU!</a:t>
            </a:r>
          </a:p>
        </p:txBody>
      </p:sp>
      <p:sp>
        <p:nvSpPr>
          <p:cNvPr id="15" name="Freeform 15"/>
          <p:cNvSpPr/>
          <p:nvPr/>
        </p:nvSpPr>
        <p:spPr>
          <a:xfrm>
            <a:off x="15625971" y="5842939"/>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21293982" cy="12593612"/>
          </a:xfrm>
        </p:grpSpPr>
        <p:grpSp>
          <p:nvGrpSpPr>
            <p:cNvPr id="3" name="Group 3"/>
            <p:cNvGrpSpPr/>
            <p:nvPr/>
          </p:nvGrpSpPr>
          <p:grpSpPr>
            <a:xfrm>
              <a:off x="0" y="0"/>
              <a:ext cx="21293982" cy="12593612"/>
              <a:chOff x="0" y="0"/>
              <a:chExt cx="4206219" cy="2487627"/>
            </a:xfrm>
          </p:grpSpPr>
          <p:sp>
            <p:nvSpPr>
              <p:cNvPr id="4" name="Freeform 4"/>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D2E1B3"/>
              </a:solidFill>
            </p:spPr>
          </p:sp>
          <p:sp>
            <p:nvSpPr>
              <p:cNvPr id="5" name="TextBox 5"/>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23458" y="649950"/>
              <a:ext cx="20047066" cy="11158691"/>
              <a:chOff x="0" y="0"/>
              <a:chExt cx="3959914" cy="2204186"/>
            </a:xfrm>
          </p:grpSpPr>
          <p:sp>
            <p:nvSpPr>
              <p:cNvPr id="7" name="Freeform 7"/>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4F0EB"/>
              </a:solidFill>
            </p:spPr>
          </p:sp>
          <p:sp>
            <p:nvSpPr>
              <p:cNvPr id="8" name="TextBox 8"/>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387742" y="3981765"/>
              <a:ext cx="10864092" cy="4495061"/>
              <a:chOff x="0" y="0"/>
              <a:chExt cx="2145994" cy="887913"/>
            </a:xfrm>
          </p:grpSpPr>
          <p:sp>
            <p:nvSpPr>
              <p:cNvPr id="10" name="Freeform 10"/>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1" name="TextBox 11"/>
              <p:cNvSpPr txBox="1"/>
              <p:nvPr/>
            </p:nvSpPr>
            <p:spPr>
              <a:xfrm>
                <a:off x="0" y="-57150"/>
                <a:ext cx="2145994" cy="945063"/>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7383759" y="5104262"/>
              <a:ext cx="982826" cy="1415063"/>
            </a:xfrm>
            <a:custGeom>
              <a:avLst/>
              <a:gdLst/>
              <a:ahLst/>
              <a:cxnLst/>
              <a:rect l="l" t="t" r="r" b="b"/>
              <a:pathLst>
                <a:path w="982826" h="1415063">
                  <a:moveTo>
                    <a:pt x="0" y="0"/>
                  </a:moveTo>
                  <a:lnTo>
                    <a:pt x="982826" y="0"/>
                  </a:lnTo>
                  <a:lnTo>
                    <a:pt x="982826" y="1415063"/>
                  </a:lnTo>
                  <a:lnTo>
                    <a:pt x="0" y="14150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3136799" y="7161648"/>
              <a:ext cx="982826" cy="1415063"/>
            </a:xfrm>
            <a:custGeom>
              <a:avLst/>
              <a:gdLst/>
              <a:ahLst/>
              <a:cxnLst/>
              <a:rect l="l" t="t" r="r" b="b"/>
              <a:pathLst>
                <a:path w="982826" h="1415063">
                  <a:moveTo>
                    <a:pt x="0" y="0"/>
                  </a:moveTo>
                  <a:lnTo>
                    <a:pt x="982826" y="0"/>
                  </a:lnTo>
                  <a:lnTo>
                    <a:pt x="982826" y="1415063"/>
                  </a:lnTo>
                  <a:lnTo>
                    <a:pt x="0" y="14150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4363870" y="8015463"/>
              <a:ext cx="779626" cy="1122498"/>
            </a:xfrm>
            <a:custGeom>
              <a:avLst/>
              <a:gdLst/>
              <a:ahLst/>
              <a:cxnLst/>
              <a:rect l="l" t="t" r="r" b="b"/>
              <a:pathLst>
                <a:path w="779626" h="1122498">
                  <a:moveTo>
                    <a:pt x="0" y="0"/>
                  </a:moveTo>
                  <a:lnTo>
                    <a:pt x="779626" y="0"/>
                  </a:lnTo>
                  <a:lnTo>
                    <a:pt x="779626" y="1122497"/>
                  </a:lnTo>
                  <a:lnTo>
                    <a:pt x="0" y="1122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5036054" y="5056623"/>
              <a:ext cx="11567468" cy="2105025"/>
            </a:xfrm>
            <a:prstGeom prst="rect">
              <a:avLst/>
            </a:prstGeom>
          </p:spPr>
          <p:txBody>
            <a:bodyPr lIns="0" tIns="0" rIns="0" bIns="0" rtlCol="0" anchor="t">
              <a:spAutoFit/>
            </a:bodyPr>
            <a:lstStyle/>
            <a:p>
              <a:pPr algn="ctr">
                <a:lnSpc>
                  <a:spcPts val="6299"/>
                </a:lnSpc>
              </a:pPr>
              <a:r>
                <a:rPr lang="en-US" sz="4500" spc="44" dirty="0">
                  <a:solidFill>
                    <a:srgbClr val="E18455"/>
                  </a:solidFill>
                  <a:latin typeface="Poppins Bold"/>
                </a:rPr>
                <a:t>Let's check out</a:t>
              </a:r>
            </a:p>
            <a:p>
              <a:pPr algn="ctr">
                <a:lnSpc>
                  <a:spcPts val="6299"/>
                </a:lnSpc>
                <a:spcBef>
                  <a:spcPct val="0"/>
                </a:spcBef>
              </a:pPr>
              <a:r>
                <a:rPr lang="en-US" sz="4500" spc="44" dirty="0">
                  <a:solidFill>
                    <a:srgbClr val="E18455"/>
                  </a:solidFill>
                  <a:latin typeface="Poppins Bold"/>
                </a:rPr>
                <a:t>the scoop on our project!</a:t>
              </a:r>
            </a:p>
          </p:txBody>
        </p:sp>
        <p:sp>
          <p:nvSpPr>
            <p:cNvPr id="16" name="Freeform 16"/>
            <p:cNvSpPr/>
            <p:nvPr/>
          </p:nvSpPr>
          <p:spPr>
            <a:xfrm>
              <a:off x="16604134" y="3981765"/>
              <a:ext cx="779626" cy="1122498"/>
            </a:xfrm>
            <a:custGeom>
              <a:avLst/>
              <a:gdLst/>
              <a:ahLst/>
              <a:cxnLst/>
              <a:rect l="l" t="t" r="r" b="b"/>
              <a:pathLst>
                <a:path w="779626" h="1122498">
                  <a:moveTo>
                    <a:pt x="0" y="0"/>
                  </a:moveTo>
                  <a:lnTo>
                    <a:pt x="779625" y="0"/>
                  </a:lnTo>
                  <a:lnTo>
                    <a:pt x="779625" y="1122497"/>
                  </a:lnTo>
                  <a:lnTo>
                    <a:pt x="0" y="1122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931130" y="0"/>
              <a:ext cx="1372420" cy="2785354"/>
            </a:xfrm>
            <a:custGeom>
              <a:avLst/>
              <a:gdLst/>
              <a:ahLst/>
              <a:cxnLst/>
              <a:rect l="l" t="t" r="r" b="b"/>
              <a:pathLst>
                <a:path w="1372420" h="2785354">
                  <a:moveTo>
                    <a:pt x="0" y="0"/>
                  </a:moveTo>
                  <a:lnTo>
                    <a:pt x="1372420" y="0"/>
                  </a:lnTo>
                  <a:lnTo>
                    <a:pt x="1372420" y="2785354"/>
                  </a:lnTo>
                  <a:lnTo>
                    <a:pt x="0" y="27853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B8C898"/>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E4EFCF"/>
            </a:solidFill>
            <a:ln w="19050" cap="rnd">
              <a:solidFill>
                <a:srgbClr val="000000"/>
              </a:solidFill>
              <a:prstDash val="solid"/>
              <a:round/>
            </a:ln>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682416" y="2246484"/>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4550834" y="5371837"/>
            <a:ext cx="11004148" cy="1428108"/>
            <a:chOff x="0" y="0"/>
            <a:chExt cx="2898212" cy="376127"/>
          </a:xfrm>
        </p:grpSpPr>
        <p:sp>
          <p:nvSpPr>
            <p:cNvPr id="10" name="Freeform 10"/>
            <p:cNvSpPr/>
            <p:nvPr/>
          </p:nvSpPr>
          <p:spPr>
            <a:xfrm>
              <a:off x="0" y="0"/>
              <a:ext cx="2898212" cy="376127"/>
            </a:xfrm>
            <a:custGeom>
              <a:avLst/>
              <a:gdLst/>
              <a:ahLst/>
              <a:cxnLst/>
              <a:rect l="l" t="t" r="r" b="b"/>
              <a:pathLst>
                <a:path w="2898212" h="376127">
                  <a:moveTo>
                    <a:pt x="26735" y="0"/>
                  </a:moveTo>
                  <a:lnTo>
                    <a:pt x="2871477" y="0"/>
                  </a:lnTo>
                  <a:cubicBezTo>
                    <a:pt x="2886242" y="0"/>
                    <a:pt x="2898212" y="11970"/>
                    <a:pt x="2898212" y="26735"/>
                  </a:cubicBezTo>
                  <a:lnTo>
                    <a:pt x="2898212" y="349392"/>
                  </a:lnTo>
                  <a:cubicBezTo>
                    <a:pt x="2898212" y="364158"/>
                    <a:pt x="2886242" y="376127"/>
                    <a:pt x="2871477" y="376127"/>
                  </a:cubicBezTo>
                  <a:lnTo>
                    <a:pt x="26735" y="376127"/>
                  </a:lnTo>
                  <a:cubicBezTo>
                    <a:pt x="11970" y="376127"/>
                    <a:pt x="0" y="364158"/>
                    <a:pt x="0" y="349392"/>
                  </a:cubicBezTo>
                  <a:lnTo>
                    <a:pt x="0" y="26735"/>
                  </a:lnTo>
                  <a:cubicBezTo>
                    <a:pt x="0" y="11970"/>
                    <a:pt x="11970" y="0"/>
                    <a:pt x="26735" y="0"/>
                  </a:cubicBezTo>
                  <a:close/>
                </a:path>
              </a:pathLst>
            </a:custGeom>
            <a:solidFill>
              <a:srgbClr val="000000">
                <a:alpha val="0"/>
              </a:srgbClr>
            </a:solidFill>
            <a:ln w="47625" cap="rnd">
              <a:solidFill>
                <a:srgbClr val="5D381C"/>
              </a:solidFill>
              <a:prstDash val="solid"/>
              <a:round/>
            </a:ln>
          </p:spPr>
        </p:sp>
        <p:sp>
          <p:nvSpPr>
            <p:cNvPr id="11" name="TextBox 11"/>
            <p:cNvSpPr txBox="1"/>
            <p:nvPr/>
          </p:nvSpPr>
          <p:spPr>
            <a:xfrm>
              <a:off x="0" y="-57150"/>
              <a:ext cx="2898212" cy="433277"/>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3007148" y="7057120"/>
            <a:ext cx="11004148" cy="1464330"/>
            <a:chOff x="0" y="0"/>
            <a:chExt cx="2898212" cy="385667"/>
          </a:xfrm>
        </p:grpSpPr>
        <p:sp>
          <p:nvSpPr>
            <p:cNvPr id="13" name="Freeform 13"/>
            <p:cNvSpPr/>
            <p:nvPr/>
          </p:nvSpPr>
          <p:spPr>
            <a:xfrm>
              <a:off x="0" y="0"/>
              <a:ext cx="2898212" cy="385667"/>
            </a:xfrm>
            <a:custGeom>
              <a:avLst/>
              <a:gdLst/>
              <a:ahLst/>
              <a:cxnLst/>
              <a:rect l="l" t="t" r="r" b="b"/>
              <a:pathLst>
                <a:path w="2898212" h="385667">
                  <a:moveTo>
                    <a:pt x="26735" y="0"/>
                  </a:moveTo>
                  <a:lnTo>
                    <a:pt x="2871477" y="0"/>
                  </a:lnTo>
                  <a:cubicBezTo>
                    <a:pt x="2886242" y="0"/>
                    <a:pt x="2898212" y="11970"/>
                    <a:pt x="2898212" y="26735"/>
                  </a:cubicBezTo>
                  <a:lnTo>
                    <a:pt x="2898212" y="358932"/>
                  </a:lnTo>
                  <a:cubicBezTo>
                    <a:pt x="2898212" y="373698"/>
                    <a:pt x="2886242" y="385667"/>
                    <a:pt x="2871477" y="385667"/>
                  </a:cubicBezTo>
                  <a:lnTo>
                    <a:pt x="26735" y="385667"/>
                  </a:lnTo>
                  <a:cubicBezTo>
                    <a:pt x="11970" y="385667"/>
                    <a:pt x="0" y="373698"/>
                    <a:pt x="0" y="358932"/>
                  </a:cubicBezTo>
                  <a:lnTo>
                    <a:pt x="0" y="26735"/>
                  </a:lnTo>
                  <a:cubicBezTo>
                    <a:pt x="0" y="11970"/>
                    <a:pt x="11970" y="0"/>
                    <a:pt x="26735" y="0"/>
                  </a:cubicBezTo>
                  <a:close/>
                </a:path>
              </a:pathLst>
            </a:custGeom>
            <a:solidFill>
              <a:srgbClr val="000000">
                <a:alpha val="0"/>
              </a:srgbClr>
            </a:solidFill>
            <a:ln w="47625" cap="rnd">
              <a:solidFill>
                <a:srgbClr val="5D381C"/>
              </a:solidFill>
              <a:prstDash val="solid"/>
              <a:round/>
            </a:ln>
          </p:spPr>
        </p:sp>
        <p:sp>
          <p:nvSpPr>
            <p:cNvPr id="14" name="TextBox 14"/>
            <p:cNvSpPr txBox="1"/>
            <p:nvPr/>
          </p:nvSpPr>
          <p:spPr>
            <a:xfrm>
              <a:off x="0" y="-57150"/>
              <a:ext cx="2898212" cy="442817"/>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3007148" y="3650332"/>
            <a:ext cx="11004148" cy="1464330"/>
            <a:chOff x="0" y="0"/>
            <a:chExt cx="2898212" cy="385667"/>
          </a:xfrm>
        </p:grpSpPr>
        <p:sp>
          <p:nvSpPr>
            <p:cNvPr id="16" name="Freeform 16"/>
            <p:cNvSpPr/>
            <p:nvPr/>
          </p:nvSpPr>
          <p:spPr>
            <a:xfrm>
              <a:off x="0" y="0"/>
              <a:ext cx="2898212" cy="385667"/>
            </a:xfrm>
            <a:custGeom>
              <a:avLst/>
              <a:gdLst/>
              <a:ahLst/>
              <a:cxnLst/>
              <a:rect l="l" t="t" r="r" b="b"/>
              <a:pathLst>
                <a:path w="2898212" h="385667">
                  <a:moveTo>
                    <a:pt x="26735" y="0"/>
                  </a:moveTo>
                  <a:lnTo>
                    <a:pt x="2871477" y="0"/>
                  </a:lnTo>
                  <a:cubicBezTo>
                    <a:pt x="2886242" y="0"/>
                    <a:pt x="2898212" y="11970"/>
                    <a:pt x="2898212" y="26735"/>
                  </a:cubicBezTo>
                  <a:lnTo>
                    <a:pt x="2898212" y="358932"/>
                  </a:lnTo>
                  <a:cubicBezTo>
                    <a:pt x="2898212" y="373698"/>
                    <a:pt x="2886242" y="385667"/>
                    <a:pt x="2871477" y="385667"/>
                  </a:cubicBezTo>
                  <a:lnTo>
                    <a:pt x="26735" y="385667"/>
                  </a:lnTo>
                  <a:cubicBezTo>
                    <a:pt x="11970" y="385667"/>
                    <a:pt x="0" y="373698"/>
                    <a:pt x="0" y="358932"/>
                  </a:cubicBezTo>
                  <a:lnTo>
                    <a:pt x="0" y="26735"/>
                  </a:lnTo>
                  <a:cubicBezTo>
                    <a:pt x="0" y="11970"/>
                    <a:pt x="11970" y="0"/>
                    <a:pt x="26735" y="0"/>
                  </a:cubicBezTo>
                  <a:close/>
                </a:path>
              </a:pathLst>
            </a:custGeom>
            <a:solidFill>
              <a:srgbClr val="000000">
                <a:alpha val="0"/>
              </a:srgbClr>
            </a:solidFill>
            <a:ln w="47625" cap="rnd">
              <a:solidFill>
                <a:srgbClr val="5D381C"/>
              </a:solidFill>
              <a:prstDash val="solid"/>
              <a:round/>
            </a:ln>
          </p:spPr>
        </p:sp>
        <p:sp>
          <p:nvSpPr>
            <p:cNvPr id="17" name="TextBox 17"/>
            <p:cNvSpPr txBox="1"/>
            <p:nvPr/>
          </p:nvSpPr>
          <p:spPr>
            <a:xfrm>
              <a:off x="0" y="-57150"/>
              <a:ext cx="2898212" cy="44281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PROJECT SCOPE</a:t>
            </a:r>
          </a:p>
        </p:txBody>
      </p:sp>
      <p:sp>
        <p:nvSpPr>
          <p:cNvPr id="19" name="TextBox 19"/>
          <p:cNvSpPr txBox="1"/>
          <p:nvPr/>
        </p:nvSpPr>
        <p:spPr>
          <a:xfrm>
            <a:off x="4837797" y="5823636"/>
            <a:ext cx="10317976" cy="457835"/>
          </a:xfrm>
          <a:prstGeom prst="rect">
            <a:avLst/>
          </a:prstGeom>
        </p:spPr>
        <p:txBody>
          <a:bodyPr lIns="0" tIns="0" rIns="0" bIns="0" rtlCol="0" anchor="t">
            <a:spAutoFit/>
          </a:bodyPr>
          <a:lstStyle/>
          <a:p>
            <a:pPr>
              <a:lnSpc>
                <a:spcPts val="3640"/>
              </a:lnSpc>
              <a:spcBef>
                <a:spcPct val="0"/>
              </a:spcBef>
            </a:pPr>
            <a:r>
              <a:rPr lang="en-US" sz="2600">
                <a:solidFill>
                  <a:srgbClr val="5D381C"/>
                </a:solidFill>
                <a:latin typeface="Poppins"/>
              </a:rPr>
              <a:t>Predictive Modeling for Intervention Strategies</a:t>
            </a:r>
          </a:p>
        </p:txBody>
      </p:sp>
      <p:sp>
        <p:nvSpPr>
          <p:cNvPr id="20" name="TextBox 20"/>
          <p:cNvSpPr txBox="1"/>
          <p:nvPr/>
        </p:nvSpPr>
        <p:spPr>
          <a:xfrm>
            <a:off x="3350234" y="7504795"/>
            <a:ext cx="10317976" cy="457835"/>
          </a:xfrm>
          <a:prstGeom prst="rect">
            <a:avLst/>
          </a:prstGeom>
        </p:spPr>
        <p:txBody>
          <a:bodyPr lIns="0" tIns="0" rIns="0" bIns="0" rtlCol="0" anchor="t">
            <a:spAutoFit/>
          </a:bodyPr>
          <a:lstStyle/>
          <a:p>
            <a:pPr>
              <a:lnSpc>
                <a:spcPts val="3640"/>
              </a:lnSpc>
              <a:spcBef>
                <a:spcPct val="0"/>
              </a:spcBef>
            </a:pPr>
            <a:r>
              <a:rPr lang="en-US" sz="2600">
                <a:solidFill>
                  <a:srgbClr val="5D381C"/>
                </a:solidFill>
                <a:latin typeface="Poppins"/>
              </a:rPr>
              <a:t>Educational Policy Recommendations</a:t>
            </a:r>
          </a:p>
        </p:txBody>
      </p:sp>
      <p:sp>
        <p:nvSpPr>
          <p:cNvPr id="21" name="TextBox 21"/>
          <p:cNvSpPr txBox="1"/>
          <p:nvPr/>
        </p:nvSpPr>
        <p:spPr>
          <a:xfrm>
            <a:off x="3693320" y="4142477"/>
            <a:ext cx="10317976" cy="457835"/>
          </a:xfrm>
          <a:prstGeom prst="rect">
            <a:avLst/>
          </a:prstGeom>
        </p:spPr>
        <p:txBody>
          <a:bodyPr lIns="0" tIns="0" rIns="0" bIns="0" rtlCol="0" anchor="t">
            <a:spAutoFit/>
          </a:bodyPr>
          <a:lstStyle/>
          <a:p>
            <a:pPr>
              <a:lnSpc>
                <a:spcPts val="3640"/>
              </a:lnSpc>
              <a:spcBef>
                <a:spcPct val="0"/>
              </a:spcBef>
            </a:pPr>
            <a:r>
              <a:rPr lang="en-US" sz="2600">
                <a:solidFill>
                  <a:srgbClr val="5D381C"/>
                </a:solidFill>
                <a:latin typeface="Poppins"/>
              </a:rPr>
              <a:t>Exploring Alcohol-Grade Correlation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647146" y="-1028700"/>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2">
              <a:alphaModFix amt="74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43737" y="-992717"/>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a:off x="647146" y="5531404"/>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172212" y="1683922"/>
            <a:ext cx="15916048" cy="6919156"/>
            <a:chOff x="0" y="0"/>
            <a:chExt cx="4191881" cy="1822329"/>
          </a:xfrm>
        </p:grpSpPr>
        <p:sp>
          <p:nvSpPr>
            <p:cNvPr id="6" name="Freeform 6"/>
            <p:cNvSpPr/>
            <p:nvPr/>
          </p:nvSpPr>
          <p:spPr>
            <a:xfrm>
              <a:off x="0" y="0"/>
              <a:ext cx="4191881" cy="1822329"/>
            </a:xfrm>
            <a:custGeom>
              <a:avLst/>
              <a:gdLst/>
              <a:ahLst/>
              <a:cxnLst/>
              <a:rect l="l" t="t" r="r" b="b"/>
              <a:pathLst>
                <a:path w="4191881" h="1822329">
                  <a:moveTo>
                    <a:pt x="14593" y="0"/>
                  </a:moveTo>
                  <a:lnTo>
                    <a:pt x="4177288" y="0"/>
                  </a:lnTo>
                  <a:cubicBezTo>
                    <a:pt x="4181158" y="0"/>
                    <a:pt x="4184870" y="1537"/>
                    <a:pt x="4187607" y="4274"/>
                  </a:cubicBezTo>
                  <a:cubicBezTo>
                    <a:pt x="4190343" y="7011"/>
                    <a:pt x="4191881" y="10722"/>
                    <a:pt x="4191881" y="14593"/>
                  </a:cubicBezTo>
                  <a:lnTo>
                    <a:pt x="4191881" y="1807737"/>
                  </a:lnTo>
                  <a:cubicBezTo>
                    <a:pt x="4191881" y="1815796"/>
                    <a:pt x="4185348" y="1822329"/>
                    <a:pt x="4177288" y="1822329"/>
                  </a:cubicBezTo>
                  <a:lnTo>
                    <a:pt x="14593" y="1822329"/>
                  </a:lnTo>
                  <a:cubicBezTo>
                    <a:pt x="6533" y="1822329"/>
                    <a:pt x="0" y="1815796"/>
                    <a:pt x="0" y="1807737"/>
                  </a:cubicBezTo>
                  <a:lnTo>
                    <a:pt x="0" y="14593"/>
                  </a:lnTo>
                  <a:cubicBezTo>
                    <a:pt x="0" y="6533"/>
                    <a:pt x="6533" y="0"/>
                    <a:pt x="14593" y="0"/>
                  </a:cubicBezTo>
                  <a:close/>
                </a:path>
              </a:pathLst>
            </a:custGeom>
            <a:solidFill>
              <a:srgbClr val="FFFFFF">
                <a:alpha val="84706"/>
              </a:srgbClr>
            </a:solidFill>
            <a:ln cap="rnd">
              <a:noFill/>
              <a:prstDash val="solid"/>
              <a:round/>
            </a:ln>
          </p:spPr>
        </p:sp>
        <p:sp>
          <p:nvSpPr>
            <p:cNvPr id="7" name="TextBox 7"/>
            <p:cNvSpPr txBox="1"/>
            <p:nvPr/>
          </p:nvSpPr>
          <p:spPr>
            <a:xfrm>
              <a:off x="0" y="57150"/>
              <a:ext cx="4191881" cy="1765179"/>
            </a:xfrm>
            <a:prstGeom prst="rect">
              <a:avLst/>
            </a:prstGeom>
          </p:spPr>
          <p:txBody>
            <a:bodyPr lIns="50800" tIns="50800" rIns="50800" bIns="50800" rtlCol="0" anchor="ctr"/>
            <a:lstStyle/>
            <a:p>
              <a:pPr algn="ctr">
                <a:lnSpc>
                  <a:spcPts val="2499"/>
                </a:lnSpc>
              </a:pPr>
              <a:endParaRPr/>
            </a:p>
          </p:txBody>
        </p:sp>
      </p:grpSp>
      <p:sp>
        <p:nvSpPr>
          <p:cNvPr id="8" name="Freeform 8"/>
          <p:cNvSpPr/>
          <p:nvPr/>
        </p:nvSpPr>
        <p:spPr>
          <a:xfrm rot="-5400000" flipH="1">
            <a:off x="1913663" y="7844291"/>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8">
              <a:alphaModFix amt="24000"/>
              <a:extLst>
                <a:ext uri="{96DAC541-7B7A-43D3-8B79-37D633B846F1}">
                  <asvg:svgBlip xmlns:asvg="http://schemas.microsoft.com/office/drawing/2016/SVG/main" r:embed="rId9"/>
                </a:ext>
              </a:extLst>
            </a:blip>
            <a:stretch>
              <a:fillRect/>
            </a:stretch>
          </a:blipFill>
        </p:spPr>
      </p:sp>
      <p:grpSp>
        <p:nvGrpSpPr>
          <p:cNvPr id="9" name="Group 9"/>
          <p:cNvGrpSpPr/>
          <p:nvPr/>
        </p:nvGrpSpPr>
        <p:grpSpPr>
          <a:xfrm>
            <a:off x="1172212" y="1250097"/>
            <a:ext cx="6838231" cy="829806"/>
            <a:chOff x="0" y="0"/>
            <a:chExt cx="1801015" cy="218550"/>
          </a:xfrm>
        </p:grpSpPr>
        <p:sp>
          <p:nvSpPr>
            <p:cNvPr id="10" name="Freeform 10"/>
            <p:cNvSpPr/>
            <p:nvPr/>
          </p:nvSpPr>
          <p:spPr>
            <a:xfrm>
              <a:off x="0" y="0"/>
              <a:ext cx="1801015" cy="218550"/>
            </a:xfrm>
            <a:custGeom>
              <a:avLst/>
              <a:gdLst/>
              <a:ahLst/>
              <a:cxnLst/>
              <a:rect l="l" t="t" r="r" b="b"/>
              <a:pathLst>
                <a:path w="1801015" h="218550">
                  <a:moveTo>
                    <a:pt x="56608" y="0"/>
                  </a:moveTo>
                  <a:lnTo>
                    <a:pt x="1744408" y="0"/>
                  </a:lnTo>
                  <a:cubicBezTo>
                    <a:pt x="1759421" y="0"/>
                    <a:pt x="1773819" y="5964"/>
                    <a:pt x="1784435" y="16580"/>
                  </a:cubicBezTo>
                  <a:cubicBezTo>
                    <a:pt x="1795051" y="27196"/>
                    <a:pt x="1801015" y="41594"/>
                    <a:pt x="1801015" y="56608"/>
                  </a:cubicBezTo>
                  <a:lnTo>
                    <a:pt x="1801015" y="161942"/>
                  </a:lnTo>
                  <a:cubicBezTo>
                    <a:pt x="1801015" y="176955"/>
                    <a:pt x="1795051" y="191354"/>
                    <a:pt x="1784435" y="201970"/>
                  </a:cubicBezTo>
                  <a:cubicBezTo>
                    <a:pt x="1773819" y="212586"/>
                    <a:pt x="1759421" y="218550"/>
                    <a:pt x="1744408" y="218550"/>
                  </a:cubicBezTo>
                  <a:lnTo>
                    <a:pt x="56608" y="218550"/>
                  </a:lnTo>
                  <a:cubicBezTo>
                    <a:pt x="41594" y="218550"/>
                    <a:pt x="27196" y="212586"/>
                    <a:pt x="16580" y="201970"/>
                  </a:cubicBezTo>
                  <a:cubicBezTo>
                    <a:pt x="5964" y="191354"/>
                    <a:pt x="0" y="176955"/>
                    <a:pt x="0" y="161942"/>
                  </a:cubicBezTo>
                  <a:lnTo>
                    <a:pt x="0" y="56608"/>
                  </a:lnTo>
                  <a:cubicBezTo>
                    <a:pt x="0" y="41594"/>
                    <a:pt x="5964" y="27196"/>
                    <a:pt x="16580" y="16580"/>
                  </a:cubicBezTo>
                  <a:cubicBezTo>
                    <a:pt x="27196" y="5964"/>
                    <a:pt x="41594" y="0"/>
                    <a:pt x="56608" y="0"/>
                  </a:cubicBezTo>
                  <a:close/>
                </a:path>
              </a:pathLst>
            </a:custGeom>
            <a:solidFill>
              <a:srgbClr val="FFFFFF"/>
            </a:solidFill>
            <a:ln w="66675" cap="rnd">
              <a:solidFill>
                <a:srgbClr val="000000"/>
              </a:solidFill>
              <a:prstDash val="solid"/>
              <a:round/>
            </a:ln>
          </p:spPr>
        </p:sp>
        <p:sp>
          <p:nvSpPr>
            <p:cNvPr id="11" name="TextBox 11"/>
            <p:cNvSpPr txBox="1"/>
            <p:nvPr/>
          </p:nvSpPr>
          <p:spPr>
            <a:xfrm>
              <a:off x="0" y="57150"/>
              <a:ext cx="1801015" cy="161400"/>
            </a:xfrm>
            <a:prstGeom prst="rect">
              <a:avLst/>
            </a:prstGeom>
          </p:spPr>
          <p:txBody>
            <a:bodyPr lIns="50800" tIns="50800" rIns="50800" bIns="50800" rtlCol="0" anchor="ctr"/>
            <a:lstStyle/>
            <a:p>
              <a:pPr algn="ctr">
                <a:lnSpc>
                  <a:spcPts val="2499"/>
                </a:lnSpc>
              </a:pPr>
              <a:endParaRPr/>
            </a:p>
          </p:txBody>
        </p:sp>
      </p:grpSp>
      <p:grpSp>
        <p:nvGrpSpPr>
          <p:cNvPr id="12" name="Group 12"/>
          <p:cNvGrpSpPr/>
          <p:nvPr/>
        </p:nvGrpSpPr>
        <p:grpSpPr>
          <a:xfrm>
            <a:off x="1028700" y="3002368"/>
            <a:ext cx="7560727" cy="5836406"/>
            <a:chOff x="0" y="0"/>
            <a:chExt cx="1991302" cy="1537161"/>
          </a:xfrm>
        </p:grpSpPr>
        <p:sp>
          <p:nvSpPr>
            <p:cNvPr id="13" name="Freeform 13"/>
            <p:cNvSpPr/>
            <p:nvPr/>
          </p:nvSpPr>
          <p:spPr>
            <a:xfrm>
              <a:off x="0" y="0"/>
              <a:ext cx="1991302" cy="1537161"/>
            </a:xfrm>
            <a:custGeom>
              <a:avLst/>
              <a:gdLst/>
              <a:ahLst/>
              <a:cxnLst/>
              <a:rect l="l" t="t" r="r" b="b"/>
              <a:pathLst>
                <a:path w="1991302" h="1537161">
                  <a:moveTo>
                    <a:pt x="20479" y="0"/>
                  </a:moveTo>
                  <a:lnTo>
                    <a:pt x="1970823" y="0"/>
                  </a:lnTo>
                  <a:cubicBezTo>
                    <a:pt x="1982134" y="0"/>
                    <a:pt x="1991302" y="9169"/>
                    <a:pt x="1991302" y="20479"/>
                  </a:cubicBezTo>
                  <a:lnTo>
                    <a:pt x="1991302" y="1516681"/>
                  </a:lnTo>
                  <a:cubicBezTo>
                    <a:pt x="1991302" y="1527992"/>
                    <a:pt x="1982134" y="1537161"/>
                    <a:pt x="1970823" y="1537161"/>
                  </a:cubicBezTo>
                  <a:lnTo>
                    <a:pt x="20479" y="1537161"/>
                  </a:lnTo>
                  <a:cubicBezTo>
                    <a:pt x="9169" y="1537161"/>
                    <a:pt x="0" y="1527992"/>
                    <a:pt x="0" y="1516681"/>
                  </a:cubicBezTo>
                  <a:lnTo>
                    <a:pt x="0" y="20479"/>
                  </a:lnTo>
                  <a:cubicBezTo>
                    <a:pt x="0" y="9169"/>
                    <a:pt x="9169" y="0"/>
                    <a:pt x="20479" y="0"/>
                  </a:cubicBezTo>
                  <a:close/>
                </a:path>
              </a:pathLst>
            </a:custGeom>
            <a:solidFill>
              <a:srgbClr val="D2E1B3">
                <a:alpha val="80000"/>
              </a:srgbClr>
            </a:solidFill>
            <a:ln w="85725" cap="sq">
              <a:solidFill>
                <a:srgbClr val="4C7D77">
                  <a:alpha val="80000"/>
                </a:srgbClr>
              </a:solidFill>
              <a:prstDash val="solid"/>
              <a:miter/>
            </a:ln>
          </p:spPr>
        </p:sp>
        <p:sp>
          <p:nvSpPr>
            <p:cNvPr id="14" name="TextBox 14"/>
            <p:cNvSpPr txBox="1"/>
            <p:nvPr/>
          </p:nvSpPr>
          <p:spPr>
            <a:xfrm>
              <a:off x="0" y="57150"/>
              <a:ext cx="1991302" cy="1480011"/>
            </a:xfrm>
            <a:prstGeom prst="rect">
              <a:avLst/>
            </a:prstGeom>
          </p:spPr>
          <p:txBody>
            <a:bodyPr lIns="50800" tIns="50800" rIns="50800" bIns="50800" rtlCol="0" anchor="ctr"/>
            <a:lstStyle/>
            <a:p>
              <a:pPr algn="ctr">
                <a:lnSpc>
                  <a:spcPts val="2499"/>
                </a:lnSpc>
              </a:pPr>
              <a:endParaRPr/>
            </a:p>
          </p:txBody>
        </p:sp>
      </p:grpSp>
      <p:sp>
        <p:nvSpPr>
          <p:cNvPr id="15" name="TextBox 15"/>
          <p:cNvSpPr txBox="1"/>
          <p:nvPr/>
        </p:nvSpPr>
        <p:spPr>
          <a:xfrm>
            <a:off x="1517186" y="3338063"/>
            <a:ext cx="6148282" cy="5117391"/>
          </a:xfrm>
          <a:prstGeom prst="rect">
            <a:avLst/>
          </a:prstGeom>
        </p:spPr>
        <p:txBody>
          <a:bodyPr lIns="0" tIns="0" rIns="0" bIns="0" rtlCol="0" anchor="t">
            <a:spAutoFit/>
          </a:bodyPr>
          <a:lstStyle/>
          <a:p>
            <a:pPr marL="594354" lvl="1" indent="-297177" algn="just">
              <a:lnSpc>
                <a:spcPts val="3854"/>
              </a:lnSpc>
              <a:buFont typeface="Arial"/>
              <a:buChar char="•"/>
            </a:pPr>
            <a:r>
              <a:rPr lang="en-US" sz="2752">
                <a:solidFill>
                  <a:srgbClr val="000000"/>
                </a:solidFill>
                <a:latin typeface="Fraunces"/>
              </a:rPr>
              <a:t>A study by the National Institute on Alcohol Abuse and Alcoholism (NIAAA) found that alcohol use can impair cognitive function, including memory, attention, and learning. The study also found that alcohol use can lead to academic problems, such as lower grades and increased dropout rates.</a:t>
            </a:r>
          </a:p>
          <a:p>
            <a:pPr algn="ctr">
              <a:lnSpc>
                <a:spcPts val="2174"/>
              </a:lnSpc>
            </a:pPr>
            <a:endParaRPr lang="en-US" sz="2752">
              <a:solidFill>
                <a:srgbClr val="000000"/>
              </a:solidFill>
              <a:latin typeface="Fraunces"/>
            </a:endParaRPr>
          </a:p>
        </p:txBody>
      </p:sp>
      <p:sp>
        <p:nvSpPr>
          <p:cNvPr id="16" name="TextBox 16"/>
          <p:cNvSpPr txBox="1"/>
          <p:nvPr/>
        </p:nvSpPr>
        <p:spPr>
          <a:xfrm>
            <a:off x="2009627" y="1277054"/>
            <a:ext cx="4880276" cy="669925"/>
          </a:xfrm>
          <a:prstGeom prst="rect">
            <a:avLst/>
          </a:prstGeom>
        </p:spPr>
        <p:txBody>
          <a:bodyPr lIns="0" tIns="0" rIns="0" bIns="0" rtlCol="0" anchor="t">
            <a:spAutoFit/>
          </a:bodyPr>
          <a:lstStyle/>
          <a:p>
            <a:pPr>
              <a:lnSpc>
                <a:spcPts val="5599"/>
              </a:lnSpc>
            </a:pPr>
            <a:r>
              <a:rPr lang="en-US" sz="3999">
                <a:solidFill>
                  <a:srgbClr val="000000"/>
                </a:solidFill>
                <a:latin typeface="Fraunces Heavy"/>
              </a:rPr>
              <a:t>Previous Studies</a:t>
            </a:r>
          </a:p>
        </p:txBody>
      </p:sp>
      <p:grpSp>
        <p:nvGrpSpPr>
          <p:cNvPr id="17" name="Group 17"/>
          <p:cNvGrpSpPr/>
          <p:nvPr/>
        </p:nvGrpSpPr>
        <p:grpSpPr>
          <a:xfrm>
            <a:off x="9144000" y="3002368"/>
            <a:ext cx="7944260" cy="5836406"/>
            <a:chOff x="0" y="0"/>
            <a:chExt cx="2092315" cy="1537161"/>
          </a:xfrm>
        </p:grpSpPr>
        <p:sp>
          <p:nvSpPr>
            <p:cNvPr id="18" name="Freeform 18"/>
            <p:cNvSpPr/>
            <p:nvPr/>
          </p:nvSpPr>
          <p:spPr>
            <a:xfrm>
              <a:off x="0" y="0"/>
              <a:ext cx="2092315" cy="1537161"/>
            </a:xfrm>
            <a:custGeom>
              <a:avLst/>
              <a:gdLst/>
              <a:ahLst/>
              <a:cxnLst/>
              <a:rect l="l" t="t" r="r" b="b"/>
              <a:pathLst>
                <a:path w="2092315" h="1537161">
                  <a:moveTo>
                    <a:pt x="19491" y="0"/>
                  </a:moveTo>
                  <a:lnTo>
                    <a:pt x="2072825" y="0"/>
                  </a:lnTo>
                  <a:cubicBezTo>
                    <a:pt x="2077994" y="0"/>
                    <a:pt x="2082952" y="2053"/>
                    <a:pt x="2086607" y="5709"/>
                  </a:cubicBezTo>
                  <a:cubicBezTo>
                    <a:pt x="2090262" y="9364"/>
                    <a:pt x="2092315" y="14321"/>
                    <a:pt x="2092315" y="19491"/>
                  </a:cubicBezTo>
                  <a:lnTo>
                    <a:pt x="2092315" y="1517670"/>
                  </a:lnTo>
                  <a:cubicBezTo>
                    <a:pt x="2092315" y="1522839"/>
                    <a:pt x="2090262" y="1527797"/>
                    <a:pt x="2086607" y="1531452"/>
                  </a:cubicBezTo>
                  <a:cubicBezTo>
                    <a:pt x="2082952" y="1535107"/>
                    <a:pt x="2077994" y="1537161"/>
                    <a:pt x="2072825" y="1537161"/>
                  </a:cubicBezTo>
                  <a:lnTo>
                    <a:pt x="19491" y="1537161"/>
                  </a:lnTo>
                  <a:cubicBezTo>
                    <a:pt x="14321" y="1537161"/>
                    <a:pt x="9364" y="1535107"/>
                    <a:pt x="5709" y="1531452"/>
                  </a:cubicBezTo>
                  <a:cubicBezTo>
                    <a:pt x="2053" y="1527797"/>
                    <a:pt x="0" y="1522839"/>
                    <a:pt x="0" y="1517670"/>
                  </a:cubicBezTo>
                  <a:lnTo>
                    <a:pt x="0" y="19491"/>
                  </a:lnTo>
                  <a:cubicBezTo>
                    <a:pt x="0" y="14321"/>
                    <a:pt x="2053" y="9364"/>
                    <a:pt x="5709" y="5709"/>
                  </a:cubicBezTo>
                  <a:cubicBezTo>
                    <a:pt x="9364" y="2053"/>
                    <a:pt x="14321" y="0"/>
                    <a:pt x="19491" y="0"/>
                  </a:cubicBezTo>
                  <a:close/>
                </a:path>
              </a:pathLst>
            </a:custGeom>
            <a:solidFill>
              <a:srgbClr val="E4EFCF">
                <a:alpha val="80000"/>
              </a:srgbClr>
            </a:solidFill>
            <a:ln w="85725" cap="sq">
              <a:solidFill>
                <a:srgbClr val="4C7D77">
                  <a:alpha val="80000"/>
                </a:srgbClr>
              </a:solidFill>
              <a:prstDash val="solid"/>
              <a:miter/>
            </a:ln>
          </p:spPr>
        </p:sp>
        <p:sp>
          <p:nvSpPr>
            <p:cNvPr id="19" name="TextBox 19"/>
            <p:cNvSpPr txBox="1"/>
            <p:nvPr/>
          </p:nvSpPr>
          <p:spPr>
            <a:xfrm>
              <a:off x="0" y="57150"/>
              <a:ext cx="2092315" cy="1480011"/>
            </a:xfrm>
            <a:prstGeom prst="rect">
              <a:avLst/>
            </a:prstGeom>
          </p:spPr>
          <p:txBody>
            <a:bodyPr lIns="50800" tIns="50800" rIns="50800" bIns="50800" rtlCol="0" anchor="ctr"/>
            <a:lstStyle/>
            <a:p>
              <a:pPr algn="ctr">
                <a:lnSpc>
                  <a:spcPts val="2499"/>
                </a:lnSpc>
              </a:pPr>
              <a:endParaRPr/>
            </a:p>
          </p:txBody>
        </p:sp>
      </p:grpSp>
      <p:sp>
        <p:nvSpPr>
          <p:cNvPr id="20" name="TextBox 20"/>
          <p:cNvSpPr txBox="1"/>
          <p:nvPr/>
        </p:nvSpPr>
        <p:spPr>
          <a:xfrm>
            <a:off x="9687318" y="3338063"/>
            <a:ext cx="5919499" cy="5176251"/>
          </a:xfrm>
          <a:prstGeom prst="rect">
            <a:avLst/>
          </a:prstGeom>
        </p:spPr>
        <p:txBody>
          <a:bodyPr lIns="0" tIns="0" rIns="0" bIns="0" rtlCol="0" anchor="t">
            <a:spAutoFit/>
          </a:bodyPr>
          <a:lstStyle/>
          <a:p>
            <a:pPr marL="569022" lvl="1" indent="-284511" algn="just">
              <a:lnSpc>
                <a:spcPts val="3689"/>
              </a:lnSpc>
              <a:buFont typeface="Arial"/>
              <a:buChar char="•"/>
            </a:pPr>
            <a:r>
              <a:rPr lang="en-US" sz="2635">
                <a:solidFill>
                  <a:srgbClr val="000000"/>
                </a:solidFill>
                <a:latin typeface="Fraunces"/>
              </a:rPr>
              <a:t>Another study, published in the journal "Alcoholism: Clinical and Experimental Research," found that alcohol use can disrupt sleep patterns, which can also impair cognitive function. The study also found that alcohol use can lead to mood problems, such as anxiety and depression, which can also affect academic performance.</a:t>
            </a:r>
          </a:p>
          <a:p>
            <a:pPr algn="ctr">
              <a:lnSpc>
                <a:spcPts val="4249"/>
              </a:lnSpc>
            </a:pPr>
            <a:r>
              <a:rPr lang="en-US" sz="3035">
                <a:solidFill>
                  <a:srgbClr val="000000"/>
                </a:solidFill>
                <a:latin typeface="Fraunce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8757"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D2E1B3"/>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26350"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199563"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4196576" y="4249092"/>
            <a:ext cx="737119" cy="1061297"/>
          </a:xfrm>
          <a:custGeom>
            <a:avLst/>
            <a:gdLst/>
            <a:ahLst/>
            <a:cxnLst/>
            <a:rect l="l" t="t" r="r" b="b"/>
            <a:pathLst>
              <a:path w="737119" h="1061297">
                <a:moveTo>
                  <a:pt x="0" y="0"/>
                </a:moveTo>
                <a:lnTo>
                  <a:pt x="737120" y="0"/>
                </a:lnTo>
                <a:lnTo>
                  <a:pt x="737120"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511356"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431659" y="6432492"/>
            <a:ext cx="584719" cy="841873"/>
          </a:xfrm>
          <a:custGeom>
            <a:avLst/>
            <a:gdLst/>
            <a:ahLst/>
            <a:cxnLst/>
            <a:rect l="l" t="t" r="r" b="b"/>
            <a:pathLst>
              <a:path w="584719" h="841873">
                <a:moveTo>
                  <a:pt x="0" y="0"/>
                </a:moveTo>
                <a:lnTo>
                  <a:pt x="584720" y="0"/>
                </a:lnTo>
                <a:lnTo>
                  <a:pt x="584720"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84725" y="4608291"/>
            <a:ext cx="8675601" cy="2169161"/>
          </a:xfrm>
          <a:prstGeom prst="rect">
            <a:avLst/>
          </a:prstGeom>
        </p:spPr>
        <p:txBody>
          <a:bodyPr lIns="0" tIns="0" rIns="0" bIns="0" rtlCol="0" anchor="t">
            <a:spAutoFit/>
          </a:bodyPr>
          <a:lstStyle/>
          <a:p>
            <a:pPr algn="ctr">
              <a:lnSpc>
                <a:spcPts val="8539"/>
              </a:lnSpc>
            </a:pPr>
            <a:r>
              <a:rPr lang="en-US" sz="6099" spc="60">
                <a:solidFill>
                  <a:srgbClr val="E18455"/>
                </a:solidFill>
                <a:latin typeface="Poppins Bold"/>
              </a:rPr>
              <a:t>Methodology</a:t>
            </a:r>
          </a:p>
          <a:p>
            <a:pPr algn="ctr">
              <a:lnSpc>
                <a:spcPts val="8539"/>
              </a:lnSpc>
              <a:spcBef>
                <a:spcPct val="0"/>
              </a:spcBef>
            </a:pPr>
            <a:endParaRPr lang="en-US" sz="6099" spc="60">
              <a:solidFill>
                <a:srgbClr val="E18455"/>
              </a:solidFill>
              <a:latin typeface="Poppins Bold"/>
            </a:endParaRPr>
          </a:p>
        </p:txBody>
      </p:sp>
      <p:sp>
        <p:nvSpPr>
          <p:cNvPr id="15" name="Freeform 15"/>
          <p:cNvSpPr/>
          <p:nvPr/>
        </p:nvSpPr>
        <p:spPr>
          <a:xfrm>
            <a:off x="13611857" y="3407219"/>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857104" y="420895"/>
            <a:ext cx="1029315" cy="2089016"/>
          </a:xfrm>
          <a:custGeom>
            <a:avLst/>
            <a:gdLst/>
            <a:ahLst/>
            <a:cxnLst/>
            <a:rect l="l" t="t" r="r" b="b"/>
            <a:pathLst>
              <a:path w="1029315" h="2089016">
                <a:moveTo>
                  <a:pt x="0" y="0"/>
                </a:moveTo>
                <a:lnTo>
                  <a:pt x="1029315" y="0"/>
                </a:lnTo>
                <a:lnTo>
                  <a:pt x="1029315" y="2089016"/>
                </a:lnTo>
                <a:lnTo>
                  <a:pt x="0" y="20890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71805" y="1892143"/>
            <a:ext cx="9344390" cy="1464330"/>
            <a:chOff x="0" y="0"/>
            <a:chExt cx="2461074" cy="385667"/>
          </a:xfrm>
        </p:grpSpPr>
        <p:sp>
          <p:nvSpPr>
            <p:cNvPr id="3" name="Freeform 3"/>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4" name="TextBox 4"/>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RESEARCH METHODOLOGY</a:t>
            </a:r>
          </a:p>
        </p:txBody>
      </p:sp>
      <p:sp>
        <p:nvSpPr>
          <p:cNvPr id="6" name="Freeform 6"/>
          <p:cNvSpPr/>
          <p:nvPr/>
        </p:nvSpPr>
        <p:spPr>
          <a:xfrm rot="3207531">
            <a:off x="17071081" y="-1900738"/>
            <a:ext cx="1560197" cy="3277109"/>
          </a:xfrm>
          <a:custGeom>
            <a:avLst/>
            <a:gdLst/>
            <a:ahLst/>
            <a:cxnLst/>
            <a:rect l="l" t="t" r="r" b="b"/>
            <a:pathLst>
              <a:path w="1560197" h="3277109">
                <a:moveTo>
                  <a:pt x="0" y="0"/>
                </a:moveTo>
                <a:lnTo>
                  <a:pt x="1560197" y="0"/>
                </a:lnTo>
                <a:lnTo>
                  <a:pt x="1560197" y="3277110"/>
                </a:lnTo>
                <a:lnTo>
                  <a:pt x="0" y="3277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9230465">
            <a:off x="-118279" y="9415065"/>
            <a:ext cx="1388996" cy="2917512"/>
          </a:xfrm>
          <a:custGeom>
            <a:avLst/>
            <a:gdLst/>
            <a:ahLst/>
            <a:cxnLst/>
            <a:rect l="l" t="t" r="r" b="b"/>
            <a:pathLst>
              <a:path w="1388996" h="2917512">
                <a:moveTo>
                  <a:pt x="0" y="0"/>
                </a:moveTo>
                <a:lnTo>
                  <a:pt x="1388996" y="0"/>
                </a:lnTo>
                <a:lnTo>
                  <a:pt x="1388996" y="2917511"/>
                </a:lnTo>
                <a:lnTo>
                  <a:pt x="0" y="291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9230465">
            <a:off x="-694498" y="8828244"/>
            <a:ext cx="1388996" cy="2917512"/>
          </a:xfrm>
          <a:custGeom>
            <a:avLst/>
            <a:gdLst/>
            <a:ahLst/>
            <a:cxnLst/>
            <a:rect l="l" t="t" r="r" b="b"/>
            <a:pathLst>
              <a:path w="1388996" h="2917512">
                <a:moveTo>
                  <a:pt x="0" y="0"/>
                </a:moveTo>
                <a:lnTo>
                  <a:pt x="1388996" y="0"/>
                </a:lnTo>
                <a:lnTo>
                  <a:pt x="1388996" y="2917512"/>
                </a:lnTo>
                <a:lnTo>
                  <a:pt x="0" y="2917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B8C898"/>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889282"/>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FF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229109" y="5694322"/>
            <a:ext cx="7829782" cy="1000125"/>
            <a:chOff x="0" y="0"/>
            <a:chExt cx="2062165" cy="263407"/>
          </a:xfrm>
        </p:grpSpPr>
        <p:sp>
          <p:nvSpPr>
            <p:cNvPr id="9" name="Freeform 9"/>
            <p:cNvSpPr/>
            <p:nvPr/>
          </p:nvSpPr>
          <p:spPr>
            <a:xfrm>
              <a:off x="0" y="0"/>
              <a:ext cx="2062165" cy="263407"/>
            </a:xfrm>
            <a:custGeom>
              <a:avLst/>
              <a:gdLst/>
              <a:ahLst/>
              <a:cxnLst/>
              <a:rect l="l" t="t" r="r" b="b"/>
              <a:pathLst>
                <a:path w="2062165" h="263407">
                  <a:moveTo>
                    <a:pt x="98878" y="0"/>
                  </a:moveTo>
                  <a:lnTo>
                    <a:pt x="1963287" y="0"/>
                  </a:lnTo>
                  <a:cubicBezTo>
                    <a:pt x="1989511" y="0"/>
                    <a:pt x="2014661" y="10417"/>
                    <a:pt x="2033204" y="28961"/>
                  </a:cubicBezTo>
                  <a:cubicBezTo>
                    <a:pt x="2051747" y="47504"/>
                    <a:pt x="2062165" y="72654"/>
                    <a:pt x="2062165" y="98878"/>
                  </a:cubicBezTo>
                  <a:lnTo>
                    <a:pt x="2062165" y="164530"/>
                  </a:lnTo>
                  <a:cubicBezTo>
                    <a:pt x="2062165" y="219138"/>
                    <a:pt x="2017895" y="263407"/>
                    <a:pt x="1963287" y="263407"/>
                  </a:cubicBezTo>
                  <a:lnTo>
                    <a:pt x="98878" y="263407"/>
                  </a:lnTo>
                  <a:cubicBezTo>
                    <a:pt x="72654" y="263407"/>
                    <a:pt x="47504" y="252990"/>
                    <a:pt x="28961" y="234447"/>
                  </a:cubicBezTo>
                  <a:cubicBezTo>
                    <a:pt x="10417" y="215904"/>
                    <a:pt x="0" y="190754"/>
                    <a:pt x="0" y="164530"/>
                  </a:cubicBezTo>
                  <a:lnTo>
                    <a:pt x="0" y="98878"/>
                  </a:lnTo>
                  <a:cubicBezTo>
                    <a:pt x="0" y="72654"/>
                    <a:pt x="10417" y="47504"/>
                    <a:pt x="28961" y="28961"/>
                  </a:cubicBezTo>
                  <a:cubicBezTo>
                    <a:pt x="47504" y="10417"/>
                    <a:pt x="72654" y="0"/>
                    <a:pt x="98878"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062165" cy="320557"/>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076419" y="7582091"/>
            <a:ext cx="841912" cy="1374040"/>
          </a:xfrm>
          <a:custGeom>
            <a:avLst/>
            <a:gdLst/>
            <a:ahLst/>
            <a:cxnLst/>
            <a:rect l="l" t="t" r="r" b="b"/>
            <a:pathLst>
              <a:path w="841912" h="1374040">
                <a:moveTo>
                  <a:pt x="0" y="0"/>
                </a:moveTo>
                <a:lnTo>
                  <a:pt x="841912" y="0"/>
                </a:lnTo>
                <a:lnTo>
                  <a:pt x="841912" y="1374040"/>
                </a:lnTo>
                <a:lnTo>
                  <a:pt x="0" y="13740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117001" y="2949384"/>
            <a:ext cx="7793884" cy="1463040"/>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DATA COLLECTION AND STORING</a:t>
            </a:r>
          </a:p>
        </p:txBody>
      </p:sp>
      <p:sp>
        <p:nvSpPr>
          <p:cNvPr id="13" name="TextBox 13"/>
          <p:cNvSpPr txBox="1"/>
          <p:nvPr/>
        </p:nvSpPr>
        <p:spPr>
          <a:xfrm>
            <a:off x="5661300" y="5880060"/>
            <a:ext cx="6965399" cy="511679"/>
          </a:xfrm>
          <a:prstGeom prst="rect">
            <a:avLst/>
          </a:prstGeom>
        </p:spPr>
        <p:txBody>
          <a:bodyPr lIns="0" tIns="0" rIns="0" bIns="0" rtlCol="0" anchor="t">
            <a:spAutoFit/>
          </a:bodyPr>
          <a:lstStyle/>
          <a:p>
            <a:pPr algn="ctr">
              <a:lnSpc>
                <a:spcPts val="4200"/>
              </a:lnSpc>
              <a:spcBef>
                <a:spcPct val="0"/>
              </a:spcBef>
            </a:pPr>
            <a:r>
              <a:rPr lang="en-US" sz="3000" dirty="0">
                <a:solidFill>
                  <a:srgbClr val="5D381C"/>
                </a:solidFill>
                <a:latin typeface="Poppins"/>
              </a:rPr>
              <a:t>we collect data from </a:t>
            </a:r>
            <a:r>
              <a:rPr lang="en-US" sz="3000" dirty="0" err="1">
                <a:solidFill>
                  <a:srgbClr val="5D381C"/>
                </a:solidFill>
                <a:latin typeface="Poppins"/>
              </a:rPr>
              <a:t>kaggle</a:t>
            </a:r>
            <a:endParaRPr lang="en-US" sz="3000" dirty="0">
              <a:solidFill>
                <a:srgbClr val="5D381C"/>
              </a:solidFill>
              <a:latin typeface="Poppins"/>
            </a:endParaRPr>
          </a:p>
        </p:txBody>
      </p:sp>
      <p:sp>
        <p:nvSpPr>
          <p:cNvPr id="14" name="Freeform 14"/>
          <p:cNvSpPr/>
          <p:nvPr/>
        </p:nvSpPr>
        <p:spPr>
          <a:xfrm>
            <a:off x="2097211" y="1651769"/>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602971" y="2072706"/>
            <a:ext cx="786600" cy="1132539"/>
          </a:xfrm>
          <a:custGeom>
            <a:avLst/>
            <a:gdLst/>
            <a:ahLst/>
            <a:cxnLst/>
            <a:rect l="l" t="t" r="r" b="b"/>
            <a:pathLst>
              <a:path w="786600" h="1132539">
                <a:moveTo>
                  <a:pt x="0" y="0"/>
                </a:moveTo>
                <a:lnTo>
                  <a:pt x="786599" y="0"/>
                </a:lnTo>
                <a:lnTo>
                  <a:pt x="786599" y="1132539"/>
                </a:lnTo>
                <a:lnTo>
                  <a:pt x="0" y="11325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71805" y="1892143"/>
            <a:ext cx="9344390" cy="1464330"/>
            <a:chOff x="0" y="0"/>
            <a:chExt cx="2461074" cy="385667"/>
          </a:xfrm>
        </p:grpSpPr>
        <p:sp>
          <p:nvSpPr>
            <p:cNvPr id="3" name="Freeform 3"/>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4" name="TextBox 4"/>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DATA PREPROCESSING</a:t>
            </a:r>
          </a:p>
        </p:txBody>
      </p:sp>
      <p:sp>
        <p:nvSpPr>
          <p:cNvPr id="6" name="Freeform 6"/>
          <p:cNvSpPr/>
          <p:nvPr/>
        </p:nvSpPr>
        <p:spPr>
          <a:xfrm rot="3207531">
            <a:off x="17071081" y="-1900738"/>
            <a:ext cx="1560197" cy="3277109"/>
          </a:xfrm>
          <a:custGeom>
            <a:avLst/>
            <a:gdLst/>
            <a:ahLst/>
            <a:cxnLst/>
            <a:rect l="l" t="t" r="r" b="b"/>
            <a:pathLst>
              <a:path w="1560197" h="3277109">
                <a:moveTo>
                  <a:pt x="0" y="0"/>
                </a:moveTo>
                <a:lnTo>
                  <a:pt x="1560197" y="0"/>
                </a:lnTo>
                <a:lnTo>
                  <a:pt x="1560197" y="3277110"/>
                </a:lnTo>
                <a:lnTo>
                  <a:pt x="0" y="3277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9230465">
            <a:off x="-118279" y="9415065"/>
            <a:ext cx="1388996" cy="2917512"/>
          </a:xfrm>
          <a:custGeom>
            <a:avLst/>
            <a:gdLst/>
            <a:ahLst/>
            <a:cxnLst/>
            <a:rect l="l" t="t" r="r" b="b"/>
            <a:pathLst>
              <a:path w="1388996" h="2917512">
                <a:moveTo>
                  <a:pt x="0" y="0"/>
                </a:moveTo>
                <a:lnTo>
                  <a:pt x="1388996" y="0"/>
                </a:lnTo>
                <a:lnTo>
                  <a:pt x="1388996" y="2917511"/>
                </a:lnTo>
                <a:lnTo>
                  <a:pt x="0" y="291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9230465">
            <a:off x="-694498" y="8828244"/>
            <a:ext cx="1388996" cy="2917512"/>
          </a:xfrm>
          <a:custGeom>
            <a:avLst/>
            <a:gdLst/>
            <a:ahLst/>
            <a:cxnLst/>
            <a:rect l="l" t="t" r="r" b="b"/>
            <a:pathLst>
              <a:path w="1388996" h="2917512">
                <a:moveTo>
                  <a:pt x="0" y="0"/>
                </a:moveTo>
                <a:lnTo>
                  <a:pt x="1388996" y="0"/>
                </a:lnTo>
                <a:lnTo>
                  <a:pt x="1388996" y="2917512"/>
                </a:lnTo>
                <a:lnTo>
                  <a:pt x="0" y="2917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560</Words>
  <Application>Microsoft Office PowerPoint</Application>
  <PresentationFormat>Custom</PresentationFormat>
  <Paragraphs>49</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Fraunces</vt:lpstr>
      <vt:lpstr>Fraunces Heavy</vt:lpstr>
      <vt:lpstr>Poppins Bold</vt:lpstr>
      <vt:lpstr>Coiny</vt:lpstr>
      <vt:lpstr>Montserrat Bold</vt:lpstr>
      <vt:lpstr>Hertical Smooth</vt:lpstr>
      <vt:lpstr>Arial</vt:lpstr>
      <vt:lpstr>Poppins</vt:lpstr>
      <vt:lpstr>Calibri</vt:lpstr>
      <vt:lpstr>Coiny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Arrow Chart Visual Charts Presentation in Blue White Teal Simple Style</dc:title>
  <dc:creator>bushra</dc:creator>
  <cp:lastModifiedBy>bushra</cp:lastModifiedBy>
  <cp:revision>3</cp:revision>
  <dcterms:created xsi:type="dcterms:W3CDTF">2006-08-16T00:00:00Z</dcterms:created>
  <dcterms:modified xsi:type="dcterms:W3CDTF">2023-11-01T16:57:50Z</dcterms:modified>
  <dc:identifier>DAFy7ID_Vls</dc:identifier>
</cp:coreProperties>
</file>