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8" r:id="rId3"/>
    <p:sldId id="267" r:id="rId4"/>
    <p:sldId id="269" r:id="rId5"/>
    <p:sldId id="270" r:id="rId6"/>
    <p:sldId id="257" r:id="rId7"/>
    <p:sldId id="271" r:id="rId8"/>
    <p:sldId id="272" r:id="rId9"/>
    <p:sldId id="273" r:id="rId10"/>
    <p:sldId id="274" r:id="rId11"/>
    <p:sldId id="276" r:id="rId12"/>
    <p:sldId id="258" r:id="rId13"/>
    <p:sldId id="277" r:id="rId14"/>
    <p:sldId id="278" r:id="rId15"/>
    <p:sldId id="279" r:id="rId16"/>
    <p:sldId id="280" r:id="rId17"/>
    <p:sldId id="281" r:id="rId18"/>
    <p:sldId id="282" r:id="rId19"/>
    <p:sldId id="283" r:id="rId20"/>
    <p:sldId id="259" r:id="rId21"/>
    <p:sldId id="275" r:id="rId22"/>
    <p:sldId id="284" r:id="rId23"/>
    <p:sldId id="260" r:id="rId24"/>
    <p:sldId id="292" r:id="rId25"/>
    <p:sldId id="261" r:id="rId26"/>
    <p:sldId id="262" r:id="rId27"/>
    <p:sldId id="286" r:id="rId28"/>
    <p:sldId id="288" r:id="rId29"/>
    <p:sldId id="263" r:id="rId30"/>
    <p:sldId id="264" r:id="rId31"/>
    <p:sldId id="265" r:id="rId32"/>
    <p:sldId id="266"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73" d="100"/>
          <a:sy n="7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8CE8D4-9EAE-446F-B0BF-67FDB17EA4D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144831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CE8D4-9EAE-446F-B0BF-67FDB17EA4D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17149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CE8D4-9EAE-446F-B0BF-67FDB17EA4D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271647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CE8D4-9EAE-446F-B0BF-67FDB17EA4D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418895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8CE8D4-9EAE-446F-B0BF-67FDB17EA4D1}"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2868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8CE8D4-9EAE-446F-B0BF-67FDB17EA4D1}"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409458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8CE8D4-9EAE-446F-B0BF-67FDB17EA4D1}"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108776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8CE8D4-9EAE-446F-B0BF-67FDB17EA4D1}"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393695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CE8D4-9EAE-446F-B0BF-67FDB17EA4D1}"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246883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8CE8D4-9EAE-446F-B0BF-67FDB17EA4D1}"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81603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8CE8D4-9EAE-446F-B0BF-67FDB17EA4D1}"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8D4B7-EAC6-47C2-AC29-13F752312455}" type="slidenum">
              <a:rPr lang="en-US" smtClean="0"/>
              <a:t>‹#›</a:t>
            </a:fld>
            <a:endParaRPr lang="en-US"/>
          </a:p>
        </p:txBody>
      </p:sp>
    </p:spTree>
    <p:extLst>
      <p:ext uri="{BB962C8B-B14F-4D97-AF65-F5344CB8AC3E}">
        <p14:creationId xmlns:p14="http://schemas.microsoft.com/office/powerpoint/2010/main" val="353501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CE8D4-9EAE-446F-B0BF-67FDB17EA4D1}"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8D4B7-EAC6-47C2-AC29-13F752312455}" type="slidenum">
              <a:rPr lang="en-US" smtClean="0"/>
              <a:t>‹#›</a:t>
            </a:fld>
            <a:endParaRPr lang="en-US"/>
          </a:p>
        </p:txBody>
      </p:sp>
    </p:spTree>
    <p:extLst>
      <p:ext uri="{BB962C8B-B14F-4D97-AF65-F5344CB8AC3E}">
        <p14:creationId xmlns:p14="http://schemas.microsoft.com/office/powerpoint/2010/main" val="286914400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063" y="1122363"/>
            <a:ext cx="9144000" cy="2387600"/>
          </a:xfrm>
          <a:solidFill>
            <a:schemeClr val="bg1"/>
          </a:solidFill>
        </p:spPr>
        <p:txBody>
          <a:bodyPr>
            <a:normAutofit fontScale="90000"/>
          </a:bodyPr>
          <a:lstStyle/>
          <a:p>
            <a:r>
              <a:rPr lang="en-US" dirty="0" smtClean="0"/>
              <a:t>Android Operating System</a:t>
            </a:r>
            <a:br>
              <a:rPr lang="en-US" dirty="0" smtClean="0"/>
            </a:b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121" y="1871131"/>
            <a:ext cx="4762500" cy="4105275"/>
          </a:xfrm>
          <a:prstGeom prst="rect">
            <a:avLst/>
          </a:prstGeom>
        </p:spPr>
      </p:pic>
    </p:spTree>
    <p:extLst>
      <p:ext uri="{BB962C8B-B14F-4D97-AF65-F5344CB8AC3E}">
        <p14:creationId xmlns:p14="http://schemas.microsoft.com/office/powerpoint/2010/main" val="266151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Android Operating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7</a:t>
            </a:r>
            <a:r>
              <a:rPr lang="en-US" sz="2400" b="1" dirty="0" smtClean="0"/>
              <a:t>. </a:t>
            </a:r>
            <a:r>
              <a:rPr lang="en-US" sz="2400" b="1" dirty="0"/>
              <a:t>Wireless App Downloads</a:t>
            </a:r>
            <a:endParaRPr lang="en-US" sz="2400" dirty="0"/>
          </a:p>
          <a:p>
            <a:pPr marL="0" indent="0">
              <a:buNone/>
            </a:pPr>
            <a:r>
              <a:rPr lang="en-US" sz="2400" dirty="0" smtClean="0"/>
              <a:t>    You </a:t>
            </a:r>
            <a:r>
              <a:rPr lang="en-US" sz="2400" dirty="0"/>
              <a:t>can download apps on your PC by using the Android Market or third-party options like AppBrain. Then it automatically syncs them to your Droid, and no plugging is required</a:t>
            </a:r>
            <a:r>
              <a:rPr lang="en-US" sz="2400" dirty="0" smtClean="0"/>
              <a:t>.</a:t>
            </a:r>
          </a:p>
          <a:p>
            <a:pPr marL="0" indent="0">
              <a:buNone/>
            </a:pPr>
            <a:endParaRPr lang="en-US" sz="2400" dirty="0"/>
          </a:p>
          <a:p>
            <a:pPr marL="0" indent="0">
              <a:buNone/>
            </a:pPr>
            <a:r>
              <a:rPr lang="en-US" sz="2400" b="1" dirty="0"/>
              <a:t>8. Custom ROMs</a:t>
            </a:r>
            <a:endParaRPr lang="en-US" sz="2400" dirty="0"/>
          </a:p>
          <a:p>
            <a:pPr marL="0" indent="0">
              <a:buNone/>
            </a:pPr>
            <a:r>
              <a:rPr lang="en-US" sz="2400" dirty="0" smtClean="0"/>
              <a:t>    Because </a:t>
            </a:r>
            <a:r>
              <a:rPr lang="en-US" sz="2400" dirty="0"/>
              <a:t>the Android operating system is open-source, developers can twist the current OS and build their versions, which users can download and install in place of the stock OS. Some are filled with features, while others change the look and feel of a device. Chances are, if there's a feature you want, someone has already built a custom ROM for it.</a:t>
            </a:r>
          </a:p>
          <a:p>
            <a:endParaRPr lang="en-US" dirty="0"/>
          </a:p>
          <a:p>
            <a:endParaRPr lang="en-US" dirty="0"/>
          </a:p>
        </p:txBody>
      </p:sp>
    </p:spTree>
    <p:extLst>
      <p:ext uri="{BB962C8B-B14F-4D97-AF65-F5344CB8AC3E}">
        <p14:creationId xmlns:p14="http://schemas.microsoft.com/office/powerpoint/2010/main" val="196789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android architecture contains a different number of components to support any android device needs. Android software contains an open-source Linux Kernel with many C/C++ libraries exposed through application framework services</a:t>
            </a:r>
            <a:r>
              <a:rPr lang="en-US" dirty="0" smtClean="0"/>
              <a:t>.</a:t>
            </a:r>
            <a:r>
              <a:rPr lang="en-US" dirty="0"/>
              <a:t> Among all the components, Linux Kernel provides the main operating system functions to Smartphone and </a:t>
            </a:r>
            <a:r>
              <a:rPr lang="en-US" dirty="0" err="1"/>
              <a:t>Dalvik</a:t>
            </a:r>
            <a:r>
              <a:rPr lang="en-US" dirty="0"/>
              <a:t> Virtual Machine (DVM) to provide a platform for running an android application</a:t>
            </a:r>
            <a:endParaRPr lang="en-US" dirty="0" smtClean="0"/>
          </a:p>
          <a:p>
            <a:endParaRPr lang="en-US" dirty="0" smtClean="0"/>
          </a:p>
          <a:p>
            <a:r>
              <a:rPr lang="en-US" dirty="0" smtClean="0"/>
              <a:t>An </a:t>
            </a:r>
            <a:r>
              <a:rPr lang="en-US" dirty="0"/>
              <a:t>android operating system is a stack of software components roughly divided into five sections and four main layers, as shown in the below architecture diagram</a:t>
            </a:r>
            <a:r>
              <a:rPr lang="en-US" dirty="0" smtClean="0"/>
              <a:t>.</a:t>
            </a:r>
          </a:p>
          <a:p>
            <a:pPr marL="0" indent="0">
              <a:buNone/>
            </a:pPr>
            <a:r>
              <a:rPr lang="en-US" dirty="0" smtClean="0"/>
              <a:t>                    1.Applications</a:t>
            </a:r>
            <a:endParaRPr lang="en-US" dirty="0"/>
          </a:p>
          <a:p>
            <a:pPr marL="0" indent="0">
              <a:buNone/>
            </a:pPr>
            <a:r>
              <a:rPr lang="en-US" dirty="0" smtClean="0"/>
              <a:t>                    2.Application </a:t>
            </a:r>
            <a:r>
              <a:rPr lang="en-US" dirty="0"/>
              <a:t>Framework</a:t>
            </a:r>
          </a:p>
          <a:p>
            <a:pPr marL="0" indent="0">
              <a:buNone/>
            </a:pPr>
            <a:r>
              <a:rPr lang="en-US" dirty="0" smtClean="0"/>
              <a:t>                    3.Android </a:t>
            </a:r>
            <a:r>
              <a:rPr lang="en-US" dirty="0"/>
              <a:t>Runtime</a:t>
            </a:r>
          </a:p>
          <a:p>
            <a:pPr marL="0" indent="0">
              <a:buNone/>
            </a:pPr>
            <a:r>
              <a:rPr lang="en-US" dirty="0" smtClean="0"/>
              <a:t>                    4.Platform </a:t>
            </a:r>
            <a:r>
              <a:rPr lang="en-US" dirty="0"/>
              <a:t>Libraries</a:t>
            </a:r>
          </a:p>
          <a:p>
            <a:pPr marL="0" indent="0">
              <a:buNone/>
            </a:pPr>
            <a:r>
              <a:rPr lang="en-US" dirty="0" smtClean="0"/>
              <a:t>                    5.Linux </a:t>
            </a:r>
            <a:r>
              <a:rPr lang="en-US" dirty="0"/>
              <a:t>Kernel</a:t>
            </a:r>
          </a:p>
          <a:p>
            <a:endParaRPr lang="en-US" dirty="0"/>
          </a:p>
        </p:txBody>
      </p:sp>
    </p:spTree>
    <p:extLst>
      <p:ext uri="{BB962C8B-B14F-4D97-AF65-F5344CB8AC3E}">
        <p14:creationId xmlns:p14="http://schemas.microsoft.com/office/powerpoint/2010/main" val="108762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pic>
        <p:nvPicPr>
          <p:cNvPr id="2050" name="Picture 2" descr="Android Operat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8251" y="2243931"/>
            <a:ext cx="7067006" cy="404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091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a:bodyPr>
          <a:lstStyle/>
          <a:p>
            <a:pPr marL="0" indent="0">
              <a:buNone/>
            </a:pPr>
            <a:r>
              <a:rPr lang="en-US" b="1" dirty="0"/>
              <a:t>1. </a:t>
            </a:r>
            <a:r>
              <a:rPr lang="en-US" b="1" dirty="0" smtClean="0"/>
              <a:t>Applications:</a:t>
            </a:r>
          </a:p>
          <a:p>
            <a:pPr marL="0" indent="0">
              <a:buNone/>
            </a:pPr>
            <a:endParaRPr lang="en-US" dirty="0"/>
          </a:p>
          <a:p>
            <a:r>
              <a:rPr lang="en-US" dirty="0"/>
              <a:t>An application is the top layer of the android architecture. The pre-installed applications like camera, gallery, home, contacts, etc., and third-party applications downloaded from the play store like games, chat applications, etc., will be installed on this layer</a:t>
            </a:r>
            <a:r>
              <a:rPr lang="en-US" dirty="0" smtClean="0"/>
              <a:t>.</a:t>
            </a:r>
          </a:p>
          <a:p>
            <a:endParaRPr lang="en-US" dirty="0"/>
          </a:p>
          <a:p>
            <a:r>
              <a:rPr lang="en-US" dirty="0"/>
              <a:t>It runs within the Android run time with the help of the classes and services provided by the application framework.</a:t>
            </a:r>
          </a:p>
          <a:p>
            <a:endParaRPr lang="en-US" dirty="0"/>
          </a:p>
        </p:txBody>
      </p:sp>
    </p:spTree>
    <p:extLst>
      <p:ext uri="{BB962C8B-B14F-4D97-AF65-F5344CB8AC3E}">
        <p14:creationId xmlns:p14="http://schemas.microsoft.com/office/powerpoint/2010/main" val="106396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2. Application </a:t>
            </a:r>
            <a:r>
              <a:rPr lang="en-US" b="1" dirty="0" smtClean="0"/>
              <a:t>framework</a:t>
            </a:r>
          </a:p>
          <a:p>
            <a:pPr marL="0" indent="0">
              <a:buNone/>
            </a:pPr>
            <a:endParaRPr lang="en-US" dirty="0"/>
          </a:p>
          <a:p>
            <a:r>
              <a:rPr lang="en-US" dirty="0"/>
              <a:t>Application Framework provides several important classes used to create an Android application. It provides a generic abstraction for hardware access and helps in managing the user interface with application resources. Generally, it provides the services with the help of which we can create a particular class and make that class helpful for the Applications creation</a:t>
            </a:r>
            <a:r>
              <a:rPr lang="en-US" dirty="0" smtClean="0"/>
              <a:t>.</a:t>
            </a:r>
          </a:p>
          <a:p>
            <a:endParaRPr lang="en-US" dirty="0"/>
          </a:p>
          <a:p>
            <a:r>
              <a:rPr lang="en-US" dirty="0"/>
              <a:t>It includes different types of services, such as activity manager, notification manager, view system, package manager etc., which are helpful for the development of our application according to the prerequisite</a:t>
            </a:r>
            <a:r>
              <a:rPr lang="en-US" dirty="0" smtClean="0"/>
              <a:t>.</a:t>
            </a:r>
          </a:p>
          <a:p>
            <a:endParaRPr lang="en-US" dirty="0"/>
          </a:p>
          <a:p>
            <a:r>
              <a:rPr lang="en-US" dirty="0"/>
              <a:t>The Application Framework layer provides many higher-level services to applications in the form of Java classes. Application developers are allowed to make use of these services in their applications. </a:t>
            </a:r>
          </a:p>
        </p:txBody>
      </p:sp>
    </p:spTree>
    <p:extLst>
      <p:ext uri="{BB962C8B-B14F-4D97-AF65-F5344CB8AC3E}">
        <p14:creationId xmlns:p14="http://schemas.microsoft.com/office/powerpoint/2010/main" val="158444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Android framework includes the following key services:</a:t>
            </a:r>
          </a:p>
          <a:p>
            <a:pPr marL="0" indent="0">
              <a:buNone/>
            </a:pPr>
            <a:endParaRPr lang="en-US" dirty="0" smtClean="0"/>
          </a:p>
          <a:p>
            <a:r>
              <a:rPr lang="en-US" b="1" dirty="0" smtClean="0"/>
              <a:t>Activity Manager:</a:t>
            </a:r>
            <a:r>
              <a:rPr lang="en-US" dirty="0" smtClean="0"/>
              <a:t> Controls all aspects of the application lifecycle and activity stack.</a:t>
            </a:r>
          </a:p>
          <a:p>
            <a:endParaRPr lang="en-US" dirty="0" smtClean="0"/>
          </a:p>
          <a:p>
            <a:r>
              <a:rPr lang="en-US" b="1" dirty="0" smtClean="0"/>
              <a:t>Content Providers:</a:t>
            </a:r>
            <a:r>
              <a:rPr lang="en-US" dirty="0" smtClean="0"/>
              <a:t> Allows applications to publish and share data with other applications.</a:t>
            </a:r>
          </a:p>
          <a:p>
            <a:pPr marL="0" indent="0">
              <a:buNone/>
            </a:pPr>
            <a:endParaRPr lang="en-US" dirty="0" smtClean="0"/>
          </a:p>
          <a:p>
            <a:r>
              <a:rPr lang="en-US" b="1" dirty="0" smtClean="0"/>
              <a:t>Resource Manager:</a:t>
            </a:r>
            <a:r>
              <a:rPr lang="en-US" dirty="0" smtClean="0"/>
              <a:t> Provides access to non-code embedded resources such as strings, color settings and user interface layouts.</a:t>
            </a:r>
          </a:p>
          <a:p>
            <a:pPr marL="0" indent="0">
              <a:buNone/>
            </a:pPr>
            <a:endParaRPr lang="en-US" dirty="0" smtClean="0"/>
          </a:p>
          <a:p>
            <a:r>
              <a:rPr lang="en-US" b="1" dirty="0" smtClean="0"/>
              <a:t>Notifications Manager:</a:t>
            </a:r>
            <a:r>
              <a:rPr lang="en-US" dirty="0" smtClean="0"/>
              <a:t> Allows applications to display alerts and notifications to the user.</a:t>
            </a:r>
          </a:p>
          <a:p>
            <a:endParaRPr lang="en-US" dirty="0" smtClean="0"/>
          </a:p>
          <a:p>
            <a:r>
              <a:rPr lang="en-US" b="1" dirty="0" smtClean="0"/>
              <a:t>View System:</a:t>
            </a:r>
            <a:r>
              <a:rPr lang="en-US" dirty="0" smtClean="0"/>
              <a:t> An extensible set of views used to create application user interfaces.</a:t>
            </a:r>
          </a:p>
          <a:p>
            <a:endParaRPr lang="en-US" dirty="0"/>
          </a:p>
        </p:txBody>
      </p:sp>
    </p:spTree>
    <p:extLst>
      <p:ext uri="{BB962C8B-B14F-4D97-AF65-F5344CB8AC3E}">
        <p14:creationId xmlns:p14="http://schemas.microsoft.com/office/powerpoint/2010/main" val="337246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3</a:t>
            </a:r>
            <a:r>
              <a:rPr lang="en-US" b="1" dirty="0"/>
              <a:t>. Application runtime</a:t>
            </a:r>
            <a:endParaRPr lang="en-US" dirty="0"/>
          </a:p>
          <a:p>
            <a:r>
              <a:rPr lang="en-US" dirty="0" smtClean="0"/>
              <a:t>Android </a:t>
            </a:r>
            <a:r>
              <a:rPr lang="en-US" dirty="0"/>
              <a:t>Runtime environment contains components like core libraries and the </a:t>
            </a:r>
            <a:r>
              <a:rPr lang="en-US" dirty="0" err="1"/>
              <a:t>Dalvik</a:t>
            </a:r>
            <a:r>
              <a:rPr lang="en-US" dirty="0"/>
              <a:t> virtual machine (DVM). It provides the base for the application framework and powers our application with the help of the core libraries.</a:t>
            </a:r>
          </a:p>
          <a:p>
            <a:r>
              <a:rPr lang="en-US" dirty="0"/>
              <a:t>Like Java Virtual Machine (JVM), </a:t>
            </a:r>
            <a:r>
              <a:rPr lang="en-US" dirty="0" err="1"/>
              <a:t>Dalvik</a:t>
            </a:r>
            <a:r>
              <a:rPr lang="en-US" dirty="0"/>
              <a:t> Virtual Machine (DVM) is a register-based virtual machine designed and optimized for Android to ensure that a device can run multiple instances efficiently.</a:t>
            </a:r>
          </a:p>
          <a:p>
            <a:r>
              <a:rPr lang="en-US" dirty="0"/>
              <a:t>It depends on the layer Linux kernel for threading and low-level memory management. The core libraries enable us to implement android applications using the standard JAVA or </a:t>
            </a:r>
            <a:r>
              <a:rPr lang="en-US" dirty="0" err="1"/>
              <a:t>Kotlin</a:t>
            </a:r>
            <a:r>
              <a:rPr lang="en-US" dirty="0"/>
              <a:t> programming languages.</a:t>
            </a:r>
          </a:p>
          <a:p>
            <a:endParaRPr lang="en-US" dirty="0"/>
          </a:p>
        </p:txBody>
      </p:sp>
    </p:spTree>
    <p:extLst>
      <p:ext uri="{BB962C8B-B14F-4D97-AF65-F5344CB8AC3E}">
        <p14:creationId xmlns:p14="http://schemas.microsoft.com/office/powerpoint/2010/main" val="216010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4. Platform libraries</a:t>
            </a:r>
            <a:endParaRPr lang="en-US" dirty="0"/>
          </a:p>
          <a:p>
            <a:r>
              <a:rPr lang="en-US" dirty="0"/>
              <a:t>The Platform Libraries include various C/C++ core libraries and Java-based libraries such as Media, Graphics, Surface Manager, OpenGL, etc., to support Android development.</a:t>
            </a:r>
          </a:p>
          <a:p>
            <a:r>
              <a:rPr lang="en-US" b="1" dirty="0"/>
              <a:t>app:</a:t>
            </a:r>
            <a:r>
              <a:rPr lang="en-US" dirty="0"/>
              <a:t> Provides access to the application model and is the cornerstone of all Android applications.</a:t>
            </a:r>
          </a:p>
          <a:p>
            <a:r>
              <a:rPr lang="en-US" b="1" dirty="0"/>
              <a:t>content:</a:t>
            </a:r>
            <a:r>
              <a:rPr lang="en-US" dirty="0"/>
              <a:t> Facilitates content access, publishing and messaging between applications and application components.</a:t>
            </a:r>
          </a:p>
          <a:p>
            <a:r>
              <a:rPr lang="en-US" b="1" dirty="0"/>
              <a:t>database:</a:t>
            </a:r>
            <a:r>
              <a:rPr lang="en-US" dirty="0"/>
              <a:t> Used to access data published by content providers and includes SQLite database, management classes.</a:t>
            </a:r>
          </a:p>
          <a:p>
            <a:r>
              <a:rPr lang="en-US" b="1" dirty="0"/>
              <a:t>OpenGL:</a:t>
            </a:r>
            <a:r>
              <a:rPr lang="en-US" dirty="0"/>
              <a:t> A Java interface to the OpenGL ES 3D graphics rendering API.</a:t>
            </a:r>
          </a:p>
          <a:p>
            <a:r>
              <a:rPr lang="en-US" b="1" dirty="0" err="1"/>
              <a:t>os</a:t>
            </a:r>
            <a:r>
              <a:rPr lang="en-US" b="1" dirty="0"/>
              <a:t>:</a:t>
            </a:r>
            <a:r>
              <a:rPr lang="en-US" dirty="0"/>
              <a:t> Provides applications with access to standard operating system services, including messages, system services and inter-process communication.</a:t>
            </a:r>
          </a:p>
          <a:p>
            <a:r>
              <a:rPr lang="en-US" b="1" dirty="0"/>
              <a:t>text:</a:t>
            </a:r>
            <a:r>
              <a:rPr lang="en-US" dirty="0"/>
              <a:t> Used to render and manipulate text on a device display</a:t>
            </a:r>
            <a:r>
              <a:rPr lang="en-US" dirty="0" smtClean="0"/>
              <a:t>.</a:t>
            </a:r>
            <a:endParaRPr lang="en-US" dirty="0"/>
          </a:p>
        </p:txBody>
      </p:sp>
    </p:spTree>
    <p:extLst>
      <p:ext uri="{BB962C8B-B14F-4D97-AF65-F5344CB8AC3E}">
        <p14:creationId xmlns:p14="http://schemas.microsoft.com/office/powerpoint/2010/main" val="35907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dirty="0" smtClean="0"/>
              <a:t>Architecture of Android OS</a:t>
            </a:r>
            <a:r>
              <a:rPr lang="en-US" b="1" dirty="0" smtClean="0"/>
              <a:t/>
            </a:r>
            <a:br>
              <a:rPr lang="en-US" b="1" dirty="0" smtClean="0"/>
            </a:br>
            <a:r>
              <a:rPr lang="en-US" b="1" dirty="0" smtClean="0"/>
              <a:t>Platform libraries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view:</a:t>
            </a:r>
            <a:r>
              <a:rPr lang="en-US" dirty="0" smtClean="0"/>
              <a:t> The fundamental building blocks of application user interfaces.</a:t>
            </a:r>
          </a:p>
          <a:p>
            <a:r>
              <a:rPr lang="en-US" b="1" dirty="0" smtClean="0"/>
              <a:t>widget:</a:t>
            </a:r>
            <a:r>
              <a:rPr lang="en-US" dirty="0" smtClean="0"/>
              <a:t> A rich collection of pre-built user interface components such as buttons, labels, list views, layout managers, radio buttons etc.</a:t>
            </a:r>
          </a:p>
          <a:p>
            <a:r>
              <a:rPr lang="en-US" b="1" dirty="0" err="1" smtClean="0"/>
              <a:t>WebKit</a:t>
            </a:r>
            <a:r>
              <a:rPr lang="en-US" b="1" dirty="0" smtClean="0"/>
              <a:t>:</a:t>
            </a:r>
            <a:r>
              <a:rPr lang="en-US" dirty="0" smtClean="0"/>
              <a:t> A set of classes intended to allow web-browsing capabilities to be built into applications.</a:t>
            </a:r>
          </a:p>
          <a:p>
            <a:r>
              <a:rPr lang="en-US" b="1" dirty="0" smtClean="0"/>
              <a:t>media:</a:t>
            </a:r>
            <a:r>
              <a:rPr lang="en-US" dirty="0" smtClean="0"/>
              <a:t> Media library provides support to play and record an audio and video format.</a:t>
            </a:r>
          </a:p>
          <a:p>
            <a:r>
              <a:rPr lang="en-US" b="1" dirty="0" smtClean="0"/>
              <a:t>surface manager:</a:t>
            </a:r>
            <a:r>
              <a:rPr lang="en-US" dirty="0" smtClean="0"/>
              <a:t> It is responsible for managing access to the display subsystem.</a:t>
            </a:r>
          </a:p>
          <a:p>
            <a:r>
              <a:rPr lang="en-US" b="1" dirty="0" smtClean="0"/>
              <a:t>SQLite:</a:t>
            </a:r>
            <a:r>
              <a:rPr lang="en-US" dirty="0" smtClean="0"/>
              <a:t> It provides database support, and </a:t>
            </a:r>
            <a:r>
              <a:rPr lang="en-US" dirty="0" err="1" smtClean="0"/>
              <a:t>FreeType</a:t>
            </a:r>
            <a:r>
              <a:rPr lang="en-US" dirty="0" smtClean="0"/>
              <a:t> provides font support.</a:t>
            </a:r>
          </a:p>
          <a:p>
            <a:r>
              <a:rPr lang="en-US" b="1" dirty="0" smtClean="0"/>
              <a:t>SSL:</a:t>
            </a:r>
            <a:r>
              <a:rPr lang="en-US" dirty="0" smtClean="0"/>
              <a:t> Secure Sockets Layer is a security technology to establish an encrypted link between a web server and a web browser.</a:t>
            </a:r>
          </a:p>
          <a:p>
            <a:endParaRPr lang="en-US" dirty="0" smtClean="0"/>
          </a:p>
          <a:p>
            <a:endParaRPr lang="en-US" dirty="0"/>
          </a:p>
        </p:txBody>
      </p:sp>
    </p:spTree>
    <p:extLst>
      <p:ext uri="{BB962C8B-B14F-4D97-AF65-F5344CB8AC3E}">
        <p14:creationId xmlns:p14="http://schemas.microsoft.com/office/powerpoint/2010/main" val="93985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Android OS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5. Linux Kernel</a:t>
            </a:r>
            <a:endParaRPr lang="en-US" dirty="0"/>
          </a:p>
          <a:p>
            <a:r>
              <a:rPr lang="en-US" dirty="0"/>
              <a:t>Linux Kernel is the heart of the android architecture. It manages all the available drivers such as display, camera, Bluetooth, audio, memory, etc., required during the runtime.</a:t>
            </a:r>
          </a:p>
          <a:p>
            <a:r>
              <a:rPr lang="en-US" dirty="0"/>
              <a:t>The Linux Kernel will provide an abstraction layer between the device hardware and the other android architecture components. It is responsible for the management of memory, power, devices etc. The features of the Linux kernel are:</a:t>
            </a:r>
          </a:p>
          <a:p>
            <a:r>
              <a:rPr lang="en-US" b="1" dirty="0"/>
              <a:t>Security:</a:t>
            </a:r>
            <a:r>
              <a:rPr lang="en-US" dirty="0"/>
              <a:t> The Linux kernel handles the security between the application and the system.</a:t>
            </a:r>
          </a:p>
          <a:p>
            <a:r>
              <a:rPr lang="en-US" b="1" dirty="0"/>
              <a:t>Memory Management:</a:t>
            </a:r>
            <a:r>
              <a:rPr lang="en-US" dirty="0"/>
              <a:t> It efficiently handles memory management, thereby providing the freedom to develop our apps.</a:t>
            </a:r>
          </a:p>
          <a:p>
            <a:r>
              <a:rPr lang="en-US" b="1" dirty="0"/>
              <a:t>Process Management:</a:t>
            </a:r>
            <a:r>
              <a:rPr lang="en-US" dirty="0"/>
              <a:t> It manages the process well, allocates resources to processes whenever they need them.</a:t>
            </a:r>
          </a:p>
          <a:p>
            <a:r>
              <a:rPr lang="en-US" b="1" dirty="0"/>
              <a:t>Network Stack:</a:t>
            </a:r>
            <a:r>
              <a:rPr lang="en-US" dirty="0"/>
              <a:t> It effectively handles network communication.</a:t>
            </a:r>
          </a:p>
          <a:p>
            <a:r>
              <a:rPr lang="en-US" b="1" dirty="0"/>
              <a:t>Driver Model:</a:t>
            </a:r>
            <a:r>
              <a:rPr lang="en-US" dirty="0"/>
              <a:t> It ensures that the application works properly on the device and hardware manufacturers responsible for building their drivers into the Linux build.</a:t>
            </a:r>
          </a:p>
          <a:p>
            <a:endParaRPr lang="en-US" dirty="0"/>
          </a:p>
        </p:txBody>
      </p:sp>
    </p:spTree>
    <p:extLst>
      <p:ext uri="{BB962C8B-B14F-4D97-AF65-F5344CB8AC3E}">
        <p14:creationId xmlns:p14="http://schemas.microsoft.com/office/powerpoint/2010/main" val="165289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Definition of Android Operating System.</a:t>
            </a:r>
          </a:p>
          <a:p>
            <a:r>
              <a:rPr lang="en-US" dirty="0" smtClean="0"/>
              <a:t>Features of Android Operating System.</a:t>
            </a:r>
          </a:p>
          <a:p>
            <a:r>
              <a:rPr lang="en-US" dirty="0" smtClean="0"/>
              <a:t> Architecture of Android OS.</a:t>
            </a:r>
          </a:p>
          <a:p>
            <a:r>
              <a:rPr lang="en-US" dirty="0" smtClean="0"/>
              <a:t>Privacy Leakages in Android.</a:t>
            </a:r>
          </a:p>
          <a:p>
            <a:r>
              <a:rPr lang="en-US" dirty="0" smtClean="0"/>
              <a:t>Privacy Leakage Identification Methods.</a:t>
            </a:r>
          </a:p>
          <a:p>
            <a:r>
              <a:rPr lang="en-US" dirty="0" smtClean="0"/>
              <a:t>Permissions in Android.</a:t>
            </a:r>
          </a:p>
          <a:p>
            <a:r>
              <a:rPr lang="en-US" dirty="0" smtClean="0"/>
              <a:t>Permission vs. Privacy Leakage.</a:t>
            </a:r>
          </a:p>
          <a:p>
            <a:r>
              <a:rPr lang="en-US" dirty="0" smtClean="0"/>
              <a:t>Trusted vs. Untrusted Apps.</a:t>
            </a:r>
          </a:p>
          <a:p>
            <a:r>
              <a:rPr lang="en-US" dirty="0" smtClean="0"/>
              <a:t>Privacy Risks vs. Trusted &amp; Untrusted Apps.</a:t>
            </a:r>
          </a:p>
          <a:p>
            <a:r>
              <a:rPr lang="en-US" dirty="0" smtClean="0"/>
              <a:t>Privacy Risk Assessment.</a:t>
            </a:r>
          </a:p>
          <a:p>
            <a:r>
              <a:rPr lang="en-US" dirty="0" smtClean="0"/>
              <a:t>Risk Assessment Methods.</a:t>
            </a:r>
            <a:endParaRPr lang="en-US" dirty="0"/>
          </a:p>
        </p:txBody>
      </p:sp>
    </p:spTree>
    <p:extLst>
      <p:ext uri="{BB962C8B-B14F-4D97-AF65-F5344CB8AC3E}">
        <p14:creationId xmlns:p14="http://schemas.microsoft.com/office/powerpoint/2010/main" val="294777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Leakages in Android</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a:t>Android </a:t>
            </a:r>
            <a:r>
              <a:rPr lang="en-US" dirty="0" smtClean="0"/>
              <a:t>OS </a:t>
            </a:r>
            <a:r>
              <a:rPr lang="en-US" dirty="0"/>
              <a:t>are inherently insecure in the way they handle our personal data. And while volumes of it leak all the time, there is no shortage of parties looking to put our data to malicious use.</a:t>
            </a:r>
          </a:p>
          <a:p>
            <a:r>
              <a:rPr lang="en-US" dirty="0" smtClean="0"/>
              <a:t>Data </a:t>
            </a:r>
            <a:r>
              <a:rPr lang="en-US" dirty="0"/>
              <a:t>leakage can be defined as an event in which classified information, e.g.  sensitive, protected or confidential data has been viewed, stolen or used by somebody who is not authorized to do so. Data leakage causes serious and expensive problems to companies and organizations, because the number of events continues to rise</a:t>
            </a:r>
            <a:r>
              <a:rPr lang="en-US" dirty="0" smtClean="0"/>
              <a:t>.</a:t>
            </a:r>
          </a:p>
          <a:p>
            <a:r>
              <a:rPr lang="en-US" dirty="0"/>
              <a:t>Here are some of the top privacy concerns surrounding mobile </a:t>
            </a:r>
            <a:r>
              <a:rPr lang="en-US" dirty="0" smtClean="0"/>
              <a:t>apps:</a:t>
            </a:r>
          </a:p>
          <a:p>
            <a:pPr marL="0" indent="0">
              <a:buNone/>
            </a:pPr>
            <a:r>
              <a:rPr lang="en-US" dirty="0"/>
              <a:t> </a:t>
            </a:r>
            <a:r>
              <a:rPr lang="en-US" dirty="0" smtClean="0"/>
              <a:t>          </a:t>
            </a:r>
            <a:r>
              <a:rPr lang="en-US" b="1" dirty="0" smtClean="0"/>
              <a:t> </a:t>
            </a:r>
            <a:r>
              <a:rPr lang="en-US" b="1" dirty="0"/>
              <a:t>1. Sensitive data tracking and permissions</a:t>
            </a:r>
          </a:p>
          <a:p>
            <a:pPr marL="0" indent="0">
              <a:buNone/>
            </a:pPr>
            <a:r>
              <a:rPr lang="en-US" dirty="0" smtClean="0"/>
              <a:t>            </a:t>
            </a:r>
            <a:r>
              <a:rPr lang="en-US" b="1" dirty="0"/>
              <a:t>2. Third-party data sharing</a:t>
            </a:r>
          </a:p>
          <a:p>
            <a:pPr marL="0" indent="0">
              <a:buNone/>
            </a:pPr>
            <a:r>
              <a:rPr lang="en-US" dirty="0" smtClean="0"/>
              <a:t>            </a:t>
            </a:r>
            <a:r>
              <a:rPr lang="en-US" b="1" dirty="0" smtClean="0"/>
              <a:t>3</a:t>
            </a:r>
            <a:r>
              <a:rPr lang="en-US" b="1" dirty="0"/>
              <a:t>. Malicious </a:t>
            </a:r>
            <a:r>
              <a:rPr lang="en-US" b="1"/>
              <a:t>mobile </a:t>
            </a:r>
            <a:r>
              <a:rPr lang="en-US" b="1" smtClean="0"/>
              <a:t>apps</a:t>
            </a:r>
            <a:endParaRPr lang="en-US" dirty="0" smtClean="0"/>
          </a:p>
          <a:p>
            <a:r>
              <a:rPr lang="en-US" dirty="0" smtClean="0"/>
              <a:t>There </a:t>
            </a:r>
            <a:r>
              <a:rPr lang="en-US" dirty="0"/>
              <a:t>are two main avenues, through which data leaks happen</a:t>
            </a:r>
            <a:r>
              <a:rPr lang="en-US" dirty="0" smtClean="0"/>
              <a:t>:</a:t>
            </a:r>
            <a:endParaRPr lang="en-US" dirty="0"/>
          </a:p>
          <a:p>
            <a:r>
              <a:rPr lang="en-US" b="1" dirty="0"/>
              <a:t>The first is via Google Services </a:t>
            </a:r>
            <a:r>
              <a:rPr lang="en-US" dirty="0"/>
              <a:t>– a framework of functionalities embedded in the Android OS that serves as the foundation, on which various app features operate. If an app has to use the map interface, the Google Maps service provides all the map-related data it needs. It could be a legit app that needs to visualize a map. But it also could be malware sending it to cybercriminals. (Not to mention the company behind your legit app might also be gathering this data and selling it to advertisers</a:t>
            </a:r>
            <a:r>
              <a:rPr lang="en-US" dirty="0" smtClean="0"/>
              <a:t>.</a:t>
            </a:r>
          </a:p>
          <a:p>
            <a:r>
              <a:rPr lang="en-US" b="1" dirty="0"/>
              <a:t>The second avenue is internet browsing</a:t>
            </a:r>
            <a:r>
              <a:rPr lang="en-US" dirty="0"/>
              <a:t>. The web browser is usually the most frequently used app on a device. It is where you do all your reading, web searches, online shopping, banking, and whatnot. It is also an app that stores all the login passwords you need for these services. Quite convenient for cybercriminals to have everything in one place, don’t you think? They certainly think so, and because of that, about half of leaking data happens to be extracted from browsers</a:t>
            </a:r>
            <a:r>
              <a:rPr lang="en-US" dirty="0" smtClean="0"/>
              <a:t>.</a:t>
            </a:r>
            <a:endParaRPr lang="en-US" dirty="0"/>
          </a:p>
        </p:txBody>
      </p:sp>
    </p:spTree>
    <p:extLst>
      <p:ext uri="{BB962C8B-B14F-4D97-AF65-F5344CB8AC3E}">
        <p14:creationId xmlns:p14="http://schemas.microsoft.com/office/powerpoint/2010/main" val="158072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Leakages in Android</a:t>
            </a:r>
          </a:p>
        </p:txBody>
      </p:sp>
      <p:sp>
        <p:nvSpPr>
          <p:cNvPr id="3" name="Content Placeholder 2"/>
          <p:cNvSpPr>
            <a:spLocks noGrp="1"/>
          </p:cNvSpPr>
          <p:nvPr>
            <p:ph idx="1"/>
          </p:nvPr>
        </p:nvSpPr>
        <p:spPr/>
        <p:txBody>
          <a:bodyPr>
            <a:normAutofit fontScale="62500" lnSpcReduction="20000"/>
          </a:bodyPr>
          <a:lstStyle/>
          <a:p>
            <a:r>
              <a:rPr lang="en-US" dirty="0"/>
              <a:t>While some of information is harmless, such as screen resolution, data such as IMEI, IMSI, MAC address can be uniquely identify and track a user. This data can be misused by cybercriminals or state actors to violate a user’s privacy and take advantage of the leaked information to intercept phone calls or text </a:t>
            </a:r>
            <a:r>
              <a:rPr lang="en-US" dirty="0" smtClean="0"/>
              <a:t>messages.</a:t>
            </a:r>
          </a:p>
          <a:p>
            <a:endParaRPr lang="en-US" dirty="0"/>
          </a:p>
          <a:p>
            <a:r>
              <a:rPr lang="en-US" dirty="0"/>
              <a:t>Some android applications are known to leak data from user’s device. This data can potentially be sensitive. Data that is often leaked by Android  </a:t>
            </a:r>
            <a:r>
              <a:rPr lang="en-US" dirty="0" smtClean="0"/>
              <a:t>applications </a:t>
            </a:r>
            <a:r>
              <a:rPr lang="en-US" dirty="0"/>
              <a:t>include:</a:t>
            </a:r>
          </a:p>
          <a:p>
            <a:pPr marL="0" indent="0">
              <a:buNone/>
            </a:pPr>
            <a:r>
              <a:rPr lang="en-US" dirty="0"/>
              <a:t>                      1.Phone model</a:t>
            </a:r>
          </a:p>
          <a:p>
            <a:pPr marL="0" indent="0" fontAlgn="base">
              <a:buNone/>
            </a:pPr>
            <a:r>
              <a:rPr lang="en-US" dirty="0"/>
              <a:t>                      2.Scree resolution</a:t>
            </a:r>
          </a:p>
          <a:p>
            <a:pPr marL="0" indent="0" fontAlgn="base">
              <a:buNone/>
            </a:pPr>
            <a:r>
              <a:rPr lang="en-US" dirty="0"/>
              <a:t>                      3.Phone MAC address</a:t>
            </a:r>
          </a:p>
          <a:p>
            <a:pPr marL="0" indent="0" fontAlgn="base">
              <a:buNone/>
            </a:pPr>
            <a:r>
              <a:rPr lang="en-US" dirty="0"/>
              <a:t>                      4.Carrier (Telecom Provider)</a:t>
            </a:r>
          </a:p>
          <a:p>
            <a:pPr marL="0" indent="0" fontAlgn="base">
              <a:buNone/>
            </a:pPr>
            <a:r>
              <a:rPr lang="en-US" dirty="0"/>
              <a:t>                      5.Network (</a:t>
            </a:r>
            <a:r>
              <a:rPr lang="en-US" dirty="0" err="1"/>
              <a:t>WiFi</a:t>
            </a:r>
            <a:r>
              <a:rPr lang="en-US" dirty="0"/>
              <a:t>, 2G, 3G, 4G, 5G)</a:t>
            </a:r>
          </a:p>
          <a:p>
            <a:pPr marL="0" indent="0" fontAlgn="base">
              <a:buNone/>
            </a:pPr>
            <a:r>
              <a:rPr lang="en-US" dirty="0"/>
              <a:t>                      6.Android ID</a:t>
            </a:r>
          </a:p>
          <a:p>
            <a:pPr marL="0" indent="0" fontAlgn="base">
              <a:buNone/>
            </a:pPr>
            <a:r>
              <a:rPr lang="en-US" dirty="0"/>
              <a:t>                      7.IMSI (International Mobile Subscriber Identity)</a:t>
            </a:r>
          </a:p>
          <a:p>
            <a:pPr marL="0" indent="0" fontAlgn="base">
              <a:buNone/>
            </a:pPr>
            <a:r>
              <a:rPr lang="en-US" dirty="0"/>
              <a:t>                      8.IMEI (International Mobile Equipment Identity)</a:t>
            </a:r>
          </a:p>
          <a:p>
            <a:endParaRPr lang="en-US" dirty="0"/>
          </a:p>
          <a:p>
            <a:endParaRPr lang="en-US" dirty="0"/>
          </a:p>
        </p:txBody>
      </p:sp>
    </p:spTree>
    <p:extLst>
      <p:ext uri="{BB962C8B-B14F-4D97-AF65-F5344CB8AC3E}">
        <p14:creationId xmlns:p14="http://schemas.microsoft.com/office/powerpoint/2010/main" val="157837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Leakages in Android</a:t>
            </a:r>
          </a:p>
        </p:txBody>
      </p:sp>
      <p:sp>
        <p:nvSpPr>
          <p:cNvPr id="3" name="Content Placeholder 2"/>
          <p:cNvSpPr>
            <a:spLocks noGrp="1"/>
          </p:cNvSpPr>
          <p:nvPr>
            <p:ph idx="1"/>
          </p:nvPr>
        </p:nvSpPr>
        <p:spPr/>
        <p:txBody>
          <a:bodyPr>
            <a:normAutofit fontScale="70000" lnSpcReduction="20000"/>
          </a:bodyPr>
          <a:lstStyle/>
          <a:p>
            <a:endParaRPr lang="en-US" b="1" dirty="0" smtClean="0"/>
          </a:p>
          <a:p>
            <a:pPr marL="0" indent="0">
              <a:buNone/>
            </a:pPr>
            <a:r>
              <a:rPr lang="en-US" dirty="0"/>
              <a:t>There are a </a:t>
            </a:r>
            <a:r>
              <a:rPr lang="en-US" dirty="0" smtClean="0"/>
              <a:t>harmful </a:t>
            </a:r>
            <a:r>
              <a:rPr lang="en-US" dirty="0"/>
              <a:t>of </a:t>
            </a:r>
            <a:r>
              <a:rPr lang="en-US" dirty="0" smtClean="0"/>
              <a:t> </a:t>
            </a:r>
            <a:r>
              <a:rPr lang="en-US" dirty="0"/>
              <a:t>things </a:t>
            </a:r>
            <a:r>
              <a:rPr lang="en-US" dirty="0" smtClean="0"/>
              <a:t>others personal </a:t>
            </a:r>
            <a:r>
              <a:rPr lang="en-US" dirty="0"/>
              <a:t>data could be used for:</a:t>
            </a:r>
            <a:endParaRPr lang="en-US" b="1" dirty="0"/>
          </a:p>
          <a:p>
            <a:r>
              <a:rPr lang="en-US" b="1" dirty="0" smtClean="0"/>
              <a:t>Spread </a:t>
            </a:r>
            <a:r>
              <a:rPr lang="en-US" b="1" dirty="0"/>
              <a:t>malware.</a:t>
            </a:r>
            <a:r>
              <a:rPr lang="en-US" dirty="0"/>
              <a:t> An email account comes with a list of contacts – people who are prone to opening messages they received from you. If someone uses your account to distribute some viruses, Trojans, and ransomware, that will get the with their guard down.</a:t>
            </a:r>
          </a:p>
          <a:p>
            <a:r>
              <a:rPr lang="en-US" b="1" dirty="0"/>
              <a:t>Improve malware.</a:t>
            </a:r>
            <a:r>
              <a:rPr lang="en-US" dirty="0"/>
              <a:t> You read that right. If hackers have access to your system’s logs they can read how it deflected certain types of malware – and use that knowledge to design improved malware.</a:t>
            </a:r>
          </a:p>
          <a:p>
            <a:r>
              <a:rPr lang="en-US" b="1" dirty="0"/>
              <a:t>Get credentials.</a:t>
            </a:r>
            <a:r>
              <a:rPr lang="en-US" dirty="0"/>
              <a:t> An email inbox usually is where all the credentials for other services you use get sent. By hacking your account, criminals could potentially access all your other ones.</a:t>
            </a:r>
          </a:p>
          <a:p>
            <a:r>
              <a:rPr lang="en-US" b="1" dirty="0"/>
              <a:t>Blackmail.</a:t>
            </a:r>
            <a:r>
              <a:rPr lang="en-US" dirty="0"/>
              <a:t> Everyone has conversations that better stay private. Cybercriminals could intercept emails and messages and threaten to make the contents public unless you pay up.</a:t>
            </a:r>
          </a:p>
          <a:p>
            <a:r>
              <a:rPr lang="en-US" b="1" dirty="0"/>
              <a:t>Identity theft.</a:t>
            </a:r>
            <a:r>
              <a:rPr lang="en-US" dirty="0"/>
              <a:t> Details such as address, birthdate, and social security number could be used by a criminal to open up a credit account in your name. This could have terrible consequences, ranging from your savings being drained to you being framed for crimes committed by impostors.</a:t>
            </a:r>
          </a:p>
          <a:p>
            <a:endParaRPr lang="en-US" dirty="0"/>
          </a:p>
        </p:txBody>
      </p:sp>
    </p:spTree>
    <p:extLst>
      <p:ext uri="{BB962C8B-B14F-4D97-AF65-F5344CB8AC3E}">
        <p14:creationId xmlns:p14="http://schemas.microsoft.com/office/powerpoint/2010/main" val="1989789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Leakage Identification Methods</a:t>
            </a:r>
            <a:endParaRPr lang="en-US" dirty="0"/>
          </a:p>
        </p:txBody>
      </p:sp>
      <p:sp>
        <p:nvSpPr>
          <p:cNvPr id="442" name="Content Placeholder 441"/>
          <p:cNvSpPr>
            <a:spLocks noGrp="1"/>
          </p:cNvSpPr>
          <p:nvPr>
            <p:ph idx="1"/>
          </p:nvPr>
        </p:nvSpPr>
        <p:spPr/>
        <p:txBody>
          <a:bodyPr/>
          <a:lstStyle/>
          <a:p>
            <a:r>
              <a:rPr lang="en-US" dirty="0"/>
              <a:t>Several </a:t>
            </a:r>
            <a:r>
              <a:rPr lang="en-US" dirty="0" smtClean="0"/>
              <a:t>method have </a:t>
            </a:r>
            <a:r>
              <a:rPr lang="en-US" dirty="0"/>
              <a:t>been carried out by researchers in detecting android </a:t>
            </a:r>
            <a:r>
              <a:rPr lang="en-US" dirty="0" smtClean="0"/>
              <a:t>malware. now we look a flow chart for detecting privacy leakage.</a:t>
            </a:r>
          </a:p>
          <a:p>
            <a:pPr marL="0" indent="0">
              <a:buNone/>
            </a:pPr>
            <a:r>
              <a:rPr lang="en-US" dirty="0" smtClean="0"/>
              <a:t> </a:t>
            </a:r>
          </a:p>
          <a:p>
            <a:pPr marL="0" indent="0">
              <a:buNone/>
            </a:pPr>
            <a:endParaRPr lang="en-US" dirty="0" smtClean="0"/>
          </a:p>
          <a:p>
            <a:pPr marL="0" indent="0">
              <a:buNone/>
            </a:pPr>
            <a:endParaRPr lang="en-US" dirty="0"/>
          </a:p>
        </p:txBody>
      </p:sp>
      <p:pic>
        <p:nvPicPr>
          <p:cNvPr id="5" name="Picture 2" descr="N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385" y="2620691"/>
            <a:ext cx="6969632" cy="405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062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Leakage Identification Methods</a:t>
            </a:r>
          </a:p>
        </p:txBody>
      </p:sp>
      <p:sp>
        <p:nvSpPr>
          <p:cNvPr id="3" name="Content Placeholder 2"/>
          <p:cNvSpPr>
            <a:spLocks noGrp="1"/>
          </p:cNvSpPr>
          <p:nvPr>
            <p:ph sz="half" idx="1"/>
          </p:nvPr>
        </p:nvSpPr>
        <p:spPr/>
        <p:txBody>
          <a:bodyPr/>
          <a:lstStyle/>
          <a:p>
            <a:r>
              <a:rPr lang="en-US" dirty="0" smtClean="0"/>
              <a:t>Android Leaks </a:t>
            </a:r>
            <a:r>
              <a:rPr lang="en-US" dirty="0"/>
              <a:t>Analysis </a:t>
            </a:r>
            <a:r>
              <a:rPr lang="en-US" dirty="0" smtClean="0"/>
              <a:t>Process: </a:t>
            </a:r>
          </a:p>
          <a:p>
            <a:pPr marL="0" indent="0">
              <a:buNone/>
            </a:pPr>
            <a:r>
              <a:rPr lang="en-US" dirty="0" smtClean="0"/>
              <a:t>1. </a:t>
            </a:r>
            <a:r>
              <a:rPr lang="en-US" dirty="0"/>
              <a:t>Preprocessing</a:t>
            </a:r>
            <a:r>
              <a:rPr lang="en-US" dirty="0" smtClean="0"/>
              <a:t>.</a:t>
            </a:r>
          </a:p>
          <a:p>
            <a:pPr marL="0" indent="0">
              <a:buNone/>
            </a:pPr>
            <a:r>
              <a:rPr lang="en-US" dirty="0" smtClean="0"/>
              <a:t>2</a:t>
            </a:r>
            <a:r>
              <a:rPr lang="en-US" dirty="0"/>
              <a:t>. Recursive call stack generation </a:t>
            </a:r>
            <a:r>
              <a:rPr lang="en-US" dirty="0" smtClean="0"/>
              <a:t>    to </a:t>
            </a:r>
            <a:r>
              <a:rPr lang="en-US" dirty="0"/>
              <a:t>determine where permissions are required. </a:t>
            </a:r>
            <a:endParaRPr lang="en-US" dirty="0" smtClean="0"/>
          </a:p>
          <a:p>
            <a:pPr marL="0" indent="0">
              <a:buNone/>
            </a:pPr>
            <a:r>
              <a:rPr lang="en-US" dirty="0" smtClean="0"/>
              <a:t>3</a:t>
            </a:r>
            <a:r>
              <a:rPr lang="en-US" dirty="0"/>
              <a:t>. Dataflow analysis between sources and </a:t>
            </a:r>
            <a:r>
              <a:rPr lang="en-US" dirty="0" smtClean="0"/>
              <a:t>sinks.</a:t>
            </a:r>
          </a:p>
          <a:p>
            <a:endParaRPr lang="en-US" dirty="0"/>
          </a:p>
        </p:txBody>
      </p:sp>
      <p:pic>
        <p:nvPicPr>
          <p:cNvPr id="3074" name="Picture 2" descr="No description availab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0314" y="2040870"/>
            <a:ext cx="5795596" cy="3158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809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 in Android</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Android permissions provide </a:t>
            </a:r>
            <a:r>
              <a:rPr lang="en-US" dirty="0" smtClean="0"/>
              <a:t>controls </a:t>
            </a:r>
            <a:r>
              <a:rPr lang="en-US" dirty="0"/>
              <a:t>that increase user awareness and </a:t>
            </a:r>
            <a:r>
              <a:rPr lang="en-US" dirty="0" smtClean="0"/>
              <a:t>limit </a:t>
            </a:r>
            <a:r>
              <a:rPr lang="en-US" dirty="0"/>
              <a:t>an app’s access to sensitive </a:t>
            </a:r>
            <a:r>
              <a:rPr lang="en-US" dirty="0" smtClean="0"/>
              <a:t>data. Configuring </a:t>
            </a:r>
            <a:r>
              <a:rPr lang="en-US" dirty="0"/>
              <a:t>permissions on </a:t>
            </a:r>
            <a:r>
              <a:rPr lang="en-US" dirty="0" smtClean="0"/>
              <a:t>Android 8.0 </a:t>
            </a:r>
            <a:r>
              <a:rPr lang="en-US" dirty="0"/>
              <a:t>and lower includes </a:t>
            </a:r>
            <a:r>
              <a:rPr lang="en-US" dirty="0" smtClean="0"/>
              <a:t>allow listing, without </a:t>
            </a:r>
            <a:r>
              <a:rPr lang="en-US" dirty="0"/>
              <a:t>which privileged apps are </a:t>
            </a:r>
            <a:r>
              <a:rPr lang="en-US" dirty="0" smtClean="0"/>
              <a:t>disabled</a:t>
            </a:r>
            <a:r>
              <a:rPr lang="en-US" dirty="0"/>
              <a:t>, even if they’re in the </a:t>
            </a:r>
            <a:r>
              <a:rPr lang="en-US" dirty="0" err="1" smtClean="0"/>
              <a:t>priv</a:t>
            </a:r>
            <a:r>
              <a:rPr lang="en-US" dirty="0" smtClean="0"/>
              <a:t>-app </a:t>
            </a:r>
            <a:r>
              <a:rPr lang="en-US" dirty="0"/>
              <a:t>path. On Android 9 and higher</a:t>
            </a:r>
            <a:r>
              <a:rPr lang="en-US" dirty="0" smtClean="0"/>
              <a:t>, </a:t>
            </a:r>
            <a:r>
              <a:rPr lang="en-US" dirty="0"/>
              <a:t>a device that tries to use apps that </a:t>
            </a:r>
            <a:r>
              <a:rPr lang="en-US" dirty="0" smtClean="0"/>
              <a:t>aren’t </a:t>
            </a:r>
            <a:r>
              <a:rPr lang="en-US" dirty="0"/>
              <a:t>properly </a:t>
            </a:r>
            <a:r>
              <a:rPr lang="en-US" dirty="0" smtClean="0"/>
              <a:t>allow listed won’t boot.</a:t>
            </a:r>
          </a:p>
          <a:p>
            <a:r>
              <a:rPr lang="en-US" dirty="0"/>
              <a:t>Android categorizes permissions into different type:</a:t>
            </a:r>
          </a:p>
          <a:p>
            <a:pPr marL="0" indent="0">
              <a:buNone/>
            </a:pPr>
            <a:r>
              <a:rPr lang="en-US" dirty="0"/>
              <a:t>         1.install-time permissions</a:t>
            </a:r>
          </a:p>
          <a:p>
            <a:pPr marL="0" indent="0">
              <a:buNone/>
            </a:pPr>
            <a:r>
              <a:rPr lang="en-US" dirty="0"/>
              <a:t>         2.runtime permissions</a:t>
            </a:r>
          </a:p>
          <a:p>
            <a:pPr marL="0" indent="0">
              <a:buNone/>
            </a:pPr>
            <a:r>
              <a:rPr lang="en-US" dirty="0"/>
              <a:t>         3.special permissions</a:t>
            </a:r>
          </a:p>
          <a:p>
            <a:pPr marL="0" indent="0">
              <a:buNone/>
            </a:pPr>
            <a:endParaRPr lang="en-US" dirty="0"/>
          </a:p>
          <a:p>
            <a:pPr marL="0" indent="0">
              <a:buNone/>
            </a:pPr>
            <a:endParaRPr lang="en-US" dirty="0"/>
          </a:p>
        </p:txBody>
      </p:sp>
      <p:sp>
        <p:nvSpPr>
          <p:cNvPr id="6" name="Content Placeholder 5"/>
          <p:cNvSpPr>
            <a:spLocks noGrp="1"/>
          </p:cNvSpPr>
          <p:nvPr>
            <p:ph sz="half" idx="2"/>
          </p:nvPr>
        </p:nvSpPr>
        <p:spPr/>
        <p:txBody>
          <a:bodyPr>
            <a:normAutofit fontScale="77500" lnSpcReduction="20000"/>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520031"/>
            <a:ext cx="5256713" cy="4962525"/>
          </a:xfrm>
          <a:prstGeom prst="rect">
            <a:avLst/>
          </a:prstGeom>
        </p:spPr>
      </p:pic>
    </p:spTree>
    <p:extLst>
      <p:ext uri="{BB962C8B-B14F-4D97-AF65-F5344CB8AC3E}">
        <p14:creationId xmlns:p14="http://schemas.microsoft.com/office/powerpoint/2010/main" val="321816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 in Android</a:t>
            </a:r>
          </a:p>
        </p:txBody>
      </p:sp>
      <p:sp>
        <p:nvSpPr>
          <p:cNvPr id="3" name="Content Placeholder 2"/>
          <p:cNvSpPr>
            <a:spLocks noGrp="1"/>
          </p:cNvSpPr>
          <p:nvPr>
            <p:ph idx="1"/>
          </p:nvPr>
        </p:nvSpPr>
        <p:spPr/>
        <p:txBody>
          <a:bodyPr>
            <a:normAutofit fontScale="55000" lnSpcReduction="20000"/>
          </a:bodyPr>
          <a:lstStyle/>
          <a:p>
            <a:r>
              <a:rPr lang="en-US" dirty="0"/>
              <a:t>The purpose of a permission is to protect the privacy of an Android user. Android apps must request permission to access sensitive user data (such as contacts and SMS), as well as certain system features (such as camera and internet). Depending on the feature, the system might grant the permission automatically or might prompt the user to approve the request. </a:t>
            </a:r>
            <a:endParaRPr lang="en-US" dirty="0" smtClean="0"/>
          </a:p>
          <a:p>
            <a:r>
              <a:rPr lang="en-US" dirty="0" smtClean="0"/>
              <a:t>Permissions </a:t>
            </a:r>
            <a:r>
              <a:rPr lang="en-US" dirty="0"/>
              <a:t>are classified in two types in Android </a:t>
            </a:r>
            <a:r>
              <a:rPr lang="en-US" dirty="0" smtClean="0"/>
              <a:t>: 1.Normal </a:t>
            </a:r>
            <a:r>
              <a:rPr lang="en-US" dirty="0"/>
              <a:t>permission </a:t>
            </a:r>
            <a:r>
              <a:rPr lang="en-US" dirty="0" smtClean="0"/>
              <a:t>2.Dangerous permission. </a:t>
            </a:r>
          </a:p>
          <a:p>
            <a:r>
              <a:rPr lang="en-US" b="1" dirty="0" smtClean="0"/>
              <a:t>The </a:t>
            </a:r>
            <a:r>
              <a:rPr lang="en-US" b="1" dirty="0"/>
              <a:t>Normal permissions </a:t>
            </a:r>
            <a:r>
              <a:rPr lang="en-US" dirty="0"/>
              <a:t>do not directly affect the user’s privacy. If application lists a normal permission in its manifest, then these permissions will be automatically granted by the system upon installation. Check and change data connection: Include network state, Wi-Fi State, Bluetooth, Internet, etc. </a:t>
            </a:r>
            <a:endParaRPr lang="en-US" dirty="0" smtClean="0"/>
          </a:p>
          <a:p>
            <a:r>
              <a:rPr lang="en-US" b="1" dirty="0" smtClean="0"/>
              <a:t>The </a:t>
            </a:r>
            <a:r>
              <a:rPr lang="en-US" b="1" dirty="0"/>
              <a:t>Dangerous permissions </a:t>
            </a:r>
            <a:r>
              <a:rPr lang="en-US" dirty="0"/>
              <a:t>includes nine permission groups where apps are somehow connected with the user’s privacy or security. In turn, each group contains several permissions an app can request</a:t>
            </a:r>
            <a:r>
              <a:rPr lang="en-US" dirty="0" smtClean="0"/>
              <a:t>.</a:t>
            </a:r>
          </a:p>
          <a:p>
            <a:r>
              <a:rPr lang="en-US" dirty="0" smtClean="0"/>
              <a:t> </a:t>
            </a:r>
            <a:r>
              <a:rPr lang="en-US" dirty="0"/>
              <a:t>If a user approves one of the permissions, the app gets all of the permissions from the same group automatically, without additional confirmation. For example, if an app gets permission to read SMS messages, then it will be also able to send SMS messages, read MMS messages, and perform other operations from this group.</a:t>
            </a:r>
            <a:endParaRPr lang="en-US" dirty="0"/>
          </a:p>
          <a:p>
            <a:r>
              <a:rPr lang="en-US" dirty="0"/>
              <a:t>The increased protections against Potentially Harmful Apps (</a:t>
            </a:r>
            <a:r>
              <a:rPr lang="en-US" dirty="0" smtClean="0"/>
              <a:t>PHAs) to improve:</a:t>
            </a:r>
            <a:endParaRPr lang="en-US" dirty="0"/>
          </a:p>
          <a:p>
            <a:pPr marL="0" indent="0">
              <a:buNone/>
            </a:pPr>
            <a:r>
              <a:rPr lang="en-US" dirty="0" smtClean="0"/>
              <a:t>1.Transparency </a:t>
            </a:r>
            <a:r>
              <a:rPr lang="en-US" dirty="0"/>
              <a:t>into potentially harmful app behavior.</a:t>
            </a:r>
          </a:p>
          <a:p>
            <a:pPr marL="0" indent="0">
              <a:buNone/>
            </a:pPr>
            <a:r>
              <a:rPr lang="en-US" dirty="0" smtClean="0"/>
              <a:t>2.User </a:t>
            </a:r>
            <a:r>
              <a:rPr lang="en-US" dirty="0"/>
              <a:t>control over app behavior.</a:t>
            </a:r>
          </a:p>
          <a:p>
            <a:pPr marL="0" indent="0">
              <a:buNone/>
            </a:pPr>
            <a:r>
              <a:rPr lang="en-US" dirty="0" smtClean="0"/>
              <a:t>3.App </a:t>
            </a:r>
            <a:r>
              <a:rPr lang="en-US" dirty="0"/>
              <a:t>developers' discretion </a:t>
            </a:r>
            <a:r>
              <a:rPr lang="en-US" dirty="0" smtClean="0"/>
              <a:t>when using </a:t>
            </a:r>
            <a:r>
              <a:rPr lang="en-US" dirty="0"/>
              <a:t>private data, protected </a:t>
            </a:r>
            <a:r>
              <a:rPr lang="en-US" dirty="0" smtClean="0"/>
              <a:t>by  </a:t>
            </a:r>
            <a:r>
              <a:rPr lang="en-US" dirty="0" smtClean="0"/>
              <a:t>permissions</a:t>
            </a:r>
            <a:r>
              <a:rPr lang="en-US" dirty="0"/>
              <a:t>.</a:t>
            </a:r>
          </a:p>
          <a:p>
            <a:endParaRPr lang="en-US" dirty="0"/>
          </a:p>
        </p:txBody>
      </p:sp>
    </p:spTree>
    <p:extLst>
      <p:ext uri="{BB962C8B-B14F-4D97-AF65-F5344CB8AC3E}">
        <p14:creationId xmlns:p14="http://schemas.microsoft.com/office/powerpoint/2010/main" val="242626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 vs. Privacy Leakage</a:t>
            </a:r>
          </a:p>
        </p:txBody>
      </p:sp>
      <p:sp>
        <p:nvSpPr>
          <p:cNvPr id="3" name="Content Placeholder 2"/>
          <p:cNvSpPr>
            <a:spLocks noGrp="1"/>
          </p:cNvSpPr>
          <p:nvPr>
            <p:ph idx="1"/>
          </p:nvPr>
        </p:nvSpPr>
        <p:spPr/>
        <p:txBody>
          <a:bodyPr>
            <a:normAutofit lnSpcReduction="10000"/>
          </a:bodyPr>
          <a:lstStyle/>
          <a:p>
            <a:r>
              <a:rPr lang="en-US" dirty="0"/>
              <a:t>App permissions help support user privacy by protecting access to the </a:t>
            </a:r>
            <a:r>
              <a:rPr lang="en-US" dirty="0" smtClean="0"/>
              <a:t>following:</a:t>
            </a:r>
          </a:p>
          <a:p>
            <a:endParaRPr lang="en-US" dirty="0" smtClean="0"/>
          </a:p>
          <a:p>
            <a:r>
              <a:rPr lang="en-US" b="1" dirty="0" smtClean="0"/>
              <a:t>Restricted </a:t>
            </a:r>
            <a:r>
              <a:rPr lang="en-US" b="1" dirty="0"/>
              <a:t>data</a:t>
            </a:r>
            <a:r>
              <a:rPr lang="en-US" dirty="0"/>
              <a:t>, such as system state and a user's contact information.</a:t>
            </a:r>
          </a:p>
          <a:p>
            <a:r>
              <a:rPr lang="en-US" b="1" dirty="0"/>
              <a:t>Restricted actions</a:t>
            </a:r>
            <a:r>
              <a:rPr lang="en-US" dirty="0"/>
              <a:t>, such as connecting to a paired device and recording </a:t>
            </a:r>
            <a:r>
              <a:rPr lang="en-US" dirty="0" smtClean="0"/>
              <a:t>audio.</a:t>
            </a:r>
          </a:p>
          <a:p>
            <a:pPr marL="0" indent="0">
              <a:buNone/>
            </a:pPr>
            <a:endParaRPr lang="en-US" dirty="0"/>
          </a:p>
          <a:p>
            <a:r>
              <a:rPr lang="en-US" dirty="0" smtClean="0"/>
              <a:t>So using permission we can restricted some private data and action so that privacy leakage is less.</a:t>
            </a:r>
            <a:endParaRPr lang="en-US" dirty="0"/>
          </a:p>
          <a:p>
            <a:pPr marL="0" indent="0">
              <a:buNone/>
            </a:pPr>
            <a:endParaRPr lang="en-US" dirty="0"/>
          </a:p>
        </p:txBody>
      </p:sp>
    </p:spTree>
    <p:extLst>
      <p:ext uri="{BB962C8B-B14F-4D97-AF65-F5344CB8AC3E}">
        <p14:creationId xmlns:p14="http://schemas.microsoft.com/office/powerpoint/2010/main" val="612484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vs. Untrusted Apps</a:t>
            </a:r>
          </a:p>
        </p:txBody>
      </p:sp>
      <p:sp>
        <p:nvSpPr>
          <p:cNvPr id="3" name="Content Placeholder 2"/>
          <p:cNvSpPr>
            <a:spLocks noGrp="1"/>
          </p:cNvSpPr>
          <p:nvPr>
            <p:ph sz="half" idx="1"/>
          </p:nvPr>
        </p:nvSpPr>
        <p:spPr/>
        <p:txBody>
          <a:bodyPr>
            <a:normAutofit lnSpcReduction="10000"/>
          </a:bodyPr>
          <a:lstStyle/>
          <a:p>
            <a:r>
              <a:rPr lang="en-US" dirty="0"/>
              <a:t>Any source that is verified by Google or some other recognized agencies like the Samsung and Amazon is referred to as trusted sources</a:t>
            </a:r>
            <a:r>
              <a:rPr lang="en-US" dirty="0" smtClean="0"/>
              <a:t>.</a:t>
            </a:r>
          </a:p>
          <a:p>
            <a:r>
              <a:rPr lang="en-US" dirty="0"/>
              <a:t>Any Source that is not vetted by Google or any other recognized agency can be termed as unknown </a:t>
            </a:r>
            <a:r>
              <a:rPr lang="en-US" dirty="0" smtClean="0"/>
              <a:t>source. sometimes unknown source are untrusted source.</a:t>
            </a:r>
            <a:endParaRPr lang="en-US" dirty="0"/>
          </a:p>
          <a:p>
            <a:endParaRPr lang="en-US" dirty="0"/>
          </a:p>
        </p:txBody>
      </p:sp>
      <p:pic>
        <p:nvPicPr>
          <p:cNvPr id="5"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4006" y="1825625"/>
            <a:ext cx="5181600" cy="3922032"/>
          </a:xfrm>
        </p:spPr>
      </p:pic>
    </p:spTree>
    <p:extLst>
      <p:ext uri="{BB962C8B-B14F-4D97-AF65-F5344CB8AC3E}">
        <p14:creationId xmlns:p14="http://schemas.microsoft.com/office/powerpoint/2010/main" val="3973949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Trusted vs. Untrusted Apps</a:t>
            </a:r>
            <a:endParaRPr lang="en-US" dirty="0"/>
          </a:p>
        </p:txBody>
      </p:sp>
      <p:sp>
        <p:nvSpPr>
          <p:cNvPr id="4" name="Text Placeholder 3"/>
          <p:cNvSpPr>
            <a:spLocks noGrp="1"/>
          </p:cNvSpPr>
          <p:nvPr>
            <p:ph type="body" idx="1"/>
          </p:nvPr>
        </p:nvSpPr>
        <p:spPr/>
        <p:txBody>
          <a:bodyPr/>
          <a:lstStyle/>
          <a:p>
            <a:r>
              <a:rPr lang="en-US" dirty="0" smtClean="0"/>
              <a:t>Trusted apps</a:t>
            </a:r>
            <a:endParaRPr lang="en-US" dirty="0"/>
          </a:p>
        </p:txBody>
      </p:sp>
      <p:sp>
        <p:nvSpPr>
          <p:cNvPr id="5" name="Content Placeholder 4"/>
          <p:cNvSpPr>
            <a:spLocks noGrp="1"/>
          </p:cNvSpPr>
          <p:nvPr>
            <p:ph sz="half" idx="2"/>
          </p:nvPr>
        </p:nvSpPr>
        <p:spPr/>
        <p:txBody>
          <a:bodyPr>
            <a:normAutofit fontScale="70000" lnSpcReduction="20000"/>
          </a:bodyPr>
          <a:lstStyle/>
          <a:p>
            <a:pPr marL="0" indent="0">
              <a:buNone/>
            </a:pPr>
            <a:r>
              <a:rPr lang="en-US" dirty="0" smtClean="0"/>
              <a:t> </a:t>
            </a:r>
            <a:r>
              <a:rPr lang="en-US" dirty="0"/>
              <a:t>If some apps are being installed from trusted sources like Google Play or Amazon App store, then those apps are trusted and there is no risk of safety and security breach. </a:t>
            </a:r>
          </a:p>
          <a:p>
            <a:r>
              <a:rPr lang="en-US" dirty="0"/>
              <a:t>To avoid security breach, some steps should be followed:</a:t>
            </a:r>
          </a:p>
          <a:p>
            <a:pPr marL="0" indent="0" fontAlgn="base">
              <a:buNone/>
            </a:pPr>
            <a:r>
              <a:rPr lang="en-US" dirty="0" smtClean="0"/>
              <a:t>     1.Not </a:t>
            </a:r>
            <a:r>
              <a:rPr lang="en-US" dirty="0"/>
              <a:t>installing unnecessary apps</a:t>
            </a:r>
          </a:p>
          <a:p>
            <a:pPr marL="0" indent="0" fontAlgn="base">
              <a:buNone/>
            </a:pPr>
            <a:r>
              <a:rPr lang="en-US" dirty="0" smtClean="0"/>
              <a:t>     2.Installing </a:t>
            </a:r>
            <a:r>
              <a:rPr lang="en-US" dirty="0"/>
              <a:t>apps from official play store</a:t>
            </a:r>
          </a:p>
          <a:p>
            <a:pPr marL="0" indent="0" fontAlgn="base">
              <a:buNone/>
            </a:pPr>
            <a:r>
              <a:rPr lang="en-US" dirty="0" smtClean="0"/>
              <a:t>     3.Checking </a:t>
            </a:r>
            <a:r>
              <a:rPr lang="en-US" dirty="0"/>
              <a:t>the app permissions</a:t>
            </a:r>
          </a:p>
          <a:p>
            <a:pPr marL="0" indent="0" fontAlgn="base">
              <a:buNone/>
            </a:pPr>
            <a:r>
              <a:rPr lang="en-US" dirty="0" smtClean="0"/>
              <a:t>     4.Researching </a:t>
            </a:r>
            <a:r>
              <a:rPr lang="en-US" dirty="0"/>
              <a:t>about the app before installing</a:t>
            </a:r>
          </a:p>
          <a:p>
            <a:pPr marL="0" indent="0" fontAlgn="base">
              <a:buNone/>
            </a:pPr>
            <a:r>
              <a:rPr lang="en-US" dirty="0" smtClean="0"/>
              <a:t>     5.Installing </a:t>
            </a:r>
            <a:r>
              <a:rPr lang="en-US" dirty="0"/>
              <a:t>a virus scanner etc.</a:t>
            </a:r>
          </a:p>
          <a:p>
            <a:endParaRPr lang="en-US" dirty="0"/>
          </a:p>
        </p:txBody>
      </p:sp>
      <p:sp>
        <p:nvSpPr>
          <p:cNvPr id="6" name="Text Placeholder 5"/>
          <p:cNvSpPr>
            <a:spLocks noGrp="1"/>
          </p:cNvSpPr>
          <p:nvPr>
            <p:ph type="body" sz="quarter" idx="3"/>
          </p:nvPr>
        </p:nvSpPr>
        <p:spPr/>
        <p:txBody>
          <a:bodyPr/>
          <a:lstStyle/>
          <a:p>
            <a:r>
              <a:rPr lang="en-US" dirty="0"/>
              <a:t>Untrusted Apps</a:t>
            </a:r>
          </a:p>
        </p:txBody>
      </p:sp>
      <p:sp>
        <p:nvSpPr>
          <p:cNvPr id="7" name="Content Placeholder 6"/>
          <p:cNvSpPr>
            <a:spLocks noGrp="1"/>
          </p:cNvSpPr>
          <p:nvPr>
            <p:ph sz="quarter" idx="4"/>
          </p:nvPr>
        </p:nvSpPr>
        <p:spPr/>
        <p:txBody>
          <a:bodyPr>
            <a:normAutofit fontScale="70000" lnSpcReduction="20000"/>
          </a:bodyPr>
          <a:lstStyle/>
          <a:p>
            <a:r>
              <a:rPr lang="en-US" dirty="0" smtClean="0"/>
              <a:t>Google </a:t>
            </a:r>
            <a:r>
              <a:rPr lang="en-US" dirty="0"/>
              <a:t>places some restrictions on launching apps. When the developers refuse to accept all those restrictions, they publish their apps on private platforms. And those local platforms are unknown to us.</a:t>
            </a:r>
          </a:p>
          <a:p>
            <a:r>
              <a:rPr lang="en-US" dirty="0"/>
              <a:t>Not all unknown sources are insecure, but sometimes viruses and Trojans enter to those sources. Though Google scans check those every time some items are being fetched, security breach is still possible.</a:t>
            </a:r>
          </a:p>
          <a:p>
            <a:r>
              <a:rPr lang="en-US" dirty="0"/>
              <a:t>To avoid this security breach, before granting any permission to any app downloaded from unknown resource, proper research should be made.  </a:t>
            </a:r>
          </a:p>
          <a:p>
            <a:endParaRPr lang="en-US" dirty="0"/>
          </a:p>
        </p:txBody>
      </p:sp>
    </p:spTree>
    <p:extLst>
      <p:ext uri="{BB962C8B-B14F-4D97-AF65-F5344CB8AC3E}">
        <p14:creationId xmlns:p14="http://schemas.microsoft.com/office/powerpoint/2010/main" val="236080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Operating System </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Android is a mobile operating system based on a modified version of the Linux kernel and other open source software, designed primarily for touchscreen mobile devices such as smartphones and tablets.</a:t>
            </a:r>
          </a:p>
          <a:p>
            <a:pPr marL="0" indent="0">
              <a:buNone/>
            </a:pPr>
            <a:endParaRPr lang="en-US" dirty="0" smtClean="0"/>
          </a:p>
          <a:p>
            <a:r>
              <a:rPr lang="en-US" dirty="0" smtClean="0"/>
              <a:t>Most versions of Android are proprietary. The core components are taken from the Android Open Source Project (AOSP), which is free and open-source software (FOSS) primarily licensed under the Apache License.</a:t>
            </a:r>
          </a:p>
          <a:p>
            <a:pPr marL="0" indent="0">
              <a:buNone/>
            </a:pPr>
            <a:endParaRPr lang="en-US" dirty="0" smtClean="0"/>
          </a:p>
          <a:p>
            <a:r>
              <a:rPr lang="en-US" dirty="0" smtClean="0"/>
              <a:t>The source code has been used to develop variants of Android on a range of other electronics, such as game consoles, digital cameras, portable media players, PCs, each with a specialized user interface.</a:t>
            </a:r>
          </a:p>
          <a:p>
            <a:pPr marL="0" indent="0">
              <a:buNone/>
            </a:pPr>
            <a:endParaRPr lang="en-US" dirty="0"/>
          </a:p>
        </p:txBody>
      </p:sp>
    </p:spTree>
    <p:extLst>
      <p:ext uri="{BB962C8B-B14F-4D97-AF65-F5344CB8AC3E}">
        <p14:creationId xmlns:p14="http://schemas.microsoft.com/office/powerpoint/2010/main" val="1671832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Privacy Risks vs. Trusted &amp; Untrusted Apps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All trusted apps are not safe and all untrusted apps are not risky!</a:t>
            </a:r>
          </a:p>
          <a:p>
            <a:r>
              <a:rPr lang="en-US" dirty="0"/>
              <a:t>Maximum apps downloaded from known and trusted sources are generally safe cause those trusted sources take necessary steps to ensure security to data. But still some hackers can target famous apps to get access to user’s valuable information like- passwords, bank account number, security numbers etc. These information can be misused!</a:t>
            </a:r>
          </a:p>
          <a:p>
            <a:r>
              <a:rPr lang="en-US" dirty="0"/>
              <a:t>Again, there are not enough security measures taken in the untrusted sources, so the apps downloaded from those sources are risky. </a:t>
            </a:r>
          </a:p>
          <a:p>
            <a:r>
              <a:rPr lang="en-US" dirty="0" smtClean="0"/>
              <a:t>t</a:t>
            </a:r>
            <a:r>
              <a:rPr lang="en-US" dirty="0"/>
              <a:t>o avoid security breach, users should be more careful about granting permission and access to the apps downloaded from both trusted and untrusted sources. Only the required permission should be given to the apps. Before installing any app from the untrusted source, users should install some trusted anti-virus apps or enable default security app of the android device to prevent that installation if the app is not safe. Users should stop downloading unnecessary and potentially risky apps to prevent security breach.</a:t>
            </a:r>
          </a:p>
          <a:p>
            <a:pPr marL="0" indent="0">
              <a:buNone/>
            </a:pPr>
            <a:endParaRPr lang="en-US" dirty="0"/>
          </a:p>
        </p:txBody>
      </p:sp>
    </p:spTree>
    <p:extLst>
      <p:ext uri="{BB962C8B-B14F-4D97-AF65-F5344CB8AC3E}">
        <p14:creationId xmlns:p14="http://schemas.microsoft.com/office/powerpoint/2010/main" val="426448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Privacy Risk Assessment</a:t>
            </a:r>
            <a:endParaRPr lang="en-US" dirty="0"/>
          </a:p>
        </p:txBody>
      </p:sp>
      <p:sp>
        <p:nvSpPr>
          <p:cNvPr id="5" name="Content Placeholder 4"/>
          <p:cNvSpPr>
            <a:spLocks noGrp="1"/>
          </p:cNvSpPr>
          <p:nvPr>
            <p:ph idx="1"/>
          </p:nvPr>
        </p:nvSpPr>
        <p:spPr/>
        <p:txBody>
          <a:bodyPr/>
          <a:lstStyle/>
          <a:p>
            <a:pPr marL="0" indent="0">
              <a:buNone/>
            </a:pPr>
            <a:r>
              <a:rPr lang="en-US" dirty="0" smtClean="0"/>
              <a:t>Privacy Risk management framework</a:t>
            </a:r>
          </a:p>
          <a:p>
            <a:pPr marL="0" indent="0">
              <a:buNone/>
            </a:pPr>
            <a:endParaRPr lang="en-US" dirty="0"/>
          </a:p>
        </p:txBody>
      </p:sp>
      <p:sp>
        <p:nvSpPr>
          <p:cNvPr id="3" name="Content Placeholder 2"/>
          <p:cNvSpPr>
            <a:spLocks noGrp="1"/>
          </p:cNvSpPr>
          <p:nvPr>
            <p:ph type="body" sz="half" idx="2"/>
          </p:nvPr>
        </p:nvSpPr>
        <p:spPr/>
        <p:txBody>
          <a:bodyPr>
            <a:normAutofit lnSpcReduction="10000"/>
          </a:bodyPr>
          <a:lstStyle/>
          <a:p>
            <a:r>
              <a:rPr lang="en-US" dirty="0"/>
              <a:t>Risk assessment is a systematic process of evaluating the potential risks that may be involved in some app functions or permissions. Mobile apps pose great privacy risks to their users. Developers and testers can leverage the more matured techniques to identify and fix privacy issues, thus improving the quality of the apps under assessment</a:t>
            </a:r>
            <a:r>
              <a:rPr lang="en-US" dirty="0" smtClean="0"/>
              <a:t>.</a:t>
            </a:r>
          </a:p>
          <a:p>
            <a:r>
              <a:rPr lang="en-US" dirty="0"/>
              <a:t>Privacy risk assessment aims to understand the privacy risk posed by an app. The source of risk may vary, and different author may consider different aspects to assess the risk e.g., permissions, network connections etc. The risk assessment output maybe qualitative (a risk level) or quantitative (a risk score).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188" y="1963982"/>
            <a:ext cx="3771356" cy="3897068"/>
          </a:xfrm>
          <a:prstGeom prst="rect">
            <a:avLst/>
          </a:prstGeom>
        </p:spPr>
      </p:pic>
    </p:spTree>
    <p:extLst>
      <p:ext uri="{BB962C8B-B14F-4D97-AF65-F5344CB8AC3E}">
        <p14:creationId xmlns:p14="http://schemas.microsoft.com/office/powerpoint/2010/main" val="2886554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a:t>
            </a:r>
            <a:br>
              <a:rPr lang="en-US" dirty="0"/>
            </a:br>
            <a:r>
              <a:rPr lang="en-US" dirty="0"/>
              <a:t>Methods.</a:t>
            </a:r>
          </a:p>
        </p:txBody>
      </p:sp>
      <p:sp>
        <p:nvSpPr>
          <p:cNvPr id="3" name="Content Placeholder 2"/>
          <p:cNvSpPr>
            <a:spLocks noGrp="1"/>
          </p:cNvSpPr>
          <p:nvPr>
            <p:ph idx="1"/>
          </p:nvPr>
        </p:nvSpPr>
        <p:spPr>
          <a:xfrm>
            <a:off x="838200" y="1742938"/>
            <a:ext cx="10515600" cy="4351338"/>
          </a:xfrm>
        </p:spPr>
        <p:txBody>
          <a:bodyPr/>
          <a:lstStyle/>
          <a:p>
            <a:r>
              <a:rPr lang="en-US" dirty="0" smtClean="0"/>
              <a:t>Evaluate </a:t>
            </a:r>
            <a:r>
              <a:rPr lang="en-US" dirty="0"/>
              <a:t>the security risk of mobile applications using various assessment methods. These methods are generally categorized into static analysis, dynamic analysis, and grey-box </a:t>
            </a:r>
            <a:r>
              <a:rPr lang="en-US" dirty="0" smtClean="0"/>
              <a:t>analysis.</a:t>
            </a:r>
          </a:p>
          <a:p>
            <a:pPr marL="0" indent="0">
              <a:buNone/>
            </a:pPr>
            <a:endParaRPr lang="en-US" dirty="0"/>
          </a:p>
        </p:txBody>
      </p:sp>
      <p:sp>
        <p:nvSpPr>
          <p:cNvPr id="4" name="Oval 3"/>
          <p:cNvSpPr/>
          <p:nvPr/>
        </p:nvSpPr>
        <p:spPr>
          <a:xfrm>
            <a:off x="4010297" y="3030583"/>
            <a:ext cx="2821577" cy="148916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Risk Assessment Method</a:t>
            </a:r>
            <a:endParaRPr lang="en-US" dirty="0">
              <a:solidFill>
                <a:schemeClr val="bg1"/>
              </a:solidFill>
            </a:endParaRPr>
          </a:p>
        </p:txBody>
      </p:sp>
      <p:cxnSp>
        <p:nvCxnSpPr>
          <p:cNvPr id="6" name="Elbow Connector 5"/>
          <p:cNvCxnSpPr>
            <a:stCxn id="4" idx="3"/>
          </p:cNvCxnSpPr>
          <p:nvPr/>
        </p:nvCxnSpPr>
        <p:spPr>
          <a:xfrm rot="5400000">
            <a:off x="3284901" y="3942845"/>
            <a:ext cx="779787" cy="1497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5"/>
          </p:cNvCxnSpPr>
          <p:nvPr/>
        </p:nvCxnSpPr>
        <p:spPr>
          <a:xfrm rot="16200000" flipH="1">
            <a:off x="6617241" y="4103087"/>
            <a:ext cx="779789" cy="11769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4"/>
          </p:cNvCxnSpPr>
          <p:nvPr/>
        </p:nvCxnSpPr>
        <p:spPr>
          <a:xfrm rot="5400000">
            <a:off x="4950823" y="4990011"/>
            <a:ext cx="940526"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458890" y="4807130"/>
            <a:ext cx="1541153" cy="659493"/>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grey-box</a:t>
            </a:r>
          </a:p>
        </p:txBody>
      </p:sp>
      <p:sp>
        <p:nvSpPr>
          <p:cNvPr id="13" name="Rounded Rectangle 12"/>
          <p:cNvSpPr/>
          <p:nvPr/>
        </p:nvSpPr>
        <p:spPr>
          <a:xfrm>
            <a:off x="4532811" y="5368834"/>
            <a:ext cx="1685109" cy="7254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analysis</a:t>
            </a:r>
          </a:p>
          <a:p>
            <a:pPr algn="ctr"/>
            <a:r>
              <a:rPr lang="en-US" dirty="0" smtClean="0">
                <a:solidFill>
                  <a:schemeClr val="tx1"/>
                </a:solidFill>
              </a:rPr>
              <a:t>(white</a:t>
            </a:r>
            <a:r>
              <a:rPr lang="en-US" dirty="0" smtClean="0"/>
              <a:t> </a:t>
            </a:r>
            <a:r>
              <a:rPr lang="en-US" dirty="0" smtClean="0">
                <a:solidFill>
                  <a:schemeClr val="tx1"/>
                </a:solidFill>
              </a:rPr>
              <a:t>box)</a:t>
            </a:r>
            <a:endParaRPr lang="en-US" dirty="0">
              <a:solidFill>
                <a:schemeClr val="tx1"/>
              </a:solidFill>
            </a:endParaRPr>
          </a:p>
        </p:txBody>
      </p:sp>
      <p:sp>
        <p:nvSpPr>
          <p:cNvPr id="14" name="Rounded Rectangle 13"/>
          <p:cNvSpPr/>
          <p:nvPr/>
        </p:nvSpPr>
        <p:spPr>
          <a:xfrm>
            <a:off x="1358537" y="4751705"/>
            <a:ext cx="1656583" cy="714918"/>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 analysis</a:t>
            </a:r>
            <a:r>
              <a:rPr lang="en-US" dirty="0" smtClean="0"/>
              <a:t>(Black box)</a:t>
            </a:r>
            <a:endParaRPr lang="en-US" dirty="0"/>
          </a:p>
        </p:txBody>
      </p:sp>
    </p:spTree>
    <p:extLst>
      <p:ext uri="{BB962C8B-B14F-4D97-AF65-F5344CB8AC3E}">
        <p14:creationId xmlns:p14="http://schemas.microsoft.com/office/powerpoint/2010/main" val="191830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tatic </a:t>
            </a:r>
            <a:r>
              <a:rPr lang="en-US" dirty="0"/>
              <a:t>analysis</a:t>
            </a:r>
          </a:p>
        </p:txBody>
      </p:sp>
      <p:sp>
        <p:nvSpPr>
          <p:cNvPr id="3" name="Content Placeholder 2"/>
          <p:cNvSpPr>
            <a:spLocks noGrp="1"/>
          </p:cNvSpPr>
          <p:nvPr>
            <p:ph idx="1"/>
          </p:nvPr>
        </p:nvSpPr>
        <p:spPr/>
        <p:txBody>
          <a:bodyPr>
            <a:normAutofit fontScale="92500" lnSpcReduction="20000"/>
          </a:bodyPr>
          <a:lstStyle/>
          <a:p>
            <a:r>
              <a:rPr lang="en-US" dirty="0"/>
              <a:t>Static Analysis Static Analysis, also called white-box analysis, is the assessment of the source code of software for vulnerabilities and is carried out without the execution of the program </a:t>
            </a:r>
            <a:r>
              <a:rPr lang="en-US" dirty="0" smtClean="0"/>
              <a:t>. </a:t>
            </a:r>
            <a:r>
              <a:rPr lang="en-US" dirty="0"/>
              <a:t>This method allows for careful evaluation of the structure of the program to review it for privacy data leaks, permission misuse, vulnerabilities, and code </a:t>
            </a:r>
            <a:r>
              <a:rPr lang="en-US" dirty="0" smtClean="0"/>
              <a:t>verification. </a:t>
            </a:r>
            <a:r>
              <a:rPr lang="en-US" dirty="0"/>
              <a:t>It does not depend on compilers and compiler environments making 22 5.1. Results for Literature Analysis 23 it possible to find errors that might surface years later. </a:t>
            </a:r>
            <a:endParaRPr lang="en-US" dirty="0" smtClean="0"/>
          </a:p>
          <a:p>
            <a:r>
              <a:rPr lang="en-US" dirty="0" smtClean="0"/>
              <a:t>techniques </a:t>
            </a:r>
            <a:r>
              <a:rPr lang="en-US" dirty="0"/>
              <a:t>that fall under static </a:t>
            </a:r>
            <a:r>
              <a:rPr lang="en-US" dirty="0" smtClean="0"/>
              <a:t>analysis:</a:t>
            </a:r>
          </a:p>
          <a:p>
            <a:pPr marL="0" indent="0">
              <a:buNone/>
            </a:pPr>
            <a:r>
              <a:rPr lang="en-US" dirty="0" smtClean="0"/>
              <a:t>     1.Control-flow analysis.</a:t>
            </a:r>
          </a:p>
          <a:p>
            <a:pPr marL="0" indent="0">
              <a:buNone/>
            </a:pPr>
            <a:r>
              <a:rPr lang="en-US" dirty="0"/>
              <a:t> </a:t>
            </a:r>
            <a:r>
              <a:rPr lang="en-US" dirty="0" smtClean="0"/>
              <a:t>    2.dataflow analysis.</a:t>
            </a:r>
          </a:p>
          <a:p>
            <a:pPr marL="0" indent="0">
              <a:buNone/>
            </a:pPr>
            <a:r>
              <a:rPr lang="en-US" dirty="0"/>
              <a:t> </a:t>
            </a:r>
            <a:r>
              <a:rPr lang="en-US" dirty="0" smtClean="0"/>
              <a:t>    3. </a:t>
            </a:r>
            <a:r>
              <a:rPr lang="en-US" dirty="0"/>
              <a:t>lexical </a:t>
            </a:r>
            <a:r>
              <a:rPr lang="en-US" dirty="0" smtClean="0"/>
              <a:t>analysis.</a:t>
            </a:r>
          </a:p>
          <a:p>
            <a:pPr marL="0" indent="0">
              <a:buNone/>
            </a:pPr>
            <a:r>
              <a:rPr lang="en-US" dirty="0"/>
              <a:t> </a:t>
            </a:r>
            <a:r>
              <a:rPr lang="en-US" dirty="0" smtClean="0"/>
              <a:t>    4.static </a:t>
            </a:r>
            <a:r>
              <a:rPr lang="en-US" dirty="0"/>
              <a:t>taint analysis</a:t>
            </a:r>
          </a:p>
        </p:txBody>
      </p:sp>
    </p:spTree>
    <p:extLst>
      <p:ext uri="{BB962C8B-B14F-4D97-AF65-F5344CB8AC3E}">
        <p14:creationId xmlns:p14="http://schemas.microsoft.com/office/powerpoint/2010/main" val="3682678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a:t>analysis</a:t>
            </a:r>
          </a:p>
        </p:txBody>
      </p:sp>
      <p:sp>
        <p:nvSpPr>
          <p:cNvPr id="3" name="Content Placeholder 2"/>
          <p:cNvSpPr>
            <a:spLocks noGrp="1"/>
          </p:cNvSpPr>
          <p:nvPr>
            <p:ph idx="1"/>
          </p:nvPr>
        </p:nvSpPr>
        <p:spPr/>
        <p:txBody>
          <a:bodyPr/>
          <a:lstStyle/>
          <a:p>
            <a:r>
              <a:rPr lang="en-US" dirty="0"/>
              <a:t>Dynamic Analysis, also known as black-box analysis, is another method of assessing mobile applications for security flaws. It requires the execution of the program being tested in a sandbox which replicates the exact environment of the application. Various attacks are then simulated and the software is monitored to identify where it might default. </a:t>
            </a:r>
            <a:endParaRPr lang="en-US" dirty="0" smtClean="0"/>
          </a:p>
          <a:p>
            <a:r>
              <a:rPr lang="en-US" dirty="0" smtClean="0"/>
              <a:t>Techniques </a:t>
            </a:r>
            <a:r>
              <a:rPr lang="en-US" dirty="0"/>
              <a:t>that adopt dynamic analysis </a:t>
            </a:r>
            <a:r>
              <a:rPr lang="en-US" dirty="0" smtClean="0"/>
              <a:t>is :</a:t>
            </a:r>
          </a:p>
          <a:p>
            <a:pPr marL="0" indent="0">
              <a:buNone/>
            </a:pPr>
            <a:r>
              <a:rPr lang="en-US" dirty="0"/>
              <a:t> </a:t>
            </a:r>
            <a:r>
              <a:rPr lang="en-US" dirty="0" smtClean="0"/>
              <a:t>        1.dynamic </a:t>
            </a:r>
            <a:r>
              <a:rPr lang="en-US" dirty="0"/>
              <a:t>taint analysis </a:t>
            </a:r>
          </a:p>
          <a:p>
            <a:pPr marL="0" indent="0">
              <a:buNone/>
            </a:pPr>
            <a:r>
              <a:rPr lang="en-US" dirty="0" smtClean="0"/>
              <a:t>         2.behavioral analysis.</a:t>
            </a:r>
            <a:endParaRPr lang="en-US" dirty="0"/>
          </a:p>
        </p:txBody>
      </p:sp>
    </p:spTree>
    <p:extLst>
      <p:ext uri="{BB962C8B-B14F-4D97-AF65-F5344CB8AC3E}">
        <p14:creationId xmlns:p14="http://schemas.microsoft.com/office/powerpoint/2010/main" val="2956681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Grey-box </a:t>
            </a:r>
            <a:r>
              <a:rPr lang="en-US" dirty="0"/>
              <a:t>analysis</a:t>
            </a:r>
          </a:p>
        </p:txBody>
      </p:sp>
      <p:sp>
        <p:nvSpPr>
          <p:cNvPr id="3" name="Content Placeholder 2"/>
          <p:cNvSpPr>
            <a:spLocks noGrp="1"/>
          </p:cNvSpPr>
          <p:nvPr>
            <p:ph idx="1"/>
          </p:nvPr>
        </p:nvSpPr>
        <p:spPr/>
        <p:txBody>
          <a:bodyPr/>
          <a:lstStyle/>
          <a:p>
            <a:r>
              <a:rPr lang="en-US" dirty="0"/>
              <a:t>Grey box analysis is a hybrid method used to identify software flaws and is a combination of both static and dynamic. In this method of testing, the source code of the application is partially known to allow for better development of test cases Techniques that adopt dynamic analysis include regression analysis, pattern testing, and matrix testing .</a:t>
            </a:r>
          </a:p>
        </p:txBody>
      </p:sp>
    </p:spTree>
    <p:extLst>
      <p:ext uri="{BB962C8B-B14F-4D97-AF65-F5344CB8AC3E}">
        <p14:creationId xmlns:p14="http://schemas.microsoft.com/office/powerpoint/2010/main" val="2782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the world most popular platform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Android is developed by a consortium of developers known as the Open Handset Alliance and commercially sponsored by Google.</a:t>
            </a:r>
          </a:p>
          <a:p>
            <a:pPr marL="0" indent="0">
              <a:buNone/>
            </a:pPr>
            <a:endParaRPr lang="en-US" dirty="0" smtClean="0"/>
          </a:p>
          <a:p>
            <a:r>
              <a:rPr lang="en-US" dirty="0" smtClean="0"/>
              <a:t>It was unveiled in November 2007, with the first commercial Android device, the HTC Dream, being launched in September 2008.</a:t>
            </a:r>
          </a:p>
          <a:p>
            <a:endParaRPr lang="en-US" dirty="0"/>
          </a:p>
          <a:p>
            <a:r>
              <a:rPr lang="en-US" dirty="0" smtClean="0"/>
              <a:t>Now a day’s, millions of people use android because it makes our mobile device so much more powerful and useful. on android, the home screen, web browser, email and everything in between are design to make our life easier.</a:t>
            </a:r>
          </a:p>
          <a:p>
            <a:endParaRPr lang="en-US" dirty="0"/>
          </a:p>
          <a:p>
            <a:r>
              <a:rPr lang="en-US" dirty="0" smtClean="0"/>
              <a:t>Android is open so we can create a unique mobile experience that’s just right for us which is the another reason for popularity of Android OS.</a:t>
            </a:r>
            <a:endParaRPr lang="en-US" dirty="0"/>
          </a:p>
        </p:txBody>
      </p:sp>
    </p:spTree>
    <p:extLst>
      <p:ext uri="{BB962C8B-B14F-4D97-AF65-F5344CB8AC3E}">
        <p14:creationId xmlns:p14="http://schemas.microsoft.com/office/powerpoint/2010/main" val="380920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Android Operating System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91544"/>
            <a:ext cx="9906000" cy="3619500"/>
          </a:xfrm>
        </p:spPr>
      </p:pic>
    </p:spTree>
    <p:extLst>
      <p:ext uri="{BB962C8B-B14F-4D97-AF65-F5344CB8AC3E}">
        <p14:creationId xmlns:p14="http://schemas.microsoft.com/office/powerpoint/2010/main" val="230088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Android Operating System</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073" y="1978070"/>
            <a:ext cx="8140064" cy="4070032"/>
          </a:xfrm>
          <a:prstGeom prst="rect">
            <a:avLst/>
          </a:prstGeom>
        </p:spPr>
      </p:pic>
    </p:spTree>
    <p:extLst>
      <p:ext uri="{BB962C8B-B14F-4D97-AF65-F5344CB8AC3E}">
        <p14:creationId xmlns:p14="http://schemas.microsoft.com/office/powerpoint/2010/main" val="267875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Android Operating System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1. Near Field Communication (NFC</a:t>
            </a:r>
            <a:r>
              <a:rPr lang="en-US" b="1" dirty="0" smtClean="0"/>
              <a:t>):</a:t>
            </a:r>
          </a:p>
          <a:p>
            <a:pPr marL="0" indent="0">
              <a:buNone/>
            </a:pPr>
            <a:r>
              <a:rPr lang="en-US" b="1" dirty="0" smtClean="0"/>
              <a:t>           </a:t>
            </a:r>
            <a:r>
              <a:rPr lang="en-US" dirty="0"/>
              <a:t>Most Android devices support NFC, which allows electronic devices to </a:t>
            </a:r>
            <a:r>
              <a:rPr lang="en-US" dirty="0" smtClean="0"/>
              <a:t>interact </a:t>
            </a:r>
            <a:r>
              <a:rPr lang="en-US" dirty="0"/>
              <a:t>across short distances easily. The main goal here is to create a payment option that is simpler than carrying cash or credit cards, and while the market hasn't exploded as many experts had predicted, there may be an alternative in the works, in the form of Bluetooth Low Energy (BLE</a:t>
            </a:r>
            <a:r>
              <a:rPr lang="en-US" dirty="0" smtClean="0"/>
              <a:t>).</a:t>
            </a:r>
          </a:p>
          <a:p>
            <a:pPr marL="0" indent="0">
              <a:buNone/>
            </a:pPr>
            <a:endParaRPr lang="en-US" dirty="0" smtClean="0"/>
          </a:p>
          <a:p>
            <a:pPr marL="0" indent="0">
              <a:buNone/>
            </a:pPr>
            <a:r>
              <a:rPr lang="en-US" b="1" dirty="0" smtClean="0"/>
              <a:t>2. </a:t>
            </a:r>
            <a:r>
              <a:rPr lang="en-US" b="1" dirty="0"/>
              <a:t>Storage and Battery </a:t>
            </a:r>
            <a:r>
              <a:rPr lang="en-US" b="1" dirty="0" smtClean="0"/>
              <a:t>Swap:</a:t>
            </a:r>
          </a:p>
          <a:p>
            <a:pPr marL="0" indent="0">
              <a:buNone/>
            </a:pPr>
            <a:r>
              <a:rPr lang="en-US" b="1" dirty="0"/>
              <a:t> </a:t>
            </a:r>
            <a:r>
              <a:rPr lang="en-US" b="1" dirty="0" smtClean="0"/>
              <a:t>     </a:t>
            </a:r>
            <a:r>
              <a:rPr lang="en-US" dirty="0"/>
              <a:t>Android phones also have unique hardware capabilities. Google's OS makes it possible to upgrade, replace, and remove your battery that no longer holds a charge. In addition, Android phones come with SD card slots for expandable storage.</a:t>
            </a:r>
            <a:endParaRPr lang="en-US" b="1" dirty="0" smtClean="0"/>
          </a:p>
          <a:p>
            <a:pPr marL="0" indent="0">
              <a:buNone/>
            </a:pPr>
            <a:r>
              <a:rPr lang="en-US" b="1" dirty="0"/>
              <a:t> </a:t>
            </a:r>
            <a:r>
              <a:rPr lang="en-US" b="1" dirty="0" smtClean="0"/>
              <a:t>    </a:t>
            </a:r>
            <a:endParaRPr lang="en-US" dirty="0"/>
          </a:p>
        </p:txBody>
      </p:sp>
    </p:spTree>
    <p:extLst>
      <p:ext uri="{BB962C8B-B14F-4D97-AF65-F5344CB8AC3E}">
        <p14:creationId xmlns:p14="http://schemas.microsoft.com/office/powerpoint/2010/main" val="3026911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Android Operating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3. </a:t>
            </a:r>
            <a:r>
              <a:rPr lang="en-US" sz="2400" b="1" dirty="0"/>
              <a:t>Infrared Transmission</a:t>
            </a:r>
            <a:endParaRPr lang="en-US" sz="2400" dirty="0"/>
          </a:p>
          <a:p>
            <a:pPr marL="0" indent="0">
              <a:buNone/>
            </a:pPr>
            <a:r>
              <a:rPr lang="en-US" dirty="0" smtClean="0"/>
              <a:t>     </a:t>
            </a:r>
            <a:r>
              <a:rPr lang="en-US" sz="2400" dirty="0" smtClean="0"/>
              <a:t>The </a:t>
            </a:r>
            <a:r>
              <a:rPr lang="en-US" sz="2400" dirty="0"/>
              <a:t>Android operating system supports a built-in infrared transmitter that allows you to use your phone or tablet as a remote control</a:t>
            </a:r>
            <a:r>
              <a:rPr lang="en-US" sz="2400" dirty="0" smtClean="0"/>
              <a:t>.</a:t>
            </a:r>
          </a:p>
          <a:p>
            <a:pPr marL="0" indent="0">
              <a:buNone/>
            </a:pPr>
            <a:endParaRPr lang="en-US" sz="2400" b="1" dirty="0"/>
          </a:p>
          <a:p>
            <a:pPr marL="0" indent="0">
              <a:buNone/>
            </a:pPr>
            <a:r>
              <a:rPr lang="en-US" sz="2400" b="1" dirty="0" smtClean="0"/>
              <a:t>4. Custom Home Screens</a:t>
            </a:r>
            <a:endParaRPr lang="en-US" sz="2400" dirty="0" smtClean="0"/>
          </a:p>
          <a:p>
            <a:pPr marL="0" indent="0">
              <a:buNone/>
            </a:pPr>
            <a:r>
              <a:rPr lang="en-US" dirty="0" smtClean="0"/>
              <a:t>    </a:t>
            </a:r>
            <a:r>
              <a:rPr lang="en-US" sz="2400" dirty="0" smtClean="0"/>
              <a:t>While it's possible to hack certain phones to customize the home screen, Android comes with this capability from the get-go. Download a third-party launcher like Apex, Nova, and you can add gestures, new shortcuts, or even performance enhancements for older-model devices.</a:t>
            </a:r>
          </a:p>
          <a:p>
            <a:endParaRPr lang="en-US" dirty="0"/>
          </a:p>
        </p:txBody>
      </p:sp>
    </p:spTree>
    <p:extLst>
      <p:ext uri="{BB962C8B-B14F-4D97-AF65-F5344CB8AC3E}">
        <p14:creationId xmlns:p14="http://schemas.microsoft.com/office/powerpoint/2010/main" val="364026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Android Operating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t>5</a:t>
            </a:r>
            <a:r>
              <a:rPr lang="en-US" sz="2400" b="1" dirty="0" smtClean="0"/>
              <a:t>. </a:t>
            </a:r>
            <a:r>
              <a:rPr lang="en-US" sz="2400" b="1" dirty="0"/>
              <a:t>Automation</a:t>
            </a:r>
          </a:p>
          <a:p>
            <a:pPr marL="0" indent="0">
              <a:buNone/>
            </a:pPr>
            <a:r>
              <a:rPr lang="en-US" sz="2400" dirty="0" smtClean="0"/>
              <a:t>    The</a:t>
            </a:r>
            <a:r>
              <a:rPr lang="en-US" sz="2400" dirty="0"/>
              <a:t> Tasker app allows control of app permissions and also automates them</a:t>
            </a:r>
            <a:r>
              <a:rPr lang="en-US" sz="2400" dirty="0" smtClean="0"/>
              <a:t>.</a:t>
            </a:r>
          </a:p>
          <a:p>
            <a:pPr marL="0" indent="0">
              <a:buNone/>
            </a:pPr>
            <a:endParaRPr lang="en-US" sz="2400" dirty="0"/>
          </a:p>
          <a:p>
            <a:pPr marL="0" indent="0">
              <a:buNone/>
            </a:pPr>
            <a:r>
              <a:rPr lang="en-US" sz="2400" b="1" dirty="0"/>
              <a:t>6</a:t>
            </a:r>
            <a:r>
              <a:rPr lang="en-US" sz="2400" b="1" dirty="0" smtClean="0"/>
              <a:t>. </a:t>
            </a:r>
            <a:r>
              <a:rPr lang="en-US" sz="2400" b="1" dirty="0"/>
              <a:t>Widgets</a:t>
            </a:r>
          </a:p>
          <a:p>
            <a:pPr marL="0" indent="0">
              <a:buNone/>
            </a:pPr>
            <a:r>
              <a:rPr lang="en-US" sz="2400" dirty="0" smtClean="0"/>
              <a:t>   Apps </a:t>
            </a:r>
            <a:r>
              <a:rPr lang="en-US" sz="2400" dirty="0"/>
              <a:t>are versatile, but sometimes you want information at a glance instead of having to open an app and wait for it to load. Android widgets let you display just about any feature you choose on the home screen, including weather apps, music widgets, or productivity tools that helpfully remind you of upcoming meetings or approaching deadlines.</a:t>
            </a:r>
          </a:p>
          <a:p>
            <a:pPr marL="0" indent="0">
              <a:buNone/>
            </a:pPr>
            <a:endParaRPr lang="en-US" dirty="0"/>
          </a:p>
        </p:txBody>
      </p:sp>
    </p:spTree>
    <p:extLst>
      <p:ext uri="{BB962C8B-B14F-4D97-AF65-F5344CB8AC3E}">
        <p14:creationId xmlns:p14="http://schemas.microsoft.com/office/powerpoint/2010/main" val="3471861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2481</Words>
  <Application>Microsoft Office PowerPoint</Application>
  <PresentationFormat>Widescreen</PresentationFormat>
  <Paragraphs>230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Android Operating System  </vt:lpstr>
      <vt:lpstr>Overview </vt:lpstr>
      <vt:lpstr>Android Operating System </vt:lpstr>
      <vt:lpstr>Android the world most popular platform</vt:lpstr>
      <vt:lpstr>Versions of Android Operating System </vt:lpstr>
      <vt:lpstr>Features of Android Operating System</vt:lpstr>
      <vt:lpstr>Features of Android Operating System</vt:lpstr>
      <vt:lpstr>Features of Android Operating System</vt:lpstr>
      <vt:lpstr>Features of Android Operating System</vt:lpstr>
      <vt:lpstr>Features of Android Operating System</vt:lpstr>
      <vt:lpstr>Architecture of Android OS</vt:lpstr>
      <vt:lpstr>Architecture of Android OS</vt:lpstr>
      <vt:lpstr>Architecture of Android OS</vt:lpstr>
      <vt:lpstr>Architecture of Android OS</vt:lpstr>
      <vt:lpstr>Architecture of Android OS</vt:lpstr>
      <vt:lpstr>Architecture of Android OS</vt:lpstr>
      <vt:lpstr>Architecture of Android OS</vt:lpstr>
      <vt:lpstr> Architecture of Android OS Platform libraries </vt:lpstr>
      <vt:lpstr>Architecture of Android OS</vt:lpstr>
      <vt:lpstr>Privacy Leakages in Android</vt:lpstr>
      <vt:lpstr>Privacy Leakages in Android</vt:lpstr>
      <vt:lpstr>Privacy Leakages in Android</vt:lpstr>
      <vt:lpstr>Privacy Leakage Identification Methods</vt:lpstr>
      <vt:lpstr>Privacy Leakage Identification Methods</vt:lpstr>
      <vt:lpstr>Permissions in Android</vt:lpstr>
      <vt:lpstr>Permissions in Android</vt:lpstr>
      <vt:lpstr>Permission vs. Privacy Leakage</vt:lpstr>
      <vt:lpstr>Trusted vs. Untrusted Apps</vt:lpstr>
      <vt:lpstr>Trusted vs. Untrusted Apps</vt:lpstr>
      <vt:lpstr>Privacy Risks vs. Trusted &amp; Untrusted Apps</vt:lpstr>
      <vt:lpstr>Privacy Risk Assessment</vt:lpstr>
      <vt:lpstr>Risk Assessment Methods.</vt:lpstr>
      <vt:lpstr>Static analysis</vt:lpstr>
      <vt:lpstr>Dynamic analysis</vt:lpstr>
      <vt:lpstr>Grey-box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Operating System</dc:title>
  <dc:creator>fuad hasan</dc:creator>
  <cp:lastModifiedBy>fuad hasan</cp:lastModifiedBy>
  <cp:revision>34</cp:revision>
  <dcterms:created xsi:type="dcterms:W3CDTF">2022-08-17T05:35:14Z</dcterms:created>
  <dcterms:modified xsi:type="dcterms:W3CDTF">2022-08-23T10:13:27Z</dcterms:modified>
</cp:coreProperties>
</file>