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57" r:id="rId4"/>
    <p:sldId id="280" r:id="rId5"/>
    <p:sldId id="258" r:id="rId6"/>
    <p:sldId id="259" r:id="rId7"/>
    <p:sldId id="260" r:id="rId8"/>
    <p:sldId id="286" r:id="rId9"/>
    <p:sldId id="285" r:id="rId10"/>
    <p:sldId id="284" r:id="rId11"/>
    <p:sldId id="289" r:id="rId12"/>
    <p:sldId id="287" r:id="rId13"/>
    <p:sldId id="288" r:id="rId14"/>
    <p:sldId id="264" r:id="rId15"/>
    <p:sldId id="290" r:id="rId16"/>
    <p:sldId id="265" r:id="rId17"/>
    <p:sldId id="266" r:id="rId18"/>
    <p:sldId id="267" r:id="rId19"/>
    <p:sldId id="291" r:id="rId20"/>
    <p:sldId id="268" r:id="rId21"/>
    <p:sldId id="269" r:id="rId22"/>
    <p:sldId id="292" r:id="rId23"/>
    <p:sldId id="270" r:id="rId24"/>
    <p:sldId id="271" r:id="rId25"/>
    <p:sldId id="272" r:id="rId26"/>
    <p:sldId id="273" r:id="rId27"/>
    <p:sldId id="274" r:id="rId28"/>
    <p:sldId id="293" r:id="rId29"/>
    <p:sldId id="275" r:id="rId30"/>
    <p:sldId id="276" r:id="rId31"/>
    <p:sldId id="294" r:id="rId32"/>
    <p:sldId id="277" r:id="rId33"/>
    <p:sldId id="295" r:id="rId34"/>
    <p:sldId id="278" r:id="rId35"/>
    <p:sldId id="27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A5A2AB-2B1F-4F18-B840-5917461259DE}"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61D84-79F1-4CB6-88AD-F7A4D87FF467}" type="slidenum">
              <a:rPr lang="en-US" smtClean="0"/>
              <a:t>‹#›</a:t>
            </a:fld>
            <a:endParaRPr lang="en-US"/>
          </a:p>
        </p:txBody>
      </p:sp>
    </p:spTree>
    <p:extLst>
      <p:ext uri="{BB962C8B-B14F-4D97-AF65-F5344CB8AC3E}">
        <p14:creationId xmlns:p14="http://schemas.microsoft.com/office/powerpoint/2010/main" val="144136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A5A2AB-2B1F-4F18-B840-5917461259DE}"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61D84-79F1-4CB6-88AD-F7A4D87FF467}" type="slidenum">
              <a:rPr lang="en-US" smtClean="0"/>
              <a:t>‹#›</a:t>
            </a:fld>
            <a:endParaRPr lang="en-US"/>
          </a:p>
        </p:txBody>
      </p:sp>
    </p:spTree>
    <p:extLst>
      <p:ext uri="{BB962C8B-B14F-4D97-AF65-F5344CB8AC3E}">
        <p14:creationId xmlns:p14="http://schemas.microsoft.com/office/powerpoint/2010/main" val="1385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A5A2AB-2B1F-4F18-B840-5917461259DE}"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61D84-79F1-4CB6-88AD-F7A4D87FF467}" type="slidenum">
              <a:rPr lang="en-US" smtClean="0"/>
              <a:t>‹#›</a:t>
            </a:fld>
            <a:endParaRPr lang="en-US"/>
          </a:p>
        </p:txBody>
      </p:sp>
    </p:spTree>
    <p:extLst>
      <p:ext uri="{BB962C8B-B14F-4D97-AF65-F5344CB8AC3E}">
        <p14:creationId xmlns:p14="http://schemas.microsoft.com/office/powerpoint/2010/main" val="1447619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A5A2AB-2B1F-4F18-B840-5917461259DE}"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61D84-79F1-4CB6-88AD-F7A4D87FF467}" type="slidenum">
              <a:rPr lang="en-US" smtClean="0"/>
              <a:t>‹#›</a:t>
            </a:fld>
            <a:endParaRPr lang="en-US"/>
          </a:p>
        </p:txBody>
      </p:sp>
    </p:spTree>
    <p:extLst>
      <p:ext uri="{BB962C8B-B14F-4D97-AF65-F5344CB8AC3E}">
        <p14:creationId xmlns:p14="http://schemas.microsoft.com/office/powerpoint/2010/main" val="654432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A5A2AB-2B1F-4F18-B840-5917461259DE}"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61D84-79F1-4CB6-88AD-F7A4D87FF467}" type="slidenum">
              <a:rPr lang="en-US" smtClean="0"/>
              <a:t>‹#›</a:t>
            </a:fld>
            <a:endParaRPr lang="en-US"/>
          </a:p>
        </p:txBody>
      </p:sp>
    </p:spTree>
    <p:extLst>
      <p:ext uri="{BB962C8B-B14F-4D97-AF65-F5344CB8AC3E}">
        <p14:creationId xmlns:p14="http://schemas.microsoft.com/office/powerpoint/2010/main" val="1246713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A5A2AB-2B1F-4F18-B840-5917461259DE}"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861D84-79F1-4CB6-88AD-F7A4D87FF467}" type="slidenum">
              <a:rPr lang="en-US" smtClean="0"/>
              <a:t>‹#›</a:t>
            </a:fld>
            <a:endParaRPr lang="en-US"/>
          </a:p>
        </p:txBody>
      </p:sp>
    </p:spTree>
    <p:extLst>
      <p:ext uri="{BB962C8B-B14F-4D97-AF65-F5344CB8AC3E}">
        <p14:creationId xmlns:p14="http://schemas.microsoft.com/office/powerpoint/2010/main" val="4228122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A5A2AB-2B1F-4F18-B840-5917461259DE}" type="datetimeFigureOut">
              <a:rPr lang="en-US" smtClean="0"/>
              <a:t>8/23/2022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861D84-79F1-4CB6-88AD-F7A4D87FF467}" type="slidenum">
              <a:rPr lang="en-US" smtClean="0"/>
              <a:t>‹#›</a:t>
            </a:fld>
            <a:endParaRPr lang="en-US"/>
          </a:p>
        </p:txBody>
      </p:sp>
    </p:spTree>
    <p:extLst>
      <p:ext uri="{BB962C8B-B14F-4D97-AF65-F5344CB8AC3E}">
        <p14:creationId xmlns:p14="http://schemas.microsoft.com/office/powerpoint/2010/main" val="571525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A5A2AB-2B1F-4F18-B840-5917461259DE}" type="datetimeFigureOut">
              <a:rPr lang="en-US" smtClean="0"/>
              <a:t>8/23/2022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861D84-79F1-4CB6-88AD-F7A4D87FF467}" type="slidenum">
              <a:rPr lang="en-US" smtClean="0"/>
              <a:t>‹#›</a:t>
            </a:fld>
            <a:endParaRPr lang="en-US"/>
          </a:p>
        </p:txBody>
      </p:sp>
    </p:spTree>
    <p:extLst>
      <p:ext uri="{BB962C8B-B14F-4D97-AF65-F5344CB8AC3E}">
        <p14:creationId xmlns:p14="http://schemas.microsoft.com/office/powerpoint/2010/main" val="3075293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A5A2AB-2B1F-4F18-B840-5917461259DE}" type="datetimeFigureOut">
              <a:rPr lang="en-US" smtClean="0"/>
              <a:t>8/23/2022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861D84-79F1-4CB6-88AD-F7A4D87FF467}" type="slidenum">
              <a:rPr lang="en-US" smtClean="0"/>
              <a:t>‹#›</a:t>
            </a:fld>
            <a:endParaRPr lang="en-US"/>
          </a:p>
        </p:txBody>
      </p:sp>
    </p:spTree>
    <p:extLst>
      <p:ext uri="{BB962C8B-B14F-4D97-AF65-F5344CB8AC3E}">
        <p14:creationId xmlns:p14="http://schemas.microsoft.com/office/powerpoint/2010/main" val="1071633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A5A2AB-2B1F-4F18-B840-5917461259DE}"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861D84-79F1-4CB6-88AD-F7A4D87FF467}" type="slidenum">
              <a:rPr lang="en-US" smtClean="0"/>
              <a:t>‹#›</a:t>
            </a:fld>
            <a:endParaRPr lang="en-US"/>
          </a:p>
        </p:txBody>
      </p:sp>
    </p:spTree>
    <p:extLst>
      <p:ext uri="{BB962C8B-B14F-4D97-AF65-F5344CB8AC3E}">
        <p14:creationId xmlns:p14="http://schemas.microsoft.com/office/powerpoint/2010/main" val="3042800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A5A2AB-2B1F-4F18-B840-5917461259DE}"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861D84-79F1-4CB6-88AD-F7A4D87FF467}" type="slidenum">
              <a:rPr lang="en-US" smtClean="0"/>
              <a:t>‹#›</a:t>
            </a:fld>
            <a:endParaRPr lang="en-US"/>
          </a:p>
        </p:txBody>
      </p:sp>
    </p:spTree>
    <p:extLst>
      <p:ext uri="{BB962C8B-B14F-4D97-AF65-F5344CB8AC3E}">
        <p14:creationId xmlns:p14="http://schemas.microsoft.com/office/powerpoint/2010/main" val="4266646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5A2AB-2B1F-4F18-B840-5917461259DE}" type="datetimeFigureOut">
              <a:rPr lang="en-US" smtClean="0"/>
              <a:t>8/23/2022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861D84-79F1-4CB6-88AD-F7A4D87FF467}" type="slidenum">
              <a:rPr lang="en-US" smtClean="0"/>
              <a:t>‹#›</a:t>
            </a:fld>
            <a:endParaRPr lang="en-US"/>
          </a:p>
        </p:txBody>
      </p:sp>
    </p:spTree>
    <p:extLst>
      <p:ext uri="{BB962C8B-B14F-4D97-AF65-F5344CB8AC3E}">
        <p14:creationId xmlns:p14="http://schemas.microsoft.com/office/powerpoint/2010/main" val="1930636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a:t>Linux Operating </a:t>
            </a:r>
            <a:r>
              <a:rPr lang="en-US" sz="5400" b="1" dirty="0" smtClean="0"/>
              <a:t>system</a:t>
            </a:r>
            <a:endParaRPr lang="en-US" sz="5400" b="1" dirty="0"/>
          </a:p>
        </p:txBody>
      </p:sp>
      <p:sp>
        <p:nvSpPr>
          <p:cNvPr id="3" name="Subtitle 2"/>
          <p:cNvSpPr>
            <a:spLocks noGrp="1"/>
          </p:cNvSpPr>
          <p:nvPr>
            <p:ph type="subTitle" idx="1"/>
          </p:nvPr>
        </p:nvSpPr>
        <p:spPr/>
        <p:txBody>
          <a:bodyPr>
            <a:normAutofit/>
          </a:bodyPr>
          <a:lstStyle/>
          <a:p>
            <a:r>
              <a:rPr lang="en-US" sz="3600" b="1" dirty="0" smtClean="0"/>
              <a:t> </a:t>
            </a:r>
            <a:endParaRPr lang="en-US" sz="3600" b="1" dirty="0"/>
          </a:p>
        </p:txBody>
      </p:sp>
    </p:spTree>
    <p:extLst>
      <p:ext uri="{BB962C8B-B14F-4D97-AF65-F5344CB8AC3E}">
        <p14:creationId xmlns:p14="http://schemas.microsoft.com/office/powerpoint/2010/main" val="708061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a:t>
            </a:r>
            <a:r>
              <a:rPr lang="en-US" dirty="0"/>
              <a:t>of Linux</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5157" y="1385223"/>
            <a:ext cx="5573840" cy="3028453"/>
          </a:xfrm>
        </p:spPr>
      </p:pic>
      <p:sp>
        <p:nvSpPr>
          <p:cNvPr id="5" name="Rectangle 4"/>
          <p:cNvSpPr/>
          <p:nvPr/>
        </p:nvSpPr>
        <p:spPr>
          <a:xfrm>
            <a:off x="7269986" y="4835140"/>
            <a:ext cx="3442033" cy="369332"/>
          </a:xfrm>
          <a:prstGeom prst="rect">
            <a:avLst/>
          </a:prstGeom>
        </p:spPr>
        <p:txBody>
          <a:bodyPr wrap="none">
            <a:spAutoFit/>
          </a:bodyPr>
          <a:lstStyle/>
          <a:p>
            <a:r>
              <a:rPr lang="en-US" b="1" dirty="0">
                <a:solidFill>
                  <a:srgbClr val="555555"/>
                </a:solidFill>
                <a:latin typeface="-apple-system"/>
              </a:rPr>
              <a:t>Figure </a:t>
            </a:r>
            <a:r>
              <a:rPr lang="en-US" b="1" dirty="0" smtClean="0">
                <a:solidFill>
                  <a:srgbClr val="555555"/>
                </a:solidFill>
                <a:latin typeface="-apple-system"/>
              </a:rPr>
              <a:t>1.2</a:t>
            </a:r>
            <a:r>
              <a:rPr lang="en-US" dirty="0">
                <a:solidFill>
                  <a:srgbClr val="555555"/>
                </a:solidFill>
                <a:latin typeface="-apple-system"/>
              </a:rPr>
              <a:t> Applications of Linux</a:t>
            </a:r>
            <a:endParaRPr lang="en-US" dirty="0"/>
          </a:p>
        </p:txBody>
      </p:sp>
      <p:sp>
        <p:nvSpPr>
          <p:cNvPr id="6" name="Rectangle 5"/>
          <p:cNvSpPr/>
          <p:nvPr/>
        </p:nvSpPr>
        <p:spPr>
          <a:xfrm>
            <a:off x="363255" y="1528175"/>
            <a:ext cx="5732745" cy="2862322"/>
          </a:xfrm>
          <a:prstGeom prst="rect">
            <a:avLst/>
          </a:prstGeom>
        </p:spPr>
        <p:txBody>
          <a:bodyPr wrap="square">
            <a:spAutoFit/>
          </a:bodyPr>
          <a:lstStyle/>
          <a:p>
            <a:r>
              <a:rPr lang="en-US" dirty="0">
                <a:solidFill>
                  <a:srgbClr val="555555"/>
                </a:solidFill>
                <a:latin typeface="-apple-system"/>
              </a:rPr>
              <a:t>Linux is today a multi-billion dollar company. Because of availability, cheaper license costs, and time and resources, thousands of businesses and government bodies are now using the Linux System</a:t>
            </a:r>
            <a:r>
              <a:rPr lang="en-US" dirty="0" smtClean="0">
                <a:solidFill>
                  <a:srgbClr val="555555"/>
                </a:solidFill>
                <a:latin typeface="-apple-system"/>
              </a:rPr>
              <a:t>.</a:t>
            </a:r>
            <a:r>
              <a:rPr lang="en-US" dirty="0">
                <a:solidFill>
                  <a:srgbClr val="555555"/>
                </a:solidFill>
                <a:latin typeface="-apple-system"/>
              </a:rPr>
              <a:t> </a:t>
            </a:r>
            <a:endParaRPr lang="en-US" dirty="0" smtClean="0">
              <a:solidFill>
                <a:srgbClr val="555555"/>
              </a:solidFill>
              <a:latin typeface="-apple-system"/>
            </a:endParaRPr>
          </a:p>
          <a:p>
            <a:endParaRPr lang="en-US" dirty="0" smtClean="0">
              <a:solidFill>
                <a:srgbClr val="555555"/>
              </a:solidFill>
              <a:latin typeface="-apple-system"/>
            </a:endParaRPr>
          </a:p>
          <a:p>
            <a:r>
              <a:rPr lang="en-US" dirty="0" smtClean="0">
                <a:solidFill>
                  <a:srgbClr val="555555"/>
                </a:solidFill>
                <a:latin typeface="-apple-system"/>
              </a:rPr>
              <a:t>Firefox</a:t>
            </a:r>
            <a:r>
              <a:rPr lang="en-US" dirty="0">
                <a:solidFill>
                  <a:srgbClr val="555555"/>
                </a:solidFill>
                <a:latin typeface="-apple-system"/>
              </a:rPr>
              <a:t> is the standard browser for just a range of Linux </a:t>
            </a:r>
            <a:r>
              <a:rPr lang="en-US" dirty="0" err="1" smtClean="0">
                <a:solidFill>
                  <a:srgbClr val="555555"/>
                </a:solidFill>
                <a:latin typeface="-apple-system"/>
              </a:rPr>
              <a:t>distros</a:t>
            </a:r>
            <a:r>
              <a:rPr lang="en-US" dirty="0" smtClean="0">
                <a:solidFill>
                  <a:srgbClr val="555555"/>
                </a:solidFill>
                <a:latin typeface="-apple-system"/>
              </a:rPr>
              <a:t> </a:t>
            </a:r>
            <a:r>
              <a:rPr lang="en-US" dirty="0">
                <a:solidFill>
                  <a:srgbClr val="555555"/>
                </a:solidFill>
                <a:latin typeface="-apple-system"/>
              </a:rPr>
              <a:t>including </a:t>
            </a:r>
            <a:r>
              <a:rPr lang="en-US" dirty="0">
                <a:solidFill>
                  <a:srgbClr val="FF0000"/>
                </a:solidFill>
                <a:latin typeface="-apple-system"/>
              </a:rPr>
              <a:t>Ubuntu</a:t>
            </a:r>
            <a:r>
              <a:rPr lang="en-US" dirty="0">
                <a:solidFill>
                  <a:srgbClr val="555555"/>
                </a:solidFill>
                <a:latin typeface="-apple-system"/>
              </a:rPr>
              <a:t>, Linux Mint, and others</a:t>
            </a:r>
            <a:r>
              <a:rPr lang="en-US" dirty="0" smtClean="0">
                <a:solidFill>
                  <a:srgbClr val="555555"/>
                </a:solidFill>
                <a:latin typeface="-apple-system"/>
              </a:rPr>
              <a:t>.</a:t>
            </a:r>
          </a:p>
          <a:p>
            <a:r>
              <a:rPr lang="en-US" dirty="0" smtClean="0">
                <a:solidFill>
                  <a:srgbClr val="555555"/>
                </a:solidFill>
                <a:latin typeface="-apple-system"/>
              </a:rPr>
              <a:t> </a:t>
            </a:r>
          </a:p>
          <a:p>
            <a:r>
              <a:rPr lang="en-US" dirty="0" smtClean="0">
                <a:solidFill>
                  <a:srgbClr val="555555"/>
                </a:solidFill>
                <a:latin typeface="-apple-system"/>
              </a:rPr>
              <a:t>One </a:t>
            </a:r>
            <a:r>
              <a:rPr lang="en-US" dirty="0">
                <a:solidFill>
                  <a:srgbClr val="555555"/>
                </a:solidFill>
                <a:latin typeface="-apple-system"/>
              </a:rPr>
              <a:t>of the many advantages is the easy and seamless interface of the application. </a:t>
            </a:r>
            <a:endParaRPr lang="en-US" dirty="0"/>
          </a:p>
        </p:txBody>
      </p:sp>
    </p:spTree>
    <p:extLst>
      <p:ext uri="{BB962C8B-B14F-4D97-AF65-F5344CB8AC3E}">
        <p14:creationId xmlns:p14="http://schemas.microsoft.com/office/powerpoint/2010/main" val="152996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Modules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3496" y="4517731"/>
            <a:ext cx="8292274" cy="1745283"/>
          </a:xfrm>
        </p:spPr>
      </p:pic>
      <p:sp>
        <p:nvSpPr>
          <p:cNvPr id="5" name="Rectangle 4"/>
          <p:cNvSpPr/>
          <p:nvPr/>
        </p:nvSpPr>
        <p:spPr>
          <a:xfrm>
            <a:off x="482230" y="1690688"/>
            <a:ext cx="10734805" cy="1938992"/>
          </a:xfrm>
          <a:prstGeom prst="rect">
            <a:avLst/>
          </a:prstGeom>
        </p:spPr>
        <p:txBody>
          <a:bodyPr wrap="square">
            <a:spAutoFit/>
          </a:bodyPr>
          <a:lstStyle/>
          <a:p>
            <a:r>
              <a:rPr lang="en-US" sz="2400" dirty="0"/>
              <a:t>A kernel module is an object file that contains code to extend the running kernel of an operating systems. It is a standalone-file, typically used to add support for new hardware.</a:t>
            </a:r>
          </a:p>
          <a:p>
            <a:r>
              <a:rPr lang="en-US" sz="2400" dirty="0"/>
              <a:t>Kernel modules are usually stored in the</a:t>
            </a:r>
            <a:r>
              <a:rPr lang="en-US" sz="2400" b="1" dirty="0"/>
              <a:t> /lib/modules</a:t>
            </a:r>
            <a:r>
              <a:rPr lang="en-US" sz="2400" dirty="0"/>
              <a:t> subdirectories. The name of each subdirectory is based on the release number of the kernel:</a:t>
            </a:r>
            <a:endParaRPr lang="en-US" sz="2400" dirty="0"/>
          </a:p>
        </p:txBody>
      </p:sp>
    </p:spTree>
    <p:extLst>
      <p:ext uri="{BB962C8B-B14F-4D97-AF65-F5344CB8AC3E}">
        <p14:creationId xmlns:p14="http://schemas.microsoft.com/office/powerpoint/2010/main" val="672627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Modules</a:t>
            </a:r>
          </a:p>
        </p:txBody>
      </p:sp>
      <p:sp>
        <p:nvSpPr>
          <p:cNvPr id="3" name="Content Placeholder 2"/>
          <p:cNvSpPr>
            <a:spLocks noGrp="1"/>
          </p:cNvSpPr>
          <p:nvPr>
            <p:ph idx="1"/>
          </p:nvPr>
        </p:nvSpPr>
        <p:spPr/>
        <p:txBody>
          <a:bodyPr/>
          <a:lstStyle/>
          <a:p>
            <a:r>
              <a:rPr lang="en-US" dirty="0"/>
              <a:t>Sections of kernel code that can be compiled, loaded, and unloaded independent of the rest of the kernel. </a:t>
            </a:r>
          </a:p>
          <a:p>
            <a:r>
              <a:rPr lang="en-US" dirty="0"/>
              <a:t>A kernel module may typically implement a device driver, a file system, or a networking protocol.</a:t>
            </a:r>
          </a:p>
          <a:p>
            <a:r>
              <a:rPr lang="en-US" dirty="0"/>
              <a:t> The module interface allows third parties to write and distribute, on their own terms, device drivers or file systems that could not be distributed under the GPL. </a:t>
            </a:r>
          </a:p>
          <a:p>
            <a:r>
              <a:rPr lang="en-US" dirty="0"/>
              <a:t>Kernel modules allow a Linux system to be set up with a standard, minimal kernel, without any extra device drivers built in.</a:t>
            </a:r>
            <a:endParaRPr lang="en-US" dirty="0"/>
          </a:p>
        </p:txBody>
      </p:sp>
    </p:spTree>
    <p:extLst>
      <p:ext uri="{BB962C8B-B14F-4D97-AF65-F5344CB8AC3E}">
        <p14:creationId xmlns:p14="http://schemas.microsoft.com/office/powerpoint/2010/main" val="597039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Modules</a:t>
            </a:r>
          </a:p>
        </p:txBody>
      </p:sp>
      <p:sp>
        <p:nvSpPr>
          <p:cNvPr id="3" name="Content Placeholder 2"/>
          <p:cNvSpPr>
            <a:spLocks noGrp="1"/>
          </p:cNvSpPr>
          <p:nvPr>
            <p:ph idx="1"/>
          </p:nvPr>
        </p:nvSpPr>
        <p:spPr/>
        <p:txBody>
          <a:bodyPr>
            <a:normAutofit lnSpcReduction="10000"/>
          </a:bodyPr>
          <a:lstStyle/>
          <a:p>
            <a:r>
              <a:rPr lang="en-US" dirty="0"/>
              <a:t>There are 4 components to Linux module support. They are:</a:t>
            </a:r>
          </a:p>
          <a:p>
            <a:pPr marL="0" indent="0">
              <a:buNone/>
            </a:pPr>
            <a:r>
              <a:rPr lang="en-US" dirty="0"/>
              <a:t>1) module-management system .</a:t>
            </a:r>
          </a:p>
          <a:p>
            <a:pPr marL="0" indent="0">
              <a:buNone/>
            </a:pPr>
            <a:r>
              <a:rPr lang="en-US" dirty="0"/>
              <a:t>2) module loader and unloader .</a:t>
            </a:r>
          </a:p>
          <a:p>
            <a:pPr marL="0" indent="0">
              <a:buNone/>
            </a:pPr>
            <a:r>
              <a:rPr lang="en-US" dirty="0"/>
              <a:t>3)driver-registration system . </a:t>
            </a:r>
          </a:p>
          <a:p>
            <a:pPr marL="0" indent="0">
              <a:buNone/>
            </a:pPr>
            <a:r>
              <a:rPr lang="en-US" dirty="0"/>
              <a:t>4) conflict-resolution mechanism.</a:t>
            </a:r>
          </a:p>
          <a:p>
            <a:pPr marL="0" indent="0">
              <a:buNone/>
            </a:pPr>
            <a:r>
              <a:rPr lang="en-US" u="sng" dirty="0"/>
              <a:t>Module Management:</a:t>
            </a:r>
          </a:p>
          <a:p>
            <a:pPr marL="0" indent="0">
              <a:buNone/>
            </a:pPr>
            <a:r>
              <a:rPr lang="en-US" dirty="0"/>
              <a:t>The module requestor manages loading requested, but currently unloaded, modules; it also regularly queries the kernel to see whether a dynamically loaded module is still in use, and will unload it when it is no longer actively needed.</a:t>
            </a:r>
            <a:endParaRPr lang="en-US" u="sng" dirty="0"/>
          </a:p>
        </p:txBody>
      </p:sp>
    </p:spTree>
    <p:extLst>
      <p:ext uri="{BB962C8B-B14F-4D97-AF65-F5344CB8AC3E}">
        <p14:creationId xmlns:p14="http://schemas.microsoft.com/office/powerpoint/2010/main" val="2702743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 process is a program in execution. The process is created when a command is to be executed so, it can be called a running instance of a program in execution. Tuning or controlling a process is called Process Management</a:t>
            </a:r>
            <a:r>
              <a:rPr lang="en-US" dirty="0" smtClean="0"/>
              <a:t>.</a:t>
            </a:r>
          </a:p>
          <a:p>
            <a:pPr marL="0" indent="0">
              <a:buNone/>
            </a:pPr>
            <a:endParaRPr lang="en-US" dirty="0" smtClean="0"/>
          </a:p>
          <a:p>
            <a:pPr marL="0" indent="0">
              <a:buNone/>
            </a:pPr>
            <a:r>
              <a:rPr lang="en-US" u="sng" dirty="0"/>
              <a:t>Starting a </a:t>
            </a:r>
            <a:r>
              <a:rPr lang="en-US" u="sng" dirty="0" smtClean="0"/>
              <a:t>Process:</a:t>
            </a:r>
            <a:endParaRPr lang="en-US" u="sng" dirty="0"/>
          </a:p>
          <a:p>
            <a:pPr marL="0" indent="0">
              <a:buNone/>
            </a:pPr>
            <a:r>
              <a:rPr lang="en-US" dirty="0" smtClean="0"/>
              <a:t>While starting </a:t>
            </a:r>
            <a:r>
              <a:rPr lang="en-US" dirty="0"/>
              <a:t>a process (run a command), there are two </a:t>
            </a:r>
            <a:r>
              <a:rPr lang="en-US" dirty="0" smtClean="0"/>
              <a:t>ways to run.</a:t>
            </a:r>
            <a:endParaRPr lang="en-US" dirty="0"/>
          </a:p>
          <a:p>
            <a:pPr marL="0" indent="0">
              <a:buNone/>
            </a:pPr>
            <a:r>
              <a:rPr lang="en-US" u="sng" dirty="0" smtClean="0"/>
              <a:t>1)Foreground Processes:</a:t>
            </a:r>
            <a:r>
              <a:rPr lang="en-US" u="sng" dirty="0"/>
              <a:t> </a:t>
            </a:r>
            <a:r>
              <a:rPr lang="en-US" dirty="0" smtClean="0"/>
              <a:t>By </a:t>
            </a:r>
            <a:r>
              <a:rPr lang="en-US" dirty="0"/>
              <a:t>default, every process that </a:t>
            </a:r>
            <a:r>
              <a:rPr lang="en-US" dirty="0" smtClean="0"/>
              <a:t>we </a:t>
            </a:r>
            <a:r>
              <a:rPr lang="en-US" dirty="0"/>
              <a:t>start runs in the foreground. It gets its input from the keyboard and sends its output to the screen.</a:t>
            </a:r>
          </a:p>
          <a:p>
            <a:pPr marL="0" indent="0">
              <a:buNone/>
            </a:pPr>
            <a:r>
              <a:rPr lang="en-US" u="sng" dirty="0" smtClean="0"/>
              <a:t>2)Background Processes: </a:t>
            </a:r>
            <a:r>
              <a:rPr lang="en-US" dirty="0" smtClean="0"/>
              <a:t>A </a:t>
            </a:r>
            <a:r>
              <a:rPr lang="en-US" dirty="0"/>
              <a:t>background process runs without being connected to your keyboard. If the background process requires any keyboard input</a:t>
            </a:r>
            <a:endParaRPr lang="en-US" dirty="0" smtClean="0"/>
          </a:p>
          <a:p>
            <a:endParaRPr lang="en-US" dirty="0"/>
          </a:p>
        </p:txBody>
      </p:sp>
    </p:spTree>
    <p:extLst>
      <p:ext uri="{BB962C8B-B14F-4D97-AF65-F5344CB8AC3E}">
        <p14:creationId xmlns:p14="http://schemas.microsoft.com/office/powerpoint/2010/main" val="3000464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Management</a:t>
            </a:r>
          </a:p>
        </p:txBody>
      </p:sp>
      <p:sp>
        <p:nvSpPr>
          <p:cNvPr id="3" name="Content Placeholder 2"/>
          <p:cNvSpPr>
            <a:spLocks noGrp="1"/>
          </p:cNvSpPr>
          <p:nvPr>
            <p:ph idx="1"/>
          </p:nvPr>
        </p:nvSpPr>
        <p:spPr/>
        <p:txBody>
          <a:bodyPr/>
          <a:lstStyle/>
          <a:p>
            <a:pPr marL="0" indent="0">
              <a:buNone/>
            </a:pPr>
            <a:r>
              <a:rPr lang="en-US" dirty="0"/>
              <a:t>The fork() system call creates a new process </a:t>
            </a:r>
            <a:r>
              <a:rPr lang="en-US" dirty="0" smtClean="0"/>
              <a:t>and a </a:t>
            </a:r>
            <a:r>
              <a:rPr lang="en-US" dirty="0"/>
              <a:t>new program is run after a call to exec() are two distinct operations </a:t>
            </a:r>
            <a:r>
              <a:rPr lang="en-US" dirty="0" smtClean="0"/>
              <a:t>to create </a:t>
            </a:r>
            <a:r>
              <a:rPr lang="en-US" dirty="0"/>
              <a:t>of processes and the running of a new program.</a:t>
            </a:r>
          </a:p>
          <a:p>
            <a:pPr marL="0" indent="0">
              <a:buNone/>
            </a:pPr>
            <a:r>
              <a:rPr lang="en-US" dirty="0" smtClean="0"/>
              <a:t>Under </a:t>
            </a:r>
            <a:r>
              <a:rPr lang="en-US" dirty="0"/>
              <a:t>UNIX, a process encompasses all the information that the operating system must maintain to track the context of a single execution of a single program </a:t>
            </a:r>
            <a:endParaRPr lang="en-US" dirty="0" smtClean="0"/>
          </a:p>
          <a:p>
            <a:pPr marL="0" indent="0">
              <a:buNone/>
            </a:pPr>
            <a:r>
              <a:rPr lang="en-US" dirty="0" smtClean="0"/>
              <a:t>Under </a:t>
            </a:r>
            <a:r>
              <a:rPr lang="en-US" dirty="0"/>
              <a:t>UNIX, a process encompasses all the information that the operating system must maintain to track the context of a single execution of a single program .</a:t>
            </a:r>
          </a:p>
        </p:txBody>
      </p:sp>
    </p:spTree>
    <p:extLst>
      <p:ext uri="{BB962C8B-B14F-4D97-AF65-F5344CB8AC3E}">
        <p14:creationId xmlns:p14="http://schemas.microsoft.com/office/powerpoint/2010/main" val="436940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rocess </a:t>
            </a:r>
            <a:r>
              <a:rPr lang="en-US" dirty="0"/>
              <a:t>P</a:t>
            </a:r>
            <a:r>
              <a:rPr lang="en-US" dirty="0" smtClean="0"/>
              <a:t>roperties</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Under Linux, process properties fall into three groups: the process’s identity, environment, and context.</a:t>
            </a:r>
          </a:p>
          <a:p>
            <a:pPr marL="0" indent="0">
              <a:buNone/>
            </a:pPr>
            <a:r>
              <a:rPr lang="en-US" u="sng" dirty="0" smtClean="0"/>
              <a:t>1)Process ID (PID) </a:t>
            </a:r>
            <a:r>
              <a:rPr lang="en-US" dirty="0" smtClean="0"/>
              <a:t>- The unique identifier for the process; used to specify processes to the operating system when an application makes a system call to signal, modify, or wait for another process .</a:t>
            </a:r>
          </a:p>
          <a:p>
            <a:pPr marL="0" indent="0">
              <a:buNone/>
            </a:pPr>
            <a:r>
              <a:rPr lang="en-US" dirty="0" smtClean="0"/>
              <a:t>2)</a:t>
            </a:r>
            <a:r>
              <a:rPr lang="en-US" u="sng" dirty="0" smtClean="0"/>
              <a:t> Credentials </a:t>
            </a:r>
            <a:r>
              <a:rPr lang="en-US" dirty="0" smtClean="0"/>
              <a:t>- Each process must have an associated user ID and one or more group IDs that determine the process’s rights to access system resources and files. </a:t>
            </a:r>
          </a:p>
          <a:p>
            <a:pPr marL="0" indent="0">
              <a:buNone/>
            </a:pPr>
            <a:r>
              <a:rPr lang="en-US" dirty="0" smtClean="0"/>
              <a:t>3) </a:t>
            </a:r>
            <a:r>
              <a:rPr lang="en-US" u="sng" dirty="0" smtClean="0"/>
              <a:t>Personality</a:t>
            </a:r>
            <a:r>
              <a:rPr lang="en-US" dirty="0" smtClean="0"/>
              <a:t> - Not traditionally found on UNIX systems, but under Linux each process has an associated personality identifier that can slightly modify the semantics of certain system calls .</a:t>
            </a:r>
          </a:p>
          <a:p>
            <a:pPr marL="0" indent="0">
              <a:buNone/>
            </a:pPr>
            <a:r>
              <a:rPr lang="en-US" dirty="0" smtClean="0"/>
              <a:t>Used primarily by emulation libraries to request that system calls be compatible with certain specific flavors of UNIX .</a:t>
            </a:r>
          </a:p>
          <a:p>
            <a:pPr marL="0" indent="0">
              <a:buNone/>
            </a:pPr>
            <a:r>
              <a:rPr lang="en-US" u="sng" dirty="0" smtClean="0"/>
              <a:t> Namespace </a:t>
            </a:r>
            <a:r>
              <a:rPr lang="en-US" dirty="0" smtClean="0"/>
              <a:t>– Specific view of file system hierarchy</a:t>
            </a:r>
            <a:endParaRPr lang="en-US" dirty="0"/>
          </a:p>
        </p:txBody>
      </p:sp>
    </p:spTree>
    <p:extLst>
      <p:ext uri="{BB962C8B-B14F-4D97-AF65-F5344CB8AC3E}">
        <p14:creationId xmlns:p14="http://schemas.microsoft.com/office/powerpoint/2010/main" val="3419167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environment</a:t>
            </a:r>
            <a:endParaRPr lang="en-US" dirty="0"/>
          </a:p>
        </p:txBody>
      </p:sp>
      <p:sp>
        <p:nvSpPr>
          <p:cNvPr id="3" name="Content Placeholder 2"/>
          <p:cNvSpPr>
            <a:spLocks noGrp="1"/>
          </p:cNvSpPr>
          <p:nvPr>
            <p:ph idx="1"/>
          </p:nvPr>
        </p:nvSpPr>
        <p:spPr/>
        <p:txBody>
          <a:bodyPr/>
          <a:lstStyle/>
          <a:p>
            <a:r>
              <a:rPr lang="en-US" dirty="0" smtClean="0"/>
              <a:t>The process’s environment is inherited from its parent, and is composed of two null-terminated vectors: </a:t>
            </a:r>
          </a:p>
          <a:p>
            <a:pPr marL="514350" indent="-514350">
              <a:buAutoNum type="arabicParenR"/>
            </a:pPr>
            <a:r>
              <a:rPr lang="en-US" dirty="0" smtClean="0"/>
              <a:t>The argument vector lists the command-line arguments used to invoke the running program; conventionally starts with the name of the program itself. </a:t>
            </a:r>
          </a:p>
          <a:p>
            <a:pPr marL="514350" indent="-514350">
              <a:buAutoNum type="arabicParenR"/>
            </a:pPr>
            <a:r>
              <a:rPr lang="en-US" dirty="0" smtClean="0"/>
              <a:t> The environment vector is a list of “NAME=VALUE” pairs that associates named environment variables with arbitrary textual values.</a:t>
            </a:r>
            <a:endParaRPr lang="en-US" dirty="0"/>
          </a:p>
        </p:txBody>
      </p:sp>
    </p:spTree>
    <p:extLst>
      <p:ext uri="{BB962C8B-B14F-4D97-AF65-F5344CB8AC3E}">
        <p14:creationId xmlns:p14="http://schemas.microsoft.com/office/powerpoint/2010/main" val="2580064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Processes and threads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1)Linux uses the same internal representation for processes and threads; a thread is simply a new process that happens to share the same address space as its parent .</a:t>
            </a:r>
          </a:p>
          <a:p>
            <a:r>
              <a:rPr lang="en-US" dirty="0" smtClean="0"/>
              <a:t> Both are called tasks by Linux </a:t>
            </a:r>
          </a:p>
          <a:p>
            <a:pPr marL="0" indent="0">
              <a:buNone/>
            </a:pPr>
            <a:r>
              <a:rPr lang="en-US" dirty="0" smtClean="0"/>
              <a:t>2) A distinction is only made when a new thread is created by the clone() system call </a:t>
            </a:r>
          </a:p>
          <a:p>
            <a:r>
              <a:rPr lang="en-US" dirty="0" smtClean="0"/>
              <a:t> fork() creates a new task with its own entirely new task context . clone() creates a new task with its own identity, but that is allowed to share the data structures of its parent .</a:t>
            </a:r>
          </a:p>
          <a:p>
            <a:pPr marL="0" indent="0">
              <a:buNone/>
            </a:pPr>
            <a:r>
              <a:rPr lang="en-US" dirty="0" smtClean="0"/>
              <a:t>3) Using clone() gives an application fine-grained control over exactly what is shared between two threads.</a:t>
            </a:r>
          </a:p>
          <a:p>
            <a:endParaRPr lang="en-US" dirty="0"/>
          </a:p>
        </p:txBody>
      </p:sp>
    </p:spTree>
    <p:extLst>
      <p:ext uri="{BB962C8B-B14F-4D97-AF65-F5344CB8AC3E}">
        <p14:creationId xmlns:p14="http://schemas.microsoft.com/office/powerpoint/2010/main" val="2674637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9964" y="1690688"/>
            <a:ext cx="7636820" cy="2833629"/>
          </a:xfrm>
        </p:spPr>
      </p:pic>
      <p:sp>
        <p:nvSpPr>
          <p:cNvPr id="5" name="Rectangle 4"/>
          <p:cNvSpPr/>
          <p:nvPr/>
        </p:nvSpPr>
        <p:spPr>
          <a:xfrm>
            <a:off x="726509" y="1540701"/>
            <a:ext cx="3118981" cy="3477875"/>
          </a:xfrm>
          <a:prstGeom prst="rect">
            <a:avLst/>
          </a:prstGeom>
        </p:spPr>
        <p:txBody>
          <a:bodyPr wrap="square">
            <a:spAutoFit/>
          </a:bodyPr>
          <a:lstStyle/>
          <a:p>
            <a:r>
              <a:rPr lang="en-US" sz="2000" dirty="0"/>
              <a:t>Scheduling of processes is one of the most important aspects or roles of any operating system</a:t>
            </a:r>
            <a:r>
              <a:rPr lang="en-US" sz="2000" dirty="0" smtClean="0"/>
              <a:t>.</a:t>
            </a:r>
          </a:p>
          <a:p>
            <a:endParaRPr lang="en-US" sz="2000" dirty="0" smtClean="0"/>
          </a:p>
          <a:p>
            <a:r>
              <a:rPr lang="en-US" sz="2000" dirty="0" smtClean="0"/>
              <a:t> </a:t>
            </a:r>
            <a:r>
              <a:rPr lang="en-US" sz="2000" dirty="0"/>
              <a:t>A </a:t>
            </a:r>
            <a:r>
              <a:rPr lang="en-US" sz="2000" b="1" dirty="0"/>
              <a:t>Process Scheduler</a:t>
            </a:r>
            <a:r>
              <a:rPr lang="en-US" sz="2000" dirty="0"/>
              <a:t> deals with processes scheduling in Linux. Process Scheduler uses Scheduling Algorithms that helps in deciding the process to be executed.</a:t>
            </a:r>
            <a:endParaRPr lang="en-US" sz="2000" dirty="0"/>
          </a:p>
        </p:txBody>
      </p:sp>
    </p:spTree>
    <p:extLst>
      <p:ext uri="{BB962C8B-B14F-4D97-AF65-F5344CB8AC3E}">
        <p14:creationId xmlns:p14="http://schemas.microsoft.com/office/powerpoint/2010/main" val="1694947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a:t>Design </a:t>
            </a:r>
            <a:r>
              <a:rPr lang="en-US" dirty="0" smtClean="0"/>
              <a:t>Principles</a:t>
            </a:r>
          </a:p>
          <a:p>
            <a:r>
              <a:rPr lang="en-US" dirty="0" smtClean="0"/>
              <a:t> </a:t>
            </a:r>
            <a:r>
              <a:rPr lang="en-US" dirty="0"/>
              <a:t>Kernel </a:t>
            </a:r>
            <a:r>
              <a:rPr lang="en-US" dirty="0" smtClean="0"/>
              <a:t>Modules</a:t>
            </a:r>
          </a:p>
          <a:p>
            <a:r>
              <a:rPr lang="en-US" dirty="0" smtClean="0"/>
              <a:t> </a:t>
            </a:r>
            <a:r>
              <a:rPr lang="en-US" dirty="0"/>
              <a:t>Process </a:t>
            </a:r>
            <a:r>
              <a:rPr lang="en-US" dirty="0" smtClean="0"/>
              <a:t>Management</a:t>
            </a:r>
          </a:p>
          <a:p>
            <a:r>
              <a:rPr lang="en-US" dirty="0" smtClean="0"/>
              <a:t>Scheduling</a:t>
            </a:r>
          </a:p>
          <a:p>
            <a:r>
              <a:rPr lang="en-US" dirty="0" smtClean="0"/>
              <a:t> </a:t>
            </a:r>
            <a:r>
              <a:rPr lang="en-US" dirty="0"/>
              <a:t>Memory </a:t>
            </a:r>
            <a:r>
              <a:rPr lang="en-US" dirty="0" smtClean="0"/>
              <a:t>Management</a:t>
            </a:r>
          </a:p>
          <a:p>
            <a:r>
              <a:rPr lang="en-US" dirty="0" smtClean="0"/>
              <a:t>Inter-process Communication</a:t>
            </a:r>
          </a:p>
          <a:p>
            <a:r>
              <a:rPr lang="en-US" dirty="0" smtClean="0"/>
              <a:t> </a:t>
            </a:r>
            <a:r>
              <a:rPr lang="en-US" dirty="0"/>
              <a:t>Network </a:t>
            </a:r>
            <a:r>
              <a:rPr lang="en-US" dirty="0" smtClean="0"/>
              <a:t>Structure</a:t>
            </a:r>
          </a:p>
          <a:p>
            <a:r>
              <a:rPr lang="en-US" dirty="0" smtClean="0"/>
              <a:t> </a:t>
            </a:r>
            <a:r>
              <a:rPr lang="en-US" dirty="0"/>
              <a:t>Security</a:t>
            </a:r>
          </a:p>
        </p:txBody>
      </p:sp>
    </p:spTree>
    <p:extLst>
      <p:ext uri="{BB962C8B-B14F-4D97-AF65-F5344CB8AC3E}">
        <p14:creationId xmlns:p14="http://schemas.microsoft.com/office/powerpoint/2010/main" val="4085548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1)The job of allocating CPU time to different tasks within an operating system .</a:t>
            </a:r>
          </a:p>
          <a:p>
            <a:pPr marL="0" indent="0">
              <a:buNone/>
            </a:pPr>
            <a:r>
              <a:rPr lang="en-US" dirty="0" smtClean="0"/>
              <a:t>2) While scheduling is normally thought of as the running and interrupting of processes, in Linux, scheduling also includes the running of the various kernel tasks </a:t>
            </a:r>
          </a:p>
          <a:p>
            <a:pPr marL="0" indent="0">
              <a:buNone/>
            </a:pPr>
            <a:r>
              <a:rPr lang="en-US" dirty="0" smtClean="0"/>
              <a:t>3)Running kernel tasks encompasses both tasks that are requested by a running process and tasks that execute internally on behalf of a device driver .</a:t>
            </a:r>
          </a:p>
          <a:p>
            <a:pPr marL="0" indent="0">
              <a:buNone/>
            </a:pPr>
            <a:r>
              <a:rPr lang="en-US" dirty="0" smtClean="0"/>
              <a:t>4 )As of 2.5, new scheduling algorithm – preemptive, priority-based, known as O(1) </a:t>
            </a:r>
          </a:p>
          <a:p>
            <a:r>
              <a:rPr lang="en-US" dirty="0" smtClean="0"/>
              <a:t>Real-time range .</a:t>
            </a:r>
          </a:p>
          <a:p>
            <a:r>
              <a:rPr lang="en-US" dirty="0" smtClean="0"/>
              <a:t>nice value .</a:t>
            </a:r>
          </a:p>
          <a:p>
            <a:r>
              <a:rPr lang="en-US" dirty="0" smtClean="0"/>
              <a:t>Had challenges with interactive performance .</a:t>
            </a:r>
          </a:p>
          <a:p>
            <a:pPr marL="0" indent="0">
              <a:buNone/>
            </a:pPr>
            <a:r>
              <a:rPr lang="en-US" dirty="0" smtClean="0"/>
              <a:t>5) 2.6 introduced Completely Fair Scheduler (CFS)</a:t>
            </a:r>
          </a:p>
          <a:p>
            <a:pPr marL="0" indent="0">
              <a:buNone/>
            </a:pPr>
            <a:r>
              <a:rPr lang="en-US" dirty="0" smtClean="0"/>
              <a:t>6) For time-sharing processes, Linux uses a prioritized, credit based algorithm. – The crediting rule is (credits = credits /2 + priority)</a:t>
            </a:r>
            <a:endParaRPr lang="en-US" dirty="0"/>
          </a:p>
        </p:txBody>
      </p:sp>
    </p:spTree>
    <p:extLst>
      <p:ext uri="{BB962C8B-B14F-4D97-AF65-F5344CB8AC3E}">
        <p14:creationId xmlns:p14="http://schemas.microsoft.com/office/powerpoint/2010/main" val="3383689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CFS</a:t>
            </a:r>
            <a:endParaRPr lang="en-US" dirty="0"/>
          </a:p>
        </p:txBody>
      </p:sp>
      <p:sp>
        <p:nvSpPr>
          <p:cNvPr id="3" name="Content Placeholder 2"/>
          <p:cNvSpPr>
            <a:spLocks noGrp="1"/>
          </p:cNvSpPr>
          <p:nvPr>
            <p:ph idx="1"/>
          </p:nvPr>
        </p:nvSpPr>
        <p:spPr>
          <a:xfrm>
            <a:off x="975986" y="1690688"/>
            <a:ext cx="10515600" cy="4351338"/>
          </a:xfrm>
        </p:spPr>
        <p:txBody>
          <a:bodyPr>
            <a:normAutofit fontScale="92500" lnSpcReduction="20000"/>
          </a:bodyPr>
          <a:lstStyle/>
          <a:p>
            <a:pPr marL="0" indent="0">
              <a:buNone/>
            </a:pPr>
            <a:r>
              <a:rPr lang="en-US" dirty="0" smtClean="0"/>
              <a:t>1)Eliminates traditional, common idea of time slice.</a:t>
            </a:r>
          </a:p>
          <a:p>
            <a:pPr marL="514350" indent="-514350">
              <a:buAutoNum type="arabicParenR" startAt="2"/>
            </a:pPr>
            <a:r>
              <a:rPr lang="en-US" dirty="0" smtClean="0"/>
              <a:t>N runnable tasks means each gets 1/N of processor’s time </a:t>
            </a:r>
          </a:p>
          <a:p>
            <a:pPr marL="514350" indent="-514350">
              <a:buAutoNum type="arabicParenR" startAt="2"/>
            </a:pPr>
            <a:r>
              <a:rPr lang="en-US" dirty="0" smtClean="0"/>
              <a:t> Then weights each task with its nice value </a:t>
            </a:r>
          </a:p>
          <a:p>
            <a:pPr marL="514350" indent="-514350">
              <a:buAutoNum type="arabicParenR" startAt="2"/>
            </a:pPr>
            <a:r>
              <a:rPr lang="en-US" dirty="0" smtClean="0"/>
              <a:t>Smaller nice value -&gt; higher weight (higher priority)</a:t>
            </a:r>
          </a:p>
          <a:p>
            <a:pPr marL="514350" indent="-514350">
              <a:buAutoNum type="arabicParenR" startAt="2"/>
            </a:pPr>
            <a:r>
              <a:rPr lang="en-US" dirty="0" smtClean="0"/>
              <a:t>Then each task run with for time proportional to task’s weight divided by total weight of all runnable tasks</a:t>
            </a:r>
          </a:p>
          <a:p>
            <a:pPr marL="514350" indent="-514350">
              <a:buAutoNum type="arabicParenR" startAt="2"/>
            </a:pPr>
            <a:r>
              <a:rPr lang="en-US" dirty="0" smtClean="0"/>
              <a:t>Configurable variable target latency is desired interval during which each task should run at least once</a:t>
            </a:r>
          </a:p>
          <a:p>
            <a:pPr marL="514350" indent="-514350">
              <a:buFont typeface="Arial" panose="020B0604020202020204" pitchFamily="34" charset="0"/>
              <a:buAutoNum type="arabicParenR" startAt="2"/>
            </a:pPr>
            <a:r>
              <a:rPr lang="en-US" dirty="0" smtClean="0"/>
              <a:t> Instead all tasks allocated portion of processor’s time </a:t>
            </a:r>
          </a:p>
          <a:p>
            <a:pPr marL="514350" indent="-514350">
              <a:buFont typeface="Arial" panose="020B0604020202020204" pitchFamily="34" charset="0"/>
              <a:buAutoNum type="arabicParenR" startAt="2"/>
            </a:pPr>
            <a:r>
              <a:rPr lang="en-US" dirty="0" smtClean="0"/>
              <a:t>CFS calculates how long a process should run as a function of total number of tasks </a:t>
            </a:r>
          </a:p>
          <a:p>
            <a:pPr marL="514350" indent="-514350">
              <a:buFont typeface="Arial" panose="020B0604020202020204" pitchFamily="34" charset="0"/>
              <a:buAutoNum type="arabicParenR" startAt="2"/>
            </a:pPr>
            <a:endParaRPr lang="en-US" dirty="0" smtClean="0"/>
          </a:p>
          <a:p>
            <a:pPr marL="514350" indent="-514350">
              <a:buAutoNum type="arabicParenR" startAt="2"/>
            </a:pPr>
            <a:endParaRPr lang="en-US" dirty="0" smtClean="0"/>
          </a:p>
          <a:p>
            <a:pPr marL="514350" indent="-514350">
              <a:buAutoNum type="arabicParenR" startAt="2"/>
            </a:pPr>
            <a:endParaRPr lang="en-US" dirty="0"/>
          </a:p>
        </p:txBody>
      </p:sp>
    </p:spTree>
    <p:extLst>
      <p:ext uri="{BB962C8B-B14F-4D97-AF65-F5344CB8AC3E}">
        <p14:creationId xmlns:p14="http://schemas.microsoft.com/office/powerpoint/2010/main" val="3104052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5150" y="2114362"/>
            <a:ext cx="6814159" cy="3225369"/>
          </a:xfrm>
        </p:spPr>
      </p:pic>
      <p:sp>
        <p:nvSpPr>
          <p:cNvPr id="5" name="Rectangle 4"/>
          <p:cNvSpPr/>
          <p:nvPr/>
        </p:nvSpPr>
        <p:spPr>
          <a:xfrm>
            <a:off x="375781" y="1853852"/>
            <a:ext cx="4659682" cy="3693319"/>
          </a:xfrm>
          <a:prstGeom prst="rect">
            <a:avLst/>
          </a:prstGeom>
        </p:spPr>
        <p:txBody>
          <a:bodyPr wrap="square">
            <a:spAutoFit/>
          </a:bodyPr>
          <a:lstStyle/>
          <a:p>
            <a:pPr algn="just"/>
            <a:r>
              <a:rPr lang="en-US" dirty="0">
                <a:solidFill>
                  <a:srgbClr val="333333"/>
                </a:solidFill>
                <a:latin typeface="inter-regular"/>
              </a:rPr>
              <a:t>Linux memory management is responsible to manage the memory inside the system. It contains the </a:t>
            </a:r>
            <a:r>
              <a:rPr lang="en-US" dirty="0" smtClean="0">
                <a:solidFill>
                  <a:srgbClr val="333333"/>
                </a:solidFill>
                <a:latin typeface="inter-regular"/>
              </a:rPr>
              <a:t>implementation of </a:t>
            </a:r>
            <a:r>
              <a:rPr lang="en-US" b="1" i="1" dirty="0" smtClean="0">
                <a:solidFill>
                  <a:srgbClr val="333333"/>
                </a:solidFill>
                <a:latin typeface="inter-bold"/>
              </a:rPr>
              <a:t>demand </a:t>
            </a:r>
            <a:r>
              <a:rPr lang="en-US" b="1" i="1" dirty="0">
                <a:solidFill>
                  <a:srgbClr val="333333"/>
                </a:solidFill>
                <a:latin typeface="inter-bold"/>
              </a:rPr>
              <a:t>paging</a:t>
            </a:r>
            <a:r>
              <a:rPr lang="en-US" dirty="0">
                <a:solidFill>
                  <a:srgbClr val="333333"/>
                </a:solidFill>
                <a:latin typeface="inter-regular"/>
              </a:rPr>
              <a:t> and </a:t>
            </a:r>
            <a:r>
              <a:rPr lang="en-US" b="1" i="1" dirty="0">
                <a:solidFill>
                  <a:srgbClr val="333333"/>
                </a:solidFill>
                <a:latin typeface="inter-bold"/>
              </a:rPr>
              <a:t>virtual memory.</a:t>
            </a:r>
            <a:endParaRPr lang="en-US" dirty="0">
              <a:solidFill>
                <a:srgbClr val="333333"/>
              </a:solidFill>
              <a:latin typeface="inter-regular"/>
            </a:endParaRPr>
          </a:p>
          <a:p>
            <a:pPr algn="just"/>
            <a:r>
              <a:rPr lang="en-US" dirty="0">
                <a:solidFill>
                  <a:srgbClr val="333333"/>
                </a:solidFill>
                <a:latin typeface="inter-regular"/>
              </a:rPr>
              <a:t>Also, it contains memory allocation for user space programs and kernel internal structures. Linux memory management subsystem includes files mapping into the address space of the processes and several other things</a:t>
            </a:r>
            <a:r>
              <a:rPr lang="en-US" dirty="0" smtClean="0">
                <a:solidFill>
                  <a:srgbClr val="333333"/>
                </a:solidFill>
                <a:latin typeface="inter-regular"/>
              </a:rPr>
              <a:t>.</a:t>
            </a:r>
            <a:endParaRPr lang="en-US" dirty="0">
              <a:solidFill>
                <a:srgbClr val="333333"/>
              </a:solidFill>
              <a:latin typeface="inter-regular"/>
            </a:endParaRPr>
          </a:p>
          <a:p>
            <a:pPr algn="just"/>
            <a:r>
              <a:rPr lang="en-US" dirty="0">
                <a:solidFill>
                  <a:srgbClr val="333333"/>
                </a:solidFill>
                <a:latin typeface="inter-regular"/>
              </a:rPr>
              <a:t>Linux </a:t>
            </a:r>
            <a:r>
              <a:rPr lang="en-US" dirty="0" smtClean="0">
                <a:solidFill>
                  <a:srgbClr val="333333"/>
                </a:solidFill>
                <a:latin typeface="inter-regular"/>
              </a:rPr>
              <a:t>memory management </a:t>
            </a:r>
            <a:r>
              <a:rPr lang="en-US" dirty="0">
                <a:solidFill>
                  <a:srgbClr val="333333"/>
                </a:solidFill>
                <a:latin typeface="inter-regular"/>
              </a:rPr>
              <a:t>subsystem is a complicated system with several configurable settings.</a:t>
            </a:r>
            <a:endParaRPr lang="en-US" b="0" i="0" dirty="0">
              <a:solidFill>
                <a:srgbClr val="333333"/>
              </a:solidFill>
              <a:effectLst/>
              <a:latin typeface="inter-regular"/>
            </a:endParaRPr>
          </a:p>
        </p:txBody>
      </p:sp>
      <p:sp>
        <p:nvSpPr>
          <p:cNvPr id="6" name="Rectangle 5"/>
          <p:cNvSpPr/>
          <p:nvPr/>
        </p:nvSpPr>
        <p:spPr>
          <a:xfrm>
            <a:off x="6607930" y="5415575"/>
            <a:ext cx="4416594" cy="369332"/>
          </a:xfrm>
          <a:prstGeom prst="rect">
            <a:avLst/>
          </a:prstGeom>
        </p:spPr>
        <p:txBody>
          <a:bodyPr wrap="none">
            <a:spAutoFit/>
          </a:bodyPr>
          <a:lstStyle/>
          <a:p>
            <a:r>
              <a:rPr lang="en-US" b="1" dirty="0">
                <a:solidFill>
                  <a:srgbClr val="555555"/>
                </a:solidFill>
                <a:latin typeface="-apple-system"/>
              </a:rPr>
              <a:t>Figure </a:t>
            </a:r>
            <a:r>
              <a:rPr lang="en-US" b="1" dirty="0" smtClean="0">
                <a:solidFill>
                  <a:srgbClr val="555555"/>
                </a:solidFill>
                <a:latin typeface="-apple-system"/>
              </a:rPr>
              <a:t>: Memory Management of Linux</a:t>
            </a:r>
            <a:endParaRPr lang="en-US" dirty="0"/>
          </a:p>
        </p:txBody>
      </p:sp>
    </p:spTree>
    <p:extLst>
      <p:ext uri="{BB962C8B-B14F-4D97-AF65-F5344CB8AC3E}">
        <p14:creationId xmlns:p14="http://schemas.microsoft.com/office/powerpoint/2010/main" val="3863371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lstStyle/>
          <a:p>
            <a:pPr marL="0" indent="0">
              <a:buNone/>
            </a:pPr>
            <a:r>
              <a:rPr lang="en-US" dirty="0" smtClean="0"/>
              <a:t>1)Linux’s physical memory-management system deals with allocating and freeing pages, groups of pages, and small blocks of memory </a:t>
            </a:r>
          </a:p>
          <a:p>
            <a:pPr marL="0" indent="0">
              <a:buNone/>
            </a:pPr>
            <a:r>
              <a:rPr lang="en-US" dirty="0" smtClean="0"/>
              <a:t>2) It has additional mechanisms for handling virtual memory, memory mapped into the address space of running processes .</a:t>
            </a:r>
          </a:p>
          <a:p>
            <a:pPr marL="0" indent="0">
              <a:buNone/>
            </a:pPr>
            <a:r>
              <a:rPr lang="en-US" dirty="0" smtClean="0"/>
              <a:t>3) Splits memory into four different zones due to hardware characteristics </a:t>
            </a:r>
          </a:p>
          <a:p>
            <a:pPr marL="0" indent="0">
              <a:buNone/>
            </a:pPr>
            <a:r>
              <a:rPr lang="en-US" dirty="0" smtClean="0"/>
              <a:t> Architecture specific, for example on x86: </a:t>
            </a:r>
          </a:p>
          <a:p>
            <a:pPr marL="0" indent="0">
              <a:buNone/>
            </a:pPr>
            <a:endParaRPr lang="en-US" dirty="0"/>
          </a:p>
        </p:txBody>
      </p:sp>
    </p:spTree>
    <p:extLst>
      <p:ext uri="{BB962C8B-B14F-4D97-AF65-F5344CB8AC3E}">
        <p14:creationId xmlns:p14="http://schemas.microsoft.com/office/powerpoint/2010/main" val="3130784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Physical Memory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page allocator allocates and frees all physical pages; it can allocate ranges of physically-contiguous pages on request .</a:t>
            </a:r>
          </a:p>
          <a:p>
            <a:r>
              <a:rPr lang="en-US" dirty="0" smtClean="0"/>
              <a:t>The allocator uses a buddy-heap algorithm to keep track of available physical pages .</a:t>
            </a:r>
          </a:p>
          <a:p>
            <a:r>
              <a:rPr lang="en-US" dirty="0" smtClean="0"/>
              <a:t> Each </a:t>
            </a:r>
            <a:r>
              <a:rPr lang="en-US" dirty="0" err="1" smtClean="0"/>
              <a:t>allocatable</a:t>
            </a:r>
            <a:r>
              <a:rPr lang="en-US" dirty="0" smtClean="0"/>
              <a:t> memory region is paired with an adjacent partner .</a:t>
            </a:r>
          </a:p>
          <a:p>
            <a:r>
              <a:rPr lang="en-US" dirty="0" smtClean="0"/>
              <a:t> Whenever two allocated partner regions are both freed up they are combined to form a larger region.</a:t>
            </a:r>
          </a:p>
          <a:p>
            <a:r>
              <a:rPr lang="en-US" dirty="0" smtClean="0"/>
              <a:t> If a small memory request cannot be satisfied by allocating an existing small free region, then a larger free region will be subdivided into two partners to satisfy the request</a:t>
            </a:r>
          </a:p>
          <a:p>
            <a:r>
              <a:rPr lang="en-US" dirty="0" smtClean="0"/>
              <a:t>Page cache and virtual memory system also manage physical memory.</a:t>
            </a:r>
            <a:endParaRPr lang="en-US" dirty="0"/>
          </a:p>
        </p:txBody>
      </p:sp>
    </p:spTree>
    <p:extLst>
      <p:ext uri="{BB962C8B-B14F-4D97-AF65-F5344CB8AC3E}">
        <p14:creationId xmlns:p14="http://schemas.microsoft.com/office/powerpoint/2010/main" val="1402457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VM system maintains the address space visible to each process: It creates pages of virtual memory on demand, and manages the loading of those pages from disk or their swapping back out to disk as required. </a:t>
            </a:r>
          </a:p>
          <a:p>
            <a:r>
              <a:rPr lang="en-US" dirty="0" smtClean="0"/>
              <a:t> The VM manager maintains two separate views of a process’s address space: </a:t>
            </a:r>
          </a:p>
          <a:p>
            <a:pPr marL="0" indent="0">
              <a:buNone/>
            </a:pPr>
            <a:r>
              <a:rPr lang="en-US" dirty="0" smtClean="0"/>
              <a:t>a)A logical view describing instructions concerning the layout of the address space </a:t>
            </a:r>
          </a:p>
          <a:p>
            <a:pPr marL="0" indent="0">
              <a:buNone/>
            </a:pPr>
            <a:r>
              <a:rPr lang="en-US" dirty="0"/>
              <a:t> </a:t>
            </a:r>
            <a:r>
              <a:rPr lang="en-US" dirty="0" smtClean="0"/>
              <a:t>   The address space consists of a set of non-overlapping regions, each representing a continuous, page-aligned subset of the address space .</a:t>
            </a:r>
          </a:p>
          <a:p>
            <a:pPr marL="0" indent="0">
              <a:buNone/>
            </a:pPr>
            <a:r>
              <a:rPr lang="en-US" dirty="0" smtClean="0"/>
              <a:t>b) A physical view of each address space which is stored in the hardware page tables for the process</a:t>
            </a:r>
            <a:endParaRPr lang="en-US" dirty="0"/>
          </a:p>
        </p:txBody>
      </p:sp>
    </p:spTree>
    <p:extLst>
      <p:ext uri="{BB962C8B-B14F-4D97-AF65-F5344CB8AC3E}">
        <p14:creationId xmlns:p14="http://schemas.microsoft.com/office/powerpoint/2010/main" val="2359413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Swapping &amp; paging</a:t>
            </a:r>
            <a:endParaRPr lang="en-US" dirty="0"/>
          </a:p>
        </p:txBody>
      </p:sp>
      <p:sp>
        <p:nvSpPr>
          <p:cNvPr id="3" name="Content Placeholder 2"/>
          <p:cNvSpPr>
            <a:spLocks noGrp="1"/>
          </p:cNvSpPr>
          <p:nvPr>
            <p:ph idx="1"/>
          </p:nvPr>
        </p:nvSpPr>
        <p:spPr/>
        <p:txBody>
          <a:bodyPr>
            <a:normAutofit fontScale="92500"/>
          </a:bodyPr>
          <a:lstStyle/>
          <a:p>
            <a:r>
              <a:rPr lang="en-US" dirty="0" smtClean="0"/>
              <a:t>The VM paging system relocates pages of memory from physical memory out to disk when the memory is needed for something else  The VM paging system can be divided into two sections: </a:t>
            </a:r>
          </a:p>
          <a:p>
            <a:r>
              <a:rPr lang="en-US" dirty="0" smtClean="0"/>
              <a:t> The </a:t>
            </a:r>
            <a:r>
              <a:rPr lang="en-US" dirty="0" err="1" smtClean="0"/>
              <a:t>pageout</a:t>
            </a:r>
            <a:r>
              <a:rPr lang="en-US" dirty="0" smtClean="0"/>
              <a:t>-policy algorithm decides which pages to write out to disk, and when </a:t>
            </a:r>
          </a:p>
          <a:p>
            <a:r>
              <a:rPr lang="en-US" dirty="0" smtClean="0"/>
              <a:t>The paging mechanism actually carries out the transfer, and pages data back into physical memory as needed</a:t>
            </a:r>
          </a:p>
          <a:p>
            <a:r>
              <a:rPr lang="en-US" dirty="0" smtClean="0"/>
              <a:t> Can page out to either swap device or normal files </a:t>
            </a:r>
          </a:p>
          <a:p>
            <a:r>
              <a:rPr lang="en-US" dirty="0" smtClean="0"/>
              <a:t>Bitmap used to track used blocks in swap space kept in physical memory</a:t>
            </a:r>
          </a:p>
          <a:p>
            <a:r>
              <a:rPr lang="en-US" dirty="0" smtClean="0"/>
              <a:t>Allocator uses next-fit algorithm to try to write contiguous runs.</a:t>
            </a:r>
            <a:endParaRPr lang="en-US" dirty="0"/>
          </a:p>
        </p:txBody>
      </p:sp>
    </p:spTree>
    <p:extLst>
      <p:ext uri="{BB962C8B-B14F-4D97-AF65-F5344CB8AC3E}">
        <p14:creationId xmlns:p14="http://schemas.microsoft.com/office/powerpoint/2010/main" val="2435416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ile system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 the user, Linux’s file system appears as a hierarchical directory tree obeying UNIX semantics </a:t>
            </a:r>
          </a:p>
          <a:p>
            <a:r>
              <a:rPr lang="en-US" dirty="0" smtClean="0"/>
              <a:t>Internally, the kernel hides implementation details and manages the multiple different file systems via an abstraction layer, that is, the virtual file system (VFS) </a:t>
            </a:r>
          </a:p>
          <a:p>
            <a:r>
              <a:rPr lang="en-US" dirty="0" smtClean="0"/>
              <a:t>The Linux VFS is designed around object-oriented principles and is composed of four components: </a:t>
            </a:r>
          </a:p>
          <a:p>
            <a:pPr marL="0" indent="0">
              <a:buNone/>
            </a:pPr>
            <a:r>
              <a:rPr lang="en-US" dirty="0" smtClean="0"/>
              <a:t>A set of definitions that define what a file object is allowed to look like </a:t>
            </a:r>
          </a:p>
          <a:p>
            <a:pPr marL="0" indent="0">
              <a:buNone/>
            </a:pPr>
            <a:r>
              <a:rPr lang="en-US" dirty="0" smtClean="0"/>
              <a:t>1)The </a:t>
            </a:r>
            <a:r>
              <a:rPr lang="en-US" dirty="0" err="1" smtClean="0"/>
              <a:t>inode</a:t>
            </a:r>
            <a:r>
              <a:rPr lang="en-US" dirty="0" smtClean="0"/>
              <a:t> object structure represent an individual file </a:t>
            </a:r>
          </a:p>
          <a:p>
            <a:pPr marL="0" indent="0">
              <a:buNone/>
            </a:pPr>
            <a:r>
              <a:rPr lang="en-US" dirty="0"/>
              <a:t>2</a:t>
            </a:r>
            <a:r>
              <a:rPr lang="en-US" dirty="0" smtClean="0"/>
              <a:t>) The file object represents an open file </a:t>
            </a:r>
          </a:p>
          <a:p>
            <a:pPr marL="0" indent="0">
              <a:buNone/>
            </a:pPr>
            <a:r>
              <a:rPr lang="en-US" dirty="0" smtClean="0"/>
              <a:t>3)The superblock object represents an entire file system</a:t>
            </a:r>
          </a:p>
          <a:p>
            <a:pPr marL="0" indent="0">
              <a:buNone/>
            </a:pPr>
            <a:r>
              <a:rPr lang="en-US" dirty="0" smtClean="0"/>
              <a:t>4) A </a:t>
            </a:r>
            <a:r>
              <a:rPr lang="en-US" dirty="0" err="1" smtClean="0"/>
              <a:t>dentry</a:t>
            </a:r>
            <a:r>
              <a:rPr lang="en-US" dirty="0" smtClean="0"/>
              <a:t> object represents an individual directory entry </a:t>
            </a:r>
            <a:endParaRPr lang="en-US" dirty="0"/>
          </a:p>
        </p:txBody>
      </p:sp>
    </p:spTree>
    <p:extLst>
      <p:ext uri="{BB962C8B-B14F-4D97-AF65-F5344CB8AC3E}">
        <p14:creationId xmlns:p14="http://schemas.microsoft.com/office/powerpoint/2010/main" val="1122603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Inter-process </a:t>
            </a:r>
            <a:r>
              <a:rPr lang="en-US" dirty="0" smtClean="0"/>
              <a:t>Communication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8352" y="1850677"/>
            <a:ext cx="5127372" cy="4351338"/>
          </a:xfrm>
        </p:spPr>
      </p:pic>
      <p:sp>
        <p:nvSpPr>
          <p:cNvPr id="5" name="Rectangle 4"/>
          <p:cNvSpPr/>
          <p:nvPr/>
        </p:nvSpPr>
        <p:spPr>
          <a:xfrm>
            <a:off x="675361" y="2279736"/>
            <a:ext cx="5399762" cy="3385542"/>
          </a:xfrm>
          <a:prstGeom prst="rect">
            <a:avLst/>
          </a:prstGeom>
        </p:spPr>
        <p:txBody>
          <a:bodyPr wrap="square">
            <a:spAutoFit/>
          </a:bodyPr>
          <a:lstStyle/>
          <a:p>
            <a:r>
              <a:rPr lang="en-US" sz="2000" b="1" dirty="0"/>
              <a:t>Inter Process Communication</a:t>
            </a:r>
            <a:r>
              <a:rPr lang="en-US" sz="2000" dirty="0"/>
              <a:t> (IPC) refers to a mechanism, where the operating systems allow various processes to communicate with each other</a:t>
            </a:r>
            <a:r>
              <a:rPr lang="en-US" sz="2000" dirty="0" smtClean="0"/>
              <a:t>.</a:t>
            </a:r>
          </a:p>
          <a:p>
            <a:r>
              <a:rPr lang="en-US" sz="2000" dirty="0" smtClean="0">
                <a:solidFill>
                  <a:srgbClr val="232629"/>
                </a:solidFill>
                <a:latin typeface="-apple-system"/>
              </a:rPr>
              <a:t>The </a:t>
            </a:r>
            <a:r>
              <a:rPr lang="en-US" sz="2000" dirty="0">
                <a:solidFill>
                  <a:srgbClr val="232629"/>
                </a:solidFill>
                <a:latin typeface="-apple-system"/>
              </a:rPr>
              <a:t>Linux kernel provides the following </a:t>
            </a:r>
            <a:r>
              <a:rPr lang="en-US" sz="2000" dirty="0" smtClean="0">
                <a:solidFill>
                  <a:srgbClr val="232629"/>
                </a:solidFill>
                <a:latin typeface="-apple-system"/>
              </a:rPr>
              <a:t>IPC(</a:t>
            </a:r>
            <a:r>
              <a:rPr lang="en-US" sz="2000" dirty="0"/>
              <a:t>Inter-process </a:t>
            </a:r>
            <a:r>
              <a:rPr lang="en-US" sz="2000" dirty="0" smtClean="0"/>
              <a:t>Communication)</a:t>
            </a:r>
            <a:r>
              <a:rPr lang="en-US" sz="2000" dirty="0" smtClean="0">
                <a:solidFill>
                  <a:srgbClr val="232629"/>
                </a:solidFill>
                <a:latin typeface="-apple-system"/>
              </a:rPr>
              <a:t> </a:t>
            </a:r>
            <a:r>
              <a:rPr lang="en-US" sz="2000" dirty="0">
                <a:solidFill>
                  <a:srgbClr val="232629"/>
                </a:solidFill>
                <a:latin typeface="-apple-system"/>
              </a:rPr>
              <a:t>mechanisms</a:t>
            </a:r>
            <a:r>
              <a:rPr lang="en-US" sz="2000" dirty="0" smtClean="0">
                <a:solidFill>
                  <a:srgbClr val="232629"/>
                </a:solidFill>
                <a:latin typeface="-apple-system"/>
              </a:rPr>
              <a:t>:</a:t>
            </a:r>
          </a:p>
          <a:p>
            <a:endParaRPr lang="en-US" sz="2000" dirty="0" smtClean="0">
              <a:solidFill>
                <a:srgbClr val="232629"/>
              </a:solidFill>
              <a:latin typeface="-apple-system"/>
            </a:endParaRPr>
          </a:p>
          <a:p>
            <a:r>
              <a:rPr lang="en-US" sz="2000" dirty="0" smtClean="0">
                <a:solidFill>
                  <a:srgbClr val="232629"/>
                </a:solidFill>
                <a:latin typeface="-apple-system"/>
              </a:rPr>
              <a:t> </a:t>
            </a:r>
            <a:r>
              <a:rPr lang="en-US" dirty="0">
                <a:solidFill>
                  <a:srgbClr val="232629"/>
                </a:solidFill>
                <a:latin typeface="-apple-system"/>
              </a:rPr>
              <a:t>Signals, Anonymous Pipes, Named Pipes or FIFOs, </a:t>
            </a:r>
            <a:r>
              <a:rPr lang="en-US" dirty="0" err="1">
                <a:solidFill>
                  <a:srgbClr val="232629"/>
                </a:solidFill>
                <a:latin typeface="-apple-system"/>
              </a:rPr>
              <a:t>SysV</a:t>
            </a:r>
            <a:r>
              <a:rPr lang="en-US" dirty="0">
                <a:solidFill>
                  <a:srgbClr val="232629"/>
                </a:solidFill>
                <a:latin typeface="-apple-system"/>
              </a:rPr>
              <a:t> Message Queues, POSIX Message Queues, </a:t>
            </a:r>
            <a:r>
              <a:rPr lang="en-US" dirty="0" err="1">
                <a:solidFill>
                  <a:srgbClr val="232629"/>
                </a:solidFill>
                <a:latin typeface="-apple-system"/>
              </a:rPr>
              <a:t>SysV</a:t>
            </a:r>
            <a:r>
              <a:rPr lang="en-US" dirty="0">
                <a:solidFill>
                  <a:srgbClr val="232629"/>
                </a:solidFill>
                <a:latin typeface="-apple-system"/>
              </a:rPr>
              <a:t> Shared memory, POSIX Shared memory</a:t>
            </a:r>
            <a:r>
              <a:rPr lang="en-US" dirty="0" smtClean="0">
                <a:solidFill>
                  <a:srgbClr val="232629"/>
                </a:solidFill>
                <a:latin typeface="-apple-system"/>
              </a:rPr>
              <a:t>,, </a:t>
            </a:r>
            <a:r>
              <a:rPr lang="en-US" dirty="0">
                <a:solidFill>
                  <a:srgbClr val="232629"/>
                </a:solidFill>
                <a:latin typeface="-apple-system"/>
              </a:rPr>
              <a:t>FUTEX </a:t>
            </a:r>
            <a:r>
              <a:rPr lang="en-US" dirty="0" err="1" smtClean="0">
                <a:solidFill>
                  <a:srgbClr val="232629"/>
                </a:solidFill>
                <a:latin typeface="-apple-system"/>
              </a:rPr>
              <a:t>locks,UNIX</a:t>
            </a:r>
            <a:r>
              <a:rPr lang="en-US" dirty="0" smtClean="0">
                <a:solidFill>
                  <a:srgbClr val="232629"/>
                </a:solidFill>
                <a:latin typeface="-apple-system"/>
              </a:rPr>
              <a:t> </a:t>
            </a:r>
            <a:r>
              <a:rPr lang="en-US" dirty="0">
                <a:solidFill>
                  <a:srgbClr val="232629"/>
                </a:solidFill>
                <a:latin typeface="-apple-system"/>
              </a:rPr>
              <a:t>Domain Sockets, </a:t>
            </a:r>
            <a:r>
              <a:rPr lang="en-US" dirty="0" smtClean="0">
                <a:solidFill>
                  <a:srgbClr val="232629"/>
                </a:solidFill>
                <a:latin typeface="-apple-system"/>
              </a:rPr>
              <a:t>etc.</a:t>
            </a:r>
            <a:endParaRPr lang="en-US" dirty="0"/>
          </a:p>
        </p:txBody>
      </p:sp>
    </p:spTree>
    <p:extLst>
      <p:ext uri="{BB962C8B-B14F-4D97-AF65-F5344CB8AC3E}">
        <p14:creationId xmlns:p14="http://schemas.microsoft.com/office/powerpoint/2010/main" val="2910830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Inter-process Communication</a:t>
            </a:r>
            <a:endParaRPr lang="en-US" dirty="0"/>
          </a:p>
        </p:txBody>
      </p:sp>
      <p:sp>
        <p:nvSpPr>
          <p:cNvPr id="3" name="Content Placeholder 2"/>
          <p:cNvSpPr>
            <a:spLocks noGrp="1"/>
          </p:cNvSpPr>
          <p:nvPr>
            <p:ph idx="1"/>
          </p:nvPr>
        </p:nvSpPr>
        <p:spPr/>
        <p:txBody>
          <a:bodyPr>
            <a:normAutofit fontScale="92500"/>
          </a:bodyPr>
          <a:lstStyle/>
          <a:p>
            <a:r>
              <a:rPr lang="en-US" dirty="0" smtClean="0"/>
              <a:t>Like UNIX, Linux informs processes that an event has occurred via signals </a:t>
            </a:r>
            <a:r>
              <a:rPr lang="en-US" dirty="0" smtClean="0"/>
              <a:t> </a:t>
            </a:r>
            <a:r>
              <a:rPr lang="en-US" dirty="0" smtClean="0"/>
              <a:t>There is a limited number of signals, and they cannot carry information: Only the fact that a signal occurred is available to a process </a:t>
            </a:r>
          </a:p>
          <a:p>
            <a:r>
              <a:rPr lang="en-US" dirty="0" smtClean="0"/>
              <a:t>The Linux kernel does not use signals to communicate with processes with are running in kernel mode, rather, communication within the kernel is accomplished via scheduling states and </a:t>
            </a:r>
            <a:r>
              <a:rPr lang="en-US" dirty="0" err="1" smtClean="0"/>
              <a:t>wait_queue</a:t>
            </a:r>
            <a:r>
              <a:rPr lang="en-US" dirty="0" smtClean="0"/>
              <a:t> structures </a:t>
            </a:r>
          </a:p>
          <a:p>
            <a:r>
              <a:rPr lang="en-US" dirty="0" smtClean="0"/>
              <a:t>Also implements System V Unix semaphores </a:t>
            </a:r>
          </a:p>
          <a:p>
            <a:pPr marL="0" indent="0">
              <a:buNone/>
            </a:pPr>
            <a:r>
              <a:rPr lang="en-US" dirty="0" smtClean="0"/>
              <a:t>1)Process can wait for a signal or a semaphore</a:t>
            </a:r>
          </a:p>
          <a:p>
            <a:pPr marL="0" indent="0">
              <a:buNone/>
            </a:pPr>
            <a:r>
              <a:rPr lang="en-US" dirty="0" smtClean="0"/>
              <a:t> 2) Semaphores scale better </a:t>
            </a:r>
          </a:p>
          <a:p>
            <a:pPr marL="0" indent="0">
              <a:buNone/>
            </a:pPr>
            <a:r>
              <a:rPr lang="en-US" dirty="0" smtClean="0"/>
              <a:t>3)Operations on multiple semaphores can be atomic</a:t>
            </a:r>
            <a:endParaRPr lang="en-US" dirty="0"/>
          </a:p>
        </p:txBody>
      </p:sp>
    </p:spTree>
    <p:extLst>
      <p:ext uri="{BB962C8B-B14F-4D97-AF65-F5344CB8AC3E}">
        <p14:creationId xmlns:p14="http://schemas.microsoft.com/office/powerpoint/2010/main" val="617467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a:t>
            </a:r>
            <a:endParaRPr lang="en-US" dirty="0"/>
          </a:p>
        </p:txBody>
      </p:sp>
      <p:sp>
        <p:nvSpPr>
          <p:cNvPr id="3" name="Content Placeholder 2"/>
          <p:cNvSpPr>
            <a:spLocks noGrp="1"/>
          </p:cNvSpPr>
          <p:nvPr>
            <p:ph idx="1"/>
          </p:nvPr>
        </p:nvSpPr>
        <p:spPr/>
        <p:txBody>
          <a:bodyPr>
            <a:normAutofit/>
          </a:bodyPr>
          <a:lstStyle/>
          <a:p>
            <a:r>
              <a:rPr lang="en-US" dirty="0" smtClean="0"/>
              <a:t>Linux </a:t>
            </a:r>
            <a:r>
              <a:rPr lang="en-US" dirty="0"/>
              <a:t> is an open </a:t>
            </a:r>
            <a:r>
              <a:rPr lang="en-US" dirty="0" smtClean="0"/>
              <a:t>source</a:t>
            </a:r>
            <a:r>
              <a:rPr lang="en-US" dirty="0"/>
              <a:t> operating system (OS</a:t>
            </a:r>
            <a:r>
              <a:rPr lang="en-US" dirty="0" smtClean="0"/>
              <a:t>).</a:t>
            </a:r>
            <a:r>
              <a:rPr lang="en-US" dirty="0"/>
              <a:t> Linux </a:t>
            </a:r>
            <a:r>
              <a:rPr lang="en-US" dirty="0" smtClean="0"/>
              <a:t>was first </a:t>
            </a:r>
            <a:r>
              <a:rPr lang="en-US" dirty="0"/>
              <a:t>developed as a small but self-contained kernel in 1991 by Linus Torvalds </a:t>
            </a:r>
            <a:r>
              <a:rPr lang="en-US" dirty="0" smtClean="0"/>
              <a:t>.</a:t>
            </a:r>
          </a:p>
          <a:p>
            <a:r>
              <a:rPr lang="en-US" dirty="0" smtClean="0"/>
              <a:t> </a:t>
            </a:r>
            <a:r>
              <a:rPr lang="en-US" dirty="0"/>
              <a:t>An operating system is the software that directly manages a system’s hardware and resources, like CPU, memory, and </a:t>
            </a:r>
            <a:r>
              <a:rPr lang="en-US" dirty="0" smtClean="0"/>
              <a:t>storage</a:t>
            </a:r>
            <a:r>
              <a:rPr lang="en-US" dirty="0"/>
              <a:t>.</a:t>
            </a:r>
            <a:r>
              <a:rPr lang="en-US" dirty="0" smtClean="0"/>
              <a:t> </a:t>
            </a:r>
            <a:r>
              <a:rPr lang="en-US" dirty="0"/>
              <a:t>The OS sits between applications and hardware and makes the connections between all of </a:t>
            </a:r>
            <a:r>
              <a:rPr lang="en-US" dirty="0" smtClean="0"/>
              <a:t> </a:t>
            </a:r>
            <a:r>
              <a:rPr lang="en-US" dirty="0"/>
              <a:t>software and the physical resources that do the </a:t>
            </a:r>
            <a:r>
              <a:rPr lang="en-US" dirty="0" smtClean="0"/>
              <a:t>work.</a:t>
            </a:r>
            <a:endParaRPr lang="en-US" dirty="0"/>
          </a:p>
          <a:p>
            <a:r>
              <a:rPr lang="en-US" dirty="0" smtClean="0"/>
              <a:t>The core </a:t>
            </a:r>
            <a:r>
              <a:rPr lang="en-US" dirty="0"/>
              <a:t>Linux operating system kernel is entirely original, but it can run much existing free UNIX software, resulting in an entire UNIX-compatible operating system free from </a:t>
            </a:r>
            <a:r>
              <a:rPr lang="en-US" dirty="0" smtClean="0"/>
              <a:t>proprietary code.</a:t>
            </a:r>
          </a:p>
          <a:p>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2737412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Data between Processes</a:t>
            </a:r>
            <a:endParaRPr lang="en-US" dirty="0"/>
          </a:p>
        </p:txBody>
      </p:sp>
      <p:sp>
        <p:nvSpPr>
          <p:cNvPr id="3" name="Content Placeholder 2"/>
          <p:cNvSpPr>
            <a:spLocks noGrp="1"/>
          </p:cNvSpPr>
          <p:nvPr>
            <p:ph idx="1"/>
          </p:nvPr>
        </p:nvSpPr>
        <p:spPr/>
        <p:txBody>
          <a:bodyPr/>
          <a:lstStyle/>
          <a:p>
            <a:r>
              <a:rPr lang="en-US" dirty="0" smtClean="0"/>
              <a:t>The pipe mechanism allows a child process to inherit a communication channel to its parent, data written to one end of the pipe can be read a the other </a:t>
            </a:r>
          </a:p>
          <a:p>
            <a:r>
              <a:rPr lang="en-US" dirty="0" smtClean="0"/>
              <a:t>Shared memory offers an extremely fast way of communicating; any data written by one process to a shared memory region can be read immediately by any other process that has mapped that region into its address space</a:t>
            </a:r>
          </a:p>
          <a:p>
            <a:r>
              <a:rPr lang="en-US" dirty="0" smtClean="0"/>
              <a:t> To obtain synchronization, however, shared memory must be used in conjunction with another </a:t>
            </a:r>
            <a:r>
              <a:rPr lang="en-US" dirty="0" err="1" smtClean="0"/>
              <a:t>Interprocess</a:t>
            </a:r>
            <a:r>
              <a:rPr lang="en-US" dirty="0" smtClean="0"/>
              <a:t> communication mechanism</a:t>
            </a:r>
            <a:endParaRPr lang="en-US" dirty="0"/>
          </a:p>
        </p:txBody>
      </p:sp>
    </p:spTree>
    <p:extLst>
      <p:ext uri="{BB962C8B-B14F-4D97-AF65-F5344CB8AC3E}">
        <p14:creationId xmlns:p14="http://schemas.microsoft.com/office/powerpoint/2010/main" val="1652346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Structure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9174" y="1204093"/>
            <a:ext cx="5309927" cy="3893946"/>
          </a:xfrm>
        </p:spPr>
      </p:pic>
      <p:sp>
        <p:nvSpPr>
          <p:cNvPr id="5" name="Rectangle 4"/>
          <p:cNvSpPr/>
          <p:nvPr/>
        </p:nvSpPr>
        <p:spPr>
          <a:xfrm>
            <a:off x="6688899" y="5261023"/>
            <a:ext cx="4296427" cy="369332"/>
          </a:xfrm>
          <a:prstGeom prst="rect">
            <a:avLst/>
          </a:prstGeom>
        </p:spPr>
        <p:txBody>
          <a:bodyPr wrap="square">
            <a:spAutoFit/>
          </a:bodyPr>
          <a:lstStyle/>
          <a:p>
            <a:r>
              <a:rPr lang="en-US" b="1" dirty="0">
                <a:solidFill>
                  <a:srgbClr val="555555"/>
                </a:solidFill>
                <a:latin typeface="-apple-system"/>
              </a:rPr>
              <a:t>Figure : </a:t>
            </a:r>
            <a:r>
              <a:rPr lang="en-US" b="1" dirty="0" smtClean="0">
                <a:solidFill>
                  <a:srgbClr val="555555"/>
                </a:solidFill>
                <a:latin typeface="-apple-system"/>
              </a:rPr>
              <a:t>Network Structure </a:t>
            </a:r>
            <a:r>
              <a:rPr lang="en-US" b="1" dirty="0">
                <a:solidFill>
                  <a:srgbClr val="555555"/>
                </a:solidFill>
                <a:latin typeface="-apple-system"/>
              </a:rPr>
              <a:t>of Linux</a:t>
            </a:r>
            <a:endParaRPr lang="en-US" dirty="0"/>
          </a:p>
        </p:txBody>
      </p:sp>
      <p:sp>
        <p:nvSpPr>
          <p:cNvPr id="6" name="Rectangle 5"/>
          <p:cNvSpPr/>
          <p:nvPr/>
        </p:nvSpPr>
        <p:spPr>
          <a:xfrm>
            <a:off x="246345" y="1963202"/>
            <a:ext cx="5849655" cy="3785652"/>
          </a:xfrm>
          <a:prstGeom prst="rect">
            <a:avLst/>
          </a:prstGeom>
        </p:spPr>
        <p:txBody>
          <a:bodyPr wrap="square">
            <a:spAutoFit/>
          </a:bodyPr>
          <a:lstStyle/>
          <a:p>
            <a:r>
              <a:rPr lang="en-US" sz="2000" dirty="0">
                <a:solidFill>
                  <a:srgbClr val="333333"/>
                </a:solidFill>
                <a:latin typeface="Poppins"/>
              </a:rPr>
              <a:t>T</a:t>
            </a:r>
            <a:r>
              <a:rPr lang="en-US" sz="2000" dirty="0" smtClean="0">
                <a:solidFill>
                  <a:srgbClr val="333333"/>
                </a:solidFill>
                <a:latin typeface="Poppins"/>
              </a:rPr>
              <a:t>he </a:t>
            </a:r>
            <a:r>
              <a:rPr lang="en-US" sz="2000" dirty="0">
                <a:solidFill>
                  <a:srgbClr val="333333"/>
                </a:solidFill>
                <a:latin typeface="Poppins"/>
              </a:rPr>
              <a:t>network structure in a Linux operating system gets a bit complicated. By itself, Linux does not address networking; it is, after all, a server operating system intended to run applications, not networks. </a:t>
            </a:r>
            <a:r>
              <a:rPr lang="en-US" sz="2000" dirty="0" err="1">
                <a:solidFill>
                  <a:srgbClr val="333333"/>
                </a:solidFill>
                <a:latin typeface="Poppins"/>
              </a:rPr>
              <a:t>OpenStack</a:t>
            </a:r>
            <a:r>
              <a:rPr lang="en-US" sz="2000" dirty="0">
                <a:solidFill>
                  <a:srgbClr val="333333"/>
                </a:solidFill>
                <a:latin typeface="Poppins"/>
              </a:rPr>
              <a:t>, however, does provide a networking service that’s meant to be used with Linux.</a:t>
            </a:r>
          </a:p>
          <a:p>
            <a:r>
              <a:rPr lang="en-US" sz="2000" dirty="0" err="1">
                <a:solidFill>
                  <a:srgbClr val="333333"/>
                </a:solidFill>
                <a:latin typeface="Poppins"/>
              </a:rPr>
              <a:t>OpenStack</a:t>
            </a:r>
            <a:r>
              <a:rPr lang="en-US" sz="2000" dirty="0">
                <a:solidFill>
                  <a:srgbClr val="333333"/>
                </a:solidFill>
                <a:latin typeface="Poppins"/>
              </a:rPr>
              <a:t> is a combination of open source software tools for building and managing virtualized cloud computing services, providing services including compute, storage and identity management.</a:t>
            </a:r>
            <a:endParaRPr lang="en-US" sz="2000" b="0" i="0" dirty="0">
              <a:solidFill>
                <a:srgbClr val="333333"/>
              </a:solidFill>
              <a:effectLst/>
              <a:latin typeface="Poppins"/>
            </a:endParaRPr>
          </a:p>
        </p:txBody>
      </p:sp>
    </p:spTree>
    <p:extLst>
      <p:ext uri="{BB962C8B-B14F-4D97-AF65-F5344CB8AC3E}">
        <p14:creationId xmlns:p14="http://schemas.microsoft.com/office/powerpoint/2010/main" val="372902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Structure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1)Networking is a key area of functionality for Linux </a:t>
            </a:r>
          </a:p>
          <a:p>
            <a:r>
              <a:rPr lang="en-US" dirty="0" smtClean="0"/>
              <a:t> It supports the standard Internet protocols for UNIX to UNIX communications </a:t>
            </a:r>
          </a:p>
          <a:p>
            <a:r>
              <a:rPr lang="en-US" dirty="0" smtClean="0"/>
              <a:t> It also implements protocols native to non-UNIX operating systems, in particular, protocols used on PC networks, such as </a:t>
            </a:r>
            <a:r>
              <a:rPr lang="en-US" dirty="0" err="1" smtClean="0"/>
              <a:t>Appletalk</a:t>
            </a:r>
            <a:r>
              <a:rPr lang="en-US" dirty="0" smtClean="0"/>
              <a:t> and IPX</a:t>
            </a:r>
          </a:p>
          <a:p>
            <a:pPr marL="0" indent="0">
              <a:buNone/>
            </a:pPr>
            <a:r>
              <a:rPr lang="en-US" dirty="0" smtClean="0"/>
              <a:t>2)  Internally, networking in the Linux kernel is implemented by three layers of software: </a:t>
            </a:r>
          </a:p>
          <a:p>
            <a:r>
              <a:rPr lang="en-US" dirty="0" smtClean="0"/>
              <a:t> The socket interface </a:t>
            </a:r>
          </a:p>
          <a:p>
            <a:r>
              <a:rPr lang="en-US" dirty="0" smtClean="0"/>
              <a:t>Protocol drivers </a:t>
            </a:r>
          </a:p>
          <a:p>
            <a:r>
              <a:rPr lang="en-US" dirty="0" smtClean="0"/>
              <a:t>Network device drivers </a:t>
            </a:r>
          </a:p>
          <a:p>
            <a:pPr marL="0" indent="0">
              <a:buNone/>
            </a:pPr>
            <a:r>
              <a:rPr lang="en-US" dirty="0" smtClean="0"/>
              <a:t>3) Most important set of protocols in the Linux networking system is the internet protocol suite </a:t>
            </a:r>
          </a:p>
          <a:p>
            <a:r>
              <a:rPr lang="en-US" dirty="0" smtClean="0"/>
              <a:t>It implements routing between different hosts anywhere on the network </a:t>
            </a:r>
          </a:p>
          <a:p>
            <a:r>
              <a:rPr lang="en-US" dirty="0" smtClean="0"/>
              <a:t> On top of the routing protocol are built the UDP, TCP and ICMP protocols  </a:t>
            </a:r>
          </a:p>
          <a:p>
            <a:pPr marL="0" indent="0">
              <a:buNone/>
            </a:pPr>
            <a:r>
              <a:rPr lang="en-US" dirty="0" smtClean="0"/>
              <a:t>4)Packets also pass to firewall management for filtering based on firewall chains of rules</a:t>
            </a:r>
            <a:endParaRPr lang="en-US" dirty="0"/>
          </a:p>
        </p:txBody>
      </p:sp>
    </p:spTree>
    <p:extLst>
      <p:ext uri="{BB962C8B-B14F-4D97-AF65-F5344CB8AC3E}">
        <p14:creationId xmlns:p14="http://schemas.microsoft.com/office/powerpoint/2010/main" val="1120819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690688"/>
            <a:ext cx="5929162" cy="3669105"/>
          </a:xfrm>
        </p:spPr>
      </p:pic>
      <p:sp>
        <p:nvSpPr>
          <p:cNvPr id="5" name="Rectangle 4"/>
          <p:cNvSpPr/>
          <p:nvPr/>
        </p:nvSpPr>
        <p:spPr>
          <a:xfrm>
            <a:off x="430060" y="2276264"/>
            <a:ext cx="4505195" cy="3170099"/>
          </a:xfrm>
          <a:prstGeom prst="rect">
            <a:avLst/>
          </a:prstGeom>
        </p:spPr>
        <p:txBody>
          <a:bodyPr wrap="square">
            <a:spAutoFit/>
          </a:bodyPr>
          <a:lstStyle/>
          <a:p>
            <a:r>
              <a:rPr lang="en-US" sz="2000" dirty="0" smtClean="0">
                <a:solidFill>
                  <a:srgbClr val="202124"/>
                </a:solidFill>
                <a:latin typeface="arial" panose="020B0604020202020204" pitchFamily="34" charset="0"/>
              </a:rPr>
              <a:t>Linux </a:t>
            </a:r>
            <a:r>
              <a:rPr lang="en-US" sz="2000" dirty="0">
                <a:solidFill>
                  <a:srgbClr val="202124"/>
                </a:solidFill>
                <a:latin typeface="arial" panose="020B0604020202020204" pitchFamily="34" charset="0"/>
              </a:rPr>
              <a:t>systems are rarely infected by malware such as viruses, worms </a:t>
            </a:r>
            <a:r>
              <a:rPr lang="en-US" sz="2000" dirty="0" smtClean="0">
                <a:solidFill>
                  <a:srgbClr val="202124"/>
                </a:solidFill>
                <a:latin typeface="arial" panose="020B0604020202020204" pitchFamily="34" charset="0"/>
              </a:rPr>
              <a:t>,etc. thereby </a:t>
            </a:r>
            <a:r>
              <a:rPr lang="en-US" sz="2000" dirty="0">
                <a:solidFill>
                  <a:srgbClr val="202124"/>
                </a:solidFill>
                <a:latin typeface="arial" panose="020B0604020202020204" pitchFamily="34" charset="0"/>
              </a:rPr>
              <a:t>making it as a very secure OS</a:t>
            </a:r>
            <a:r>
              <a:rPr lang="en-US" sz="2000" dirty="0" smtClean="0">
                <a:solidFill>
                  <a:srgbClr val="202124"/>
                </a:solidFill>
                <a:latin typeface="arial" panose="020B0604020202020204" pitchFamily="34" charset="0"/>
              </a:rPr>
              <a:t>.</a:t>
            </a:r>
          </a:p>
          <a:p>
            <a:r>
              <a:rPr lang="en-US" sz="2000" dirty="0" smtClean="0">
                <a:solidFill>
                  <a:srgbClr val="202124"/>
                </a:solidFill>
                <a:latin typeface="arial" panose="020B0604020202020204" pitchFamily="34" charset="0"/>
              </a:rPr>
              <a:t> </a:t>
            </a:r>
            <a:r>
              <a:rPr lang="en-US" sz="2000" dirty="0">
                <a:solidFill>
                  <a:srgbClr val="202124"/>
                </a:solidFill>
                <a:latin typeface="arial" panose="020B0604020202020204" pitchFamily="34" charset="0"/>
              </a:rPr>
              <a:t>As a normal user, we will never come across a situation where Antivirus software is been sold for Linux. This means, Linux is inherently secure and there are many reasons associated with it.</a:t>
            </a:r>
            <a:endParaRPr lang="en-US" sz="2000" dirty="0"/>
          </a:p>
        </p:txBody>
      </p:sp>
      <p:sp>
        <p:nvSpPr>
          <p:cNvPr id="6" name="Rectangle 5"/>
          <p:cNvSpPr/>
          <p:nvPr/>
        </p:nvSpPr>
        <p:spPr>
          <a:xfrm>
            <a:off x="6450906" y="5724488"/>
            <a:ext cx="4308952" cy="646331"/>
          </a:xfrm>
          <a:prstGeom prst="rect">
            <a:avLst/>
          </a:prstGeom>
        </p:spPr>
        <p:txBody>
          <a:bodyPr wrap="square">
            <a:spAutoFit/>
          </a:bodyPr>
          <a:lstStyle/>
          <a:p>
            <a:r>
              <a:rPr lang="en-US" b="1" dirty="0">
                <a:solidFill>
                  <a:srgbClr val="555555"/>
                </a:solidFill>
                <a:latin typeface="-apple-system"/>
              </a:rPr>
              <a:t>Figure : </a:t>
            </a:r>
            <a:r>
              <a:rPr lang="en-US" dirty="0"/>
              <a:t>Linux Security Modules </a:t>
            </a:r>
            <a:r>
              <a:rPr lang="en-US" dirty="0" smtClean="0"/>
              <a:t>hooks</a:t>
            </a:r>
            <a:endParaRPr lang="en-US" dirty="0"/>
          </a:p>
          <a:p>
            <a:endParaRPr lang="en-US" dirty="0"/>
          </a:p>
        </p:txBody>
      </p:sp>
    </p:spTree>
    <p:extLst>
      <p:ext uri="{BB962C8B-B14F-4D97-AF65-F5344CB8AC3E}">
        <p14:creationId xmlns:p14="http://schemas.microsoft.com/office/powerpoint/2010/main" val="22078830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lstStyle/>
          <a:p>
            <a:r>
              <a:rPr lang="en-US" dirty="0" smtClean="0"/>
              <a:t>The pluggable authentication modules (PAM) system is available under Linux </a:t>
            </a:r>
          </a:p>
          <a:p>
            <a:r>
              <a:rPr lang="en-US" dirty="0" smtClean="0"/>
              <a:t> PAM is based on a shared library that can be used by any system component that needs to authenticate users </a:t>
            </a:r>
          </a:p>
          <a:p>
            <a:r>
              <a:rPr lang="en-US" dirty="0" smtClean="0"/>
              <a:t>Access control under UNIX systems, including Linux, is performed through the use of unique numeric identifiers (</a:t>
            </a:r>
            <a:r>
              <a:rPr lang="en-US" dirty="0" err="1" smtClean="0"/>
              <a:t>uid</a:t>
            </a:r>
            <a:r>
              <a:rPr lang="en-US" dirty="0" smtClean="0"/>
              <a:t> and </a:t>
            </a:r>
            <a:r>
              <a:rPr lang="en-US" dirty="0" err="1" smtClean="0"/>
              <a:t>gid</a:t>
            </a:r>
            <a:r>
              <a:rPr lang="en-US" dirty="0" smtClean="0"/>
              <a:t>) </a:t>
            </a:r>
          </a:p>
          <a:p>
            <a:r>
              <a:rPr lang="en-US" dirty="0" smtClean="0"/>
              <a:t>Access control is performed by assigning objects a protections mask, which specifies which access modes—read, write, or execute—are to be granted to processes with owner, group, or world access</a:t>
            </a:r>
            <a:endParaRPr lang="en-US" dirty="0"/>
          </a:p>
        </p:txBody>
      </p:sp>
    </p:spTree>
    <p:extLst>
      <p:ext uri="{BB962C8B-B14F-4D97-AF65-F5344CB8AC3E}">
        <p14:creationId xmlns:p14="http://schemas.microsoft.com/office/powerpoint/2010/main" val="3638294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lstStyle/>
          <a:p>
            <a:pPr marL="0" indent="0">
              <a:buNone/>
            </a:pPr>
            <a:r>
              <a:rPr lang="en-US" dirty="0" smtClean="0"/>
              <a:t>Linux </a:t>
            </a:r>
            <a:r>
              <a:rPr lang="en-US" dirty="0" smtClean="0"/>
              <a:t>augments the standard UNIX </a:t>
            </a:r>
            <a:r>
              <a:rPr lang="en-US" dirty="0" err="1" smtClean="0"/>
              <a:t>setuid</a:t>
            </a:r>
            <a:r>
              <a:rPr lang="en-US" dirty="0" smtClean="0"/>
              <a:t> mechanism in two ways: </a:t>
            </a:r>
          </a:p>
          <a:p>
            <a:pPr marL="0" indent="0">
              <a:buNone/>
            </a:pPr>
            <a:r>
              <a:rPr lang="en-US" dirty="0" smtClean="0"/>
              <a:t> </a:t>
            </a:r>
            <a:r>
              <a:rPr lang="en-US" dirty="0" smtClean="0"/>
              <a:t>a)It </a:t>
            </a:r>
            <a:r>
              <a:rPr lang="en-US" dirty="0" smtClean="0"/>
              <a:t>implements the POSIX specification’s saved user-id mechanism, which allows a process to repeatedly drop and reacquire its effective </a:t>
            </a:r>
            <a:r>
              <a:rPr lang="en-US" dirty="0" err="1" smtClean="0"/>
              <a:t>uid</a:t>
            </a:r>
            <a:r>
              <a:rPr lang="en-US" dirty="0" smtClean="0"/>
              <a:t>. </a:t>
            </a:r>
            <a:endParaRPr lang="en-US" dirty="0" smtClean="0"/>
          </a:p>
          <a:p>
            <a:pPr marL="0" indent="0">
              <a:buNone/>
            </a:pPr>
            <a:r>
              <a:rPr lang="en-US" dirty="0" smtClean="0"/>
              <a:t>b) </a:t>
            </a:r>
            <a:r>
              <a:rPr lang="en-US" dirty="0" smtClean="0"/>
              <a:t>It has added a process characteristic that grants just a subset of the rights of the effective </a:t>
            </a:r>
            <a:r>
              <a:rPr lang="en-US" dirty="0" err="1" smtClean="0"/>
              <a:t>uid</a:t>
            </a:r>
            <a:r>
              <a:rPr lang="en-US" dirty="0"/>
              <a:t>.</a:t>
            </a:r>
            <a:endParaRPr lang="en-US" dirty="0" smtClean="0"/>
          </a:p>
          <a:p>
            <a:pPr marL="0" indent="0">
              <a:buNone/>
            </a:pPr>
            <a:r>
              <a:rPr lang="en-US" dirty="0" smtClean="0"/>
              <a:t> </a:t>
            </a:r>
            <a:r>
              <a:rPr lang="en-US" dirty="0" smtClean="0"/>
              <a:t>Linux provides another mechanism that allows a client to selectively pass access to a single file to some server process without granting it any other privileges </a:t>
            </a:r>
            <a:endParaRPr lang="en-US" dirty="0"/>
          </a:p>
        </p:txBody>
      </p:sp>
    </p:spTree>
    <p:extLst>
      <p:ext uri="{BB962C8B-B14F-4D97-AF65-F5344CB8AC3E}">
        <p14:creationId xmlns:p14="http://schemas.microsoft.com/office/powerpoint/2010/main" val="3798830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smtClean="0"/>
              <a:t>Linux works</a:t>
            </a:r>
            <a:endParaRPr lang="en-US" dirty="0"/>
          </a:p>
        </p:txBody>
      </p:sp>
      <p:sp>
        <p:nvSpPr>
          <p:cNvPr id="3" name="Content Placeholder 2"/>
          <p:cNvSpPr>
            <a:spLocks noGrp="1"/>
          </p:cNvSpPr>
          <p:nvPr>
            <p:ph idx="1"/>
          </p:nvPr>
        </p:nvSpPr>
        <p:spPr/>
        <p:txBody>
          <a:bodyPr>
            <a:normAutofit/>
          </a:bodyPr>
          <a:lstStyle/>
          <a:p>
            <a:r>
              <a:rPr lang="en-US" dirty="0"/>
              <a:t>Think about an OS like a car engine. An engine can run on its own, but it becomes a functional car when it’s connected with a transmission, axles, and wheels. Without the engine running properly, the rest of the car won’t work</a:t>
            </a:r>
            <a:r>
              <a:rPr lang="en-US" dirty="0" smtClean="0"/>
              <a:t>.</a:t>
            </a:r>
            <a:endParaRPr lang="en-US" dirty="0"/>
          </a:p>
          <a:p>
            <a:r>
              <a:rPr lang="en-US" dirty="0"/>
              <a:t>Linux was designed to be similar to </a:t>
            </a:r>
            <a:r>
              <a:rPr lang="en-US" dirty="0" smtClean="0"/>
              <a:t>UNIX , </a:t>
            </a:r>
            <a:r>
              <a:rPr lang="en-US" dirty="0"/>
              <a:t>but has evolved to run on a wide variety of hardware from phones to supercomputers. Every Linux-based OS involves the Linux </a:t>
            </a:r>
            <a:r>
              <a:rPr lang="en-US" dirty="0" smtClean="0"/>
              <a:t>kernel—which </a:t>
            </a:r>
            <a:r>
              <a:rPr lang="en-US" dirty="0"/>
              <a:t>manages hardware resources—and a set of software packages that make up the rest of the operating system</a:t>
            </a:r>
            <a:r>
              <a:rPr lang="en-US" dirty="0" smtClean="0"/>
              <a:t>.</a:t>
            </a:r>
          </a:p>
          <a:p>
            <a:pPr marL="0" indent="0">
              <a:buNone/>
            </a:pPr>
            <a:endParaRPr lang="en-US" dirty="0"/>
          </a:p>
        </p:txBody>
      </p:sp>
    </p:spTree>
    <p:extLst>
      <p:ext uri="{BB962C8B-B14F-4D97-AF65-F5344CB8AC3E}">
        <p14:creationId xmlns:p14="http://schemas.microsoft.com/office/powerpoint/2010/main" val="3562748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of Linux</a:t>
            </a:r>
            <a:endParaRPr lang="en-US" dirty="0"/>
          </a:p>
        </p:txBody>
      </p:sp>
      <p:sp>
        <p:nvSpPr>
          <p:cNvPr id="3" name="Content Placeholder 2"/>
          <p:cNvSpPr>
            <a:spLocks noGrp="1"/>
          </p:cNvSpPr>
          <p:nvPr>
            <p:ph idx="1"/>
          </p:nvPr>
        </p:nvSpPr>
        <p:spPr/>
        <p:txBody>
          <a:bodyPr>
            <a:normAutofit fontScale="85000" lnSpcReduction="20000"/>
          </a:bodyPr>
          <a:lstStyle/>
          <a:p>
            <a:r>
              <a:rPr lang="en-US" u="sng" dirty="0" smtClean="0"/>
              <a:t>Version 0.01 (May 1991) :</a:t>
            </a:r>
          </a:p>
          <a:p>
            <a:pPr marL="0" indent="0">
              <a:buNone/>
            </a:pPr>
            <a:r>
              <a:rPr lang="en-US" dirty="0" smtClean="0"/>
              <a:t> Version 0.01  had no networking, ran only on 80386- compatible Intel processors and on PC hardware, had extremely limited device-drive support, and supported only the </a:t>
            </a:r>
            <a:r>
              <a:rPr lang="en-US" dirty="0" err="1" smtClean="0"/>
              <a:t>Minix</a:t>
            </a:r>
            <a:r>
              <a:rPr lang="en-US" dirty="0" smtClean="0"/>
              <a:t> file system.</a:t>
            </a:r>
          </a:p>
          <a:p>
            <a:r>
              <a:rPr lang="en-US" sz="3200" u="sng" dirty="0" smtClean="0"/>
              <a:t>Linux 1.0 (March 1994) :</a:t>
            </a:r>
          </a:p>
          <a:p>
            <a:pPr marL="0" indent="0">
              <a:buNone/>
            </a:pPr>
            <a:r>
              <a:rPr lang="en-US" u="sng" dirty="0" smtClean="0"/>
              <a:t>Linux 1.0 included these new features: </a:t>
            </a:r>
          </a:p>
          <a:p>
            <a:pPr marL="0" indent="0">
              <a:buNone/>
            </a:pPr>
            <a:r>
              <a:rPr lang="en-US" dirty="0" smtClean="0"/>
              <a:t> 1)Support for UNIX’s standard TCP/IP networking protocols .</a:t>
            </a:r>
          </a:p>
          <a:p>
            <a:pPr marL="0" indent="0">
              <a:buNone/>
            </a:pPr>
            <a:r>
              <a:rPr lang="en-US" dirty="0" smtClean="0"/>
              <a:t>2)BSD-compatible socket interface for networking programming .</a:t>
            </a:r>
          </a:p>
          <a:p>
            <a:pPr marL="0" indent="0">
              <a:buNone/>
            </a:pPr>
            <a:r>
              <a:rPr lang="en-US" dirty="0" smtClean="0"/>
              <a:t>3) Device-driver support for running IP over an Ethernet .</a:t>
            </a:r>
          </a:p>
          <a:p>
            <a:pPr marL="0" indent="0">
              <a:buNone/>
            </a:pPr>
            <a:r>
              <a:rPr lang="en-US" dirty="0" smtClean="0"/>
              <a:t>4) Enhanced file system .</a:t>
            </a:r>
          </a:p>
          <a:p>
            <a:pPr marL="0" indent="0">
              <a:buNone/>
            </a:pPr>
            <a:r>
              <a:rPr lang="en-US" dirty="0" smtClean="0"/>
              <a:t>5)Support for a range of SCSI controllers for high-performance disk access.</a:t>
            </a:r>
          </a:p>
          <a:p>
            <a:pPr marL="0" indent="0">
              <a:buNone/>
            </a:pPr>
            <a:r>
              <a:rPr lang="en-US" dirty="0" smtClean="0"/>
              <a:t> 6)Extra hardware support.</a:t>
            </a:r>
          </a:p>
          <a:p>
            <a:pPr marL="0" indent="0">
              <a:buNone/>
            </a:pPr>
            <a:endParaRPr lang="en-US" dirty="0"/>
          </a:p>
        </p:txBody>
      </p:sp>
    </p:spTree>
    <p:extLst>
      <p:ext uri="{BB962C8B-B14F-4D97-AF65-F5344CB8AC3E}">
        <p14:creationId xmlns:p14="http://schemas.microsoft.com/office/powerpoint/2010/main" val="260808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a:t>
            </a:r>
            <a:r>
              <a:rPr lang="en-US" dirty="0" smtClean="0"/>
              <a:t>of </a:t>
            </a:r>
            <a:r>
              <a:rPr lang="en-US" dirty="0" smtClean="0"/>
              <a:t>Linux</a:t>
            </a:r>
            <a:endParaRPr lang="en-US" dirty="0"/>
          </a:p>
        </p:txBody>
      </p:sp>
      <p:sp>
        <p:nvSpPr>
          <p:cNvPr id="3" name="Content Placeholder 2"/>
          <p:cNvSpPr>
            <a:spLocks noGrp="1"/>
          </p:cNvSpPr>
          <p:nvPr>
            <p:ph idx="1"/>
          </p:nvPr>
        </p:nvSpPr>
        <p:spPr/>
        <p:txBody>
          <a:bodyPr>
            <a:normAutofit/>
          </a:bodyPr>
          <a:lstStyle/>
          <a:p>
            <a:r>
              <a:rPr lang="en-US" u="sng" dirty="0" smtClean="0"/>
              <a:t>Version 1.2 (March 1995) </a:t>
            </a:r>
            <a:r>
              <a:rPr lang="en-US" u="sng" dirty="0" smtClean="0"/>
              <a:t>:</a:t>
            </a:r>
            <a:r>
              <a:rPr lang="en-US" dirty="0" smtClean="0"/>
              <a:t>Version </a:t>
            </a:r>
            <a:r>
              <a:rPr lang="en-US" dirty="0" smtClean="0"/>
              <a:t>1.2 was the final PC-only Linux kernel</a:t>
            </a:r>
            <a:r>
              <a:rPr lang="en-US" dirty="0" smtClean="0"/>
              <a:t>.</a:t>
            </a:r>
            <a:endParaRPr lang="en-US" dirty="0" smtClean="0"/>
          </a:p>
          <a:p>
            <a:pPr marL="0" indent="0">
              <a:buNone/>
            </a:pPr>
            <a:r>
              <a:rPr lang="en-US" u="sng" dirty="0" smtClean="0"/>
              <a:t>Odd </a:t>
            </a:r>
            <a:r>
              <a:rPr lang="en-US" u="sng" dirty="0" smtClean="0"/>
              <a:t>version : </a:t>
            </a:r>
            <a:r>
              <a:rPr lang="en-US" dirty="0" smtClean="0"/>
              <a:t>Kernels </a:t>
            </a:r>
            <a:r>
              <a:rPr lang="en-US" dirty="0" smtClean="0"/>
              <a:t>with odd version numbers such as 1.1 or 2.5 ,are development kernels, those with even numbers are production kernels</a:t>
            </a:r>
            <a:r>
              <a:rPr lang="en-US" dirty="0" smtClean="0"/>
              <a:t>.</a:t>
            </a:r>
          </a:p>
          <a:p>
            <a:pPr marL="0" indent="0">
              <a:buNone/>
            </a:pPr>
            <a:r>
              <a:rPr lang="en-US" u="sng" dirty="0"/>
              <a:t>Version </a:t>
            </a:r>
            <a:r>
              <a:rPr lang="en-US" u="sng" dirty="0" smtClean="0"/>
              <a:t>2.4 and 2.6 </a:t>
            </a:r>
            <a:r>
              <a:rPr lang="en-US" u="sng" dirty="0"/>
              <a:t>: </a:t>
            </a:r>
            <a:r>
              <a:rPr lang="en-US" dirty="0" smtClean="0"/>
              <a:t>2.4 </a:t>
            </a:r>
            <a:r>
              <a:rPr lang="en-US" dirty="0"/>
              <a:t>and 2.6 increased SMP support, added journaling file system, preemptive kernel, 64-bit memory support </a:t>
            </a:r>
            <a:endParaRPr lang="en-US" dirty="0" smtClean="0"/>
          </a:p>
          <a:p>
            <a:pPr marL="0" indent="0">
              <a:buNone/>
            </a:pPr>
            <a:r>
              <a:rPr lang="en-US" dirty="0" smtClean="0"/>
              <a:t> </a:t>
            </a:r>
            <a:r>
              <a:rPr lang="en-US" u="sng" dirty="0"/>
              <a:t>Version </a:t>
            </a:r>
            <a:r>
              <a:rPr lang="en-US" u="sng" dirty="0" smtClean="0"/>
              <a:t>3.0 :</a:t>
            </a:r>
            <a:r>
              <a:rPr lang="en-US" dirty="0" smtClean="0"/>
              <a:t>3.0 </a:t>
            </a:r>
            <a:r>
              <a:rPr lang="en-US" dirty="0"/>
              <a:t>released in 2011, 20th anniversary of Linux, improved virtualization support, new page write-back facility, improved memory management, new Completely Fair Scheduler </a:t>
            </a:r>
            <a:endParaRPr lang="en-US" dirty="0"/>
          </a:p>
        </p:txBody>
      </p:sp>
    </p:spTree>
    <p:extLst>
      <p:ext uri="{BB962C8B-B14F-4D97-AF65-F5344CB8AC3E}">
        <p14:creationId xmlns:p14="http://schemas.microsoft.com/office/powerpoint/2010/main" val="1540443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t>
            </a:r>
            <a:r>
              <a:rPr lang="en-US" dirty="0" smtClean="0"/>
              <a:t>Principles of Linux</a:t>
            </a:r>
            <a:endParaRPr lang="en-US" dirty="0"/>
          </a:p>
        </p:txBody>
      </p:sp>
      <p:sp>
        <p:nvSpPr>
          <p:cNvPr id="3" name="Content Placeholder 2"/>
          <p:cNvSpPr>
            <a:spLocks noGrp="1"/>
          </p:cNvSpPr>
          <p:nvPr>
            <p:ph idx="1"/>
          </p:nvPr>
        </p:nvSpPr>
        <p:spPr>
          <a:xfrm>
            <a:off x="838200" y="1690688"/>
            <a:ext cx="10515600" cy="4351338"/>
          </a:xfrm>
        </p:spPr>
        <p:txBody>
          <a:bodyPr>
            <a:normAutofit fontScale="92500"/>
          </a:bodyPr>
          <a:lstStyle/>
          <a:p>
            <a:r>
              <a:rPr lang="en-US" dirty="0" smtClean="0"/>
              <a:t>Linux is a multiuser, multitasking system with a full set of UNIX-compatible tools.</a:t>
            </a:r>
          </a:p>
          <a:p>
            <a:r>
              <a:rPr lang="en-US" dirty="0" smtClean="0"/>
              <a:t>Its file system adheres to traditional UNIX semantics, and it fully implements the standard UNIX networking model</a:t>
            </a:r>
          </a:p>
          <a:p>
            <a:r>
              <a:rPr lang="en-US" dirty="0" smtClean="0"/>
              <a:t>Main design goals are speed, efficiency, and standardization.</a:t>
            </a:r>
          </a:p>
          <a:p>
            <a:r>
              <a:rPr lang="en-US" dirty="0" smtClean="0"/>
              <a:t>Linux is designed to be compliant with the relevant POSIX documents; at least two Linux distributions have achieved official POSIX certification .</a:t>
            </a:r>
          </a:p>
          <a:p>
            <a:pPr marL="0" indent="0">
              <a:buNone/>
            </a:pPr>
            <a:r>
              <a:rPr lang="en-US" dirty="0" smtClean="0"/>
              <a:t>       Supports </a:t>
            </a:r>
            <a:r>
              <a:rPr lang="en-US" dirty="0" err="1" smtClean="0"/>
              <a:t>Pthreads</a:t>
            </a:r>
            <a:r>
              <a:rPr lang="en-US" dirty="0" smtClean="0"/>
              <a:t> and a subset of POSIX real-time process control .</a:t>
            </a:r>
          </a:p>
          <a:p>
            <a:r>
              <a:rPr lang="en-US" dirty="0" smtClean="0"/>
              <a:t> The Linux programming interface adheres to the SVR4 UNIX semantics, rather than to BSD behavior</a:t>
            </a:r>
            <a:endParaRPr lang="en-US" dirty="0"/>
          </a:p>
        </p:txBody>
      </p:sp>
    </p:spTree>
    <p:extLst>
      <p:ext uri="{BB962C8B-B14F-4D97-AF65-F5344CB8AC3E}">
        <p14:creationId xmlns:p14="http://schemas.microsoft.com/office/powerpoint/2010/main" val="4289227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r>
              <a:rPr lang="en-US" dirty="0"/>
              <a:t>of Linux</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1414" y="1247907"/>
            <a:ext cx="4526854" cy="3712020"/>
          </a:xfrm>
        </p:spPr>
      </p:pic>
      <p:sp>
        <p:nvSpPr>
          <p:cNvPr id="5" name="Rectangle 4"/>
          <p:cNvSpPr/>
          <p:nvPr/>
        </p:nvSpPr>
        <p:spPr>
          <a:xfrm>
            <a:off x="7014575" y="5148289"/>
            <a:ext cx="4339225" cy="369332"/>
          </a:xfrm>
          <a:prstGeom prst="rect">
            <a:avLst/>
          </a:prstGeom>
        </p:spPr>
        <p:txBody>
          <a:bodyPr wrap="square">
            <a:spAutoFit/>
          </a:bodyPr>
          <a:lstStyle/>
          <a:p>
            <a:r>
              <a:rPr lang="en-US" b="1" dirty="0">
                <a:solidFill>
                  <a:srgbClr val="555555"/>
                </a:solidFill>
                <a:latin typeface="-apple-system"/>
              </a:rPr>
              <a:t>Figure 1.1</a:t>
            </a:r>
            <a:r>
              <a:rPr lang="en-US" dirty="0">
                <a:solidFill>
                  <a:srgbClr val="555555"/>
                </a:solidFill>
                <a:latin typeface="-apple-system"/>
              </a:rPr>
              <a:t> </a:t>
            </a:r>
            <a:r>
              <a:rPr lang="en-US" dirty="0" smtClean="0"/>
              <a:t>Architecture </a:t>
            </a:r>
            <a:r>
              <a:rPr lang="en-US" dirty="0" smtClean="0">
                <a:solidFill>
                  <a:srgbClr val="555555"/>
                </a:solidFill>
                <a:latin typeface="-apple-system"/>
              </a:rPr>
              <a:t>of Linux</a:t>
            </a:r>
            <a:endParaRPr lang="en-US" dirty="0"/>
          </a:p>
        </p:txBody>
      </p:sp>
      <p:sp>
        <p:nvSpPr>
          <p:cNvPr id="6" name="Rectangle 5"/>
          <p:cNvSpPr/>
          <p:nvPr/>
        </p:nvSpPr>
        <p:spPr>
          <a:xfrm>
            <a:off x="329459" y="1731969"/>
            <a:ext cx="5996183" cy="4524315"/>
          </a:xfrm>
          <a:prstGeom prst="rect">
            <a:avLst/>
          </a:prstGeom>
        </p:spPr>
        <p:txBody>
          <a:bodyPr wrap="square">
            <a:spAutoFit/>
          </a:bodyPr>
          <a:lstStyle/>
          <a:p>
            <a:pPr algn="just"/>
            <a:r>
              <a:rPr lang="en-US" dirty="0">
                <a:solidFill>
                  <a:srgbClr val="000000"/>
                </a:solidFill>
                <a:latin typeface="Nunito"/>
              </a:rPr>
              <a:t>The architecture of a Linux System consists of the following layers </a:t>
            </a:r>
            <a:r>
              <a:rPr lang="en-US" dirty="0" smtClean="0">
                <a:solidFill>
                  <a:srgbClr val="000000"/>
                </a:solidFill>
                <a:latin typeface="Nunito"/>
              </a:rPr>
              <a:t>:</a:t>
            </a:r>
          </a:p>
          <a:p>
            <a:pPr algn="just"/>
            <a:endParaRPr lang="en-US" dirty="0">
              <a:solidFill>
                <a:srgbClr val="000000"/>
              </a:solidFill>
              <a:latin typeface="Nunito"/>
            </a:endParaRPr>
          </a:p>
          <a:p>
            <a:pPr algn="just">
              <a:buFont typeface="Arial" panose="020B0604020202020204" pitchFamily="34" charset="0"/>
              <a:buChar char="•"/>
            </a:pPr>
            <a:r>
              <a:rPr lang="en-US" b="1" dirty="0">
                <a:solidFill>
                  <a:srgbClr val="000000"/>
                </a:solidFill>
                <a:latin typeface="Nunito"/>
              </a:rPr>
              <a:t>Hardware layer</a:t>
            </a:r>
            <a:r>
              <a:rPr lang="en-US" dirty="0">
                <a:solidFill>
                  <a:srgbClr val="000000"/>
                </a:solidFill>
                <a:latin typeface="Nunito"/>
              </a:rPr>
              <a:t> − Hardware consists of all peripheral devices (RAM/ HDD/ CPU </a:t>
            </a:r>
            <a:r>
              <a:rPr lang="en-US" dirty="0" smtClean="0">
                <a:solidFill>
                  <a:srgbClr val="000000"/>
                </a:solidFill>
                <a:latin typeface="Nunito"/>
              </a:rPr>
              <a:t>,</a:t>
            </a:r>
            <a:r>
              <a:rPr lang="en-US" dirty="0" err="1" smtClean="0">
                <a:solidFill>
                  <a:srgbClr val="000000"/>
                </a:solidFill>
                <a:latin typeface="Nunito"/>
              </a:rPr>
              <a:t>etc</a:t>
            </a:r>
            <a:r>
              <a:rPr lang="en-US" dirty="0" smtClean="0">
                <a:solidFill>
                  <a:srgbClr val="000000"/>
                </a:solidFill>
                <a:latin typeface="Nunito"/>
              </a:rPr>
              <a:t>).</a:t>
            </a:r>
          </a:p>
          <a:p>
            <a:pPr algn="just">
              <a:buFont typeface="Arial" panose="020B0604020202020204" pitchFamily="34" charset="0"/>
              <a:buChar char="•"/>
            </a:pPr>
            <a:endParaRPr lang="en-US" dirty="0">
              <a:solidFill>
                <a:srgbClr val="000000"/>
              </a:solidFill>
              <a:latin typeface="Nunito"/>
            </a:endParaRPr>
          </a:p>
          <a:p>
            <a:pPr algn="just">
              <a:buFont typeface="Arial" panose="020B0604020202020204" pitchFamily="34" charset="0"/>
              <a:buChar char="•"/>
            </a:pPr>
            <a:r>
              <a:rPr lang="en-US" b="1" dirty="0">
                <a:solidFill>
                  <a:srgbClr val="000000"/>
                </a:solidFill>
                <a:latin typeface="Nunito"/>
              </a:rPr>
              <a:t>Kernel</a:t>
            </a:r>
            <a:r>
              <a:rPr lang="en-US" dirty="0">
                <a:solidFill>
                  <a:srgbClr val="000000"/>
                </a:solidFill>
                <a:latin typeface="Nunito"/>
              </a:rPr>
              <a:t> − It is the core component of Operating System, interacts directly with hardware, provides low level services to upper layer components</a:t>
            </a:r>
            <a:r>
              <a:rPr lang="en-US" dirty="0" smtClean="0">
                <a:solidFill>
                  <a:srgbClr val="000000"/>
                </a:solidFill>
                <a:latin typeface="Nunito"/>
              </a:rPr>
              <a:t>.</a:t>
            </a:r>
          </a:p>
          <a:p>
            <a:pPr algn="just"/>
            <a:endParaRPr lang="en-US" dirty="0">
              <a:solidFill>
                <a:srgbClr val="000000"/>
              </a:solidFill>
              <a:latin typeface="Nunito"/>
            </a:endParaRPr>
          </a:p>
          <a:p>
            <a:pPr algn="just">
              <a:buFont typeface="Arial" panose="020B0604020202020204" pitchFamily="34" charset="0"/>
              <a:buChar char="•"/>
            </a:pPr>
            <a:r>
              <a:rPr lang="en-US" b="1" dirty="0">
                <a:solidFill>
                  <a:srgbClr val="000000"/>
                </a:solidFill>
                <a:latin typeface="Nunito"/>
              </a:rPr>
              <a:t>Shell</a:t>
            </a:r>
            <a:r>
              <a:rPr lang="en-US" dirty="0">
                <a:solidFill>
                  <a:srgbClr val="000000"/>
                </a:solidFill>
                <a:latin typeface="Nunito"/>
              </a:rPr>
              <a:t> − An interface to kernel, hiding complexity of kernel's functions from users. The shell takes commands from the user and executes kernel's functions</a:t>
            </a:r>
            <a:r>
              <a:rPr lang="en-US" dirty="0" smtClean="0">
                <a:solidFill>
                  <a:srgbClr val="000000"/>
                </a:solidFill>
                <a:latin typeface="Nunito"/>
              </a:rPr>
              <a:t>.</a:t>
            </a:r>
          </a:p>
          <a:p>
            <a:pPr algn="just"/>
            <a:endParaRPr lang="en-US" dirty="0">
              <a:solidFill>
                <a:srgbClr val="000000"/>
              </a:solidFill>
              <a:latin typeface="Nunito"/>
            </a:endParaRPr>
          </a:p>
          <a:p>
            <a:pPr algn="just">
              <a:buFont typeface="Arial" panose="020B0604020202020204" pitchFamily="34" charset="0"/>
              <a:buChar char="•"/>
            </a:pPr>
            <a:r>
              <a:rPr lang="en-US" b="1" dirty="0">
                <a:solidFill>
                  <a:srgbClr val="000000"/>
                </a:solidFill>
                <a:latin typeface="Nunito"/>
              </a:rPr>
              <a:t>Utilities</a:t>
            </a:r>
            <a:r>
              <a:rPr lang="en-US" dirty="0">
                <a:solidFill>
                  <a:srgbClr val="000000"/>
                </a:solidFill>
                <a:latin typeface="Nunito"/>
              </a:rPr>
              <a:t> − Utility programs that provide the user most of the functionalities of an operating systems.</a:t>
            </a:r>
            <a:endParaRPr lang="en-US" b="0" i="0" dirty="0">
              <a:solidFill>
                <a:srgbClr val="000000"/>
              </a:solidFill>
              <a:effectLst/>
              <a:latin typeface="Nunito"/>
            </a:endParaRPr>
          </a:p>
        </p:txBody>
      </p:sp>
    </p:spTree>
    <p:extLst>
      <p:ext uri="{BB962C8B-B14F-4D97-AF65-F5344CB8AC3E}">
        <p14:creationId xmlns:p14="http://schemas.microsoft.com/office/powerpoint/2010/main" val="1913898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Linux System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6580" y="1737241"/>
            <a:ext cx="4990578" cy="3519814"/>
          </a:xfrm>
        </p:spPr>
      </p:pic>
      <p:sp>
        <p:nvSpPr>
          <p:cNvPr id="5" name="Rectangle 4"/>
          <p:cNvSpPr/>
          <p:nvPr/>
        </p:nvSpPr>
        <p:spPr>
          <a:xfrm>
            <a:off x="413359" y="1737241"/>
            <a:ext cx="6200383" cy="4893647"/>
          </a:xfrm>
          <a:prstGeom prst="rect">
            <a:avLst/>
          </a:prstGeom>
        </p:spPr>
        <p:txBody>
          <a:bodyPr wrap="square">
            <a:spAutoFit/>
          </a:bodyPr>
          <a:lstStyle/>
          <a:p>
            <a:r>
              <a:rPr lang="en-US" sz="2400" dirty="0">
                <a:solidFill>
                  <a:srgbClr val="000000"/>
                </a:solidFill>
                <a:latin typeface="Nunito"/>
              </a:rPr>
              <a:t>Linux Operating System has </a:t>
            </a:r>
            <a:r>
              <a:rPr lang="en-US" sz="2400" dirty="0" smtClean="0">
                <a:solidFill>
                  <a:srgbClr val="000000"/>
                </a:solidFill>
                <a:latin typeface="Nunito"/>
              </a:rPr>
              <a:t>primarily three components .They are: </a:t>
            </a:r>
          </a:p>
          <a:p>
            <a:endParaRPr lang="en-US" sz="2400" dirty="0" smtClean="0">
              <a:solidFill>
                <a:srgbClr val="000000"/>
              </a:solidFill>
              <a:latin typeface="Nunito"/>
            </a:endParaRPr>
          </a:p>
          <a:p>
            <a:r>
              <a:rPr lang="en-US" sz="2400" u="sng" dirty="0" smtClean="0"/>
              <a:t>1)Kernel</a:t>
            </a:r>
            <a:r>
              <a:rPr lang="en-US" sz="2400" u="sng" dirty="0"/>
              <a:t>: </a:t>
            </a:r>
            <a:r>
              <a:rPr lang="en-US" sz="2400" dirty="0"/>
              <a:t>Kernel is the core part of Linux and it is responsible for maintaining the important abstractions of the operating system</a:t>
            </a:r>
            <a:r>
              <a:rPr lang="en-US" sz="2400" dirty="0" smtClean="0"/>
              <a:t>.</a:t>
            </a:r>
            <a:endParaRPr lang="en-US" sz="2400" dirty="0"/>
          </a:p>
          <a:p>
            <a:r>
              <a:rPr lang="en-US" sz="2400" dirty="0"/>
              <a:t>2)</a:t>
            </a:r>
            <a:r>
              <a:rPr lang="en-US" sz="2400" u="sng" dirty="0"/>
              <a:t>System Library: </a:t>
            </a:r>
            <a:r>
              <a:rPr lang="en-US" sz="2400" dirty="0"/>
              <a:t>System libraries are special functions or programs using which application programs or system utilities accesses Kernel's features. </a:t>
            </a:r>
          </a:p>
          <a:p>
            <a:r>
              <a:rPr lang="en-US" sz="2400" dirty="0"/>
              <a:t>3)</a:t>
            </a:r>
            <a:r>
              <a:rPr lang="en-US" sz="2400" u="sng" dirty="0"/>
              <a:t>System Utility</a:t>
            </a:r>
            <a:r>
              <a:rPr lang="en-US" sz="2400" dirty="0"/>
              <a:t>: system utilities perform individual specialized management tasks.</a:t>
            </a:r>
          </a:p>
          <a:p>
            <a:endParaRPr lang="en-US" sz="2400" dirty="0"/>
          </a:p>
        </p:txBody>
      </p:sp>
      <p:sp>
        <p:nvSpPr>
          <p:cNvPr id="7" name="Rectangle 6"/>
          <p:cNvSpPr/>
          <p:nvPr/>
        </p:nvSpPr>
        <p:spPr>
          <a:xfrm>
            <a:off x="7553195" y="5649236"/>
            <a:ext cx="4326698" cy="369332"/>
          </a:xfrm>
          <a:prstGeom prst="rect">
            <a:avLst/>
          </a:prstGeom>
        </p:spPr>
        <p:txBody>
          <a:bodyPr wrap="square">
            <a:spAutoFit/>
          </a:bodyPr>
          <a:lstStyle/>
          <a:p>
            <a:r>
              <a:rPr lang="en-US" b="1" dirty="0">
                <a:solidFill>
                  <a:srgbClr val="555555"/>
                </a:solidFill>
                <a:latin typeface="-apple-system"/>
              </a:rPr>
              <a:t> Figure </a:t>
            </a:r>
            <a:r>
              <a:rPr lang="en-US" b="1" dirty="0" smtClean="0">
                <a:solidFill>
                  <a:srgbClr val="555555"/>
                </a:solidFill>
                <a:latin typeface="-apple-system"/>
              </a:rPr>
              <a:t>1.1</a:t>
            </a:r>
            <a:r>
              <a:rPr lang="en-US" dirty="0" smtClean="0">
                <a:solidFill>
                  <a:srgbClr val="555555"/>
                </a:solidFill>
                <a:latin typeface="-apple-system"/>
              </a:rPr>
              <a:t> Components </a:t>
            </a:r>
            <a:r>
              <a:rPr lang="en-US" dirty="0">
                <a:solidFill>
                  <a:srgbClr val="555555"/>
                </a:solidFill>
                <a:latin typeface="-apple-system"/>
              </a:rPr>
              <a:t>of Linux</a:t>
            </a:r>
            <a:endParaRPr lang="en-US" dirty="0"/>
          </a:p>
        </p:txBody>
      </p:sp>
    </p:spTree>
    <p:extLst>
      <p:ext uri="{BB962C8B-B14F-4D97-AF65-F5344CB8AC3E}">
        <p14:creationId xmlns:p14="http://schemas.microsoft.com/office/powerpoint/2010/main" val="2903350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2637</Words>
  <Application>Microsoft Office PowerPoint</Application>
  <PresentationFormat>Widescreen</PresentationFormat>
  <Paragraphs>220</Paragraphs>
  <Slides>35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-apple-system</vt:lpstr>
      <vt:lpstr>Arial</vt:lpstr>
      <vt:lpstr>Arial</vt:lpstr>
      <vt:lpstr>Calibri</vt:lpstr>
      <vt:lpstr>Calibri Light</vt:lpstr>
      <vt:lpstr>inter-bold</vt:lpstr>
      <vt:lpstr>inter-regular</vt:lpstr>
      <vt:lpstr>Nunito</vt:lpstr>
      <vt:lpstr>Poppins</vt:lpstr>
      <vt:lpstr>Office Theme</vt:lpstr>
      <vt:lpstr>Linux Operating system</vt:lpstr>
      <vt:lpstr>Overview</vt:lpstr>
      <vt:lpstr>Linux</vt:lpstr>
      <vt:lpstr>How Linux works</vt:lpstr>
      <vt:lpstr>Version of Linux</vt:lpstr>
      <vt:lpstr>Version of Linux</vt:lpstr>
      <vt:lpstr>Design Principles of Linux</vt:lpstr>
      <vt:lpstr>Architecture of Linux</vt:lpstr>
      <vt:lpstr>Components of a Linux System</vt:lpstr>
      <vt:lpstr>Applications of Linux</vt:lpstr>
      <vt:lpstr>Kernel Modules</vt:lpstr>
      <vt:lpstr>Kernel Modules</vt:lpstr>
      <vt:lpstr>Kernel Modules</vt:lpstr>
      <vt:lpstr>Process Management</vt:lpstr>
      <vt:lpstr>Process Management</vt:lpstr>
      <vt:lpstr>Process Properties:</vt:lpstr>
      <vt:lpstr>process environment</vt:lpstr>
      <vt:lpstr>Processes and threads</vt:lpstr>
      <vt:lpstr>Scheduling</vt:lpstr>
      <vt:lpstr>Scheduling</vt:lpstr>
      <vt:lpstr>CFS</vt:lpstr>
      <vt:lpstr>Memory Management</vt:lpstr>
      <vt:lpstr>Memory Management</vt:lpstr>
      <vt:lpstr>Managing Physical Memory</vt:lpstr>
      <vt:lpstr>Virtual Memory</vt:lpstr>
      <vt:lpstr>Swapping &amp; paging</vt:lpstr>
      <vt:lpstr>File system</vt:lpstr>
      <vt:lpstr>Inter-process Communication</vt:lpstr>
      <vt:lpstr>Inter-process Communication</vt:lpstr>
      <vt:lpstr>Passing Data between Processes</vt:lpstr>
      <vt:lpstr>Network Structure</vt:lpstr>
      <vt:lpstr>Network Structure</vt:lpstr>
      <vt:lpstr>Security</vt:lpstr>
      <vt:lpstr>Security</vt:lpstr>
      <vt:lpstr>Security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USER</dc:creator>
  <cp:lastModifiedBy>USER</cp:lastModifiedBy>
  <cp:revision>33</cp:revision>
  <dcterms:created xsi:type="dcterms:W3CDTF">2022-08-17T16:09:18Z</dcterms:created>
  <dcterms:modified xsi:type="dcterms:W3CDTF">2022-08-23T14:24:46Z</dcterms:modified>
</cp:coreProperties>
</file>