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 dirty="0" smtClean="0">
                <a:latin typeface="Times New Roman" panose="02020603050405020304" pitchFamily="18" charset="0"/>
                <a:cs typeface="Times New Roman" panose="02020603050405020304" pitchFamily="18" charset="0"/>
              </a:rPr>
              <a:t>          Mac </a:t>
            </a:r>
            <a:r>
              <a:rPr lang="en-US" b="1" spc="-10" dirty="0">
                <a:latin typeface="Times New Roman" panose="02020603050405020304" pitchFamily="18" charset="0"/>
                <a:cs typeface="Times New Roman" panose="02020603050405020304" pitchFamily="18" charset="0"/>
              </a:rPr>
              <a:t>Operating System</a:t>
            </a:r>
            <a:endParaRPr lang="en-US" dirty="0"/>
          </a:p>
        </p:txBody>
      </p:sp>
      <p:sp>
        <p:nvSpPr>
          <p:cNvPr id="3" name="Content Placeholder 2"/>
          <p:cNvSpPr>
            <a:spLocks noGrp="1"/>
          </p:cNvSpPr>
          <p:nvPr>
            <p:ph idx="1"/>
          </p:nvPr>
        </p:nvSpPr>
        <p:spPr>
          <a:xfrm>
            <a:off x="1015537" y="1809861"/>
            <a:ext cx="8596668" cy="3880773"/>
          </a:xfrm>
        </p:spPr>
        <p:txBody>
          <a:bodyPr>
            <a:normAutofit/>
          </a:bodyPr>
          <a:lstStyle/>
          <a:p>
            <a:pPr marL="457200" lvl="1" indent="0" algn="just">
              <a:spcBef>
                <a:spcPts val="35"/>
              </a:spcBef>
              <a:buClr>
                <a:srgbClr val="CC6500"/>
              </a:buClr>
              <a:buNone/>
            </a:pPr>
            <a:r>
              <a:rPr lang="en-US" sz="1800" dirty="0">
                <a:solidFill>
                  <a:srgbClr val="424242"/>
                </a:solidFill>
                <a:latin typeface="Times New Roman" panose="02020603050405020304" pitchFamily="18" charset="0"/>
                <a:cs typeface="Times New Roman" panose="02020603050405020304" pitchFamily="18" charset="0"/>
              </a:rPr>
              <a:t>The Macintosh Operating System (Mac OS) is an operating system (OS) designed by Apple Inc. to be installed and operated on the Apple Macintosh series of computers. Introduced in 1984, it is a graphical user interface (GUI) based OS that has since been released as multiple different versions.</a:t>
            </a:r>
          </a:p>
          <a:p>
            <a:pPr marL="457200" lvl="1" indent="0" algn="just">
              <a:spcBef>
                <a:spcPts val="35"/>
              </a:spcBef>
              <a:buClr>
                <a:srgbClr val="CC6500"/>
              </a:buClr>
              <a:buNone/>
            </a:pPr>
            <a:endParaRPr lang="en-US" sz="1800" dirty="0">
              <a:solidFill>
                <a:srgbClr val="424242"/>
              </a:solidFill>
              <a:latin typeface="Times New Roman" panose="02020603050405020304" pitchFamily="18" charset="0"/>
              <a:cs typeface="Times New Roman" panose="02020603050405020304" pitchFamily="18" charset="0"/>
            </a:endParaRPr>
          </a:p>
          <a:p>
            <a:pPr marL="457200" lvl="1" indent="0" algn="just">
              <a:spcBef>
                <a:spcPts val="35"/>
              </a:spcBef>
              <a:buClr>
                <a:srgbClr val="CC6500"/>
              </a:buClr>
              <a:buNone/>
            </a:pPr>
            <a:r>
              <a:rPr lang="en-US" sz="1800" dirty="0">
                <a:solidFill>
                  <a:srgbClr val="424242"/>
                </a:solidFill>
                <a:latin typeface="Times New Roman" panose="02020603050405020304" pitchFamily="18" charset="0"/>
                <a:cs typeface="Times New Roman" panose="02020603050405020304" pitchFamily="18" charset="0"/>
              </a:rPr>
              <a:t>Mac OS is designed to operate on Apple manufactured PCs and by default, does not support x86 architecture.</a:t>
            </a:r>
          </a:p>
          <a:p>
            <a:pPr marL="457200" lvl="1" indent="0" algn="just">
              <a:spcBef>
                <a:spcPts val="35"/>
              </a:spcBef>
              <a:buClr>
                <a:srgbClr val="CC6500"/>
              </a:buClr>
              <a:buNone/>
            </a:pPr>
            <a:endParaRPr lang="en-US" sz="1800" dirty="0">
              <a:solidFill>
                <a:srgbClr val="424242"/>
              </a:solidFill>
              <a:latin typeface="Times New Roman" panose="02020603050405020304" pitchFamily="18" charset="0"/>
              <a:cs typeface="Times New Roman" panose="02020603050405020304" pitchFamily="18" charset="0"/>
            </a:endParaRPr>
          </a:p>
          <a:p>
            <a:pPr marL="457200" lvl="1" indent="0" algn="just">
              <a:spcBef>
                <a:spcPts val="35"/>
              </a:spcBef>
              <a:buClr>
                <a:srgbClr val="CC6500"/>
              </a:buClr>
              <a:buNone/>
            </a:pPr>
            <a:r>
              <a:rPr lang="en-US" sz="1800" dirty="0">
                <a:solidFill>
                  <a:srgbClr val="424242"/>
                </a:solidFill>
                <a:latin typeface="Times New Roman" panose="02020603050405020304" pitchFamily="18" charset="0"/>
                <a:cs typeface="Times New Roman" panose="02020603050405020304" pitchFamily="18" charset="0"/>
              </a:rPr>
              <a:t>As of 2012, Mac OS released several versions, including Macintosh 128k, Mac OS 7, Mac OS X and Mac Mountain Lion.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35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latin typeface="Times New Roman" panose="02020603050405020304" pitchFamily="18" charset="0"/>
                <a:cs typeface="Times New Roman" panose="02020603050405020304" pitchFamily="18" charset="0"/>
              </a:rPr>
              <a:t>Interprocess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Communication in Mac X</a:t>
            </a:r>
          </a:p>
        </p:txBody>
      </p:sp>
      <p:sp>
        <p:nvSpPr>
          <p:cNvPr id="3" name="Content Placeholder 2"/>
          <p:cNvSpPr>
            <a:spLocks noGrp="1"/>
          </p:cNvSpPr>
          <p:nvPr>
            <p:ph idx="1"/>
          </p:nvPr>
        </p:nvSpPr>
        <p:spPr/>
        <p:txBody>
          <a:bodyPr>
            <a:normAutofit/>
          </a:bodyPr>
          <a:lstStyle/>
          <a:p>
            <a:pPr algn="just">
              <a:lnSpc>
                <a:spcPct val="100000"/>
              </a:lnSpc>
              <a:buClr>
                <a:srgbClr val="9A33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fast exchange of information, cooperating processes need some interposes communication (IPC) mechanisms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55600" marR="5080" algn="just">
              <a:spcBef>
                <a:spcPts val="139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Two models of IPC</a:t>
            </a:r>
            <a:r>
              <a:rPr lang="en-US" spc="-5" dirty="0" smtClean="0">
                <a:solidFill>
                  <a:schemeClr val="accent1"/>
                </a:solidFill>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marL="412750" marR="5080" indent="-400050" algn="just">
              <a:spcBef>
                <a:spcPts val="1390"/>
              </a:spcBef>
              <a:buClr>
                <a:srgbClr val="9A3300"/>
              </a:buClr>
              <a:buSzPct val="88888"/>
              <a:buFont typeface="+mj-lt"/>
              <a:buAutoNum type="romanUcPeriod"/>
              <a:tabLst>
                <a:tab pos="354965" algn="l"/>
                <a:tab pos="355600" algn="l"/>
              </a:tabLs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Shared memory</a:t>
            </a:r>
            <a:endParaRPr lang="en-US" spc="-5" dirty="0">
              <a:latin typeface="Times New Roman" panose="02020603050405020304" pitchFamily="18" charset="0"/>
              <a:cs typeface="Times New Roman" panose="02020603050405020304" pitchFamily="18" charset="0"/>
            </a:endParaRPr>
          </a:p>
          <a:p>
            <a:pPr marL="412750" marR="5080" indent="-400050" algn="just">
              <a:spcBef>
                <a:spcPts val="1390"/>
              </a:spcBef>
              <a:buClr>
                <a:srgbClr val="9A3300"/>
              </a:buClr>
              <a:buSzPct val="88888"/>
              <a:buFont typeface="+mj-lt"/>
              <a:buAutoNum type="romanUcPeriod"/>
              <a:tabLst>
                <a:tab pos="354965" algn="l"/>
                <a:tab pos="355600" algn="l"/>
              </a:tabLst>
            </a:pPr>
            <a:r>
              <a:rPr lang="en-US" sz="1800" spc="-5"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Message passing</a:t>
            </a:r>
          </a:p>
          <a:p>
            <a:pPr marL="412750" marR="5080" indent="-400050" algn="just">
              <a:spcBef>
                <a:spcPts val="1390"/>
              </a:spcBef>
              <a:buClr>
                <a:srgbClr val="9A3300"/>
              </a:buClr>
              <a:buSzPct val="88888"/>
              <a:buFont typeface="+mj-lt"/>
              <a:buAutoNum type="romanUcPeriod"/>
              <a:tabLst>
                <a:tab pos="354965" algn="l"/>
                <a:tab pos="355600" algn="l"/>
              </a:tabLst>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29B5E4F-045C-D013-FB2B-6C96247F0532}"/>
              </a:ext>
            </a:extLst>
          </p:cNvPr>
          <p:cNvPicPr>
            <a:picLocks noChangeAspect="1"/>
          </p:cNvPicPr>
          <p:nvPr/>
        </p:nvPicPr>
        <p:blipFill>
          <a:blip r:embed="rId2"/>
          <a:stretch>
            <a:fillRect/>
          </a:stretch>
        </p:blipFill>
        <p:spPr>
          <a:xfrm>
            <a:off x="4671029" y="2679700"/>
            <a:ext cx="3733800" cy="4178300"/>
          </a:xfrm>
          <a:prstGeom prst="rect">
            <a:avLst/>
          </a:prstGeom>
        </p:spPr>
      </p:pic>
    </p:spTree>
    <p:extLst>
      <p:ext uri="{BB962C8B-B14F-4D97-AF65-F5344CB8AC3E}">
        <p14:creationId xmlns:p14="http://schemas.microsoft.com/office/powerpoint/2010/main" val="101790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Thread </a:t>
            </a:r>
            <a:r>
              <a:rPr lang="en-US" dirty="0">
                <a:latin typeface="Times New Roman" panose="02020603050405020304" pitchFamily="18" charset="0"/>
                <a:cs typeface="Times New Roman" panose="02020603050405020304" pitchFamily="18" charset="0"/>
              </a:rPr>
              <a:t>Management in Mac OS </a:t>
            </a:r>
          </a:p>
        </p:txBody>
      </p:sp>
      <p:sp>
        <p:nvSpPr>
          <p:cNvPr id="3" name="Content Placeholder 2"/>
          <p:cNvSpPr>
            <a:spLocks noGrp="1"/>
          </p:cNvSpPr>
          <p:nvPr>
            <p:ph idx="1"/>
          </p:nvPr>
        </p:nvSpPr>
        <p:spPr/>
        <p:txBody>
          <a:bodyPr/>
          <a:lstStyle/>
          <a:p>
            <a:pPr marL="35560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Each process (application) in OS X or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is made up of one or more threads.</a:t>
            </a:r>
          </a:p>
          <a:p>
            <a:pPr marL="35560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560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Every application starts with a single thread</a:t>
            </a:r>
          </a:p>
          <a:p>
            <a:pPr marL="35560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560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Each thread has its own execution stack and is scheduled for runtime separately by the kernel.</a:t>
            </a:r>
          </a:p>
          <a:p>
            <a:pPr marL="35560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560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A thread can communicate with other threads and other processes.</a:t>
            </a:r>
          </a:p>
          <a:p>
            <a:pPr marL="35560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560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perform I/O operations, and do anything else you might need it to do.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35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Thread </a:t>
            </a:r>
            <a:r>
              <a:rPr lang="en-US" dirty="0">
                <a:latin typeface="Times New Roman" panose="02020603050405020304" pitchFamily="18" charset="0"/>
                <a:cs typeface="Times New Roman" panose="02020603050405020304" pitchFamily="18" charset="0"/>
              </a:rPr>
              <a:t>management in Mac </a:t>
            </a:r>
            <a:r>
              <a:rPr lang="en-US" dirty="0" smtClean="0">
                <a:latin typeface="Times New Roman" panose="02020603050405020304" pitchFamily="18" charset="0"/>
                <a:cs typeface="Times New Roman" panose="02020603050405020304" pitchFamily="18" charset="0"/>
              </a:rPr>
              <a:t>OS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97815" marR="1064895"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All threads in a single application share the same virtual memory space and have the same access rights as the process itself. Because they are inside the same process space.</a:t>
            </a:r>
          </a:p>
          <a:p>
            <a:pPr marL="297815" marR="1064895" indent="-28575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297815" marR="1064895"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Thread Costs in Mac OS X:</a:t>
            </a:r>
          </a:p>
          <a:p>
            <a:pPr marL="297815" marR="1064895" indent="-28575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297815" marR="1064895"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Threading has a real cost to your program (and the system) in terms of memory use and performance. </a:t>
            </a:r>
          </a:p>
          <a:p>
            <a:pPr marL="297815" marR="1064895" indent="-28575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297815" marR="1064895"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Each thread requires the allocation of memory in both the kernel memory space and your program’s memory space.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17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Thread </a:t>
            </a:r>
            <a:r>
              <a:rPr lang="en-US" dirty="0"/>
              <a:t>Creation costs</a:t>
            </a:r>
          </a:p>
        </p:txBody>
      </p:sp>
      <p:pic>
        <p:nvPicPr>
          <p:cNvPr id="4" name="Content Placeholder 3">
            <a:extLst>
              <a:ext uri="{FF2B5EF4-FFF2-40B4-BE49-F238E27FC236}">
                <a16:creationId xmlns:a16="http://schemas.microsoft.com/office/drawing/2014/main" xmlns="" id="{13424E58-EAB6-8E3D-C5E2-854FBB0A09B6}"/>
              </a:ext>
            </a:extLst>
          </p:cNvPr>
          <p:cNvPicPr>
            <a:picLocks noGrp="1" noChangeAspect="1"/>
          </p:cNvPicPr>
          <p:nvPr>
            <p:ph idx="1"/>
          </p:nvPr>
        </p:nvPicPr>
        <p:blipFill>
          <a:blip r:embed="rId2"/>
          <a:stretch>
            <a:fillRect/>
          </a:stretch>
        </p:blipFill>
        <p:spPr>
          <a:xfrm>
            <a:off x="677863" y="2579651"/>
            <a:ext cx="8596312" cy="3043310"/>
          </a:xfrm>
          <a:prstGeom prst="rect">
            <a:avLst/>
          </a:prstGeom>
        </p:spPr>
      </p:pic>
    </p:spTree>
    <p:extLst>
      <p:ext uri="{BB962C8B-B14F-4D97-AF65-F5344CB8AC3E}">
        <p14:creationId xmlns:p14="http://schemas.microsoft.com/office/powerpoint/2010/main" val="341852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 Threads and Kernel Threads in Mac OS</a:t>
            </a:r>
          </a:p>
        </p:txBody>
      </p:sp>
      <p:sp>
        <p:nvSpPr>
          <p:cNvPr id="3" name="Content Placeholder 2"/>
          <p:cNvSpPr>
            <a:spLocks noGrp="1"/>
          </p:cNvSpPr>
          <p:nvPr>
            <p:ph idx="1"/>
          </p:nvPr>
        </p:nvSpPr>
        <p:spPr/>
        <p:txBody>
          <a:bodyPr>
            <a:normAutofit/>
          </a:bodyPr>
          <a:lstStyle/>
          <a:p>
            <a:pPr marL="297815" marR="391795"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 User threads:</a:t>
            </a:r>
          </a:p>
          <a:p>
            <a:pPr marL="12065" marR="391795" algn="just">
              <a:lnSpc>
                <a:spcPct val="100000"/>
              </a:lnSpc>
              <a:spcBef>
                <a:spcPts val="100"/>
              </a:spcBef>
              <a:buClr>
                <a:srgbClr val="9A3300"/>
              </a:buClr>
              <a:buSzPct val="88888"/>
              <a:tabLst>
                <a:tab pos="354965" algn="l"/>
                <a:tab pos="355600" algn="l"/>
              </a:tabLst>
            </a:pPr>
            <a:endParaRPr lang="en-US" dirty="0">
              <a:latin typeface="Times New Roman" panose="02020603050405020304" pitchFamily="18" charset="0"/>
              <a:cs typeface="Times New Roman" panose="02020603050405020304" pitchFamily="18" charset="0"/>
            </a:endParaRPr>
          </a:p>
          <a:p>
            <a:pPr marL="0" marR="391795" indent="0" algn="just">
              <a:lnSpc>
                <a:spcPct val="100000"/>
              </a:lnSpc>
              <a:spcBef>
                <a:spcPts val="100"/>
              </a:spcBef>
              <a:buClr>
                <a:srgbClr val="9A3300"/>
              </a:buClr>
              <a:buSzPct val="88888"/>
              <a:buNone/>
              <a:tabLst>
                <a:tab pos="354965" algn="l"/>
                <a:tab pos="355600" algn="l"/>
              </a:tabLst>
            </a:pPr>
            <a:r>
              <a:rPr lang="en-US" dirty="0">
                <a:latin typeface="Times New Roman" panose="02020603050405020304" pitchFamily="18" charset="0"/>
                <a:cs typeface="Times New Roman" panose="02020603050405020304" pitchFamily="18" charset="0"/>
              </a:rPr>
              <a:t>               -Support provided at the </a:t>
            </a:r>
            <a:r>
              <a:rPr lang="en-US" dirty="0" smtClean="0">
                <a:latin typeface="Times New Roman" panose="02020603050405020304" pitchFamily="18" charset="0"/>
                <a:cs typeface="Times New Roman" panose="02020603050405020304" pitchFamily="18" charset="0"/>
              </a:rPr>
              <a:t>user-level</a:t>
            </a:r>
          </a:p>
          <a:p>
            <a:pPr marL="0" marR="391795" indent="0" algn="just">
              <a:lnSpc>
                <a:spcPct val="100000"/>
              </a:lnSpc>
              <a:spcBef>
                <a:spcPts val="100"/>
              </a:spcBef>
              <a:buClr>
                <a:srgbClr val="9A3300"/>
              </a:buClr>
              <a:buSzPct val="88888"/>
              <a:buNone/>
              <a:tabLst>
                <a:tab pos="354965" algn="l"/>
                <a:tab pos="355600" algn="l"/>
              </a:tabLst>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-Management is done by thread library</a:t>
            </a:r>
          </a:p>
          <a:p>
            <a:pPr marL="297815" marR="391795" indent="-285750" algn="just">
              <a:lnSpc>
                <a:spcPct val="100000"/>
              </a:lnSpc>
              <a:spcBef>
                <a:spcPts val="100"/>
              </a:spcBef>
              <a:buClr>
                <a:srgbClr val="9A3300"/>
              </a:buClr>
              <a:buSzPct val="88888"/>
              <a:buFont typeface="Wingdings" panose="05000000000000000000" pitchFamily="2" charset="2"/>
              <a:buChar char="q"/>
              <a:tabLst>
                <a:tab pos="354965" algn="l"/>
                <a:tab pos="355600" algn="l"/>
              </a:tabLst>
            </a:pPr>
            <a:endParaRPr lang="en-US" dirty="0">
              <a:latin typeface="Times New Roman" panose="02020603050405020304" pitchFamily="18" charset="0"/>
              <a:cs typeface="Times New Roman" panose="02020603050405020304" pitchFamily="18" charset="0"/>
            </a:endParaRPr>
          </a:p>
          <a:p>
            <a:pPr marL="12065" marR="391795" algn="just">
              <a:lnSpc>
                <a:spcPct val="100000"/>
              </a:lnSpc>
              <a:spcBef>
                <a:spcPts val="100"/>
              </a:spcBef>
              <a:buClr>
                <a:srgbClr val="9A3300"/>
              </a:buClr>
              <a:buSzPct val="88888"/>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4965" marR="391795"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Kernel threads</a:t>
            </a:r>
          </a:p>
          <a:p>
            <a:pPr marL="12065" marR="391795" algn="just">
              <a:lnSpc>
                <a:spcPct val="100000"/>
              </a:lnSpc>
              <a:spcBef>
                <a:spcPts val="100"/>
              </a:spcBef>
              <a:buClr>
                <a:srgbClr val="9A3300"/>
              </a:buClr>
              <a:buSzPct val="88888"/>
              <a:tabLst>
                <a:tab pos="354965" algn="l"/>
                <a:tab pos="355600" algn="l"/>
              </a:tabLst>
            </a:pPr>
            <a:endParaRPr lang="en-US" dirty="0">
              <a:latin typeface="Times New Roman" panose="02020603050405020304" pitchFamily="18" charset="0"/>
              <a:cs typeface="Times New Roman" panose="02020603050405020304" pitchFamily="18" charset="0"/>
            </a:endParaRPr>
          </a:p>
          <a:p>
            <a:pPr marL="0" marR="391795" indent="0" algn="just">
              <a:lnSpc>
                <a:spcPct val="100000"/>
              </a:lnSpc>
              <a:spcBef>
                <a:spcPts val="100"/>
              </a:spcBef>
              <a:buClr>
                <a:srgbClr val="9A3300"/>
              </a:buClr>
              <a:buSzPct val="88888"/>
              <a:buNone/>
              <a:tabLst>
                <a:tab pos="354965" algn="l"/>
                <a:tab pos="355600" algn="l"/>
              </a:tabLst>
            </a:pPr>
            <a:r>
              <a:rPr lang="en-US" dirty="0">
                <a:latin typeface="Times New Roman" panose="02020603050405020304" pitchFamily="18" charset="0"/>
                <a:cs typeface="Times New Roman" panose="02020603050405020304" pitchFamily="18" charset="0"/>
              </a:rPr>
              <a:t>              -Supported and managed by OS </a:t>
            </a:r>
          </a:p>
          <a:p>
            <a:pPr marL="0" marR="391795" indent="0" algn="just">
              <a:lnSpc>
                <a:spcPct val="100000"/>
              </a:lnSpc>
              <a:spcBef>
                <a:spcPts val="100"/>
              </a:spcBef>
              <a:buClr>
                <a:srgbClr val="9A3300"/>
              </a:buClr>
              <a:buSzPct val="88888"/>
              <a:buNone/>
              <a:tabLst>
                <a:tab pos="354965" algn="l"/>
                <a:tab pos="355600" algn="l"/>
              </a:tabLst>
            </a:pPr>
            <a:endParaRPr lang="en-US" dirty="0">
              <a:latin typeface="Times New Roman" panose="02020603050405020304" pitchFamily="18" charset="0"/>
              <a:cs typeface="Times New Roman" panose="02020603050405020304" pitchFamily="18" charset="0"/>
            </a:endParaRPr>
          </a:p>
          <a:p>
            <a:pPr marL="0" marR="391795" indent="0" algn="just">
              <a:lnSpc>
                <a:spcPct val="100000"/>
              </a:lnSpc>
              <a:spcBef>
                <a:spcPts val="100"/>
              </a:spcBef>
              <a:buClr>
                <a:srgbClr val="9A3300"/>
              </a:buClr>
              <a:buSzPct val="88888"/>
              <a:buNone/>
              <a:tabLst>
                <a:tab pos="354965" algn="l"/>
                <a:tab pos="355600" algn="l"/>
              </a:tabLst>
            </a:pPr>
            <a:r>
              <a:rPr lang="en-US" dirty="0">
                <a:latin typeface="Times New Roman" panose="02020603050405020304" pitchFamily="18" charset="0"/>
                <a:cs typeface="Times New Roman" panose="02020603050405020304" pitchFamily="18" charset="0"/>
              </a:rPr>
              <a:t>              -Virtually all modern general-purpose operating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57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           </a:t>
            </a:r>
            <a:r>
              <a:rPr lang="en-US" altLang="en-US" dirty="0" smtClean="0">
                <a:latin typeface="Times New Roman" panose="02020603050405020304" pitchFamily="18" charset="0"/>
                <a:cs typeface="Times New Roman" panose="02020603050405020304" pitchFamily="18" charset="0"/>
              </a:rPr>
              <a:t>Memory </a:t>
            </a:r>
            <a:r>
              <a:rPr lang="en-US" altLang="en-US" dirty="0">
                <a:latin typeface="Times New Roman" panose="02020603050405020304" pitchFamily="18" charset="0"/>
                <a:cs typeface="Times New Roman" panose="02020603050405020304" pitchFamily="18" charset="0"/>
              </a:rPr>
              <a:t>Management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90863"/>
            <a:ext cx="8955181" cy="5167137"/>
          </a:xfrm>
        </p:spPr>
        <p:txBody>
          <a:bodyPr>
            <a:noAutofit/>
          </a:bodyPr>
          <a:lstStyle/>
          <a:p>
            <a:pPr marL="0" indent="0">
              <a:buNone/>
            </a:pPr>
            <a:r>
              <a:rPr lang="en-US" altLang="en-US" dirty="0">
                <a:latin typeface="Times New Roman" panose="02020603050405020304" pitchFamily="18" charset="0"/>
                <a:cs typeface="Times New Roman" panose="02020603050405020304" pitchFamily="18" charset="0"/>
              </a:rPr>
              <a:t>5 Basic Mach Abstractions</a:t>
            </a:r>
          </a:p>
          <a:p>
            <a:pPr>
              <a:buFont typeface="+mj-lt"/>
              <a:buAutoNum type="arabicPeriod"/>
            </a:pPr>
            <a:r>
              <a:rPr lang="en-US" altLang="en-US" dirty="0">
                <a:latin typeface="Times New Roman" panose="02020603050405020304" pitchFamily="18" charset="0"/>
                <a:cs typeface="Times New Roman" panose="02020603050405020304" pitchFamily="18" charset="0"/>
              </a:rPr>
              <a:t>Task</a:t>
            </a:r>
          </a:p>
          <a:p>
            <a:pPr>
              <a:buFont typeface="+mj-lt"/>
              <a:buAutoNum type="arabicPeriod"/>
            </a:pPr>
            <a:r>
              <a:rPr lang="en-US" altLang="en-US" dirty="0">
                <a:latin typeface="Times New Roman" panose="02020603050405020304" pitchFamily="18" charset="0"/>
                <a:cs typeface="Times New Roman" panose="02020603050405020304" pitchFamily="18" charset="0"/>
              </a:rPr>
              <a:t>Thread</a:t>
            </a:r>
          </a:p>
          <a:p>
            <a:pPr>
              <a:buFont typeface="+mj-lt"/>
              <a:buAutoNum type="arabicPeriod"/>
            </a:pPr>
            <a:r>
              <a:rPr lang="en-US" altLang="en-US" dirty="0">
                <a:latin typeface="Times New Roman" panose="02020603050405020304" pitchFamily="18" charset="0"/>
                <a:cs typeface="Times New Roman" panose="02020603050405020304" pitchFamily="18" charset="0"/>
              </a:rPr>
              <a:t>Port</a:t>
            </a:r>
          </a:p>
          <a:p>
            <a:pPr>
              <a:buFont typeface="+mj-lt"/>
              <a:buAutoNum type="arabicPeriod"/>
            </a:pPr>
            <a:r>
              <a:rPr lang="en-US" altLang="en-US" dirty="0">
                <a:latin typeface="Times New Roman" panose="02020603050405020304" pitchFamily="18" charset="0"/>
                <a:cs typeface="Times New Roman" panose="02020603050405020304" pitchFamily="18" charset="0"/>
              </a:rPr>
              <a:t>Message</a:t>
            </a:r>
          </a:p>
          <a:p>
            <a:pPr>
              <a:buFont typeface="+mj-lt"/>
              <a:buAutoNum type="arabicPeriod"/>
            </a:pPr>
            <a:r>
              <a:rPr lang="en-US" altLang="en-US" dirty="0">
                <a:latin typeface="Times New Roman" panose="02020603050405020304" pitchFamily="18" charset="0"/>
                <a:cs typeface="Times New Roman" panose="02020603050405020304" pitchFamily="18" charset="0"/>
              </a:rPr>
              <a:t>Memory </a:t>
            </a:r>
            <a:r>
              <a:rPr lang="en-US" altLang="en-US" dirty="0" smtClean="0">
                <a:latin typeface="Times New Roman" panose="02020603050405020304" pitchFamily="18" charset="0"/>
                <a:cs typeface="Times New Roman" panose="02020603050405020304" pitchFamily="18" charset="0"/>
              </a:rPr>
              <a:t>Object</a:t>
            </a:r>
          </a:p>
          <a:p>
            <a:pPr marL="285750" indent="-285750">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a:buFontTx/>
              <a:buNone/>
            </a:pPr>
            <a:r>
              <a:rPr lang="en-US" altLang="en-US" dirty="0">
                <a:latin typeface="Times New Roman" panose="02020603050405020304" pitchFamily="18" charset="0"/>
                <a:cs typeface="Times New Roman" panose="02020603050405020304" pitchFamily="18" charset="0"/>
              </a:rPr>
              <a:t>Basic VM Operations</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allocate a region of virtual memory on a page boundary,</a:t>
            </a:r>
          </a:p>
          <a:p>
            <a:pPr>
              <a:buFont typeface="Wingdings" panose="05000000000000000000" pitchFamily="2" charset="2"/>
              <a:buChar char="v"/>
            </a:pPr>
            <a:r>
              <a:rPr lang="en-US" altLang="en-US" dirty="0" err="1">
                <a:latin typeface="Times New Roman" panose="02020603050405020304" pitchFamily="18" charset="0"/>
                <a:cs typeface="Times New Roman" panose="02020603050405020304" pitchFamily="18" charset="0"/>
              </a:rPr>
              <a:t>deallocate</a:t>
            </a:r>
            <a:r>
              <a:rPr lang="en-US" altLang="en-US" dirty="0">
                <a:latin typeface="Times New Roman" panose="02020603050405020304" pitchFamily="18" charset="0"/>
                <a:cs typeface="Times New Roman" panose="02020603050405020304" pitchFamily="18" charset="0"/>
              </a:rPr>
              <a:t> a region of virtual memory,</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set the protection status of a region of virtual memory,</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specify the inheritance of a region of virtual memory .</a:t>
            </a:r>
          </a:p>
        </p:txBody>
      </p:sp>
    </p:spTree>
    <p:extLst>
      <p:ext uri="{BB962C8B-B14F-4D97-AF65-F5344CB8AC3E}">
        <p14:creationId xmlns:p14="http://schemas.microsoft.com/office/powerpoint/2010/main" val="3131254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Memory Management</a:t>
            </a:r>
            <a:endParaRPr lang="en-US" dirty="0"/>
          </a:p>
        </p:txBody>
      </p:sp>
      <p:sp>
        <p:nvSpPr>
          <p:cNvPr id="3" name="Content Placeholder 2"/>
          <p:cNvSpPr>
            <a:spLocks noGrp="1"/>
          </p:cNvSpPr>
          <p:nvPr>
            <p:ph idx="1"/>
          </p:nvPr>
        </p:nvSpPr>
        <p:spPr>
          <a:xfrm>
            <a:off x="677333" y="1797334"/>
            <a:ext cx="8704661" cy="4127477"/>
          </a:xfrm>
        </p:spPr>
        <p:txBody>
          <a:bodyPr>
            <a:noAutofit/>
          </a:bodyPr>
          <a:lstStyle/>
          <a:p>
            <a:pPr algn="just">
              <a:lnSpc>
                <a:spcPct val="90000"/>
              </a:lnSpc>
              <a:buFontTx/>
              <a:buNone/>
            </a:pPr>
            <a:r>
              <a:rPr lang="en-US" altLang="en-US" dirty="0">
                <a:latin typeface="Times New Roman" panose="02020603050405020304" pitchFamily="18" charset="0"/>
                <a:cs typeface="Times New Roman" panose="02020603050405020304" pitchFamily="18" charset="0"/>
              </a:rPr>
              <a:t>Four basic memory management data structures are used in Mach:</a:t>
            </a:r>
          </a:p>
          <a:p>
            <a:pPr algn="just">
              <a:lnSpc>
                <a:spcPct val="90000"/>
              </a:lnSpc>
              <a:buFontTx/>
              <a:buNone/>
            </a:pPr>
            <a:endParaRPr lang="en-US" altLang="en-US" dirty="0">
              <a:latin typeface="Times New Roman" panose="02020603050405020304" pitchFamily="18" charset="0"/>
              <a:cs typeface="Times New Roman" panose="02020603050405020304" pitchFamily="18" charset="0"/>
            </a:endParaRPr>
          </a:p>
          <a:p>
            <a:pPr algn="just">
              <a:lnSpc>
                <a:spcPct val="90000"/>
              </a:lnSpc>
              <a:buFontTx/>
              <a:buAutoNum type="arabicPeriod"/>
            </a:pPr>
            <a:r>
              <a:rPr lang="en-US" altLang="en-US" dirty="0">
                <a:latin typeface="Times New Roman" panose="02020603050405020304" pitchFamily="18" charset="0"/>
                <a:cs typeface="Times New Roman" panose="02020603050405020304" pitchFamily="18" charset="0"/>
              </a:rPr>
              <a:t>the resident page table - a table used to keep track of information about machine independent pages</a:t>
            </a:r>
          </a:p>
          <a:p>
            <a:pPr algn="just">
              <a:lnSpc>
                <a:spcPct val="90000"/>
              </a:lnSpc>
            </a:pPr>
            <a:endParaRPr lang="en-US" altLang="en-US" dirty="0">
              <a:latin typeface="Times New Roman" panose="02020603050405020304" pitchFamily="18" charset="0"/>
              <a:cs typeface="Times New Roman" panose="02020603050405020304" pitchFamily="18" charset="0"/>
            </a:endParaRPr>
          </a:p>
          <a:p>
            <a:pPr algn="just">
              <a:lnSpc>
                <a:spcPct val="90000"/>
              </a:lnSpc>
              <a:buFontTx/>
              <a:buNone/>
            </a:pPr>
            <a:r>
              <a:rPr lang="en-US" altLang="en-US" dirty="0">
                <a:latin typeface="Times New Roman" panose="02020603050405020304" pitchFamily="18" charset="0"/>
                <a:cs typeface="Times New Roman" panose="02020603050405020304" pitchFamily="18" charset="0"/>
              </a:rPr>
              <a:t>2. the address map - a doubly linked list of map entries, each of which describes a mapping from a range of addresses to a region of a memory object</a:t>
            </a:r>
          </a:p>
          <a:p>
            <a:pPr algn="just">
              <a:lnSpc>
                <a:spcPct val="90000"/>
              </a:lnSpc>
              <a:buFontTx/>
              <a:buNone/>
            </a:pPr>
            <a:endParaRPr lang="en-US" altLang="en-US" dirty="0">
              <a:latin typeface="Times New Roman" panose="02020603050405020304" pitchFamily="18" charset="0"/>
              <a:cs typeface="Times New Roman" panose="02020603050405020304" pitchFamily="18" charset="0"/>
            </a:endParaRPr>
          </a:p>
          <a:p>
            <a:pPr algn="just">
              <a:lnSpc>
                <a:spcPct val="90000"/>
              </a:lnSpc>
              <a:buFontTx/>
              <a:buNone/>
            </a:pPr>
            <a:r>
              <a:rPr lang="en-US" altLang="en-US" dirty="0">
                <a:latin typeface="Times New Roman" panose="02020603050405020304" pitchFamily="18" charset="0"/>
                <a:cs typeface="Times New Roman" panose="02020603050405020304" pitchFamily="18" charset="0"/>
              </a:rPr>
              <a:t>3. the memory object - a unit of backing storage managed by the kernel or a user task.</a:t>
            </a:r>
          </a:p>
          <a:p>
            <a:pPr algn="just">
              <a:lnSpc>
                <a:spcPct val="90000"/>
              </a:lnSpc>
              <a:buFontTx/>
              <a:buNone/>
            </a:pPr>
            <a:endParaRPr lang="en-US" altLang="en-US" dirty="0">
              <a:latin typeface="Times New Roman" panose="02020603050405020304" pitchFamily="18" charset="0"/>
              <a:cs typeface="Times New Roman" panose="02020603050405020304" pitchFamily="18" charset="0"/>
            </a:endParaRPr>
          </a:p>
          <a:p>
            <a:pPr algn="just">
              <a:lnSpc>
                <a:spcPct val="90000"/>
              </a:lnSpc>
              <a:buFontTx/>
              <a:buNone/>
            </a:pPr>
            <a:r>
              <a:rPr lang="en-US" altLang="en-US" dirty="0">
                <a:latin typeface="Times New Roman" panose="02020603050405020304" pitchFamily="18" charset="0"/>
                <a:cs typeface="Times New Roman" panose="02020603050405020304" pitchFamily="18" charset="0"/>
              </a:rPr>
              <a:t>4. the </a:t>
            </a:r>
            <a:r>
              <a:rPr lang="en-US" altLang="en-US" dirty="0" err="1">
                <a:latin typeface="Times New Roman" panose="02020603050405020304" pitchFamily="18" charset="0"/>
                <a:cs typeface="Times New Roman" panose="02020603050405020304" pitchFamily="18" charset="0"/>
              </a:rPr>
              <a:t>pmap</a:t>
            </a:r>
            <a:r>
              <a:rPr lang="en-US" altLang="en-US" dirty="0">
                <a:latin typeface="Times New Roman" panose="02020603050405020304" pitchFamily="18" charset="0"/>
                <a:cs typeface="Times New Roman" panose="02020603050405020304" pitchFamily="18" charset="0"/>
              </a:rPr>
              <a:t> - a machine dependent memory mapping data structure (i.e., a hardware defined physical address map).</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71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File Management</a:t>
            </a:r>
            <a:endParaRPr lang="en-US" sz="3600" dirty="0"/>
          </a:p>
        </p:txBody>
      </p:sp>
      <p:sp>
        <p:nvSpPr>
          <p:cNvPr id="3" name="Content Placeholder 2"/>
          <p:cNvSpPr>
            <a:spLocks noGrp="1"/>
          </p:cNvSpPr>
          <p:nvPr>
            <p:ph idx="1"/>
          </p:nvPr>
        </p:nvSpPr>
        <p:spPr/>
        <p:txBody>
          <a:bodyPr/>
          <a:lstStyle/>
          <a:p>
            <a:pPr marL="0" indent="0">
              <a:buNone/>
            </a:pPr>
            <a:endParaRPr lang="en-US" dirty="0"/>
          </a:p>
        </p:txBody>
      </p:sp>
      <p:sp>
        <p:nvSpPr>
          <p:cNvPr id="4" name="Text Placeholder 3"/>
          <p:cNvSpPr>
            <a:spLocks noGrp="1"/>
          </p:cNvSpPr>
          <p:nvPr>
            <p:ph type="body" sz="half" idx="2"/>
          </p:nvPr>
        </p:nvSpPr>
        <p:spPr/>
        <p:txBody>
          <a:bodyPr/>
          <a:lstStyle/>
          <a:p>
            <a:r>
              <a:rPr lang="en-US" altLang="en-US" sz="1800" dirty="0">
                <a:latin typeface="Times New Roman" panose="02020603050405020304" pitchFamily="18" charset="0"/>
                <a:cs typeface="Times New Roman" panose="02020603050405020304" pitchFamily="18" charset="0"/>
              </a:rPr>
              <a:t>The Darwin kernel implements a Virtual File System (VFS) that translates a file-related system call into the matching call for the  appropriate file system.</a:t>
            </a:r>
          </a:p>
          <a:p>
            <a:endParaRPr lang="en-US" dirty="0"/>
          </a:p>
        </p:txBody>
      </p:sp>
      <p:sp>
        <p:nvSpPr>
          <p:cNvPr id="37" name="Rectangle 3">
            <a:extLst>
              <a:ext uri="{FF2B5EF4-FFF2-40B4-BE49-F238E27FC236}">
                <a16:creationId xmlns:a16="http://schemas.microsoft.com/office/drawing/2014/main" xmlns="" id="{758AD22B-E559-F9A9-1377-1E1A558DC9E4}"/>
              </a:ext>
            </a:extLst>
          </p:cNvPr>
          <p:cNvSpPr>
            <a:spLocks noChangeArrowheads="1"/>
          </p:cNvSpPr>
          <p:nvPr/>
        </p:nvSpPr>
        <p:spPr bwMode="auto">
          <a:xfrm>
            <a:off x="5398544" y="1139194"/>
            <a:ext cx="27432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File related system calls</a:t>
            </a:r>
          </a:p>
        </p:txBody>
      </p:sp>
      <p:sp>
        <p:nvSpPr>
          <p:cNvPr id="38" name="Rectangle 4">
            <a:extLst>
              <a:ext uri="{FF2B5EF4-FFF2-40B4-BE49-F238E27FC236}">
                <a16:creationId xmlns:a16="http://schemas.microsoft.com/office/drawing/2014/main" xmlns="" id="{152FAE78-4023-1BFA-D36C-1F91089EB936}"/>
              </a:ext>
            </a:extLst>
          </p:cNvPr>
          <p:cNvSpPr>
            <a:spLocks noChangeArrowheads="1"/>
          </p:cNvSpPr>
          <p:nvPr/>
        </p:nvSpPr>
        <p:spPr bwMode="auto">
          <a:xfrm>
            <a:off x="5322344" y="2198816"/>
            <a:ext cx="27432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Virtual File System (VFS)</a:t>
            </a:r>
          </a:p>
        </p:txBody>
      </p:sp>
      <p:sp>
        <p:nvSpPr>
          <p:cNvPr id="39" name="Rectangle 5">
            <a:extLst>
              <a:ext uri="{FF2B5EF4-FFF2-40B4-BE49-F238E27FC236}">
                <a16:creationId xmlns:a16="http://schemas.microsoft.com/office/drawing/2014/main" xmlns="" id="{B61B3719-831A-FD66-77F3-825EB87F4D3E}"/>
              </a:ext>
            </a:extLst>
          </p:cNvPr>
          <p:cNvSpPr>
            <a:spLocks noChangeArrowheads="1"/>
          </p:cNvSpPr>
          <p:nvPr/>
        </p:nvSpPr>
        <p:spPr bwMode="auto">
          <a:xfrm>
            <a:off x="5017544" y="3494216"/>
            <a:ext cx="1066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UFS</a:t>
            </a:r>
          </a:p>
        </p:txBody>
      </p:sp>
      <p:sp>
        <p:nvSpPr>
          <p:cNvPr id="40" name="Rectangle 6">
            <a:extLst>
              <a:ext uri="{FF2B5EF4-FFF2-40B4-BE49-F238E27FC236}">
                <a16:creationId xmlns:a16="http://schemas.microsoft.com/office/drawing/2014/main" xmlns="" id="{6716F46D-E757-735F-3539-660044CDD4A9}"/>
              </a:ext>
            </a:extLst>
          </p:cNvPr>
          <p:cNvSpPr>
            <a:spLocks noChangeArrowheads="1"/>
          </p:cNvSpPr>
          <p:nvPr/>
        </p:nvSpPr>
        <p:spPr bwMode="auto">
          <a:xfrm>
            <a:off x="6160544" y="3494216"/>
            <a:ext cx="1066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HFS+</a:t>
            </a:r>
          </a:p>
        </p:txBody>
      </p:sp>
      <p:sp>
        <p:nvSpPr>
          <p:cNvPr id="41" name="Rectangle 7">
            <a:extLst>
              <a:ext uri="{FF2B5EF4-FFF2-40B4-BE49-F238E27FC236}">
                <a16:creationId xmlns:a16="http://schemas.microsoft.com/office/drawing/2014/main" xmlns="" id="{4A628E02-C6E9-3E20-EA5B-E1B2ACCCE488}"/>
              </a:ext>
            </a:extLst>
          </p:cNvPr>
          <p:cNvSpPr>
            <a:spLocks noChangeArrowheads="1"/>
          </p:cNvSpPr>
          <p:nvPr/>
        </p:nvSpPr>
        <p:spPr bwMode="auto">
          <a:xfrm>
            <a:off x="7303544" y="3494216"/>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NFS</a:t>
            </a:r>
          </a:p>
        </p:txBody>
      </p:sp>
      <p:sp>
        <p:nvSpPr>
          <p:cNvPr id="42" name="Rectangle 8">
            <a:extLst>
              <a:ext uri="{FF2B5EF4-FFF2-40B4-BE49-F238E27FC236}">
                <a16:creationId xmlns:a16="http://schemas.microsoft.com/office/drawing/2014/main" xmlns="" id="{6951567F-6EE1-97C9-8A5A-61172637E9E9}"/>
              </a:ext>
            </a:extLst>
          </p:cNvPr>
          <p:cNvSpPr>
            <a:spLocks noChangeArrowheads="1"/>
          </p:cNvSpPr>
          <p:nvPr/>
        </p:nvSpPr>
        <p:spPr bwMode="auto">
          <a:xfrm>
            <a:off x="7303544" y="4332416"/>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UDP</a:t>
            </a:r>
          </a:p>
        </p:txBody>
      </p:sp>
      <p:sp>
        <p:nvSpPr>
          <p:cNvPr id="43" name="Rectangle 9">
            <a:extLst>
              <a:ext uri="{FF2B5EF4-FFF2-40B4-BE49-F238E27FC236}">
                <a16:creationId xmlns:a16="http://schemas.microsoft.com/office/drawing/2014/main" xmlns="" id="{10CFA8C5-02CA-471C-1400-9AAD7FB3EBEB}"/>
              </a:ext>
            </a:extLst>
          </p:cNvPr>
          <p:cNvSpPr>
            <a:spLocks noChangeArrowheads="1"/>
          </p:cNvSpPr>
          <p:nvPr/>
        </p:nvSpPr>
        <p:spPr bwMode="auto">
          <a:xfrm>
            <a:off x="5246144" y="5170616"/>
            <a:ext cx="1524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Disk</a:t>
            </a:r>
          </a:p>
        </p:txBody>
      </p:sp>
      <p:sp>
        <p:nvSpPr>
          <p:cNvPr id="44" name="Rectangle 10">
            <a:extLst>
              <a:ext uri="{FF2B5EF4-FFF2-40B4-BE49-F238E27FC236}">
                <a16:creationId xmlns:a16="http://schemas.microsoft.com/office/drawing/2014/main" xmlns="" id="{1184CADC-DCCD-2AE0-8E9E-4C6A2BC706EF}"/>
              </a:ext>
            </a:extLst>
          </p:cNvPr>
          <p:cNvSpPr>
            <a:spLocks noChangeArrowheads="1"/>
          </p:cNvSpPr>
          <p:nvPr/>
        </p:nvSpPr>
        <p:spPr bwMode="auto">
          <a:xfrm>
            <a:off x="7151144" y="5170616"/>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Network</a:t>
            </a:r>
          </a:p>
        </p:txBody>
      </p:sp>
      <p:sp>
        <p:nvSpPr>
          <p:cNvPr id="45" name="Line 11">
            <a:extLst>
              <a:ext uri="{FF2B5EF4-FFF2-40B4-BE49-F238E27FC236}">
                <a16:creationId xmlns:a16="http://schemas.microsoft.com/office/drawing/2014/main" xmlns="" id="{DB294287-7256-C466-5753-BEE66E81C154}"/>
              </a:ext>
            </a:extLst>
          </p:cNvPr>
          <p:cNvSpPr>
            <a:spLocks noChangeShapeType="1"/>
          </p:cNvSpPr>
          <p:nvPr/>
        </p:nvSpPr>
        <p:spPr bwMode="auto">
          <a:xfrm>
            <a:off x="6693944" y="1817816"/>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
            <a:extLst>
              <a:ext uri="{FF2B5EF4-FFF2-40B4-BE49-F238E27FC236}">
                <a16:creationId xmlns:a16="http://schemas.microsoft.com/office/drawing/2014/main" xmlns="" id="{7160AC7B-2743-ED5B-2A08-B7CD3F4A5BC1}"/>
              </a:ext>
            </a:extLst>
          </p:cNvPr>
          <p:cNvSpPr>
            <a:spLocks noChangeShapeType="1"/>
          </p:cNvSpPr>
          <p:nvPr/>
        </p:nvSpPr>
        <p:spPr bwMode="auto">
          <a:xfrm>
            <a:off x="6693944" y="2884616"/>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3">
            <a:extLst>
              <a:ext uri="{FF2B5EF4-FFF2-40B4-BE49-F238E27FC236}">
                <a16:creationId xmlns:a16="http://schemas.microsoft.com/office/drawing/2014/main" xmlns="" id="{FC73AA1E-2BD2-B011-7BB3-423733AE8AD1}"/>
              </a:ext>
            </a:extLst>
          </p:cNvPr>
          <p:cNvSpPr>
            <a:spLocks noChangeShapeType="1"/>
          </p:cNvSpPr>
          <p:nvPr/>
        </p:nvSpPr>
        <p:spPr bwMode="auto">
          <a:xfrm>
            <a:off x="5627144" y="2884616"/>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4">
            <a:extLst>
              <a:ext uri="{FF2B5EF4-FFF2-40B4-BE49-F238E27FC236}">
                <a16:creationId xmlns:a16="http://schemas.microsoft.com/office/drawing/2014/main" xmlns="" id="{217DF44B-6D6B-ADC9-4BCC-53DFBB12CAA4}"/>
              </a:ext>
            </a:extLst>
          </p:cNvPr>
          <p:cNvSpPr>
            <a:spLocks noChangeShapeType="1"/>
          </p:cNvSpPr>
          <p:nvPr/>
        </p:nvSpPr>
        <p:spPr bwMode="auto">
          <a:xfrm>
            <a:off x="7760744" y="2884616"/>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5">
            <a:extLst>
              <a:ext uri="{FF2B5EF4-FFF2-40B4-BE49-F238E27FC236}">
                <a16:creationId xmlns:a16="http://schemas.microsoft.com/office/drawing/2014/main" xmlns="" id="{EF93B543-CD30-AA25-6889-C7B4A5ACB8F4}"/>
              </a:ext>
            </a:extLst>
          </p:cNvPr>
          <p:cNvSpPr>
            <a:spLocks noChangeShapeType="1"/>
          </p:cNvSpPr>
          <p:nvPr/>
        </p:nvSpPr>
        <p:spPr bwMode="auto">
          <a:xfrm>
            <a:off x="7836944" y="387521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6">
            <a:extLst>
              <a:ext uri="{FF2B5EF4-FFF2-40B4-BE49-F238E27FC236}">
                <a16:creationId xmlns:a16="http://schemas.microsoft.com/office/drawing/2014/main" xmlns="" id="{2B53EBB2-1926-30CC-2CD2-254FAD54F389}"/>
              </a:ext>
            </a:extLst>
          </p:cNvPr>
          <p:cNvSpPr>
            <a:spLocks noChangeShapeType="1"/>
          </p:cNvSpPr>
          <p:nvPr/>
        </p:nvSpPr>
        <p:spPr bwMode="auto">
          <a:xfrm>
            <a:off x="7836944" y="471341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7">
            <a:extLst>
              <a:ext uri="{FF2B5EF4-FFF2-40B4-BE49-F238E27FC236}">
                <a16:creationId xmlns:a16="http://schemas.microsoft.com/office/drawing/2014/main" xmlns="" id="{43E2DD9C-6EAB-F4E5-65A6-198B14DE02B7}"/>
              </a:ext>
            </a:extLst>
          </p:cNvPr>
          <p:cNvSpPr>
            <a:spLocks noChangeShapeType="1"/>
          </p:cNvSpPr>
          <p:nvPr/>
        </p:nvSpPr>
        <p:spPr bwMode="auto">
          <a:xfrm>
            <a:off x="5550944" y="3875216"/>
            <a:ext cx="457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8">
            <a:extLst>
              <a:ext uri="{FF2B5EF4-FFF2-40B4-BE49-F238E27FC236}">
                <a16:creationId xmlns:a16="http://schemas.microsoft.com/office/drawing/2014/main" xmlns="" id="{D293EA83-8881-0230-7293-F4C483888580}"/>
              </a:ext>
            </a:extLst>
          </p:cNvPr>
          <p:cNvSpPr>
            <a:spLocks noChangeShapeType="1"/>
          </p:cNvSpPr>
          <p:nvPr/>
        </p:nvSpPr>
        <p:spPr bwMode="auto">
          <a:xfrm flipH="1">
            <a:off x="6236744" y="3875216"/>
            <a:ext cx="457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281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Advantages </a:t>
            </a:r>
            <a:r>
              <a:rPr lang="en-US" b="1" dirty="0">
                <a:latin typeface="Times New Roman" panose="02020603050405020304" pitchFamily="18" charset="0"/>
                <a:cs typeface="Times New Roman" panose="02020603050405020304" pitchFamily="18" charset="0"/>
              </a:rPr>
              <a:t>of Mac OS</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050505"/>
                </a:solidFill>
                <a:latin typeface="Times New Roman" panose="02020603050405020304" pitchFamily="18" charset="0"/>
                <a:cs typeface="Times New Roman" panose="02020603050405020304" pitchFamily="18" charset="0"/>
              </a:rPr>
              <a:t> </a:t>
            </a:r>
            <a:r>
              <a:rPr lang="en-US" b="1" dirty="0">
                <a:solidFill>
                  <a:srgbClr val="050505"/>
                </a:solidFill>
                <a:latin typeface="Times New Roman" panose="02020603050405020304" pitchFamily="18" charset="0"/>
                <a:cs typeface="Times New Roman" panose="02020603050405020304" pitchFamily="18" charset="0"/>
              </a:rPr>
              <a:t>Easy to Use</a:t>
            </a:r>
          </a:p>
          <a:p>
            <a:pPr marL="0" indent="0">
              <a:buNone/>
            </a:pPr>
            <a:r>
              <a:rPr lang="en-US" dirty="0">
                <a:solidFill>
                  <a:srgbClr val="050505"/>
                </a:solidFill>
                <a:latin typeface="Times New Roman" panose="02020603050405020304" pitchFamily="18" charset="0"/>
                <a:cs typeface="Times New Roman" panose="02020603050405020304" pitchFamily="18" charset="0"/>
              </a:rPr>
              <a:t> The Mac OS is much easier to ease than any other operating system. Even people who are not familiar with it can operate it easily.</a:t>
            </a:r>
          </a:p>
          <a:p>
            <a:pPr marL="0" indent="0">
              <a:buNone/>
            </a:pPr>
            <a:r>
              <a:rPr lang="en-US" dirty="0">
                <a:solidFill>
                  <a:srgbClr val="050505"/>
                </a:solidFill>
                <a:latin typeface="Times New Roman" panose="02020603050405020304" pitchFamily="18" charset="0"/>
                <a:cs typeface="Times New Roman" panose="02020603050405020304" pitchFamily="18" charset="0"/>
              </a:rPr>
              <a:t> </a:t>
            </a:r>
            <a:r>
              <a:rPr lang="en-US" b="1" dirty="0">
                <a:solidFill>
                  <a:srgbClr val="050505"/>
                </a:solidFill>
                <a:latin typeface="Times New Roman" panose="02020603050405020304" pitchFamily="18" charset="0"/>
                <a:cs typeface="Times New Roman" panose="02020603050405020304" pitchFamily="18" charset="0"/>
              </a:rPr>
              <a:t>Integration With Apple and Other Products</a:t>
            </a:r>
          </a:p>
          <a:p>
            <a:pPr marL="0" indent="0">
              <a:buNone/>
            </a:pPr>
            <a:r>
              <a:rPr lang="en-US" dirty="0">
                <a:solidFill>
                  <a:srgbClr val="050505"/>
                </a:solidFill>
                <a:latin typeface="Times New Roman" panose="02020603050405020304" pitchFamily="18" charset="0"/>
                <a:cs typeface="Times New Roman" panose="02020603050405020304" pitchFamily="18" charset="0"/>
              </a:rPr>
              <a:t>Mac OS will automatically recognize and work with any other Apple product, such as iPhone, Cinema Display, Airport, and iPad. On top of this, additional drivers are rarely needed for non-Apple products.</a:t>
            </a:r>
          </a:p>
          <a:p>
            <a:pPr marL="0" indent="0">
              <a:buNone/>
            </a:pPr>
            <a:r>
              <a:rPr lang="en-US" b="1" dirty="0">
                <a:solidFill>
                  <a:srgbClr val="050505"/>
                </a:solidFill>
                <a:latin typeface="Times New Roman" panose="02020603050405020304" pitchFamily="18" charset="0"/>
                <a:cs typeface="Times New Roman" panose="02020603050405020304" pitchFamily="18" charset="0"/>
              </a:rPr>
              <a:t>Mac OS can run Windows at the same time</a:t>
            </a:r>
          </a:p>
          <a:p>
            <a:pPr marL="0" indent="0">
              <a:buNone/>
            </a:pPr>
            <a:r>
              <a:rPr lang="en-US" dirty="0">
                <a:solidFill>
                  <a:srgbClr val="050505"/>
                </a:solidFill>
                <a:latin typeface="Times New Roman" panose="02020603050405020304" pitchFamily="18" charset="0"/>
                <a:cs typeface="Times New Roman" panose="02020603050405020304" pitchFamily="18" charset="0"/>
              </a:rPr>
              <a:t> Mac OS runs on Intel chips, which means you can run XP or Vista concurrently with Mac OS, with Boot Camp or Parallels software.</a:t>
            </a:r>
            <a:endParaRPr lang="en-US" dirty="0">
              <a:solidFill>
                <a:srgbClr val="05050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29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Advantages </a:t>
            </a:r>
            <a:r>
              <a:rPr lang="en-US" b="1" dirty="0">
                <a:latin typeface="Times New Roman" panose="02020603050405020304" pitchFamily="18" charset="0"/>
                <a:cs typeface="Times New Roman" panose="02020603050405020304" pitchFamily="18" charset="0"/>
              </a:rPr>
              <a:t>of Mac </a:t>
            </a:r>
            <a:r>
              <a:rPr lang="en-US" b="1" dirty="0" smtClean="0">
                <a:latin typeface="Times New Roman" panose="02020603050405020304" pitchFamily="18" charset="0"/>
                <a:cs typeface="Times New Roman" panose="02020603050405020304" pitchFamily="18" charset="0"/>
              </a:rPr>
              <a:t>OS</a:t>
            </a:r>
            <a:endParaRPr lang="en-US" dirty="0"/>
          </a:p>
        </p:txBody>
      </p:sp>
      <p:sp>
        <p:nvSpPr>
          <p:cNvPr id="3" name="Content Placeholder 2"/>
          <p:cNvSpPr>
            <a:spLocks noGrp="1"/>
          </p:cNvSpPr>
          <p:nvPr>
            <p:ph idx="1"/>
          </p:nvPr>
        </p:nvSpPr>
        <p:spPr/>
        <p:txBody>
          <a:bodyPr>
            <a:normAutofit/>
          </a:bodyPr>
          <a:lstStyle/>
          <a:p>
            <a:pPr marL="0" marR="273050" indent="0" algn="just">
              <a:spcBef>
                <a:spcPts val="100"/>
              </a:spcBef>
              <a:buClr>
                <a:srgbClr val="9A3300"/>
              </a:buClr>
              <a:buSzPct val="88888"/>
              <a:buNone/>
              <a:tabLst>
                <a:tab pos="354965" algn="l"/>
                <a:tab pos="355600" algn="l"/>
              </a:tabLst>
            </a:pPr>
            <a:r>
              <a:rPr lang="en-US" b="1" dirty="0">
                <a:latin typeface="Times New Roman" panose="02020603050405020304" pitchFamily="18" charset="0"/>
                <a:cs typeface="Times New Roman" panose="02020603050405020304" pitchFamily="18" charset="0"/>
              </a:rPr>
              <a:t>Reliability</a:t>
            </a:r>
          </a:p>
          <a:p>
            <a:pPr marL="0" marR="273050" indent="0" algn="just">
              <a:spcBef>
                <a:spcPts val="100"/>
              </a:spcBef>
              <a:buClr>
                <a:srgbClr val="9A3300"/>
              </a:buClr>
              <a:buSzPct val="88888"/>
              <a:buNone/>
              <a:tabLst>
                <a:tab pos="354965" algn="l"/>
                <a:tab pos="355600" algn="l"/>
              </a:tabLst>
            </a:pPr>
            <a:endParaRPr lang="en-US" b="1" dirty="0">
              <a:latin typeface="Times New Roman" panose="02020603050405020304" pitchFamily="18" charset="0"/>
              <a:cs typeface="Times New Roman" panose="02020603050405020304" pitchFamily="18" charset="0"/>
            </a:endParaRPr>
          </a:p>
          <a:p>
            <a:pPr marL="0" marR="273050" indent="0" algn="just">
              <a:spcBef>
                <a:spcPts val="100"/>
              </a:spcBef>
              <a:buClr>
                <a:srgbClr val="9A3300"/>
              </a:buClr>
              <a:buSzPct val="88888"/>
              <a:buNone/>
              <a:tabLst>
                <a:tab pos="354965" algn="l"/>
                <a:tab pos="355600" algn="l"/>
              </a:tabLst>
            </a:pPr>
            <a:r>
              <a:rPr lang="en-US" dirty="0">
                <a:latin typeface="Times New Roman" panose="02020603050405020304" pitchFamily="18" charset="0"/>
                <a:cs typeface="Times New Roman" panose="02020603050405020304" pitchFamily="18" charset="0"/>
              </a:rPr>
              <a:t> Because OS X was designed from scratch from the ground </a:t>
            </a:r>
            <a:r>
              <a:rPr lang="en-US" dirty="0" err="1">
                <a:latin typeface="Times New Roman" panose="02020603050405020304" pitchFamily="18" charset="0"/>
                <a:cs typeface="Times New Roman" panose="02020603050405020304" pitchFamily="18" charset="0"/>
              </a:rPr>
              <a:t>up,Mac</a:t>
            </a:r>
            <a:r>
              <a:rPr lang="en-US" dirty="0">
                <a:latin typeface="Times New Roman" panose="02020603050405020304" pitchFamily="18" charset="0"/>
                <a:cs typeface="Times New Roman" panose="02020603050405020304" pitchFamily="18" charset="0"/>
              </a:rPr>
              <a:t> OS is incredibly </a:t>
            </a:r>
            <a:r>
              <a:rPr lang="en-US" dirty="0" err="1">
                <a:latin typeface="Times New Roman" panose="02020603050405020304" pitchFamily="18" charset="0"/>
                <a:cs typeface="Times New Roman" panose="02020603050405020304" pitchFamily="18" charset="0"/>
              </a:rPr>
              <a:t>stable.Apple</a:t>
            </a:r>
            <a:r>
              <a:rPr lang="en-US" dirty="0">
                <a:latin typeface="Times New Roman" panose="02020603050405020304" pitchFamily="18" charset="0"/>
                <a:cs typeface="Times New Roman" panose="02020603050405020304" pitchFamily="18" charset="0"/>
              </a:rPr>
              <a:t> controls production from start to finish , so every part of a mac is </a:t>
            </a:r>
            <a:r>
              <a:rPr lang="en-US" dirty="0" err="1">
                <a:latin typeface="Times New Roman" panose="02020603050405020304" pitchFamily="18" charset="0"/>
                <a:cs typeface="Times New Roman" panose="02020603050405020304" pitchFamily="18" charset="0"/>
              </a:rPr>
              <a:t>desiged</a:t>
            </a:r>
            <a:r>
              <a:rPr lang="en-US" dirty="0">
                <a:latin typeface="Times New Roman" panose="02020603050405020304" pitchFamily="18" charset="0"/>
                <a:cs typeface="Times New Roman" panose="02020603050405020304" pitchFamily="18" charset="0"/>
              </a:rPr>
              <a:t> and tested to work together.</a:t>
            </a:r>
          </a:p>
          <a:p>
            <a:pPr marL="0" marR="273050" indent="0" algn="just">
              <a:spcBef>
                <a:spcPts val="100"/>
              </a:spcBef>
              <a:buClr>
                <a:srgbClr val="9A3300"/>
              </a:buClr>
              <a:buSzPct val="88888"/>
              <a:buNone/>
              <a:tabLst>
                <a:tab pos="354965" algn="l"/>
                <a:tab pos="355600" algn="l"/>
              </a:tabLst>
            </a:pPr>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t>
            </a:r>
          </a:p>
          <a:p>
            <a:pPr marL="0" marR="273050" indent="0" algn="just">
              <a:spcBef>
                <a:spcPts val="100"/>
              </a:spcBef>
              <a:buClr>
                <a:srgbClr val="9A3300"/>
              </a:buClr>
              <a:buSzPct val="88888"/>
              <a:buNone/>
              <a:tabLst>
                <a:tab pos="354965" algn="l"/>
                <a:tab pos="355600" algn="l"/>
              </a:tabLst>
            </a:pPr>
            <a:endParaRPr lang="en-US" dirty="0">
              <a:latin typeface="Times New Roman" panose="02020603050405020304" pitchFamily="18" charset="0"/>
              <a:cs typeface="Times New Roman" panose="02020603050405020304" pitchFamily="18" charset="0"/>
            </a:endParaRPr>
          </a:p>
          <a:p>
            <a:pPr marL="0" marR="273050" indent="0" algn="just">
              <a:spcBef>
                <a:spcPts val="100"/>
              </a:spcBef>
              <a:buClr>
                <a:srgbClr val="9A3300"/>
              </a:buClr>
              <a:buSzPct val="88888"/>
              <a:buNone/>
              <a:tabLst>
                <a:tab pos="354965" algn="l"/>
                <a:tab pos="355600" algn="l"/>
              </a:tabLst>
            </a:pPr>
            <a:r>
              <a:rPr lang="en-US" dirty="0">
                <a:latin typeface="Times New Roman" panose="02020603050405020304" pitchFamily="18" charset="0"/>
                <a:cs typeface="Times New Roman" panose="02020603050405020304" pitchFamily="18" charset="0"/>
              </a:rPr>
              <a:t>It’s engineered to take full advantage of what the hardware is capable </a:t>
            </a:r>
            <a:r>
              <a:rPr lang="en-US" dirty="0" err="1">
                <a:latin typeface="Times New Roman" panose="02020603050405020304" pitchFamily="18" charset="0"/>
                <a:cs typeface="Times New Roman" panose="02020603050405020304" pitchFamily="18" charset="0"/>
              </a:rPr>
              <a:t>of.And</a:t>
            </a:r>
            <a:r>
              <a:rPr lang="en-US" dirty="0">
                <a:latin typeface="Times New Roman" panose="02020603050405020304" pitchFamily="18" charset="0"/>
                <a:cs typeface="Times New Roman" panose="02020603050405020304" pitchFamily="18" charset="0"/>
              </a:rPr>
              <a:t> it’s designed to deliver the most intuitive and </a:t>
            </a:r>
            <a:r>
              <a:rPr lang="en-US" dirty="0" err="1">
                <a:latin typeface="Times New Roman" panose="02020603050405020304" pitchFamily="18" charset="0"/>
                <a:cs typeface="Times New Roman" panose="02020603050405020304" pitchFamily="18" charset="0"/>
              </a:rPr>
              <a:t>intregrated</a:t>
            </a:r>
            <a:r>
              <a:rPr lang="en-US" dirty="0">
                <a:latin typeface="Times New Roman" panose="02020603050405020304" pitchFamily="18" charset="0"/>
                <a:cs typeface="Times New Roman" panose="02020603050405020304" pitchFamily="18" charset="0"/>
              </a:rPr>
              <a:t> computer experience in the world.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06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 dirty="0" smtClean="0">
                <a:latin typeface="Times New Roman" panose="02020603050405020304" pitchFamily="18" charset="0"/>
                <a:cs typeface="Times New Roman" panose="02020603050405020304" pitchFamily="18" charset="0"/>
              </a:rPr>
              <a:t>                   Design </a:t>
            </a:r>
            <a:r>
              <a:rPr lang="en-US" b="1" spc="-10" dirty="0">
                <a:latin typeface="Times New Roman" panose="02020603050405020304" pitchFamily="18" charset="0"/>
                <a:cs typeface="Times New Roman" panose="02020603050405020304" pitchFamily="18" charset="0"/>
              </a:rPr>
              <a:t>Principles</a:t>
            </a:r>
            <a:endParaRPr lang="en-US" dirty="0"/>
          </a:p>
        </p:txBody>
      </p:sp>
      <p:sp>
        <p:nvSpPr>
          <p:cNvPr id="3" name="Content Placeholder 2"/>
          <p:cNvSpPr>
            <a:spLocks noGrp="1"/>
          </p:cNvSpPr>
          <p:nvPr>
            <p:ph idx="1"/>
          </p:nvPr>
        </p:nvSpPr>
        <p:spPr/>
        <p:txBody>
          <a:bodyPr/>
          <a:lstStyle/>
          <a:p>
            <a:pPr>
              <a:lnSpc>
                <a:spcPct val="200000"/>
              </a:lnSpc>
              <a:spcBef>
                <a:spcPts val="5"/>
              </a:spcBef>
              <a:buClr>
                <a:srgbClr val="9A33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Pre-emptive multitasking and memory protection.</a:t>
            </a:r>
          </a:p>
          <a:p>
            <a:pPr>
              <a:lnSpc>
                <a:spcPct val="200000"/>
              </a:lnSpc>
              <a:spcBef>
                <a:spcPts val="5"/>
              </a:spcBef>
              <a:buClr>
                <a:srgbClr val="9A33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Designed to be portable.</a:t>
            </a:r>
          </a:p>
          <a:p>
            <a:pPr>
              <a:lnSpc>
                <a:spcPct val="200000"/>
              </a:lnSpc>
              <a:spcBef>
                <a:spcPts val="5"/>
              </a:spcBef>
              <a:buClr>
                <a:srgbClr val="9A33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Includes its own software development tools , most , most prominently an integrated development environment called </a:t>
            </a:r>
            <a:r>
              <a:rPr lang="en-US" dirty="0" err="1">
                <a:latin typeface="Times New Roman" panose="02020603050405020304" pitchFamily="18" charset="0"/>
                <a:cs typeface="Times New Roman" panose="02020603050405020304" pitchFamily="18" charset="0"/>
              </a:rPr>
              <a:t>Xcode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Xcode</a:t>
            </a:r>
            <a:r>
              <a:rPr lang="en-US" dirty="0">
                <a:latin typeface="Times New Roman" panose="02020603050405020304" pitchFamily="18" charset="0"/>
                <a:cs typeface="Times New Roman" panose="02020603050405020304" pitchFamily="18" charset="0"/>
              </a:rPr>
              <a:t> provides interfaces to compilers that support several programming languages including C, C++, Objective-C, and Java.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25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Disadvantages </a:t>
            </a:r>
            <a:r>
              <a:rPr lang="en-US" b="1" dirty="0">
                <a:latin typeface="Times New Roman" panose="02020603050405020304" pitchFamily="18" charset="0"/>
                <a:cs typeface="Times New Roman" panose="02020603050405020304" pitchFamily="18" charset="0"/>
              </a:rPr>
              <a:t>of Mac OS</a:t>
            </a:r>
            <a:endParaRPr lang="en-US" dirty="0"/>
          </a:p>
        </p:txBody>
      </p:sp>
      <p:sp>
        <p:nvSpPr>
          <p:cNvPr id="3" name="Content Placeholder 2"/>
          <p:cNvSpPr>
            <a:spLocks noGrp="1"/>
          </p:cNvSpPr>
          <p:nvPr>
            <p:ph idx="1"/>
          </p:nvPr>
        </p:nvSpPr>
        <p:spPr/>
        <p:txBody>
          <a:bodyPr>
            <a:normAutofit/>
          </a:bodyPr>
          <a:lstStyle/>
          <a:p>
            <a:pPr marL="0" indent="0">
              <a:lnSpc>
                <a:spcPct val="100000"/>
              </a:lnSpc>
              <a:buClr>
                <a:srgbClr val="9A3300"/>
              </a:buClr>
              <a:buNone/>
            </a:pPr>
            <a:r>
              <a:rPr lang="en-US" b="1" dirty="0">
                <a:latin typeface="Times New Roman" panose="02020603050405020304" pitchFamily="18" charset="0"/>
                <a:cs typeface="Times New Roman" panose="02020603050405020304" pitchFamily="18" charset="0"/>
              </a:rPr>
              <a:t>Gaming</a:t>
            </a:r>
          </a:p>
          <a:p>
            <a:pPr marL="0" indent="0">
              <a:lnSpc>
                <a:spcPct val="100000"/>
              </a:lnSpc>
              <a:spcBef>
                <a:spcPts val="1395"/>
              </a:spcBef>
              <a:buClr>
                <a:srgbClr val="9A3300"/>
              </a:buClr>
              <a:buSzPct val="88888"/>
              <a:buNone/>
              <a:tabLst>
                <a:tab pos="354965" algn="l"/>
                <a:tab pos="355600" algn="l"/>
              </a:tabLst>
            </a:pPr>
            <a:r>
              <a:rPr lang="en-US" spc="-5" dirty="0">
                <a:latin typeface="Times New Roman" panose="02020603050405020304" pitchFamily="18" charset="0"/>
                <a:cs typeface="Times New Roman" panose="02020603050405020304" pitchFamily="18" charset="0"/>
              </a:rPr>
              <a:t>If you are a computer </a:t>
            </a:r>
            <a:r>
              <a:rPr lang="en-US" spc="-5" dirty="0" err="1">
                <a:latin typeface="Times New Roman" panose="02020603050405020304" pitchFamily="18" charset="0"/>
                <a:cs typeface="Times New Roman" panose="02020603050405020304" pitchFamily="18" charset="0"/>
              </a:rPr>
              <a:t>gamer,mac</a:t>
            </a:r>
            <a:r>
              <a:rPr lang="en-US" spc="-5" dirty="0">
                <a:latin typeface="Times New Roman" panose="02020603050405020304" pitchFamily="18" charset="0"/>
                <a:cs typeface="Times New Roman" panose="02020603050405020304" pitchFamily="18" charset="0"/>
              </a:rPr>
              <a:t> OS </a:t>
            </a:r>
            <a:r>
              <a:rPr lang="en-US" spc="-5" dirty="0" err="1">
                <a:latin typeface="Times New Roman" panose="02020603050405020304" pitchFamily="18" charset="0"/>
                <a:cs typeface="Times New Roman" panose="02020603050405020304" pitchFamily="18" charset="0"/>
              </a:rPr>
              <a:t>is’nt</a:t>
            </a:r>
            <a:r>
              <a:rPr lang="en-US" spc="-5" dirty="0">
                <a:latin typeface="Times New Roman" panose="02020603050405020304" pitchFamily="18" charset="0"/>
                <a:cs typeface="Times New Roman" panose="02020603050405020304" pitchFamily="18" charset="0"/>
              </a:rPr>
              <a:t> going to do it for </a:t>
            </a:r>
            <a:r>
              <a:rPr lang="en-US" spc="-5" dirty="0" err="1">
                <a:latin typeface="Times New Roman" panose="02020603050405020304" pitchFamily="18" charset="0"/>
                <a:cs typeface="Times New Roman" panose="02020603050405020304" pitchFamily="18" charset="0"/>
              </a:rPr>
              <a:t>you.Boot</a:t>
            </a:r>
            <a:r>
              <a:rPr lang="en-US" spc="-5" dirty="0">
                <a:latin typeface="Times New Roman" panose="02020603050405020304" pitchFamily="18" charset="0"/>
                <a:cs typeface="Times New Roman" panose="02020603050405020304" pitchFamily="18" charset="0"/>
              </a:rPr>
              <a:t> camp and parallels will allow you to run games natively in </a:t>
            </a:r>
            <a:r>
              <a:rPr lang="en-US" spc="-5" dirty="0" err="1">
                <a:latin typeface="Times New Roman" panose="02020603050405020304" pitchFamily="18" charset="0"/>
                <a:cs typeface="Times New Roman" panose="02020603050405020304" pitchFamily="18" charset="0"/>
              </a:rPr>
              <a:t>windows,but</a:t>
            </a:r>
            <a:r>
              <a:rPr lang="en-US" spc="-5" dirty="0">
                <a:latin typeface="Times New Roman" panose="02020603050405020304" pitchFamily="18" charset="0"/>
                <a:cs typeface="Times New Roman" panose="02020603050405020304" pitchFamily="18" charset="0"/>
              </a:rPr>
              <a:t> there may be a </a:t>
            </a:r>
            <a:r>
              <a:rPr lang="en-US" spc="-5" dirty="0" err="1">
                <a:latin typeface="Times New Roman" panose="02020603050405020304" pitchFamily="18" charset="0"/>
                <a:cs typeface="Times New Roman" panose="02020603050405020304" pitchFamily="18" charset="0"/>
              </a:rPr>
              <a:t>performane</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hit.Some</a:t>
            </a:r>
            <a:r>
              <a:rPr lang="en-US" spc="-5" dirty="0">
                <a:latin typeface="Times New Roman" panose="02020603050405020304" pitchFamily="18" charset="0"/>
                <a:cs typeface="Times New Roman" panose="02020603050405020304" pitchFamily="18" charset="0"/>
              </a:rPr>
              <a:t> games are produced for Mac </a:t>
            </a:r>
            <a:r>
              <a:rPr lang="en-US" spc="-5" dirty="0" err="1">
                <a:latin typeface="Times New Roman" panose="02020603050405020304" pitchFamily="18" charset="0"/>
                <a:cs typeface="Times New Roman" panose="02020603050405020304" pitchFamily="18" charset="0"/>
              </a:rPr>
              <a:t>OS,but</a:t>
            </a:r>
            <a:r>
              <a:rPr lang="en-US" spc="-5" dirty="0">
                <a:latin typeface="Times New Roman" panose="02020603050405020304" pitchFamily="18" charset="0"/>
                <a:cs typeface="Times New Roman" panose="02020603050405020304" pitchFamily="18" charset="0"/>
              </a:rPr>
              <a:t> the number is very small </a:t>
            </a:r>
            <a:r>
              <a:rPr lang="en-US" spc="-5"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nSpc>
                <a:spcPct val="100000"/>
              </a:lnSpc>
              <a:buClr>
                <a:srgbClr val="9A3300"/>
              </a:buClr>
              <a:buNone/>
            </a:pPr>
            <a:r>
              <a:rPr lang="en-US" b="1" dirty="0">
                <a:latin typeface="Times New Roman" panose="02020603050405020304" pitchFamily="18" charset="0"/>
                <a:cs typeface="Times New Roman" panose="02020603050405020304" pitchFamily="18" charset="0"/>
              </a:rPr>
              <a:t>Price</a:t>
            </a:r>
            <a:r>
              <a:rPr lang="en-US" dirty="0">
                <a:latin typeface="Times New Roman" panose="02020603050405020304" pitchFamily="18" charset="0"/>
                <a:cs typeface="Times New Roman" panose="02020603050405020304" pitchFamily="18" charset="0"/>
              </a:rPr>
              <a:t> </a:t>
            </a:r>
          </a:p>
          <a:p>
            <a:pPr marL="0" indent="0">
              <a:lnSpc>
                <a:spcPct val="100000"/>
              </a:lnSpc>
              <a:buClr>
                <a:srgbClr val="9A3300"/>
              </a:buClr>
              <a:buNone/>
            </a:pPr>
            <a:r>
              <a:rPr lang="en-US" dirty="0">
                <a:latin typeface="Times New Roman" panose="02020603050405020304" pitchFamily="18" charset="0"/>
                <a:cs typeface="Times New Roman" panose="02020603050405020304" pitchFamily="18" charset="0"/>
              </a:rPr>
              <a:t>All that flashy secure reliable power comes at a </a:t>
            </a:r>
            <a:r>
              <a:rPr lang="en-US" dirty="0" err="1">
                <a:latin typeface="Times New Roman" panose="02020603050405020304" pitchFamily="18" charset="0"/>
                <a:cs typeface="Times New Roman" panose="02020603050405020304" pitchFamily="18" charset="0"/>
              </a:rPr>
              <a:t>price.Macs</a:t>
            </a:r>
            <a:r>
              <a:rPr lang="en-US" dirty="0">
                <a:latin typeface="Times New Roman" panose="02020603050405020304" pitchFamily="18" charset="0"/>
                <a:cs typeface="Times New Roman" panose="02020603050405020304" pitchFamily="18" charset="0"/>
              </a:rPr>
              <a:t> cost more than machines that run other operating </a:t>
            </a:r>
            <a:r>
              <a:rPr lang="en-US" dirty="0" err="1">
                <a:latin typeface="Times New Roman" panose="02020603050405020304" pitchFamily="18" charset="0"/>
                <a:cs typeface="Times New Roman" panose="02020603050405020304" pitchFamily="18" charset="0"/>
              </a:rPr>
              <a:t>systems.The</a:t>
            </a:r>
            <a:r>
              <a:rPr lang="en-US" dirty="0">
                <a:latin typeface="Times New Roman" panose="02020603050405020304" pitchFamily="18" charset="0"/>
                <a:cs typeface="Times New Roman" panose="02020603050405020304" pitchFamily="18" charset="0"/>
              </a:rPr>
              <a:t> result is you’re paying to premium to have what is often the highest-end hardware on the market.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63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0" dirty="0" smtClean="0">
                <a:latin typeface="Times New Roman" panose="02020603050405020304" pitchFamily="18" charset="0"/>
                <a:cs typeface="Times New Roman" panose="02020603050405020304" pitchFamily="18" charset="0"/>
              </a:rPr>
              <a:t>                   Design </a:t>
            </a:r>
            <a:r>
              <a:rPr lang="en-US" b="1" spc="-10" dirty="0">
                <a:latin typeface="Times New Roman" panose="02020603050405020304" pitchFamily="18" charset="0"/>
                <a:cs typeface="Times New Roman" panose="02020603050405020304" pitchFamily="18" charset="0"/>
              </a:rPr>
              <a:t>Principles</a:t>
            </a:r>
            <a:endParaRPr lang="en-US" dirty="0"/>
          </a:p>
        </p:txBody>
      </p:sp>
      <p:sp>
        <p:nvSpPr>
          <p:cNvPr id="3" name="Content Placeholder 2"/>
          <p:cNvSpPr>
            <a:spLocks noGrp="1"/>
          </p:cNvSpPr>
          <p:nvPr>
            <p:ph idx="1"/>
          </p:nvPr>
        </p:nvSpPr>
        <p:spPr/>
        <p:txBody>
          <a:bodyPr/>
          <a:lstStyle/>
          <a:p>
            <a:pPr>
              <a:lnSpc>
                <a:spcPct val="150000"/>
              </a:lnSpc>
              <a:spcBef>
                <a:spcPts val="5"/>
              </a:spcBef>
              <a:buClr>
                <a:srgbClr val="9A33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permit a smooth transition from Mac OS 9 to Mac OS X, the Carbon Application Programming Interface Carbon Application Programming Interface (API) was (API) created. Applications written with Carbon can be executed natively on both systems.</a:t>
            </a:r>
          </a:p>
          <a:p>
            <a:pPr>
              <a:lnSpc>
                <a:spcPct val="150000"/>
              </a:lnSpc>
              <a:spcBef>
                <a:spcPts val="5"/>
              </a:spcBef>
              <a:buClr>
                <a:srgbClr val="9A33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Support the Java Platform as a "preferred software package"—in practice this means that applications written in Java fit as neatly into the operating system as possible while still being cross-platform compatible. </a:t>
            </a:r>
          </a:p>
          <a:p>
            <a:pPr>
              <a:lnSpc>
                <a:spcPct val="150000"/>
              </a:lnSpc>
              <a:spcBef>
                <a:spcPts val="5"/>
              </a:spcBef>
              <a:buClr>
                <a:srgbClr val="9A33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Many software packages written for the BSDs or Linux can be recompiled to run on 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38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35" y="358736"/>
            <a:ext cx="3854528" cy="1278466"/>
          </a:xfrm>
        </p:spPr>
        <p:txBody>
          <a:bodyPr>
            <a:normAutofit/>
          </a:bodyPr>
          <a:lstStyle/>
          <a:p>
            <a:r>
              <a:rPr lang="en-US" sz="3600" b="1" spc="-10" dirty="0">
                <a:latin typeface="Times New Roman" panose="02020603050405020304" pitchFamily="18" charset="0"/>
                <a:cs typeface="Times New Roman" panose="02020603050405020304" pitchFamily="18" charset="0"/>
              </a:rPr>
              <a:t>System Component</a:t>
            </a:r>
            <a:endParaRPr lang="en-US" sz="3600" dirty="0"/>
          </a:p>
        </p:txBody>
      </p:sp>
      <p:sp>
        <p:nvSpPr>
          <p:cNvPr id="4" name="Text Placeholder 3"/>
          <p:cNvSpPr>
            <a:spLocks noGrp="1"/>
          </p:cNvSpPr>
          <p:nvPr>
            <p:ph type="body" sz="half" idx="2"/>
          </p:nvPr>
        </p:nvSpPr>
        <p:spPr>
          <a:xfrm>
            <a:off x="389235" y="1637203"/>
            <a:ext cx="4145187" cy="4012035"/>
          </a:xfrm>
        </p:spPr>
        <p:txBody>
          <a:bodyPr>
            <a:noAutofit/>
          </a:bodyPr>
          <a:lstStyle/>
          <a:p>
            <a:pPr marL="355600" indent="-342900" algn="just">
              <a:lnSpc>
                <a:spcPct val="100000"/>
              </a:lnSpc>
              <a:spcBef>
                <a:spcPts val="100"/>
              </a:spcBef>
              <a:buClr>
                <a:srgbClr val="9A3300"/>
              </a:buClr>
              <a:buSzPct val="88888"/>
              <a:buFont typeface="Wingdings" panose="05000000000000000000" pitchFamily="2" charset="2"/>
              <a:buChar char="Ø"/>
              <a:tabLst>
                <a:tab pos="354965" algn="l"/>
                <a:tab pos="355600" algn="l"/>
              </a:tabLst>
            </a:pPr>
            <a:r>
              <a:rPr lang="en-US" sz="1800" dirty="0">
                <a:solidFill>
                  <a:srgbClr val="000000"/>
                </a:solidFill>
                <a:latin typeface="Times New Roman" panose="02020603050405020304" pitchFamily="18" charset="0"/>
                <a:cs typeface="Times New Roman" panose="02020603050405020304" pitchFamily="18" charset="0"/>
              </a:rPr>
              <a:t>The structure of the Mac OS X includes multiple layers. </a:t>
            </a:r>
          </a:p>
          <a:p>
            <a:pPr marL="355600" indent="-34290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sz="1800" dirty="0">
              <a:solidFill>
                <a:srgbClr val="000000"/>
              </a:solidFill>
              <a:latin typeface="Times New Roman" panose="02020603050405020304" pitchFamily="18" charset="0"/>
              <a:cs typeface="Times New Roman" panose="02020603050405020304" pitchFamily="18" charset="0"/>
            </a:endParaRPr>
          </a:p>
          <a:p>
            <a:pPr marL="355600" indent="-342900" algn="just">
              <a:lnSpc>
                <a:spcPct val="100000"/>
              </a:lnSpc>
              <a:spcBef>
                <a:spcPts val="100"/>
              </a:spcBef>
              <a:buClr>
                <a:srgbClr val="9A3300"/>
              </a:buClr>
              <a:buSzPct val="88888"/>
              <a:buFont typeface="Wingdings" panose="05000000000000000000" pitchFamily="2" charset="2"/>
              <a:buChar char="Ø"/>
              <a:tabLst>
                <a:tab pos="354965" algn="l"/>
                <a:tab pos="355600" algn="l"/>
              </a:tabLst>
            </a:pPr>
            <a:r>
              <a:rPr lang="en-US" sz="1800" dirty="0">
                <a:solidFill>
                  <a:srgbClr val="000000"/>
                </a:solidFill>
                <a:latin typeface="Times New Roman" panose="02020603050405020304" pitchFamily="18" charset="0"/>
                <a:cs typeface="Times New Roman" panose="02020603050405020304" pitchFamily="18" charset="0"/>
              </a:rPr>
              <a:t>The base layer is Darwin which is the Unix core of the system.</a:t>
            </a:r>
          </a:p>
          <a:p>
            <a:pPr marL="355600" indent="-34290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sz="1800" dirty="0">
              <a:solidFill>
                <a:srgbClr val="000000"/>
              </a:solidFill>
              <a:latin typeface="Times New Roman" panose="02020603050405020304" pitchFamily="18" charset="0"/>
              <a:cs typeface="Times New Roman" panose="02020603050405020304" pitchFamily="18" charset="0"/>
            </a:endParaRPr>
          </a:p>
          <a:p>
            <a:pPr marL="355600" indent="-342900" algn="just">
              <a:lnSpc>
                <a:spcPct val="100000"/>
              </a:lnSpc>
              <a:spcBef>
                <a:spcPts val="100"/>
              </a:spcBef>
              <a:buClr>
                <a:srgbClr val="9A3300"/>
              </a:buClr>
              <a:buSzPct val="88888"/>
              <a:buFont typeface="Wingdings" panose="05000000000000000000" pitchFamily="2" charset="2"/>
              <a:buChar char="Ø"/>
              <a:tabLst>
                <a:tab pos="354965" algn="l"/>
                <a:tab pos="355600" algn="l"/>
              </a:tabLst>
            </a:pPr>
            <a:r>
              <a:rPr lang="en-US" sz="1800" dirty="0">
                <a:solidFill>
                  <a:srgbClr val="000000"/>
                </a:solidFill>
                <a:latin typeface="Times New Roman" panose="02020603050405020304" pitchFamily="18" charset="0"/>
                <a:cs typeface="Times New Roman" panose="02020603050405020304" pitchFamily="18" charset="0"/>
              </a:rPr>
              <a:t>Next layer is the graphics system which contains Quartz, OpenGL and QuickTime. </a:t>
            </a:r>
          </a:p>
          <a:p>
            <a:pPr marL="355600" indent="-34290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sz="1800" dirty="0">
              <a:solidFill>
                <a:srgbClr val="000000"/>
              </a:solidFill>
              <a:latin typeface="Times New Roman" panose="02020603050405020304" pitchFamily="18" charset="0"/>
              <a:cs typeface="Times New Roman" panose="02020603050405020304" pitchFamily="18" charset="0"/>
            </a:endParaRPr>
          </a:p>
          <a:p>
            <a:pPr marL="355600" indent="-342900" algn="just">
              <a:lnSpc>
                <a:spcPct val="100000"/>
              </a:lnSpc>
              <a:spcBef>
                <a:spcPts val="100"/>
              </a:spcBef>
              <a:buClr>
                <a:srgbClr val="9A3300"/>
              </a:buClr>
              <a:buSzPct val="88888"/>
              <a:buFont typeface="Wingdings" panose="05000000000000000000" pitchFamily="2" charset="2"/>
              <a:buChar char="Ø"/>
              <a:tabLst>
                <a:tab pos="354965" algn="l"/>
                <a:tab pos="355600" algn="l"/>
              </a:tabLst>
            </a:pPr>
            <a:r>
              <a:rPr lang="en-US" sz="1800" dirty="0">
                <a:solidFill>
                  <a:srgbClr val="000000"/>
                </a:solidFill>
                <a:latin typeface="Times New Roman" panose="02020603050405020304" pitchFamily="18" charset="0"/>
                <a:cs typeface="Times New Roman" panose="02020603050405020304" pitchFamily="18" charset="0"/>
              </a:rPr>
              <a:t>Then is the application layer which has four components, namely Classic, Carbon, Cocoa and </a:t>
            </a:r>
            <a:r>
              <a:rPr lang="en-US" sz="1800" dirty="0" smtClean="0">
                <a:solidFill>
                  <a:srgbClr val="000000"/>
                </a:solidFill>
                <a:latin typeface="Times New Roman" panose="02020603050405020304" pitchFamily="18" charset="0"/>
                <a:cs typeface="Times New Roman" panose="02020603050405020304" pitchFamily="18" charset="0"/>
              </a:rPr>
              <a:t>Java.</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348170CF-EF44-631B-6D72-D3C91E9AD118}"/>
              </a:ext>
            </a:extLst>
          </p:cNvPr>
          <p:cNvPicPr>
            <a:picLocks noGrp="1" noChangeAspect="1"/>
          </p:cNvPicPr>
          <p:nvPr>
            <p:ph idx="1"/>
          </p:nvPr>
        </p:nvPicPr>
        <p:blipFill>
          <a:blip r:embed="rId2"/>
          <a:stretch>
            <a:fillRect/>
          </a:stretch>
        </p:blipFill>
        <p:spPr>
          <a:xfrm>
            <a:off x="5121271" y="1052186"/>
            <a:ext cx="4440702" cy="3610067"/>
          </a:xfrm>
          <a:prstGeom prst="rect">
            <a:avLst/>
          </a:prstGeom>
        </p:spPr>
      </p:pic>
    </p:spTree>
    <p:extLst>
      <p:ext uri="{BB962C8B-B14F-4D97-AF65-F5344CB8AC3E}">
        <p14:creationId xmlns:p14="http://schemas.microsoft.com/office/powerpoint/2010/main" val="50700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Process </a:t>
            </a:r>
            <a:r>
              <a:rPr lang="en-US" dirty="0"/>
              <a:t>in Mac OS X</a:t>
            </a:r>
          </a:p>
        </p:txBody>
      </p:sp>
      <p:sp>
        <p:nvSpPr>
          <p:cNvPr id="3" name="Content Placeholder 2"/>
          <p:cNvSpPr>
            <a:spLocks noGrp="1"/>
          </p:cNvSpPr>
          <p:nvPr>
            <p:ph sz="half" idx="1"/>
          </p:nvPr>
        </p:nvSpPr>
        <p:spPr/>
        <p:txBody>
          <a:bodyPr>
            <a:normAutofit lnSpcReduction="10000"/>
          </a:bodyPr>
          <a:lstStyle/>
          <a:p>
            <a:pPr marL="355600" marR="508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A process is basically a program in execution.</a:t>
            </a:r>
          </a:p>
          <a:p>
            <a:pPr marL="355600" marR="508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12700" marR="508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5600" marR="508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The execution of a process must progress in a sequential fashion.</a:t>
            </a:r>
          </a:p>
          <a:p>
            <a:pPr marL="355600" marR="508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12700" marR="508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5600" marR="508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When a program is loaded into the memory and it becomes a process.</a:t>
            </a:r>
          </a:p>
          <a:p>
            <a:pPr marL="355600" marR="5080" algn="just">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12700" marR="508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355600" marR="508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It can be divided into four sections stack, heap, text and data.</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F9CF1B20-DAFE-945B-3A75-152EEDD825F6}"/>
              </a:ext>
            </a:extLst>
          </p:cNvPr>
          <p:cNvPicPr>
            <a:picLocks noGrp="1" noChangeAspect="1"/>
          </p:cNvPicPr>
          <p:nvPr>
            <p:ph sz="half" idx="2"/>
          </p:nvPr>
        </p:nvPicPr>
        <p:blipFill>
          <a:blip r:embed="rId2"/>
          <a:stretch>
            <a:fillRect/>
          </a:stretch>
        </p:blipFill>
        <p:spPr>
          <a:xfrm>
            <a:off x="5215888" y="2160589"/>
            <a:ext cx="2453853" cy="3513124"/>
          </a:xfrm>
          <a:prstGeom prst="rect">
            <a:avLst/>
          </a:prstGeom>
        </p:spPr>
      </p:pic>
    </p:spTree>
    <p:extLst>
      <p:ext uri="{BB962C8B-B14F-4D97-AF65-F5344CB8AC3E}">
        <p14:creationId xmlns:p14="http://schemas.microsoft.com/office/powerpoint/2010/main" val="172940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Processor </a:t>
            </a:r>
            <a:r>
              <a:rPr lang="en-US" dirty="0"/>
              <a:t>Modes</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Supervisor Mode – allows execution of privileged instructions and access to privileged </a:t>
            </a:r>
            <a:r>
              <a:rPr lang="en-US" dirty="0" smtClean="0">
                <a:latin typeface="Times New Roman" panose="02020603050405020304" pitchFamily="18" charset="0"/>
                <a:cs typeface="Times New Roman" panose="02020603050405020304" pitchFamily="18" charset="0"/>
              </a:rPr>
              <a:t>registers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User Mode - The processor mode that forbids execution of privileged instructions and access to privileged registers. Any attempt to do so will result in a privilege violation exception. </a:t>
            </a:r>
          </a:p>
          <a:p>
            <a:endParaRPr lang="en-US" dirty="0"/>
          </a:p>
        </p:txBody>
      </p:sp>
    </p:spTree>
    <p:extLst>
      <p:ext uri="{BB962C8B-B14F-4D97-AF65-F5344CB8AC3E}">
        <p14:creationId xmlns:p14="http://schemas.microsoft.com/office/powerpoint/2010/main" val="395674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Process </a:t>
            </a:r>
            <a:r>
              <a:rPr lang="en-US" dirty="0"/>
              <a:t>States</a:t>
            </a:r>
          </a:p>
        </p:txBody>
      </p:sp>
      <p:sp>
        <p:nvSpPr>
          <p:cNvPr id="3" name="Content Placeholder 2"/>
          <p:cNvSpPr>
            <a:spLocks noGrp="1"/>
          </p:cNvSpPr>
          <p:nvPr>
            <p:ph idx="1"/>
          </p:nvPr>
        </p:nvSpPr>
        <p:spPr/>
        <p:txBody>
          <a:bodyPr/>
          <a:lstStyle/>
          <a:p>
            <a:pPr marL="298450" marR="5080"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SIDL: Process is partially created</a:t>
            </a:r>
          </a:p>
          <a:p>
            <a:pPr marR="508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298450" marR="5080"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SRUN: Process is runnable</a:t>
            </a:r>
          </a:p>
          <a:p>
            <a:pPr marR="508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298450" marR="5080"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SSLEEP: Process is awaiting event</a:t>
            </a:r>
          </a:p>
          <a:p>
            <a:pPr marR="5080" algn="just">
              <a:lnSpc>
                <a:spcPct val="100000"/>
              </a:lnSpc>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 </a:t>
            </a:r>
          </a:p>
          <a:p>
            <a:pPr marL="298450" marR="5080"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SSTOP: Process is stopped (by signal or parent process)</a:t>
            </a:r>
          </a:p>
          <a:p>
            <a:pPr marR="5080" algn="just">
              <a:lnSpc>
                <a:spcPct val="100000"/>
              </a:lnSpc>
              <a:spcBef>
                <a:spcPts val="100"/>
              </a:spcBef>
              <a:buClr>
                <a:srgbClr val="9A3300"/>
              </a:buClr>
              <a:buSzPct val="88888"/>
              <a:buFont typeface="Wingdings" panose="05000000000000000000" pitchFamily="2" charset="2"/>
              <a:buChar char="Ø"/>
              <a:tabLst>
                <a:tab pos="354965" algn="l"/>
                <a:tab pos="355600" algn="l"/>
              </a:tabLst>
            </a:pPr>
            <a:endParaRPr lang="en-US" dirty="0">
              <a:latin typeface="Times New Roman" panose="02020603050405020304" pitchFamily="18" charset="0"/>
              <a:cs typeface="Times New Roman" panose="02020603050405020304" pitchFamily="18" charset="0"/>
            </a:endParaRPr>
          </a:p>
          <a:p>
            <a:pPr marL="298450" marR="5080" indent="-285750" algn="just">
              <a:spcBef>
                <a:spcPts val="100"/>
              </a:spcBef>
              <a:buClr>
                <a:srgbClr val="9A3300"/>
              </a:buClr>
              <a:buSzPct val="88888"/>
              <a:buFont typeface="Wingdings" panose="05000000000000000000" pitchFamily="2" charset="2"/>
              <a:buChar char="Ø"/>
              <a:tabLst>
                <a:tab pos="354965" algn="l"/>
                <a:tab pos="355600" algn="l"/>
              </a:tabLst>
            </a:pPr>
            <a:r>
              <a:rPr lang="en-US" dirty="0">
                <a:latin typeface="Times New Roman" panose="02020603050405020304" pitchFamily="18" charset="0"/>
                <a:cs typeface="Times New Roman" panose="02020603050405020304" pitchFamily="18" charset="0"/>
              </a:rPr>
              <a:t>SZOMB: Process is partially terminated.(waiting for parent process to collect status)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28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          </a:t>
            </a:r>
            <a:r>
              <a:rPr lang="en-US" altLang="en-US" dirty="0" smtClean="0">
                <a:latin typeface="Times New Roman" panose="02020603050405020304" pitchFamily="18" charset="0"/>
                <a:cs typeface="Times New Roman" panose="02020603050405020304" pitchFamily="18" charset="0"/>
              </a:rPr>
              <a:t>Process </a:t>
            </a:r>
            <a:r>
              <a:rPr lang="en-US" altLang="en-US" dirty="0">
                <a:latin typeface="Times New Roman" panose="02020603050405020304" pitchFamily="18" charset="0"/>
                <a:cs typeface="Times New Roman" panose="02020603050405020304" pitchFamily="18" charset="0"/>
              </a:rPr>
              <a:t>Scheduling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Marriage of FreeBSD and Mach</a:t>
            </a:r>
          </a:p>
          <a:p>
            <a:pPr>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Uses a priority scheduling algorithm combined with a time quantum</a:t>
            </a:r>
          </a:p>
          <a:p>
            <a:pPr>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Priorities are stored in the PCB and range from -20 to 20 with higher values indicating lower level priority</a:t>
            </a:r>
          </a:p>
          <a:p>
            <a:pPr>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Pzero</a:t>
            </a:r>
            <a:r>
              <a:rPr lang="en-US" altLang="en-US" dirty="0">
                <a:latin typeface="Times New Roman" panose="02020603050405020304" pitchFamily="18" charset="0"/>
                <a:cs typeface="Times New Roman" panose="02020603050405020304" pitchFamily="18" charset="0"/>
              </a:rPr>
              <a:t>” refers to a priority variable of 0</a:t>
            </a:r>
          </a:p>
          <a:p>
            <a:pPr>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Reschedules every tenth of a second and </a:t>
            </a:r>
            <a:r>
              <a:rPr lang="en-US" altLang="en-US" dirty="0" err="1">
                <a:latin typeface="Times New Roman" panose="02020603050405020304" pitchFamily="18" charset="0"/>
                <a:cs typeface="Times New Roman" panose="02020603050405020304" pitchFamily="18" charset="0"/>
              </a:rPr>
              <a:t>recomputes</a:t>
            </a:r>
            <a:r>
              <a:rPr lang="en-US" altLang="en-US" dirty="0">
                <a:latin typeface="Times New Roman" panose="02020603050405020304" pitchFamily="18" charset="0"/>
                <a:cs typeface="Times New Roman" panose="02020603050405020304" pitchFamily="18" charset="0"/>
              </a:rPr>
              <a:t> priorities once every second</a:t>
            </a:r>
          </a:p>
          <a:p>
            <a:endParaRPr lang="en-US" dirty="0"/>
          </a:p>
        </p:txBody>
      </p:sp>
    </p:spTree>
    <p:extLst>
      <p:ext uri="{BB962C8B-B14F-4D97-AF65-F5344CB8AC3E}">
        <p14:creationId xmlns:p14="http://schemas.microsoft.com/office/powerpoint/2010/main" val="373676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                 Process Scheduling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No preemption in Mac OS X scheduling</a:t>
            </a:r>
          </a:p>
          <a:p>
            <a:pPr>
              <a:lnSpc>
                <a:spcPct val="2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Task will relinquish CPU after time quantum or when it must wait for an I/O completion</a:t>
            </a:r>
          </a:p>
          <a:p>
            <a:pPr>
              <a:lnSpc>
                <a:spcPct val="2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Process feedback – priorities change dynamically based on wait time and amount of time that the process has had the processor</a:t>
            </a:r>
          </a:p>
          <a:p>
            <a:pPr>
              <a:lnSpc>
                <a:spcPct val="2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Feedback prevents starvation</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635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1309</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Trebuchet MS</vt:lpstr>
      <vt:lpstr>Wingdings</vt:lpstr>
      <vt:lpstr>Wingdings 3</vt:lpstr>
      <vt:lpstr>Facet</vt:lpstr>
      <vt:lpstr>          Mac Operating System</vt:lpstr>
      <vt:lpstr>                   Design Principles</vt:lpstr>
      <vt:lpstr>                   Design Principles</vt:lpstr>
      <vt:lpstr>System Component</vt:lpstr>
      <vt:lpstr>            Process in Mac OS X</vt:lpstr>
      <vt:lpstr>              Processor Modes</vt:lpstr>
      <vt:lpstr>              Process States</vt:lpstr>
      <vt:lpstr>          Process Scheduling</vt:lpstr>
      <vt:lpstr>                 Process Scheduling</vt:lpstr>
      <vt:lpstr>  Interprocess Communication in Mac X</vt:lpstr>
      <vt:lpstr>    Thread Management in Mac OS </vt:lpstr>
      <vt:lpstr>     Thread management in Mac OS</vt:lpstr>
      <vt:lpstr>       Thread Creation costs</vt:lpstr>
      <vt:lpstr>User Threads and Kernel Threads in Mac OS</vt:lpstr>
      <vt:lpstr>           Memory Management</vt:lpstr>
      <vt:lpstr>         Memory Management</vt:lpstr>
      <vt:lpstr>File Management</vt:lpstr>
      <vt:lpstr>         Advantages of Mac OS</vt:lpstr>
      <vt:lpstr>          Advantages of Mac OS</vt:lpstr>
      <vt:lpstr>          Disadvantages of Mac 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 Operating System</dc:title>
  <dc:creator>USER</dc:creator>
  <cp:lastModifiedBy>USER</cp:lastModifiedBy>
  <cp:revision>6</cp:revision>
  <dcterms:created xsi:type="dcterms:W3CDTF">2022-08-23T14:26:09Z</dcterms:created>
  <dcterms:modified xsi:type="dcterms:W3CDTF">2022-08-23T15:04:15Z</dcterms:modified>
</cp:coreProperties>
</file>