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505" autoAdjust="0"/>
    <p:restoredTop sz="94660"/>
  </p:normalViewPr>
  <p:slideViewPr>
    <p:cSldViewPr snapToGrid="0">
      <p:cViewPr varScale="1">
        <p:scale>
          <a:sx n="79" d="100"/>
          <a:sy n="79" d="100"/>
        </p:scale>
        <p:origin x="91"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C15F4-37FA-4363-83E4-3C679413581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308323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C15F4-37FA-4363-83E4-3C679413581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373191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C15F4-37FA-4363-83E4-3C679413581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295950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C15F4-37FA-4363-83E4-3C679413581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151505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8C15F4-37FA-4363-83E4-3C679413581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384630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C15F4-37FA-4363-83E4-3C6794135810}"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107123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C15F4-37FA-4363-83E4-3C6794135810}"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208527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C15F4-37FA-4363-83E4-3C6794135810}"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216604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C15F4-37FA-4363-83E4-3C6794135810}"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253859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8C15F4-37FA-4363-83E4-3C6794135810}"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340867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8C15F4-37FA-4363-83E4-3C6794135810}"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30D33-AF2A-4ACA-8FDD-327F63782FA7}" type="slidenum">
              <a:rPr lang="en-US" smtClean="0"/>
              <a:t>‹#›</a:t>
            </a:fld>
            <a:endParaRPr lang="en-US"/>
          </a:p>
        </p:txBody>
      </p:sp>
    </p:spTree>
    <p:extLst>
      <p:ext uri="{BB962C8B-B14F-4D97-AF65-F5344CB8AC3E}">
        <p14:creationId xmlns:p14="http://schemas.microsoft.com/office/powerpoint/2010/main" val="161614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C15F4-37FA-4363-83E4-3C6794135810}" type="datetimeFigureOut">
              <a:rPr lang="en-US" smtClean="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30D33-AF2A-4ACA-8FDD-327F63782FA7}" type="slidenum">
              <a:rPr lang="en-US" smtClean="0"/>
              <a:t>‹#›</a:t>
            </a:fld>
            <a:endParaRPr lang="en-US"/>
          </a:p>
        </p:txBody>
      </p:sp>
    </p:spTree>
    <p:extLst>
      <p:ext uri="{BB962C8B-B14F-4D97-AF65-F5344CB8AC3E}">
        <p14:creationId xmlns:p14="http://schemas.microsoft.com/office/powerpoint/2010/main" val="135096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3" y="63610"/>
            <a:ext cx="12030322" cy="6687047"/>
          </a:xfrm>
        </p:spPr>
        <p:txBody>
          <a:bodyPr>
            <a:normAutofit/>
          </a:bodyPr>
          <a:lstStyle/>
          <a:p>
            <a:r>
              <a:rPr lang="en-US" sz="1800" dirty="0" smtClean="0"/>
              <a:t>                                                                                                   </a:t>
            </a:r>
            <a:r>
              <a:rPr lang="en-US" sz="2800" dirty="0" smtClean="0"/>
              <a:t>Windows</a:t>
            </a:r>
            <a:r>
              <a:rPr lang="en-US" sz="1800" dirty="0" smtClean="0"/>
              <a:t/>
            </a:r>
            <a:br>
              <a:rPr lang="en-US" sz="1800" dirty="0" smtClean="0"/>
            </a:br>
            <a:r>
              <a:rPr lang="en-US" sz="1800" dirty="0" smtClean="0"/>
              <a:t/>
            </a:r>
            <a:br>
              <a:rPr lang="en-US" sz="1800" dirty="0" smtClean="0"/>
            </a:br>
            <a:r>
              <a:rPr lang="en-US" sz="1800" dirty="0"/>
              <a:t/>
            </a:r>
            <a:br>
              <a:rPr lang="en-US" sz="1800" dirty="0"/>
            </a:br>
            <a:r>
              <a:rPr lang="en-US" sz="1800" dirty="0" smtClean="0"/>
              <a:t>Window </a:t>
            </a:r>
            <a:r>
              <a:rPr lang="en-US" sz="1800" dirty="0" smtClean="0"/>
              <a:t>is a group of several proprietary graphical operating system families developed and marketed by Microsoft. Microsoft introduced an operating environment named Windows on November 20, 1985, as a graphical operating system shell for MS-DOS in response to the growing interest in graphical user interfaces (GUIs).</a:t>
            </a:r>
            <a:br>
              <a:rPr lang="en-US" sz="1800" dirty="0" smtClean="0"/>
            </a:br>
            <a:r>
              <a:rPr lang="en-US" sz="1800" dirty="0"/>
              <a:t/>
            </a:r>
            <a:br>
              <a:rPr lang="en-US" sz="1800" dirty="0"/>
            </a:br>
            <a:r>
              <a:rPr lang="en-US" sz="1800" b="1" dirty="0" smtClean="0"/>
              <a:t>Design principles:</a:t>
            </a:r>
            <a:br>
              <a:rPr lang="en-US" sz="1800" b="1" dirty="0" smtClean="0"/>
            </a:br>
            <a:r>
              <a:rPr lang="en-US" sz="1800" dirty="0" smtClean="0"/>
              <a:t>Microsoft's design goals for Windows include security, reliability, Windows and POSIX application compatibility, high performance, extensibility, portability, and </a:t>
            </a:r>
            <a:r>
              <a:rPr lang="en-US" sz="1800" dirty="0" smtClean="0"/>
              <a:t>international  </a:t>
            </a:r>
            <a:r>
              <a:rPr lang="en-US" sz="1800" dirty="0" smtClean="0"/>
              <a:t>support</a:t>
            </a:r>
            <a:r>
              <a:rPr lang="en-US" sz="1800" dirty="0" smtClean="0"/>
              <a:t>, Energy, </a:t>
            </a:r>
            <a:r>
              <a:rPr lang="en-US" sz="1800" dirty="0" smtClean="0"/>
              <a:t>Efficiency</a:t>
            </a:r>
            <a:r>
              <a:rPr lang="en-US" sz="1800" dirty="0" smtClean="0"/>
              <a:t>, Dynamic </a:t>
            </a:r>
            <a:r>
              <a:rPr lang="en-US" sz="1800" dirty="0" smtClean="0"/>
              <a:t>Device Support.</a:t>
            </a:r>
            <a:br>
              <a:rPr lang="en-US" sz="1800" dirty="0" smtClean="0"/>
            </a:br>
            <a:r>
              <a:rPr lang="en-US" sz="1800" dirty="0"/>
              <a:t/>
            </a:r>
            <a:br>
              <a:rPr lang="en-US" sz="1800" dirty="0"/>
            </a:br>
            <a:r>
              <a:rPr lang="en-US" sz="1800" b="1" dirty="0" smtClean="0"/>
              <a:t>Security :</a:t>
            </a:r>
            <a:r>
              <a:rPr lang="en-US" sz="1800" b="1" dirty="0"/>
              <a:t/>
            </a:r>
            <a:br>
              <a:rPr lang="en-US" sz="1800" b="1" dirty="0"/>
            </a:br>
            <a:r>
              <a:rPr lang="en-US" sz="1800" dirty="0" smtClean="0"/>
              <a:t>Windows security goals required more than just adherence to the design standards that enabled Windows NT 4.0 to receive a C-2 security classification from the U.S. government (which signifies a moderate level of protection from defective software and malicious attacks). Extensive code review and testing were combined with sophisticated automatic analysis tools to identify and investigate potential defects that might represent security vulnerabilities.</a:t>
            </a:r>
            <a:br>
              <a:rPr lang="en-US" sz="1800" dirty="0" smtClean="0"/>
            </a:br>
            <a:r>
              <a:rPr lang="en-US" sz="1800" dirty="0" smtClean="0"/>
              <a:t/>
            </a:r>
            <a:br>
              <a:rPr lang="en-US" sz="1800" dirty="0" smtClean="0"/>
            </a:br>
            <a:r>
              <a:rPr lang="en-US" sz="1800" b="1" dirty="0" smtClean="0"/>
              <a:t>Reliability:</a:t>
            </a:r>
            <a:br>
              <a:rPr lang="en-US" sz="1800" b="1" dirty="0" smtClean="0"/>
            </a:br>
            <a:r>
              <a:rPr lang="en-US" sz="1800" dirty="0" smtClean="0"/>
              <a:t>Windows matured greatly as an operating system in its first ten years, leading to Windows 2000. At the same time, its reliability increased due to such factors as maturity in the source code, extensive stress testing of the system, improved CPU architectures, and automatic detection of many serious errors in drivers from both Microsoft and third parties. Windows has subsequently extended the tools for achieving reliability to include automatic analysis of source code for errors, tests that include providing invalid or unexpected input parameters (known as fuzzing) to detect validation failures, and an application version of the driver verifier that applies dynamic checking for an extensive set of common user-mode programming errors. Other improvements in reliability have resulted from moving more code out of the kernel and into user-mode services. Windows provides extensive support for writing drivers in user mode.</a:t>
            </a:r>
            <a:endParaRPr lang="en-US" sz="1800" b="1" dirty="0"/>
          </a:p>
        </p:txBody>
      </p:sp>
    </p:spTree>
    <p:extLst>
      <p:ext uri="{BB962C8B-B14F-4D97-AF65-F5344CB8AC3E}">
        <p14:creationId xmlns:p14="http://schemas.microsoft.com/office/powerpoint/2010/main" val="396488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91" y="365125"/>
            <a:ext cx="11692647" cy="6308049"/>
          </a:xfrm>
        </p:spPr>
        <p:txBody>
          <a:bodyPr>
            <a:normAutofit/>
          </a:bodyPr>
          <a:lstStyle/>
          <a:p>
            <a:r>
              <a:rPr lang="en-US" sz="1800" b="1" dirty="0" smtClean="0"/>
              <a:t>Server-Message Block</a:t>
            </a:r>
            <a:br>
              <a:rPr lang="en-US" sz="1800" b="1" dirty="0" smtClean="0"/>
            </a:br>
            <a:r>
              <a:rPr lang="en-US" sz="1800" dirty="0"/>
              <a:t/>
            </a:r>
            <a:br>
              <a:rPr lang="en-US" sz="1800" dirty="0"/>
            </a:br>
            <a:r>
              <a:rPr lang="en-US" sz="1800" dirty="0" smtClean="0"/>
              <a:t> The server-message-block (SMB) protocol was first introduced in MS-DOS 3.1. The system uses the protocol to send I/O requests over the network. The SMB protocol has four message types. Session control messages are commands that start and end a redirector connection to a shared resource at the server. A redirector uses File messages to access files at the server. Printer messages are used to send data to a remote print queue and to receive status information from the queue, and Message messages are used to communicate with another workstation. A version of the SMB protocol was published as the common Internet fil system (CIFS) and is supported on a number of operating systems.</a:t>
            </a:r>
            <a:br>
              <a:rPr lang="en-US" sz="1800" dirty="0" smtClean="0"/>
            </a:br>
            <a:r>
              <a:rPr lang="en-US" sz="1800" dirty="0"/>
              <a:t/>
            </a:r>
            <a:br>
              <a:rPr lang="en-US" sz="1800" dirty="0"/>
            </a:br>
            <a:r>
              <a:rPr lang="en-US" sz="1800" b="1" dirty="0" smtClean="0"/>
              <a:t>Transmission Control Protocol/Internet Protocol</a:t>
            </a:r>
            <a:br>
              <a:rPr lang="en-US" sz="1800" b="1" dirty="0" smtClean="0"/>
            </a:br>
            <a:r>
              <a:rPr lang="en-US" sz="1800" b="1" dirty="0"/>
              <a:t/>
            </a:r>
            <a:br>
              <a:rPr lang="en-US" sz="1800" b="1" dirty="0"/>
            </a:br>
            <a:r>
              <a:rPr lang="en-US" sz="1800" dirty="0" smtClean="0"/>
              <a:t>The transmission control protocol/Internet protocol (TCP/IP) suite that is used on the Internet has become the de facto standard networking infrastructure. Windows uses TCP/IP to connect to a wide variety of operating systems and hardware platforms. The Windows TCP/IP package includes the simple network-management protocol (SNM), the dynamic host-configuration protocol (DHCP), and the older Windows Internet name service (WINS). Windows Vista introduced a new implementation of TCP/IP that supports both IPv4 and IPv6 in the same network stack. This new implementation also supports offloading of the network stack onto advanced hardware, to achieve very high performance for servers. Windows provides a software firewall that limits the TCP ports that can be used by programs for network communication. Network firewalls are commonly implemented in routers and are a very important security measure. Having a firewall built into the operating system makes a hardware router unnecessary, and it also provides more integrated management and easier use. </a:t>
            </a:r>
            <a:endParaRPr lang="en-US" sz="1800" b="1" dirty="0"/>
          </a:p>
        </p:txBody>
      </p:sp>
    </p:spTree>
    <p:extLst>
      <p:ext uri="{BB962C8B-B14F-4D97-AF65-F5344CB8AC3E}">
        <p14:creationId xmlns:p14="http://schemas.microsoft.com/office/powerpoint/2010/main" val="150670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4" y="97277"/>
            <a:ext cx="11965022" cy="6643991"/>
          </a:xfrm>
        </p:spPr>
        <p:txBody>
          <a:bodyPr>
            <a:normAutofit/>
          </a:bodyPr>
          <a:lstStyle/>
          <a:p>
            <a:r>
              <a:rPr lang="en-US" sz="1800" b="1" dirty="0" smtClean="0"/>
              <a:t>Point-to-Point Tunneling Protocol</a:t>
            </a:r>
            <a:br>
              <a:rPr lang="en-US" sz="1800" b="1" dirty="0" smtClean="0"/>
            </a:br>
            <a:r>
              <a:rPr lang="en-US" sz="1800" b="1" dirty="0"/>
              <a:t/>
            </a:r>
            <a:br>
              <a:rPr lang="en-US" sz="1800" b="1" dirty="0"/>
            </a:br>
            <a:r>
              <a:rPr lang="en-US" sz="1800" dirty="0" smtClean="0"/>
              <a:t> The point-to-point tunneling protocol (PPTP) is a protocol provided by Windows to communicate between remote-access server modules running on Windows server machines and other client systems that are connected over the Internet. The remote-access servers can encrypt data sent over the connection, and they support multiprotocol virtual private networks (VPNs) over the Internet. </a:t>
            </a:r>
            <a:br>
              <a:rPr lang="en-US" sz="1800" dirty="0" smtClean="0"/>
            </a:br>
            <a:r>
              <a:rPr lang="en-US" sz="1800" dirty="0"/>
              <a:t/>
            </a:r>
            <a:br>
              <a:rPr lang="en-US" sz="1800" dirty="0"/>
            </a:br>
            <a:r>
              <a:rPr lang="en-US" sz="1800" b="1" dirty="0" smtClean="0"/>
              <a:t>HTTP Protocol </a:t>
            </a:r>
            <a:br>
              <a:rPr lang="en-US" sz="1800" b="1" dirty="0" smtClean="0"/>
            </a:br>
            <a:r>
              <a:rPr lang="en-US" sz="1800" b="1" dirty="0"/>
              <a:t/>
            </a:r>
            <a:br>
              <a:rPr lang="en-US" sz="1800" b="1" dirty="0"/>
            </a:br>
            <a:r>
              <a:rPr lang="en-US" sz="1800" dirty="0" smtClean="0"/>
              <a:t>The HTTP protocol is used to get/put information using the World Wide Web. Windows implements HTTP using a kernel-mode driver, so web servers can operate with a low-overhead connection to the networking stack. HTTP is a fairly general protocol that Windows makes available as a transport option for implementing RPC.</a:t>
            </a:r>
            <a:br>
              <a:rPr lang="en-US" sz="1800" dirty="0" smtClean="0"/>
            </a:br>
            <a:r>
              <a:rPr lang="en-US" sz="1800" dirty="0"/>
              <a:t/>
            </a:r>
            <a:br>
              <a:rPr lang="en-US" sz="1800" dirty="0"/>
            </a:br>
            <a:r>
              <a:rPr lang="en-US" sz="1800" b="1" dirty="0" smtClean="0"/>
              <a:t>Web-Distributed Authoring and Versioning Protocol </a:t>
            </a:r>
            <a:br>
              <a:rPr lang="en-US" sz="1800" b="1" dirty="0" smtClean="0"/>
            </a:br>
            <a:r>
              <a:rPr lang="en-US" sz="1800" b="1" dirty="0"/>
              <a:t/>
            </a:r>
            <a:br>
              <a:rPr lang="en-US" sz="1800" b="1" dirty="0"/>
            </a:br>
            <a:r>
              <a:rPr lang="en-US" sz="1800" dirty="0" smtClean="0"/>
              <a:t>Web-distributed authoring and versioning (WebDAV) is an HTTP-based protocol for collaborative authoring across a network. Windows builds a WebDAV B.6 Networking 43 redirector into the file system. Being built directly into the file system enables WebDAV to work with other file-system features, such as encryption. Personal files can then be stored securely in a public place. Because WebDAV uses HTTP, which is a get/put protocol, Windows has to cache the files locally so programs can use read and write operations on parts of the files.</a:t>
            </a:r>
            <a:endParaRPr lang="en-US" sz="1800" dirty="0"/>
          </a:p>
        </p:txBody>
      </p:sp>
    </p:spTree>
    <p:extLst>
      <p:ext uri="{BB962C8B-B14F-4D97-AF65-F5344CB8AC3E}">
        <p14:creationId xmlns:p14="http://schemas.microsoft.com/office/powerpoint/2010/main" val="297634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3" y="194553"/>
            <a:ext cx="11935839" cy="6527260"/>
          </a:xfrm>
        </p:spPr>
        <p:txBody>
          <a:bodyPr>
            <a:normAutofit/>
          </a:bodyPr>
          <a:lstStyle/>
          <a:p>
            <a:r>
              <a:rPr lang="en-US" sz="1800" b="1" dirty="0" smtClean="0"/>
              <a:t>Named Pipes </a:t>
            </a:r>
            <a:br>
              <a:rPr lang="en-US" sz="1800" b="1" dirty="0" smtClean="0"/>
            </a:br>
            <a:r>
              <a:rPr lang="en-US" sz="1800" dirty="0"/>
              <a:t/>
            </a:r>
            <a:br>
              <a:rPr lang="en-US" sz="1800" dirty="0"/>
            </a:br>
            <a:r>
              <a:rPr lang="en-US" sz="1800" dirty="0" smtClean="0"/>
              <a:t>Named pipes are a connection-oriented messaging mechanism. A process can use named pipes to communicate with other processes on the same machine. Since named pipes are accessed through the file-system interface, the security mechanisms used for file objects also apply to named pipes. The SMB protocol supports named pipes, so they can also be used for communication between processes on different systems. The format of pipe names follows the uniform naming convention (UNC). A UNC name looks like a typical remote file name. The format is ∖∖server </a:t>
            </a:r>
            <a:r>
              <a:rPr lang="en-US" sz="1800" dirty="0" smtClean="0"/>
              <a:t>name ∖ share name ∖x ∖y ∖z</a:t>
            </a:r>
            <a:r>
              <a:rPr lang="en-US" sz="1800" dirty="0" smtClean="0"/>
              <a:t>, where server name identifies a server on the network; share name identifies any resource that is made available to network users, such as directories, files, named pipes, and printers; and ∖</a:t>
            </a:r>
            <a:r>
              <a:rPr lang="en-US" sz="1800" dirty="0" smtClean="0"/>
              <a:t>x ∖y ∖ z </a:t>
            </a:r>
            <a:r>
              <a:rPr lang="en-US" sz="1800" dirty="0" smtClean="0"/>
              <a:t>is a normal file path name.</a:t>
            </a:r>
            <a:br>
              <a:rPr lang="en-US" sz="1800" dirty="0" smtClean="0"/>
            </a:br>
            <a:r>
              <a:rPr lang="en-US" sz="1800" dirty="0"/>
              <a:t/>
            </a:r>
            <a:br>
              <a:rPr lang="en-US" sz="1800" dirty="0"/>
            </a:br>
            <a:r>
              <a:rPr lang="en-US" sz="1800" b="1" dirty="0" smtClean="0"/>
              <a:t>Programmer Interface </a:t>
            </a:r>
            <a:br>
              <a:rPr lang="en-US" sz="1800" b="1" dirty="0" smtClean="0"/>
            </a:br>
            <a:r>
              <a:rPr lang="en-US" sz="1800" dirty="0"/>
              <a:t/>
            </a:r>
            <a:br>
              <a:rPr lang="en-US" sz="1800" dirty="0"/>
            </a:br>
            <a:r>
              <a:rPr lang="en-US" sz="1800" dirty="0" smtClean="0"/>
              <a:t>The Win32 API is the fundamental interface to the capabilities of Windows. This section describes five main aspects of the Win32 API: access to kernel objects, sharing of objects between processes, process management, </a:t>
            </a:r>
            <a:r>
              <a:rPr lang="en-US" sz="1800" dirty="0" smtClean="0"/>
              <a:t> inter-process </a:t>
            </a:r>
            <a:r>
              <a:rPr lang="en-US" sz="1800" dirty="0" smtClean="0"/>
              <a:t>communication, and memory management.</a:t>
            </a:r>
            <a:br>
              <a:rPr lang="en-US" sz="1800" dirty="0" smtClean="0"/>
            </a:br>
            <a:r>
              <a:rPr lang="en-US" sz="1800" dirty="0"/>
              <a:t/>
            </a:r>
            <a:br>
              <a:rPr lang="en-US" sz="1800" dirty="0"/>
            </a:br>
            <a:r>
              <a:rPr lang="en-US" sz="1800" b="1" dirty="0" smtClean="0"/>
              <a:t>access to kernel objects</a:t>
            </a:r>
            <a:br>
              <a:rPr lang="en-US" sz="1800" b="1" dirty="0" smtClean="0"/>
            </a:br>
            <a:r>
              <a:rPr lang="en-US" sz="1800" b="1" dirty="0"/>
              <a:t/>
            </a:r>
            <a:br>
              <a:rPr lang="en-US" sz="1800" b="1" dirty="0"/>
            </a:br>
            <a:r>
              <a:rPr lang="en-US" sz="1800" dirty="0" smtClean="0"/>
              <a:t>The Windows XP kernel provides many services that application programs can use. Application programs obtain these services by manipulating kernel objects. A process gains access to a kernel object named XXX by calling the </a:t>
            </a:r>
            <a:r>
              <a:rPr lang="en-US" sz="1800" dirty="0" smtClean="0"/>
              <a:t>Create XXX </a:t>
            </a:r>
            <a:r>
              <a:rPr lang="en-US" sz="1800" dirty="0" smtClean="0"/>
              <a:t>function to open a handle to XXX. This handle is unique to the process. Depending on which object is being opened, if the Create() function fails, it may return 0, or it may return a special constant named INVALID _HANDLE_VALUE. A process can close any handle by calling the </a:t>
            </a:r>
            <a:r>
              <a:rPr lang="en-US" sz="1800" dirty="0" smtClean="0"/>
              <a:t>Close Handle </a:t>
            </a:r>
            <a:r>
              <a:rPr lang="en-US" sz="1800" dirty="0" smtClean="0"/>
              <a:t>() function, and the system may delete the object if the count of processes using the object drops to 0.</a:t>
            </a:r>
            <a:endParaRPr lang="en-US" sz="1800" b="1" dirty="0"/>
          </a:p>
        </p:txBody>
      </p:sp>
    </p:spTree>
    <p:extLst>
      <p:ext uri="{BB962C8B-B14F-4D97-AF65-F5344CB8AC3E}">
        <p14:creationId xmlns:p14="http://schemas.microsoft.com/office/powerpoint/2010/main" val="16618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71" y="155643"/>
            <a:ext cx="11877472" cy="6527259"/>
          </a:xfrm>
        </p:spPr>
        <p:txBody>
          <a:bodyPr>
            <a:normAutofit/>
          </a:bodyPr>
          <a:lstStyle/>
          <a:p>
            <a:r>
              <a:rPr lang="en-US" sz="1800" b="1" dirty="0" smtClean="0"/>
              <a:t>sharing of objects between processes</a:t>
            </a:r>
            <a:br>
              <a:rPr lang="en-US" sz="1800" b="1" dirty="0" smtClean="0"/>
            </a:br>
            <a:r>
              <a:rPr lang="en-US" sz="1800" b="1" dirty="0"/>
              <a:t/>
            </a:r>
            <a:br>
              <a:rPr lang="en-US" sz="1800" b="1" dirty="0"/>
            </a:br>
            <a:r>
              <a:rPr lang="en-US" sz="1800" b="1" dirty="0" smtClean="0"/>
              <a:t> </a:t>
            </a:r>
            <a:r>
              <a:rPr lang="en-US" sz="1800" dirty="0" smtClean="0"/>
              <a:t>Between Processes Windows XP provides three ways to share objects between processes. The first way is for a child process to inherit a handle to the object. When the parent calls the </a:t>
            </a:r>
            <a:r>
              <a:rPr lang="en-US" sz="1800" dirty="0" smtClean="0"/>
              <a:t>Create XXX </a:t>
            </a:r>
            <a:r>
              <a:rPr lang="en-US" sz="1800" dirty="0" smtClean="0"/>
              <a:t>function, the parent supplies a SECURITIESJVTTRIBUTES structure with the </a:t>
            </a:r>
            <a:r>
              <a:rPr lang="en-US" sz="1800" dirty="0" smtClean="0"/>
              <a:t>Handle </a:t>
            </a:r>
            <a:r>
              <a:rPr lang="en-US" sz="1800" dirty="0" smtClean="0"/>
              <a:t>field set to TRUE. This field creates an inheritable handle. The second way to share objects is for one process to give the object a name when the object is created and for the second process to open the name. This method has two drawbacks: Windows XP does not provide a way to check whether an object with the chosen name already exists, and the object name space is global, without regard to the object type. For instance, two applications may create an object named pipe when two distinct—and possibly different— objects are desired. The third way to share objects is via the </a:t>
            </a:r>
            <a:r>
              <a:rPr lang="en-US" sz="1800" dirty="0" smtClean="0"/>
              <a:t>Duplicate  </a:t>
            </a:r>
            <a:r>
              <a:rPr lang="en-US" sz="1800" dirty="0" smtClean="0"/>
              <a:t>function. This method requires some other method of </a:t>
            </a:r>
            <a:r>
              <a:rPr lang="en-US" sz="1800" dirty="0" smtClean="0"/>
              <a:t>inter-process </a:t>
            </a:r>
            <a:r>
              <a:rPr lang="en-US" sz="1800" dirty="0" smtClean="0"/>
              <a:t>communication to pass the duplicated handle. Given a handle to a process and the value of a handle within that process, a second process can get a handle to the same object and thus share it.</a:t>
            </a:r>
            <a:br>
              <a:rPr lang="en-US" sz="1800" dirty="0" smtClean="0"/>
            </a:br>
            <a:r>
              <a:rPr lang="en-US" sz="1800" dirty="0"/>
              <a:t/>
            </a:r>
            <a:br>
              <a:rPr lang="en-US" sz="1800" dirty="0"/>
            </a:br>
            <a:r>
              <a:rPr lang="en-US" sz="1800" b="1" dirty="0" smtClean="0"/>
              <a:t>Process management</a:t>
            </a:r>
            <a:r>
              <a:rPr lang="en-US" sz="1800" b="1" dirty="0"/>
              <a:t/>
            </a:r>
            <a:br>
              <a:rPr lang="en-US" sz="1800" b="1" dirty="0"/>
            </a:br>
            <a:r>
              <a:rPr lang="en-US" sz="1800" b="1" dirty="0" smtClean="0"/>
              <a:t/>
            </a:r>
            <a:br>
              <a:rPr lang="en-US" sz="1800" b="1" dirty="0" smtClean="0"/>
            </a:br>
            <a:r>
              <a:rPr lang="en-US" sz="1800" dirty="0" smtClean="0"/>
              <a:t>In Windows, a process is a loaded instance of an application and a thread is an executable unit of code that can be scheduled by the kernel dispatcher. Thus, a process contains one or more threads. A process is created when a thread in some other process calls the </a:t>
            </a:r>
            <a:r>
              <a:rPr lang="en-US" sz="1800" dirty="0" smtClean="0"/>
              <a:t>Create Process</a:t>
            </a:r>
            <a:r>
              <a:rPr lang="en-US" sz="1800" dirty="0" smtClean="0"/>
              <a:t>() API. This routine loads any dynamic link libraries used by the process and creates an initial thread in the process. Additional threads can be created by the </a:t>
            </a:r>
            <a:r>
              <a:rPr lang="en-US" sz="1800" dirty="0" smtClean="0"/>
              <a:t>Create Thread</a:t>
            </a:r>
            <a:r>
              <a:rPr lang="en-US" sz="1800" dirty="0" smtClean="0"/>
              <a:t>() function. Each thread is created with its own stack, which defaults to 1 MB unless otherwise specified in an argument to </a:t>
            </a:r>
            <a:r>
              <a:rPr lang="en-US" sz="1800" dirty="0" smtClean="0"/>
              <a:t>Create Thread</a:t>
            </a:r>
            <a:r>
              <a:rPr lang="en-US" sz="1800" dirty="0" smtClean="0"/>
              <a:t>().</a:t>
            </a:r>
            <a:endParaRPr lang="en-US" sz="1800" b="1" dirty="0"/>
          </a:p>
        </p:txBody>
      </p:sp>
    </p:spTree>
    <p:extLst>
      <p:ext uri="{BB962C8B-B14F-4D97-AF65-F5344CB8AC3E}">
        <p14:creationId xmlns:p14="http://schemas.microsoft.com/office/powerpoint/2010/main" val="121552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7" y="145915"/>
            <a:ext cx="11945566" cy="6488349"/>
          </a:xfrm>
        </p:spPr>
        <p:txBody>
          <a:bodyPr>
            <a:normAutofit/>
          </a:bodyPr>
          <a:lstStyle/>
          <a:p>
            <a:r>
              <a:rPr lang="en-US" sz="1800" b="1" dirty="0" smtClean="0"/>
              <a:t>Inter-process </a:t>
            </a:r>
            <a:r>
              <a:rPr lang="en-US" sz="1800" b="1" dirty="0" smtClean="0"/>
              <a:t>Communication</a:t>
            </a:r>
            <a:br>
              <a:rPr lang="en-US" sz="1800" b="1" dirty="0" smtClean="0"/>
            </a:br>
            <a:r>
              <a:rPr lang="en-US" sz="1800" dirty="0"/>
              <a:t/>
            </a:r>
            <a:br>
              <a:rPr lang="en-US" sz="1800" dirty="0"/>
            </a:br>
            <a:r>
              <a:rPr lang="en-US" sz="1800" dirty="0" smtClean="0"/>
              <a:t> Win32 API applications handle </a:t>
            </a:r>
            <a:r>
              <a:rPr lang="en-US" sz="1800" dirty="0" smtClean="0"/>
              <a:t>inter-process </a:t>
            </a:r>
            <a:r>
              <a:rPr lang="en-US" sz="1800" dirty="0" smtClean="0"/>
              <a:t>communication in several ways. One way is by sharing kernel objects. Another way is by passing messages, an approach that is particularly popular for Windows GUI applications. One thread can send a message to another thread or to a window by calling </a:t>
            </a:r>
            <a:r>
              <a:rPr lang="en-US" sz="1800" dirty="0" smtClean="0"/>
              <a:t>Post Message O</a:t>
            </a:r>
            <a:r>
              <a:rPr lang="en-US" sz="1800" dirty="0" smtClean="0"/>
              <a:t>, </a:t>
            </a:r>
            <a:r>
              <a:rPr lang="en-US" sz="1800" dirty="0" smtClean="0"/>
              <a:t>Post  Thread Message O</a:t>
            </a:r>
            <a:r>
              <a:rPr lang="en-US" sz="1800" dirty="0" smtClean="0"/>
              <a:t>, </a:t>
            </a:r>
            <a:r>
              <a:rPr lang="en-US" sz="1800" dirty="0" smtClean="0"/>
              <a:t>Send Message Q</a:t>
            </a:r>
            <a:r>
              <a:rPr lang="en-US" sz="1800" dirty="0" smtClean="0"/>
              <a:t>, </a:t>
            </a:r>
            <a:r>
              <a:rPr lang="en-US" sz="1800" dirty="0" smtClean="0"/>
              <a:t>Send Thread Message O</a:t>
            </a:r>
            <a:r>
              <a:rPr lang="en-US" sz="1800" dirty="0" smtClean="0"/>
              <a:t>, or </a:t>
            </a:r>
            <a:r>
              <a:rPr lang="en-US" sz="1800" dirty="0" smtClean="0"/>
              <a:t>Send Message Call back Q</a:t>
            </a:r>
            <a:r>
              <a:rPr lang="en-US" sz="1800" dirty="0" smtClean="0"/>
              <a:t>. The difference between posting a message and sending a message is that the post routines are asynchronous? They return immediately, and the calling thread does not know when the message is actually delivered. The send routines are synchronous: They block the caller until the message has been delivered and processed. In addition to sending a message, a thread can send data with the message. Since processes have separate address spaces, the data must be copied. The system copies data by calling </a:t>
            </a:r>
            <a:r>
              <a:rPr lang="en-US" sz="1800" dirty="0" smtClean="0"/>
              <a:t>Send Message O </a:t>
            </a:r>
            <a:r>
              <a:rPr lang="en-US" sz="1800" dirty="0" smtClean="0"/>
              <a:t>to send a message of type WM_COPYDATA with a COPYDATASTRUCT data structure that contains the length and address of the data to be transferred. When the message is sent, Windows XP copies the data to a new block of memory and gives the virtual address of the new block to the receiving process. Unlike threads in the 16-bit Windows environment, every Win32 API thread has its own input queue from which it receives messages. (All input is received via messages.) This structure is more reliable than the shared input queue of 16-bit Windows, because, with separate queues, it is no longer possible for one stuck application to block input to the other applications. If a Win32 API application does not call </a:t>
            </a:r>
            <a:r>
              <a:rPr lang="en-US" sz="1800" dirty="0" smtClean="0"/>
              <a:t>Get Message </a:t>
            </a:r>
            <a:r>
              <a:rPr lang="en-US" sz="1800" dirty="0" smtClean="0"/>
              <a:t>() to handle events on its input queue, the queue fills up; and after about five seconds, the system marks the application as "Not Responding“.</a:t>
            </a:r>
            <a:r>
              <a:rPr lang="en-US" sz="1800" dirty="0"/>
              <a:t/>
            </a:r>
            <a:br>
              <a:rPr lang="en-US" sz="1800" dirty="0"/>
            </a:br>
            <a:r>
              <a:rPr lang="en-US" sz="1800" dirty="0" smtClean="0"/>
              <a:t/>
            </a:r>
            <a:br>
              <a:rPr lang="en-US" sz="1800" dirty="0" smtClean="0"/>
            </a:br>
            <a:r>
              <a:rPr lang="en-US" sz="1800" b="1" dirty="0" smtClean="0"/>
              <a:t>Memory Management </a:t>
            </a:r>
            <a:r>
              <a:rPr lang="en-US" sz="1800" dirty="0" smtClean="0"/>
              <a:t/>
            </a:r>
            <a:br>
              <a:rPr lang="en-US" sz="1800" dirty="0" smtClean="0"/>
            </a:br>
            <a:r>
              <a:rPr lang="en-US" sz="1800" dirty="0"/>
              <a:t/>
            </a:r>
            <a:br>
              <a:rPr lang="en-US" sz="1800" dirty="0"/>
            </a:br>
            <a:r>
              <a:rPr lang="en-US" sz="1800" dirty="0" smtClean="0"/>
              <a:t>The Win32 API provides several ways for an application to use memory: virtual memory, memory-mapped files, heaps, and thread-local storage</a:t>
            </a:r>
            <a:endParaRPr lang="en-US" sz="1800" dirty="0"/>
          </a:p>
        </p:txBody>
      </p:sp>
    </p:spTree>
    <p:extLst>
      <p:ext uri="{BB962C8B-B14F-4D97-AF65-F5344CB8AC3E}">
        <p14:creationId xmlns:p14="http://schemas.microsoft.com/office/powerpoint/2010/main" val="196906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20" y="145915"/>
            <a:ext cx="12091480" cy="6634263"/>
          </a:xfrm>
        </p:spPr>
        <p:txBody>
          <a:bodyPr>
            <a:noAutofit/>
          </a:bodyPr>
          <a:lstStyle/>
          <a:p>
            <a:r>
              <a:rPr lang="en-US" sz="1800" b="1" dirty="0" smtClean="0"/>
              <a:t/>
            </a:r>
            <a:br>
              <a:rPr lang="en-US" sz="1800" b="1" dirty="0" smtClean="0"/>
            </a:br>
            <a:r>
              <a:rPr lang="en-US" sz="1800" b="1" dirty="0" smtClean="0"/>
              <a:t>Windows and POSIX Application Compatibility:</a:t>
            </a:r>
            <a:br>
              <a:rPr lang="en-US" sz="1800" b="1" dirty="0" smtClean="0"/>
            </a:br>
            <a:r>
              <a:rPr lang="en-US" sz="1800" dirty="0" smtClean="0"/>
              <a:t>Windows is not only an update of Windows 2000; it is a replacement for Windows 95/98. Windows 2000 focused primarily on compatibility for business applications. The requirements for Windows include a much higher compatibility with consumer applications that run on Windows 95/98. Application compatibility is difficult to achieve because each application checks for a particular version of Windows, may have some dependence on the quirks of the implementation of APIs, may have latent application bugs that were masked in the previous system, and so forth. Windows introduces a compatibility layer that falls between applications and the Win32 APIs. This layer makes Windows XP look (almost) bug-for-bug compatible with previous versions of Windows. Windows XP, like earlier NT releases, maintains support for running many 16-bit applications using a </a:t>
            </a:r>
            <a:r>
              <a:rPr lang="en-US" sz="1800" dirty="0" smtClean="0"/>
              <a:t>thanking, </a:t>
            </a:r>
            <a:r>
              <a:rPr lang="en-US" sz="1800" dirty="0" smtClean="0"/>
              <a:t>or conversion, layer that translates 16-bit API calls into equivalent 32-bit calls. Similarly, the 64-bit version of Windows XP provides a </a:t>
            </a:r>
            <a:r>
              <a:rPr lang="en-US" sz="1800" dirty="0" smtClean="0"/>
              <a:t>thanking </a:t>
            </a:r>
            <a:r>
              <a:rPr lang="en-US" sz="1800" dirty="0" smtClean="0"/>
              <a:t>layer that translates 32-bit API calls into native 64-bit calls POSIX support in Windows is much improved. A new POSIX subsystem called Interix is now available. Most available UNIX-compatible software compiles and runs under Interix without modification.</a:t>
            </a:r>
            <a:br>
              <a:rPr lang="en-US" sz="1800" dirty="0" smtClean="0"/>
            </a:br>
            <a:r>
              <a:rPr lang="en-US" sz="1800" dirty="0"/>
              <a:t/>
            </a:r>
            <a:br>
              <a:rPr lang="en-US" sz="1800" dirty="0"/>
            </a:br>
            <a:r>
              <a:rPr lang="en-US" sz="1800" b="1" dirty="0" smtClean="0"/>
              <a:t>High Performance </a:t>
            </a:r>
            <a:br>
              <a:rPr lang="en-US" sz="1800" b="1" dirty="0" smtClean="0"/>
            </a:br>
            <a:r>
              <a:rPr lang="en-US" sz="1800" dirty="0" smtClean="0"/>
              <a:t>Windows was designed to provide high performance on desktop systems (which are largely constrained by I/O performance), server systems (where the CPU is often the bottleneck), and large multithreaded and multiprocessor environments (where locking performance and cache-line management are keys to scalability). To satisfy performance requirements, NT used a variety of techniques, such as asynchronous I/O, </a:t>
            </a:r>
            <a:r>
              <a:rPr lang="en-US" sz="1800" dirty="0" smtClean="0"/>
              <a:t>optimized </a:t>
            </a:r>
            <a:r>
              <a:rPr lang="en-US" sz="1800" dirty="0" smtClean="0"/>
              <a:t>protocols for networks, kernel based graphics rendering, and sophisticated caching of file-system data. The memory-management and </a:t>
            </a:r>
            <a:r>
              <a:rPr lang="en-US" sz="1800" dirty="0" smtClean="0"/>
              <a:t>synchronization </a:t>
            </a:r>
            <a:r>
              <a:rPr lang="en-US" sz="1800" dirty="0" smtClean="0"/>
              <a:t>algorithms were designed with an awareness of the performance considerations related to cache lines and multiprocessors.</a:t>
            </a:r>
            <a:br>
              <a:rPr lang="en-US" sz="1800" dirty="0" smtClean="0"/>
            </a:br>
            <a:r>
              <a:rPr lang="en-US" sz="1800" dirty="0" smtClean="0"/>
              <a:t/>
            </a:r>
            <a:br>
              <a:rPr lang="en-US" sz="1800" dirty="0" smtClean="0"/>
            </a:br>
            <a:r>
              <a:rPr lang="en-US" sz="1800" b="1" dirty="0" smtClean="0"/>
              <a:t>Extensibility</a:t>
            </a:r>
            <a:r>
              <a:rPr lang="en-US" sz="1800" b="1" dirty="0"/>
              <a:t/>
            </a:r>
            <a:br>
              <a:rPr lang="en-US" sz="1800" b="1" dirty="0"/>
            </a:br>
            <a:r>
              <a:rPr lang="en-US" sz="1800" dirty="0" err="1"/>
              <a:t>e</a:t>
            </a:r>
            <a:r>
              <a:rPr lang="en-US" sz="1800" dirty="0" err="1" smtClean="0"/>
              <a:t>xtensibility</a:t>
            </a:r>
            <a:r>
              <a:rPr lang="en-US" sz="1800" dirty="0" smtClean="0"/>
              <a:t> </a:t>
            </a:r>
            <a:r>
              <a:rPr lang="en-US" sz="1800" dirty="0" smtClean="0"/>
              <a:t>refers to the capacity of an operating system to keep up with advances in computing technology. So that changes over time are facilitated, the developers implemented Windows using a layered architecture. The Windows executive runs in kernel or protected mode and provides the basic system services. On top of the executive, several server subsystems operate in user mode. </a:t>
            </a:r>
            <a:endParaRPr lang="en-US" sz="1800" b="1" dirty="0"/>
          </a:p>
        </p:txBody>
      </p:sp>
    </p:spTree>
    <p:extLst>
      <p:ext uri="{BB962C8B-B14F-4D97-AF65-F5344CB8AC3E}">
        <p14:creationId xmlns:p14="http://schemas.microsoft.com/office/powerpoint/2010/main" val="64895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5" y="79513"/>
            <a:ext cx="11998518" cy="6663193"/>
          </a:xfrm>
        </p:spPr>
        <p:txBody>
          <a:bodyPr>
            <a:noAutofit/>
          </a:bodyPr>
          <a:lstStyle/>
          <a:p>
            <a:r>
              <a:rPr lang="en-US" sz="1800" b="1" dirty="0" smtClean="0"/>
              <a:t/>
            </a:r>
            <a:br>
              <a:rPr lang="en-US" sz="1800" b="1" dirty="0" smtClean="0"/>
            </a:br>
            <a:r>
              <a:rPr lang="en-US" sz="1800" b="1" dirty="0" smtClean="0"/>
              <a:t>International Support</a:t>
            </a:r>
            <a:br>
              <a:rPr lang="en-US" sz="1800" b="1" dirty="0" smtClean="0"/>
            </a:br>
            <a:r>
              <a:rPr lang="en-US" sz="1800" b="1" dirty="0" smtClean="0"/>
              <a:t/>
            </a:r>
            <a:br>
              <a:rPr lang="en-US" sz="1800" b="1" dirty="0" smtClean="0"/>
            </a:br>
            <a:r>
              <a:rPr lang="en-US" sz="1800" dirty="0" smtClean="0"/>
              <a:t>Windows was designed for international and multinational use. It provides support for different locales via the national-language-support (NLS) API. The NLS API provides </a:t>
            </a:r>
            <a:r>
              <a:rPr lang="en-US" sz="1800" dirty="0" smtClean="0"/>
              <a:t>specialized </a:t>
            </a:r>
            <a:r>
              <a:rPr lang="en-US" sz="1800" dirty="0" smtClean="0"/>
              <a:t>routines to format dates, time, and money in accordance with national customs. String comparisons are </a:t>
            </a:r>
            <a:r>
              <a:rPr lang="en-US" sz="1800" dirty="0" smtClean="0"/>
              <a:t>specialized </a:t>
            </a:r>
            <a:r>
              <a:rPr lang="en-US" sz="1800" dirty="0" smtClean="0"/>
              <a:t>to account for varying character sets. UNICODE is Windows’s native character code. Windows supports ANSI characters by converting them to UNICODE characters before manipulating them (8-bit to 16-bit conversion). System text strings are kept in resource files that can be replaced to </a:t>
            </a:r>
            <a:r>
              <a:rPr lang="en-US" sz="1800" dirty="0" smtClean="0"/>
              <a:t>localize </a:t>
            </a:r>
            <a:r>
              <a:rPr lang="en-US" sz="1800" dirty="0" smtClean="0"/>
              <a:t>the system for different languages. Multiple locales can be used concurrently, which is important to multilingual individuals and businesses.</a:t>
            </a:r>
            <a:br>
              <a:rPr lang="en-US" sz="1800" dirty="0" smtClean="0"/>
            </a:br>
            <a:r>
              <a:rPr lang="en-US" sz="1800" dirty="0"/>
              <a:t/>
            </a:r>
            <a:br>
              <a:rPr lang="en-US" sz="1800" dirty="0"/>
            </a:br>
            <a:r>
              <a:rPr lang="en-US" sz="1800" b="1" dirty="0" smtClean="0"/>
              <a:t>Energy Efficiency</a:t>
            </a:r>
            <a:r>
              <a:rPr lang="en-US" sz="1800" b="1" dirty="0"/>
              <a:t/>
            </a:r>
            <a:br>
              <a:rPr lang="en-US" sz="1800" b="1" dirty="0"/>
            </a:br>
            <a:r>
              <a:rPr lang="en-US" sz="1800" dirty="0" smtClean="0"/>
              <a:t>Increasing energy efficiency for computers causes batteries to last longer for laptops and netbooks, saves significant operating costs for power and cooling of data </a:t>
            </a:r>
            <a:r>
              <a:rPr lang="en-US" sz="1800" dirty="0" err="1" smtClean="0"/>
              <a:t>centres</a:t>
            </a:r>
            <a:r>
              <a:rPr lang="en-US" sz="1800" dirty="0" smtClean="0"/>
              <a:t> , </a:t>
            </a:r>
            <a:r>
              <a:rPr lang="en-US" sz="1800" dirty="0" smtClean="0"/>
              <a:t>and contributes to green initiatives aimed at lowering energy consumption by businesses and consumers. For some time, Windows has implemented several strategies for decreasing energy use. The CPUs are moved to lower power states— for example, by lowering clock frequency—whenever possible. In addition, when a computer is not being actively used, Windows may put the entire computer into a low-power state (sleep) or may even save all of memory to disk and shut the computer off (hibernation). When the user returns, the computer powers up and continues from its previous state, so the user does not need to reboot and restart application.</a:t>
            </a:r>
            <a:br>
              <a:rPr lang="en-US" sz="1800" dirty="0" smtClean="0"/>
            </a:br>
            <a:r>
              <a:rPr lang="en-US" sz="1800" dirty="0"/>
              <a:t/>
            </a:r>
            <a:br>
              <a:rPr lang="en-US" sz="1800" dirty="0"/>
            </a:br>
            <a:r>
              <a:rPr lang="en-US" sz="1800" b="1" dirty="0" smtClean="0"/>
              <a:t>Dynamic Device Support</a:t>
            </a:r>
            <a:br>
              <a:rPr lang="en-US" sz="1800" b="1" dirty="0" smtClean="0"/>
            </a:br>
            <a:r>
              <a:rPr lang="en-US" sz="1800" b="1" dirty="0"/>
              <a:t/>
            </a:r>
            <a:br>
              <a:rPr lang="en-US" sz="1800" b="1" dirty="0"/>
            </a:br>
            <a:r>
              <a:rPr lang="en-US" sz="1800" dirty="0" smtClean="0"/>
              <a:t>Early in the history of the PC industry, computer configurations were fairly static. Occasionally, new devices might be plugged into the serial, printer, or game ports on the back of a computer, but that was it. The next steps toward dynamic configuration of PCs were laptop docks and PCMIA cards. A PC could suddenly be connected to or disconnected from a whole set of peripherals. In a contemporary PC, the situation has completely changed. PCs are designed to let users to plug and unplug a huge host of peripherals all the time; external disks, thumb drives, cameras, and the like are constantly coming and going. Support for dynamic configuration of devices is continually evolving in Windows. </a:t>
            </a:r>
            <a:endParaRPr lang="en-US" sz="1800" b="1" dirty="0"/>
          </a:p>
        </p:txBody>
      </p:sp>
    </p:spTree>
    <p:extLst>
      <p:ext uri="{BB962C8B-B14F-4D97-AF65-F5344CB8AC3E}">
        <p14:creationId xmlns:p14="http://schemas.microsoft.com/office/powerpoint/2010/main" val="30208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513"/>
            <a:ext cx="12093934" cy="6710901"/>
          </a:xfrm>
        </p:spPr>
        <p:txBody>
          <a:bodyPr>
            <a:normAutofit/>
          </a:bodyPr>
          <a:lstStyle/>
          <a:p>
            <a:r>
              <a:rPr lang="en-US" sz="1800" b="1" dirty="0" smtClean="0"/>
              <a:t>System Components</a:t>
            </a:r>
            <a:br>
              <a:rPr lang="en-US" sz="1800" b="1" dirty="0" smtClean="0"/>
            </a:br>
            <a:r>
              <a:rPr lang="en-US" sz="1800" dirty="0" smtClean="0"/>
              <a:t>The architecture of Windows is a layered system of modules, as shown . The main layers are the HAL, the kernel, and the executive, all of which run in kernel mode, and a collection of subsystems and services that run in user mode. The user-mode subsystems fall into two categories: the environmental subsystems, which emulate different operating systems, and the protection subsystems, which provide security functions. One of the chief advantages of this type of architecture is that interactions between modules are kept simple. The remainder of this section describes these layers and subsystems.</a:t>
            </a:r>
            <a:br>
              <a:rPr lang="en-US" sz="1800" dirty="0" smtClean="0"/>
            </a:br>
            <a:r>
              <a:rPr lang="en-US" sz="1800" b="1" dirty="0" smtClean="0"/>
              <a:t/>
            </a:r>
            <a:br>
              <a:rPr lang="en-US" sz="1800" b="1" dirty="0" smtClean="0"/>
            </a:br>
            <a:r>
              <a:rPr lang="en-US" sz="1800" dirty="0" smtClean="0"/>
              <a:t>The user-mode subsystems fall into two categories: </a:t>
            </a:r>
            <a:br>
              <a:rPr lang="en-US" sz="1800" dirty="0" smtClean="0"/>
            </a:br>
            <a:r>
              <a:rPr lang="en-US" sz="1800" dirty="0" smtClean="0"/>
              <a:t>1. The environmental subsystems, which emulate different operating systems. </a:t>
            </a:r>
            <a:br>
              <a:rPr lang="en-US" sz="1800" dirty="0" smtClean="0"/>
            </a:br>
            <a:r>
              <a:rPr lang="en-US" sz="1800" dirty="0" smtClean="0"/>
              <a:t>2. The protection subsystems, which provide security functions.</a:t>
            </a:r>
            <a:r>
              <a:rPr lang="en-US" sz="1800" dirty="0"/>
              <a:t/>
            </a:r>
            <a:br>
              <a:rPr lang="en-US" sz="1800" dirty="0"/>
            </a:br>
            <a:r>
              <a:rPr lang="en-US" sz="1800" dirty="0" smtClean="0"/>
              <a:t/>
            </a:r>
            <a:br>
              <a:rPr lang="en-US" sz="1800" dirty="0" smtClean="0"/>
            </a:br>
            <a:r>
              <a:rPr lang="en-US" sz="1800" dirty="0" smtClean="0"/>
              <a:t>1. </a:t>
            </a:r>
            <a:r>
              <a:rPr lang="en-US" sz="1800" b="1" dirty="0" smtClean="0"/>
              <a:t>Hardware-Abstraction Layer:</a:t>
            </a:r>
            <a:br>
              <a:rPr lang="en-US" sz="1800" b="1" dirty="0" smtClean="0"/>
            </a:br>
            <a:r>
              <a:rPr lang="en-US" sz="1800" b="1" dirty="0" smtClean="0"/>
              <a:t> </a:t>
            </a:r>
            <a:r>
              <a:rPr lang="en-US" sz="1800" dirty="0" smtClean="0"/>
              <a:t>The HAL is the layer of software that hides hardware differences from upper levels of the operating system, to help make Windows XP portable. </a:t>
            </a:r>
            <a:br>
              <a:rPr lang="en-US" sz="1800" dirty="0" smtClean="0"/>
            </a:br>
            <a:r>
              <a:rPr lang="en-US" sz="1800" dirty="0" smtClean="0"/>
              <a:t>1. Kernel: The kernel of Windows XP has four main responsibilities: thread scheduling, interrupt and exception handling, low-level processor synchronization, and recovery after a power failure. </a:t>
            </a:r>
            <a:br>
              <a:rPr lang="en-US" sz="1800" dirty="0" smtClean="0"/>
            </a:br>
            <a:r>
              <a:rPr lang="en-US" sz="1800" dirty="0"/>
              <a:t/>
            </a:r>
            <a:br>
              <a:rPr lang="en-US" sz="1800" dirty="0"/>
            </a:br>
            <a:r>
              <a:rPr lang="en-US" sz="1800" dirty="0"/>
              <a:t>2</a:t>
            </a:r>
            <a:r>
              <a:rPr lang="en-US" sz="1800" dirty="0" smtClean="0"/>
              <a:t>. Executive: The Windows XP executive provides a set of services that all environmental subsystems use. The services are grouped as follows:</a:t>
            </a:r>
            <a:br>
              <a:rPr lang="en-US" sz="1800" dirty="0" smtClean="0"/>
            </a:br>
            <a:endParaRPr lang="en-US" sz="1800" b="1" dirty="0"/>
          </a:p>
        </p:txBody>
      </p:sp>
    </p:spTree>
    <p:extLst>
      <p:ext uri="{BB962C8B-B14F-4D97-AF65-F5344CB8AC3E}">
        <p14:creationId xmlns:p14="http://schemas.microsoft.com/office/powerpoint/2010/main" val="152633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3" y="228938"/>
            <a:ext cx="11926110" cy="6308049"/>
          </a:xfrm>
        </p:spPr>
        <p:txBody>
          <a:bodyPr>
            <a:normAutofit/>
          </a:bodyPr>
          <a:lstStyle/>
          <a:p>
            <a:r>
              <a:rPr lang="en-US" sz="1800" dirty="0"/>
              <a:t>3.1 </a:t>
            </a:r>
            <a:r>
              <a:rPr lang="en-US" sz="1800" b="1" dirty="0"/>
              <a:t>Object manager </a:t>
            </a:r>
            <a:r>
              <a:rPr lang="en-US" sz="1800" dirty="0" smtClean="0"/>
              <a:t/>
            </a:r>
            <a:br>
              <a:rPr lang="en-US" sz="1800" dirty="0" smtClean="0"/>
            </a:br>
            <a:r>
              <a:rPr lang="en-US" sz="1800" dirty="0"/>
              <a:t/>
            </a:r>
            <a:br>
              <a:rPr lang="en-US" sz="1800" dirty="0"/>
            </a:br>
            <a:r>
              <a:rPr lang="en-US" sz="1800" dirty="0" smtClean="0"/>
              <a:t>For </a:t>
            </a:r>
            <a:r>
              <a:rPr lang="en-US" sz="1800" dirty="0"/>
              <a:t>managing kernel-mode entities, Windows XP uses a generic set of interfaces that are manipulated by user-mode programs. Windows XP calls </a:t>
            </a:r>
            <a:r>
              <a:rPr lang="en-US" sz="2000" dirty="0"/>
              <a:t>these entities objects, and the executive component that manipulates them is the Object </a:t>
            </a:r>
            <a:r>
              <a:rPr lang="en-US" sz="2000" dirty="0" smtClean="0"/>
              <a:t>Manager</a:t>
            </a:r>
            <a:br>
              <a:rPr lang="en-US" sz="2000" dirty="0" smtClean="0"/>
            </a:br>
            <a:r>
              <a:rPr lang="en-US" sz="2000" dirty="0" smtClean="0"/>
              <a:t/>
            </a:r>
            <a:br>
              <a:rPr lang="en-US" sz="2000" dirty="0" smtClean="0"/>
            </a:br>
            <a:r>
              <a:rPr lang="en-US" sz="2000" dirty="0" smtClean="0"/>
              <a:t> </a:t>
            </a:r>
            <a:r>
              <a:rPr lang="en-US" sz="1800" b="1" dirty="0"/>
              <a:t>3.2 Virtual memory </a:t>
            </a:r>
            <a:r>
              <a:rPr lang="en-US" sz="1800" b="1" dirty="0" smtClean="0"/>
              <a:t>manager</a:t>
            </a:r>
            <a:br>
              <a:rPr lang="en-US" sz="1800" b="1" dirty="0" smtClean="0"/>
            </a:br>
            <a:r>
              <a:rPr lang="en-US" sz="2000" dirty="0" smtClean="0"/>
              <a:t>The </a:t>
            </a:r>
            <a:r>
              <a:rPr lang="en-US" sz="2000" dirty="0"/>
              <a:t>executive component that manages the virtual address space, physical memory allocation, and paging is the Virtual memory manager</a:t>
            </a:r>
            <a:r>
              <a:rPr lang="en-US" sz="2000" dirty="0" smtClean="0"/>
              <a:t>.</a:t>
            </a:r>
            <a:br>
              <a:rPr lang="en-US" sz="2000" dirty="0" smtClean="0"/>
            </a:br>
            <a:r>
              <a:rPr lang="en-US" sz="2000" dirty="0"/>
              <a:t/>
            </a:r>
            <a:br>
              <a:rPr lang="en-US" sz="2000" dirty="0"/>
            </a:br>
            <a:r>
              <a:rPr lang="en-US" sz="2000" dirty="0" smtClean="0"/>
              <a:t> </a:t>
            </a:r>
            <a:r>
              <a:rPr lang="en-US" sz="2000" dirty="0"/>
              <a:t>3.3 </a:t>
            </a:r>
            <a:r>
              <a:rPr lang="en-US" sz="1800" b="1" dirty="0"/>
              <a:t>Process manager </a:t>
            </a:r>
            <a:r>
              <a:rPr lang="en-US" sz="1800" b="1" dirty="0" smtClean="0"/>
              <a:t/>
            </a:r>
            <a:br>
              <a:rPr lang="en-US" sz="1800" b="1" dirty="0" smtClean="0"/>
            </a:br>
            <a:r>
              <a:rPr lang="en-US" sz="1800" b="1" dirty="0"/>
              <a:t/>
            </a:r>
            <a:br>
              <a:rPr lang="en-US" sz="1800" b="1" dirty="0"/>
            </a:br>
            <a:r>
              <a:rPr lang="en-US" sz="2000" dirty="0" smtClean="0"/>
              <a:t>The </a:t>
            </a:r>
            <a:r>
              <a:rPr lang="en-US" sz="2000" dirty="0"/>
              <a:t>Windows XP process manager provides services for creating, deleting, and using processes, threads, and jobs. </a:t>
            </a:r>
            <a:r>
              <a:rPr lang="en-US" sz="2000" dirty="0" smtClean="0"/>
              <a:t/>
            </a:r>
            <a:br>
              <a:rPr lang="en-US" sz="2000" dirty="0" smtClean="0"/>
            </a:br>
            <a:r>
              <a:rPr lang="en-US" sz="2000" dirty="0"/>
              <a:t/>
            </a:r>
            <a:br>
              <a:rPr lang="en-US" sz="2000" dirty="0"/>
            </a:br>
            <a:r>
              <a:rPr lang="en-US" sz="1800" b="1" dirty="0" smtClean="0"/>
              <a:t>3.4 </a:t>
            </a:r>
            <a:r>
              <a:rPr lang="en-US" sz="1800" b="1" dirty="0"/>
              <a:t>Local procedure call facility </a:t>
            </a:r>
            <a:r>
              <a:rPr lang="en-US" sz="1800" b="1" dirty="0" smtClean="0"/>
              <a:t/>
            </a:r>
            <a:br>
              <a:rPr lang="en-US" sz="1800" b="1" dirty="0" smtClean="0"/>
            </a:br>
            <a:r>
              <a:rPr lang="en-US" sz="1800" b="1" dirty="0"/>
              <a:t/>
            </a:r>
            <a:br>
              <a:rPr lang="en-US" sz="1800" b="1" dirty="0"/>
            </a:br>
            <a:r>
              <a:rPr lang="en-US" sz="2000" dirty="0" smtClean="0"/>
              <a:t>The </a:t>
            </a:r>
            <a:r>
              <a:rPr lang="en-US" sz="2000" dirty="0"/>
              <a:t>implementation of Windows XP uses a client-server model. The client-server model is used for implementing a variety of operating-system services besides the environmental subsystems. Security management, printer spooling, Web services, network file systems, plug-and play, and many other features are implemented using this model. </a:t>
            </a:r>
            <a:r>
              <a:rPr lang="en-US" sz="2000" dirty="0" smtClean="0"/>
              <a:t/>
            </a:r>
            <a:br>
              <a:rPr lang="en-US" sz="2000" dirty="0" smtClean="0"/>
            </a:br>
            <a:endParaRPr lang="en-US" sz="2000" dirty="0"/>
          </a:p>
        </p:txBody>
      </p:sp>
    </p:spTree>
    <p:extLst>
      <p:ext uri="{BB962C8B-B14F-4D97-AF65-F5344CB8AC3E}">
        <p14:creationId xmlns:p14="http://schemas.microsoft.com/office/powerpoint/2010/main" val="63955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1" y="107004"/>
            <a:ext cx="11702374" cy="6488349"/>
          </a:xfrm>
        </p:spPr>
        <p:txBody>
          <a:bodyPr>
            <a:normAutofit/>
          </a:bodyPr>
          <a:lstStyle/>
          <a:p>
            <a:r>
              <a:rPr lang="en-US" sz="1800" b="1" dirty="0" smtClean="0"/>
              <a:t>3.5 I/O manager</a:t>
            </a:r>
            <a:br>
              <a:rPr lang="en-US" sz="1800" b="1" dirty="0" smtClean="0"/>
            </a:br>
            <a:r>
              <a:rPr lang="en-US" sz="1800" b="1" dirty="0" smtClean="0"/>
              <a:t/>
            </a:r>
            <a:br>
              <a:rPr lang="en-US" sz="1800" b="1" dirty="0" smtClean="0"/>
            </a:br>
            <a:r>
              <a:rPr lang="en-US" sz="1800" dirty="0" smtClean="0"/>
              <a:t>The I/O manager is responsible for file systems, device drivers, and network drivers. It keeps track of which device drivers, filter drivers, and file systems are loaded, and it also manages buffers for I/O requests.</a:t>
            </a:r>
            <a:br>
              <a:rPr lang="en-US" sz="1800" dirty="0" smtClean="0"/>
            </a:br>
            <a:r>
              <a:rPr lang="en-US" sz="1800" dirty="0"/>
              <a:t/>
            </a:r>
            <a:br>
              <a:rPr lang="en-US" sz="1800" dirty="0"/>
            </a:br>
            <a:r>
              <a:rPr lang="en-US" sz="1800" b="1" dirty="0" smtClean="0"/>
              <a:t>3.6 Cache manager</a:t>
            </a:r>
            <a:br>
              <a:rPr lang="en-US" sz="1800" b="1" dirty="0" smtClean="0"/>
            </a:br>
            <a:r>
              <a:rPr lang="en-US" sz="1800" b="1" dirty="0"/>
              <a:t/>
            </a:r>
            <a:br>
              <a:rPr lang="en-US" sz="1800" b="1" dirty="0"/>
            </a:br>
            <a:r>
              <a:rPr lang="en-US" sz="1800" b="1" dirty="0" smtClean="0"/>
              <a:t> </a:t>
            </a:r>
            <a:r>
              <a:rPr lang="en-US" sz="1800" dirty="0" smtClean="0"/>
              <a:t>The cache manager works closely with the VM manager to provide cache services for all components under the control of the I/0 manager. Caching in Windows XP is based on files rather than raw blocks. </a:t>
            </a:r>
            <a:br>
              <a:rPr lang="en-US" sz="1800" dirty="0" smtClean="0"/>
            </a:br>
            <a:r>
              <a:rPr lang="en-US" sz="1800" b="1" dirty="0" smtClean="0"/>
              <a:t>3.7 Security reference monitor</a:t>
            </a:r>
            <a:br>
              <a:rPr lang="en-US" sz="1800" b="1" dirty="0" smtClean="0"/>
            </a:br>
            <a:r>
              <a:rPr lang="en-US" sz="1800" b="1" dirty="0"/>
              <a:t/>
            </a:r>
            <a:br>
              <a:rPr lang="en-US" sz="1800" b="1" dirty="0"/>
            </a:br>
            <a:r>
              <a:rPr lang="en-US" sz="1800" b="1" dirty="0" smtClean="0"/>
              <a:t> </a:t>
            </a:r>
            <a:r>
              <a:rPr lang="en-US" sz="1800" dirty="0" smtClean="0"/>
              <a:t>The Security reference monitor (SRM) checks the process's security token and the object's access-control list to see whether the process has the necessary rights.</a:t>
            </a:r>
            <a:br>
              <a:rPr lang="en-US" sz="1800" dirty="0" smtClean="0"/>
            </a:br>
            <a:r>
              <a:rPr lang="en-US" sz="1800" dirty="0" smtClean="0"/>
              <a:t/>
            </a:r>
            <a:br>
              <a:rPr lang="en-US" sz="1800" dirty="0" smtClean="0"/>
            </a:br>
            <a:r>
              <a:rPr lang="en-US" sz="1800" b="1" dirty="0" smtClean="0"/>
              <a:t> 3.8 Plug-and-play and power managers</a:t>
            </a:r>
            <a:br>
              <a:rPr lang="en-US" sz="1800" b="1" dirty="0" smtClean="0"/>
            </a:br>
            <a:r>
              <a:rPr lang="en-US" sz="1800" b="1" dirty="0"/>
              <a:t/>
            </a:r>
            <a:br>
              <a:rPr lang="en-US" sz="1800" b="1" dirty="0"/>
            </a:br>
            <a:r>
              <a:rPr lang="en-US" sz="1800" b="1" dirty="0" smtClean="0"/>
              <a:t> </a:t>
            </a:r>
            <a:r>
              <a:rPr lang="en-US" sz="1800" dirty="0" smtClean="0"/>
              <a:t>The Plug-and-Play (PnP) manager automatically recognizes installed devices and detects changes in devices as the 22.3 873 system operates.</a:t>
            </a:r>
            <a:br>
              <a:rPr lang="en-US" sz="1800" dirty="0" smtClean="0"/>
            </a:br>
            <a:r>
              <a:rPr lang="en-US" sz="1800" dirty="0" smtClean="0"/>
              <a:t/>
            </a:r>
            <a:br>
              <a:rPr lang="en-US" sz="1800" dirty="0" smtClean="0"/>
            </a:br>
            <a:r>
              <a:rPr lang="en-US" sz="1800" b="1" dirty="0" smtClean="0"/>
              <a:t>3.9 Registry</a:t>
            </a:r>
            <a:br>
              <a:rPr lang="en-US" sz="1800" b="1" dirty="0" smtClean="0"/>
            </a:br>
            <a:r>
              <a:rPr lang="en-US" sz="1800" b="1" dirty="0" smtClean="0"/>
              <a:t/>
            </a:r>
            <a:br>
              <a:rPr lang="en-US" sz="1800" b="1" dirty="0" smtClean="0"/>
            </a:br>
            <a:r>
              <a:rPr lang="en-US" sz="1800" dirty="0" smtClean="0"/>
              <a:t>Windows XP keeps much of its configuration information in an internal database called registry. A registry database is called a hive. There are separate hives for system information, default user preferences, software installation, and security</a:t>
            </a:r>
            <a:endParaRPr lang="en-US" sz="1800" b="1" dirty="0"/>
          </a:p>
        </p:txBody>
      </p:sp>
    </p:spTree>
    <p:extLst>
      <p:ext uri="{BB962C8B-B14F-4D97-AF65-F5344CB8AC3E}">
        <p14:creationId xmlns:p14="http://schemas.microsoft.com/office/powerpoint/2010/main" val="208970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4" y="165370"/>
            <a:ext cx="11838562" cy="6546715"/>
          </a:xfrm>
        </p:spPr>
        <p:txBody>
          <a:bodyPr>
            <a:normAutofit/>
          </a:bodyPr>
          <a:lstStyle/>
          <a:p>
            <a:r>
              <a:rPr lang="en-US" sz="1800" b="1" dirty="0" smtClean="0"/>
              <a:t>3.10 Booting </a:t>
            </a:r>
            <a:r>
              <a:rPr lang="en-US" sz="1800" dirty="0" smtClean="0"/>
              <a:t/>
            </a:r>
            <a:br>
              <a:rPr lang="en-US" sz="1800" dirty="0" smtClean="0"/>
            </a:br>
            <a:r>
              <a:rPr lang="en-US" sz="1800" dirty="0"/>
              <a:t/>
            </a:r>
            <a:br>
              <a:rPr lang="en-US" sz="1800" dirty="0"/>
            </a:br>
            <a:r>
              <a:rPr lang="en-US" sz="1800" dirty="0" smtClean="0"/>
              <a:t>The booting of a Windows XP PC begins when the hardware powers on and the BIOS begins executing from ROM. The BIOS identifies the to be booted and loads and executes the bootstrap loader from the front of the disk.</a:t>
            </a:r>
            <a:br>
              <a:rPr lang="en-US" sz="1800" dirty="0" smtClean="0"/>
            </a:br>
            <a:r>
              <a:rPr lang="en-US" sz="1800" dirty="0"/>
              <a:t/>
            </a:r>
            <a:br>
              <a:rPr lang="en-US" sz="1800" dirty="0"/>
            </a:br>
            <a:r>
              <a:rPr lang="en-US" sz="1800" b="1" dirty="0" smtClean="0"/>
              <a:t>File System</a:t>
            </a:r>
            <a:r>
              <a:rPr lang="en-US" sz="1800" dirty="0" smtClean="0"/>
              <a:t>: </a:t>
            </a:r>
            <a:br>
              <a:rPr lang="en-US" sz="1800" dirty="0" smtClean="0"/>
            </a:br>
            <a:r>
              <a:rPr lang="en-US" sz="1800" dirty="0"/>
              <a:t/>
            </a:r>
            <a:br>
              <a:rPr lang="en-US" sz="1800" dirty="0"/>
            </a:br>
            <a:r>
              <a:rPr lang="en-US" sz="1800" dirty="0" smtClean="0"/>
              <a:t>In computing, file system controls how data is stored and retrieved. In other words, it is the method and data structure that an operating system uses to keep track of files on a disk or </a:t>
            </a:r>
            <a:r>
              <a:rPr lang="en-US" sz="1800" dirty="0" smtClean="0"/>
              <a:t>partition . It </a:t>
            </a:r>
            <a:r>
              <a:rPr lang="en-US" sz="1800" dirty="0" smtClean="0"/>
              <a:t>separates the data we put in computer into pieces and gives each piece a name, so the data is easily isolated and </a:t>
            </a:r>
            <a:r>
              <a:rPr lang="en-US" sz="1800" dirty="0" smtClean="0"/>
              <a:t>identified . Without </a:t>
            </a:r>
            <a:r>
              <a:rPr lang="en-US" sz="1800" dirty="0" smtClean="0"/>
              <a:t>file system, information saved in a storage media would be one large body of data with no way to tell where the information begins and ends</a:t>
            </a:r>
            <a:r>
              <a:rPr lang="en-US" sz="2400" dirty="0" smtClean="0"/>
              <a:t>.</a:t>
            </a:r>
            <a:br>
              <a:rPr lang="en-US" sz="2400" dirty="0" smtClean="0"/>
            </a:br>
            <a:r>
              <a:rPr lang="en-US" sz="2400" dirty="0"/>
              <a:t/>
            </a:r>
            <a:br>
              <a:rPr lang="en-US" sz="2400" dirty="0"/>
            </a:br>
            <a:r>
              <a:rPr lang="en-US" sz="1800" b="1" dirty="0" smtClean="0"/>
              <a:t>Types of Windows File System .</a:t>
            </a:r>
            <a:r>
              <a:rPr lang="en-US" sz="2400" dirty="0" smtClean="0"/>
              <a:t/>
            </a:r>
            <a:br>
              <a:rPr lang="en-US" sz="2400" dirty="0" smtClean="0"/>
            </a:br>
            <a:r>
              <a:rPr lang="en-US" sz="2400" dirty="0"/>
              <a:t/>
            </a:r>
            <a:br>
              <a:rPr lang="en-US" sz="2400" dirty="0"/>
            </a:br>
            <a:r>
              <a:rPr lang="en-US" sz="1800" dirty="0" smtClean="0"/>
              <a:t>There are five types of Windows file system, such as FAT12, FAT16, FAT32, NTFS and </a:t>
            </a:r>
            <a:r>
              <a:rPr lang="en-US" sz="1800" dirty="0" smtClean="0"/>
              <a:t>ex-FAT</a:t>
            </a:r>
            <a:r>
              <a:rPr lang="en-US" sz="2400" dirty="0" smtClean="0"/>
              <a:t>.</a:t>
            </a:r>
            <a:br>
              <a:rPr lang="en-US" sz="2400" dirty="0" smtClean="0"/>
            </a:br>
            <a:r>
              <a:rPr lang="en-US" sz="2400" dirty="0"/>
              <a:t/>
            </a:r>
            <a:br>
              <a:rPr lang="en-US" sz="2400" dirty="0"/>
            </a:br>
            <a:r>
              <a:rPr lang="en-US" sz="1800" b="1" dirty="0" smtClean="0"/>
              <a:t>FAT32 in Windows </a:t>
            </a:r>
            <a:br>
              <a:rPr lang="en-US" sz="1800" b="1" dirty="0" smtClean="0"/>
            </a:br>
            <a:r>
              <a:rPr lang="en-US" sz="1800" b="1" dirty="0"/>
              <a:t/>
            </a:r>
            <a:br>
              <a:rPr lang="en-US" sz="1800" b="1" dirty="0"/>
            </a:br>
            <a:r>
              <a:rPr lang="en-US" sz="1800" dirty="0" smtClean="0"/>
              <a:t>In order to overcome the limited volume size of FAT16 (its supported maximum volume size is 2GB) Microsoft designed a new version of the file system FAT32, which then becomes the most frequently used version of the FAT (File Allocation Table) file system.</a:t>
            </a:r>
            <a:endParaRPr lang="en-US" sz="1800" dirty="0"/>
          </a:p>
        </p:txBody>
      </p:sp>
    </p:spTree>
    <p:extLst>
      <p:ext uri="{BB962C8B-B14F-4D97-AF65-F5344CB8AC3E}">
        <p14:creationId xmlns:p14="http://schemas.microsoft.com/office/powerpoint/2010/main" val="165047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53" y="214009"/>
            <a:ext cx="11828833" cy="6371617"/>
          </a:xfrm>
        </p:spPr>
        <p:txBody>
          <a:bodyPr/>
          <a:lstStyle/>
          <a:p>
            <a:r>
              <a:rPr lang="en-US" sz="1800" b="1" dirty="0" smtClean="0"/>
              <a:t>NTFS in Windows </a:t>
            </a:r>
            <a:br>
              <a:rPr lang="en-US" sz="1800" b="1" dirty="0" smtClean="0"/>
            </a:br>
            <a:r>
              <a:rPr lang="en-US" sz="1800" b="1" dirty="0"/>
              <a:t/>
            </a:r>
            <a:br>
              <a:rPr lang="en-US" sz="1800" b="1" dirty="0"/>
            </a:br>
            <a:r>
              <a:rPr lang="en-US" sz="1800" dirty="0" smtClean="0"/>
              <a:t>NTFS is the newer drive format. Its full name is New Technology File System. Starting with Windows NT 3.1, it is the default file system of the Windows NT </a:t>
            </a:r>
            <a:r>
              <a:rPr lang="en-US" sz="1800" dirty="0" smtClean="0"/>
              <a:t>family . Microsoft </a:t>
            </a:r>
            <a:r>
              <a:rPr lang="en-US" sz="1800" dirty="0" smtClean="0"/>
              <a:t>has released five versions of NTFS, namely v1.0, v1.1, v1.2, v3.0, and v3.1.</a:t>
            </a:r>
            <a:br>
              <a:rPr lang="en-US" sz="1800" dirty="0" smtClean="0"/>
            </a:br>
            <a:r>
              <a:rPr lang="en-US" sz="1800" dirty="0"/>
              <a:t/>
            </a:r>
            <a:br>
              <a:rPr lang="en-US" sz="1800" dirty="0"/>
            </a:br>
            <a:r>
              <a:rPr lang="en-US" sz="1800" dirty="0" smtClean="0"/>
              <a:t> </a:t>
            </a:r>
            <a:r>
              <a:rPr lang="en-US" sz="1800" b="1" dirty="0" smtClean="0"/>
              <a:t>ex-FAT </a:t>
            </a:r>
            <a:r>
              <a:rPr lang="en-US" sz="1800" b="1" dirty="0" smtClean="0"/>
              <a:t>in Windows </a:t>
            </a:r>
            <a:br>
              <a:rPr lang="en-US" sz="1800" b="1" dirty="0" smtClean="0"/>
            </a:br>
            <a:r>
              <a:rPr lang="en-US" sz="1800" b="1" dirty="0"/>
              <a:t/>
            </a:r>
            <a:br>
              <a:rPr lang="en-US" sz="1800" b="1" dirty="0"/>
            </a:br>
            <a:r>
              <a:rPr lang="en-US" sz="1800" dirty="0" smtClean="0"/>
              <a:t>ex-FAT </a:t>
            </a:r>
            <a:r>
              <a:rPr lang="en-US" sz="1800" dirty="0" smtClean="0"/>
              <a:t>(Extended File Allocation Table) was designed by Microsoft back in 2006 and was a part of the company's Windows CE 6.0 operating </a:t>
            </a:r>
            <a:r>
              <a:rPr lang="en-US" sz="1800" dirty="0" smtClean="0"/>
              <a:t>system . This </a:t>
            </a:r>
            <a:r>
              <a:rPr lang="en-US" sz="1800" dirty="0" smtClean="0"/>
              <a:t>file system was created to be used on flash drives like USB memory sticks and SD cards, which gives a hint for its precursors: FAT32 and FAT16.</a:t>
            </a:r>
            <a:br>
              <a:rPr lang="en-US" sz="1800" dirty="0" smtClean="0"/>
            </a:br>
            <a:r>
              <a:rPr lang="en-US" sz="1800" dirty="0"/>
              <a:t/>
            </a:r>
            <a:br>
              <a:rPr lang="en-US" sz="1800" dirty="0"/>
            </a:br>
            <a:r>
              <a:rPr lang="en-US" sz="1800" b="1" dirty="0" smtClean="0"/>
              <a:t>Networking </a:t>
            </a:r>
            <a:r>
              <a:rPr lang="en-US" sz="1800" dirty="0" smtClean="0"/>
              <a:t/>
            </a:r>
            <a:br>
              <a:rPr lang="en-US" sz="1800" dirty="0" smtClean="0"/>
            </a:br>
            <a:r>
              <a:rPr lang="en-US" sz="1800" dirty="0"/>
              <a:t/>
            </a:r>
            <a:br>
              <a:rPr lang="en-US" sz="1800" dirty="0"/>
            </a:br>
            <a:r>
              <a:rPr lang="en-US" sz="1800" dirty="0" smtClean="0"/>
              <a:t>Windows supports both peer-to-peer and client–server networking. It also has facilities for network management. The networking components in Windows provide data transport, </a:t>
            </a:r>
            <a:r>
              <a:rPr lang="en-US" sz="1800" dirty="0" smtClean="0"/>
              <a:t> inter-process </a:t>
            </a:r>
            <a:r>
              <a:rPr lang="en-US" sz="1800" dirty="0" smtClean="0"/>
              <a:t>communication, file sharing across a network, and the ability to send print jobs to remote printers There are two internal networking interface:</a:t>
            </a:r>
            <a:br>
              <a:rPr lang="en-US" sz="1800" dirty="0" smtClean="0"/>
            </a:br>
            <a:r>
              <a:rPr lang="en-US" sz="1800" dirty="0" smtClean="0"/>
              <a:t> 1.network device interface specification (NDIS)</a:t>
            </a:r>
            <a:br>
              <a:rPr lang="en-US" sz="1800" dirty="0" smtClean="0"/>
            </a:br>
            <a:r>
              <a:rPr lang="en-US" sz="1800" dirty="0" smtClean="0"/>
              <a:t> 2.transport driver interface (TDI).</a:t>
            </a:r>
            <a:br>
              <a:rPr lang="en-US" sz="1800" dirty="0" smtClean="0"/>
            </a:br>
            <a:r>
              <a:rPr lang="en-US" sz="1800" dirty="0"/>
              <a:t/>
            </a:r>
            <a:br>
              <a:rPr lang="en-US" sz="1800" dirty="0"/>
            </a:br>
            <a:endParaRPr lang="en-US" sz="1800" dirty="0"/>
          </a:p>
        </p:txBody>
      </p:sp>
    </p:spTree>
    <p:extLst>
      <p:ext uri="{BB962C8B-B14F-4D97-AF65-F5344CB8AC3E}">
        <p14:creationId xmlns:p14="http://schemas.microsoft.com/office/powerpoint/2010/main" val="378592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87" y="136187"/>
            <a:ext cx="11887199" cy="6605081"/>
          </a:xfrm>
        </p:spPr>
        <p:txBody>
          <a:bodyPr>
            <a:normAutofit/>
          </a:bodyPr>
          <a:lstStyle/>
          <a:p>
            <a:r>
              <a:rPr lang="en-US" sz="1800" b="1" dirty="0" smtClean="0"/>
              <a:t>Network device interface specification (NDIS)</a:t>
            </a:r>
            <a:br>
              <a:rPr lang="en-US" sz="1800" b="1" dirty="0" smtClean="0"/>
            </a:br>
            <a:r>
              <a:rPr lang="en-US" sz="1800" b="1" dirty="0" smtClean="0"/>
              <a:t/>
            </a:r>
            <a:br>
              <a:rPr lang="en-US" sz="1800" b="1" dirty="0" smtClean="0"/>
            </a:br>
            <a:r>
              <a:rPr lang="en-US" sz="1800" dirty="0" smtClean="0"/>
              <a:t>The NDIS interface was developed in 1989 by Microsoft and 3Com to separate network adapters from transport protocols so that either could be changed without affecting the other. NDIS resides at the interface between the data-link and network layers in the ISO model and enables many protocols to operate over many different network adapters.</a:t>
            </a:r>
            <a:br>
              <a:rPr lang="en-US" sz="1800" dirty="0" smtClean="0"/>
            </a:br>
            <a:r>
              <a:rPr lang="en-US" sz="1800" dirty="0"/>
              <a:t/>
            </a:r>
            <a:br>
              <a:rPr lang="en-US" sz="1800" dirty="0"/>
            </a:br>
            <a:r>
              <a:rPr lang="en-US" sz="1800" b="1" dirty="0" smtClean="0"/>
              <a:t>transport driver interface (TDI) </a:t>
            </a:r>
            <a:br>
              <a:rPr lang="en-US" sz="1800" b="1" dirty="0" smtClean="0"/>
            </a:br>
            <a:r>
              <a:rPr lang="en-US" sz="1800" dirty="0"/>
              <a:t/>
            </a:r>
            <a:br>
              <a:rPr lang="en-US" sz="1800" dirty="0"/>
            </a:br>
            <a:r>
              <a:rPr lang="en-US" sz="1800" dirty="0" smtClean="0"/>
              <a:t>the TDI is the interface between the transport layer (layer 4) and the session layer (layer 5). This interface enables any session-layer component to use any available transport mechanism. (Similar reasoning led to the streams mechanism in UNIX.) The TDI supports both connection-based and connectionless transport and has functions to send any type of data.</a:t>
            </a:r>
            <a:br>
              <a:rPr lang="en-US" sz="1800" dirty="0" smtClean="0"/>
            </a:br>
            <a:r>
              <a:rPr lang="en-US" sz="1800" dirty="0"/>
              <a:t/>
            </a:r>
            <a:br>
              <a:rPr lang="en-US" sz="1800" dirty="0"/>
            </a:br>
            <a:r>
              <a:rPr lang="en-US" sz="1800" b="1" dirty="0" smtClean="0"/>
              <a:t>Protocols</a:t>
            </a:r>
            <a:r>
              <a:rPr lang="en-US" sz="1800" dirty="0" smtClean="0"/>
              <a:t/>
            </a:r>
            <a:br>
              <a:rPr lang="en-US" sz="1800" dirty="0" smtClean="0"/>
            </a:br>
            <a:r>
              <a:rPr lang="en-US" sz="1800" dirty="0"/>
              <a:t/>
            </a:r>
            <a:br>
              <a:rPr lang="en-US" sz="1800" dirty="0"/>
            </a:br>
            <a:r>
              <a:rPr lang="en-US" sz="1800" dirty="0" smtClean="0"/>
              <a:t> Windows implements transport protocols as drivers. These drivers can be loaded and unloaded from the system dynamically, although in practice the system typically has to be rebooted after a change. Windows comes with several networking protocols. Next, we discuss a number of these protocols.</a:t>
            </a:r>
            <a:br>
              <a:rPr lang="en-US" sz="1800" dirty="0" smtClean="0"/>
            </a:br>
            <a:r>
              <a:rPr lang="en-US" sz="1800" dirty="0"/>
              <a:t/>
            </a:r>
            <a:br>
              <a:rPr lang="en-US" sz="1800" dirty="0"/>
            </a:br>
            <a:r>
              <a:rPr lang="en-US" sz="1800" dirty="0"/>
              <a:t/>
            </a:r>
            <a:br>
              <a:rPr lang="en-US" sz="1800" dirty="0"/>
            </a:br>
            <a:endParaRPr lang="en-US" sz="1800" b="1" dirty="0"/>
          </a:p>
        </p:txBody>
      </p:sp>
    </p:spTree>
    <p:extLst>
      <p:ext uri="{BB962C8B-B14F-4D97-AF65-F5344CB8AC3E}">
        <p14:creationId xmlns:p14="http://schemas.microsoft.com/office/powerpoint/2010/main" val="2037775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36</Words>
  <Application>Microsoft Office PowerPoint</Application>
  <PresentationFormat>Widescreen</PresentationFormat>
  <Paragraphs>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Windows   Window is a group of several proprietary graphical operating system families developed and marketed by Microsoft. Microsoft introduced an operating environment named Windows on November 20, 1985, as a graphical operating system shell for MS-DOS in response to the growing interest in graphical user interfaces (GUIs).  Design principles: Microsoft's design goals for Windows include security, reliability, Windows and POSIX application compatibility, high performance, extensibility, portability, and international  support, Energy, Efficiency, Dynamic Device Support.  Security : Windows security goals required more than just adherence to the design standards that enabled Windows NT 4.0 to receive a C-2 security classification from the U.S. government (which signifies a moderate level of protection from defective software and malicious attacks). Extensive code review and testing were combined with sophisticated automatic analysis tools to identify and investigate potential defects that might represent security vulnerabilities.  Reliability: Windows matured greatly as an operating system in its first ten years, leading to Windows 2000. At the same time, its reliability increased due to such factors as maturity in the source code, extensive stress testing of the system, improved CPU architectures, and automatic detection of many serious errors in drivers from both Microsoft and third parties. Windows has subsequently extended the tools for achieving reliability to include automatic analysis of source code for errors, tests that include providing invalid or unexpected input parameters (known as fuzzing) to detect validation failures, and an application version of the driver verifier that applies dynamic checking for an extensive set of common user-mode programming errors. Other improvements in reliability have resulted from moving more code out of the kernel and into user-mode services. Windows provides extensive support for writing drivers in user mode.</vt:lpstr>
      <vt:lpstr> Windows and POSIX Application Compatibility: Windows is not only an update of Windows 2000; it is a replacement for Windows 95/98. Windows 2000 focused primarily on compatibility for business applications. The requirements for Windows include a much higher compatibility with consumer applications that run on Windows 95/98. Application compatibility is difficult to achieve because each application checks for a particular version of Windows, may have some dependence on the quirks of the implementation of APIs, may have latent application bugs that were masked in the previous system, and so forth. Windows introduces a compatibility layer that falls between applications and the Win32 APIs. This layer makes Windows XP look (almost) bug-for-bug compatible with previous versions of Windows. Windows XP, like earlier NT releases, maintains support for running many 16-bit applications using a thanking, or conversion, layer that translates 16-bit API calls into equivalent 32-bit calls. Similarly, the 64-bit version of Windows XP provides a thanking layer that translates 32-bit API calls into native 64-bit calls POSIX support in Windows is much improved. A new POSIX subsystem called Interix is now available. Most available UNIX-compatible software compiles and runs under Interix without modification.  High Performance  Windows was designed to provide high performance on desktop systems (which are largely constrained by I/O performance), server systems (where the CPU is often the bottleneck), and large multithreaded and multiprocessor environments (where locking performance and cache-line management are keys to scalability). To satisfy performance requirements, NT used a variety of techniques, such as asynchronous I/O, optimized protocols for networks, kernel based graphics rendering, and sophisticated caching of file-system data. The memory-management and synchronization algorithms were designed with an awareness of the performance considerations related to cache lines and multiprocessors.  Extensibility extensibility refers to the capacity of an operating system to keep up with advances in computing technology. So that changes over time are facilitated, the developers implemented Windows using a layered architecture. The Windows executive runs in kernel or protected mode and provides the basic system services. On top of the executive, several server subsystems operate in user mode. </vt:lpstr>
      <vt:lpstr> International Support  Windows was designed for international and multinational use. It provides support for different locales via the national-language-support (NLS) API. The NLS API provides specialized routines to format dates, time, and money in accordance with national customs. String comparisons are specialized to account for varying character sets. UNICODE is Windows’s native character code. Windows supports ANSI characters by converting them to UNICODE characters before manipulating them (8-bit to 16-bit conversion). System text strings are kept in resource files that can be replaced to localize the system for different languages. Multiple locales can be used concurrently, which is important to multilingual individuals and businesses.  Energy Efficiency Increasing energy efficiency for computers causes batteries to last longer for laptops and netbooks, saves significant operating costs for power and cooling of data centres , and contributes to green initiatives aimed at lowering energy consumption by businesses and consumers. For some time, Windows has implemented several strategies for decreasing energy use. The CPUs are moved to lower power states— for example, by lowering clock frequency—whenever possible. In addition, when a computer is not being actively used, Windows may put the entire computer into a low-power state (sleep) or may even save all of memory to disk and shut the computer off (hibernation). When the user returns, the computer powers up and continues from its previous state, so the user does not need to reboot and restart application.  Dynamic Device Support  Early in the history of the PC industry, computer configurations were fairly static. Occasionally, new devices might be plugged into the serial, printer, or game ports on the back of a computer, but that was it. The next steps toward dynamic configuration of PCs were laptop docks and PCMIA cards. A PC could suddenly be connected to or disconnected from a whole set of peripherals. In a contemporary PC, the situation has completely changed. PCs are designed to let users to plug and unplug a huge host of peripherals all the time; external disks, thumb drives, cameras, and the like are constantly coming and going. Support for dynamic configuration of devices is continually evolving in Windows. </vt:lpstr>
      <vt:lpstr>System Components The architecture of Windows is a layered system of modules, as shown . The main layers are the HAL, the kernel, and the executive, all of which run in kernel mode, and a collection of subsystems and services that run in user mode. The user-mode subsystems fall into two categories: the environmental subsystems, which emulate different operating systems, and the protection subsystems, which provide security functions. One of the chief advantages of this type of architecture is that interactions between modules are kept simple. The remainder of this section describes these layers and subsystems.  The user-mode subsystems fall into two categories:  1. The environmental subsystems, which emulate different operating systems.  2. The protection subsystems, which provide security functions.  1. Hardware-Abstraction Layer:  The HAL is the layer of software that hides hardware differences from upper levels of the operating system, to help make Windows XP portable.  1. Kernel: The kernel of Windows XP has four main responsibilities: thread scheduling, interrupt and exception handling, low-level processor synchronization, and recovery after a power failure.   2. Executive: The Windows XP executive provides a set of services that all environmental subsystems use. The services are grouped as follows: </vt:lpstr>
      <vt:lpstr>3.1 Object manager   For managing kernel-mode entities, Windows XP uses a generic set of interfaces that are manipulated by user-mode programs. Windows XP calls these entities objects, and the executive component that manipulates them is the Object Manager   3.2 Virtual memory manager The executive component that manages the virtual address space, physical memory allocation, and paging is the Virtual memory manager.   3.3 Process manager   The Windows XP process manager provides services for creating, deleting, and using processes, threads, and jobs.   3.4 Local procedure call facility   The implementation of Windows XP uses a client-server model. The client-server model is used for implementing a variety of operating-system services besides the environmental subsystems. Security management, printer spooling, Web services, network file systems, plug-and play, and many other features are implemented using this model.  </vt:lpstr>
      <vt:lpstr>3.5 I/O manager  The I/O manager is responsible for file systems, device drivers, and network drivers. It keeps track of which device drivers, filter drivers, and file systems are loaded, and it also manages buffers for I/O requests.  3.6 Cache manager   The cache manager works closely with the VM manager to provide cache services for all components under the control of the I/0 manager. Caching in Windows XP is based on files rather than raw blocks.  3.7 Security reference monitor   The Security reference monitor (SRM) checks the process's security token and the object's access-control list to see whether the process has the necessary rights.   3.8 Plug-and-play and power managers   The Plug-and-Play (PnP) manager automatically recognizes installed devices and detects changes in devices as the 22.3 873 system operates.  3.9 Registry  Windows XP keeps much of its configuration information in an internal database called registry. A registry database is called a hive. There are separate hives for system information, default user preferences, software installation, and security</vt:lpstr>
      <vt:lpstr>3.10 Booting   The booting of a Windows XP PC begins when the hardware powers on and the BIOS begins executing from ROM. The BIOS identifies the to be booted and loads and executes the bootstrap loader from the front of the disk.  File System:   In computing, file system controls how data is stored and retrieved. In other words, it is the method and data structure that an operating system uses to keep track of files on a disk or partition . It separates the data we put in computer into pieces and gives each piece a name, so the data is easily isolated and identified . Without file system, information saved in a storage media would be one large body of data with no way to tell where the information begins and ends.  Types of Windows File System .  There are five types of Windows file system, such as FAT12, FAT16, FAT32, NTFS and ex-FAT.  FAT32 in Windows   In order to overcome the limited volume size of FAT16 (its supported maximum volume size is 2GB) Microsoft designed a new version of the file system FAT32, which then becomes the most frequently used version of the FAT (File Allocation Table) file system.</vt:lpstr>
      <vt:lpstr>NTFS in Windows   NTFS is the newer drive format. Its full name is New Technology File System. Starting with Windows NT 3.1, it is the default file system of the Windows NT family . Microsoft has released five versions of NTFS, namely v1.0, v1.1, v1.2, v3.0, and v3.1.   ex-FAT in Windows   ex-FAT (Extended File Allocation Table) was designed by Microsoft back in 2006 and was a part of the company's Windows CE 6.0 operating system . This file system was created to be used on flash drives like USB memory sticks and SD cards, which gives a hint for its precursors: FAT32 and FAT16.  Networking   Windows supports both peer-to-peer and client–server networking. It also has facilities for network management. The networking components in Windows provide data transport,  inter-process communication, file sharing across a network, and the ability to send print jobs to remote printers There are two internal networking interface:  1.network device interface specification (NDIS)  2.transport driver interface (TDI).  </vt:lpstr>
      <vt:lpstr>Network device interface specification (NDIS)  The NDIS interface was developed in 1989 by Microsoft and 3Com to separate network adapters from transport protocols so that either could be changed without affecting the other. NDIS resides at the interface between the data-link and network layers in the ISO model and enables many protocols to operate over many different network adapters.  transport driver interface (TDI)   the TDI is the interface between the transport layer (layer 4) and the session layer (layer 5). This interface enables any session-layer component to use any available transport mechanism. (Similar reasoning led to the streams mechanism in UNIX.) The TDI supports both connection-based and connectionless transport and has functions to send any type of data.  Protocols   Windows implements transport protocols as drivers. These drivers can be loaded and unloaded from the system dynamically, although in practice the system typically has to be rebooted after a change. Windows comes with several networking protocols. Next, we discuss a number of these protocols.   </vt:lpstr>
      <vt:lpstr>Server-Message Block   The server-message-block (SMB) protocol was first introduced in MS-DOS 3.1. The system uses the protocol to send I/O requests over the network. The SMB protocol has four message types. Session control messages are commands that start and end a redirector connection to a shared resource at the server. A redirector uses File messages to access files at the server. Printer messages are used to send data to a remote print queue and to receive status information from the queue, and Message messages are used to communicate with another workstation. A version of the SMB protocol was published as the common Internet fil system (CIFS) and is supported on a number of operating systems.  Transmission Control Protocol/Internet Protocol  The transmission control protocol/Internet protocol (TCP/IP) suite that is used on the Internet has become the de facto standard networking infrastructure. Windows uses TCP/IP to connect to a wide variety of operating systems and hardware platforms. The Windows TCP/IP package includes the simple network-management protocol (SNM), the dynamic host-configuration protocol (DHCP), and the older Windows Internet name service (WINS). Windows Vista introduced a new implementation of TCP/IP that supports both IPv4 and IPv6 in the same network stack. This new implementation also supports offloading of the network stack onto advanced hardware, to achieve very high performance for servers. Windows provides a software firewall that limits the TCP ports that can be used by programs for network communication. Network firewalls are commonly implemented in routers and are a very important security measure. Having a firewall built into the operating system makes a hardware router unnecessary, and it also provides more integrated management and easier use. </vt:lpstr>
      <vt:lpstr>Point-to-Point Tunneling Protocol   The point-to-point tunneling protocol (PPTP) is a protocol provided by Windows to communicate between remote-access server modules running on Windows server machines and other client systems that are connected over the Internet. The remote-access servers can encrypt data sent over the connection, and they support multiprotocol virtual private networks (VPNs) over the Internet.   HTTP Protocol   The HTTP protocol is used to get/put information using the World Wide Web. Windows implements HTTP using a kernel-mode driver, so web servers can operate with a low-overhead connection to the networking stack. HTTP is a fairly general protocol that Windows makes available as a transport option for implementing RPC.  Web-Distributed Authoring and Versioning Protocol   Web-distributed authoring and versioning (WebDAV) is an HTTP-based protocol for collaborative authoring across a network. Windows builds a WebDAV B.6 Networking 43 redirector into the file system. Being built directly into the file system enables WebDAV to work with other file-system features, such as encryption. Personal files can then be stored securely in a public place. Because WebDAV uses HTTP, which is a get/put protocol, Windows has to cache the files locally so programs can use read and write operations on parts of the files.</vt:lpstr>
      <vt:lpstr>Named Pipes   Named pipes are a connection-oriented messaging mechanism. A process can use named pipes to communicate with other processes on the same machine. Since named pipes are accessed through the file-system interface, the security mechanisms used for file objects also apply to named pipes. The SMB protocol supports named pipes, so they can also be used for communication between processes on different systems. The format of pipe names follows the uniform naming convention (UNC). A UNC name looks like a typical remote file name. The format is ∖∖server name ∖ share name ∖x ∖y ∖z, where server name identifies a server on the network; share name identifies any resource that is made available to network users, such as directories, files, named pipes, and printers; and ∖x ∖y ∖ z is a normal file path name.  Programmer Interface   The Win32 API is the fundamental interface to the capabilities of Windows. This section describes five main aspects of the Win32 API: access to kernel objects, sharing of objects between processes, process management,  inter-process communication, and memory management.  access to kernel objects  The Windows XP kernel provides many services that application programs can use. Application programs obtain these services by manipulating kernel objects. A process gains access to a kernel object named XXX by calling the Create XXX function to open a handle to XXX. This handle is unique to the process. Depending on which object is being opened, if the Create() function fails, it may return 0, or it may return a special constant named INVALID _HANDLE_VALUE. A process can close any handle by calling the Close Handle () function, and the system may delete the object if the count of processes using the object drops to 0.</vt:lpstr>
      <vt:lpstr>sharing of objects between processes   Between Processes Windows XP provides three ways to share objects between processes. The first way is for a child process to inherit a handle to the object. When the parent calls the Create XXX function, the parent supplies a SECURITIESJVTTRIBUTES structure with the Handle field set to TRUE. This field creates an inheritable handle. The second way to share objects is for one process to give the object a name when the object is created and for the second process to open the name. This method has two drawbacks: Windows XP does not provide a way to check whether an object with the chosen name already exists, and the object name space is global, without regard to the object type. For instance, two applications may create an object named pipe when two distinct—and possibly different— objects are desired. The third way to share objects is via the Duplicate  function. This method requires some other method of inter-process communication to pass the duplicated handle. Given a handle to a process and the value of a handle within that process, a second process can get a handle to the same object and thus share it.  Process management  In Windows, a process is a loaded instance of an application and a thread is an executable unit of code that can be scheduled by the kernel dispatcher. Thus, a process contains one or more threads. A process is created when a thread in some other process calls the Create Process() API. This routine loads any dynamic link libraries used by the process and creates an initial thread in the process. Additional threads can be created by the Create Thread() function. Each thread is created with its own stack, which defaults to 1 MB unless otherwise specified in an argument to Create Thread().</vt:lpstr>
      <vt:lpstr>Inter-process Communication   Win32 API applications handle inter-process communication in several ways. One way is by sharing kernel objects. Another way is by passing messages, an approach that is particularly popular for Windows GUI applications. One thread can send a message to another thread or to a window by calling Post Message O, Post  Thread Message O, Send Message Q, Send Thread Message O, or Send Message Call back Q. The difference between posting a message and sending a message is that the post routines are asynchronous? They return immediately, and the calling thread does not know when the message is actually delivered. The send routines are synchronous: They block the caller until the message has been delivered and processed. In addition to sending a message, a thread can send data with the message. Since processes have separate address spaces, the data must be copied. The system copies data by calling Send Message O to send a message of type WM_COPYDATA with a COPYDATASTRUCT data structure that contains the length and address of the data to be transferred. When the message is sent, Windows XP copies the data to a new block of memory and gives the virtual address of the new block to the receiving process. Unlike threads in the 16-bit Windows environment, every Win32 API thread has its own input queue from which it receives messages. (All input is received via messages.) This structure is more reliable than the shared input queue of 16-bit Windows, because, with separate queues, it is no longer possible for one stuck application to block input to the other applications. If a Win32 API application does not call Get Message () to handle events on its input queue, the queue fills up; and after about five seconds, the system marks the application as "Not Responding“.  Memory Management   The Win32 API provides several ways for an application to use memory: virtual memory, memory-mapped files, heaps, and thread-local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Jannat Nahar Jimi</dc:creator>
  <cp:lastModifiedBy>Jannat Nahar Jimi</cp:lastModifiedBy>
  <cp:revision>12</cp:revision>
  <dcterms:created xsi:type="dcterms:W3CDTF">2022-08-23T05:10:58Z</dcterms:created>
  <dcterms:modified xsi:type="dcterms:W3CDTF">2022-08-23T06:47:42Z</dcterms:modified>
</cp:coreProperties>
</file>