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pRTH/o3tCEMo17CUC9hg/SCJ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6298475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6298475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6298475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62984752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62984752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e62984752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19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9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7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idx="4294967295" type="ctrTitle"/>
          </p:nvPr>
        </p:nvSpPr>
        <p:spPr>
          <a:xfrm>
            <a:off x="838200" y="466725"/>
            <a:ext cx="10515600" cy="2305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Brain Tumor Detection From 2D MRI Images</a:t>
            </a:r>
            <a:endParaRPr/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855620" y="2314575"/>
            <a:ext cx="9582736" cy="17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Machine Learning and Convoluted Neural Network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7505700" y="3648074"/>
            <a:ext cx="383068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Group: 8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Imtiaz Ahmed – 		1706062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Tamim Ahmed – 		1706063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Sadat Tahmeed  – 		1706064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Md. Mahadi Hasan - 	1706065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855620" y="3800474"/>
            <a:ext cx="389735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EEE 312:  DSP Laboratory I</a:t>
            </a:r>
            <a:b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Experimental Results: Machine Learning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56" name="Google Shape;156;p9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374" y="2131011"/>
            <a:ext cx="98679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Experimental Results: Machine Learning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64" name="Google Shape;164;p10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325" y="1691065"/>
            <a:ext cx="62293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Experimental Results: CNN Model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72" name="Google Shape;172;p11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06" y="3054413"/>
            <a:ext cx="4917568" cy="183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770" y="1926640"/>
            <a:ext cx="5530215" cy="385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Experimental Results: Transfer Learning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81" name="Google Shape;181;p12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217" y="2162213"/>
            <a:ext cx="8207105" cy="324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Experimental Results: Model Comparison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89" name="Google Shape;189;p13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413" y="1917471"/>
            <a:ext cx="7651174" cy="324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629847520_0_0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629847520_0_0"/>
          <p:cNvSpPr txBox="1"/>
          <p:nvPr>
            <p:ph idx="1" type="body"/>
          </p:nvPr>
        </p:nvSpPr>
        <p:spPr>
          <a:xfrm>
            <a:off x="539496" y="1435608"/>
            <a:ext cx="4416600" cy="39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Working together in real time</a:t>
            </a:r>
            <a:endParaRPr/>
          </a:p>
        </p:txBody>
      </p:sp>
      <p:sp>
        <p:nvSpPr>
          <p:cNvPr id="203" name="Google Shape;203;p14"/>
          <p:cNvSpPr txBox="1"/>
          <p:nvPr>
            <p:ph idx="4294967295" type="body"/>
          </p:nvPr>
        </p:nvSpPr>
        <p:spPr>
          <a:xfrm>
            <a:off x="541611" y="1431010"/>
            <a:ext cx="4413626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you share your presentation with others, you’ll see them working with you at the same time. </a:t>
            </a:r>
            <a:b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it works:</a:t>
            </a:r>
            <a:endParaRPr/>
          </a:p>
        </p:txBody>
      </p:sp>
      <p:pic>
        <p:nvPicPr>
          <p:cNvPr descr="Share icon showing number of people  working on the presentation "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84" y="2425111"/>
            <a:ext cx="3262550" cy="1475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1 inside indicating step 1" id="205" name="Google Shape;205;p14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descr="Small circle" id="206" name="Google Shape;206;p1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207" name="Google Shape;207;p1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208" name="Google Shape;208;p14"/>
          <p:cNvSpPr txBox="1"/>
          <p:nvPr/>
        </p:nvSpPr>
        <p:spPr>
          <a:xfrm>
            <a:off x="1066039" y="4571824"/>
            <a:ext cx="2696774" cy="9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Share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above the ribbon, or by using short-key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Alt-ZS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to invite people to work with you (You can save to the cloud at this point.)</a:t>
            </a:r>
            <a:endParaRPr/>
          </a:p>
        </p:txBody>
      </p:sp>
      <p:pic>
        <p:nvPicPr>
          <p:cNvPr descr="Marker showing who is working on a slide"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1352" y="2434307"/>
            <a:ext cx="3841692" cy="2512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2 inside indicating step 2" id="210" name="Google Shape;210;p14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descr="Small circle" id="211" name="Google Shape;211;p1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212" name="Google Shape;212;p1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213" name="Google Shape;213;p14"/>
          <p:cNvSpPr txBox="1"/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other people are in the presentation, a marker shows who is on which slide…</a:t>
            </a:r>
            <a:endParaRPr/>
          </a:p>
        </p:txBody>
      </p:sp>
      <p:pic>
        <p:nvPicPr>
          <p:cNvPr descr="Maker showing the part of the slide being edited" id="214" name="Google Shape;2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9419" y="2350394"/>
            <a:ext cx="3563782" cy="2305344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3 inside  indicating step 3" id="215" name="Google Shape;215;p14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descr="Small circle" id="216" name="Google Shape;216;p1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217" name="Google Shape;217;p1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218" name="Google Shape;218;p14"/>
          <p:cNvSpPr txBox="1"/>
          <p:nvPr/>
        </p:nvSpPr>
        <p:spPr>
          <a:xfrm>
            <a:off x="8429668" y="4571824"/>
            <a:ext cx="2658635" cy="6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…and the part of the slide they're editing.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Explore without leaving your slides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541609" y="1296100"/>
            <a:ext cx="6093106" cy="123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 Lookup brings research directly in to PowerPoint.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it:</a:t>
            </a:r>
            <a:endParaRPr/>
          </a:p>
        </p:txBody>
      </p:sp>
      <p:pic>
        <p:nvPicPr>
          <p:cNvPr descr="Three pictures showing the Smart Lookup feature"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08" y="2144574"/>
            <a:ext cx="11129522" cy="3198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1 inside  indicating step 1" id="226" name="Google Shape;226;p15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descr="Small circle" id="227" name="Google Shape;227;p1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228" name="Google Shape;228;p1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229" name="Google Shape;229;p15"/>
          <p:cNvSpPr txBox="1"/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Right-click in the word </a:t>
            </a:r>
            <a:r>
              <a:rPr b="0" i="1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the following phrase: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 furniture</a:t>
            </a:r>
            <a:endParaRPr/>
          </a:p>
        </p:txBody>
      </p:sp>
      <p:grpSp>
        <p:nvGrpSpPr>
          <p:cNvPr descr="Small circle with number 2 inside  indicating step 2" id="230" name="Google Shape;230;p15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descr="Small circle" id="231" name="Google Shape;231;p1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232" name="Google Shape;232;p1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Lookup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notice that results are contextual for that phrase, not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Office apps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1200" u="none" cap="none" strike="noStrike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3 inside  indicating step 3" id="234" name="Google Shape;234;p15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descr="Small circle" id="235" name="Google Shape;235;p1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236" name="Google Shape;236;p1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237" name="Google Shape;237;p15"/>
          <p:cNvSpPr txBox="1"/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Just for fun, try Smart Lookup again by right-clicking in the word </a:t>
            </a:r>
            <a:r>
              <a:rPr b="0" i="1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Step 2.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521207" y="1536192"/>
            <a:ext cx="11204067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604323" y="1859950"/>
            <a:ext cx="106899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images of main dataset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Approach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Preprocessing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 Pipeline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Augmentation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 architecture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 learning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 in image preprocessing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Challenges faced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629847520_0_16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4" name="Google Shape;54;ge629847520_0_16"/>
          <p:cNvSpPr txBox="1"/>
          <p:nvPr>
            <p:ph idx="1" type="body"/>
          </p:nvPr>
        </p:nvSpPr>
        <p:spPr>
          <a:xfrm>
            <a:off x="539506" y="1435600"/>
            <a:ext cx="11017800" cy="39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1: Machine Learning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3400044" y="1926640"/>
            <a:ext cx="5391912" cy="4052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Preprocessing and Traditional Classifier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360" y="2733753"/>
            <a:ext cx="8494809" cy="289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1: Image Pre-processing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70" name="Google Shape;70;p4"/>
          <p:cNvGrpSpPr/>
          <p:nvPr/>
        </p:nvGrpSpPr>
        <p:grpSpPr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descr="Small circle" id="71" name="Google Shape;71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72" name="Google Shape;72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73" name="Google Shape;73;p4"/>
          <p:cNvSpPr txBox="1"/>
          <p:nvPr/>
        </p:nvSpPr>
        <p:spPr>
          <a:xfrm>
            <a:off x="1056513" y="1958189"/>
            <a:ext cx="4585731" cy="137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Skull Stripping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Thresholding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Connected Component Analysis</a:t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056513" y="3600450"/>
            <a:ext cx="4504252" cy="1161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 and Enhancement</a:t>
            </a:r>
            <a:endParaRPr/>
          </a:p>
        </p:txBody>
      </p:sp>
      <p:sp>
        <p:nvSpPr>
          <p:cNvPr descr="Number 1" id="75" name="Google Shape;75;p4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grpSp>
        <p:nvGrpSpPr>
          <p:cNvPr descr="Small circle with number 1 inside  indicating step 1" id="76" name="Google Shape;76;p4"/>
          <p:cNvGrpSpPr/>
          <p:nvPr/>
        </p:nvGrpSpPr>
        <p:grpSpPr>
          <a:xfrm>
            <a:off x="531552" y="3537175"/>
            <a:ext cx="558179" cy="409838"/>
            <a:chOff x="6953426" y="711274"/>
            <a:chExt cx="558179" cy="409838"/>
          </a:xfrm>
        </p:grpSpPr>
        <p:sp>
          <p:nvSpPr>
            <p:cNvPr descr="Small circle" id="77" name="Google Shape;77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78" name="Google Shape;78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7986" y="1542115"/>
            <a:ext cx="2011673" cy="190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099" y="1566504"/>
            <a:ext cx="2051374" cy="190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3486" y="1542115"/>
            <a:ext cx="2009321" cy="18684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42244" y="3418399"/>
            <a:ext cx="6018204" cy="30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Image	    Skull Stripping        Filtering and Enhancement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0742" y="3840775"/>
            <a:ext cx="1970711" cy="190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0708" y="3840775"/>
            <a:ext cx="2043307" cy="19000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5651770" y="5781763"/>
            <a:ext cx="6018204" cy="30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Segmentation	         Contouring</a:t>
            </a:r>
            <a:endParaRPr/>
          </a:p>
        </p:txBody>
      </p:sp>
      <p:grpSp>
        <p:nvGrpSpPr>
          <p:cNvPr descr="Small circle with number 1 inside  indicating step 1" id="86" name="Google Shape;86;p4"/>
          <p:cNvGrpSpPr/>
          <p:nvPr/>
        </p:nvGrpSpPr>
        <p:grpSpPr>
          <a:xfrm>
            <a:off x="540813" y="4285103"/>
            <a:ext cx="558179" cy="409838"/>
            <a:chOff x="6953426" y="711274"/>
            <a:chExt cx="558179" cy="409838"/>
          </a:xfrm>
        </p:grpSpPr>
        <p:sp>
          <p:nvSpPr>
            <p:cNvPr descr="Small circle" id="87" name="Google Shape;87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88" name="Google Shape;88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89" name="Google Shape;89;p4"/>
          <p:cNvSpPr txBox="1"/>
          <p:nvPr/>
        </p:nvSpPr>
        <p:spPr>
          <a:xfrm>
            <a:off x="1056513" y="4372679"/>
            <a:ext cx="6096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Segmentation Using K-means 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Tumor contouring</a:t>
            </a:r>
            <a:endParaRPr/>
          </a:p>
        </p:txBody>
      </p:sp>
      <p:grpSp>
        <p:nvGrpSpPr>
          <p:cNvPr descr="Small circle with number 1 inside  indicating step 1" id="90" name="Google Shape;90;p4"/>
          <p:cNvGrpSpPr/>
          <p:nvPr/>
        </p:nvGrpSpPr>
        <p:grpSpPr>
          <a:xfrm>
            <a:off x="540813" y="5158024"/>
            <a:ext cx="558179" cy="409838"/>
            <a:chOff x="6953426" y="711274"/>
            <a:chExt cx="558179" cy="409838"/>
          </a:xfrm>
        </p:grpSpPr>
        <p:sp>
          <p:nvSpPr>
            <p:cNvPr descr="Small circle" id="91" name="Google Shape;91;p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92" name="Google Shape;92;p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521207" y="448056"/>
            <a:ext cx="8165593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1: Classification and Evaluation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99" name="Google Shape;99;p5"/>
          <p:cNvGrpSpPr/>
          <p:nvPr/>
        </p:nvGrpSpPr>
        <p:grpSpPr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descr="Small circle" id="100" name="Google Shape;100;p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01" name="Google Shape;101;p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02" name="Google Shape;102;p5"/>
          <p:cNvSpPr txBox="1"/>
          <p:nvPr/>
        </p:nvSpPr>
        <p:spPr>
          <a:xfrm>
            <a:off x="1056513" y="1958189"/>
            <a:ext cx="9773412" cy="147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Extraction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Texture-based features: Dissimilarity, Homogeneity, Energy, Correlation, ASM, Entropy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statistical features: Mean, Variance, Standard Deviation, Centroid, Kurtosis, Skewness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Number 1" id="103" name="Google Shape;103;p5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grpSp>
        <p:nvGrpSpPr>
          <p:cNvPr descr="Small circle with number 1 inside  indicating step 1" id="104" name="Google Shape;104;p5"/>
          <p:cNvGrpSpPr/>
          <p:nvPr/>
        </p:nvGrpSpPr>
        <p:grpSpPr>
          <a:xfrm>
            <a:off x="540813" y="3537175"/>
            <a:ext cx="558179" cy="409838"/>
            <a:chOff x="6953426" y="711274"/>
            <a:chExt cx="558179" cy="409838"/>
          </a:xfrm>
        </p:grpSpPr>
        <p:sp>
          <p:nvSpPr>
            <p:cNvPr descr="Small circle" id="105" name="Google Shape;105;p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06" name="Google Shape;106;p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Small circle with number 1 inside  indicating step 1" id="107" name="Google Shape;107;p5"/>
          <p:cNvGrpSpPr/>
          <p:nvPr/>
        </p:nvGrpSpPr>
        <p:grpSpPr>
          <a:xfrm>
            <a:off x="531552" y="4881650"/>
            <a:ext cx="558179" cy="409838"/>
            <a:chOff x="6953426" y="711274"/>
            <a:chExt cx="558179" cy="409838"/>
          </a:xfrm>
        </p:grpSpPr>
        <p:sp>
          <p:nvSpPr>
            <p:cNvPr descr="Small circle" id="108" name="Google Shape;108;p5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09" name="Google Shape;109;p5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1013033" y="3577681"/>
            <a:ext cx="9773412" cy="117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Classifiers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Naive Bayes, K-Nearest Neighbour, Support Vector Machine, Multilayer Perceptron, Ensemble trees (Random Forest), Logistic regression</a:t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013033" y="4897940"/>
            <a:ext cx="9773412" cy="117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Evaluation stage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80.39%</a:t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2: Deep Learning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118" name="Google Shape;118;p6"/>
          <p:cNvGrpSpPr/>
          <p:nvPr/>
        </p:nvGrpSpPr>
        <p:grpSpPr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descr="Small circle" id="119" name="Google Shape;119;p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20" name="Google Shape;120;p6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21" name="Google Shape;121;p6"/>
          <p:cNvSpPr txBox="1"/>
          <p:nvPr/>
        </p:nvSpPr>
        <p:spPr>
          <a:xfrm>
            <a:off x="1056513" y="1958189"/>
            <a:ext cx="9773412" cy="380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Baseline Model using 5-Layer Convoluted Neural Network (CNN)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Convolutional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Pooling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Flatten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Dense (2)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Achieved Accuracy – 94.1%</a:t>
            </a:r>
            <a:endParaRPr/>
          </a:p>
        </p:txBody>
      </p:sp>
      <p:sp>
        <p:nvSpPr>
          <p:cNvPr descr="Number 1" id="122" name="Google Shape;122;p6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91" y="2582640"/>
            <a:ext cx="5591069" cy="321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2: Deep Learning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130" name="Google Shape;130;p7"/>
          <p:cNvGrpSpPr/>
          <p:nvPr/>
        </p:nvGrpSpPr>
        <p:grpSpPr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descr="Small circle" id="131" name="Google Shape;131;p7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32" name="Google Shape;132;p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33" name="Google Shape;133;p7"/>
          <p:cNvSpPr txBox="1"/>
          <p:nvPr/>
        </p:nvSpPr>
        <p:spPr>
          <a:xfrm>
            <a:off x="1056513" y="1958189"/>
            <a:ext cx="9773412" cy="380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Baseline Model using 5-Layer Convoluted Neural Network (CNN)</a:t>
            </a:r>
            <a:endParaRPr/>
          </a:p>
        </p:txBody>
      </p:sp>
      <p:sp>
        <p:nvSpPr>
          <p:cNvPr descr="Number 1" id="134" name="Google Shape;134;p7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" y="2482414"/>
            <a:ext cx="4067592" cy="334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770" y="2644339"/>
            <a:ext cx="4876324" cy="318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Proposed Method 2: Deep Learning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541609" y="1455491"/>
            <a:ext cx="5110161" cy="47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143" name="Google Shape;143;p8"/>
          <p:cNvGrpSpPr/>
          <p:nvPr/>
        </p:nvGrpSpPr>
        <p:grpSpPr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descr="Small circle" id="144" name="Google Shape;144;p8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45" name="Google Shape;145;p8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6" name="Google Shape;146;p8"/>
          <p:cNvSpPr txBox="1"/>
          <p:nvPr/>
        </p:nvSpPr>
        <p:spPr>
          <a:xfrm>
            <a:off x="1056513" y="1958189"/>
            <a:ext cx="9773412" cy="380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 Learning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Preprocessing layer that scaled the pixel values according to VGG 16 requirement and also used 224*224*3 images as standard values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Achieved Accuracy – 94.12%</a:t>
            </a:r>
            <a:endParaRPr/>
          </a:p>
        </p:txBody>
      </p:sp>
      <p:sp>
        <p:nvSpPr>
          <p:cNvPr descr="Number 1" id="147" name="Google Shape;147;p8"/>
          <p:cNvSpPr txBox="1"/>
          <p:nvPr/>
        </p:nvSpPr>
        <p:spPr>
          <a:xfrm>
            <a:off x="603195" y="3972281"/>
            <a:ext cx="558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40" y="3511394"/>
            <a:ext cx="4031298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3029" y="2915604"/>
            <a:ext cx="4816205" cy="30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2021-07-24T18:33:48Z</dcterms:created>
  <dc:creator>Sadat Tahmeed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