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36D7AC0-1BED-4DDB-9953-8DDF3F2A388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0053A44-90A5-4BFB-AC31-111FC137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4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AC0-1BED-4DDB-9953-8DDF3F2A388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3A44-90A5-4BFB-AC31-111FC137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8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6D7AC0-1BED-4DDB-9953-8DDF3F2A388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053A44-90A5-4BFB-AC31-111FC137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8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6D7AC0-1BED-4DDB-9953-8DDF3F2A388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053A44-90A5-4BFB-AC31-111FC13704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6971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6D7AC0-1BED-4DDB-9953-8DDF3F2A388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053A44-90A5-4BFB-AC31-111FC137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97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AC0-1BED-4DDB-9953-8DDF3F2A388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3A44-90A5-4BFB-AC31-111FC137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13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AC0-1BED-4DDB-9953-8DDF3F2A388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3A44-90A5-4BFB-AC31-111FC137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69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AC0-1BED-4DDB-9953-8DDF3F2A388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3A44-90A5-4BFB-AC31-111FC137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87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6D7AC0-1BED-4DDB-9953-8DDF3F2A388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053A44-90A5-4BFB-AC31-111FC137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AC0-1BED-4DDB-9953-8DDF3F2A388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3A44-90A5-4BFB-AC31-111FC137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6D7AC0-1BED-4DDB-9953-8DDF3F2A388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053A44-90A5-4BFB-AC31-111FC137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7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AC0-1BED-4DDB-9953-8DDF3F2A388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3A44-90A5-4BFB-AC31-111FC137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8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AC0-1BED-4DDB-9953-8DDF3F2A388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3A44-90A5-4BFB-AC31-111FC137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3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AC0-1BED-4DDB-9953-8DDF3F2A388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3A44-90A5-4BFB-AC31-111FC137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AC0-1BED-4DDB-9953-8DDF3F2A388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3A44-90A5-4BFB-AC31-111FC137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66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AC0-1BED-4DDB-9953-8DDF3F2A388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3A44-90A5-4BFB-AC31-111FC137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1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AC0-1BED-4DDB-9953-8DDF3F2A388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3A44-90A5-4BFB-AC31-111FC137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9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7AC0-1BED-4DDB-9953-8DDF3F2A388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53A44-90A5-4BFB-AC31-111FC137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3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  <p:sldLayoutId id="214748399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Cooper Black" panose="0208090404030B020404" pitchFamily="18" charset="0"/>
                <a:cs typeface="Arial" panose="020B0604020202020204" pitchFamily="34" charset="0"/>
              </a:rPr>
              <a:t>LINUX VS WINDOWS</a:t>
            </a:r>
            <a:endParaRPr lang="en-US" sz="4400" dirty="0"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12" y="2152651"/>
            <a:ext cx="7700963" cy="3850482"/>
          </a:xfrm>
        </p:spPr>
      </p:pic>
    </p:spTree>
    <p:extLst>
      <p:ext uri="{BB962C8B-B14F-4D97-AF65-F5344CB8AC3E}">
        <p14:creationId xmlns:p14="http://schemas.microsoft.com/office/powerpoint/2010/main" val="201440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0387" y="958334"/>
            <a:ext cx="4706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oper Black" panose="0208090404030B020404" pitchFamily="18" charset="0"/>
                <a:ea typeface="Calibri" panose="020F0502020204030204" pitchFamily="34" charset="0"/>
              </a:rPr>
              <a:t>VERSIONS OF LINUX</a:t>
            </a:r>
            <a:endParaRPr lang="en-US" sz="3200" b="1" dirty="0">
              <a:latin typeface="Cooper Black" panose="0208090404030B0204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9175" y="2537163"/>
            <a:ext cx="19526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ooper Black" panose="0208090404030B020404" pitchFamily="18" charset="0"/>
              </a:rPr>
              <a:t>REDHAT</a:t>
            </a:r>
          </a:p>
          <a:p>
            <a:r>
              <a:rPr lang="en-US" sz="2400" dirty="0">
                <a:solidFill>
                  <a:srgbClr val="FFFFFF"/>
                </a:solidFill>
                <a:latin typeface="Cooper Black" panose="0208090404030B020404" pitchFamily="18" charset="0"/>
              </a:rPr>
              <a:t>FEDORA</a:t>
            </a:r>
          </a:p>
          <a:p>
            <a:r>
              <a:rPr lang="en-US" sz="2400" dirty="0">
                <a:solidFill>
                  <a:srgbClr val="FFFFFF"/>
                </a:solidFill>
                <a:latin typeface="Cooper Black" panose="0208090404030B020404" pitchFamily="18" charset="0"/>
              </a:rPr>
              <a:t>UBANTU</a:t>
            </a:r>
          </a:p>
          <a:p>
            <a:r>
              <a:rPr lang="en-US" sz="2400" dirty="0">
                <a:solidFill>
                  <a:srgbClr val="FFFFFF"/>
                </a:solidFill>
                <a:latin typeface="Cooper Black" panose="0208090404030B020404" pitchFamily="18" charset="0"/>
              </a:rPr>
              <a:t>DEBIAN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KNOPPX</a:t>
            </a:r>
            <a:endParaRPr lang="en-US" sz="2400" dirty="0">
              <a:solidFill>
                <a:srgbClr val="FFFFFF"/>
              </a:solidFill>
              <a:latin typeface="Cooper Black" panose="0208090404030B020404" pitchFamily="18" charset="0"/>
            </a:endParaRPr>
          </a:p>
          <a:p>
            <a:r>
              <a:rPr lang="en-US" sz="2400" dirty="0">
                <a:solidFill>
                  <a:srgbClr val="FFFFFF"/>
                </a:solidFill>
                <a:latin typeface="Cooper Black" panose="0208090404030B020404" pitchFamily="18" charset="0"/>
              </a:rPr>
              <a:t>SUSE</a:t>
            </a:r>
          </a:p>
          <a:p>
            <a:r>
              <a:rPr lang="en-US" sz="2400" dirty="0">
                <a:solidFill>
                  <a:srgbClr val="FFFFFF"/>
                </a:solidFill>
                <a:latin typeface="Cooper Black" panose="0208090404030B020404" pitchFamily="18" charset="0"/>
              </a:rPr>
              <a:t>SLACKWARE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281285"/>
            <a:ext cx="7134225" cy="380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1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325" y="982772"/>
            <a:ext cx="6096000" cy="55399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en-US" sz="3600" dirty="0">
              <a:solidFill>
                <a:srgbClr val="FFFFFF"/>
              </a:solidFill>
              <a:latin typeface="Comic Sans MS" panose="030F0702030302020204" pitchFamily="66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FFFF"/>
                </a:solidFill>
                <a:latin typeface="Cooper Black" panose="0208090404030B020404" pitchFamily="18" charset="0"/>
              </a:rPr>
              <a:t>Windows OS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oper Black" panose="0208090404030B020404" pitchFamily="18" charset="0"/>
              </a:rPr>
              <a:t>No Full Access on OS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oper Black" panose="0208090404030B020404" pitchFamily="18" charset="0"/>
              </a:rPr>
              <a:t>Licensing Restrictions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oper Black" panose="0208090404030B020404" pitchFamily="18" charset="0"/>
              </a:rPr>
              <a:t>No Command Line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oper Black" panose="0208090404030B020404" pitchFamily="18" charset="0"/>
              </a:rPr>
              <a:t>Explicitly we need to Install Drivers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oper Black" panose="0208090404030B020404" pitchFamily="18" charset="0"/>
              </a:rPr>
              <a:t>Flat File Systems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oper Black" panose="0208090404030B020404" pitchFamily="18" charset="0"/>
              </a:rPr>
              <a:t>Threat detection is slow &amp; fixing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    patches </a:t>
            </a:r>
            <a:r>
              <a:rPr lang="en-US" sz="2000" dirty="0">
                <a:solidFill>
                  <a:srgbClr val="FFFFFF"/>
                </a:solidFill>
                <a:latin typeface="Cooper Black" panose="0208090404030B020404" pitchFamily="18" charset="0"/>
              </a:rPr>
              <a:t>takes 2 to 3 months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oper Black" panose="0208090404030B020404" pitchFamily="18" charset="0"/>
              </a:rPr>
              <a:t>Paid help desk support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Paid </a:t>
            </a:r>
            <a:r>
              <a:rPr lang="en-US" sz="2000" dirty="0">
                <a:solidFill>
                  <a:srgbClr val="FFFFFF"/>
                </a:solidFill>
                <a:latin typeface="Cooper Black" panose="0208090404030B020404" pitchFamily="18" charset="0"/>
              </a:rPr>
              <a:t>Software's </a:t>
            </a:r>
            <a:r>
              <a:rPr lang="en-US" sz="2000" dirty="0" err="1">
                <a:solidFill>
                  <a:srgbClr val="FFFFFF"/>
                </a:solidFill>
                <a:latin typeface="Cooper Black" panose="0208090404030B020404" pitchFamily="18" charset="0"/>
              </a:rPr>
              <a:t>Eg</a:t>
            </a:r>
            <a:r>
              <a:rPr lang="en-US" sz="2000" dirty="0">
                <a:solidFill>
                  <a:srgbClr val="FFFFFF"/>
                </a:solidFill>
                <a:latin typeface="Cooper Black" panose="0208090404030B020404" pitchFamily="18" charset="0"/>
              </a:rPr>
              <a:t>. </a:t>
            </a:r>
            <a:r>
              <a:rPr lang="en-US" sz="2000" dirty="0" err="1">
                <a:solidFill>
                  <a:srgbClr val="FFFFFF"/>
                </a:solidFill>
                <a:latin typeface="Cooper Black" panose="0208090404030B020404" pitchFamily="18" charset="0"/>
              </a:rPr>
              <a:t>Ms</a:t>
            </a:r>
            <a:r>
              <a:rPr lang="en-US" sz="2000" dirty="0">
                <a:solidFill>
                  <a:srgbClr val="FFFFFF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Office</a:t>
            </a:r>
            <a:endParaRPr lang="en-US" sz="2000" dirty="0">
              <a:solidFill>
                <a:srgbClr val="FFFFFF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77000" y="1813769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FFFF"/>
                </a:solidFill>
                <a:latin typeface="Cooper Black" panose="0208090404030B020404" pitchFamily="18" charset="0"/>
              </a:rPr>
              <a:t>Linux OS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oper Black" panose="0208090404030B020404" pitchFamily="18" charset="0"/>
              </a:rPr>
              <a:t>Full Access on OS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oper Black" panose="0208090404030B020404" pitchFamily="18" charset="0"/>
              </a:rPr>
              <a:t>Licensing Freedom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oper Black" panose="0208090404030B020404" pitchFamily="18" charset="0"/>
              </a:rPr>
              <a:t>Command Line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oper Black" panose="0208090404030B020404" pitchFamily="18" charset="0"/>
              </a:rPr>
              <a:t>Inbuilt Drivers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oper Black" panose="0208090404030B020404" pitchFamily="18" charset="0"/>
              </a:rPr>
              <a:t>Hierarchal file system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oper Black" panose="0208090404030B020404" pitchFamily="18" charset="0"/>
              </a:rPr>
              <a:t>Threat detection &amp; clearing </a:t>
            </a:r>
            <a:r>
              <a:rPr lang="en-US" sz="20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threats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    is </a:t>
            </a:r>
            <a:r>
              <a:rPr lang="en-US" sz="2000" dirty="0">
                <a:solidFill>
                  <a:srgbClr val="FFFFFF"/>
                </a:solidFill>
                <a:latin typeface="Cooper Black" panose="0208090404030B020404" pitchFamily="18" charset="0"/>
              </a:rPr>
              <a:t>very fast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oper Black" panose="0208090404030B020404" pitchFamily="18" charset="0"/>
              </a:rPr>
              <a:t>Online peer support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oper Black" panose="0208090404030B020404" pitchFamily="18" charset="0"/>
              </a:rPr>
              <a:t>Free Software's </a:t>
            </a:r>
            <a:r>
              <a:rPr lang="en-US" sz="2000" dirty="0" err="1">
                <a:solidFill>
                  <a:srgbClr val="FFFFFF"/>
                </a:solidFill>
                <a:latin typeface="Cooper Black" panose="0208090404030B020404" pitchFamily="18" charset="0"/>
              </a:rPr>
              <a:t>Eg</a:t>
            </a:r>
            <a:r>
              <a:rPr lang="en-US" sz="2000" dirty="0">
                <a:solidFill>
                  <a:srgbClr val="FFFFFF"/>
                </a:solidFill>
                <a:latin typeface="Cooper Black" panose="0208090404030B020404" pitchFamily="18" charset="0"/>
              </a:rPr>
              <a:t>. </a:t>
            </a:r>
            <a:r>
              <a:rPr lang="en-US" sz="2000" dirty="0" err="1">
                <a:solidFill>
                  <a:srgbClr val="FFFFFF"/>
                </a:solidFill>
                <a:latin typeface="Cooper Black" panose="0208090404030B020404" pitchFamily="18" charset="0"/>
              </a:rPr>
              <a:t>Libre</a:t>
            </a:r>
            <a:r>
              <a:rPr lang="en-US" sz="2000" dirty="0">
                <a:solidFill>
                  <a:srgbClr val="FFFFFF"/>
                </a:solidFill>
                <a:latin typeface="Cooper Black" panose="0208090404030B020404" pitchFamily="18" charset="0"/>
              </a:rPr>
              <a:t> office</a:t>
            </a:r>
            <a:endParaRPr lang="en-US" sz="2000" dirty="0">
              <a:latin typeface="Cooper Black" panose="0208090404030B0204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7000" y="690384"/>
            <a:ext cx="5934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FFFF"/>
                </a:solidFill>
                <a:latin typeface="Cooper Black" panose="0208090404030B020404" pitchFamily="18" charset="0"/>
              </a:rPr>
              <a:t>Comparision</a:t>
            </a:r>
            <a:endParaRPr lang="en-US" sz="3200" b="1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59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3476" y="2693938"/>
            <a:ext cx="107537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Cooper Black" panose="0208090404030B020404" pitchFamily="18" charset="0"/>
              </a:rPr>
              <a:t>In conclusion, no operating system is </a:t>
            </a:r>
            <a:r>
              <a:rPr lang="en-US" sz="28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really better</a:t>
            </a:r>
            <a:r>
              <a:rPr lang="en-US" sz="2800" dirty="0">
                <a:solidFill>
                  <a:srgbClr val="FFFFFF"/>
                </a:solidFill>
                <a:latin typeface="Cooper Black" panose="0208090404030B020404" pitchFamily="18" charset="0"/>
              </a:rPr>
              <a:t>, the choice is up to you. If you're </a:t>
            </a:r>
            <a:r>
              <a:rPr lang="en-US" sz="28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a gamer</a:t>
            </a:r>
            <a:r>
              <a:rPr lang="en-US" sz="2800" dirty="0">
                <a:solidFill>
                  <a:srgbClr val="FFFFFF"/>
                </a:solidFill>
                <a:latin typeface="Cooper Black" panose="0208090404030B020404" pitchFamily="18" charset="0"/>
              </a:rPr>
              <a:t>, then you have no choice, go </a:t>
            </a:r>
            <a:r>
              <a:rPr lang="en-US" sz="28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for Windows</a:t>
            </a:r>
            <a:r>
              <a:rPr lang="en-US" sz="2800" dirty="0">
                <a:solidFill>
                  <a:srgbClr val="FFFFFF"/>
                </a:solidFill>
                <a:latin typeface="Cooper Black" panose="0208090404030B020404" pitchFamily="18" charset="0"/>
              </a:rPr>
              <a:t>. Programmers might prefer </a:t>
            </a:r>
            <a:r>
              <a:rPr lang="en-US" sz="28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Linux and video/graphics </a:t>
            </a:r>
            <a:r>
              <a:rPr lang="en-US" sz="2800" dirty="0">
                <a:solidFill>
                  <a:srgbClr val="FFFFFF"/>
                </a:solidFill>
                <a:latin typeface="Cooper Black" panose="0208090404030B020404" pitchFamily="18" charset="0"/>
              </a:rPr>
              <a:t>producers </a:t>
            </a:r>
            <a:r>
              <a:rPr lang="en-US" sz="28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will </a:t>
            </a:r>
            <a:r>
              <a:rPr lang="en-US" sz="2800" dirty="0" err="1" smtClean="0">
                <a:solidFill>
                  <a:srgbClr val="FFFFFF"/>
                </a:solidFill>
                <a:latin typeface="Cooper Black" panose="0208090404030B020404" pitchFamily="18" charset="0"/>
              </a:rPr>
              <a:t>probablytend</a:t>
            </a:r>
            <a:r>
              <a:rPr lang="en-US" sz="28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Cooper Black" panose="0208090404030B020404" pitchFamily="18" charset="0"/>
              </a:rPr>
              <a:t>towards Mac. The best thing to do </a:t>
            </a:r>
            <a:r>
              <a:rPr lang="en-US" sz="28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is probably </a:t>
            </a:r>
            <a:r>
              <a:rPr lang="en-US" sz="2800" dirty="0">
                <a:solidFill>
                  <a:srgbClr val="FFFFFF"/>
                </a:solidFill>
                <a:latin typeface="Cooper Black" panose="0208090404030B020404" pitchFamily="18" charset="0"/>
              </a:rPr>
              <a:t>to try each OS and see which is </a:t>
            </a:r>
            <a:r>
              <a:rPr lang="en-US" sz="2800" dirty="0" err="1" smtClean="0">
                <a:solidFill>
                  <a:srgbClr val="FFFFFF"/>
                </a:solidFill>
                <a:latin typeface="Cooper Black" panose="0208090404030B020404" pitchFamily="18" charset="0"/>
              </a:rPr>
              <a:t>bestfor</a:t>
            </a:r>
            <a:r>
              <a:rPr lang="en-US" sz="2800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Cooper Black" panose="0208090404030B020404" pitchFamily="18" charset="0"/>
              </a:rPr>
              <a:t>you!</a:t>
            </a:r>
            <a:endParaRPr lang="en-US" sz="2800" dirty="0">
              <a:latin typeface="Cooper Black" panose="0208090404030B0204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62800" y="834509"/>
            <a:ext cx="3598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ooper Black" panose="0208090404030B020404" pitchFamily="18" charset="0"/>
              </a:rPr>
              <a:t>Conclusion</a:t>
            </a:r>
            <a:endParaRPr lang="en-US" sz="3600" b="1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82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 YOU</a:t>
            </a:r>
            <a:endParaRPr lang="en-US" sz="80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ooper Black" panose="0208090404030B020404" pitchFamily="18" charset="0"/>
              </a:rPr>
              <a:t>TAMIM HOSSEN SEFAT</a:t>
            </a:r>
            <a:endParaRPr lang="en-US" sz="32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9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8500" y="2396069"/>
            <a:ext cx="6096000" cy="29905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sz="2000" b="1" dirty="0">
                <a:latin typeface="Cooper Black" panose="0208090404030B0204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Name: MD TAMIM HOSSEN SEFAT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sz="2000" b="1" dirty="0">
                <a:latin typeface="Cooper Black" panose="0208090404030B0204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ID: 19-39349-1  Section: A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sz="2000" b="1" dirty="0">
                <a:latin typeface="Cooper Black" panose="0208090404030B0204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Course: Introduction To Computer Studies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sz="2000" b="1" dirty="0">
                <a:latin typeface="Cooper Black" panose="0208090404030B0204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Faculty Name: SUPTA RICHARD PHILIP</a:t>
            </a:r>
          </a:p>
          <a:p>
            <a:r>
              <a:rPr lang="en-US" sz="2000" b="1" dirty="0" smtClean="0">
                <a:latin typeface="Cooper Black" panose="0208090404030B020404" pitchFamily="18" charset="0"/>
                <a:ea typeface="Constantia" panose="02030602050306030303" pitchFamily="18" charset="0"/>
              </a:rPr>
              <a:t>      Date</a:t>
            </a:r>
            <a:r>
              <a:rPr lang="en-US" sz="2000" b="1" dirty="0">
                <a:latin typeface="Cooper Black" panose="0208090404030B020404" pitchFamily="18" charset="0"/>
                <a:ea typeface="Constantia" panose="02030602050306030303" pitchFamily="18" charset="0"/>
              </a:rPr>
              <a:t>: 11.12.19</a:t>
            </a:r>
            <a:endParaRPr lang="en-US" sz="2000" b="1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6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3703" y="1341120"/>
            <a:ext cx="9396548" cy="428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653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FFFFFF"/>
                </a:solidFill>
                <a:latin typeface="Cooper Black" panose="0208090404030B020404" pitchFamily="18" charset="0"/>
                <a:ea typeface="Comic Sans MS" panose="030F0702030302020204" pitchFamily="66" charset="0"/>
                <a:cs typeface="Comic Sans MS" panose="030F0702030302020204" pitchFamily="66" charset="0"/>
              </a:rPr>
              <a:t>CONTENTS</a:t>
            </a:r>
          </a:p>
          <a:p>
            <a:pPr marL="271653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 smtClean="0">
              <a:solidFill>
                <a:srgbClr val="000000"/>
              </a:solidFill>
              <a:latin typeface="Cooper Black" panose="0208090404030B020404" pitchFamily="18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350"/>
              </a:spcAft>
              <a:buClr>
                <a:srgbClr val="FFFFFF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 smtClean="0">
                <a:uFill>
                  <a:solidFill>
                    <a:srgbClr val="000000"/>
                  </a:solidFill>
                </a:uFill>
                <a:latin typeface="Cooper Black" panose="0208090404030B020404" pitchFamily="18" charset="0"/>
                <a:ea typeface="Arial" panose="020B0604020202020204" pitchFamily="34" charset="0"/>
                <a:cs typeface="Wingdings" panose="05000000000000000000" pitchFamily="2" charset="2"/>
              </a:rPr>
              <a:t>WHAT 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Cooper Black" panose="0208090404030B020404" pitchFamily="18" charset="0"/>
                <a:ea typeface="Arial" panose="020B0604020202020204" pitchFamily="34" charset="0"/>
                <a:cs typeface="Wingdings" panose="05000000000000000000" pitchFamily="2" charset="2"/>
              </a:rPr>
              <a:t>IS OPERATING SYSTEM?</a:t>
            </a:r>
            <a:endParaRPr lang="en-US" sz="2400" dirty="0">
              <a:uFill>
                <a:solidFill>
                  <a:srgbClr val="000000"/>
                </a:solidFill>
              </a:uFill>
              <a:latin typeface="Cooper Black" panose="0208090404030B0204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350"/>
              </a:spcAft>
              <a:buClr>
                <a:srgbClr val="FFFFFF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>
                <a:uFill>
                  <a:solidFill>
                    <a:srgbClr val="000000"/>
                  </a:solidFill>
                </a:uFill>
                <a:latin typeface="Cooper Black" panose="0208090404030B020404" pitchFamily="18" charset="0"/>
                <a:ea typeface="Arial" panose="020B0604020202020204" pitchFamily="34" charset="0"/>
                <a:cs typeface="Wingdings" panose="05000000000000000000" pitchFamily="2" charset="2"/>
              </a:rPr>
              <a:t>DIFFERENT TYPES OF OPERATING SYSTEMS.</a:t>
            </a:r>
            <a:endParaRPr lang="en-US" sz="2400" dirty="0">
              <a:uFill>
                <a:solidFill>
                  <a:srgbClr val="000000"/>
                </a:solidFill>
              </a:uFill>
              <a:latin typeface="Cooper Black" panose="0208090404030B0204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350"/>
              </a:spcAft>
              <a:buClr>
                <a:srgbClr val="FFFFFF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>
                <a:uFill>
                  <a:solidFill>
                    <a:srgbClr val="000000"/>
                  </a:solidFill>
                </a:uFill>
                <a:latin typeface="Cooper Black" panose="0208090404030B020404" pitchFamily="18" charset="0"/>
                <a:ea typeface="Arial" panose="020B0604020202020204" pitchFamily="34" charset="0"/>
                <a:cs typeface="Wingdings" panose="05000000000000000000" pitchFamily="2" charset="2"/>
              </a:rPr>
              <a:t>WINDOWS OS </a:t>
            </a:r>
            <a:endParaRPr lang="en-US" sz="2400" dirty="0">
              <a:uFill>
                <a:solidFill>
                  <a:srgbClr val="000000"/>
                </a:solidFill>
              </a:uFill>
              <a:latin typeface="Cooper Black" panose="0208090404030B0204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350"/>
              </a:spcAft>
              <a:buClr>
                <a:srgbClr val="FFFFFF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 smtClean="0">
                <a:uFill>
                  <a:solidFill>
                    <a:srgbClr val="000000"/>
                  </a:solidFill>
                </a:uFill>
                <a:latin typeface="Cooper Black" panose="0208090404030B020404" pitchFamily="18" charset="0"/>
                <a:ea typeface="Arial" panose="020B0604020202020204" pitchFamily="34" charset="0"/>
                <a:cs typeface="Wingdings" panose="05000000000000000000" pitchFamily="2" charset="2"/>
              </a:rPr>
              <a:t>VERSION  OF WINDOWS</a:t>
            </a:r>
            <a:endParaRPr lang="en-US" sz="2400" dirty="0">
              <a:uFill>
                <a:solidFill>
                  <a:srgbClr val="000000"/>
                </a:solidFill>
              </a:uFill>
              <a:latin typeface="Cooper Black" panose="0208090404030B0204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350"/>
              </a:spcAft>
              <a:buClr>
                <a:srgbClr val="FFFFFF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>
                <a:uFill>
                  <a:solidFill>
                    <a:srgbClr val="000000"/>
                  </a:solidFill>
                </a:uFill>
                <a:latin typeface="Cooper Black" panose="0208090404030B020404" pitchFamily="18" charset="0"/>
                <a:ea typeface="Arial" panose="020B0604020202020204" pitchFamily="34" charset="0"/>
                <a:cs typeface="Wingdings" panose="05000000000000000000" pitchFamily="2" charset="2"/>
              </a:rPr>
              <a:t>LINUX OS </a:t>
            </a:r>
            <a:endParaRPr lang="en-US" sz="2400" dirty="0">
              <a:uFill>
                <a:solidFill>
                  <a:srgbClr val="000000"/>
                </a:solidFill>
              </a:uFill>
              <a:latin typeface="Cooper Black" panose="0208090404030B0204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350"/>
              </a:spcAft>
              <a:buClr>
                <a:srgbClr val="FFFFFF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 smtClean="0">
                <a:uFill>
                  <a:solidFill>
                    <a:srgbClr val="000000"/>
                  </a:solidFill>
                </a:uFill>
                <a:latin typeface="Cooper Black" panose="0208090404030B020404" pitchFamily="18" charset="0"/>
                <a:ea typeface="Arial" panose="020B0604020202020204" pitchFamily="34" charset="0"/>
                <a:cs typeface="Wingdings" panose="05000000000000000000" pitchFamily="2" charset="2"/>
              </a:rPr>
              <a:t>VERSION OF LINUX</a:t>
            </a:r>
            <a:endParaRPr lang="en-US" sz="2400" dirty="0">
              <a:uFill>
                <a:solidFill>
                  <a:srgbClr val="000000"/>
                </a:solidFill>
              </a:uFill>
              <a:latin typeface="Cooper Black" panose="0208090404030B0204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350"/>
              </a:spcAft>
              <a:buClr>
                <a:srgbClr val="FFFFFF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 smtClean="0">
                <a:uFill>
                  <a:solidFill>
                    <a:srgbClr val="000000"/>
                  </a:solidFill>
                </a:uFill>
                <a:latin typeface="Cooper Black" panose="0208090404030B020404" pitchFamily="18" charset="0"/>
                <a:ea typeface="Arial" panose="020B0604020202020204" pitchFamily="34" charset="0"/>
                <a:cs typeface="Wingdings" panose="05000000000000000000" pitchFamily="2" charset="2"/>
              </a:rPr>
              <a:t>COMPARISON</a:t>
            </a:r>
          </a:p>
          <a:p>
            <a:pPr marL="342900" indent="-342900" fontAlgn="base">
              <a:lnSpc>
                <a:spcPct val="107000"/>
              </a:lnSpc>
              <a:spcAft>
                <a:spcPts val="350"/>
              </a:spcAft>
              <a:buClr>
                <a:srgbClr val="FFFFFF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oper Black" panose="0208090404030B020404" pitchFamily="18" charset="0"/>
              </a:rPr>
              <a:t>CONCLUSION</a:t>
            </a:r>
            <a:endParaRPr lang="en-US" sz="24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27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193" y="1656338"/>
            <a:ext cx="2333625" cy="395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 rot="10800000" flipV="1">
            <a:off x="685798" y="2542407"/>
            <a:ext cx="798195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oper Black" panose="0208090404030B020404" pitchFamily="18" charset="0"/>
                <a:ea typeface="Arial" panose="020B0604020202020204" pitchFamily="34" charset="0"/>
              </a:rPr>
              <a:t>An operating system is software that manages computer hardware and software resources and provides common services for computer programs.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oper Black" panose="0208090404030B0204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oper Black" panose="0208090404030B020404" pitchFamily="18" charset="0"/>
                <a:ea typeface="Arial" panose="020B0604020202020204" pitchFamily="34" charset="0"/>
              </a:rPr>
              <a:t>The operating system is an essential component of the system software in a computer system. Application programs usually require an operating system to function.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oper Black" panose="0208090404030B0204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3962" y="1656338"/>
            <a:ext cx="6907853" cy="585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350"/>
              </a:spcAft>
              <a:buClr>
                <a:srgbClr val="FFFFFF"/>
              </a:buClr>
              <a:buSzPts val="2800"/>
            </a:pPr>
            <a:r>
              <a:rPr lang="en-US" sz="3200" b="1" dirty="0">
                <a:uFill>
                  <a:solidFill>
                    <a:srgbClr val="000000"/>
                  </a:solidFill>
                </a:uFill>
                <a:latin typeface="Cooper Black" panose="0208090404030B020404" pitchFamily="18" charset="0"/>
                <a:ea typeface="Arial" panose="020B0604020202020204" pitchFamily="34" charset="0"/>
                <a:cs typeface="Wingdings" panose="05000000000000000000" pitchFamily="2" charset="2"/>
              </a:rPr>
              <a:t>WHAT IS OPERATING SYSTEM?</a:t>
            </a:r>
            <a:endParaRPr lang="en-US" sz="3200" b="1" dirty="0">
              <a:uFill>
                <a:solidFill>
                  <a:srgbClr val="000000"/>
                </a:solidFill>
              </a:uFill>
              <a:latin typeface="Cooper Black" panose="0208090404030B0204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947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ChangeArrowheads="1"/>
          </p:cNvSpPr>
          <p:nvPr/>
        </p:nvSpPr>
        <p:spPr bwMode="auto">
          <a:xfrm>
            <a:off x="1666875" y="12668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" name="Rectangle 99"/>
          <p:cNvSpPr>
            <a:spLocks noChangeArrowheads="1"/>
          </p:cNvSpPr>
          <p:nvPr/>
        </p:nvSpPr>
        <p:spPr bwMode="auto">
          <a:xfrm>
            <a:off x="1666875" y="12668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" name="Rectangle 154"/>
          <p:cNvSpPr>
            <a:spLocks noChangeArrowheads="1"/>
          </p:cNvSpPr>
          <p:nvPr/>
        </p:nvSpPr>
        <p:spPr bwMode="auto">
          <a:xfrm>
            <a:off x="1847850" y="137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1844041" y="1336945"/>
            <a:ext cx="10278683" cy="5229288"/>
            <a:chOff x="-3809" y="-34656"/>
            <a:chExt cx="10279208" cy="5229388"/>
          </a:xfrm>
        </p:grpSpPr>
        <p:sp>
          <p:nvSpPr>
            <p:cNvPr id="92" name="Rectangle 91"/>
            <p:cNvSpPr/>
            <p:nvPr/>
          </p:nvSpPr>
          <p:spPr>
            <a:xfrm>
              <a:off x="6350930" y="-34656"/>
              <a:ext cx="2864444" cy="8847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b="1" dirty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Comic Sans MS" panose="030F0702030302020204" pitchFamily="66" charset="0"/>
                  <a:cs typeface="Comic Sans MS" panose="030F0702030302020204" pitchFamily="66" charset="0"/>
                </a:rPr>
                <a:t>History</a:t>
              </a:r>
              <a:endParaRPr lang="en-US" sz="3200" b="1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93" name="Shape 67"/>
            <p:cNvSpPr/>
            <p:nvPr/>
          </p:nvSpPr>
          <p:spPr>
            <a:xfrm>
              <a:off x="2574036" y="1531620"/>
              <a:ext cx="2242058" cy="366522"/>
            </a:xfrm>
            <a:custGeom>
              <a:avLst/>
              <a:gdLst/>
              <a:ahLst/>
              <a:cxnLst/>
              <a:rect l="0" t="0" r="0" b="0"/>
              <a:pathLst>
                <a:path w="2242058" h="366522">
                  <a:moveTo>
                    <a:pt x="0" y="0"/>
                  </a:moveTo>
                  <a:lnTo>
                    <a:pt x="0" y="247015"/>
                  </a:lnTo>
                  <a:lnTo>
                    <a:pt x="2242058" y="247015"/>
                  </a:lnTo>
                  <a:lnTo>
                    <a:pt x="2242058" y="366522"/>
                  </a:lnTo>
                </a:path>
              </a:pathLst>
            </a:custGeom>
            <a:ln w="25908" cap="flat">
              <a:round/>
            </a:ln>
          </p:spPr>
          <p:style>
            <a:lnRef idx="1">
              <a:srgbClr val="94B2B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Shape 68"/>
            <p:cNvSpPr/>
            <p:nvPr/>
          </p:nvSpPr>
          <p:spPr>
            <a:xfrm>
              <a:off x="2574036" y="1531620"/>
              <a:ext cx="0" cy="457327"/>
            </a:xfrm>
            <a:custGeom>
              <a:avLst/>
              <a:gdLst/>
              <a:ahLst/>
              <a:cxnLst/>
              <a:rect l="0" t="0" r="0" b="0"/>
              <a:pathLst>
                <a:path h="457327">
                  <a:moveTo>
                    <a:pt x="0" y="0"/>
                  </a:moveTo>
                  <a:lnTo>
                    <a:pt x="0" y="337820"/>
                  </a:lnTo>
                  <a:lnTo>
                    <a:pt x="0" y="337820"/>
                  </a:lnTo>
                  <a:lnTo>
                    <a:pt x="0" y="457327"/>
                  </a:lnTo>
                </a:path>
              </a:pathLst>
            </a:custGeom>
            <a:ln w="25908" cap="flat">
              <a:round/>
            </a:ln>
          </p:spPr>
          <p:style>
            <a:lnRef idx="1">
              <a:srgbClr val="94B2B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Shape 69"/>
            <p:cNvSpPr/>
            <p:nvPr/>
          </p:nvSpPr>
          <p:spPr>
            <a:xfrm>
              <a:off x="469392" y="1531620"/>
              <a:ext cx="2104517" cy="364617"/>
            </a:xfrm>
            <a:custGeom>
              <a:avLst/>
              <a:gdLst/>
              <a:ahLst/>
              <a:cxnLst/>
              <a:rect l="0" t="0" r="0" b="0"/>
              <a:pathLst>
                <a:path w="2104517" h="364617">
                  <a:moveTo>
                    <a:pt x="2104517" y="0"/>
                  </a:moveTo>
                  <a:lnTo>
                    <a:pt x="2104517" y="245110"/>
                  </a:lnTo>
                  <a:lnTo>
                    <a:pt x="0" y="245110"/>
                  </a:lnTo>
                  <a:lnTo>
                    <a:pt x="0" y="364617"/>
                  </a:lnTo>
                </a:path>
              </a:pathLst>
            </a:custGeom>
            <a:ln w="25908" cap="flat">
              <a:round/>
            </a:ln>
          </p:spPr>
          <p:style>
            <a:lnRef idx="1">
              <a:srgbClr val="94B2B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96" name="Picture 9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778254" y="153670"/>
              <a:ext cx="1591056" cy="1219200"/>
            </a:xfrm>
            <a:prstGeom prst="rect">
              <a:avLst/>
            </a:prstGeom>
          </p:spPr>
        </p:pic>
        <p:sp>
          <p:nvSpPr>
            <p:cNvPr id="97" name="Shape 71"/>
            <p:cNvSpPr/>
            <p:nvPr/>
          </p:nvSpPr>
          <p:spPr>
            <a:xfrm>
              <a:off x="1574292" y="0"/>
              <a:ext cx="1999488" cy="1531620"/>
            </a:xfrm>
            <a:custGeom>
              <a:avLst/>
              <a:gdLst/>
              <a:ahLst/>
              <a:cxnLst/>
              <a:rect l="0" t="0" r="0" b="0"/>
              <a:pathLst>
                <a:path w="1999488" h="1531620">
                  <a:moveTo>
                    <a:pt x="0" y="765810"/>
                  </a:moveTo>
                  <a:cubicBezTo>
                    <a:pt x="0" y="342900"/>
                    <a:pt x="447548" y="0"/>
                    <a:pt x="999744" y="0"/>
                  </a:cubicBezTo>
                  <a:cubicBezTo>
                    <a:pt x="1551940" y="0"/>
                    <a:pt x="1999488" y="342900"/>
                    <a:pt x="1999488" y="765810"/>
                  </a:cubicBezTo>
                  <a:cubicBezTo>
                    <a:pt x="1999488" y="1188720"/>
                    <a:pt x="1551940" y="1531620"/>
                    <a:pt x="999744" y="1531620"/>
                  </a:cubicBezTo>
                  <a:cubicBezTo>
                    <a:pt x="447548" y="1531620"/>
                    <a:pt x="0" y="1188720"/>
                    <a:pt x="0" y="765810"/>
                  </a:cubicBezTo>
                  <a:close/>
                </a:path>
              </a:pathLst>
            </a:custGeom>
            <a:ln w="25908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949192" y="627713"/>
              <a:ext cx="741852" cy="4135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 dirty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Unix</a:t>
              </a:r>
              <a:endParaRPr lang="en-US" sz="11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99" name="Picture 9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809" y="1893062"/>
              <a:ext cx="944880" cy="865632"/>
            </a:xfrm>
            <a:prstGeom prst="rect">
              <a:avLst/>
            </a:prstGeom>
          </p:spPr>
        </p:pic>
        <p:sp>
          <p:nvSpPr>
            <p:cNvPr id="100" name="Shape 74"/>
            <p:cNvSpPr/>
            <p:nvPr/>
          </p:nvSpPr>
          <p:spPr>
            <a:xfrm>
              <a:off x="0" y="1895856"/>
              <a:ext cx="938784" cy="861060"/>
            </a:xfrm>
            <a:custGeom>
              <a:avLst/>
              <a:gdLst/>
              <a:ahLst/>
              <a:cxnLst/>
              <a:rect l="0" t="0" r="0" b="0"/>
              <a:pathLst>
                <a:path w="938784" h="861060">
                  <a:moveTo>
                    <a:pt x="0" y="430530"/>
                  </a:moveTo>
                  <a:cubicBezTo>
                    <a:pt x="0" y="192786"/>
                    <a:pt x="210160" y="0"/>
                    <a:pt x="469392" y="0"/>
                  </a:cubicBezTo>
                  <a:cubicBezTo>
                    <a:pt x="728624" y="0"/>
                    <a:pt x="938784" y="192786"/>
                    <a:pt x="938784" y="430530"/>
                  </a:cubicBezTo>
                  <a:cubicBezTo>
                    <a:pt x="938784" y="668274"/>
                    <a:pt x="728624" y="861060"/>
                    <a:pt x="469392" y="861060"/>
                  </a:cubicBezTo>
                  <a:cubicBezTo>
                    <a:pt x="210160" y="861060"/>
                    <a:pt x="0" y="668274"/>
                    <a:pt x="0" y="430530"/>
                  </a:cubicBezTo>
                  <a:close/>
                </a:path>
              </a:pathLst>
            </a:custGeom>
            <a:ln w="25908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68400" y="2157174"/>
              <a:ext cx="803735" cy="4135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 dirty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Mac </a:t>
              </a:r>
              <a:endParaRPr lang="en-US" sz="11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102" name="Picture 10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111502" y="2017014"/>
              <a:ext cx="899160" cy="844296"/>
            </a:xfrm>
            <a:prstGeom prst="rect">
              <a:avLst/>
            </a:prstGeom>
          </p:spPr>
        </p:pic>
        <p:sp>
          <p:nvSpPr>
            <p:cNvPr id="103" name="Shape 77"/>
            <p:cNvSpPr/>
            <p:nvPr/>
          </p:nvSpPr>
          <p:spPr>
            <a:xfrm>
              <a:off x="2052828" y="1988820"/>
              <a:ext cx="1042416" cy="879348"/>
            </a:xfrm>
            <a:custGeom>
              <a:avLst/>
              <a:gdLst/>
              <a:ahLst/>
              <a:cxnLst/>
              <a:rect l="0" t="0" r="0" b="0"/>
              <a:pathLst>
                <a:path w="1042416" h="879348">
                  <a:moveTo>
                    <a:pt x="0" y="439674"/>
                  </a:moveTo>
                  <a:cubicBezTo>
                    <a:pt x="0" y="196850"/>
                    <a:pt x="233299" y="0"/>
                    <a:pt x="521208" y="0"/>
                  </a:cubicBezTo>
                  <a:cubicBezTo>
                    <a:pt x="809117" y="0"/>
                    <a:pt x="1042416" y="196850"/>
                    <a:pt x="1042416" y="439674"/>
                  </a:cubicBezTo>
                  <a:cubicBezTo>
                    <a:pt x="1042416" y="682498"/>
                    <a:pt x="809117" y="879348"/>
                    <a:pt x="521208" y="879348"/>
                  </a:cubicBezTo>
                  <a:cubicBezTo>
                    <a:pt x="233299" y="879348"/>
                    <a:pt x="0" y="682498"/>
                    <a:pt x="0" y="439674"/>
                  </a:cubicBezTo>
                  <a:close/>
                </a:path>
              </a:pathLst>
            </a:custGeom>
            <a:ln w="25908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291332" y="2163016"/>
              <a:ext cx="887256" cy="4135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 dirty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Linux</a:t>
              </a:r>
              <a:endParaRPr lang="en-US" sz="11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105" name="Picture 104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428998" y="1893062"/>
              <a:ext cx="771144" cy="771144"/>
            </a:xfrm>
            <a:prstGeom prst="rect">
              <a:avLst/>
            </a:prstGeom>
          </p:spPr>
        </p:pic>
        <p:sp>
          <p:nvSpPr>
            <p:cNvPr id="106" name="Shape 80"/>
            <p:cNvSpPr/>
            <p:nvPr/>
          </p:nvSpPr>
          <p:spPr>
            <a:xfrm>
              <a:off x="4433316" y="1897380"/>
              <a:ext cx="765048" cy="765048"/>
            </a:xfrm>
            <a:custGeom>
              <a:avLst/>
              <a:gdLst/>
              <a:ahLst/>
              <a:cxnLst/>
              <a:rect l="0" t="0" r="0" b="0"/>
              <a:pathLst>
                <a:path w="765048" h="765048">
                  <a:moveTo>
                    <a:pt x="0" y="382524"/>
                  </a:moveTo>
                  <a:cubicBezTo>
                    <a:pt x="0" y="171323"/>
                    <a:pt x="171323" y="0"/>
                    <a:pt x="382524" y="0"/>
                  </a:cubicBezTo>
                  <a:cubicBezTo>
                    <a:pt x="593725" y="0"/>
                    <a:pt x="765048" y="171323"/>
                    <a:pt x="765048" y="382524"/>
                  </a:cubicBezTo>
                  <a:cubicBezTo>
                    <a:pt x="765048" y="593725"/>
                    <a:pt x="593725" y="765048"/>
                    <a:pt x="382524" y="765048"/>
                  </a:cubicBezTo>
                  <a:cubicBezTo>
                    <a:pt x="171323" y="765048"/>
                    <a:pt x="0" y="593725"/>
                    <a:pt x="0" y="382524"/>
                  </a:cubicBezTo>
                  <a:close/>
                </a:path>
              </a:pathLst>
            </a:custGeom>
            <a:ln w="25908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282311" y="2111454"/>
              <a:ext cx="1135406" cy="4135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 dirty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Solaris</a:t>
              </a:r>
              <a:endParaRPr lang="en-US" sz="11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108" name="Shape 82"/>
            <p:cNvSpPr/>
            <p:nvPr/>
          </p:nvSpPr>
          <p:spPr>
            <a:xfrm>
              <a:off x="643890" y="3042666"/>
              <a:ext cx="326136" cy="326136"/>
            </a:xfrm>
            <a:custGeom>
              <a:avLst/>
              <a:gdLst/>
              <a:ahLst/>
              <a:cxnLst/>
              <a:rect l="0" t="0" r="0" b="0"/>
              <a:pathLst>
                <a:path w="326136" h="326136">
                  <a:moveTo>
                    <a:pt x="163068" y="0"/>
                  </a:moveTo>
                  <a:cubicBezTo>
                    <a:pt x="253124" y="0"/>
                    <a:pt x="326136" y="73025"/>
                    <a:pt x="326136" y="163068"/>
                  </a:cubicBezTo>
                  <a:cubicBezTo>
                    <a:pt x="326136" y="253111"/>
                    <a:pt x="253124" y="326136"/>
                    <a:pt x="163068" y="326136"/>
                  </a:cubicBezTo>
                  <a:cubicBezTo>
                    <a:pt x="73012" y="326136"/>
                    <a:pt x="0" y="253111"/>
                    <a:pt x="0" y="163068"/>
                  </a:cubicBezTo>
                  <a:cubicBezTo>
                    <a:pt x="0" y="73025"/>
                    <a:pt x="73012" y="0"/>
                    <a:pt x="163068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7F3F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Shape 83"/>
            <p:cNvSpPr/>
            <p:nvPr/>
          </p:nvSpPr>
          <p:spPr>
            <a:xfrm>
              <a:off x="649338" y="3181985"/>
              <a:ext cx="111023" cy="23749"/>
            </a:xfrm>
            <a:custGeom>
              <a:avLst/>
              <a:gdLst/>
              <a:ahLst/>
              <a:cxnLst/>
              <a:rect l="0" t="0" r="0" b="0"/>
              <a:pathLst>
                <a:path w="111023" h="23749">
                  <a:moveTo>
                    <a:pt x="0" y="0"/>
                  </a:moveTo>
                  <a:lnTo>
                    <a:pt x="111023" y="0"/>
                  </a:lnTo>
                  <a:cubicBezTo>
                    <a:pt x="92596" y="18034"/>
                    <a:pt x="52807" y="23749"/>
                    <a:pt x="22149" y="12954"/>
                  </a:cubicBezTo>
                  <a:cubicBezTo>
                    <a:pt x="13056" y="9779"/>
                    <a:pt x="5461" y="5334"/>
                    <a:pt x="0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BE0E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Shape 84"/>
            <p:cNvSpPr/>
            <p:nvPr/>
          </p:nvSpPr>
          <p:spPr>
            <a:xfrm>
              <a:off x="649338" y="3181985"/>
              <a:ext cx="111023" cy="23749"/>
            </a:xfrm>
            <a:custGeom>
              <a:avLst/>
              <a:gdLst/>
              <a:ahLst/>
              <a:cxnLst/>
              <a:rect l="0" t="0" r="0" b="0"/>
              <a:pathLst>
                <a:path w="111023" h="23749">
                  <a:moveTo>
                    <a:pt x="111023" y="0"/>
                  </a:moveTo>
                  <a:cubicBezTo>
                    <a:pt x="92596" y="18034"/>
                    <a:pt x="52807" y="23749"/>
                    <a:pt x="22149" y="12954"/>
                  </a:cubicBezTo>
                  <a:cubicBezTo>
                    <a:pt x="13056" y="9779"/>
                    <a:pt x="5461" y="5334"/>
                    <a:pt x="0" y="0"/>
                  </a:cubicBezTo>
                  <a:close/>
                </a:path>
              </a:pathLst>
            </a:custGeom>
            <a:ln w="25908" cap="flat">
              <a:round/>
            </a:ln>
          </p:spPr>
          <p:style>
            <a:lnRef idx="1">
              <a:srgbClr val="BBE0E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36777" y="3068044"/>
              <a:ext cx="1044243" cy="3394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 err="1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Debium</a:t>
              </a:r>
              <a:endParaRPr lang="en-US" sz="11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112" name="Shape 86"/>
            <p:cNvSpPr/>
            <p:nvPr/>
          </p:nvSpPr>
          <p:spPr>
            <a:xfrm>
              <a:off x="2056638" y="3042666"/>
              <a:ext cx="326136" cy="326136"/>
            </a:xfrm>
            <a:custGeom>
              <a:avLst/>
              <a:gdLst/>
              <a:ahLst/>
              <a:cxnLst/>
              <a:rect l="0" t="0" r="0" b="0"/>
              <a:pathLst>
                <a:path w="326136" h="326136">
                  <a:moveTo>
                    <a:pt x="163068" y="0"/>
                  </a:moveTo>
                  <a:cubicBezTo>
                    <a:pt x="253111" y="0"/>
                    <a:pt x="326136" y="73025"/>
                    <a:pt x="326136" y="163068"/>
                  </a:cubicBezTo>
                  <a:cubicBezTo>
                    <a:pt x="326136" y="253111"/>
                    <a:pt x="253111" y="326136"/>
                    <a:pt x="163068" y="326136"/>
                  </a:cubicBezTo>
                  <a:cubicBezTo>
                    <a:pt x="73025" y="326136"/>
                    <a:pt x="0" y="253111"/>
                    <a:pt x="0" y="163068"/>
                  </a:cubicBezTo>
                  <a:cubicBezTo>
                    <a:pt x="0" y="73025"/>
                    <a:pt x="73025" y="0"/>
                    <a:pt x="163068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7F3F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Shape 87"/>
            <p:cNvSpPr/>
            <p:nvPr/>
          </p:nvSpPr>
          <p:spPr>
            <a:xfrm>
              <a:off x="2258187" y="3165983"/>
              <a:ext cx="48768" cy="37592"/>
            </a:xfrm>
            <a:custGeom>
              <a:avLst/>
              <a:gdLst/>
              <a:ahLst/>
              <a:cxnLst/>
              <a:rect l="0" t="0" r="0" b="0"/>
              <a:pathLst>
                <a:path w="48768" h="37592">
                  <a:moveTo>
                    <a:pt x="1397" y="0"/>
                  </a:moveTo>
                  <a:lnTo>
                    <a:pt x="45085" y="0"/>
                  </a:lnTo>
                  <a:cubicBezTo>
                    <a:pt x="48768" y="14097"/>
                    <a:pt x="41910" y="28956"/>
                    <a:pt x="29845" y="33274"/>
                  </a:cubicBezTo>
                  <a:cubicBezTo>
                    <a:pt x="17780" y="37592"/>
                    <a:pt x="5080" y="29591"/>
                    <a:pt x="1397" y="15494"/>
                  </a:cubicBezTo>
                  <a:cubicBezTo>
                    <a:pt x="0" y="10414"/>
                    <a:pt x="0" y="5080"/>
                    <a:pt x="1397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BE0E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Shape 88"/>
            <p:cNvSpPr/>
            <p:nvPr/>
          </p:nvSpPr>
          <p:spPr>
            <a:xfrm>
              <a:off x="2258187" y="3165983"/>
              <a:ext cx="48768" cy="37592"/>
            </a:xfrm>
            <a:custGeom>
              <a:avLst/>
              <a:gdLst/>
              <a:ahLst/>
              <a:cxnLst/>
              <a:rect l="0" t="0" r="0" b="0"/>
              <a:pathLst>
                <a:path w="48768" h="37592">
                  <a:moveTo>
                    <a:pt x="45085" y="0"/>
                  </a:moveTo>
                  <a:cubicBezTo>
                    <a:pt x="48768" y="14097"/>
                    <a:pt x="41910" y="28956"/>
                    <a:pt x="29845" y="33274"/>
                  </a:cubicBezTo>
                  <a:cubicBezTo>
                    <a:pt x="17780" y="37592"/>
                    <a:pt x="5080" y="29591"/>
                    <a:pt x="1397" y="15494"/>
                  </a:cubicBezTo>
                  <a:cubicBezTo>
                    <a:pt x="0" y="10414"/>
                    <a:pt x="0" y="5080"/>
                    <a:pt x="1397" y="0"/>
                  </a:cubicBezTo>
                  <a:close/>
                </a:path>
              </a:pathLst>
            </a:custGeom>
            <a:ln w="25908" cap="flat">
              <a:round/>
            </a:ln>
          </p:spPr>
          <p:style>
            <a:lnRef idx="1">
              <a:srgbClr val="BBE0E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483993" y="3068044"/>
              <a:ext cx="976973" cy="3394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 err="1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Redhat</a:t>
              </a:r>
              <a:endParaRPr lang="en-US" sz="11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116" name="Shape 90"/>
            <p:cNvSpPr/>
            <p:nvPr/>
          </p:nvSpPr>
          <p:spPr>
            <a:xfrm>
              <a:off x="3454146" y="3042666"/>
              <a:ext cx="326136" cy="326136"/>
            </a:xfrm>
            <a:custGeom>
              <a:avLst/>
              <a:gdLst/>
              <a:ahLst/>
              <a:cxnLst/>
              <a:rect l="0" t="0" r="0" b="0"/>
              <a:pathLst>
                <a:path w="326136" h="326136">
                  <a:moveTo>
                    <a:pt x="163068" y="0"/>
                  </a:moveTo>
                  <a:cubicBezTo>
                    <a:pt x="253111" y="0"/>
                    <a:pt x="326136" y="73025"/>
                    <a:pt x="326136" y="163068"/>
                  </a:cubicBezTo>
                  <a:cubicBezTo>
                    <a:pt x="326136" y="253111"/>
                    <a:pt x="253111" y="326136"/>
                    <a:pt x="163068" y="326136"/>
                  </a:cubicBezTo>
                  <a:cubicBezTo>
                    <a:pt x="73025" y="326136"/>
                    <a:pt x="0" y="253111"/>
                    <a:pt x="0" y="163068"/>
                  </a:cubicBezTo>
                  <a:cubicBezTo>
                    <a:pt x="0" y="73025"/>
                    <a:pt x="73025" y="0"/>
                    <a:pt x="163068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7F3F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Shape 91"/>
            <p:cNvSpPr/>
            <p:nvPr/>
          </p:nvSpPr>
          <p:spPr>
            <a:xfrm>
              <a:off x="3572256" y="3133344"/>
              <a:ext cx="91440" cy="146304"/>
            </a:xfrm>
            <a:custGeom>
              <a:avLst/>
              <a:gdLst/>
              <a:ahLst/>
              <a:cxnLst/>
              <a:rect l="0" t="0" r="0" b="0"/>
              <a:pathLst>
                <a:path w="91440" h="146304">
                  <a:moveTo>
                    <a:pt x="45720" y="0"/>
                  </a:moveTo>
                  <a:cubicBezTo>
                    <a:pt x="70993" y="0"/>
                    <a:pt x="91440" y="32766"/>
                    <a:pt x="91440" y="73152"/>
                  </a:cubicBezTo>
                  <a:cubicBezTo>
                    <a:pt x="91440" y="113538"/>
                    <a:pt x="70993" y="146304"/>
                    <a:pt x="45720" y="146304"/>
                  </a:cubicBezTo>
                  <a:cubicBezTo>
                    <a:pt x="20447" y="146304"/>
                    <a:pt x="0" y="113538"/>
                    <a:pt x="0" y="73152"/>
                  </a:cubicBezTo>
                  <a:cubicBezTo>
                    <a:pt x="0" y="32766"/>
                    <a:pt x="20447" y="0"/>
                    <a:pt x="45720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BE0E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8" name="Shape 92"/>
            <p:cNvSpPr/>
            <p:nvPr/>
          </p:nvSpPr>
          <p:spPr>
            <a:xfrm>
              <a:off x="3572256" y="3133344"/>
              <a:ext cx="91440" cy="146304"/>
            </a:xfrm>
            <a:custGeom>
              <a:avLst/>
              <a:gdLst/>
              <a:ahLst/>
              <a:cxnLst/>
              <a:rect l="0" t="0" r="0" b="0"/>
              <a:pathLst>
                <a:path w="91440" h="146304">
                  <a:moveTo>
                    <a:pt x="45720" y="146304"/>
                  </a:moveTo>
                  <a:cubicBezTo>
                    <a:pt x="70993" y="146304"/>
                    <a:pt x="91440" y="113538"/>
                    <a:pt x="91440" y="73152"/>
                  </a:cubicBezTo>
                  <a:cubicBezTo>
                    <a:pt x="91440" y="32766"/>
                    <a:pt x="70993" y="0"/>
                    <a:pt x="45720" y="0"/>
                  </a:cubicBezTo>
                  <a:cubicBezTo>
                    <a:pt x="20447" y="0"/>
                    <a:pt x="0" y="32766"/>
                    <a:pt x="0" y="73152"/>
                  </a:cubicBezTo>
                  <a:cubicBezTo>
                    <a:pt x="0" y="113538"/>
                    <a:pt x="20447" y="146304"/>
                    <a:pt x="45720" y="146304"/>
                  </a:cubicBezTo>
                  <a:close/>
                </a:path>
              </a:pathLst>
            </a:custGeom>
            <a:ln w="25908" cap="flat">
              <a:round/>
            </a:ln>
          </p:spPr>
          <p:style>
            <a:lnRef idx="1">
              <a:srgbClr val="BBE0E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959479" y="3068044"/>
              <a:ext cx="1393788" cy="3394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Slackware</a:t>
              </a:r>
              <a:endParaRPr lang="en-US" sz="11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120" name="Shape 94"/>
            <p:cNvSpPr/>
            <p:nvPr/>
          </p:nvSpPr>
          <p:spPr>
            <a:xfrm>
              <a:off x="2568829" y="2853690"/>
              <a:ext cx="103378" cy="220726"/>
            </a:xfrm>
            <a:custGeom>
              <a:avLst/>
              <a:gdLst/>
              <a:ahLst/>
              <a:cxnLst/>
              <a:rect l="0" t="0" r="0" b="0"/>
              <a:pathLst>
                <a:path w="103378" h="220726">
                  <a:moveTo>
                    <a:pt x="45339" y="0"/>
                  </a:moveTo>
                  <a:lnTo>
                    <a:pt x="58039" y="0"/>
                  </a:lnTo>
                  <a:lnTo>
                    <a:pt x="58039" y="184731"/>
                  </a:lnTo>
                  <a:lnTo>
                    <a:pt x="90678" y="128778"/>
                  </a:lnTo>
                  <a:cubicBezTo>
                    <a:pt x="92456" y="125730"/>
                    <a:pt x="96266" y="124714"/>
                    <a:pt x="99314" y="126492"/>
                  </a:cubicBezTo>
                  <a:cubicBezTo>
                    <a:pt x="102362" y="128270"/>
                    <a:pt x="103378" y="132080"/>
                    <a:pt x="101600" y="135128"/>
                  </a:cubicBezTo>
                  <a:lnTo>
                    <a:pt x="51689" y="220726"/>
                  </a:lnTo>
                  <a:lnTo>
                    <a:pt x="1778" y="135128"/>
                  </a:lnTo>
                  <a:cubicBezTo>
                    <a:pt x="0" y="132080"/>
                    <a:pt x="1016" y="128270"/>
                    <a:pt x="4064" y="126492"/>
                  </a:cubicBezTo>
                  <a:cubicBezTo>
                    <a:pt x="7112" y="124714"/>
                    <a:pt x="10922" y="125730"/>
                    <a:pt x="12700" y="128778"/>
                  </a:cubicBezTo>
                  <a:lnTo>
                    <a:pt x="45339" y="184731"/>
                  </a:lnTo>
                  <a:lnTo>
                    <a:pt x="45339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6DCD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1" name="Shape 95"/>
            <p:cNvSpPr/>
            <p:nvPr/>
          </p:nvSpPr>
          <p:spPr>
            <a:xfrm>
              <a:off x="1186434" y="2705735"/>
              <a:ext cx="1199388" cy="261747"/>
            </a:xfrm>
            <a:custGeom>
              <a:avLst/>
              <a:gdLst/>
              <a:ahLst/>
              <a:cxnLst/>
              <a:rect l="0" t="0" r="0" b="0"/>
              <a:pathLst>
                <a:path w="1199388" h="261747">
                  <a:moveTo>
                    <a:pt x="1196975" y="0"/>
                  </a:moveTo>
                  <a:lnTo>
                    <a:pt x="1199388" y="12446"/>
                  </a:lnTo>
                  <a:lnTo>
                    <a:pt x="36565" y="226630"/>
                  </a:lnTo>
                  <a:lnTo>
                    <a:pt x="97536" y="248539"/>
                  </a:lnTo>
                  <a:cubicBezTo>
                    <a:pt x="100838" y="249809"/>
                    <a:pt x="102489" y="253365"/>
                    <a:pt x="101346" y="256667"/>
                  </a:cubicBezTo>
                  <a:cubicBezTo>
                    <a:pt x="100203" y="259969"/>
                    <a:pt x="96520" y="261747"/>
                    <a:pt x="93218" y="260604"/>
                  </a:cubicBezTo>
                  <a:lnTo>
                    <a:pt x="0" y="226949"/>
                  </a:lnTo>
                  <a:lnTo>
                    <a:pt x="75057" y="162306"/>
                  </a:lnTo>
                  <a:cubicBezTo>
                    <a:pt x="77724" y="160020"/>
                    <a:pt x="81788" y="160401"/>
                    <a:pt x="84074" y="162941"/>
                  </a:cubicBezTo>
                  <a:cubicBezTo>
                    <a:pt x="86360" y="165608"/>
                    <a:pt x="86106" y="169672"/>
                    <a:pt x="83439" y="171958"/>
                  </a:cubicBezTo>
                  <a:lnTo>
                    <a:pt x="34325" y="214176"/>
                  </a:lnTo>
                  <a:lnTo>
                    <a:pt x="119697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6DCD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2" name="Shape 96"/>
            <p:cNvSpPr/>
            <p:nvPr/>
          </p:nvSpPr>
          <p:spPr>
            <a:xfrm>
              <a:off x="3029331" y="2690495"/>
              <a:ext cx="1325499" cy="292735"/>
            </a:xfrm>
            <a:custGeom>
              <a:avLst/>
              <a:gdLst/>
              <a:ahLst/>
              <a:cxnLst/>
              <a:rect l="0" t="0" r="0" b="0"/>
              <a:pathLst>
                <a:path w="1325499" h="292735">
                  <a:moveTo>
                    <a:pt x="2286" y="0"/>
                  </a:moveTo>
                  <a:lnTo>
                    <a:pt x="1291306" y="245551"/>
                  </a:lnTo>
                  <a:lnTo>
                    <a:pt x="1242441" y="202946"/>
                  </a:lnTo>
                  <a:cubicBezTo>
                    <a:pt x="1239774" y="200660"/>
                    <a:pt x="1239520" y="196723"/>
                    <a:pt x="1241806" y="194056"/>
                  </a:cubicBezTo>
                  <a:cubicBezTo>
                    <a:pt x="1244092" y="191389"/>
                    <a:pt x="1248029" y="191135"/>
                    <a:pt x="1250696" y="193421"/>
                  </a:cubicBezTo>
                  <a:lnTo>
                    <a:pt x="1325499" y="258445"/>
                  </a:lnTo>
                  <a:lnTo>
                    <a:pt x="1232027" y="291465"/>
                  </a:lnTo>
                  <a:cubicBezTo>
                    <a:pt x="1228725" y="292735"/>
                    <a:pt x="1225042" y="290957"/>
                    <a:pt x="1223899" y="287655"/>
                  </a:cubicBezTo>
                  <a:cubicBezTo>
                    <a:pt x="1222756" y="284353"/>
                    <a:pt x="1224534" y="280670"/>
                    <a:pt x="1227836" y="279527"/>
                  </a:cubicBezTo>
                  <a:lnTo>
                    <a:pt x="1288888" y="257996"/>
                  </a:lnTo>
                  <a:lnTo>
                    <a:pt x="0" y="12446"/>
                  </a:lnTo>
                  <a:lnTo>
                    <a:pt x="2286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6DCD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123" name="Picture 122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429254" y="3693414"/>
              <a:ext cx="932688" cy="841248"/>
            </a:xfrm>
            <a:prstGeom prst="rect">
              <a:avLst/>
            </a:prstGeom>
          </p:spPr>
        </p:pic>
        <p:sp>
          <p:nvSpPr>
            <p:cNvPr id="124" name="Shape 98"/>
            <p:cNvSpPr/>
            <p:nvPr/>
          </p:nvSpPr>
          <p:spPr>
            <a:xfrm>
              <a:off x="3416808" y="3637789"/>
              <a:ext cx="957072" cy="955548"/>
            </a:xfrm>
            <a:custGeom>
              <a:avLst/>
              <a:gdLst/>
              <a:ahLst/>
              <a:cxnLst/>
              <a:rect l="0" t="0" r="0" b="0"/>
              <a:pathLst>
                <a:path w="957072" h="955548">
                  <a:moveTo>
                    <a:pt x="0" y="477774"/>
                  </a:moveTo>
                  <a:cubicBezTo>
                    <a:pt x="0" y="213868"/>
                    <a:pt x="214249" y="0"/>
                    <a:pt x="478536" y="0"/>
                  </a:cubicBezTo>
                  <a:cubicBezTo>
                    <a:pt x="742823" y="0"/>
                    <a:pt x="957072" y="213868"/>
                    <a:pt x="957072" y="477774"/>
                  </a:cubicBezTo>
                  <a:cubicBezTo>
                    <a:pt x="957072" y="741680"/>
                    <a:pt x="742823" y="955548"/>
                    <a:pt x="478536" y="955548"/>
                  </a:cubicBezTo>
                  <a:cubicBezTo>
                    <a:pt x="214249" y="955548"/>
                    <a:pt x="0" y="741680"/>
                    <a:pt x="0" y="477774"/>
                  </a:cubicBezTo>
                  <a:close/>
                </a:path>
              </a:pathLst>
            </a:custGeom>
            <a:ln w="25908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586099" y="4750171"/>
              <a:ext cx="693987" cy="3570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dirty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DOS</a:t>
              </a:r>
              <a:endParaRPr lang="en-US" sz="11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126" name="Picture 125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6086094" y="3566414"/>
              <a:ext cx="963168" cy="1066800"/>
            </a:xfrm>
            <a:prstGeom prst="rect">
              <a:avLst/>
            </a:prstGeom>
          </p:spPr>
        </p:pic>
        <p:sp>
          <p:nvSpPr>
            <p:cNvPr id="127" name="Shape 101"/>
            <p:cNvSpPr/>
            <p:nvPr/>
          </p:nvSpPr>
          <p:spPr>
            <a:xfrm>
              <a:off x="6089904" y="3569208"/>
              <a:ext cx="957072" cy="1062228"/>
            </a:xfrm>
            <a:custGeom>
              <a:avLst/>
              <a:gdLst/>
              <a:ahLst/>
              <a:cxnLst/>
              <a:rect l="0" t="0" r="0" b="0"/>
              <a:pathLst>
                <a:path w="957072" h="1062228">
                  <a:moveTo>
                    <a:pt x="0" y="531114"/>
                  </a:moveTo>
                  <a:cubicBezTo>
                    <a:pt x="0" y="237744"/>
                    <a:pt x="214249" y="0"/>
                    <a:pt x="478536" y="0"/>
                  </a:cubicBezTo>
                  <a:cubicBezTo>
                    <a:pt x="742823" y="0"/>
                    <a:pt x="957072" y="237744"/>
                    <a:pt x="957072" y="531114"/>
                  </a:cubicBezTo>
                  <a:cubicBezTo>
                    <a:pt x="957072" y="824484"/>
                    <a:pt x="742823" y="1062228"/>
                    <a:pt x="478536" y="1062228"/>
                  </a:cubicBezTo>
                  <a:cubicBezTo>
                    <a:pt x="214249" y="1062228"/>
                    <a:pt x="0" y="824484"/>
                    <a:pt x="0" y="531114"/>
                  </a:cubicBezTo>
                  <a:close/>
                </a:path>
              </a:pathLst>
            </a:custGeom>
            <a:ln w="25908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979414" y="4837649"/>
              <a:ext cx="1263397" cy="3570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dirty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MS DOS</a:t>
              </a:r>
              <a:endParaRPr lang="en-US" sz="11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129" name="Picture 128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8733790" y="3608070"/>
              <a:ext cx="963168" cy="963168"/>
            </a:xfrm>
            <a:prstGeom prst="rect">
              <a:avLst/>
            </a:prstGeom>
          </p:spPr>
        </p:pic>
        <p:sp>
          <p:nvSpPr>
            <p:cNvPr id="130" name="Shape 104"/>
            <p:cNvSpPr/>
            <p:nvPr/>
          </p:nvSpPr>
          <p:spPr>
            <a:xfrm>
              <a:off x="8738616" y="3613404"/>
              <a:ext cx="957072" cy="957072"/>
            </a:xfrm>
            <a:custGeom>
              <a:avLst/>
              <a:gdLst/>
              <a:ahLst/>
              <a:cxnLst/>
              <a:rect l="0" t="0" r="0" b="0"/>
              <a:pathLst>
                <a:path w="957072" h="957072">
                  <a:moveTo>
                    <a:pt x="0" y="478536"/>
                  </a:moveTo>
                  <a:cubicBezTo>
                    <a:pt x="0" y="214249"/>
                    <a:pt x="214249" y="0"/>
                    <a:pt x="478536" y="0"/>
                  </a:cubicBezTo>
                  <a:cubicBezTo>
                    <a:pt x="742823" y="0"/>
                    <a:pt x="957072" y="214249"/>
                    <a:pt x="957072" y="478536"/>
                  </a:cubicBezTo>
                  <a:cubicBezTo>
                    <a:pt x="957072" y="742823"/>
                    <a:pt x="742823" y="957072"/>
                    <a:pt x="478536" y="957072"/>
                  </a:cubicBezTo>
                  <a:cubicBezTo>
                    <a:pt x="214249" y="957072"/>
                    <a:pt x="0" y="742823"/>
                    <a:pt x="0" y="478536"/>
                  </a:cubicBezTo>
                  <a:close/>
                </a:path>
              </a:pathLst>
            </a:custGeom>
            <a:ln w="25908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655558" y="4727921"/>
              <a:ext cx="1619841" cy="3570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dirty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WINDOWS</a:t>
              </a:r>
              <a:endParaRPr lang="en-US" sz="19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132" name="Shape 106"/>
            <p:cNvSpPr/>
            <p:nvPr/>
          </p:nvSpPr>
          <p:spPr>
            <a:xfrm>
              <a:off x="4354830" y="4032631"/>
              <a:ext cx="1734185" cy="103378"/>
            </a:xfrm>
            <a:custGeom>
              <a:avLst/>
              <a:gdLst/>
              <a:ahLst/>
              <a:cxnLst/>
              <a:rect l="0" t="0" r="0" b="0"/>
              <a:pathLst>
                <a:path w="1734185" h="103378">
                  <a:moveTo>
                    <a:pt x="1648206" y="1778"/>
                  </a:moveTo>
                  <a:lnTo>
                    <a:pt x="1734185" y="50927"/>
                  </a:lnTo>
                  <a:lnTo>
                    <a:pt x="1649095" y="101600"/>
                  </a:lnTo>
                  <a:cubicBezTo>
                    <a:pt x="1646047" y="103378"/>
                    <a:pt x="1642237" y="102489"/>
                    <a:pt x="1640332" y="99441"/>
                  </a:cubicBezTo>
                  <a:cubicBezTo>
                    <a:pt x="1638554" y="96393"/>
                    <a:pt x="1639570" y="92583"/>
                    <a:pt x="1642618" y="90678"/>
                  </a:cubicBezTo>
                  <a:lnTo>
                    <a:pt x="1698216" y="57618"/>
                  </a:lnTo>
                  <a:lnTo>
                    <a:pt x="0" y="73025"/>
                  </a:lnTo>
                  <a:lnTo>
                    <a:pt x="0" y="60325"/>
                  </a:lnTo>
                  <a:lnTo>
                    <a:pt x="1698108" y="44917"/>
                  </a:lnTo>
                  <a:lnTo>
                    <a:pt x="1641856" y="12827"/>
                  </a:lnTo>
                  <a:cubicBezTo>
                    <a:pt x="1638808" y="11049"/>
                    <a:pt x="1637792" y="7239"/>
                    <a:pt x="1639570" y="4191"/>
                  </a:cubicBezTo>
                  <a:cubicBezTo>
                    <a:pt x="1641221" y="1143"/>
                    <a:pt x="1645158" y="0"/>
                    <a:pt x="1648206" y="1778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6DCD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Shape 107"/>
            <p:cNvSpPr/>
            <p:nvPr/>
          </p:nvSpPr>
          <p:spPr>
            <a:xfrm>
              <a:off x="7018783" y="4063873"/>
              <a:ext cx="1718437" cy="103378"/>
            </a:xfrm>
            <a:custGeom>
              <a:avLst/>
              <a:gdLst/>
              <a:ahLst/>
              <a:cxnLst/>
              <a:rect l="0" t="0" r="0" b="0"/>
              <a:pathLst>
                <a:path w="1718437" h="103378">
                  <a:moveTo>
                    <a:pt x="1632839" y="1778"/>
                  </a:moveTo>
                  <a:lnTo>
                    <a:pt x="1718437" y="51689"/>
                  </a:lnTo>
                  <a:lnTo>
                    <a:pt x="1632839" y="101600"/>
                  </a:lnTo>
                  <a:cubicBezTo>
                    <a:pt x="1629791" y="103378"/>
                    <a:pt x="1625981" y="102362"/>
                    <a:pt x="1624203" y="99314"/>
                  </a:cubicBezTo>
                  <a:cubicBezTo>
                    <a:pt x="1622425" y="96266"/>
                    <a:pt x="1623441" y="92456"/>
                    <a:pt x="1626489" y="90678"/>
                  </a:cubicBezTo>
                  <a:lnTo>
                    <a:pt x="1682442" y="58039"/>
                  </a:lnTo>
                  <a:lnTo>
                    <a:pt x="0" y="58039"/>
                  </a:lnTo>
                  <a:lnTo>
                    <a:pt x="0" y="45339"/>
                  </a:lnTo>
                  <a:lnTo>
                    <a:pt x="1682442" y="45339"/>
                  </a:lnTo>
                  <a:lnTo>
                    <a:pt x="1626489" y="12700"/>
                  </a:lnTo>
                  <a:cubicBezTo>
                    <a:pt x="1623441" y="10922"/>
                    <a:pt x="1622425" y="7112"/>
                    <a:pt x="1624203" y="4064"/>
                  </a:cubicBezTo>
                  <a:cubicBezTo>
                    <a:pt x="1625981" y="1016"/>
                    <a:pt x="1629791" y="0"/>
                    <a:pt x="1632839" y="1778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6DCD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215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7350" y="797910"/>
            <a:ext cx="1043495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66820" marR="0" indent="-551815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kern="0" dirty="0">
                <a:solidFill>
                  <a:srgbClr val="FFFFFF"/>
                </a:solidFill>
                <a:latin typeface="Cooper Black" panose="0208090404030B020404" pitchFamily="18" charset="0"/>
                <a:ea typeface="Comic Sans MS" panose="030F0702030302020204" pitchFamily="66" charset="0"/>
                <a:cs typeface="Comic Sans MS" panose="030F0702030302020204" pitchFamily="66" charset="0"/>
              </a:rPr>
              <a:t>Mostly using  Operating Systems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28395" y="2066925"/>
            <a:ext cx="10701655" cy="4072255"/>
            <a:chOff x="0" y="0"/>
            <a:chExt cx="10677630" cy="4125468"/>
          </a:xfrm>
        </p:grpSpPr>
        <p:pic>
          <p:nvPicPr>
            <p:cNvPr id="4" name="Picture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7620"/>
              <a:ext cx="2936748" cy="411784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84276" y="3128137"/>
              <a:ext cx="2115631" cy="452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dirty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Mac OS by </a:t>
              </a:r>
              <a:endParaRPr lang="en-US" sz="11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48512" y="3493923"/>
              <a:ext cx="1034196" cy="452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dirty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Apple</a:t>
              </a:r>
              <a:endParaRPr lang="en-US" sz="11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34586" y="3128137"/>
              <a:ext cx="2299744" cy="452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Windows by </a:t>
              </a:r>
              <a:endParaRPr lang="en-US" sz="110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22750" y="3493923"/>
              <a:ext cx="2747219" cy="452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Microsoft Corp.</a:t>
              </a:r>
              <a:endParaRPr lang="en-US" sz="110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719693" y="3118358"/>
              <a:ext cx="1622753" cy="452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Linux by </a:t>
              </a:r>
              <a:endParaRPr lang="en-US" sz="110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17001" y="3484169"/>
              <a:ext cx="2160629" cy="452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Community </a:t>
              </a:r>
              <a:endParaRPr lang="en-US" sz="110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11" name="Picture 1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915656" y="1769364"/>
              <a:ext cx="2607564" cy="2153412"/>
            </a:xfrm>
            <a:prstGeom prst="rect">
              <a:avLst/>
            </a:prstGeom>
          </p:spPr>
        </p:pic>
        <p:pic>
          <p:nvPicPr>
            <p:cNvPr id="12" name="Picture 1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940040" y="27432"/>
              <a:ext cx="2586228" cy="2132076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912608" y="0"/>
              <a:ext cx="2586228" cy="2132076"/>
            </a:xfrm>
            <a:prstGeom prst="rect">
              <a:avLst/>
            </a:prstGeom>
          </p:spPr>
        </p:pic>
        <p:pic>
          <p:nvPicPr>
            <p:cNvPr id="14" name="Picture 13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8081772" y="169164"/>
              <a:ext cx="2247900" cy="1793748"/>
            </a:xfrm>
            <a:prstGeom prst="rect">
              <a:avLst/>
            </a:prstGeom>
          </p:spPr>
        </p:pic>
        <p:pic>
          <p:nvPicPr>
            <p:cNvPr id="15" name="Picture 14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100858" y="509460"/>
              <a:ext cx="2633472" cy="2151888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4078224" y="38100"/>
              <a:ext cx="2636520" cy="2156460"/>
            </a:xfrm>
            <a:prstGeom prst="rect">
              <a:avLst/>
            </a:prstGeom>
          </p:spPr>
        </p:pic>
        <p:pic>
          <p:nvPicPr>
            <p:cNvPr id="17" name="Picture 16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4130040" y="39624"/>
              <a:ext cx="2532889" cy="2052828"/>
            </a:xfrm>
            <a:prstGeom prst="rect">
              <a:avLst/>
            </a:prstGeom>
          </p:spPr>
        </p:pic>
        <p:pic>
          <p:nvPicPr>
            <p:cNvPr id="18" name="Picture 17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4258056" y="167640"/>
              <a:ext cx="2276856" cy="1796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603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29450" y="586702"/>
            <a:ext cx="6844817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543300" algn="r">
              <a:lnSpc>
                <a:spcPct val="107000"/>
              </a:lnSpc>
              <a:spcAft>
                <a:spcPts val="2340"/>
              </a:spcAft>
            </a:pPr>
            <a:r>
              <a:rPr lang="en-US" sz="3200" b="1" dirty="0">
                <a:solidFill>
                  <a:srgbClr val="FFFFFF"/>
                </a:solidFill>
                <a:latin typeface="Cooper Black" panose="0208090404030B020404" pitchFamily="18" charset="0"/>
                <a:ea typeface="Comic Sans MS" panose="030F0702030302020204" pitchFamily="66" charset="0"/>
                <a:cs typeface="Comic Sans MS" panose="030F0702030302020204" pitchFamily="66" charset="0"/>
              </a:rPr>
              <a:t>WINDOWS  OS</a:t>
            </a:r>
            <a:endParaRPr lang="en-US" sz="3200" b="1" dirty="0">
              <a:solidFill>
                <a:srgbClr val="FFFFFF"/>
              </a:solidFill>
              <a:effectLst/>
              <a:latin typeface="Cooper Black" panose="0208090404030B020404" pitchFamily="18" charset="0"/>
              <a:ea typeface="Arial" panose="020B0604020202020204" pitchFamily="34" charset="0"/>
            </a:endParaRPr>
          </a:p>
        </p:txBody>
      </p:sp>
      <p:pic>
        <p:nvPicPr>
          <p:cNvPr id="4100" name="Picture 1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0451" y="1648551"/>
            <a:ext cx="5821438" cy="327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2550" y="2178644"/>
            <a:ext cx="4867275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oper Black" panose="0208090404030B020404" pitchFamily="18" charset="0"/>
                <a:ea typeface="Arial" panose="020B0604020202020204" pitchFamily="34" charset="0"/>
              </a:rPr>
              <a:t>Microsoft Windows operating system was developed by Microsoft to overcome the limitation of its own MSDOS operating system.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oper Black" panose="0208090404030B0204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11126" y="3723301"/>
            <a:ext cx="600074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oper Black" panose="0208090404030B020404" pitchFamily="18" charset="0"/>
                <a:ea typeface="Arial" panose="020B0604020202020204" pitchFamily="34" charset="0"/>
              </a:rPr>
              <a:t>First successful version were Windows 3.0, released in 1990.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oper Black" panose="0208090404030B0204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oper Black" panose="0208090404030B020404" pitchFamily="18" charset="0"/>
                <a:ea typeface="Arial" panose="020B0604020202020204" pitchFamily="34" charset="0"/>
              </a:rPr>
              <a:t>Subsequently released version were “Windows 95, Windows 98, Windows 2000,     Windows XP, Windows XP Professional , Windows Vista, Windows 7, Windows 8, Windows 8.1 and nowadays Microsoft launches it’s latest OS Windows 10.”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20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5130" y="758201"/>
            <a:ext cx="11122139" cy="6022397"/>
            <a:chOff x="0" y="357844"/>
            <a:chExt cx="11122680" cy="6022580"/>
          </a:xfrm>
        </p:grpSpPr>
        <p:sp>
          <p:nvSpPr>
            <p:cNvPr id="3" name="Rectangle 2"/>
            <p:cNvSpPr/>
            <p:nvPr/>
          </p:nvSpPr>
          <p:spPr>
            <a:xfrm>
              <a:off x="5546598" y="357844"/>
              <a:ext cx="5576082" cy="5910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b="1" dirty="0" smtClean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Comic Sans MS" panose="030F0702030302020204" pitchFamily="66" charset="0"/>
                  <a:cs typeface="Comic Sans MS" panose="030F0702030302020204" pitchFamily="66" charset="0"/>
                </a:rPr>
                <a:t>VERSION OF WINDOWS</a:t>
              </a:r>
              <a:endParaRPr lang="en-US" sz="11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987" y="1622537"/>
              <a:ext cx="7041335" cy="401799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0" y="647176"/>
              <a:ext cx="2942520" cy="6034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2800" dirty="0" smtClean="0">
                <a:solidFill>
                  <a:srgbClr val="FFFFFF"/>
                </a:solidFill>
                <a:effectLst/>
                <a:latin typeface="Cooper Black" panose="0208090404030B020404" pitchFamily="18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 smtClean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Windows </a:t>
              </a:r>
              <a:r>
                <a:rPr lang="en-US" sz="2800" dirty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10</a:t>
              </a:r>
              <a:endParaRPr lang="en-US" sz="28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134856"/>
              <a:ext cx="2641620" cy="6034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2800" dirty="0" smtClean="0">
                <a:solidFill>
                  <a:srgbClr val="FFFFFF"/>
                </a:solidFill>
                <a:effectLst/>
                <a:latin typeface="Cooper Black" panose="0208090404030B020404" pitchFamily="18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 smtClean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Windows </a:t>
              </a:r>
              <a:r>
                <a:rPr lang="en-US" sz="2800" dirty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8</a:t>
              </a:r>
              <a:endParaRPr lang="en-US" sz="28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622536"/>
              <a:ext cx="2641620" cy="6034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2800" dirty="0" smtClean="0">
                <a:solidFill>
                  <a:srgbClr val="FFFFFF"/>
                </a:solidFill>
                <a:effectLst/>
                <a:latin typeface="Cooper Black" panose="0208090404030B020404" pitchFamily="18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 smtClean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Windows </a:t>
              </a:r>
              <a:r>
                <a:rPr lang="en-US" sz="2800" dirty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7</a:t>
              </a:r>
              <a:endParaRPr lang="en-US" sz="28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110597"/>
              <a:ext cx="3453401" cy="6034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2800" dirty="0" smtClean="0">
                <a:solidFill>
                  <a:srgbClr val="FFFFFF"/>
                </a:solidFill>
                <a:effectLst/>
                <a:latin typeface="Cooper Black" panose="0208090404030B020404" pitchFamily="18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 smtClean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Windows </a:t>
              </a:r>
              <a:r>
                <a:rPr lang="en-US" sz="2800" dirty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vista</a:t>
              </a:r>
              <a:endParaRPr lang="en-US" sz="28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2598277"/>
              <a:ext cx="2342711" cy="6034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2800" dirty="0" smtClean="0">
                <a:solidFill>
                  <a:srgbClr val="FFFFFF"/>
                </a:solidFill>
                <a:effectLst/>
                <a:latin typeface="Cooper Black" panose="0208090404030B020404" pitchFamily="18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 smtClean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Windows </a:t>
              </a:r>
              <a:endParaRPr lang="en-US" sz="28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60271" y="2598277"/>
              <a:ext cx="721759" cy="6034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2800" dirty="0" smtClean="0">
                <a:solidFill>
                  <a:srgbClr val="FFFFFF"/>
                </a:solidFill>
                <a:effectLst/>
                <a:latin typeface="Cooper Black" panose="0208090404030B020404" pitchFamily="18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 smtClean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XP</a:t>
              </a:r>
              <a:endParaRPr lang="en-US" sz="28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3085957"/>
              <a:ext cx="3542697" cy="6034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2800" dirty="0" smtClean="0">
                <a:solidFill>
                  <a:srgbClr val="FFFFFF"/>
                </a:solidFill>
                <a:effectLst/>
                <a:latin typeface="Cooper Black" panose="0208090404030B020404" pitchFamily="18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 smtClean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Windows </a:t>
              </a:r>
              <a:r>
                <a:rPr lang="en-US" sz="2800" dirty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2000</a:t>
              </a:r>
              <a:endParaRPr lang="en-US" sz="28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573361"/>
              <a:ext cx="2942558" cy="603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2800" dirty="0" smtClean="0">
                <a:solidFill>
                  <a:srgbClr val="FFFFFF"/>
                </a:solidFill>
                <a:effectLst/>
                <a:latin typeface="Cooper Black" panose="0208090404030B020404" pitchFamily="18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 smtClean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Windows </a:t>
              </a:r>
              <a:r>
                <a:rPr lang="en-US" sz="2800" dirty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98</a:t>
              </a:r>
              <a:endParaRPr lang="en-US" sz="28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4061571"/>
              <a:ext cx="2342711" cy="6034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2800" dirty="0" smtClean="0">
                <a:solidFill>
                  <a:srgbClr val="FFFFFF"/>
                </a:solidFill>
                <a:effectLst/>
                <a:latin typeface="Cooper Black" panose="0208090404030B020404" pitchFamily="18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 smtClean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Windows </a:t>
              </a:r>
              <a:endParaRPr lang="en-US" sz="28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60271" y="4061571"/>
              <a:ext cx="600968" cy="6034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2800" dirty="0" smtClean="0">
                <a:solidFill>
                  <a:srgbClr val="FFFFFF"/>
                </a:solidFill>
                <a:effectLst/>
                <a:latin typeface="Cooper Black" panose="0208090404030B020404" pitchFamily="18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 smtClean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95</a:t>
              </a:r>
              <a:endParaRPr lang="en-US" sz="28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4549251"/>
              <a:ext cx="3061953" cy="6034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2800" dirty="0" smtClean="0">
                <a:solidFill>
                  <a:srgbClr val="FFFFFF"/>
                </a:solidFill>
                <a:effectLst/>
                <a:latin typeface="Cooper Black" panose="0208090404030B020404" pitchFamily="18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 smtClean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Windows </a:t>
              </a:r>
              <a:r>
                <a:rPr lang="en-US" sz="2800" dirty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NT</a:t>
              </a:r>
              <a:endParaRPr lang="en-US" sz="28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5036655"/>
              <a:ext cx="3093120" cy="6038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2800" dirty="0" smtClean="0">
                <a:solidFill>
                  <a:srgbClr val="FFFFFF"/>
                </a:solidFill>
                <a:effectLst/>
                <a:latin typeface="Cooper Black" panose="0208090404030B020404" pitchFamily="18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 smtClean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Windows </a:t>
              </a:r>
              <a:r>
                <a:rPr lang="en-US" sz="2800" dirty="0">
                  <a:solidFill>
                    <a:srgbClr val="FFFFFF"/>
                  </a:solidFill>
                  <a:effectLst/>
                  <a:latin typeface="Cooper Black" panose="0208090404030B020404" pitchFamily="18" charset="0"/>
                  <a:ea typeface="Arial" panose="020B0604020202020204" pitchFamily="34" charset="0"/>
                </a:rPr>
                <a:t>1.0</a:t>
              </a:r>
              <a:endParaRPr lang="en-US" sz="280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17" name="Picture 1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547129" y="1436568"/>
              <a:ext cx="409956" cy="4943856"/>
            </a:xfrm>
            <a:prstGeom prst="rect">
              <a:avLst/>
            </a:prstGeom>
          </p:spPr>
        </p:pic>
        <p:sp>
          <p:nvSpPr>
            <p:cNvPr id="18" name="Shape 194"/>
            <p:cNvSpPr/>
            <p:nvPr/>
          </p:nvSpPr>
          <p:spPr>
            <a:xfrm>
              <a:off x="2980873" y="1250600"/>
              <a:ext cx="231648" cy="4812792"/>
            </a:xfrm>
            <a:custGeom>
              <a:avLst/>
              <a:gdLst/>
              <a:ahLst/>
              <a:cxnLst/>
              <a:rect l="0" t="0" r="0" b="0"/>
              <a:pathLst>
                <a:path w="231648" h="4812792">
                  <a:moveTo>
                    <a:pt x="115824" y="0"/>
                  </a:moveTo>
                  <a:lnTo>
                    <a:pt x="231648" y="115824"/>
                  </a:lnTo>
                  <a:lnTo>
                    <a:pt x="173736" y="115824"/>
                  </a:lnTo>
                  <a:lnTo>
                    <a:pt x="173736" y="4812792"/>
                  </a:lnTo>
                  <a:lnTo>
                    <a:pt x="57912" y="4812792"/>
                  </a:lnTo>
                  <a:lnTo>
                    <a:pt x="57912" y="115824"/>
                  </a:lnTo>
                  <a:lnTo>
                    <a:pt x="0" y="115824"/>
                  </a:lnTo>
                  <a:lnTo>
                    <a:pt x="1158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BE0E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Shape 195"/>
            <p:cNvSpPr/>
            <p:nvPr/>
          </p:nvSpPr>
          <p:spPr>
            <a:xfrm>
              <a:off x="2977296" y="1237556"/>
              <a:ext cx="231648" cy="4812792"/>
            </a:xfrm>
            <a:custGeom>
              <a:avLst/>
              <a:gdLst/>
              <a:ahLst/>
              <a:cxnLst/>
              <a:rect l="0" t="0" r="0" b="0"/>
              <a:pathLst>
                <a:path w="231648" h="4812792">
                  <a:moveTo>
                    <a:pt x="0" y="115824"/>
                  </a:moveTo>
                  <a:lnTo>
                    <a:pt x="115824" y="0"/>
                  </a:lnTo>
                  <a:lnTo>
                    <a:pt x="231648" y="115824"/>
                  </a:lnTo>
                  <a:lnTo>
                    <a:pt x="173736" y="115824"/>
                  </a:lnTo>
                  <a:lnTo>
                    <a:pt x="173736" y="4812792"/>
                  </a:lnTo>
                  <a:lnTo>
                    <a:pt x="57912" y="4812792"/>
                  </a:lnTo>
                  <a:lnTo>
                    <a:pt x="57912" y="115824"/>
                  </a:lnTo>
                  <a:close/>
                </a:path>
              </a:pathLst>
            </a:custGeom>
            <a:ln w="38100" cap="flat">
              <a:miter lim="127000"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829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7975" y="525349"/>
            <a:ext cx="108585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1315" marR="2185035" indent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latin typeface="Cooper Black" panose="0208090404030B020404" pitchFamily="18" charset="0"/>
                <a:ea typeface="Calibri" panose="020F0502020204030204" pitchFamily="34" charset="0"/>
              </a:rPr>
              <a:t>WHAT IS LINUX ??</a:t>
            </a:r>
            <a:endParaRPr lang="en-US" sz="3200" b="1" dirty="0">
              <a:effectLst/>
              <a:latin typeface="Cooper Black" panose="0208090404030B020404" pitchFamily="18" charset="0"/>
              <a:ea typeface="Calibri" panose="020F0502020204030204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1895475"/>
            <a:ext cx="5526405" cy="336232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9075" y="1710809"/>
            <a:ext cx="549592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oper Black" panose="0208090404030B020404" pitchFamily="18" charset="0"/>
                <a:ea typeface="Arial" panose="020B0604020202020204" pitchFamily="34" charset="0"/>
              </a:rPr>
              <a:t>Linux is a free Unix-type operating system originally created by Linus Torvalds developed under the General Public License and the source code of which is freely available to every one.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oper Black" panose="0208090404030B0204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oper Black" panose="0208090404030B020404" pitchFamily="18" charset="0"/>
                <a:ea typeface="Arial" panose="020B0604020202020204" pitchFamily="34" charset="0"/>
              </a:rPr>
              <a:t>LINUX kernel created by Finnish college student, Linus Torvalds in 1991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081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167</TotalTime>
  <Words>450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Century Gothic</vt:lpstr>
      <vt:lpstr>Comic Sans MS</vt:lpstr>
      <vt:lpstr>Constantia</vt:lpstr>
      <vt:lpstr>Cooper Black</vt:lpstr>
      <vt:lpstr>Symbol</vt:lpstr>
      <vt:lpstr>Times New Roman</vt:lpstr>
      <vt:lpstr>Wingdings</vt:lpstr>
      <vt:lpstr>Vapor Trail</vt:lpstr>
      <vt:lpstr>LINUX VS WINDOWS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VS WINDOWS</dc:title>
  <dc:creator>Tamim Hossen Sefat</dc:creator>
  <cp:lastModifiedBy>Tamim Hossen Sefat</cp:lastModifiedBy>
  <cp:revision>18</cp:revision>
  <dcterms:created xsi:type="dcterms:W3CDTF">2019-12-10T16:25:19Z</dcterms:created>
  <dcterms:modified xsi:type="dcterms:W3CDTF">2019-12-10T19:13:08Z</dcterms:modified>
</cp:coreProperties>
</file>