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147" autoAdjust="0"/>
  </p:normalViewPr>
  <p:slideViewPr>
    <p:cSldViewPr snapToGrid="0">
      <p:cViewPr>
        <p:scale>
          <a:sx n="33" d="100"/>
          <a:sy n="33" d="100"/>
        </p:scale>
        <p:origin x="6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2600" b="1" i="0" u="none" strike="noStrike" kern="1200" cap="all" spc="150" baseline="0">
                <a:solidFill>
                  <a:schemeClr val="tx1"/>
                </a:solidFill>
                <a:latin typeface="+mn-lt"/>
                <a:ea typeface="+mn-ea"/>
                <a:cs typeface="+mn-cs"/>
              </a:defRPr>
            </a:pPr>
            <a:r>
              <a:rPr lang="en-US" sz="2600" baseline="0" dirty="0">
                <a:solidFill>
                  <a:schemeClr val="tx1"/>
                </a:solidFill>
              </a:rPr>
              <a:t>Chart-1: family history of COVID_19 death vs Suicidal status </a:t>
            </a:r>
          </a:p>
        </c:rich>
      </c:tx>
      <c:layout>
        <c:manualLayout>
          <c:xMode val="edge"/>
          <c:yMode val="edge"/>
          <c:x val="0.16479826671777276"/>
          <c:y val="0.87804384834545313"/>
        </c:manualLayout>
      </c:layout>
      <c:overlay val="0"/>
      <c:spPr>
        <a:noFill/>
        <a:ln>
          <a:noFill/>
        </a:ln>
        <a:effectLst/>
      </c:spPr>
      <c:txPr>
        <a:bodyPr rot="0" spcFirstLastPara="1" vertOverflow="ellipsis" vert="horz" wrap="square" anchor="ctr" anchorCtr="1"/>
        <a:lstStyle/>
        <a:p>
          <a:pPr algn="l">
            <a:defRPr sz="2600" b="1" i="0" u="none" strike="noStrike" kern="1200" cap="all" spc="150" baseline="0">
              <a:solidFill>
                <a:schemeClr val="tx1"/>
              </a:solidFill>
              <a:latin typeface="+mn-lt"/>
              <a:ea typeface="+mn-ea"/>
              <a:cs typeface="+mn-cs"/>
            </a:defRPr>
          </a:pPr>
          <a:endParaRPr lang="en-US"/>
        </a:p>
      </c:txPr>
    </c:title>
    <c:autoTitleDeleted val="0"/>
    <c:plotArea>
      <c:layout>
        <c:manualLayout>
          <c:layoutTarget val="inner"/>
          <c:xMode val="edge"/>
          <c:yMode val="edge"/>
          <c:x val="0.12165048118985126"/>
          <c:y val="0.19715875358117244"/>
          <c:w val="0.85334951881014875"/>
          <c:h val="0.50788835300524982"/>
        </c:manualLayout>
      </c:layout>
      <c:barChart>
        <c:barDir val="col"/>
        <c:grouping val="clustered"/>
        <c:varyColors val="0"/>
        <c:ser>
          <c:idx val="0"/>
          <c:order val="0"/>
          <c:tx>
            <c:strRef>
              <c:f>Sheet1!$C$99:$E$99</c:f>
              <c:strCache>
                <c:ptCount val="3"/>
                <c:pt idx="0">
                  <c:v>Family history of COVID-19 death</c:v>
                </c:pt>
                <c:pt idx="1">
                  <c:v>Yes</c:v>
                </c:pt>
                <c:pt idx="2">
                  <c:v>% within Family history of COVID-19 death</c:v>
                </c:pt>
              </c:strCache>
            </c:strRef>
          </c:tx>
          <c:spPr>
            <a:solidFill>
              <a:schemeClr val="accent3"/>
            </a:solid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Sheet1!$F$97:$H$98</c:f>
              <c:multiLvlStrCache>
                <c:ptCount val="2"/>
                <c:lvl>
                  <c:pt idx="0">
                    <c:v>No</c:v>
                  </c:pt>
                  <c:pt idx="1">
                    <c:v>Yes</c:v>
                  </c:pt>
                </c:lvl>
                <c:lvl>
                  <c:pt idx="0">
                    <c:v>Suicidal Status</c:v>
                  </c:pt>
                </c:lvl>
              </c:multiLvlStrCache>
            </c:multiLvlStrRef>
          </c:cat>
          <c:val>
            <c:numRef>
              <c:f>Sheet1!$F$99:$H$99</c:f>
              <c:numCache>
                <c:formatCode>###0.0%</c:formatCode>
                <c:ptCount val="3"/>
                <c:pt idx="0">
                  <c:v>0.66666666666666652</c:v>
                </c:pt>
                <c:pt idx="1">
                  <c:v>0.33333333333333326</c:v>
                </c:pt>
              </c:numCache>
            </c:numRef>
          </c:val>
          <c:extLst>
            <c:ext xmlns:c16="http://schemas.microsoft.com/office/drawing/2014/chart" uri="{C3380CC4-5D6E-409C-BE32-E72D297353CC}">
              <c16:uniqueId val="{00000000-7A65-49B9-98EA-AED4209EBB79}"/>
            </c:ext>
          </c:extLst>
        </c:ser>
        <c:ser>
          <c:idx val="1"/>
          <c:order val="1"/>
          <c:tx>
            <c:strRef>
              <c:f>Sheet1!$C$100:$E$100</c:f>
              <c:strCache>
                <c:ptCount val="3"/>
                <c:pt idx="0">
                  <c:v>Family history of COVID-19 death</c:v>
                </c:pt>
                <c:pt idx="1">
                  <c:v>No</c:v>
                </c:pt>
                <c:pt idx="2">
                  <c:v>% within Family history of COVID-19 death</c:v>
                </c:pt>
              </c:strCache>
            </c:strRef>
          </c:tx>
          <c:spPr>
            <a:solidFill>
              <a:srgbClr val="FFFF00"/>
            </a:solid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multiLvlStrRef>
              <c:f>Sheet1!$F$97:$H$98</c:f>
              <c:multiLvlStrCache>
                <c:ptCount val="2"/>
                <c:lvl>
                  <c:pt idx="0">
                    <c:v>No</c:v>
                  </c:pt>
                  <c:pt idx="1">
                    <c:v>Yes</c:v>
                  </c:pt>
                </c:lvl>
                <c:lvl>
                  <c:pt idx="0">
                    <c:v>Suicidal Status</c:v>
                  </c:pt>
                </c:lvl>
              </c:multiLvlStrCache>
            </c:multiLvlStrRef>
          </c:cat>
          <c:val>
            <c:numRef>
              <c:f>Sheet1!$F$100:$H$100</c:f>
              <c:numCache>
                <c:formatCode>###0.0%</c:formatCode>
                <c:ptCount val="3"/>
                <c:pt idx="0">
                  <c:v>0.94310722100656452</c:v>
                </c:pt>
                <c:pt idx="1">
                  <c:v>5.689277899343545E-2</c:v>
                </c:pt>
              </c:numCache>
            </c:numRef>
          </c:val>
          <c:extLst>
            <c:ext xmlns:c16="http://schemas.microsoft.com/office/drawing/2014/chart" uri="{C3380CC4-5D6E-409C-BE32-E72D297353CC}">
              <c16:uniqueId val="{00000001-7A65-49B9-98EA-AED4209EBB79}"/>
            </c:ext>
          </c:extLst>
        </c:ser>
        <c:dLbls>
          <c:dLblPos val="outEnd"/>
          <c:showLegendKey val="0"/>
          <c:showVal val="1"/>
          <c:showCatName val="0"/>
          <c:showSerName val="0"/>
          <c:showPercent val="0"/>
          <c:showBubbleSize val="0"/>
        </c:dLbls>
        <c:gapWidth val="164"/>
        <c:overlap val="-22"/>
        <c:axId val="508303384"/>
        <c:axId val="508305680"/>
      </c:barChart>
      <c:catAx>
        <c:axId val="508303384"/>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08305680"/>
        <c:crosses val="autoZero"/>
        <c:auto val="1"/>
        <c:lblAlgn val="ctr"/>
        <c:lblOffset val="100"/>
        <c:noMultiLvlLbl val="0"/>
      </c:catAx>
      <c:valAx>
        <c:axId val="508305680"/>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crossAx val="50830338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b" anchorCtr="1"/>
          <a:lstStyle/>
          <a:p>
            <a:pPr>
              <a:defRPr sz="2600" b="1" i="0" u="none" strike="noStrike" kern="1200" baseline="0">
                <a:solidFill>
                  <a:schemeClr val="tx1"/>
                </a:solidFill>
                <a:latin typeface="+mn-lt"/>
                <a:ea typeface="+mn-ea"/>
                <a:cs typeface="+mn-cs"/>
              </a:defRPr>
            </a:pPr>
            <a:r>
              <a:rPr lang="en-US" sz="2600" baseline="0" dirty="0">
                <a:solidFill>
                  <a:schemeClr val="tx1"/>
                </a:solidFill>
              </a:rPr>
              <a:t>Chart-2: AGE VS SUICIDAL STATUS</a:t>
            </a:r>
          </a:p>
        </c:rich>
      </c:tx>
      <c:layout>
        <c:manualLayout>
          <c:xMode val="edge"/>
          <c:yMode val="edge"/>
          <c:x val="0.40737247228473561"/>
          <c:y val="0.91631887804524559"/>
        </c:manualLayout>
      </c:layout>
      <c:overlay val="0"/>
      <c:spPr>
        <a:noFill/>
        <a:ln>
          <a:noFill/>
        </a:ln>
        <a:effectLst/>
      </c:spPr>
      <c:txPr>
        <a:bodyPr rot="0" spcFirstLastPara="1" vertOverflow="ellipsis" vert="horz" wrap="square" anchor="b" anchorCtr="1"/>
        <a:lstStyle/>
        <a:p>
          <a:pPr>
            <a:defRPr sz="260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3.888888888888889E-2"/>
          <c:y val="0.16144617561102736"/>
          <c:w val="0.93888888888888888"/>
          <c:h val="0.65307949095015605"/>
        </c:manualLayout>
      </c:layout>
      <c:barChart>
        <c:barDir val="col"/>
        <c:grouping val="clustered"/>
        <c:varyColors val="0"/>
        <c:ser>
          <c:idx val="0"/>
          <c:order val="0"/>
          <c:tx>
            <c:strRef>
              <c:f>Sheet1!$E$3:$E$4</c:f>
              <c:strCache>
                <c:ptCount val="2"/>
                <c:pt idx="0">
                  <c:v>Suicidal status</c:v>
                </c:pt>
                <c:pt idx="1">
                  <c:v>No</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Sheet1!$B$5:$D$7</c:f>
              <c:strCache>
                <c:ptCount val="3"/>
                <c:pt idx="0">
                  <c:v>18 to 30 years</c:v>
                </c:pt>
                <c:pt idx="1">
                  <c:v>31 to 44 years</c:v>
                </c:pt>
                <c:pt idx="2">
                  <c:v>45 to 59 years</c:v>
                </c:pt>
              </c:strCache>
            </c:strRef>
          </c:cat>
          <c:val>
            <c:numRef>
              <c:f>Sheet1!$E$5:$E$7</c:f>
              <c:numCache>
                <c:formatCode>###0</c:formatCode>
                <c:ptCount val="3"/>
                <c:pt idx="0">
                  <c:v>140</c:v>
                </c:pt>
                <c:pt idx="1">
                  <c:v>191</c:v>
                </c:pt>
                <c:pt idx="2">
                  <c:v>108</c:v>
                </c:pt>
              </c:numCache>
            </c:numRef>
          </c:val>
          <c:extLst>
            <c:ext xmlns:c16="http://schemas.microsoft.com/office/drawing/2014/chart" uri="{C3380CC4-5D6E-409C-BE32-E72D297353CC}">
              <c16:uniqueId val="{00000000-1BD7-4243-9398-145CC907E064}"/>
            </c:ext>
          </c:extLst>
        </c:ser>
        <c:ser>
          <c:idx val="1"/>
          <c:order val="1"/>
          <c:tx>
            <c:strRef>
              <c:f>Sheet1!$F$3:$F$4</c:f>
              <c:strCache>
                <c:ptCount val="2"/>
                <c:pt idx="0">
                  <c:v>Suicidal status</c:v>
                </c:pt>
                <c:pt idx="1">
                  <c:v>Yes</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Sheet1!$B$5:$D$7</c:f>
              <c:strCache>
                <c:ptCount val="3"/>
                <c:pt idx="0">
                  <c:v>18 to 30 years</c:v>
                </c:pt>
                <c:pt idx="1">
                  <c:v>31 to 44 years</c:v>
                </c:pt>
                <c:pt idx="2">
                  <c:v>45 to 59 years</c:v>
                </c:pt>
              </c:strCache>
            </c:strRef>
          </c:cat>
          <c:val>
            <c:numRef>
              <c:f>Sheet1!$F$5:$F$7</c:f>
              <c:numCache>
                <c:formatCode>###0</c:formatCode>
                <c:ptCount val="3"/>
                <c:pt idx="0">
                  <c:v>3</c:v>
                </c:pt>
                <c:pt idx="1">
                  <c:v>15</c:v>
                </c:pt>
                <c:pt idx="2">
                  <c:v>10</c:v>
                </c:pt>
              </c:numCache>
            </c:numRef>
          </c:val>
          <c:extLst>
            <c:ext xmlns:c16="http://schemas.microsoft.com/office/drawing/2014/chart" uri="{C3380CC4-5D6E-409C-BE32-E72D297353CC}">
              <c16:uniqueId val="{00000001-1BD7-4243-9398-145CC907E064}"/>
            </c:ext>
          </c:extLst>
        </c:ser>
        <c:dLbls>
          <c:dLblPos val="inEnd"/>
          <c:showLegendKey val="0"/>
          <c:showVal val="1"/>
          <c:showCatName val="0"/>
          <c:showSerName val="0"/>
          <c:showPercent val="0"/>
          <c:showBubbleSize val="0"/>
        </c:dLbls>
        <c:gapWidth val="65"/>
        <c:axId val="427227120"/>
        <c:axId val="427227448"/>
      </c:barChart>
      <c:catAx>
        <c:axId val="427227120"/>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2400" b="1" i="0" u="none" strike="noStrike" kern="1200" cap="all" baseline="0">
                <a:solidFill>
                  <a:schemeClr val="tx1"/>
                </a:solidFill>
                <a:latin typeface="+mn-lt"/>
                <a:ea typeface="+mn-ea"/>
                <a:cs typeface="+mn-cs"/>
              </a:defRPr>
            </a:pPr>
            <a:endParaRPr lang="en-US"/>
          </a:p>
        </c:txPr>
        <c:crossAx val="427227448"/>
        <c:crosses val="autoZero"/>
        <c:auto val="1"/>
        <c:lblAlgn val="ctr"/>
        <c:lblOffset val="100"/>
        <c:noMultiLvlLbl val="0"/>
      </c:catAx>
      <c:valAx>
        <c:axId val="427227448"/>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427227120"/>
        <c:crosses val="autoZero"/>
        <c:crossBetween val="between"/>
      </c:valAx>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2400" b="1" i="0" u="none" strike="noStrike" kern="1200" baseline="0">
              <a:solidFill>
                <a:schemeClr val="tx1"/>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34D964-AEB2-47D8-8CD7-F10787AF527A}" type="datetimeFigureOut">
              <a:rPr lang="en-US" smtClean="0"/>
              <a:t>3/4/2023</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C2FF4-9169-439D-9709-AEFB0BFA7486}" type="slidenum">
              <a:rPr lang="en-US" smtClean="0"/>
              <a:t>‹#›</a:t>
            </a:fld>
            <a:endParaRPr lang="en-US"/>
          </a:p>
        </p:txBody>
      </p:sp>
    </p:spTree>
    <p:extLst>
      <p:ext uri="{BB962C8B-B14F-4D97-AF65-F5344CB8AC3E}">
        <p14:creationId xmlns:p14="http://schemas.microsoft.com/office/powerpoint/2010/main" val="598439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AC2FF4-9169-439D-9709-AEFB0BFA7486}" type="slidenum">
              <a:rPr lang="en-US" smtClean="0"/>
              <a:t>1</a:t>
            </a:fld>
            <a:endParaRPr lang="en-US"/>
          </a:p>
        </p:txBody>
      </p:sp>
    </p:spTree>
    <p:extLst>
      <p:ext uri="{BB962C8B-B14F-4D97-AF65-F5344CB8AC3E}">
        <p14:creationId xmlns:p14="http://schemas.microsoft.com/office/powerpoint/2010/main" val="3507653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601C0D9-8971-41AE-876F-BA46FC3B3BA2}"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176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C0D9-8971-41AE-876F-BA46FC3B3BA2}"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829054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C0D9-8971-41AE-876F-BA46FC3B3BA2}"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2050449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01C0D9-8971-41AE-876F-BA46FC3B3BA2}"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35621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601C0D9-8971-41AE-876F-BA46FC3B3BA2}"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24331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601C0D9-8971-41AE-876F-BA46FC3B3BA2}"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142446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01C0D9-8971-41AE-876F-BA46FC3B3BA2}" type="datetimeFigureOut">
              <a:rPr lang="en-US" smtClean="0"/>
              <a:t>3/4/2023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909852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01C0D9-8971-41AE-876F-BA46FC3B3BA2}" type="datetimeFigureOut">
              <a:rPr lang="en-US" smtClean="0"/>
              <a:t>3/4/2023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2526437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1C0D9-8971-41AE-876F-BA46FC3B3BA2}" type="datetimeFigureOut">
              <a:rPr lang="en-US" smtClean="0"/>
              <a:t>3/4/2023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2744141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601C0D9-8971-41AE-876F-BA46FC3B3BA2}"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67712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601C0D9-8971-41AE-876F-BA46FC3B3BA2}" type="datetimeFigureOut">
              <a:rPr lang="en-US" smtClean="0"/>
              <a:t>3/4/2023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9BB922-8FE3-48E3-B80B-1BD7DD436322}" type="slidenum">
              <a:rPr lang="en-US" smtClean="0"/>
              <a:t>‹#›</a:t>
            </a:fld>
            <a:endParaRPr lang="en-US"/>
          </a:p>
        </p:txBody>
      </p:sp>
    </p:spTree>
    <p:extLst>
      <p:ext uri="{BB962C8B-B14F-4D97-AF65-F5344CB8AC3E}">
        <p14:creationId xmlns:p14="http://schemas.microsoft.com/office/powerpoint/2010/main" val="3191787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601C0D9-8971-41AE-876F-BA46FC3B3BA2}" type="datetimeFigureOut">
              <a:rPr lang="en-US" smtClean="0"/>
              <a:t>3/4/2023</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639BB922-8FE3-48E3-B80B-1BD7DD436322}" type="slidenum">
              <a:rPr lang="en-US" smtClean="0"/>
              <a:t>‹#›</a:t>
            </a:fld>
            <a:endParaRPr lang="en-US"/>
          </a:p>
        </p:txBody>
      </p:sp>
    </p:spTree>
    <p:extLst>
      <p:ext uri="{BB962C8B-B14F-4D97-AF65-F5344CB8AC3E}">
        <p14:creationId xmlns:p14="http://schemas.microsoft.com/office/powerpoint/2010/main" val="2656204885"/>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notesSlide" Target="../notesSlides/notesSlide1.xml"/><Relationship Id="rId7" Type="http://schemas.openxmlformats.org/officeDocument/2006/relationships/package" Target="../embeddings/Microsoft_Excel_Worksheet.xlsx"/><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chart" Target="../charts/chart2.xml"/><Relationship Id="rId4" Type="http://schemas.openxmlformats.org/officeDocument/2006/relationships/image" Target="../media/image2.png"/><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8F6640B-628A-46CF-BC15-CF4EEF818B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14016" y="65401"/>
            <a:ext cx="4406486" cy="2699711"/>
          </a:xfrm>
          <a:prstGeom prst="rect">
            <a:avLst/>
          </a:prstGeom>
        </p:spPr>
      </p:pic>
      <p:pic>
        <p:nvPicPr>
          <p:cNvPr id="15" name="Picture 14">
            <a:extLst>
              <a:ext uri="{FF2B5EF4-FFF2-40B4-BE49-F238E27FC236}">
                <a16:creationId xmlns:a16="http://schemas.microsoft.com/office/drawing/2014/main" id="{F2AF4CC1-FAE5-4D49-BB26-39FF80810D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964320" y="-157797"/>
            <a:ext cx="5041164" cy="3230995"/>
          </a:xfrm>
          <a:prstGeom prst="rect">
            <a:avLst/>
          </a:prstGeom>
        </p:spPr>
      </p:pic>
      <p:pic>
        <p:nvPicPr>
          <p:cNvPr id="21" name="Picture 20">
            <a:extLst>
              <a:ext uri="{FF2B5EF4-FFF2-40B4-BE49-F238E27FC236}">
                <a16:creationId xmlns:a16="http://schemas.microsoft.com/office/drawing/2014/main" id="{D5A48051-70A4-471B-AE0D-091A8144FA8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5103" y="18227"/>
            <a:ext cx="2675514" cy="2910959"/>
          </a:xfrm>
          <a:prstGeom prst="rect">
            <a:avLst/>
          </a:prstGeom>
        </p:spPr>
      </p:pic>
      <p:sp>
        <p:nvSpPr>
          <p:cNvPr id="22" name="Rectangle 21">
            <a:extLst>
              <a:ext uri="{FF2B5EF4-FFF2-40B4-BE49-F238E27FC236}">
                <a16:creationId xmlns:a16="http://schemas.microsoft.com/office/drawing/2014/main" id="{5437F39E-5836-45C5-87C8-AB674B6E9C92}"/>
              </a:ext>
            </a:extLst>
          </p:cNvPr>
          <p:cNvSpPr/>
          <p:nvPr/>
        </p:nvSpPr>
        <p:spPr>
          <a:xfrm>
            <a:off x="155103" y="8173340"/>
            <a:ext cx="29765399" cy="2561773"/>
          </a:xfrm>
          <a:prstGeom prst="rect">
            <a:avLst/>
          </a:prstGeom>
          <a:solidFill>
            <a:schemeClr val="bg2">
              <a:lumMod val="9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t"/>
          <a:lstStyle/>
          <a:p>
            <a:r>
              <a:rPr lang="en-US" sz="6500" b="1" dirty="0">
                <a:solidFill>
                  <a:schemeClr val="accent1">
                    <a:lumMod val="75000"/>
                  </a:schemeClr>
                </a:solidFill>
                <a:ea typeface="Cambria" panose="02040503050406030204" pitchFamily="18" charset="0"/>
              </a:rPr>
              <a:t>OBJECTIVE</a:t>
            </a:r>
          </a:p>
          <a:p>
            <a:pPr algn="just"/>
            <a:r>
              <a:rPr lang="en-US" sz="5000" b="1" dirty="0">
                <a:solidFill>
                  <a:schemeClr val="tx1"/>
                </a:solidFill>
                <a:ea typeface="Cambria" panose="02040503050406030204" pitchFamily="18" charset="0"/>
              </a:rPr>
              <a:t>The objective of the study was to assess the relationship between socio-demographic factors and suicide. Also the relationship between COVID-19 effect with suicide.</a:t>
            </a:r>
          </a:p>
        </p:txBody>
      </p:sp>
      <p:sp>
        <p:nvSpPr>
          <p:cNvPr id="4" name="Rectangle 1">
            <a:extLst>
              <a:ext uri="{FF2B5EF4-FFF2-40B4-BE49-F238E27FC236}">
                <a16:creationId xmlns:a16="http://schemas.microsoft.com/office/drawing/2014/main" id="{F196F499-5EF2-4497-BD0A-E71D627D38F4}"/>
              </a:ext>
            </a:extLst>
          </p:cNvPr>
          <p:cNvSpPr>
            <a:spLocks noChangeArrowheads="1"/>
          </p:cNvSpPr>
          <p:nvPr/>
        </p:nvSpPr>
        <p:spPr bwMode="auto">
          <a:xfrm>
            <a:off x="47030703" y="11482590"/>
            <a:ext cx="52651992" cy="300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 name="Rectangle: Rounded Corners 4">
            <a:extLst>
              <a:ext uri="{FF2B5EF4-FFF2-40B4-BE49-F238E27FC236}">
                <a16:creationId xmlns:a16="http://schemas.microsoft.com/office/drawing/2014/main" id="{A0DAAB27-3DAA-4D95-91E4-920FDAF21C67}"/>
              </a:ext>
            </a:extLst>
          </p:cNvPr>
          <p:cNvSpPr/>
          <p:nvPr/>
        </p:nvSpPr>
        <p:spPr>
          <a:xfrm>
            <a:off x="250936" y="27242238"/>
            <a:ext cx="14227064" cy="10176550"/>
          </a:xfrm>
          <a:prstGeom prst="round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500" b="1" dirty="0">
                <a:solidFill>
                  <a:schemeClr val="accent1">
                    <a:lumMod val="75000"/>
                  </a:schemeClr>
                </a:solidFill>
              </a:rPr>
              <a:t>RESULTS</a:t>
            </a:r>
          </a:p>
          <a:p>
            <a:pPr algn="just"/>
            <a:r>
              <a:rPr lang="en-US" sz="5000" dirty="0">
                <a:solidFill>
                  <a:schemeClr val="accent1">
                    <a:lumMod val="75000"/>
                  </a:schemeClr>
                </a:solidFill>
              </a:rPr>
              <a:t>Among our 13 socio-demographic variables, 8 variables are significantly associated with suicidal status where </a:t>
            </a:r>
            <a:r>
              <a:rPr lang="en-US" sz="5000" b="1" dirty="0">
                <a:solidFill>
                  <a:schemeClr val="accent1">
                    <a:lumMod val="75000"/>
                  </a:schemeClr>
                </a:solidFill>
              </a:rPr>
              <a:t>age(p=0.057) </a:t>
            </a:r>
            <a:r>
              <a:rPr lang="en-US" sz="5000" dirty="0">
                <a:solidFill>
                  <a:schemeClr val="accent1">
                    <a:lumMod val="75000"/>
                  </a:schemeClr>
                </a:solidFill>
              </a:rPr>
              <a:t>is significant at 10% level of significance and other variables are at 5% level of significance. Suicidal Status is observed to be highly effected by </a:t>
            </a:r>
            <a:r>
              <a:rPr lang="en-US" sz="5000" b="1" dirty="0">
                <a:solidFill>
                  <a:schemeClr val="accent1">
                    <a:lumMod val="75000"/>
                  </a:schemeClr>
                </a:solidFill>
              </a:rPr>
              <a:t>family mental health history(p=0.001) </a:t>
            </a:r>
            <a:r>
              <a:rPr lang="en-US" sz="5000" dirty="0">
                <a:solidFill>
                  <a:schemeClr val="accent1">
                    <a:lumMod val="75000"/>
                  </a:schemeClr>
                </a:solidFill>
              </a:rPr>
              <a:t>and </a:t>
            </a:r>
            <a:r>
              <a:rPr lang="en-US" sz="5000" b="1" dirty="0">
                <a:solidFill>
                  <a:schemeClr val="accent1">
                    <a:lumMod val="75000"/>
                  </a:schemeClr>
                </a:solidFill>
              </a:rPr>
              <a:t>family history of COVID-19 death(0.005)</a:t>
            </a:r>
            <a:r>
              <a:rPr lang="en-US" sz="5000" dirty="0">
                <a:solidFill>
                  <a:schemeClr val="accent1">
                    <a:lumMod val="75000"/>
                  </a:schemeClr>
                </a:solidFill>
              </a:rPr>
              <a:t>. We have found from our study that approximately 6% respondents have had suicidal tendencies regarding these factors.</a:t>
            </a:r>
          </a:p>
        </p:txBody>
      </p:sp>
      <p:sp>
        <p:nvSpPr>
          <p:cNvPr id="2" name="Rectangle: Rounded Corners 1">
            <a:extLst>
              <a:ext uri="{FF2B5EF4-FFF2-40B4-BE49-F238E27FC236}">
                <a16:creationId xmlns:a16="http://schemas.microsoft.com/office/drawing/2014/main" id="{A352FB0C-AB2F-4D31-80B6-54D57C652525}"/>
              </a:ext>
            </a:extLst>
          </p:cNvPr>
          <p:cNvSpPr/>
          <p:nvPr/>
        </p:nvSpPr>
        <p:spPr>
          <a:xfrm>
            <a:off x="250937" y="3036144"/>
            <a:ext cx="29759027" cy="4566666"/>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500" b="1" dirty="0"/>
              <a:t>Socio-Demographic Factors Along with COVID-19 Effect Associated with Suicide : In Rural Community of Bangladesh</a:t>
            </a:r>
          </a:p>
          <a:p>
            <a:pPr algn="ctr"/>
            <a:r>
              <a:rPr lang="en-US" sz="4400" b="1" dirty="0"/>
              <a:t>Tamim Tanha </a:t>
            </a:r>
            <a:r>
              <a:rPr lang="en-US" sz="4400" b="1" dirty="0" err="1"/>
              <a:t>Alam</a:t>
            </a:r>
            <a:r>
              <a:rPr lang="en-US" sz="4400" b="1" dirty="0"/>
              <a:t>, </a:t>
            </a:r>
            <a:r>
              <a:rPr lang="en-US" sz="4400" b="1" dirty="0" err="1"/>
              <a:t>Nasimul</a:t>
            </a:r>
            <a:r>
              <a:rPr lang="en-US" sz="4400" b="1" dirty="0"/>
              <a:t> Islam, </a:t>
            </a:r>
            <a:r>
              <a:rPr lang="en-US" sz="4400" b="1" dirty="0" err="1"/>
              <a:t>Tahsina</a:t>
            </a:r>
            <a:r>
              <a:rPr lang="en-US" sz="4400" b="1" dirty="0"/>
              <a:t> Islam, </a:t>
            </a:r>
            <a:r>
              <a:rPr lang="en-US" sz="4400" b="1" dirty="0" err="1"/>
              <a:t>Nazmus</a:t>
            </a:r>
            <a:r>
              <a:rPr lang="en-US" sz="4400" b="1" dirty="0"/>
              <a:t> </a:t>
            </a:r>
            <a:r>
              <a:rPr lang="en-US" sz="4400" b="1" dirty="0" err="1"/>
              <a:t>Sakib</a:t>
            </a:r>
            <a:endParaRPr lang="en-US" sz="4400" b="1" baseline="30000" dirty="0"/>
          </a:p>
          <a:p>
            <a:pPr algn="ctr"/>
            <a:r>
              <a:rPr lang="en-US" sz="4400" b="1" dirty="0"/>
              <a:t>1.3</a:t>
            </a:r>
            <a:r>
              <a:rPr lang="en-US" sz="4400" b="1" baseline="30000" dirty="0"/>
              <a:t>rd</a:t>
            </a:r>
            <a:r>
              <a:rPr lang="en-US" sz="4400" b="1" dirty="0"/>
              <a:t> Year 1</a:t>
            </a:r>
            <a:r>
              <a:rPr lang="en-US" sz="4400" b="1" baseline="30000" dirty="0"/>
              <a:t>st</a:t>
            </a:r>
            <a:r>
              <a:rPr lang="en-US" sz="4400" b="1" dirty="0"/>
              <a:t> Semester, Department of Statistics, Shahjalal University of Science and Technology, Sylhet</a:t>
            </a:r>
          </a:p>
        </p:txBody>
      </p:sp>
      <p:sp>
        <p:nvSpPr>
          <p:cNvPr id="3" name="Rectangle: Rounded Corners 2">
            <a:extLst>
              <a:ext uri="{FF2B5EF4-FFF2-40B4-BE49-F238E27FC236}">
                <a16:creationId xmlns:a16="http://schemas.microsoft.com/office/drawing/2014/main" id="{AA1D10E7-464B-4C1E-8C76-6AC4031066DC}"/>
              </a:ext>
            </a:extLst>
          </p:cNvPr>
          <p:cNvSpPr/>
          <p:nvPr/>
        </p:nvSpPr>
        <p:spPr>
          <a:xfrm>
            <a:off x="250936" y="14901434"/>
            <a:ext cx="14227063" cy="1210384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sz="6500" b="1" dirty="0">
                <a:solidFill>
                  <a:schemeClr val="accent1">
                    <a:lumMod val="75000"/>
                  </a:schemeClr>
                </a:solidFill>
              </a:rPr>
              <a:t>METHODS</a:t>
            </a:r>
          </a:p>
          <a:p>
            <a:pPr marL="1143000" indent="-1143000" algn="just">
              <a:buFont typeface="Arial" panose="020B0604020202020204" pitchFamily="34" charset="0"/>
              <a:buChar char="•"/>
            </a:pPr>
            <a:r>
              <a:rPr lang="en-US" sz="5000" dirty="0">
                <a:solidFill>
                  <a:schemeClr val="tx1"/>
                </a:solidFill>
              </a:rPr>
              <a:t>A cross-sectional study was conducted on people aged between 18 to 59 year from </a:t>
            </a:r>
            <a:r>
              <a:rPr lang="it-IT" sz="5000" dirty="0">
                <a:solidFill>
                  <a:schemeClr val="tx1"/>
                </a:solidFill>
              </a:rPr>
              <a:t>the Pabna district’s Bera Upazila from which we have taken 467 reponses as secondary data after data cleaning. </a:t>
            </a:r>
          </a:p>
          <a:p>
            <a:pPr marL="1143000" indent="-1143000" algn="just">
              <a:buFont typeface="Arial" panose="020B0604020202020204" pitchFamily="34" charset="0"/>
              <a:buChar char="•"/>
            </a:pPr>
            <a:r>
              <a:rPr lang="it-IT" sz="5000" dirty="0">
                <a:solidFill>
                  <a:schemeClr val="tx1"/>
                </a:solidFill>
              </a:rPr>
              <a:t>The main study variable ‘Suicidal Status’ consists of the set of respondents who have planned or attempted suicide in their lifetime.</a:t>
            </a:r>
            <a:endParaRPr lang="en-US" sz="5000" dirty="0">
              <a:solidFill>
                <a:schemeClr val="tx1"/>
              </a:solidFill>
            </a:endParaRPr>
          </a:p>
          <a:p>
            <a:pPr marL="1143000" indent="-1143000" algn="just">
              <a:buFont typeface="Arial" panose="020B0604020202020204" pitchFamily="34" charset="0"/>
              <a:buChar char="•"/>
            </a:pPr>
            <a:r>
              <a:rPr lang="en-US" sz="5000" dirty="0">
                <a:solidFill>
                  <a:schemeClr val="tx1"/>
                </a:solidFill>
              </a:rPr>
              <a:t>To assess suicidal </a:t>
            </a:r>
            <a:r>
              <a:rPr lang="en-US" sz="5000" dirty="0" err="1">
                <a:solidFill>
                  <a:schemeClr val="tx1"/>
                </a:solidFill>
              </a:rPr>
              <a:t>behaviour</a:t>
            </a:r>
            <a:r>
              <a:rPr lang="en-US" sz="5000" dirty="0">
                <a:solidFill>
                  <a:schemeClr val="tx1"/>
                </a:solidFill>
              </a:rPr>
              <a:t>,  we used Chi-square test to test the significance with the socio-demographic factors and the COVID-19 factors associated with suicide using IBM SPSS 25 to analyze the data. </a:t>
            </a:r>
          </a:p>
        </p:txBody>
      </p:sp>
      <p:sp>
        <p:nvSpPr>
          <p:cNvPr id="6" name="Rectangle 5">
            <a:extLst>
              <a:ext uri="{FF2B5EF4-FFF2-40B4-BE49-F238E27FC236}">
                <a16:creationId xmlns:a16="http://schemas.microsoft.com/office/drawing/2014/main" id="{1C31319A-E6E9-4EFA-80C5-D1631251FDAD}"/>
              </a:ext>
            </a:extLst>
          </p:cNvPr>
          <p:cNvSpPr/>
          <p:nvPr/>
        </p:nvSpPr>
        <p:spPr>
          <a:xfrm>
            <a:off x="14902741" y="27571904"/>
            <a:ext cx="15969577" cy="1362424"/>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4400" b="1" dirty="0">
                <a:solidFill>
                  <a:schemeClr val="accent1">
                    <a:lumMod val="75000"/>
                  </a:schemeClr>
                </a:solidFill>
              </a:rPr>
              <a:t>Table:  Association between Socio-demographic factors, COVID-19</a:t>
            </a:r>
          </a:p>
          <a:p>
            <a:r>
              <a:rPr lang="en-US" sz="4400" b="1" dirty="0">
                <a:solidFill>
                  <a:schemeClr val="accent1">
                    <a:lumMod val="75000"/>
                  </a:schemeClr>
                </a:solidFill>
              </a:rPr>
              <a:t>             effect with Suicidal Status </a:t>
            </a:r>
          </a:p>
        </p:txBody>
      </p:sp>
      <p:sp>
        <p:nvSpPr>
          <p:cNvPr id="7" name="Rectangle: Rounded Corners 6">
            <a:extLst>
              <a:ext uri="{FF2B5EF4-FFF2-40B4-BE49-F238E27FC236}">
                <a16:creationId xmlns:a16="http://schemas.microsoft.com/office/drawing/2014/main" id="{E9507AB0-598E-4ACB-A629-3B3CED710360}"/>
              </a:ext>
            </a:extLst>
          </p:cNvPr>
          <p:cNvSpPr/>
          <p:nvPr/>
        </p:nvSpPr>
        <p:spPr>
          <a:xfrm>
            <a:off x="250936" y="37655746"/>
            <a:ext cx="14227063" cy="477252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chemeClr val="accent1">
                    <a:lumMod val="75000"/>
                  </a:schemeClr>
                </a:solidFill>
              </a:rPr>
              <a:t>REFERENCE</a:t>
            </a:r>
          </a:p>
          <a:p>
            <a:pPr algn="just"/>
            <a:r>
              <a:rPr lang="en-US" sz="3300" dirty="0">
                <a:solidFill>
                  <a:schemeClr val="accent1">
                    <a:lumMod val="75000"/>
                  </a:schemeClr>
                </a:solidFill>
              </a:rPr>
              <a:t>Prevalence and associated factors of suicidal behaviors among Bangladeshi rural community people: Findings from the ‘BD </a:t>
            </a:r>
            <a:r>
              <a:rPr lang="en-US" sz="3300" dirty="0" err="1">
                <a:solidFill>
                  <a:schemeClr val="accent1">
                    <a:lumMod val="75000"/>
                  </a:schemeClr>
                </a:solidFill>
              </a:rPr>
              <a:t>ComMen</a:t>
            </a:r>
            <a:r>
              <a:rPr lang="en-US" sz="3300" dirty="0">
                <a:solidFill>
                  <a:schemeClr val="accent1">
                    <a:lumMod val="75000"/>
                  </a:schemeClr>
                </a:solidFill>
              </a:rPr>
              <a:t> Study’ Mohammed A. MamunID1,2,3*, </a:t>
            </a:r>
            <a:r>
              <a:rPr lang="en-US" sz="3300" dirty="0" err="1">
                <a:solidFill>
                  <a:schemeClr val="accent1">
                    <a:lumMod val="75000"/>
                  </a:schemeClr>
                </a:solidFill>
              </a:rPr>
              <a:t>Firoj</a:t>
            </a:r>
            <a:r>
              <a:rPr lang="en-US" sz="3300" dirty="0">
                <a:solidFill>
                  <a:schemeClr val="accent1">
                    <a:lumMod val="75000"/>
                  </a:schemeClr>
                </a:solidFill>
              </a:rPr>
              <a:t> Al-MamunID1,2,3, </a:t>
            </a:r>
            <a:r>
              <a:rPr lang="en-US" sz="3300" dirty="0" err="1">
                <a:solidFill>
                  <a:schemeClr val="accent1">
                    <a:lumMod val="75000"/>
                  </a:schemeClr>
                </a:solidFill>
              </a:rPr>
              <a:t>Johurul</a:t>
            </a:r>
            <a:r>
              <a:rPr lang="en-US" sz="3300" dirty="0">
                <a:solidFill>
                  <a:schemeClr val="accent1">
                    <a:lumMod val="75000"/>
                  </a:schemeClr>
                </a:solidFill>
              </a:rPr>
              <a:t> Islam3,4, Mohammad Muhit3,4 1 CHINTA Research Bangladesh, </a:t>
            </a:r>
            <a:r>
              <a:rPr lang="en-US" sz="3300" dirty="0" err="1">
                <a:solidFill>
                  <a:schemeClr val="accent1">
                    <a:lumMod val="75000"/>
                  </a:schemeClr>
                </a:solidFill>
              </a:rPr>
              <a:t>Savar</a:t>
            </a:r>
            <a:r>
              <a:rPr lang="en-US" sz="3300" dirty="0">
                <a:solidFill>
                  <a:schemeClr val="accent1">
                    <a:lumMod val="75000"/>
                  </a:schemeClr>
                </a:solidFill>
              </a:rPr>
              <a:t>, Dhaka, Bangladesh, 2 Department of Public Health &amp; Informatics, Jahangirnagar University, </a:t>
            </a:r>
            <a:r>
              <a:rPr lang="en-US" sz="3300" dirty="0" err="1">
                <a:solidFill>
                  <a:schemeClr val="accent1">
                    <a:lumMod val="75000"/>
                  </a:schemeClr>
                </a:solidFill>
              </a:rPr>
              <a:t>Savar</a:t>
            </a:r>
            <a:r>
              <a:rPr lang="en-US" sz="3300" dirty="0">
                <a:solidFill>
                  <a:schemeClr val="accent1">
                    <a:lumMod val="75000"/>
                  </a:schemeClr>
                </a:solidFill>
              </a:rPr>
              <a:t>, Dhaka, Bangladesh, 3 Department of Public Health, University of South Asia, Dhaka, Bangladesh, 4 CSF Global, Banani, Dhaka, Bangladesh. </a:t>
            </a:r>
          </a:p>
          <a:p>
            <a:pPr algn="just"/>
            <a:r>
              <a:rPr lang="en-US" sz="3300" dirty="0">
                <a:solidFill>
                  <a:schemeClr val="accent1">
                    <a:lumMod val="75000"/>
                  </a:schemeClr>
                </a:solidFill>
              </a:rPr>
              <a:t>CONTACT US : tamim09@student.sust.edu</a:t>
            </a:r>
          </a:p>
        </p:txBody>
      </p:sp>
      <p:sp>
        <p:nvSpPr>
          <p:cNvPr id="10" name="Rectangle: Rounded Corners 9">
            <a:extLst>
              <a:ext uri="{FF2B5EF4-FFF2-40B4-BE49-F238E27FC236}">
                <a16:creationId xmlns:a16="http://schemas.microsoft.com/office/drawing/2014/main" id="{6EE21EBC-71A7-4C76-B97F-745D86527DAF}"/>
              </a:ext>
            </a:extLst>
          </p:cNvPr>
          <p:cNvSpPr/>
          <p:nvPr/>
        </p:nvSpPr>
        <p:spPr>
          <a:xfrm>
            <a:off x="14902741" y="35966899"/>
            <a:ext cx="15017761" cy="668191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500" b="1" dirty="0">
                <a:solidFill>
                  <a:schemeClr val="accent1">
                    <a:lumMod val="75000"/>
                  </a:schemeClr>
                </a:solidFill>
              </a:rPr>
              <a:t>CONCLUSION</a:t>
            </a:r>
          </a:p>
          <a:p>
            <a:pPr algn="just"/>
            <a:r>
              <a:rPr lang="en-US" sz="5000" dirty="0">
                <a:solidFill>
                  <a:schemeClr val="accent1">
                    <a:lumMod val="75000"/>
                  </a:schemeClr>
                </a:solidFill>
              </a:rPr>
              <a:t>We can conclude that a big portion of rural community also face high risk of suicidal tendency.  Terrifying incident e.g., Family history of COVID-19 death has increased the risk of the possibility of attempted suicide. So , it is high time to start suicide prevention programs considering the vulnerable cohort of rural communities.</a:t>
            </a:r>
          </a:p>
        </p:txBody>
      </p:sp>
      <p:sp>
        <p:nvSpPr>
          <p:cNvPr id="8" name="Rectangle: Rounded Corners 7">
            <a:extLst>
              <a:ext uri="{FF2B5EF4-FFF2-40B4-BE49-F238E27FC236}">
                <a16:creationId xmlns:a16="http://schemas.microsoft.com/office/drawing/2014/main" id="{421DA85B-C2DA-4A8B-A169-FE6FE8BB1CA7}"/>
              </a:ext>
            </a:extLst>
          </p:cNvPr>
          <p:cNvSpPr/>
          <p:nvPr/>
        </p:nvSpPr>
        <p:spPr>
          <a:xfrm>
            <a:off x="108856" y="10982806"/>
            <a:ext cx="30022334" cy="3647596"/>
          </a:xfrm>
          <a:prstGeom prst="round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6500" b="1" dirty="0">
                <a:solidFill>
                  <a:schemeClr val="accent1">
                    <a:lumMod val="75000"/>
                  </a:schemeClr>
                </a:solidFill>
              </a:rPr>
              <a:t>BACKGROUND</a:t>
            </a:r>
          </a:p>
          <a:p>
            <a:pPr marL="685800" indent="-685800" algn="just">
              <a:buFont typeface="Arial" panose="020B0604020202020204" pitchFamily="34" charset="0"/>
              <a:buChar char="•"/>
            </a:pPr>
            <a:r>
              <a:rPr lang="en-US" sz="5000" dirty="0">
                <a:solidFill>
                  <a:schemeClr val="tx1"/>
                </a:solidFill>
              </a:rPr>
              <a:t>In the modern </a:t>
            </a:r>
            <a:r>
              <a:rPr lang="en-US" sz="5000" dirty="0" err="1">
                <a:solidFill>
                  <a:schemeClr val="tx1"/>
                </a:solidFill>
              </a:rPr>
              <a:t>urbanised</a:t>
            </a:r>
            <a:r>
              <a:rPr lang="en-US" sz="5000" dirty="0">
                <a:solidFill>
                  <a:schemeClr val="tx1"/>
                </a:solidFill>
              </a:rPr>
              <a:t> world, mental distress causing to have suicidal thoughts is a well </a:t>
            </a:r>
            <a:r>
              <a:rPr lang="en-US" sz="5000" dirty="0" err="1">
                <a:solidFill>
                  <a:schemeClr val="tx1"/>
                </a:solidFill>
              </a:rPr>
              <a:t>analysed</a:t>
            </a:r>
            <a:r>
              <a:rPr lang="en-US" sz="5000" dirty="0">
                <a:solidFill>
                  <a:schemeClr val="tx1"/>
                </a:solidFill>
              </a:rPr>
              <a:t> subject. However, the same discussion somehow leaves out the vast majority of people living in rural areas. So we wanted to observe the suicidal tendencies of these people, more so after the severe effects of the COVID-19.</a:t>
            </a:r>
          </a:p>
        </p:txBody>
      </p:sp>
      <p:graphicFrame>
        <p:nvGraphicFramePr>
          <p:cNvPr id="28" name="Object 27">
            <a:extLst>
              <a:ext uri="{FF2B5EF4-FFF2-40B4-BE49-F238E27FC236}">
                <a16:creationId xmlns:a16="http://schemas.microsoft.com/office/drawing/2014/main" id="{78851AD6-38C4-45D0-889E-BFAF682E436C}"/>
              </a:ext>
            </a:extLst>
          </p:cNvPr>
          <p:cNvGraphicFramePr>
            <a:graphicFrameLocks noChangeAspect="1"/>
          </p:cNvGraphicFramePr>
          <p:nvPr>
            <p:extLst>
              <p:ext uri="{D42A27DB-BD31-4B8C-83A1-F6EECF244321}">
                <p14:modId xmlns:p14="http://schemas.microsoft.com/office/powerpoint/2010/main" val="605145734"/>
              </p:ext>
            </p:extLst>
          </p:nvPr>
        </p:nvGraphicFramePr>
        <p:xfrm>
          <a:off x="14986700" y="29109654"/>
          <a:ext cx="14867345" cy="6681919"/>
        </p:xfrm>
        <a:graphic>
          <a:graphicData uri="http://schemas.openxmlformats.org/presentationml/2006/ole">
            <mc:AlternateContent xmlns:mc="http://schemas.openxmlformats.org/markup-compatibility/2006">
              <mc:Choice xmlns:v="urn:schemas-microsoft-com:vml" Requires="v">
                <p:oleObj spid="_x0000_s1055" name="Worksheet" r:id="rId7" imgW="2621138" imgH="1836389" progId="Excel.Sheet.12">
                  <p:embed/>
                </p:oleObj>
              </mc:Choice>
              <mc:Fallback>
                <p:oleObj name="Worksheet" r:id="rId7" imgW="2621138" imgH="1836389" progId="Excel.Sheet.12">
                  <p:embed/>
                  <p:pic>
                    <p:nvPicPr>
                      <p:cNvPr id="0" name=""/>
                      <p:cNvPicPr/>
                      <p:nvPr/>
                    </p:nvPicPr>
                    <p:blipFill>
                      <a:blip r:embed="rId8"/>
                      <a:stretch>
                        <a:fillRect/>
                      </a:stretch>
                    </p:blipFill>
                    <p:spPr>
                      <a:xfrm>
                        <a:off x="14986700" y="29109654"/>
                        <a:ext cx="14867345" cy="6681919"/>
                      </a:xfrm>
                      <a:prstGeom prst="rect">
                        <a:avLst/>
                      </a:prstGeom>
                    </p:spPr>
                  </p:pic>
                </p:oleObj>
              </mc:Fallback>
            </mc:AlternateContent>
          </a:graphicData>
        </a:graphic>
      </p:graphicFrame>
      <p:graphicFrame>
        <p:nvGraphicFramePr>
          <p:cNvPr id="36" name="Chart 35">
            <a:extLst>
              <a:ext uri="{FF2B5EF4-FFF2-40B4-BE49-F238E27FC236}">
                <a16:creationId xmlns:a16="http://schemas.microsoft.com/office/drawing/2014/main" id="{D9CFD7C3-AB05-42D4-86B6-6576CA43820E}"/>
              </a:ext>
            </a:extLst>
          </p:cNvPr>
          <p:cNvGraphicFramePr>
            <a:graphicFrameLocks/>
          </p:cNvGraphicFramePr>
          <p:nvPr>
            <p:extLst>
              <p:ext uri="{D42A27DB-BD31-4B8C-83A1-F6EECF244321}">
                <p14:modId xmlns:p14="http://schemas.microsoft.com/office/powerpoint/2010/main" val="4150960218"/>
              </p:ext>
            </p:extLst>
          </p:nvPr>
        </p:nvGraphicFramePr>
        <p:xfrm>
          <a:off x="15484902" y="14251399"/>
          <a:ext cx="15228449" cy="7927095"/>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43" name="Chart 42">
            <a:extLst>
              <a:ext uri="{FF2B5EF4-FFF2-40B4-BE49-F238E27FC236}">
                <a16:creationId xmlns:a16="http://schemas.microsoft.com/office/drawing/2014/main" id="{29B0F32D-A592-4DDD-842B-535C21042CB6}"/>
              </a:ext>
            </a:extLst>
          </p:cNvPr>
          <p:cNvGraphicFramePr>
            <a:graphicFrameLocks/>
          </p:cNvGraphicFramePr>
          <p:nvPr>
            <p:extLst>
              <p:ext uri="{D42A27DB-BD31-4B8C-83A1-F6EECF244321}">
                <p14:modId xmlns:p14="http://schemas.microsoft.com/office/powerpoint/2010/main" val="903992120"/>
              </p:ext>
            </p:extLst>
          </p:nvPr>
        </p:nvGraphicFramePr>
        <p:xfrm>
          <a:off x="15133637" y="21832822"/>
          <a:ext cx="14720408" cy="5409416"/>
        </p:xfrm>
        <a:graphic>
          <a:graphicData uri="http://schemas.openxmlformats.org/drawingml/2006/chart">
            <c:chart xmlns:c="http://schemas.openxmlformats.org/drawingml/2006/chart" xmlns:r="http://schemas.openxmlformats.org/officeDocument/2006/relationships" r:id="rId10"/>
          </a:graphicData>
        </a:graphic>
      </p:graphicFrame>
    </p:spTree>
    <p:extLst>
      <p:ext uri="{BB962C8B-B14F-4D97-AF65-F5344CB8AC3E}">
        <p14:creationId xmlns:p14="http://schemas.microsoft.com/office/powerpoint/2010/main" val="9408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Theme</Template>
  <TotalTime>1319</TotalTime>
  <Words>498</Words>
  <Application>Microsoft Office PowerPoint</Application>
  <PresentationFormat>Custom</PresentationFormat>
  <Paragraphs>23</Paragraphs>
  <Slides>1</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Calibri</vt:lpstr>
      <vt:lpstr>Calibri Light</vt:lpstr>
      <vt:lpstr>Cambria</vt:lpstr>
      <vt:lpstr>Office Theme</vt:lpstr>
      <vt:lpstr>Worksheet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84</cp:revision>
  <dcterms:created xsi:type="dcterms:W3CDTF">2023-02-23T09:06:45Z</dcterms:created>
  <dcterms:modified xsi:type="dcterms:W3CDTF">2023-03-03T18:35:51Z</dcterms:modified>
</cp:coreProperties>
</file>