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7" r:id="rId2"/>
    <p:sldId id="258" r:id="rId3"/>
    <p:sldId id="261" r:id="rId4"/>
    <p:sldId id="263" r:id="rId5"/>
    <p:sldId id="260" r:id="rId6"/>
    <p:sldId id="262" r:id="rId7"/>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926" autoAdjust="0"/>
  </p:normalViewPr>
  <p:slideViewPr>
    <p:cSldViewPr snapToGrid="0">
      <p:cViewPr varScale="1">
        <p:scale>
          <a:sx n="60" d="100"/>
          <a:sy n="60" d="100"/>
        </p:scale>
        <p:origin x="21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B3E0F86C-1CF2-4299-8820-F211F6C304F8}" type="datetimeFigureOut">
              <a:rPr lang="en-US" smtClean="0"/>
              <a:t>12/22/2020</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C28505FF-AE1C-475C-88D4-04168992772E}" type="slidenum">
              <a:rPr lang="en-US" smtClean="0"/>
              <a:t>‹#›</a:t>
            </a:fld>
            <a:endParaRPr lang="en-US"/>
          </a:p>
        </p:txBody>
      </p:sp>
    </p:spTree>
    <p:extLst>
      <p:ext uri="{BB962C8B-B14F-4D97-AF65-F5344CB8AC3E}">
        <p14:creationId xmlns:p14="http://schemas.microsoft.com/office/powerpoint/2010/main" val="1973766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8505FF-AE1C-475C-88D4-04168992772E}" type="slidenum">
              <a:rPr lang="en-US" smtClean="0"/>
              <a:t>3</a:t>
            </a:fld>
            <a:endParaRPr lang="en-US"/>
          </a:p>
        </p:txBody>
      </p:sp>
    </p:spTree>
    <p:extLst>
      <p:ext uri="{BB962C8B-B14F-4D97-AF65-F5344CB8AC3E}">
        <p14:creationId xmlns:p14="http://schemas.microsoft.com/office/powerpoint/2010/main" val="2745547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p:spPr>
      </p:sp>
      <p:sp>
        <p:nvSpPr>
          <p:cNvPr id="3" name="Notes Placeholder 2"/>
          <p:cNvSpPr>
            <a:spLocks noGrp="1"/>
          </p:cNvSpPr>
          <p:nvPr>
            <p:ph type="body" idx="1"/>
          </p:nvPr>
        </p:nvSpPr>
        <p:spPr/>
        <p:txBody>
          <a:bodyPr/>
          <a:lstStyle/>
          <a:p>
            <a:r>
              <a:rPr lang="en-US" dirty="0"/>
              <a:t>Free multispectral images of medium spatial resolution from Landsat-7 (ETM+), Landsat-8 (OLI) ) and Terra (ASTER), as well as remote sensing data obtained from Sentinel-2A / B (MSI) can be used to conduct regular satellite monitoring of deforestation.</a:t>
            </a:r>
          </a:p>
          <a:p>
            <a:endParaRPr lang="en-US" dirty="0"/>
          </a:p>
          <a:p>
            <a:pPr marL="742950" lvl="1" indent="-285750">
              <a:buFont typeface="Arial" panose="020B0604020202020204" pitchFamily="34" charset="0"/>
              <a:buChar char="•"/>
            </a:pPr>
            <a:r>
              <a:rPr lang="en-US" dirty="0"/>
              <a:t>selection and downloading of images for a given observation season, taking into account cloudiness;</a:t>
            </a:r>
          </a:p>
          <a:p>
            <a:pPr marL="742950" lvl="1" indent="-285750">
              <a:buFont typeface="Arial" panose="020B0604020202020204" pitchFamily="34" charset="0"/>
              <a:buChar char="•"/>
            </a:pPr>
            <a:r>
              <a:rPr lang="en-US" dirty="0"/>
              <a:t>automatic cropping of images along the borders of a given monitoring site; </a:t>
            </a:r>
          </a:p>
          <a:p>
            <a:pPr marL="742950" lvl="1" indent="-285750">
              <a:buFont typeface="Arial" panose="020B0604020202020204" pitchFamily="34" charset="0"/>
              <a:buChar char="•"/>
            </a:pPr>
            <a:r>
              <a:rPr lang="en-US" dirty="0"/>
              <a:t>automated creation of a cloud mask for a given territory using spectral channels of atmospheric correction (if necessary);</a:t>
            </a:r>
          </a:p>
          <a:p>
            <a:pPr marL="742950" lvl="1" indent="-285750">
              <a:buFont typeface="Arial" panose="020B0604020202020204" pitchFamily="34" charset="0"/>
              <a:buChar char="•"/>
            </a:pPr>
            <a:r>
              <a:rPr lang="en-US" dirty="0"/>
              <a:t>calculation of NDVI index images for selected images in order to detect new logging areas (in automated mode);</a:t>
            </a:r>
          </a:p>
          <a:p>
            <a:pPr marL="742950" lvl="1" indent="-285750">
              <a:buFont typeface="Arial" panose="020B0604020202020204" pitchFamily="34" charset="0"/>
              <a:buChar char="•"/>
            </a:pPr>
            <a:r>
              <a:rPr lang="en-US" dirty="0"/>
              <a:t>threshold binarization of NDVI index images;</a:t>
            </a:r>
          </a:p>
          <a:p>
            <a:pPr marL="742950" lvl="1" indent="-285750">
              <a:buFont typeface="Arial" panose="020B0604020202020204" pitchFamily="34" charset="0"/>
              <a:buChar char="•"/>
            </a:pPr>
            <a:r>
              <a:rPr lang="en-US" dirty="0"/>
              <a:t>morphological filtering of the binary image and sifting;</a:t>
            </a:r>
          </a:p>
          <a:p>
            <a:pPr marL="742950" lvl="1" indent="-285750">
              <a:buFont typeface="Arial" panose="020B0604020202020204" pitchFamily="34" charset="0"/>
              <a:buChar char="•"/>
            </a:pPr>
            <a:r>
              <a:rPr lang="en-US" dirty="0"/>
              <a:t>vectorization of a binary image, determination of boundaries and area of vegetation;</a:t>
            </a:r>
          </a:p>
          <a:p>
            <a:pPr marL="742950" lvl="1" indent="-285750">
              <a:buFont typeface="Arial" panose="020B0604020202020204" pitchFamily="34" charset="0"/>
              <a:buChar char="•"/>
            </a:pPr>
            <a:r>
              <a:rPr lang="en-US" dirty="0"/>
              <a:t>creation of differential images for the selected pairs of images, binarization, vectorization and determination of boundaries and areas of deforestation (an example of detected logging areas is shown in figure 2);</a:t>
            </a:r>
          </a:p>
          <a:p>
            <a:pPr marL="742950" lvl="1" indent="-285750">
              <a:buFont typeface="Arial" panose="020B0604020202020204" pitchFamily="34" charset="0"/>
              <a:buChar char="•"/>
            </a:pPr>
            <a:r>
              <a:rPr lang="en-US" dirty="0"/>
              <a:t>visualization of changes on a digital map, recording the objects attributes (logging areas) in a DBF file and exporting a vector layer to a KML file.  </a:t>
            </a:r>
          </a:p>
          <a:p>
            <a:endParaRPr lang="en-US" dirty="0"/>
          </a:p>
        </p:txBody>
      </p:sp>
      <p:sp>
        <p:nvSpPr>
          <p:cNvPr id="4" name="Slide Number Placeholder 3"/>
          <p:cNvSpPr>
            <a:spLocks noGrp="1"/>
          </p:cNvSpPr>
          <p:nvPr>
            <p:ph type="sldNum" sz="quarter" idx="5"/>
          </p:nvPr>
        </p:nvSpPr>
        <p:spPr/>
        <p:txBody>
          <a:bodyPr/>
          <a:lstStyle/>
          <a:p>
            <a:fld id="{C28505FF-AE1C-475C-88D4-04168992772E}" type="slidenum">
              <a:rPr lang="en-US" smtClean="0"/>
              <a:t>4</a:t>
            </a:fld>
            <a:endParaRPr lang="en-US"/>
          </a:p>
        </p:txBody>
      </p:sp>
    </p:spTree>
    <p:extLst>
      <p:ext uri="{BB962C8B-B14F-4D97-AF65-F5344CB8AC3E}">
        <p14:creationId xmlns:p14="http://schemas.microsoft.com/office/powerpoint/2010/main" val="3004981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p:spPr>
      </p:sp>
      <p:sp>
        <p:nvSpPr>
          <p:cNvPr id="3" name="Notes Placeholder 2"/>
          <p:cNvSpPr>
            <a:spLocks noGrp="1"/>
          </p:cNvSpPr>
          <p:nvPr>
            <p:ph type="body" idx="1"/>
          </p:nvPr>
        </p:nvSpPr>
        <p:spPr/>
        <p:txBody>
          <a:bodyPr/>
          <a:lstStyle/>
          <a:p>
            <a:r>
              <a:rPr lang="en-US" sz="1200" dirty="0"/>
              <a:t>slight deviations in the input data or in the settings of the processing procedures should not cause significant deviations in the processing results</a:t>
            </a:r>
            <a:endParaRPr lang="en-US" dirty="0"/>
          </a:p>
        </p:txBody>
      </p:sp>
      <p:sp>
        <p:nvSpPr>
          <p:cNvPr id="4" name="Slide Number Placeholder 3"/>
          <p:cNvSpPr>
            <a:spLocks noGrp="1"/>
          </p:cNvSpPr>
          <p:nvPr>
            <p:ph type="sldNum" sz="quarter" idx="5"/>
          </p:nvPr>
        </p:nvSpPr>
        <p:spPr/>
        <p:txBody>
          <a:bodyPr/>
          <a:lstStyle/>
          <a:p>
            <a:fld id="{C28505FF-AE1C-475C-88D4-04168992772E}" type="slidenum">
              <a:rPr lang="en-US" smtClean="0"/>
              <a:t>5</a:t>
            </a:fld>
            <a:endParaRPr lang="en-US"/>
          </a:p>
        </p:txBody>
      </p:sp>
    </p:spTree>
    <p:extLst>
      <p:ext uri="{BB962C8B-B14F-4D97-AF65-F5344CB8AC3E}">
        <p14:creationId xmlns:p14="http://schemas.microsoft.com/office/powerpoint/2010/main" val="727245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8505FF-AE1C-475C-88D4-04168992772E}" type="slidenum">
              <a:rPr lang="en-US" smtClean="0"/>
              <a:t>6</a:t>
            </a:fld>
            <a:endParaRPr lang="en-US"/>
          </a:p>
        </p:txBody>
      </p:sp>
    </p:spTree>
    <p:extLst>
      <p:ext uri="{BB962C8B-B14F-4D97-AF65-F5344CB8AC3E}">
        <p14:creationId xmlns:p14="http://schemas.microsoft.com/office/powerpoint/2010/main" val="189908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199121"/>
            <a:ext cx="9071280" cy="609398"/>
          </a:xfrm>
          <a:prstGeom prst="rect">
            <a:avLst/>
          </a:prstGeom>
        </p:spPr>
        <p:txBody>
          <a:bodyPr lIns="0" tIns="0" rIns="0" bIns="0" anchor="ctr">
            <a:spAutoFit/>
          </a:bodyPr>
          <a:lstStyle/>
          <a:p>
            <a:pPr algn="ctr"/>
            <a:endParaRPr lang="en-US" sz="4400" b="0" strike="noStrike" spc="-1">
              <a:latin typeface="Arial"/>
            </a:endParaRPr>
          </a:p>
        </p:txBody>
      </p:sp>
      <p:sp>
        <p:nvSpPr>
          <p:cNvPr id="24" name="PlaceHolder 2"/>
          <p:cNvSpPr>
            <a:spLocks noGrp="1"/>
          </p:cNvSpPr>
          <p:nvPr>
            <p:ph type="body"/>
          </p:nvPr>
        </p:nvSpPr>
        <p:spPr>
          <a:xfrm>
            <a:off x="504000" y="1769040"/>
            <a:ext cx="9071280" cy="20912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504000" y="4059360"/>
            <a:ext cx="907128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199121"/>
            <a:ext cx="9071280" cy="609398"/>
          </a:xfrm>
          <a:prstGeom prst="rect">
            <a:avLst/>
          </a:prstGeom>
        </p:spPr>
        <p:txBody>
          <a:bodyPr lIns="0" tIns="0" rIns="0" bIns="0" anchor="ctr">
            <a:spAutoFit/>
          </a:bodyPr>
          <a:lstStyle/>
          <a:p>
            <a:pPr algn="ctr"/>
            <a:endParaRPr lang="en-US" sz="4400" b="0" strike="noStrike" spc="-1">
              <a:latin typeface="Arial"/>
            </a:endParaRPr>
          </a:p>
        </p:txBody>
      </p:sp>
      <p:sp>
        <p:nvSpPr>
          <p:cNvPr id="27" name="PlaceHolder 2"/>
          <p:cNvSpPr>
            <a:spLocks noGrp="1"/>
          </p:cNvSpPr>
          <p:nvPr>
            <p:ph type="body"/>
          </p:nvPr>
        </p:nvSpPr>
        <p:spPr>
          <a:xfrm>
            <a:off x="504000" y="1769040"/>
            <a:ext cx="4426560" cy="20912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5152320" y="1769040"/>
            <a:ext cx="4426560" cy="20912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504000" y="4059360"/>
            <a:ext cx="4426560" cy="20912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5152320" y="4059360"/>
            <a:ext cx="442656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199121"/>
            <a:ext cx="9071280" cy="609398"/>
          </a:xfrm>
          <a:prstGeom prst="rect">
            <a:avLst/>
          </a:prstGeom>
        </p:spPr>
        <p:txBody>
          <a:bodyPr lIns="0" tIns="0" rIns="0" bIns="0" anchor="ctr">
            <a:spAutoFit/>
          </a:bodyPr>
          <a:lstStyle/>
          <a:p>
            <a:pPr algn="ctr"/>
            <a:endParaRPr lang="en-US" sz="4400" b="0" strike="noStrike" spc="-1">
              <a:latin typeface="Arial"/>
            </a:endParaRPr>
          </a:p>
        </p:txBody>
      </p:sp>
      <p:sp>
        <p:nvSpPr>
          <p:cNvPr id="32" name="PlaceHolder 2"/>
          <p:cNvSpPr>
            <a:spLocks noGrp="1"/>
          </p:cNvSpPr>
          <p:nvPr>
            <p:ph type="body"/>
          </p:nvPr>
        </p:nvSpPr>
        <p:spPr>
          <a:xfrm>
            <a:off x="504000" y="1769040"/>
            <a:ext cx="2920680" cy="20912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571200" y="1769040"/>
            <a:ext cx="2920680" cy="20912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638040" y="1769040"/>
            <a:ext cx="2920680" cy="20912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504000" y="4059360"/>
            <a:ext cx="2920680" cy="20912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571200" y="4059360"/>
            <a:ext cx="2920680" cy="20912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638040" y="4059360"/>
            <a:ext cx="292068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199121"/>
            <a:ext cx="9071280" cy="609398"/>
          </a:xfrm>
          <a:prstGeom prst="rect">
            <a:avLst/>
          </a:prstGeom>
        </p:spPr>
        <p:txBody>
          <a:bodyPr lIns="0" tIns="0" rIns="0" bIns="0" anchor="ctr">
            <a:spAutoFit/>
          </a:bodyPr>
          <a:lstStyle/>
          <a:p>
            <a:pPr algn="ctr"/>
            <a:endParaRPr lang="en-US" sz="4400" b="0" strike="noStrike" spc="-1">
              <a:latin typeface="Arial"/>
            </a:endParaRPr>
          </a:p>
        </p:txBody>
      </p:sp>
      <p:sp>
        <p:nvSpPr>
          <p:cNvPr id="3" name="PlaceHolder 2"/>
          <p:cNvSpPr>
            <a:spLocks noGrp="1"/>
          </p:cNvSpPr>
          <p:nvPr>
            <p:ph type="subTitle"/>
          </p:nvPr>
        </p:nvSpPr>
        <p:spPr>
          <a:xfrm>
            <a:off x="504000" y="3739661"/>
            <a:ext cx="9071280" cy="443198"/>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199121"/>
            <a:ext cx="9071280" cy="609398"/>
          </a:xfrm>
          <a:prstGeom prst="rect">
            <a:avLst/>
          </a:prstGeom>
        </p:spPr>
        <p:txBody>
          <a:bodyPr lIns="0" tIns="0" rIns="0" bIns="0" anchor="ctr">
            <a:spAutoFit/>
          </a:bodyPr>
          <a:lstStyle/>
          <a:p>
            <a:pPr algn="ctr"/>
            <a:endParaRPr lang="en-US" sz="4400" b="0" strike="noStrike" spc="-1">
              <a:latin typeface="Arial"/>
            </a:endParaRPr>
          </a:p>
        </p:txBody>
      </p:sp>
      <p:sp>
        <p:nvSpPr>
          <p:cNvPr id="5" name="PlaceHolder 2"/>
          <p:cNvSpPr>
            <a:spLocks noGrp="1"/>
          </p:cNvSpPr>
          <p:nvPr>
            <p:ph type="body"/>
          </p:nvPr>
        </p:nvSpPr>
        <p:spPr>
          <a:xfrm>
            <a:off x="504000" y="1769040"/>
            <a:ext cx="9071280" cy="43844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199121"/>
            <a:ext cx="9071280" cy="609398"/>
          </a:xfrm>
          <a:prstGeom prst="rect">
            <a:avLst/>
          </a:prstGeom>
        </p:spPr>
        <p:txBody>
          <a:bodyPr lIns="0" tIns="0" rIns="0" bIns="0" anchor="ctr">
            <a:spAutoFit/>
          </a:bodyPr>
          <a:lstStyle/>
          <a:p>
            <a:pPr algn="ctr"/>
            <a:endParaRPr lang="en-US" sz="4400" b="0" strike="noStrike" spc="-1">
              <a:latin typeface="Arial"/>
            </a:endParaRPr>
          </a:p>
        </p:txBody>
      </p:sp>
      <p:sp>
        <p:nvSpPr>
          <p:cNvPr id="7" name="PlaceHolder 2"/>
          <p:cNvSpPr>
            <a:spLocks noGrp="1"/>
          </p:cNvSpPr>
          <p:nvPr>
            <p:ph type="body"/>
          </p:nvPr>
        </p:nvSpPr>
        <p:spPr>
          <a:xfrm>
            <a:off x="504000" y="1769040"/>
            <a:ext cx="4426560" cy="438444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5152320" y="1769040"/>
            <a:ext cx="4426560" cy="43844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199121"/>
            <a:ext cx="9071280" cy="609398"/>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1852721"/>
            <a:ext cx="9071280" cy="443198"/>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199121"/>
            <a:ext cx="9071280" cy="609398"/>
          </a:xfrm>
          <a:prstGeom prst="rect">
            <a:avLst/>
          </a:prstGeom>
        </p:spPr>
        <p:txBody>
          <a:bodyPr lIns="0" tIns="0" rIns="0" bIns="0" anchor="ctr">
            <a:spAutoFit/>
          </a:bodyPr>
          <a:lstStyle/>
          <a:p>
            <a:pPr algn="ctr"/>
            <a:endParaRPr lang="en-US" sz="4400" b="0" strike="noStrike" spc="-1">
              <a:latin typeface="Arial"/>
            </a:endParaRPr>
          </a:p>
        </p:txBody>
      </p:sp>
      <p:sp>
        <p:nvSpPr>
          <p:cNvPr id="12" name="PlaceHolder 2"/>
          <p:cNvSpPr>
            <a:spLocks noGrp="1"/>
          </p:cNvSpPr>
          <p:nvPr>
            <p:ph type="body"/>
          </p:nvPr>
        </p:nvSpPr>
        <p:spPr>
          <a:xfrm>
            <a:off x="504000" y="1769040"/>
            <a:ext cx="4426560" cy="20912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5152320" y="1769040"/>
            <a:ext cx="4426560" cy="438444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504000" y="4059360"/>
            <a:ext cx="442656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199121"/>
            <a:ext cx="9071280" cy="609398"/>
          </a:xfrm>
          <a:prstGeom prst="rect">
            <a:avLst/>
          </a:prstGeom>
        </p:spPr>
        <p:txBody>
          <a:bodyPr lIns="0" tIns="0" rIns="0" bIns="0" anchor="ctr">
            <a:spAutoFit/>
          </a:bodyPr>
          <a:lstStyle/>
          <a:p>
            <a:pPr algn="ctr"/>
            <a:endParaRPr lang="en-US" sz="4400" b="0" strike="noStrike" spc="-1">
              <a:latin typeface="Arial"/>
            </a:endParaRPr>
          </a:p>
        </p:txBody>
      </p:sp>
      <p:sp>
        <p:nvSpPr>
          <p:cNvPr id="16" name="PlaceHolder 2"/>
          <p:cNvSpPr>
            <a:spLocks noGrp="1"/>
          </p:cNvSpPr>
          <p:nvPr>
            <p:ph type="body"/>
          </p:nvPr>
        </p:nvSpPr>
        <p:spPr>
          <a:xfrm>
            <a:off x="504000" y="1769040"/>
            <a:ext cx="4426560" cy="438444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5152320" y="1769040"/>
            <a:ext cx="4426560" cy="20912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5152320" y="4059360"/>
            <a:ext cx="442656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199121"/>
            <a:ext cx="9071280" cy="609398"/>
          </a:xfrm>
          <a:prstGeom prst="rect">
            <a:avLst/>
          </a:prstGeom>
        </p:spPr>
        <p:txBody>
          <a:bodyPr lIns="0" tIns="0" rIns="0" bIns="0" anchor="ctr">
            <a:spAutoFit/>
          </a:bodyPr>
          <a:lstStyle/>
          <a:p>
            <a:pPr algn="ctr"/>
            <a:endParaRPr lang="en-US" sz="4400" b="0" strike="noStrike" spc="-1">
              <a:latin typeface="Arial"/>
            </a:endParaRPr>
          </a:p>
        </p:txBody>
      </p:sp>
      <p:sp>
        <p:nvSpPr>
          <p:cNvPr id="20" name="PlaceHolder 2"/>
          <p:cNvSpPr>
            <a:spLocks noGrp="1"/>
          </p:cNvSpPr>
          <p:nvPr>
            <p:ph type="body"/>
          </p:nvPr>
        </p:nvSpPr>
        <p:spPr>
          <a:xfrm>
            <a:off x="504000" y="1769040"/>
            <a:ext cx="4426560" cy="20912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5152320" y="1769040"/>
            <a:ext cx="4426560" cy="20912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504000" y="4059360"/>
            <a:ext cx="907128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72000"/>
            <a:ext cx="9071280" cy="863640"/>
          </a:xfrm>
          <a:prstGeom prst="rect">
            <a:avLst/>
          </a:prstGeom>
        </p:spPr>
        <p:txBody>
          <a:bodyPr lIns="0" tIns="0" rIns="0" bIns="0" anchor="ctr">
            <a:normAutofit/>
          </a:bodyPr>
          <a:lstStyle/>
          <a:p>
            <a:r>
              <a:rPr lang="en-US" sz="1800" b="0" strike="noStrike" spc="-1">
                <a:latin typeface="Arial"/>
              </a:rPr>
              <a:t>Click to edit the title text format</a:t>
            </a:r>
          </a:p>
        </p:txBody>
      </p:sp>
      <p:sp>
        <p:nvSpPr>
          <p:cNvPr id="3" name="PlaceHolder 2"/>
          <p:cNvSpPr>
            <a:spLocks noGrp="1"/>
          </p:cNvSpPr>
          <p:nvPr>
            <p:ph type="body"/>
          </p:nvPr>
        </p:nvSpPr>
        <p:spPr>
          <a:xfrm>
            <a:off x="504000" y="1769040"/>
            <a:ext cx="9071280" cy="43844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00"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B8836E7-AA58-4598-91CC-C5D2D7C4480F}"/>
              </a:ext>
            </a:extLst>
          </p:cNvPr>
          <p:cNvSpPr>
            <a:spLocks noGrp="1"/>
          </p:cNvSpPr>
          <p:nvPr>
            <p:ph type="subTitle"/>
          </p:nvPr>
        </p:nvSpPr>
        <p:spPr>
          <a:xfrm>
            <a:off x="504000" y="3004240"/>
            <a:ext cx="8269350" cy="1551194"/>
          </a:xfrm>
        </p:spPr>
        <p:txBody>
          <a:bodyPr anchor="t"/>
          <a:lstStyle/>
          <a:p>
            <a:r>
              <a:rPr lang="en-US" sz="2800" dirty="0">
                <a:latin typeface="Malgun Gothic" panose="020B0503020000020004" pitchFamily="34" charset="-127"/>
                <a:ea typeface="Malgun Gothic" panose="020B0503020000020004" pitchFamily="34" charset="-127"/>
              </a:rPr>
              <a:t>Automated detection of deforestation based on multi-spectrum satellite data</a:t>
            </a:r>
          </a:p>
          <a:p>
            <a:endParaRPr lang="en-US" sz="2800" dirty="0">
              <a:latin typeface="Malgun Gothic" panose="020B0503020000020004" pitchFamily="34" charset="-127"/>
              <a:ea typeface="Malgun Gothic" panose="020B0503020000020004" pitchFamily="34" charset="-127"/>
            </a:endParaRPr>
          </a:p>
          <a:p>
            <a:endParaRPr lang="en-US" sz="2800" dirty="0">
              <a:latin typeface="Malgun Gothic" panose="020B0503020000020004" pitchFamily="34" charset="-127"/>
              <a:ea typeface="Malgun Gothic" panose="020B0503020000020004" pitchFamily="34" charset="-127"/>
            </a:endParaRPr>
          </a:p>
        </p:txBody>
      </p:sp>
      <p:sp>
        <p:nvSpPr>
          <p:cNvPr id="4" name="Title 1">
            <a:extLst>
              <a:ext uri="{FF2B5EF4-FFF2-40B4-BE49-F238E27FC236}">
                <a16:creationId xmlns:a16="http://schemas.microsoft.com/office/drawing/2014/main" id="{F97B20D6-E2B1-49D5-9CA3-D7A97E01CBED}"/>
              </a:ext>
            </a:extLst>
          </p:cNvPr>
          <p:cNvSpPr txBox="1">
            <a:spLocks/>
          </p:cNvSpPr>
          <p:nvPr/>
        </p:nvSpPr>
        <p:spPr>
          <a:xfrm>
            <a:off x="504000" y="226821"/>
            <a:ext cx="9071280" cy="553998"/>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bg1"/>
                </a:solidFill>
                <a:latin typeface="Malgun Gothic" panose="020B0503020000020004" pitchFamily="34" charset="-127"/>
                <a:ea typeface="Malgun Gothic" panose="020B0503020000020004" pitchFamily="34" charset="-127"/>
              </a:rPr>
              <a:t>Term Project</a:t>
            </a:r>
          </a:p>
        </p:txBody>
      </p:sp>
      <p:sp>
        <p:nvSpPr>
          <p:cNvPr id="5" name="TextBox 4">
            <a:extLst>
              <a:ext uri="{FF2B5EF4-FFF2-40B4-BE49-F238E27FC236}">
                <a16:creationId xmlns:a16="http://schemas.microsoft.com/office/drawing/2014/main" id="{3A320E99-CB69-4117-9FF8-77473EABA649}"/>
              </a:ext>
            </a:extLst>
          </p:cNvPr>
          <p:cNvSpPr txBox="1"/>
          <p:nvPr/>
        </p:nvSpPr>
        <p:spPr>
          <a:xfrm>
            <a:off x="423790" y="4090010"/>
            <a:ext cx="5038724" cy="861774"/>
          </a:xfrm>
          <a:prstGeom prst="rect">
            <a:avLst/>
          </a:prstGeom>
          <a:noFill/>
        </p:spPr>
        <p:txBody>
          <a:bodyPr wrap="square">
            <a:spAutoFit/>
          </a:bodyPr>
          <a:lstStyle/>
          <a:p>
            <a:pPr>
              <a:lnSpc>
                <a:spcPct val="150000"/>
              </a:lnSpc>
            </a:pPr>
            <a:r>
              <a:rPr lang="en-US" sz="2000" dirty="0">
                <a:solidFill>
                  <a:schemeClr val="bg1">
                    <a:lumMod val="50000"/>
                  </a:schemeClr>
                </a:solidFill>
                <a:latin typeface="Malgun Gothic" panose="020B0503020000020004" pitchFamily="34" charset="-127"/>
                <a:ea typeface="Malgun Gothic" panose="020B0503020000020004" pitchFamily="34" charset="-127"/>
              </a:rPr>
              <a:t>Ta Minh Luan</a:t>
            </a:r>
          </a:p>
          <a:p>
            <a:r>
              <a:rPr lang="en-US" sz="2000" dirty="0">
                <a:solidFill>
                  <a:schemeClr val="bg1">
                    <a:lumMod val="50000"/>
                  </a:schemeClr>
                </a:solidFill>
                <a:latin typeface="Malgun Gothic" panose="020B0503020000020004" pitchFamily="34" charset="-127"/>
                <a:ea typeface="Malgun Gothic" panose="020B0503020000020004" pitchFamily="34" charset="-127"/>
              </a:rPr>
              <a:t>2020.12.22</a:t>
            </a:r>
          </a:p>
        </p:txBody>
      </p:sp>
      <p:sp>
        <p:nvSpPr>
          <p:cNvPr id="6" name="TextBox 5">
            <a:extLst>
              <a:ext uri="{FF2B5EF4-FFF2-40B4-BE49-F238E27FC236}">
                <a16:creationId xmlns:a16="http://schemas.microsoft.com/office/drawing/2014/main" id="{258E7AEB-C851-4F3C-9E27-73AA2443023E}"/>
              </a:ext>
            </a:extLst>
          </p:cNvPr>
          <p:cNvSpPr txBox="1"/>
          <p:nvPr/>
        </p:nvSpPr>
        <p:spPr>
          <a:xfrm>
            <a:off x="5039640" y="7118343"/>
            <a:ext cx="282450" cy="369332"/>
          </a:xfrm>
          <a:prstGeom prst="rect">
            <a:avLst/>
          </a:prstGeom>
          <a:noFill/>
        </p:spPr>
        <p:txBody>
          <a:bodyPr wrap="none" rtlCol="0">
            <a:spAutoFit/>
          </a:bodyPr>
          <a:lstStyle/>
          <a:p>
            <a:r>
              <a:rPr lang="en-US" dirty="0">
                <a:solidFill>
                  <a:schemeClr val="bg1">
                    <a:lumMod val="65000"/>
                  </a:schemeClr>
                </a:solidFill>
                <a:latin typeface="Malgun Gothic" panose="020B0503020000020004" pitchFamily="34" charset="-127"/>
                <a:ea typeface="Malgun Gothic" panose="020B0503020000020004" pitchFamily="34" charset="-127"/>
              </a:rPr>
              <a:t>_</a:t>
            </a:r>
          </a:p>
        </p:txBody>
      </p:sp>
    </p:spTree>
    <p:extLst>
      <p:ext uri="{BB962C8B-B14F-4D97-AF65-F5344CB8AC3E}">
        <p14:creationId xmlns:p14="http://schemas.microsoft.com/office/powerpoint/2010/main" val="81788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84B1-3EA9-4A18-9680-520B2E417C66}"/>
              </a:ext>
            </a:extLst>
          </p:cNvPr>
          <p:cNvSpPr>
            <a:spLocks noGrp="1"/>
          </p:cNvSpPr>
          <p:nvPr>
            <p:ph type="title"/>
          </p:nvPr>
        </p:nvSpPr>
        <p:spPr>
          <a:xfrm>
            <a:off x="504000" y="226821"/>
            <a:ext cx="9071280" cy="553998"/>
          </a:xfrm>
        </p:spPr>
        <p:txBody>
          <a:bodyPr/>
          <a:lstStyle/>
          <a:p>
            <a:pPr algn="ctr"/>
            <a:r>
              <a:rPr lang="en-US" sz="4000" dirty="0">
                <a:solidFill>
                  <a:schemeClr val="bg1"/>
                </a:solidFill>
                <a:latin typeface="Malgun Gothic" panose="020B0503020000020004" pitchFamily="34" charset="-127"/>
                <a:ea typeface="Malgun Gothic" panose="020B0503020000020004" pitchFamily="34" charset="-127"/>
              </a:rPr>
              <a:t>Introduction</a:t>
            </a:r>
          </a:p>
        </p:txBody>
      </p:sp>
      <p:sp>
        <p:nvSpPr>
          <p:cNvPr id="4" name="TextBox 3">
            <a:extLst>
              <a:ext uri="{FF2B5EF4-FFF2-40B4-BE49-F238E27FC236}">
                <a16:creationId xmlns:a16="http://schemas.microsoft.com/office/drawing/2014/main" id="{8B0C6043-6A8C-4EA3-9AFC-2F538C059B72}"/>
              </a:ext>
            </a:extLst>
          </p:cNvPr>
          <p:cNvSpPr txBox="1"/>
          <p:nvPr/>
        </p:nvSpPr>
        <p:spPr>
          <a:xfrm>
            <a:off x="504000" y="1422740"/>
            <a:ext cx="9201474" cy="5209439"/>
          </a:xfrm>
          <a:prstGeom prst="rect">
            <a:avLst/>
          </a:prstGeom>
          <a:noFill/>
        </p:spPr>
        <p:txBody>
          <a:bodyPr wrap="square">
            <a:spAutoFit/>
          </a:bodyPr>
          <a:lstStyle/>
          <a:p>
            <a:pPr>
              <a:lnSpc>
                <a:spcPct val="150000"/>
              </a:lnSpc>
            </a:pPr>
            <a:r>
              <a:rPr lang="en-US" b="1" dirty="0">
                <a:latin typeface="Malgun Gothic" panose="020B0503020000020004" pitchFamily="34" charset="-127"/>
                <a:ea typeface="Malgun Gothic" panose="020B0503020000020004" pitchFamily="34" charset="-127"/>
              </a:rPr>
              <a:t>Problem statement:</a:t>
            </a:r>
          </a:p>
          <a:p>
            <a:pPr>
              <a:lnSpc>
                <a:spcPct val="150000"/>
              </a:lnSpc>
            </a:pPr>
            <a:r>
              <a:rPr lang="en-US" b="1" dirty="0">
                <a:latin typeface="Malgun Gothic" panose="020B0503020000020004" pitchFamily="34" charset="-127"/>
                <a:ea typeface="Malgun Gothic" panose="020B0503020000020004" pitchFamily="34" charset="-127"/>
              </a:rPr>
              <a:t>    </a:t>
            </a:r>
            <a:r>
              <a:rPr lang="en-US" sz="1600" dirty="0">
                <a:latin typeface="Malgun Gothic" panose="020B0503020000020004" pitchFamily="34" charset="-127"/>
                <a:ea typeface="Malgun Gothic" panose="020B0503020000020004" pitchFamily="34" charset="-127"/>
              </a:rPr>
              <a:t>Each year, Vietnam loses more than 2,500 hectares of forest.</a:t>
            </a:r>
          </a:p>
          <a:p>
            <a:pPr>
              <a:lnSpc>
                <a:spcPct val="150000"/>
              </a:lnSpc>
            </a:pPr>
            <a:r>
              <a:rPr lang="en-US" sz="1600" dirty="0">
                <a:latin typeface="Malgun Gothic" panose="020B0503020000020004" pitchFamily="34" charset="-127"/>
                <a:ea typeface="Malgun Gothic" panose="020B0503020000020004" pitchFamily="34" charset="-127"/>
              </a:rPr>
              <a:t>    caused by: illegal logging, forest fires.</a:t>
            </a:r>
          </a:p>
          <a:p>
            <a:pPr>
              <a:lnSpc>
                <a:spcPct val="150000"/>
              </a:lnSpc>
            </a:pPr>
            <a:endParaRPr lang="en-US" b="1" dirty="0">
              <a:latin typeface="Malgun Gothic" panose="020B0503020000020004" pitchFamily="34" charset="-127"/>
              <a:ea typeface="Malgun Gothic" panose="020B0503020000020004" pitchFamily="34" charset="-127"/>
            </a:endParaRPr>
          </a:p>
          <a:p>
            <a:pPr>
              <a:lnSpc>
                <a:spcPct val="150000"/>
              </a:lnSpc>
            </a:pPr>
            <a:r>
              <a:rPr lang="en-US" b="1" dirty="0">
                <a:latin typeface="Malgun Gothic" panose="020B0503020000020004" pitchFamily="34" charset="-127"/>
                <a:ea typeface="Malgun Gothic" panose="020B0503020000020004" pitchFamily="34" charset="-127"/>
              </a:rPr>
              <a:t>Goal</a:t>
            </a:r>
            <a:r>
              <a:rPr lang="en-US" dirty="0">
                <a:latin typeface="Malgun Gothic" panose="020B0503020000020004" pitchFamily="34" charset="-127"/>
                <a:ea typeface="Malgun Gothic" panose="020B0503020000020004" pitchFamily="34" charset="-127"/>
              </a:rPr>
              <a:t>:</a:t>
            </a:r>
          </a:p>
          <a:p>
            <a:pPr>
              <a:lnSpc>
                <a:spcPct val="150000"/>
              </a:lnSpc>
            </a:pPr>
            <a:r>
              <a:rPr lang="en-US" dirty="0">
                <a:latin typeface="Malgun Gothic" panose="020B0503020000020004" pitchFamily="34" charset="-127"/>
                <a:ea typeface="Malgun Gothic" panose="020B0503020000020004" pitchFamily="34" charset="-127"/>
              </a:rPr>
              <a:t>    </a:t>
            </a:r>
            <a:r>
              <a:rPr lang="en-US" sz="1600" dirty="0">
                <a:latin typeface="Malgun Gothic" panose="020B0503020000020004" pitchFamily="34" charset="-127"/>
                <a:ea typeface="Malgun Gothic" panose="020B0503020000020004" pitchFamily="34" charset="-127"/>
              </a:rPr>
              <a:t>Create a system to automated detection of deforestation</a:t>
            </a:r>
          </a:p>
          <a:p>
            <a:pPr>
              <a:lnSpc>
                <a:spcPct val="150000"/>
              </a:lnSpc>
            </a:pPr>
            <a:r>
              <a:rPr lang="en-US" sz="1600" dirty="0">
                <a:latin typeface="Malgun Gothic" panose="020B0503020000020004" pitchFamily="34" charset="-127"/>
                <a:ea typeface="Malgun Gothic" panose="020B0503020000020004" pitchFamily="34" charset="-127"/>
              </a:rPr>
              <a:t>	based on multi-spectrum satellite data</a:t>
            </a:r>
          </a:p>
          <a:p>
            <a:pPr marL="342900" indent="-342900">
              <a:lnSpc>
                <a:spcPct val="150000"/>
              </a:lnSpc>
              <a:buFont typeface="Arial" panose="020B0604020202020204" pitchFamily="34" charset="0"/>
              <a:buChar char="•"/>
            </a:pPr>
            <a:r>
              <a:rPr lang="en-US" sz="1600" dirty="0">
                <a:latin typeface="Malgun Gothic" panose="020B0503020000020004" pitchFamily="34" charset="-127"/>
                <a:ea typeface="Malgun Gothic" panose="020B0503020000020004" pitchFamily="34" charset="-127"/>
              </a:rPr>
              <a:t>Detect massive deforestation of wild and protected forest.</a:t>
            </a:r>
          </a:p>
          <a:p>
            <a:pPr marL="342900" indent="-342900">
              <a:lnSpc>
                <a:spcPct val="150000"/>
              </a:lnSpc>
              <a:buFont typeface="Arial" panose="020B0604020202020204" pitchFamily="34" charset="0"/>
              <a:buChar char="•"/>
            </a:pPr>
            <a:r>
              <a:rPr lang="en-US" sz="1600" dirty="0">
                <a:latin typeface="Malgun Gothic" panose="020B0503020000020004" pitchFamily="34" charset="-127"/>
                <a:ea typeface="Malgun Gothic" panose="020B0503020000020004" pitchFamily="34" charset="-127"/>
              </a:rPr>
              <a:t>Determine the boundaries and changes in commercial logging.</a:t>
            </a:r>
          </a:p>
          <a:p>
            <a:pPr marL="342900" indent="-342900">
              <a:lnSpc>
                <a:spcPct val="150000"/>
              </a:lnSpc>
              <a:buFont typeface="Arial" panose="020B0604020202020204" pitchFamily="34" charset="0"/>
              <a:buChar char="•"/>
            </a:pPr>
            <a:r>
              <a:rPr lang="en-US" sz="1600" dirty="0">
                <a:latin typeface="Malgun Gothic" panose="020B0503020000020004" pitchFamily="34" charset="-127"/>
                <a:ea typeface="Malgun Gothic" panose="020B0503020000020004" pitchFamily="34" charset="-127"/>
              </a:rPr>
              <a:t>Identify violation of illegal deforestation.</a:t>
            </a:r>
          </a:p>
          <a:p>
            <a:pPr marL="342900" indent="-342900">
              <a:lnSpc>
                <a:spcPct val="150000"/>
              </a:lnSpc>
              <a:buFont typeface="Arial" panose="020B0604020202020204" pitchFamily="34" charset="0"/>
              <a:buChar char="•"/>
            </a:pPr>
            <a:endParaRPr lang="en-US" dirty="0">
              <a:latin typeface="Malgun Gothic" panose="020B0503020000020004" pitchFamily="34" charset="-127"/>
              <a:ea typeface="Malgun Gothic" panose="020B0503020000020004" pitchFamily="34" charset="-127"/>
            </a:endParaRPr>
          </a:p>
          <a:p>
            <a:pPr>
              <a:lnSpc>
                <a:spcPct val="150000"/>
              </a:lnSpc>
            </a:pPr>
            <a:r>
              <a:rPr lang="en-US" b="1" dirty="0">
                <a:latin typeface="Malgun Gothic" panose="020B0503020000020004" pitchFamily="34" charset="-127"/>
                <a:ea typeface="Malgun Gothic" panose="020B0503020000020004" pitchFamily="34" charset="-127"/>
              </a:rPr>
              <a:t>Solution:</a:t>
            </a:r>
          </a:p>
          <a:p>
            <a:pPr>
              <a:lnSpc>
                <a:spcPct val="150000"/>
              </a:lnSpc>
            </a:pPr>
            <a:r>
              <a:rPr lang="en-US" dirty="0">
                <a:latin typeface="Malgun Gothic" panose="020B0503020000020004" pitchFamily="34" charset="-127"/>
                <a:ea typeface="Malgun Gothic" panose="020B0503020000020004" pitchFamily="34" charset="-127"/>
              </a:rPr>
              <a:t>    </a:t>
            </a:r>
            <a:r>
              <a:rPr lang="en-US" sz="1600" dirty="0">
                <a:latin typeface="Malgun Gothic" panose="020B0503020000020004" pitchFamily="34" charset="-127"/>
                <a:ea typeface="Malgun Gothic" panose="020B0503020000020004" pitchFamily="34" charset="-127"/>
              </a:rPr>
              <a:t>This above tasks can be solved using remote sensing images</a:t>
            </a:r>
            <a:r>
              <a:rPr lang="en-US" dirty="0">
                <a:latin typeface="Malgun Gothic" panose="020B0503020000020004" pitchFamily="34" charset="-127"/>
                <a:ea typeface="Malgun Gothic" panose="020B0503020000020004" pitchFamily="34" charset="-127"/>
              </a:rPr>
              <a:t>.</a:t>
            </a:r>
          </a:p>
        </p:txBody>
      </p:sp>
    </p:spTree>
    <p:extLst>
      <p:ext uri="{BB962C8B-B14F-4D97-AF65-F5344CB8AC3E}">
        <p14:creationId xmlns:p14="http://schemas.microsoft.com/office/powerpoint/2010/main" val="3573236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84B1-3EA9-4A18-9680-520B2E417C66}"/>
              </a:ext>
            </a:extLst>
          </p:cNvPr>
          <p:cNvSpPr>
            <a:spLocks noGrp="1"/>
          </p:cNvSpPr>
          <p:nvPr>
            <p:ph type="title"/>
          </p:nvPr>
        </p:nvSpPr>
        <p:spPr>
          <a:xfrm>
            <a:off x="504000" y="226821"/>
            <a:ext cx="9071280" cy="553998"/>
          </a:xfrm>
        </p:spPr>
        <p:txBody>
          <a:bodyPr/>
          <a:lstStyle/>
          <a:p>
            <a:pPr algn="ctr"/>
            <a:r>
              <a:rPr lang="en-US" sz="4000" dirty="0">
                <a:solidFill>
                  <a:schemeClr val="bg1"/>
                </a:solidFill>
              </a:rPr>
              <a:t>Methodology</a:t>
            </a:r>
          </a:p>
        </p:txBody>
      </p:sp>
      <p:sp>
        <p:nvSpPr>
          <p:cNvPr id="4" name="TextBox 3">
            <a:extLst>
              <a:ext uri="{FF2B5EF4-FFF2-40B4-BE49-F238E27FC236}">
                <a16:creationId xmlns:a16="http://schemas.microsoft.com/office/drawing/2014/main" id="{8B0C6043-6A8C-4EA3-9AFC-2F538C059B72}"/>
              </a:ext>
            </a:extLst>
          </p:cNvPr>
          <p:cNvSpPr txBox="1"/>
          <p:nvPr/>
        </p:nvSpPr>
        <p:spPr>
          <a:xfrm>
            <a:off x="504000" y="1403720"/>
            <a:ext cx="4277550" cy="4708981"/>
          </a:xfrm>
          <a:prstGeom prst="rect">
            <a:avLst/>
          </a:prstGeom>
          <a:noFill/>
        </p:spPr>
        <p:txBody>
          <a:bodyPr wrap="square">
            <a:spAutoFit/>
          </a:bodyPr>
          <a:lstStyle/>
          <a:p>
            <a:pPr>
              <a:lnSpc>
                <a:spcPct val="150000"/>
              </a:lnSpc>
            </a:pPr>
            <a:r>
              <a:rPr lang="en-US" sz="1600" dirty="0">
                <a:latin typeface="Malgun Gothic" panose="020B0503020000020004" pitchFamily="34" charset="-127"/>
                <a:ea typeface="Malgun Gothic" panose="020B0503020000020004" pitchFamily="34" charset="-127"/>
              </a:rPr>
              <a:t>Using multispectral images: Landsat 7/8, Sentinel 2.</a:t>
            </a:r>
          </a:p>
          <a:p>
            <a:pPr>
              <a:lnSpc>
                <a:spcPct val="150000"/>
              </a:lnSpc>
            </a:pPr>
            <a:r>
              <a:rPr lang="en-US" sz="1600" dirty="0">
                <a:latin typeface="Malgun Gothic" panose="020B0503020000020004" pitchFamily="34" charset="-127"/>
                <a:ea typeface="Malgun Gothic" panose="020B0503020000020004" pitchFamily="34" charset="-127"/>
              </a:rPr>
              <a:t>processed images </a:t>
            </a:r>
          </a:p>
          <a:p>
            <a:pPr>
              <a:lnSpc>
                <a:spcPct val="150000"/>
              </a:lnSpc>
            </a:pPr>
            <a:r>
              <a:rPr lang="en-US" sz="1600" dirty="0">
                <a:latin typeface="Malgun Gothic" panose="020B0503020000020004" pitchFamily="34" charset="-127"/>
                <a:ea typeface="Malgun Gothic" panose="020B0503020000020004" pitchFamily="34" charset="-127"/>
              </a:rPr>
              <a:t>with same location, </a:t>
            </a:r>
          </a:p>
          <a:p>
            <a:pPr>
              <a:lnSpc>
                <a:spcPct val="150000"/>
              </a:lnSpc>
            </a:pPr>
            <a:r>
              <a:rPr lang="en-US" sz="1600" dirty="0">
                <a:latin typeface="Malgun Gothic" panose="020B0503020000020004" pitchFamily="34" charset="-127"/>
                <a:ea typeface="Malgun Gothic" panose="020B0503020000020004" pitchFamily="34" charset="-127"/>
              </a:rPr>
              <a:t>same season, </a:t>
            </a:r>
          </a:p>
          <a:p>
            <a:pPr>
              <a:lnSpc>
                <a:spcPct val="150000"/>
              </a:lnSpc>
            </a:pPr>
            <a:r>
              <a:rPr lang="en-US" sz="1600" dirty="0">
                <a:latin typeface="Malgun Gothic" panose="020B0503020000020004" pitchFamily="34" charset="-127"/>
                <a:ea typeface="Malgun Gothic" panose="020B0503020000020004" pitchFamily="34" charset="-127"/>
              </a:rPr>
              <a:t>same or close resolution.</a:t>
            </a:r>
          </a:p>
          <a:p>
            <a:pPr>
              <a:lnSpc>
                <a:spcPct val="150000"/>
              </a:lnSpc>
            </a:pPr>
            <a:endParaRPr lang="en-US" sz="1600" b="1" cap="all" dirty="0">
              <a:solidFill>
                <a:srgbClr val="212A33"/>
              </a:solidFill>
              <a:latin typeface="Malgun Gothic" panose="020B0503020000020004" pitchFamily="34" charset="-127"/>
              <a:ea typeface="Malgun Gothic" panose="020B0503020000020004" pitchFamily="34" charset="-127"/>
            </a:endParaRPr>
          </a:p>
          <a:p>
            <a:pPr>
              <a:lnSpc>
                <a:spcPct val="150000"/>
              </a:lnSpc>
            </a:pPr>
            <a:r>
              <a:rPr lang="en-US" sz="1600" b="1" cap="all" dirty="0">
                <a:solidFill>
                  <a:srgbClr val="212A33"/>
                </a:solidFill>
                <a:latin typeface="Malgun Gothic" panose="020B0503020000020004" pitchFamily="34" charset="-127"/>
                <a:ea typeface="Malgun Gothic" panose="020B0503020000020004" pitchFamily="34" charset="-127"/>
              </a:rPr>
              <a:t>NDVI: </a:t>
            </a:r>
            <a:r>
              <a:rPr lang="en-US" sz="1600" dirty="0">
                <a:solidFill>
                  <a:srgbClr val="212A33"/>
                </a:solidFill>
                <a:latin typeface="Malgun Gothic" panose="020B0503020000020004" pitchFamily="34" charset="-127"/>
                <a:ea typeface="Malgun Gothic" panose="020B0503020000020004" pitchFamily="34" charset="-127"/>
              </a:rPr>
              <a:t>Normalized Difference Vegetation Index (NDVI).</a:t>
            </a:r>
          </a:p>
          <a:p>
            <a:pPr>
              <a:lnSpc>
                <a:spcPct val="150000"/>
              </a:lnSpc>
            </a:pPr>
            <a:r>
              <a:rPr lang="en-US" sz="1600" dirty="0">
                <a:solidFill>
                  <a:srgbClr val="212A33"/>
                </a:solidFill>
                <a:latin typeface="Malgun Gothic" panose="020B0503020000020004" pitchFamily="34" charset="-127"/>
                <a:ea typeface="Malgun Gothic" panose="020B0503020000020004" pitchFamily="34" charset="-127"/>
              </a:rPr>
              <a:t>The threshold is within 0.2..0.4 and depend on the season.</a:t>
            </a:r>
          </a:p>
          <a:p>
            <a:endParaRPr lang="en-US" sz="1600" dirty="0">
              <a:solidFill>
                <a:srgbClr val="212A33"/>
              </a:solidFill>
              <a:latin typeface="Malgun Gothic" panose="020B0503020000020004" pitchFamily="34" charset="-127"/>
              <a:ea typeface="Malgun Gothic" panose="020B0503020000020004" pitchFamily="34" charset="-127"/>
            </a:endParaRPr>
          </a:p>
          <a:p>
            <a:endParaRPr lang="en-US" sz="1600" dirty="0">
              <a:latin typeface="Malgun Gothic" panose="020B0503020000020004" pitchFamily="34" charset="-127"/>
              <a:ea typeface="Malgun Gothic" panose="020B0503020000020004" pitchFamily="34" charset="-127"/>
            </a:endParaRPr>
          </a:p>
        </p:txBody>
      </p:sp>
      <p:pic>
        <p:nvPicPr>
          <p:cNvPr id="5" name="Picture 4" descr="Map&#10;&#10;Description automatically generated">
            <a:extLst>
              <a:ext uri="{FF2B5EF4-FFF2-40B4-BE49-F238E27FC236}">
                <a16:creationId xmlns:a16="http://schemas.microsoft.com/office/drawing/2014/main" id="{5317CED5-DB4A-4F7F-A48C-4E8807D68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640" y="2136776"/>
            <a:ext cx="4277550" cy="3625624"/>
          </a:xfrm>
          <a:prstGeom prst="rect">
            <a:avLst/>
          </a:prstGeom>
        </p:spPr>
      </p:pic>
    </p:spTree>
    <p:extLst>
      <p:ext uri="{BB962C8B-B14F-4D97-AF65-F5344CB8AC3E}">
        <p14:creationId xmlns:p14="http://schemas.microsoft.com/office/powerpoint/2010/main" val="108410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84B1-3EA9-4A18-9680-520B2E417C66}"/>
              </a:ext>
            </a:extLst>
          </p:cNvPr>
          <p:cNvSpPr>
            <a:spLocks noGrp="1"/>
          </p:cNvSpPr>
          <p:nvPr>
            <p:ph type="title"/>
          </p:nvPr>
        </p:nvSpPr>
        <p:spPr>
          <a:xfrm>
            <a:off x="504000" y="226821"/>
            <a:ext cx="9071280" cy="553998"/>
          </a:xfrm>
        </p:spPr>
        <p:txBody>
          <a:bodyPr/>
          <a:lstStyle/>
          <a:p>
            <a:pPr algn="ctr"/>
            <a:r>
              <a:rPr lang="en-US" sz="4000" dirty="0">
                <a:solidFill>
                  <a:schemeClr val="bg1"/>
                </a:solidFill>
                <a:latin typeface="Malgun Gothic" panose="020B0503020000020004" pitchFamily="34" charset="-127"/>
                <a:ea typeface="Malgun Gothic" panose="020B0503020000020004" pitchFamily="34" charset="-127"/>
              </a:rPr>
              <a:t>Process</a:t>
            </a:r>
          </a:p>
        </p:txBody>
      </p:sp>
      <p:grpSp>
        <p:nvGrpSpPr>
          <p:cNvPr id="51" name="Group 50">
            <a:extLst>
              <a:ext uri="{FF2B5EF4-FFF2-40B4-BE49-F238E27FC236}">
                <a16:creationId xmlns:a16="http://schemas.microsoft.com/office/drawing/2014/main" id="{7FC0E474-A8AD-4925-8B21-8E3FA6C21FDA}"/>
              </a:ext>
            </a:extLst>
          </p:cNvPr>
          <p:cNvGrpSpPr/>
          <p:nvPr/>
        </p:nvGrpSpPr>
        <p:grpSpPr>
          <a:xfrm>
            <a:off x="1172514" y="1569044"/>
            <a:ext cx="3276599" cy="5221688"/>
            <a:chOff x="1039162" y="1618999"/>
            <a:chExt cx="3276599" cy="5221688"/>
          </a:xfrm>
        </p:grpSpPr>
        <p:sp>
          <p:nvSpPr>
            <p:cNvPr id="3" name="Rectangle: Rounded Corners 2">
              <a:extLst>
                <a:ext uri="{FF2B5EF4-FFF2-40B4-BE49-F238E27FC236}">
                  <a16:creationId xmlns:a16="http://schemas.microsoft.com/office/drawing/2014/main" id="{DEE00D20-3296-498E-AD54-F0AAECA91B9C}"/>
                </a:ext>
              </a:extLst>
            </p:cNvPr>
            <p:cNvSpPr/>
            <p:nvPr/>
          </p:nvSpPr>
          <p:spPr>
            <a:xfrm>
              <a:off x="1039162" y="1618999"/>
              <a:ext cx="3276599" cy="7713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Malgun Gothic" panose="020B0503020000020004" pitchFamily="34" charset="-127"/>
                  <a:ea typeface="Malgun Gothic" panose="020B0503020000020004" pitchFamily="34" charset="-127"/>
                </a:rPr>
                <a:t>Selection and downloading images</a:t>
              </a:r>
            </a:p>
          </p:txBody>
        </p:sp>
        <p:sp>
          <p:nvSpPr>
            <p:cNvPr id="5" name="Rectangle: Rounded Corners 4">
              <a:extLst>
                <a:ext uri="{FF2B5EF4-FFF2-40B4-BE49-F238E27FC236}">
                  <a16:creationId xmlns:a16="http://schemas.microsoft.com/office/drawing/2014/main" id="{F42FAAEA-030B-4DD2-BE0F-966904D15DA2}"/>
                </a:ext>
              </a:extLst>
            </p:cNvPr>
            <p:cNvSpPr/>
            <p:nvPr/>
          </p:nvSpPr>
          <p:spPr>
            <a:xfrm>
              <a:off x="1070325" y="2729090"/>
              <a:ext cx="3226386" cy="7713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Malgun Gothic" panose="020B0503020000020004" pitchFamily="34" charset="-127"/>
                  <a:ea typeface="Malgun Gothic" panose="020B0503020000020004" pitchFamily="34" charset="-127"/>
                </a:rPr>
                <a:t>Crop Image</a:t>
              </a:r>
            </a:p>
          </p:txBody>
        </p:sp>
        <p:sp>
          <p:nvSpPr>
            <p:cNvPr id="6" name="Rectangle: Rounded Corners 5">
              <a:extLst>
                <a:ext uri="{FF2B5EF4-FFF2-40B4-BE49-F238E27FC236}">
                  <a16:creationId xmlns:a16="http://schemas.microsoft.com/office/drawing/2014/main" id="{C1326BBE-F4EB-4DB1-A6EC-5C014AD5663B}"/>
                </a:ext>
              </a:extLst>
            </p:cNvPr>
            <p:cNvSpPr/>
            <p:nvPr/>
          </p:nvSpPr>
          <p:spPr>
            <a:xfrm>
              <a:off x="1070325" y="3820131"/>
              <a:ext cx="3226386" cy="7713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Malgun Gothic" panose="020B0503020000020004" pitchFamily="34" charset="-127"/>
                  <a:ea typeface="Malgun Gothic" panose="020B0503020000020004" pitchFamily="34" charset="-127"/>
                </a:rPr>
                <a:t>Calculation of NDVI and threshold</a:t>
              </a:r>
            </a:p>
          </p:txBody>
        </p:sp>
        <p:sp>
          <p:nvSpPr>
            <p:cNvPr id="7" name="Rectangle: Rounded Corners 6">
              <a:extLst>
                <a:ext uri="{FF2B5EF4-FFF2-40B4-BE49-F238E27FC236}">
                  <a16:creationId xmlns:a16="http://schemas.microsoft.com/office/drawing/2014/main" id="{A991AA77-4951-461D-BCB3-AA307869EE10}"/>
                </a:ext>
              </a:extLst>
            </p:cNvPr>
            <p:cNvSpPr/>
            <p:nvPr/>
          </p:nvSpPr>
          <p:spPr>
            <a:xfrm>
              <a:off x="1070324" y="4926114"/>
              <a:ext cx="3226386" cy="7713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Malgun Gothic" panose="020B0503020000020004" pitchFamily="34" charset="-127"/>
                  <a:ea typeface="Malgun Gothic" panose="020B0503020000020004" pitchFamily="34" charset="-127"/>
                </a:rPr>
                <a:t>Vectorization, determining boundary </a:t>
              </a:r>
            </a:p>
          </p:txBody>
        </p:sp>
        <p:sp>
          <p:nvSpPr>
            <p:cNvPr id="8" name="Rectangle: Rounded Corners 7">
              <a:extLst>
                <a:ext uri="{FF2B5EF4-FFF2-40B4-BE49-F238E27FC236}">
                  <a16:creationId xmlns:a16="http://schemas.microsoft.com/office/drawing/2014/main" id="{93CC45F7-7306-4802-87E2-35B4E8ACF268}"/>
                </a:ext>
              </a:extLst>
            </p:cNvPr>
            <p:cNvSpPr/>
            <p:nvPr/>
          </p:nvSpPr>
          <p:spPr>
            <a:xfrm>
              <a:off x="1039163" y="6069364"/>
              <a:ext cx="3276598" cy="7713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Malgun Gothic" panose="020B0503020000020004" pitchFamily="34" charset="-127"/>
                  <a:ea typeface="Malgun Gothic" panose="020B0503020000020004" pitchFamily="34" charset="-127"/>
                </a:rPr>
                <a:t>Visualization/Exportation </a:t>
              </a:r>
            </a:p>
          </p:txBody>
        </p:sp>
        <p:cxnSp>
          <p:nvCxnSpPr>
            <p:cNvPr id="10" name="Straight Arrow Connector 9">
              <a:extLst>
                <a:ext uri="{FF2B5EF4-FFF2-40B4-BE49-F238E27FC236}">
                  <a16:creationId xmlns:a16="http://schemas.microsoft.com/office/drawing/2014/main" id="{F98763F6-2ECC-4E14-8861-150252F1B76F}"/>
                </a:ext>
              </a:extLst>
            </p:cNvPr>
            <p:cNvCxnSpPr>
              <a:cxnSpLocks/>
              <a:stCxn id="3" idx="2"/>
              <a:endCxn id="5" idx="0"/>
            </p:cNvCxnSpPr>
            <p:nvPr/>
          </p:nvCxnSpPr>
          <p:spPr>
            <a:xfrm>
              <a:off x="2677462" y="2390322"/>
              <a:ext cx="6056" cy="338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0E2F31-BD77-486D-B8E3-5EF653BF803B}"/>
                </a:ext>
              </a:extLst>
            </p:cNvPr>
            <p:cNvCxnSpPr>
              <a:cxnSpLocks/>
              <a:stCxn id="5" idx="2"/>
              <a:endCxn id="6" idx="0"/>
            </p:cNvCxnSpPr>
            <p:nvPr/>
          </p:nvCxnSpPr>
          <p:spPr>
            <a:xfrm>
              <a:off x="2683518" y="3500413"/>
              <a:ext cx="0" cy="319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7EB61C6-D81C-429E-AE21-1975034AC8B7}"/>
                </a:ext>
              </a:extLst>
            </p:cNvPr>
            <p:cNvCxnSpPr>
              <a:cxnSpLocks/>
              <a:stCxn id="6" idx="2"/>
              <a:endCxn id="7" idx="0"/>
            </p:cNvCxnSpPr>
            <p:nvPr/>
          </p:nvCxnSpPr>
          <p:spPr>
            <a:xfrm flipH="1">
              <a:off x="2683517" y="4591454"/>
              <a:ext cx="1" cy="334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D9ADE6B-F88D-428A-A01C-23E18BF099D7}"/>
                </a:ext>
              </a:extLst>
            </p:cNvPr>
            <p:cNvCxnSpPr>
              <a:cxnSpLocks/>
              <a:stCxn id="7" idx="2"/>
            </p:cNvCxnSpPr>
            <p:nvPr/>
          </p:nvCxnSpPr>
          <p:spPr>
            <a:xfrm>
              <a:off x="2683517" y="5697437"/>
              <a:ext cx="0" cy="37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53" name="Picture 52">
            <a:extLst>
              <a:ext uri="{FF2B5EF4-FFF2-40B4-BE49-F238E27FC236}">
                <a16:creationId xmlns:a16="http://schemas.microsoft.com/office/drawing/2014/main" id="{95228B2A-1E0C-4241-ADAA-5D9A682C56A5}"/>
              </a:ext>
            </a:extLst>
          </p:cNvPr>
          <p:cNvPicPr>
            <a:picLocks noChangeAspect="1"/>
          </p:cNvPicPr>
          <p:nvPr/>
        </p:nvPicPr>
        <p:blipFill>
          <a:blip r:embed="rId3"/>
          <a:stretch>
            <a:fillRect/>
          </a:stretch>
        </p:blipFill>
        <p:spPr>
          <a:xfrm>
            <a:off x="4979599" y="1569046"/>
            <a:ext cx="3928514" cy="3285187"/>
          </a:xfrm>
          <a:prstGeom prst="rect">
            <a:avLst/>
          </a:prstGeom>
        </p:spPr>
      </p:pic>
    </p:spTree>
    <p:extLst>
      <p:ext uri="{BB962C8B-B14F-4D97-AF65-F5344CB8AC3E}">
        <p14:creationId xmlns:p14="http://schemas.microsoft.com/office/powerpoint/2010/main" val="3835068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D9F318A-4F17-4689-8739-A7502D04AE4E}"/>
              </a:ext>
            </a:extLst>
          </p:cNvPr>
          <p:cNvSpPr txBox="1"/>
          <p:nvPr/>
        </p:nvSpPr>
        <p:spPr>
          <a:xfrm>
            <a:off x="504000" y="1470866"/>
            <a:ext cx="3554651" cy="1846659"/>
          </a:xfrm>
          <a:prstGeom prst="rect">
            <a:avLst/>
          </a:prstGeom>
          <a:noFill/>
        </p:spPr>
        <p:txBody>
          <a:bodyPr wrap="square">
            <a:spAutoFit/>
          </a:bodyPr>
          <a:lstStyle/>
          <a:p>
            <a:pPr marL="342900" indent="-342900">
              <a:lnSpc>
                <a:spcPct val="200000"/>
              </a:lnSpc>
              <a:buFont typeface="Arial" panose="020B0604020202020204" pitchFamily="34" charset="0"/>
              <a:buChar char="•"/>
            </a:pPr>
            <a:r>
              <a:rPr lang="en-US" sz="1600" dirty="0">
                <a:latin typeface="Malgun Gothic" panose="020B0503020000020004" pitchFamily="34" charset="-127"/>
                <a:ea typeface="Malgun Gothic" panose="020B0503020000020004" pitchFamily="34" charset="-127"/>
              </a:rPr>
              <a:t>The minimal areas: 0.3 ha.</a:t>
            </a:r>
          </a:p>
          <a:p>
            <a:pPr marL="342900" indent="-342900">
              <a:lnSpc>
                <a:spcPct val="200000"/>
              </a:lnSpc>
              <a:buFont typeface="Arial" panose="020B0604020202020204" pitchFamily="34" charset="0"/>
              <a:buChar char="•"/>
            </a:pPr>
            <a:r>
              <a:rPr lang="en-US" sz="1600" dirty="0">
                <a:solidFill>
                  <a:srgbClr val="212A33"/>
                </a:solidFill>
                <a:latin typeface="Malgun Gothic" panose="020B0503020000020004" pitchFamily="34" charset="-127"/>
                <a:ea typeface="Malgun Gothic" panose="020B0503020000020004" pitchFamily="34" charset="-127"/>
              </a:rPr>
              <a:t>Good </a:t>
            </a:r>
            <a:r>
              <a:rPr lang="en-US" sz="1600" dirty="0">
                <a:latin typeface="Malgun Gothic" panose="020B0503020000020004" pitchFamily="34" charset="-127"/>
                <a:ea typeface="Malgun Gothic" panose="020B0503020000020004" pitchFamily="34" charset="-127"/>
              </a:rPr>
              <a:t>reproducibility</a:t>
            </a:r>
            <a:r>
              <a:rPr lang="en-US" sz="1600" dirty="0">
                <a:solidFill>
                  <a:srgbClr val="212A33"/>
                </a:solidFill>
                <a:latin typeface="Malgun Gothic" panose="020B0503020000020004" pitchFamily="34" charset="-127"/>
                <a:ea typeface="Malgun Gothic" panose="020B0503020000020004" pitchFamily="34" charset="-127"/>
              </a:rPr>
              <a:t>.</a:t>
            </a:r>
          </a:p>
          <a:p>
            <a:pPr marL="342900" indent="-342900">
              <a:lnSpc>
                <a:spcPct val="200000"/>
              </a:lnSpc>
              <a:buFont typeface="Arial" panose="020B0604020202020204" pitchFamily="34" charset="0"/>
              <a:buChar char="•"/>
            </a:pPr>
            <a:r>
              <a:rPr lang="en-US" sz="1600" dirty="0">
                <a:latin typeface="Malgun Gothic" panose="020B0503020000020004" pitchFamily="34" charset="-127"/>
                <a:ea typeface="Malgun Gothic" panose="020B0503020000020004" pitchFamily="34" charset="-127"/>
              </a:rPr>
              <a:t>High stability.</a:t>
            </a:r>
            <a:endParaRPr lang="en-US" sz="1600" dirty="0">
              <a:solidFill>
                <a:srgbClr val="212A33"/>
              </a:solidFill>
              <a:latin typeface="Malgun Gothic" panose="020B0503020000020004" pitchFamily="34" charset="-127"/>
              <a:ea typeface="Malgun Gothic" panose="020B0503020000020004" pitchFamily="34" charset="-127"/>
            </a:endParaRPr>
          </a:p>
          <a:p>
            <a:endParaRPr lang="en-US" dirty="0">
              <a:solidFill>
                <a:srgbClr val="212A33"/>
              </a:solidFill>
            </a:endParaRPr>
          </a:p>
        </p:txBody>
      </p:sp>
      <p:sp>
        <p:nvSpPr>
          <p:cNvPr id="2" name="Title 1">
            <a:extLst>
              <a:ext uri="{FF2B5EF4-FFF2-40B4-BE49-F238E27FC236}">
                <a16:creationId xmlns:a16="http://schemas.microsoft.com/office/drawing/2014/main" id="{259C84B1-3EA9-4A18-9680-520B2E417C66}"/>
              </a:ext>
            </a:extLst>
          </p:cNvPr>
          <p:cNvSpPr>
            <a:spLocks noGrp="1"/>
          </p:cNvSpPr>
          <p:nvPr>
            <p:ph type="title"/>
          </p:nvPr>
        </p:nvSpPr>
        <p:spPr>
          <a:xfrm>
            <a:off x="504000" y="226821"/>
            <a:ext cx="9071280" cy="553998"/>
          </a:xfrm>
        </p:spPr>
        <p:txBody>
          <a:bodyPr/>
          <a:lstStyle/>
          <a:p>
            <a:pPr algn="ctr"/>
            <a:r>
              <a:rPr lang="en-US" sz="4000" dirty="0">
                <a:solidFill>
                  <a:schemeClr val="bg1"/>
                </a:solidFill>
                <a:latin typeface="Malgun Gothic" panose="020B0503020000020004" pitchFamily="34" charset="-127"/>
                <a:ea typeface="Malgun Gothic" panose="020B0503020000020004" pitchFamily="34" charset="-127"/>
              </a:rPr>
              <a:t>Result</a:t>
            </a:r>
          </a:p>
        </p:txBody>
      </p:sp>
      <p:pic>
        <p:nvPicPr>
          <p:cNvPr id="11" name="Picture 10" descr="A picture containing device, gauge, blurry&#10;&#10;Description automatically generated">
            <a:extLst>
              <a:ext uri="{FF2B5EF4-FFF2-40B4-BE49-F238E27FC236}">
                <a16:creationId xmlns:a16="http://schemas.microsoft.com/office/drawing/2014/main" id="{7855AC21-0D4E-42A4-B329-76020F9BE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975" y="1919854"/>
            <a:ext cx="2510340" cy="4537923"/>
          </a:xfrm>
          <a:prstGeom prst="rect">
            <a:avLst/>
          </a:prstGeom>
        </p:spPr>
      </p:pic>
    </p:spTree>
    <p:extLst>
      <p:ext uri="{BB962C8B-B14F-4D97-AF65-F5344CB8AC3E}">
        <p14:creationId xmlns:p14="http://schemas.microsoft.com/office/powerpoint/2010/main" val="277615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84B1-3EA9-4A18-9680-520B2E417C66}"/>
              </a:ext>
            </a:extLst>
          </p:cNvPr>
          <p:cNvSpPr>
            <a:spLocks noGrp="1"/>
          </p:cNvSpPr>
          <p:nvPr>
            <p:ph type="title"/>
          </p:nvPr>
        </p:nvSpPr>
        <p:spPr>
          <a:xfrm>
            <a:off x="504000" y="226821"/>
            <a:ext cx="9071280" cy="553998"/>
          </a:xfrm>
        </p:spPr>
        <p:txBody>
          <a:bodyPr/>
          <a:lstStyle/>
          <a:p>
            <a:pPr algn="ctr"/>
            <a:r>
              <a:rPr lang="en-US" sz="4000" dirty="0">
                <a:solidFill>
                  <a:schemeClr val="bg1"/>
                </a:solidFill>
                <a:latin typeface="Malgun Gothic" panose="020B0503020000020004" pitchFamily="34" charset="-127"/>
                <a:ea typeface="Malgun Gothic" panose="020B0503020000020004" pitchFamily="34" charset="-127"/>
              </a:rPr>
              <a:t>Conclusion</a:t>
            </a:r>
          </a:p>
        </p:txBody>
      </p:sp>
      <p:sp>
        <p:nvSpPr>
          <p:cNvPr id="4" name="TextBox 3">
            <a:extLst>
              <a:ext uri="{FF2B5EF4-FFF2-40B4-BE49-F238E27FC236}">
                <a16:creationId xmlns:a16="http://schemas.microsoft.com/office/drawing/2014/main" id="{8B0C6043-6A8C-4EA3-9AFC-2F538C059B72}"/>
              </a:ext>
            </a:extLst>
          </p:cNvPr>
          <p:cNvSpPr txBox="1"/>
          <p:nvPr/>
        </p:nvSpPr>
        <p:spPr>
          <a:xfrm>
            <a:off x="504000" y="1422740"/>
            <a:ext cx="8405222" cy="4003147"/>
          </a:xfrm>
          <a:prstGeom prst="rect">
            <a:avLst/>
          </a:prstGeom>
          <a:noFill/>
        </p:spPr>
        <p:txBody>
          <a:bodyPr wrap="square">
            <a:spAutoFit/>
          </a:bodyPr>
          <a:lstStyle/>
          <a:p>
            <a:pPr>
              <a:lnSpc>
                <a:spcPct val="150000"/>
              </a:lnSpc>
            </a:pPr>
            <a:r>
              <a:rPr lang="en-US" b="1" dirty="0">
                <a:latin typeface="Malgun Gothic" panose="020B0503020000020004" pitchFamily="34" charset="-127"/>
                <a:ea typeface="Malgun Gothic" panose="020B0503020000020004" pitchFamily="34" charset="-127"/>
              </a:rPr>
              <a:t>Existing problem</a:t>
            </a:r>
            <a:r>
              <a:rPr lang="en-US" dirty="0">
                <a:latin typeface="Malgun Gothic" panose="020B0503020000020004" pitchFamily="34" charset="-127"/>
                <a:ea typeface="Malgun Gothic" panose="020B0503020000020004" pitchFamily="34" charset="-127"/>
              </a:rPr>
              <a:t>:</a:t>
            </a:r>
          </a:p>
          <a:p>
            <a:pPr marL="342900" indent="-342900">
              <a:lnSpc>
                <a:spcPct val="150000"/>
              </a:lnSpc>
              <a:buFont typeface="Arial" panose="020B0604020202020204" pitchFamily="34" charset="0"/>
              <a:buChar char="•"/>
            </a:pPr>
            <a:r>
              <a:rPr lang="en-US" sz="1600" dirty="0">
                <a:latin typeface="Malgun Gothic" panose="020B0503020000020004" pitchFamily="34" charset="-127"/>
                <a:ea typeface="Malgun Gothic" panose="020B0503020000020004" pitchFamily="34" charset="-127"/>
              </a:rPr>
              <a:t>50% of the available images have high percentage of dense cloud cover (from 20% to 80%).</a:t>
            </a:r>
          </a:p>
          <a:p>
            <a:pPr marL="342900" indent="-342900">
              <a:lnSpc>
                <a:spcPct val="150000"/>
              </a:lnSpc>
              <a:buFont typeface="Arial" panose="020B0604020202020204" pitchFamily="34" charset="0"/>
              <a:buChar char="•"/>
            </a:pPr>
            <a:r>
              <a:rPr lang="en-US" sz="1600" dirty="0">
                <a:latin typeface="Malgun Gothic" panose="020B0503020000020004" pitchFamily="34" charset="-127"/>
                <a:ea typeface="Malgun Gothic" panose="020B0503020000020004" pitchFamily="34" charset="-127"/>
              </a:rPr>
              <a:t>Need high solution satellite data to obtain more accurate.</a:t>
            </a:r>
          </a:p>
          <a:p>
            <a:pPr>
              <a:lnSpc>
                <a:spcPct val="150000"/>
              </a:lnSpc>
            </a:pPr>
            <a:endParaRPr lang="en-US" sz="1600" dirty="0">
              <a:latin typeface="Malgun Gothic" panose="020B0503020000020004" pitchFamily="34" charset="-127"/>
              <a:ea typeface="Malgun Gothic" panose="020B0503020000020004" pitchFamily="34" charset="-127"/>
            </a:endParaRPr>
          </a:p>
          <a:p>
            <a:pPr>
              <a:lnSpc>
                <a:spcPct val="150000"/>
              </a:lnSpc>
            </a:pPr>
            <a:r>
              <a:rPr lang="en-US" b="1" dirty="0">
                <a:latin typeface="Malgun Gothic" panose="020B0503020000020004" pitchFamily="34" charset="-127"/>
                <a:ea typeface="Malgun Gothic" panose="020B0503020000020004" pitchFamily="34" charset="-127"/>
              </a:rPr>
              <a:t>Future research:</a:t>
            </a:r>
          </a:p>
          <a:p>
            <a:pPr marL="342900" indent="-342900">
              <a:lnSpc>
                <a:spcPct val="150000"/>
              </a:lnSpc>
              <a:buFont typeface="Arial" panose="020B0604020202020204" pitchFamily="34" charset="0"/>
              <a:buChar char="•"/>
            </a:pPr>
            <a:r>
              <a:rPr lang="en-US" sz="1600" dirty="0">
                <a:latin typeface="Malgun Gothic" panose="020B0503020000020004" pitchFamily="34" charset="-127"/>
                <a:ea typeface="Malgun Gothic" panose="020B0503020000020004" pitchFamily="34" charset="-127"/>
              </a:rPr>
              <a:t>Combining time series data from optical and SAR satellites</a:t>
            </a:r>
          </a:p>
          <a:p>
            <a:pPr marL="342900" indent="-342900">
              <a:lnSpc>
                <a:spcPct val="150000"/>
              </a:lnSpc>
              <a:buFont typeface="Arial" panose="020B0604020202020204" pitchFamily="34" charset="0"/>
              <a:buChar char="•"/>
            </a:pPr>
            <a:r>
              <a:rPr lang="en-US" sz="1600" dirty="0">
                <a:latin typeface="Malgun Gothic" panose="020B0503020000020004" pitchFamily="34" charset="-127"/>
                <a:ea typeface="Malgun Gothic" panose="020B0503020000020004" pitchFamily="34" charset="-127"/>
              </a:rPr>
              <a:t>Use machine learning model for choosing the </a:t>
            </a:r>
            <a:r>
              <a:rPr lang="en-US" sz="1600" dirty="0" err="1">
                <a:latin typeface="Malgun Gothic" panose="020B0503020000020004" pitchFamily="34" charset="-127"/>
                <a:ea typeface="Malgun Gothic" panose="020B0503020000020004" pitchFamily="34" charset="-127"/>
              </a:rPr>
              <a:t>threadhold</a:t>
            </a:r>
            <a:r>
              <a:rPr lang="en-US" sz="1600" dirty="0">
                <a:latin typeface="Malgun Gothic" panose="020B0503020000020004" pitchFamily="34" charset="-127"/>
                <a:ea typeface="Malgun Gothic" panose="020B0503020000020004" pitchFamily="34" charset="-127"/>
              </a:rPr>
              <a:t> with difference season, special area.</a:t>
            </a:r>
          </a:p>
          <a:p>
            <a:pPr>
              <a:lnSpc>
                <a:spcPct val="150000"/>
              </a:lnSpc>
            </a:pPr>
            <a:endParaRPr lang="en-US" dirty="0">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445228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477</Words>
  <Application>Microsoft Office PowerPoint</Application>
  <PresentationFormat>Custom</PresentationFormat>
  <Paragraphs>62</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Malgun Gothic</vt:lpstr>
      <vt:lpstr>Arial</vt:lpstr>
      <vt:lpstr>Calibri</vt:lpstr>
      <vt:lpstr>Symbol</vt:lpstr>
      <vt:lpstr>Wingdings</vt:lpstr>
      <vt:lpstr>Office Theme</vt:lpstr>
      <vt:lpstr>PowerPoint Presentation</vt:lpstr>
      <vt:lpstr>Introduction</vt:lpstr>
      <vt:lpstr>Methodology</vt:lpstr>
      <vt:lpstr>Process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 MINH, LUAN</dc:creator>
  <cp:lastModifiedBy>TA MINH, LUAN</cp:lastModifiedBy>
  <cp:revision>13</cp:revision>
  <dcterms:created xsi:type="dcterms:W3CDTF">2020-12-22T02:39:27Z</dcterms:created>
  <dcterms:modified xsi:type="dcterms:W3CDTF">2020-12-22T04:25:09Z</dcterms:modified>
</cp:coreProperties>
</file>