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7" r:id="rId2"/>
    <p:sldId id="258" r:id="rId3"/>
    <p:sldId id="261" r:id="rId4"/>
    <p:sldId id="259" r:id="rId5"/>
    <p:sldId id="260" r:id="rId6"/>
    <p:sldId id="262" r:id="rId7"/>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926" autoAdjust="0"/>
  </p:normalViewPr>
  <p:slideViewPr>
    <p:cSldViewPr snapToGrid="0">
      <p:cViewPr>
        <p:scale>
          <a:sx n="50" d="100"/>
          <a:sy n="50" d="100"/>
        </p:scale>
        <p:origin x="240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B3E0F86C-1CF2-4299-8820-F211F6C304F8}" type="datetimeFigureOut">
              <a:rPr lang="en-US" smtClean="0"/>
              <a:t>11/24/2020</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C28505FF-AE1C-475C-88D4-04168992772E}" type="slidenum">
              <a:rPr lang="en-US" smtClean="0"/>
              <a:t>‹#›</a:t>
            </a:fld>
            <a:endParaRPr lang="en-US"/>
          </a:p>
        </p:txBody>
      </p:sp>
    </p:spTree>
    <p:extLst>
      <p:ext uri="{BB962C8B-B14F-4D97-AF65-F5344CB8AC3E}">
        <p14:creationId xmlns:p14="http://schemas.microsoft.com/office/powerpoint/2010/main" val="1973766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8505FF-AE1C-475C-88D4-04168992772E}" type="slidenum">
              <a:rPr lang="en-US" smtClean="0"/>
              <a:t>3</a:t>
            </a:fld>
            <a:endParaRPr lang="en-US"/>
          </a:p>
        </p:txBody>
      </p:sp>
    </p:spTree>
    <p:extLst>
      <p:ext uri="{BB962C8B-B14F-4D97-AF65-F5344CB8AC3E}">
        <p14:creationId xmlns:p14="http://schemas.microsoft.com/office/powerpoint/2010/main" val="2745547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8505FF-AE1C-475C-88D4-04168992772E}" type="slidenum">
              <a:rPr lang="en-US" smtClean="0"/>
              <a:t>4</a:t>
            </a:fld>
            <a:endParaRPr lang="en-US"/>
          </a:p>
        </p:txBody>
      </p:sp>
    </p:spTree>
    <p:extLst>
      <p:ext uri="{BB962C8B-B14F-4D97-AF65-F5344CB8AC3E}">
        <p14:creationId xmlns:p14="http://schemas.microsoft.com/office/powerpoint/2010/main" val="2193198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8505FF-AE1C-475C-88D4-04168992772E}" type="slidenum">
              <a:rPr lang="en-US" smtClean="0"/>
              <a:t>6</a:t>
            </a:fld>
            <a:endParaRPr lang="en-US"/>
          </a:p>
        </p:txBody>
      </p:sp>
    </p:spTree>
    <p:extLst>
      <p:ext uri="{BB962C8B-B14F-4D97-AF65-F5344CB8AC3E}">
        <p14:creationId xmlns:p14="http://schemas.microsoft.com/office/powerpoint/2010/main" val="189908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24" name="PlaceHolder 2"/>
          <p:cNvSpPr>
            <a:spLocks noGrp="1"/>
          </p:cNvSpPr>
          <p:nvPr>
            <p:ph type="body"/>
          </p:nvPr>
        </p:nvSpPr>
        <p:spPr>
          <a:xfrm>
            <a:off x="504000" y="1769040"/>
            <a:ext cx="9071280" cy="20912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504000" y="4059360"/>
            <a:ext cx="907128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27" name="PlaceHolder 2"/>
          <p:cNvSpPr>
            <a:spLocks noGrp="1"/>
          </p:cNvSpPr>
          <p:nvPr>
            <p:ph type="body"/>
          </p:nvPr>
        </p:nvSpPr>
        <p:spPr>
          <a:xfrm>
            <a:off x="504000" y="1769040"/>
            <a:ext cx="4426560" cy="20912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5152320" y="1769040"/>
            <a:ext cx="4426560" cy="20912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504000" y="4059360"/>
            <a:ext cx="4426560" cy="20912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5152320" y="4059360"/>
            <a:ext cx="442656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32" name="PlaceHolder 2"/>
          <p:cNvSpPr>
            <a:spLocks noGrp="1"/>
          </p:cNvSpPr>
          <p:nvPr>
            <p:ph type="body"/>
          </p:nvPr>
        </p:nvSpPr>
        <p:spPr>
          <a:xfrm>
            <a:off x="504000" y="1769040"/>
            <a:ext cx="2920680" cy="20912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571200" y="1769040"/>
            <a:ext cx="2920680" cy="20912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638040" y="1769040"/>
            <a:ext cx="2920680" cy="20912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504000" y="4059360"/>
            <a:ext cx="2920680" cy="20912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571200" y="4059360"/>
            <a:ext cx="2920680" cy="20912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638040" y="4059360"/>
            <a:ext cx="292068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3" name="PlaceHolder 2"/>
          <p:cNvSpPr>
            <a:spLocks noGrp="1"/>
          </p:cNvSpPr>
          <p:nvPr>
            <p:ph type="subTitle"/>
          </p:nvPr>
        </p:nvSpPr>
        <p:spPr>
          <a:xfrm>
            <a:off x="504000" y="1769040"/>
            <a:ext cx="9071280" cy="4384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5" name="PlaceHolder 2"/>
          <p:cNvSpPr>
            <a:spLocks noGrp="1"/>
          </p:cNvSpPr>
          <p:nvPr>
            <p:ph type="body"/>
          </p:nvPr>
        </p:nvSpPr>
        <p:spPr>
          <a:xfrm>
            <a:off x="504000" y="1769040"/>
            <a:ext cx="9071280" cy="43844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7" name="PlaceHolder 2"/>
          <p:cNvSpPr>
            <a:spLocks noGrp="1"/>
          </p:cNvSpPr>
          <p:nvPr>
            <p:ph type="body"/>
          </p:nvPr>
        </p:nvSpPr>
        <p:spPr>
          <a:xfrm>
            <a:off x="504000" y="1769040"/>
            <a:ext cx="4426560" cy="438444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5152320" y="1769040"/>
            <a:ext cx="4426560" cy="43844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72000"/>
            <a:ext cx="9071280" cy="40046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12" name="PlaceHolder 2"/>
          <p:cNvSpPr>
            <a:spLocks noGrp="1"/>
          </p:cNvSpPr>
          <p:nvPr>
            <p:ph type="body"/>
          </p:nvPr>
        </p:nvSpPr>
        <p:spPr>
          <a:xfrm>
            <a:off x="504000" y="1769040"/>
            <a:ext cx="4426560" cy="20912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5152320" y="1769040"/>
            <a:ext cx="4426560" cy="438444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504000" y="4059360"/>
            <a:ext cx="442656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16" name="PlaceHolder 2"/>
          <p:cNvSpPr>
            <a:spLocks noGrp="1"/>
          </p:cNvSpPr>
          <p:nvPr>
            <p:ph type="body"/>
          </p:nvPr>
        </p:nvSpPr>
        <p:spPr>
          <a:xfrm>
            <a:off x="504000" y="1769040"/>
            <a:ext cx="4426560" cy="43844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5152320" y="1769040"/>
            <a:ext cx="4426560" cy="20912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5152320" y="4059360"/>
            <a:ext cx="442656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72000"/>
            <a:ext cx="9071280" cy="863640"/>
          </a:xfrm>
          <a:prstGeom prst="rect">
            <a:avLst/>
          </a:prstGeom>
        </p:spPr>
        <p:txBody>
          <a:bodyPr lIns="0" tIns="0" rIns="0" bIns="0" anchor="ctr">
            <a:spAutoFit/>
          </a:bodyPr>
          <a:lstStyle/>
          <a:p>
            <a:pPr algn="ctr"/>
            <a:endParaRPr lang="en-US" sz="4400" b="0" strike="noStrike" spc="-1">
              <a:latin typeface="Arial"/>
            </a:endParaRPr>
          </a:p>
        </p:txBody>
      </p:sp>
      <p:sp>
        <p:nvSpPr>
          <p:cNvPr id="20" name="PlaceHolder 2"/>
          <p:cNvSpPr>
            <a:spLocks noGrp="1"/>
          </p:cNvSpPr>
          <p:nvPr>
            <p:ph type="body"/>
          </p:nvPr>
        </p:nvSpPr>
        <p:spPr>
          <a:xfrm>
            <a:off x="504000" y="1769040"/>
            <a:ext cx="4426560" cy="20912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5152320" y="1769040"/>
            <a:ext cx="4426560" cy="20912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504000" y="4059360"/>
            <a:ext cx="9071280" cy="2091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72000"/>
            <a:ext cx="9071280" cy="863640"/>
          </a:xfrm>
          <a:prstGeom prst="rect">
            <a:avLst/>
          </a:prstGeom>
        </p:spPr>
        <p:txBody>
          <a:bodyPr lIns="0" tIns="0" rIns="0" bIns="0" anchor="ctr">
            <a:norm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504000" y="1769040"/>
            <a:ext cx="9071280" cy="43844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Automated%20detection%20of%20deforest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8836E7-AA58-4598-91CC-C5D2D7C4480F}"/>
              </a:ext>
            </a:extLst>
          </p:cNvPr>
          <p:cNvSpPr>
            <a:spLocks noGrp="1"/>
          </p:cNvSpPr>
          <p:nvPr>
            <p:ph type="subTitle"/>
          </p:nvPr>
        </p:nvSpPr>
        <p:spPr>
          <a:xfrm>
            <a:off x="512700" y="1591385"/>
            <a:ext cx="9071280" cy="3323987"/>
          </a:xfrm>
        </p:spPr>
        <p:txBody>
          <a:bodyPr anchor="t"/>
          <a:lstStyle/>
          <a:p>
            <a:pPr marL="0" indent="0">
              <a:buNone/>
            </a:pPr>
            <a:r>
              <a:rPr lang="en-US" dirty="0"/>
              <a:t>Automated detection of deforestation based on multi-spectrum satellite data</a:t>
            </a:r>
          </a:p>
          <a:p>
            <a:pPr marL="0" indent="0">
              <a:buNone/>
            </a:pPr>
            <a:endParaRPr lang="en-US" dirty="0"/>
          </a:p>
          <a:p>
            <a:pPr marL="0" indent="0">
              <a:buNone/>
            </a:pPr>
            <a:r>
              <a:rPr lang="en-US" sz="3200" dirty="0"/>
              <a:t>	</a:t>
            </a:r>
            <a:r>
              <a:rPr lang="en-US" sz="2400" dirty="0"/>
              <a:t>Attachment: </a:t>
            </a:r>
            <a:r>
              <a:rPr lang="en-US" sz="2400" dirty="0">
                <a:hlinkClick r:id="rId2" action="ppaction://hlinkfile"/>
              </a:rPr>
              <a:t>Automated detection of deforestation</a:t>
            </a:r>
            <a:endParaRPr lang="en-US" sz="2400" dirty="0"/>
          </a:p>
          <a:p>
            <a:pPr marL="0" indent="0">
              <a:buNone/>
            </a:pPr>
            <a:endParaRPr lang="en-US" sz="3200" dirty="0"/>
          </a:p>
        </p:txBody>
      </p:sp>
      <p:sp>
        <p:nvSpPr>
          <p:cNvPr id="4" name="Title 1">
            <a:extLst>
              <a:ext uri="{FF2B5EF4-FFF2-40B4-BE49-F238E27FC236}">
                <a16:creationId xmlns:a16="http://schemas.microsoft.com/office/drawing/2014/main" id="{F97B20D6-E2B1-49D5-9CA3-D7A97E01CBED}"/>
              </a:ext>
            </a:extLst>
          </p:cNvPr>
          <p:cNvSpPr txBox="1">
            <a:spLocks/>
          </p:cNvSpPr>
          <p:nvPr/>
        </p:nvSpPr>
        <p:spPr>
          <a:xfrm>
            <a:off x="504000" y="199121"/>
            <a:ext cx="9071280" cy="609398"/>
          </a:xfrm>
          <a:prstGeom prst="rect">
            <a:avLst/>
          </a:prstGeom>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Term Project Proposal</a:t>
            </a:r>
          </a:p>
        </p:txBody>
      </p:sp>
    </p:spTree>
    <p:extLst>
      <p:ext uri="{BB962C8B-B14F-4D97-AF65-F5344CB8AC3E}">
        <p14:creationId xmlns:p14="http://schemas.microsoft.com/office/powerpoint/2010/main" val="81788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84B1-3EA9-4A18-9680-520B2E417C66}"/>
              </a:ext>
            </a:extLst>
          </p:cNvPr>
          <p:cNvSpPr>
            <a:spLocks noGrp="1"/>
          </p:cNvSpPr>
          <p:nvPr>
            <p:ph type="title"/>
          </p:nvPr>
        </p:nvSpPr>
        <p:spPr>
          <a:xfrm>
            <a:off x="504000" y="199121"/>
            <a:ext cx="9071280" cy="609398"/>
          </a:xfrm>
        </p:spPr>
        <p:txBody>
          <a:bodyPr/>
          <a:lstStyle/>
          <a:p>
            <a:pPr algn="ctr"/>
            <a:r>
              <a:rPr lang="en-US" dirty="0">
                <a:solidFill>
                  <a:schemeClr val="bg1"/>
                </a:solidFill>
              </a:rPr>
              <a:t>Summary</a:t>
            </a:r>
          </a:p>
        </p:txBody>
      </p:sp>
      <p:sp>
        <p:nvSpPr>
          <p:cNvPr id="4" name="TextBox 3">
            <a:extLst>
              <a:ext uri="{FF2B5EF4-FFF2-40B4-BE49-F238E27FC236}">
                <a16:creationId xmlns:a16="http://schemas.microsoft.com/office/drawing/2014/main" id="{8B0C6043-6A8C-4EA3-9AFC-2F538C059B72}"/>
              </a:ext>
            </a:extLst>
          </p:cNvPr>
          <p:cNvSpPr txBox="1"/>
          <p:nvPr/>
        </p:nvSpPr>
        <p:spPr>
          <a:xfrm>
            <a:off x="504000" y="1422740"/>
            <a:ext cx="9268650" cy="7478970"/>
          </a:xfrm>
          <a:prstGeom prst="rect">
            <a:avLst/>
          </a:prstGeom>
          <a:noFill/>
        </p:spPr>
        <p:txBody>
          <a:bodyPr wrap="square">
            <a:spAutoFit/>
          </a:bodyPr>
          <a:lstStyle/>
          <a:p>
            <a:r>
              <a:rPr lang="en-US" sz="2400" b="1" dirty="0"/>
              <a:t>Problem statement: </a:t>
            </a:r>
          </a:p>
          <a:p>
            <a:r>
              <a:rPr lang="en-US" sz="2400" b="1" dirty="0"/>
              <a:t>    </a:t>
            </a:r>
            <a:r>
              <a:rPr lang="en-US" sz="2400" dirty="0"/>
              <a:t>Each year, Vietnam loses more than 2,500 hectares of forest.</a:t>
            </a:r>
          </a:p>
          <a:p>
            <a:r>
              <a:rPr lang="en-US" sz="2400" dirty="0"/>
              <a:t>    caused by: illegal logging, forest fires.</a:t>
            </a:r>
          </a:p>
          <a:p>
            <a:endParaRPr lang="en-US" sz="2400" b="1" dirty="0"/>
          </a:p>
          <a:p>
            <a:r>
              <a:rPr lang="en-US" sz="2400" b="1" dirty="0"/>
              <a:t>Goal</a:t>
            </a:r>
            <a:r>
              <a:rPr lang="en-US" sz="2400" dirty="0"/>
              <a:t>:</a:t>
            </a:r>
          </a:p>
          <a:p>
            <a:r>
              <a:rPr lang="en-US" sz="2400" dirty="0"/>
              <a:t>    Create a system to automated detection of deforestation</a:t>
            </a:r>
          </a:p>
          <a:p>
            <a:r>
              <a:rPr lang="en-US" sz="2400" dirty="0"/>
              <a:t>	based on multi-spectrum satellite data</a:t>
            </a:r>
          </a:p>
          <a:p>
            <a:r>
              <a:rPr lang="en-US" sz="2400" dirty="0"/>
              <a:t>	</a:t>
            </a:r>
          </a:p>
          <a:p>
            <a:pPr marL="342900" indent="-342900">
              <a:buFont typeface="Arial" panose="020B0604020202020204" pitchFamily="34" charset="0"/>
              <a:buChar char="•"/>
            </a:pPr>
            <a:r>
              <a:rPr lang="en-US" sz="2400" dirty="0"/>
              <a:t>Detect massive deforestation of wild and protected forest.</a:t>
            </a:r>
          </a:p>
          <a:p>
            <a:pPr marL="342900" indent="-342900">
              <a:buFont typeface="Arial" panose="020B0604020202020204" pitchFamily="34" charset="0"/>
              <a:buChar char="•"/>
            </a:pPr>
            <a:r>
              <a:rPr lang="en-US" sz="2400" dirty="0"/>
              <a:t>Determine the boundaries and changes in commercial logging.</a:t>
            </a:r>
          </a:p>
          <a:p>
            <a:pPr marL="342900" indent="-342900">
              <a:buFont typeface="Arial" panose="020B0604020202020204" pitchFamily="34" charset="0"/>
              <a:buChar char="•"/>
            </a:pPr>
            <a:r>
              <a:rPr lang="en-US" sz="2400" dirty="0"/>
              <a:t>Identify violation of illegal deforestation.</a:t>
            </a:r>
          </a:p>
          <a:p>
            <a:endParaRPr lang="en-US" sz="2400" dirty="0"/>
          </a:p>
          <a:p>
            <a:r>
              <a:rPr lang="en-US" sz="2400" b="1" dirty="0"/>
              <a:t>Solution:</a:t>
            </a:r>
          </a:p>
          <a:p>
            <a:r>
              <a:rPr lang="en-US" sz="2400" dirty="0"/>
              <a:t>    This above tasks can be solved using remote sensing images.</a:t>
            </a:r>
          </a:p>
          <a:p>
            <a:endParaRPr lang="en-US" sz="2400" dirty="0"/>
          </a:p>
          <a:p>
            <a:r>
              <a:rPr lang="en-US" sz="2400" dirty="0"/>
              <a:t>	</a:t>
            </a: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357323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84B1-3EA9-4A18-9680-520B2E417C66}"/>
              </a:ext>
            </a:extLst>
          </p:cNvPr>
          <p:cNvSpPr>
            <a:spLocks noGrp="1"/>
          </p:cNvSpPr>
          <p:nvPr>
            <p:ph type="title"/>
          </p:nvPr>
        </p:nvSpPr>
        <p:spPr>
          <a:xfrm>
            <a:off x="504000" y="199121"/>
            <a:ext cx="9071280" cy="609398"/>
          </a:xfrm>
        </p:spPr>
        <p:txBody>
          <a:bodyPr/>
          <a:lstStyle/>
          <a:p>
            <a:pPr algn="ctr"/>
            <a:r>
              <a:rPr lang="en-US" dirty="0">
                <a:solidFill>
                  <a:schemeClr val="bg1"/>
                </a:solidFill>
              </a:rPr>
              <a:t>Method</a:t>
            </a:r>
          </a:p>
        </p:txBody>
      </p:sp>
      <p:sp>
        <p:nvSpPr>
          <p:cNvPr id="4" name="TextBox 3">
            <a:extLst>
              <a:ext uri="{FF2B5EF4-FFF2-40B4-BE49-F238E27FC236}">
                <a16:creationId xmlns:a16="http://schemas.microsoft.com/office/drawing/2014/main" id="{8B0C6043-6A8C-4EA3-9AFC-2F538C059B72}"/>
              </a:ext>
            </a:extLst>
          </p:cNvPr>
          <p:cNvSpPr txBox="1"/>
          <p:nvPr/>
        </p:nvSpPr>
        <p:spPr>
          <a:xfrm>
            <a:off x="504000" y="1422740"/>
            <a:ext cx="8405222" cy="8956298"/>
          </a:xfrm>
          <a:prstGeom prst="rect">
            <a:avLst/>
          </a:prstGeom>
          <a:noFill/>
        </p:spPr>
        <p:txBody>
          <a:bodyPr wrap="square">
            <a:spAutoFit/>
          </a:bodyPr>
          <a:lstStyle/>
          <a:p>
            <a:r>
              <a:rPr lang="en-US" sz="2400" dirty="0"/>
              <a:t>Using multispectral images: Landsat 7/8, Sentinel 2.</a:t>
            </a:r>
          </a:p>
          <a:p>
            <a:r>
              <a:rPr lang="en-US" sz="2400" dirty="0"/>
              <a:t>processed images with same location, same season, 	same or close resolution.</a:t>
            </a:r>
          </a:p>
          <a:p>
            <a:endParaRPr lang="en-US" sz="2400" b="1" i="0" cap="all" dirty="0">
              <a:solidFill>
                <a:srgbClr val="212A33"/>
              </a:solidFill>
              <a:effectLst/>
            </a:endParaRPr>
          </a:p>
          <a:p>
            <a:r>
              <a:rPr lang="en-US" sz="2400" b="1" i="0" cap="all" dirty="0">
                <a:solidFill>
                  <a:srgbClr val="212A33"/>
                </a:solidFill>
                <a:effectLst/>
              </a:rPr>
              <a:t>NDVI: </a:t>
            </a:r>
            <a:r>
              <a:rPr lang="en-US" sz="2400" b="0" i="0" dirty="0">
                <a:solidFill>
                  <a:srgbClr val="212A33"/>
                </a:solidFill>
                <a:effectLst/>
              </a:rPr>
              <a:t>Normalized Difference Vegetation Index (NDVI).</a:t>
            </a:r>
            <a:endParaRPr lang="en-US" sz="2400" dirty="0">
              <a:solidFill>
                <a:srgbClr val="212A33"/>
              </a:solidFill>
            </a:endParaRPr>
          </a:p>
          <a:p>
            <a:r>
              <a:rPr lang="en-US" sz="2400" b="0" i="0" dirty="0">
                <a:solidFill>
                  <a:srgbClr val="212A33"/>
                </a:solidFill>
                <a:effectLst/>
              </a:rPr>
              <a:t>The threshold is within 0.2..0.4 and depend on the season.</a:t>
            </a:r>
          </a:p>
          <a:p>
            <a:endParaRPr lang="en-US" sz="2400" dirty="0">
              <a:solidFill>
                <a:srgbClr val="212A33"/>
              </a:solidFill>
            </a:endParaRPr>
          </a:p>
          <a:p>
            <a:endParaRPr lang="en-US" sz="2400" b="0" i="0" dirty="0">
              <a:solidFill>
                <a:srgbClr val="212A33"/>
              </a:solidFill>
              <a:effectLst/>
            </a:endParaRPr>
          </a:p>
          <a:p>
            <a:endParaRPr lang="en-US" sz="2400" b="0" i="0" dirty="0">
              <a:solidFill>
                <a:srgbClr val="212A33"/>
              </a:solidFill>
              <a:effectLst/>
            </a:endParaRPr>
          </a:p>
          <a:p>
            <a:endParaRPr lang="en-US" sz="2400" dirty="0">
              <a:solidFill>
                <a:srgbClr val="212A33"/>
              </a:solidFill>
            </a:endParaRPr>
          </a:p>
          <a:p>
            <a:endParaRPr lang="en-US" sz="2400" b="0" i="0" dirty="0">
              <a:solidFill>
                <a:srgbClr val="212A33"/>
              </a:solidFill>
              <a:effectLst/>
            </a:endParaRPr>
          </a:p>
          <a:p>
            <a:endParaRPr lang="en-US" sz="2400" dirty="0">
              <a:solidFill>
                <a:srgbClr val="212A33"/>
              </a:solidFill>
            </a:endParaRPr>
          </a:p>
          <a:p>
            <a:endParaRPr lang="en-US" sz="2400" b="0" i="0" dirty="0">
              <a:solidFill>
                <a:srgbClr val="212A33"/>
              </a:solidFill>
              <a:effectLst/>
            </a:endParaRPr>
          </a:p>
          <a:p>
            <a:endParaRPr lang="en-US" sz="2400" dirty="0">
              <a:solidFill>
                <a:srgbClr val="212A33"/>
              </a:solidFill>
            </a:endParaRPr>
          </a:p>
          <a:p>
            <a:endParaRPr lang="en-US" sz="2400" b="0" i="0" dirty="0">
              <a:solidFill>
                <a:srgbClr val="212A33"/>
              </a:solidFill>
              <a:effectLst/>
            </a:endParaRPr>
          </a:p>
          <a:p>
            <a:endParaRPr lang="en-US" sz="2400" dirty="0">
              <a:solidFill>
                <a:srgbClr val="212A33"/>
              </a:solidFill>
            </a:endParaRPr>
          </a:p>
          <a:p>
            <a:endParaRPr lang="en-US" sz="2400" b="0" i="0" dirty="0">
              <a:solidFill>
                <a:srgbClr val="212A33"/>
              </a:solidFill>
              <a:effectLst/>
            </a:endParaRPr>
          </a:p>
          <a:p>
            <a:endParaRPr lang="en-US" sz="2400" dirty="0">
              <a:solidFill>
                <a:srgbClr val="212A33"/>
              </a:solidFill>
            </a:endParaRPr>
          </a:p>
          <a:p>
            <a:endParaRPr lang="en-US" sz="2400" b="0" i="0" dirty="0">
              <a:solidFill>
                <a:srgbClr val="212A33"/>
              </a:solidFill>
              <a:effectLst/>
            </a:endParaRPr>
          </a:p>
          <a:p>
            <a:endParaRPr lang="en-US" sz="2400" dirty="0">
              <a:solidFill>
                <a:srgbClr val="212A33"/>
              </a:solidFill>
            </a:endParaRPr>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08410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84B1-3EA9-4A18-9680-520B2E417C66}"/>
              </a:ext>
            </a:extLst>
          </p:cNvPr>
          <p:cNvSpPr>
            <a:spLocks noGrp="1"/>
          </p:cNvSpPr>
          <p:nvPr>
            <p:ph type="title"/>
          </p:nvPr>
        </p:nvSpPr>
        <p:spPr>
          <a:xfrm>
            <a:off x="504000" y="199121"/>
            <a:ext cx="9071280" cy="609398"/>
          </a:xfrm>
        </p:spPr>
        <p:txBody>
          <a:bodyPr/>
          <a:lstStyle/>
          <a:p>
            <a:pPr algn="ctr"/>
            <a:r>
              <a:rPr lang="en-US" dirty="0">
                <a:solidFill>
                  <a:schemeClr val="bg1"/>
                </a:solidFill>
              </a:rPr>
              <a:t>Process</a:t>
            </a:r>
          </a:p>
        </p:txBody>
      </p:sp>
      <p:sp>
        <p:nvSpPr>
          <p:cNvPr id="4" name="TextBox 3">
            <a:extLst>
              <a:ext uri="{FF2B5EF4-FFF2-40B4-BE49-F238E27FC236}">
                <a16:creationId xmlns:a16="http://schemas.microsoft.com/office/drawing/2014/main" id="{8B0C6043-6A8C-4EA3-9AFC-2F538C059B72}"/>
              </a:ext>
            </a:extLst>
          </p:cNvPr>
          <p:cNvSpPr txBox="1"/>
          <p:nvPr/>
        </p:nvSpPr>
        <p:spPr>
          <a:xfrm>
            <a:off x="504000" y="1422740"/>
            <a:ext cx="8405222" cy="6740307"/>
          </a:xfrm>
          <a:prstGeom prst="rect">
            <a:avLst/>
          </a:prstGeom>
          <a:noFill/>
        </p:spPr>
        <p:txBody>
          <a:bodyPr wrap="square">
            <a:spAutoFit/>
          </a:bodyPr>
          <a:lstStyle/>
          <a:p>
            <a:r>
              <a:rPr lang="en-US" dirty="0"/>
              <a:t>Free multispectral images of medium spatial resolution from Landsat-7 (ETM+), Landsat-8 (OLI) ) and Terra (ASTER), as well as remote sensing data obtained from Sentinel-2A / B (MSI) can be used to conduct regular satellite monitoring of deforestation.</a:t>
            </a:r>
          </a:p>
          <a:p>
            <a:endParaRPr lang="en-US" dirty="0"/>
          </a:p>
          <a:p>
            <a:pPr marL="742950" lvl="1" indent="-285750">
              <a:buFont typeface="Arial" panose="020B0604020202020204" pitchFamily="34" charset="0"/>
              <a:buChar char="•"/>
            </a:pPr>
            <a:r>
              <a:rPr lang="en-US" dirty="0"/>
              <a:t>selection and downloading of images for a given observation season, taking into account cloudiness;</a:t>
            </a:r>
          </a:p>
          <a:p>
            <a:pPr marL="742950" lvl="1" indent="-285750">
              <a:buFont typeface="Arial" panose="020B0604020202020204" pitchFamily="34" charset="0"/>
              <a:buChar char="•"/>
            </a:pPr>
            <a:r>
              <a:rPr lang="en-US" dirty="0"/>
              <a:t>automatic cropping of images along the borders of a given monitoring site; </a:t>
            </a:r>
          </a:p>
          <a:p>
            <a:pPr marL="742950" lvl="1" indent="-285750">
              <a:buFont typeface="Arial" panose="020B0604020202020204" pitchFamily="34" charset="0"/>
              <a:buChar char="•"/>
            </a:pPr>
            <a:r>
              <a:rPr lang="en-US" dirty="0"/>
              <a:t>automated creation of a cloud mask for a given territory using spectral channels of atmospheric correction (if necessary);</a:t>
            </a:r>
          </a:p>
          <a:p>
            <a:pPr marL="742950" lvl="1" indent="-285750">
              <a:buFont typeface="Arial" panose="020B0604020202020204" pitchFamily="34" charset="0"/>
              <a:buChar char="•"/>
            </a:pPr>
            <a:r>
              <a:rPr lang="en-US" dirty="0"/>
              <a:t>calculation of NDVI index images for selected images in order to detect new logging areas (in automated mode);</a:t>
            </a:r>
          </a:p>
          <a:p>
            <a:pPr marL="742950" lvl="1" indent="-285750">
              <a:buFont typeface="Arial" panose="020B0604020202020204" pitchFamily="34" charset="0"/>
              <a:buChar char="•"/>
            </a:pPr>
            <a:r>
              <a:rPr lang="en-US" dirty="0"/>
              <a:t>threshold binarization of NDVI index images;</a:t>
            </a:r>
          </a:p>
          <a:p>
            <a:pPr marL="742950" lvl="1" indent="-285750">
              <a:buFont typeface="Arial" panose="020B0604020202020204" pitchFamily="34" charset="0"/>
              <a:buChar char="•"/>
            </a:pPr>
            <a:r>
              <a:rPr lang="en-US" dirty="0"/>
              <a:t>morphological filtering of the binary image and sifting;</a:t>
            </a:r>
          </a:p>
          <a:p>
            <a:pPr marL="742950" lvl="1" indent="-285750">
              <a:buFont typeface="Arial" panose="020B0604020202020204" pitchFamily="34" charset="0"/>
              <a:buChar char="•"/>
            </a:pPr>
            <a:r>
              <a:rPr lang="en-US" dirty="0"/>
              <a:t>vectorization of a binary image, determination of boundaries and area of vegetation;</a:t>
            </a:r>
          </a:p>
          <a:p>
            <a:pPr marL="742950" lvl="1" indent="-285750">
              <a:buFont typeface="Arial" panose="020B0604020202020204" pitchFamily="34" charset="0"/>
              <a:buChar char="•"/>
            </a:pPr>
            <a:r>
              <a:rPr lang="en-US" dirty="0"/>
              <a:t>creation of differential images for the selected pairs of images, binarization, vectorization and determination of boundaries and areas of deforestation (an example of detected logging areas is shown in figure 2);</a:t>
            </a:r>
          </a:p>
          <a:p>
            <a:pPr marL="742950" lvl="1" indent="-285750">
              <a:buFont typeface="Arial" panose="020B0604020202020204" pitchFamily="34" charset="0"/>
              <a:buChar char="•"/>
            </a:pPr>
            <a:r>
              <a:rPr lang="en-US" dirty="0"/>
              <a:t>visualization of changes on a digital map, recording the objects attributes (logging areas) in a DBF file and exporting a vector layer to a KML file.  </a:t>
            </a:r>
          </a:p>
          <a:p>
            <a:endParaRPr lang="en-US" dirty="0"/>
          </a:p>
          <a:p>
            <a:endParaRPr lang="en-US" dirty="0"/>
          </a:p>
        </p:txBody>
      </p:sp>
    </p:spTree>
    <p:extLst>
      <p:ext uri="{BB962C8B-B14F-4D97-AF65-F5344CB8AC3E}">
        <p14:creationId xmlns:p14="http://schemas.microsoft.com/office/powerpoint/2010/main" val="54291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D9F318A-4F17-4689-8739-A7502D04AE4E}"/>
              </a:ext>
            </a:extLst>
          </p:cNvPr>
          <p:cNvSpPr txBox="1"/>
          <p:nvPr/>
        </p:nvSpPr>
        <p:spPr>
          <a:xfrm>
            <a:off x="504000" y="1422740"/>
            <a:ext cx="9071280" cy="7478970"/>
          </a:xfrm>
          <a:prstGeom prst="rect">
            <a:avLst/>
          </a:prstGeom>
          <a:noFill/>
        </p:spPr>
        <p:txBody>
          <a:bodyPr wrap="square">
            <a:spAutoFit/>
          </a:bodyPr>
          <a:lstStyle/>
          <a:p>
            <a:r>
              <a:rPr lang="en-US" sz="2400" dirty="0"/>
              <a:t>The minimal areas: 0.3 ha.</a:t>
            </a:r>
          </a:p>
          <a:p>
            <a:r>
              <a:rPr lang="en-US" sz="2400" b="0" i="0" dirty="0">
                <a:solidFill>
                  <a:srgbClr val="212A33"/>
                </a:solidFill>
                <a:effectLst/>
              </a:rPr>
              <a:t>Error in the determining the coordinates of the boundaries:</a:t>
            </a:r>
            <a:r>
              <a:rPr lang="en-US" sz="2400" dirty="0"/>
              <a:t>±10m.</a:t>
            </a:r>
          </a:p>
          <a:p>
            <a:r>
              <a:rPr lang="en-US" sz="2400" b="0" i="0" dirty="0">
                <a:solidFill>
                  <a:srgbClr val="212A33"/>
                </a:solidFill>
                <a:effectLst/>
              </a:rPr>
              <a:t>Good </a:t>
            </a:r>
            <a:r>
              <a:rPr lang="en-US" sz="2400" dirty="0"/>
              <a:t>reproducibility</a:t>
            </a:r>
            <a:r>
              <a:rPr lang="en-US" sz="2400" dirty="0">
                <a:solidFill>
                  <a:srgbClr val="212A33"/>
                </a:solidFill>
              </a:rPr>
              <a:t>.</a:t>
            </a:r>
            <a:endParaRPr lang="en-US" sz="2400" b="0" i="0" dirty="0">
              <a:solidFill>
                <a:srgbClr val="212A33"/>
              </a:solidFill>
              <a:effectLst/>
            </a:endParaRPr>
          </a:p>
          <a:p>
            <a:r>
              <a:rPr lang="en-US" sz="2400" dirty="0"/>
              <a:t>high stability (slight deviations in the input data or in the settings of the processing procedures should not cause significant deviations in the processing results).</a:t>
            </a:r>
            <a:endParaRPr lang="en-US" sz="2400" dirty="0">
              <a:solidFill>
                <a:srgbClr val="212A33"/>
              </a:solidFill>
            </a:endParaRPr>
          </a:p>
          <a:p>
            <a:endParaRPr lang="en-US" sz="2400" b="0" i="0" dirty="0">
              <a:solidFill>
                <a:srgbClr val="212A33"/>
              </a:solidFill>
              <a:effectLst/>
            </a:endParaRPr>
          </a:p>
          <a:p>
            <a:endParaRPr lang="en-US" sz="2400" dirty="0">
              <a:solidFill>
                <a:srgbClr val="212A33"/>
              </a:solidFill>
            </a:endParaRPr>
          </a:p>
          <a:p>
            <a:endParaRPr lang="en-US" sz="2400" b="0" i="0" dirty="0">
              <a:solidFill>
                <a:srgbClr val="212A33"/>
              </a:solidFill>
              <a:effectLst/>
            </a:endParaRPr>
          </a:p>
          <a:p>
            <a:endParaRPr lang="en-US" sz="2400" dirty="0">
              <a:solidFill>
                <a:srgbClr val="212A33"/>
              </a:solidFill>
            </a:endParaRPr>
          </a:p>
          <a:p>
            <a:endParaRPr lang="en-US" sz="2400" b="0" i="0" dirty="0">
              <a:solidFill>
                <a:srgbClr val="212A33"/>
              </a:solidFill>
              <a:effectLst/>
            </a:endParaRPr>
          </a:p>
          <a:p>
            <a:endParaRPr lang="en-US" sz="2400" dirty="0">
              <a:solidFill>
                <a:srgbClr val="212A33"/>
              </a:solidFill>
            </a:endParaRPr>
          </a:p>
          <a:p>
            <a:endParaRPr lang="en-US" sz="2400" b="0" i="0" dirty="0">
              <a:solidFill>
                <a:srgbClr val="212A33"/>
              </a:solidFill>
              <a:effectLst/>
            </a:endParaRPr>
          </a:p>
          <a:p>
            <a:endParaRPr lang="en-US" sz="2400" dirty="0">
              <a:solidFill>
                <a:srgbClr val="212A33"/>
              </a:solidFill>
            </a:endParaRPr>
          </a:p>
          <a:p>
            <a:endParaRPr lang="en-US" sz="2400" b="0" i="0" dirty="0">
              <a:solidFill>
                <a:srgbClr val="212A33"/>
              </a:solidFill>
              <a:effectLst/>
            </a:endParaRPr>
          </a:p>
          <a:p>
            <a:endParaRPr lang="en-US" sz="2400" dirty="0">
              <a:solidFill>
                <a:srgbClr val="212A33"/>
              </a:solidFill>
            </a:endParaRPr>
          </a:p>
          <a:p>
            <a:endParaRPr lang="en-US" sz="2400" dirty="0"/>
          </a:p>
          <a:p>
            <a:endParaRPr lang="en-US" sz="2400" dirty="0"/>
          </a:p>
          <a:p>
            <a:endParaRPr lang="en-US" sz="2400" dirty="0"/>
          </a:p>
          <a:p>
            <a:endParaRPr lang="en-US" sz="2400" dirty="0"/>
          </a:p>
        </p:txBody>
      </p:sp>
      <p:sp>
        <p:nvSpPr>
          <p:cNvPr id="2" name="Title 1">
            <a:extLst>
              <a:ext uri="{FF2B5EF4-FFF2-40B4-BE49-F238E27FC236}">
                <a16:creationId xmlns:a16="http://schemas.microsoft.com/office/drawing/2014/main" id="{259C84B1-3EA9-4A18-9680-520B2E417C66}"/>
              </a:ext>
            </a:extLst>
          </p:cNvPr>
          <p:cNvSpPr>
            <a:spLocks noGrp="1"/>
          </p:cNvSpPr>
          <p:nvPr>
            <p:ph type="title"/>
          </p:nvPr>
        </p:nvSpPr>
        <p:spPr>
          <a:xfrm>
            <a:off x="504000" y="199121"/>
            <a:ext cx="9071280" cy="609398"/>
          </a:xfrm>
        </p:spPr>
        <p:txBody>
          <a:bodyPr/>
          <a:lstStyle/>
          <a:p>
            <a:pPr algn="ctr"/>
            <a:r>
              <a:rPr lang="en-US" dirty="0">
                <a:solidFill>
                  <a:schemeClr val="bg1"/>
                </a:solidFill>
              </a:rPr>
              <a:t>Result</a:t>
            </a:r>
          </a:p>
        </p:txBody>
      </p:sp>
      <p:sp>
        <p:nvSpPr>
          <p:cNvPr id="8" name="TextBox 7">
            <a:extLst>
              <a:ext uri="{FF2B5EF4-FFF2-40B4-BE49-F238E27FC236}">
                <a16:creationId xmlns:a16="http://schemas.microsoft.com/office/drawing/2014/main" id="{59C68A9B-6AE6-4B3A-B48B-D7605773EEDE}"/>
              </a:ext>
            </a:extLst>
          </p:cNvPr>
          <p:cNvSpPr txBox="1"/>
          <p:nvPr/>
        </p:nvSpPr>
        <p:spPr>
          <a:xfrm>
            <a:off x="5127161" y="7080432"/>
            <a:ext cx="864339" cy="369332"/>
          </a:xfrm>
          <a:prstGeom prst="rect">
            <a:avLst/>
          </a:prstGeom>
          <a:noFill/>
        </p:spPr>
        <p:txBody>
          <a:bodyPr wrap="none" rtlCol="0">
            <a:spAutoFit/>
          </a:bodyPr>
          <a:lstStyle/>
          <a:p>
            <a:r>
              <a:rPr lang="en-US" dirty="0"/>
              <a:t>Before</a:t>
            </a:r>
          </a:p>
        </p:txBody>
      </p:sp>
      <p:sp>
        <p:nvSpPr>
          <p:cNvPr id="10" name="TextBox 9">
            <a:extLst>
              <a:ext uri="{FF2B5EF4-FFF2-40B4-BE49-F238E27FC236}">
                <a16:creationId xmlns:a16="http://schemas.microsoft.com/office/drawing/2014/main" id="{ADABD291-054E-4773-BA9C-89FA15068212}"/>
              </a:ext>
            </a:extLst>
          </p:cNvPr>
          <p:cNvSpPr txBox="1"/>
          <p:nvPr/>
        </p:nvSpPr>
        <p:spPr>
          <a:xfrm>
            <a:off x="8074230" y="7035891"/>
            <a:ext cx="671979" cy="369332"/>
          </a:xfrm>
          <a:prstGeom prst="rect">
            <a:avLst/>
          </a:prstGeom>
          <a:noFill/>
        </p:spPr>
        <p:txBody>
          <a:bodyPr wrap="none" rtlCol="0">
            <a:spAutoFit/>
          </a:bodyPr>
          <a:lstStyle/>
          <a:p>
            <a:r>
              <a:rPr lang="en-US" dirty="0"/>
              <a:t>After</a:t>
            </a:r>
          </a:p>
        </p:txBody>
      </p:sp>
      <p:pic>
        <p:nvPicPr>
          <p:cNvPr id="5" name="Picture 4">
            <a:extLst>
              <a:ext uri="{FF2B5EF4-FFF2-40B4-BE49-F238E27FC236}">
                <a16:creationId xmlns:a16="http://schemas.microsoft.com/office/drawing/2014/main" id="{442A90BE-5479-44BA-B8F0-319A9F5A7B8B}"/>
              </a:ext>
            </a:extLst>
          </p:cNvPr>
          <p:cNvPicPr>
            <a:picLocks noChangeAspect="1"/>
          </p:cNvPicPr>
          <p:nvPr/>
        </p:nvPicPr>
        <p:blipFill>
          <a:blip r:embed="rId2"/>
          <a:stretch>
            <a:fillRect/>
          </a:stretch>
        </p:blipFill>
        <p:spPr>
          <a:xfrm>
            <a:off x="4155869" y="3779837"/>
            <a:ext cx="2657339" cy="3182744"/>
          </a:xfrm>
          <a:prstGeom prst="rect">
            <a:avLst/>
          </a:prstGeom>
        </p:spPr>
      </p:pic>
      <p:pic>
        <p:nvPicPr>
          <p:cNvPr id="7" name="Picture 6">
            <a:extLst>
              <a:ext uri="{FF2B5EF4-FFF2-40B4-BE49-F238E27FC236}">
                <a16:creationId xmlns:a16="http://schemas.microsoft.com/office/drawing/2014/main" id="{5A5434D8-9F1C-4008-943F-3C642CD9C3A7}"/>
              </a:ext>
            </a:extLst>
          </p:cNvPr>
          <p:cNvPicPr>
            <a:picLocks noChangeAspect="1"/>
          </p:cNvPicPr>
          <p:nvPr/>
        </p:nvPicPr>
        <p:blipFill>
          <a:blip r:embed="rId3"/>
          <a:stretch>
            <a:fillRect/>
          </a:stretch>
        </p:blipFill>
        <p:spPr>
          <a:xfrm>
            <a:off x="7047143" y="3779837"/>
            <a:ext cx="2528137" cy="3182744"/>
          </a:xfrm>
          <a:prstGeom prst="rect">
            <a:avLst/>
          </a:prstGeom>
        </p:spPr>
      </p:pic>
    </p:spTree>
    <p:extLst>
      <p:ext uri="{BB962C8B-B14F-4D97-AF65-F5344CB8AC3E}">
        <p14:creationId xmlns:p14="http://schemas.microsoft.com/office/powerpoint/2010/main" val="277615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84B1-3EA9-4A18-9680-520B2E417C66}"/>
              </a:ext>
            </a:extLst>
          </p:cNvPr>
          <p:cNvSpPr>
            <a:spLocks noGrp="1"/>
          </p:cNvSpPr>
          <p:nvPr>
            <p:ph type="title"/>
          </p:nvPr>
        </p:nvSpPr>
        <p:spPr>
          <a:xfrm>
            <a:off x="504000" y="199121"/>
            <a:ext cx="9071280" cy="609398"/>
          </a:xfrm>
        </p:spPr>
        <p:txBody>
          <a:bodyPr/>
          <a:lstStyle/>
          <a:p>
            <a:pPr algn="ctr"/>
            <a:r>
              <a:rPr lang="en-US" dirty="0">
                <a:solidFill>
                  <a:schemeClr val="bg1"/>
                </a:solidFill>
              </a:rPr>
              <a:t>Method</a:t>
            </a:r>
          </a:p>
        </p:txBody>
      </p:sp>
      <p:sp>
        <p:nvSpPr>
          <p:cNvPr id="4" name="TextBox 3">
            <a:extLst>
              <a:ext uri="{FF2B5EF4-FFF2-40B4-BE49-F238E27FC236}">
                <a16:creationId xmlns:a16="http://schemas.microsoft.com/office/drawing/2014/main" id="{8B0C6043-6A8C-4EA3-9AFC-2F538C059B72}"/>
              </a:ext>
            </a:extLst>
          </p:cNvPr>
          <p:cNvSpPr txBox="1"/>
          <p:nvPr/>
        </p:nvSpPr>
        <p:spPr>
          <a:xfrm>
            <a:off x="504000" y="1422740"/>
            <a:ext cx="8405222" cy="2123658"/>
          </a:xfrm>
          <a:prstGeom prst="rect">
            <a:avLst/>
          </a:prstGeom>
          <a:noFill/>
        </p:spPr>
        <p:txBody>
          <a:bodyPr wrap="square">
            <a:spAutoFit/>
          </a:bodyPr>
          <a:lstStyle/>
          <a:p>
            <a:r>
              <a:rPr lang="en-US" sz="2400" b="1" dirty="0"/>
              <a:t>Existing problem</a:t>
            </a:r>
            <a:r>
              <a:rPr lang="en-US" sz="2400" dirty="0"/>
              <a:t>:</a:t>
            </a:r>
          </a:p>
          <a:p>
            <a:r>
              <a:rPr lang="en-US" sz="2400" dirty="0"/>
              <a:t>	50% of the available images have high percentage of dense cloud cover (from 20% to 80%).</a:t>
            </a:r>
          </a:p>
          <a:p>
            <a:endParaRPr lang="en-US" sz="2400" dirty="0"/>
          </a:p>
          <a:p>
            <a:endParaRPr lang="en-US" dirty="0"/>
          </a:p>
          <a:p>
            <a:endParaRPr lang="en-US" dirty="0"/>
          </a:p>
        </p:txBody>
      </p:sp>
    </p:spTree>
    <p:extLst>
      <p:ext uri="{BB962C8B-B14F-4D97-AF65-F5344CB8AC3E}">
        <p14:creationId xmlns:p14="http://schemas.microsoft.com/office/powerpoint/2010/main" val="1445228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443</Words>
  <Application>Microsoft Office PowerPoint</Application>
  <PresentationFormat>Custom</PresentationFormat>
  <Paragraphs>83</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Symbol</vt:lpstr>
      <vt:lpstr>Wingdings</vt:lpstr>
      <vt:lpstr>Office Theme</vt:lpstr>
      <vt:lpstr>PowerPoint Presentation</vt:lpstr>
      <vt:lpstr>Summary</vt:lpstr>
      <vt:lpstr>Method</vt:lpstr>
      <vt:lpstr>Process</vt:lpstr>
      <vt:lpstr>Result</vt:lpstr>
      <vt:lpstr>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Lush Green</dc:title>
  <dc:subject/>
  <dc:creator>HieuIntel</dc:creator>
  <dc:description/>
  <cp:lastModifiedBy>Luận Tạ Minh</cp:lastModifiedBy>
  <cp:revision>37</cp:revision>
  <dcterms:created xsi:type="dcterms:W3CDTF">2020-09-25T13:04:04Z</dcterms:created>
  <dcterms:modified xsi:type="dcterms:W3CDTF">2020-11-24T02:50:55Z</dcterms:modified>
  <dc:language>en-US</dc:language>
</cp:coreProperties>
</file>