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2"/>
    <p:sldId id="258" r:id="rId3"/>
    <p:sldId id="261" r:id="rId4"/>
    <p:sldId id="259" r:id="rId5"/>
    <p:sldId id="260" r:id="rId6"/>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926" autoAdjust="0"/>
  </p:normalViewPr>
  <p:slideViewPr>
    <p:cSldViewPr snapToGrid="0">
      <p:cViewPr varScale="1">
        <p:scale>
          <a:sx n="61" d="100"/>
          <a:sy n="61" d="100"/>
        </p:scale>
        <p:origin x="207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B3E0F86C-1CF2-4299-8820-F211F6C304F8}" type="datetimeFigureOut">
              <a:rPr lang="en-US" smtClean="0"/>
              <a:t>10/13/2020</a:t>
            </a:fld>
            <a:endParaRPr lang="en-US"/>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C28505FF-AE1C-475C-88D4-04168992772E}" type="slidenum">
              <a:rPr lang="en-US" smtClean="0"/>
              <a:t>‹#›</a:t>
            </a:fld>
            <a:endParaRPr lang="en-US"/>
          </a:p>
        </p:txBody>
      </p:sp>
    </p:spTree>
    <p:extLst>
      <p:ext uri="{BB962C8B-B14F-4D97-AF65-F5344CB8AC3E}">
        <p14:creationId xmlns:p14="http://schemas.microsoft.com/office/powerpoint/2010/main" val="1973766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8505FF-AE1C-475C-88D4-04168992772E}" type="slidenum">
              <a:rPr lang="en-US" smtClean="0"/>
              <a:t>3</a:t>
            </a:fld>
            <a:endParaRPr lang="en-US"/>
          </a:p>
        </p:txBody>
      </p:sp>
    </p:spTree>
    <p:extLst>
      <p:ext uri="{BB962C8B-B14F-4D97-AF65-F5344CB8AC3E}">
        <p14:creationId xmlns:p14="http://schemas.microsoft.com/office/powerpoint/2010/main" val="2745547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8505FF-AE1C-475C-88D4-04168992772E}" type="slidenum">
              <a:rPr lang="en-US" smtClean="0"/>
              <a:t>4</a:t>
            </a:fld>
            <a:endParaRPr lang="en-US"/>
          </a:p>
        </p:txBody>
      </p:sp>
    </p:spTree>
    <p:extLst>
      <p:ext uri="{BB962C8B-B14F-4D97-AF65-F5344CB8AC3E}">
        <p14:creationId xmlns:p14="http://schemas.microsoft.com/office/powerpoint/2010/main" val="2193198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72000"/>
            <a:ext cx="9071280" cy="863640"/>
          </a:xfrm>
          <a:prstGeom prst="rect">
            <a:avLst/>
          </a:prstGeom>
        </p:spPr>
        <p:txBody>
          <a:bodyPr lIns="0" tIns="0" rIns="0" bIns="0" anchor="ctr">
            <a:spAutoFit/>
          </a:bodyPr>
          <a:lstStyle/>
          <a:p>
            <a:pPr algn="ctr"/>
            <a:endParaRPr lang="en-US" sz="4400" b="0" strike="noStrike" spc="-1">
              <a:latin typeface="Arial"/>
            </a:endParaRPr>
          </a:p>
        </p:txBody>
      </p:sp>
      <p:sp>
        <p:nvSpPr>
          <p:cNvPr id="24" name="PlaceHolder 2"/>
          <p:cNvSpPr>
            <a:spLocks noGrp="1"/>
          </p:cNvSpPr>
          <p:nvPr>
            <p:ph type="body"/>
          </p:nvPr>
        </p:nvSpPr>
        <p:spPr>
          <a:xfrm>
            <a:off x="504000" y="1769040"/>
            <a:ext cx="9071280" cy="20912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504000" y="4059360"/>
            <a:ext cx="907128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72000"/>
            <a:ext cx="9071280" cy="863640"/>
          </a:xfrm>
          <a:prstGeom prst="rect">
            <a:avLst/>
          </a:prstGeom>
        </p:spPr>
        <p:txBody>
          <a:bodyPr lIns="0" tIns="0" rIns="0" bIns="0" anchor="ctr">
            <a:spAutoFit/>
          </a:bodyPr>
          <a:lstStyle/>
          <a:p>
            <a:pPr algn="ctr"/>
            <a:endParaRPr lang="en-US" sz="4400" b="0" strike="noStrike" spc="-1">
              <a:latin typeface="Arial"/>
            </a:endParaRPr>
          </a:p>
        </p:txBody>
      </p:sp>
      <p:sp>
        <p:nvSpPr>
          <p:cNvPr id="27" name="PlaceHolder 2"/>
          <p:cNvSpPr>
            <a:spLocks noGrp="1"/>
          </p:cNvSpPr>
          <p:nvPr>
            <p:ph type="body"/>
          </p:nvPr>
        </p:nvSpPr>
        <p:spPr>
          <a:xfrm>
            <a:off x="504000" y="1769040"/>
            <a:ext cx="4426560" cy="20912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5152320" y="1769040"/>
            <a:ext cx="4426560" cy="20912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504000" y="4059360"/>
            <a:ext cx="4426560" cy="20912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5152320" y="4059360"/>
            <a:ext cx="442656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72000"/>
            <a:ext cx="9071280" cy="863640"/>
          </a:xfrm>
          <a:prstGeom prst="rect">
            <a:avLst/>
          </a:prstGeom>
        </p:spPr>
        <p:txBody>
          <a:bodyPr lIns="0" tIns="0" rIns="0" bIns="0" anchor="ctr">
            <a:spAutoFit/>
          </a:bodyPr>
          <a:lstStyle/>
          <a:p>
            <a:pPr algn="ctr"/>
            <a:endParaRPr lang="en-US" sz="4400" b="0" strike="noStrike" spc="-1">
              <a:latin typeface="Arial"/>
            </a:endParaRPr>
          </a:p>
        </p:txBody>
      </p:sp>
      <p:sp>
        <p:nvSpPr>
          <p:cNvPr id="32" name="PlaceHolder 2"/>
          <p:cNvSpPr>
            <a:spLocks noGrp="1"/>
          </p:cNvSpPr>
          <p:nvPr>
            <p:ph type="body"/>
          </p:nvPr>
        </p:nvSpPr>
        <p:spPr>
          <a:xfrm>
            <a:off x="504000" y="1769040"/>
            <a:ext cx="2920680" cy="20912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571200" y="1769040"/>
            <a:ext cx="2920680" cy="20912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638040" y="1769040"/>
            <a:ext cx="2920680" cy="20912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504000" y="4059360"/>
            <a:ext cx="2920680" cy="20912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571200" y="4059360"/>
            <a:ext cx="2920680" cy="20912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638040" y="4059360"/>
            <a:ext cx="292068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72000"/>
            <a:ext cx="9071280" cy="863640"/>
          </a:xfrm>
          <a:prstGeom prst="rect">
            <a:avLst/>
          </a:prstGeom>
        </p:spPr>
        <p:txBody>
          <a:bodyPr lIns="0" tIns="0" rIns="0" bIns="0" anchor="ctr">
            <a:spAutoFit/>
          </a:bodyPr>
          <a:lstStyle/>
          <a:p>
            <a:pPr algn="ctr"/>
            <a:endParaRPr lang="en-US" sz="4400" b="0" strike="noStrike" spc="-1">
              <a:latin typeface="Arial"/>
            </a:endParaRPr>
          </a:p>
        </p:txBody>
      </p:sp>
      <p:sp>
        <p:nvSpPr>
          <p:cNvPr id="3" name="PlaceHolder 2"/>
          <p:cNvSpPr>
            <a:spLocks noGrp="1"/>
          </p:cNvSpPr>
          <p:nvPr>
            <p:ph type="subTitle"/>
          </p:nvPr>
        </p:nvSpPr>
        <p:spPr>
          <a:xfrm>
            <a:off x="504000" y="1769040"/>
            <a:ext cx="9071280" cy="43844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72000"/>
            <a:ext cx="9071280" cy="863640"/>
          </a:xfrm>
          <a:prstGeom prst="rect">
            <a:avLst/>
          </a:prstGeom>
        </p:spPr>
        <p:txBody>
          <a:bodyPr lIns="0" tIns="0" rIns="0" bIns="0" anchor="ctr">
            <a:spAutoFit/>
          </a:bodyPr>
          <a:lstStyle/>
          <a:p>
            <a:pPr algn="ctr"/>
            <a:endParaRPr lang="en-US" sz="4400" b="0" strike="noStrike" spc="-1">
              <a:latin typeface="Arial"/>
            </a:endParaRPr>
          </a:p>
        </p:txBody>
      </p:sp>
      <p:sp>
        <p:nvSpPr>
          <p:cNvPr id="5" name="PlaceHolder 2"/>
          <p:cNvSpPr>
            <a:spLocks noGrp="1"/>
          </p:cNvSpPr>
          <p:nvPr>
            <p:ph type="body"/>
          </p:nvPr>
        </p:nvSpPr>
        <p:spPr>
          <a:xfrm>
            <a:off x="504000" y="1769040"/>
            <a:ext cx="9071280" cy="43844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72000"/>
            <a:ext cx="9071280" cy="863640"/>
          </a:xfrm>
          <a:prstGeom prst="rect">
            <a:avLst/>
          </a:prstGeom>
        </p:spPr>
        <p:txBody>
          <a:bodyPr lIns="0" tIns="0" rIns="0" bIns="0" anchor="ctr">
            <a:spAutoFit/>
          </a:bodyPr>
          <a:lstStyle/>
          <a:p>
            <a:pPr algn="ctr"/>
            <a:endParaRPr lang="en-US" sz="4400" b="0" strike="noStrike" spc="-1">
              <a:latin typeface="Arial"/>
            </a:endParaRPr>
          </a:p>
        </p:txBody>
      </p:sp>
      <p:sp>
        <p:nvSpPr>
          <p:cNvPr id="7" name="PlaceHolder 2"/>
          <p:cNvSpPr>
            <a:spLocks noGrp="1"/>
          </p:cNvSpPr>
          <p:nvPr>
            <p:ph type="body"/>
          </p:nvPr>
        </p:nvSpPr>
        <p:spPr>
          <a:xfrm>
            <a:off x="504000" y="1769040"/>
            <a:ext cx="4426560" cy="438444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5152320" y="1769040"/>
            <a:ext cx="4426560" cy="43844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72000"/>
            <a:ext cx="9071280" cy="86364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72000"/>
            <a:ext cx="9071280" cy="40046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72000"/>
            <a:ext cx="9071280" cy="863640"/>
          </a:xfrm>
          <a:prstGeom prst="rect">
            <a:avLst/>
          </a:prstGeom>
        </p:spPr>
        <p:txBody>
          <a:bodyPr lIns="0" tIns="0" rIns="0" bIns="0" anchor="ctr">
            <a:spAutoFit/>
          </a:bodyPr>
          <a:lstStyle/>
          <a:p>
            <a:pPr algn="ctr"/>
            <a:endParaRPr lang="en-US" sz="4400" b="0" strike="noStrike" spc="-1">
              <a:latin typeface="Arial"/>
            </a:endParaRPr>
          </a:p>
        </p:txBody>
      </p:sp>
      <p:sp>
        <p:nvSpPr>
          <p:cNvPr id="12" name="PlaceHolder 2"/>
          <p:cNvSpPr>
            <a:spLocks noGrp="1"/>
          </p:cNvSpPr>
          <p:nvPr>
            <p:ph type="body"/>
          </p:nvPr>
        </p:nvSpPr>
        <p:spPr>
          <a:xfrm>
            <a:off x="504000" y="1769040"/>
            <a:ext cx="4426560" cy="20912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5152320" y="1769040"/>
            <a:ext cx="4426560" cy="438444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504000" y="4059360"/>
            <a:ext cx="442656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72000"/>
            <a:ext cx="9071280" cy="863640"/>
          </a:xfrm>
          <a:prstGeom prst="rect">
            <a:avLst/>
          </a:prstGeom>
        </p:spPr>
        <p:txBody>
          <a:bodyPr lIns="0" tIns="0" rIns="0" bIns="0" anchor="ctr">
            <a:spAutoFit/>
          </a:bodyPr>
          <a:lstStyle/>
          <a:p>
            <a:pPr algn="ctr"/>
            <a:endParaRPr lang="en-US" sz="4400" b="0" strike="noStrike" spc="-1">
              <a:latin typeface="Arial"/>
            </a:endParaRPr>
          </a:p>
        </p:txBody>
      </p:sp>
      <p:sp>
        <p:nvSpPr>
          <p:cNvPr id="16" name="PlaceHolder 2"/>
          <p:cNvSpPr>
            <a:spLocks noGrp="1"/>
          </p:cNvSpPr>
          <p:nvPr>
            <p:ph type="body"/>
          </p:nvPr>
        </p:nvSpPr>
        <p:spPr>
          <a:xfrm>
            <a:off x="504000" y="1769040"/>
            <a:ext cx="4426560" cy="438444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5152320" y="1769040"/>
            <a:ext cx="4426560" cy="20912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5152320" y="4059360"/>
            <a:ext cx="442656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72000"/>
            <a:ext cx="9071280" cy="863640"/>
          </a:xfrm>
          <a:prstGeom prst="rect">
            <a:avLst/>
          </a:prstGeom>
        </p:spPr>
        <p:txBody>
          <a:bodyPr lIns="0" tIns="0" rIns="0" bIns="0" anchor="ctr">
            <a:spAutoFit/>
          </a:bodyPr>
          <a:lstStyle/>
          <a:p>
            <a:pPr algn="ctr"/>
            <a:endParaRPr lang="en-US" sz="4400" b="0" strike="noStrike" spc="-1">
              <a:latin typeface="Arial"/>
            </a:endParaRPr>
          </a:p>
        </p:txBody>
      </p:sp>
      <p:sp>
        <p:nvSpPr>
          <p:cNvPr id="20" name="PlaceHolder 2"/>
          <p:cNvSpPr>
            <a:spLocks noGrp="1"/>
          </p:cNvSpPr>
          <p:nvPr>
            <p:ph type="body"/>
          </p:nvPr>
        </p:nvSpPr>
        <p:spPr>
          <a:xfrm>
            <a:off x="504000" y="1769040"/>
            <a:ext cx="4426560" cy="20912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5152320" y="1769040"/>
            <a:ext cx="4426560" cy="20912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504000" y="4059360"/>
            <a:ext cx="907128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72000"/>
            <a:ext cx="9071280" cy="863640"/>
          </a:xfrm>
          <a:prstGeom prst="rect">
            <a:avLst/>
          </a:prstGeom>
        </p:spPr>
        <p:txBody>
          <a:bodyPr lIns="0" tIns="0" rIns="0" bIns="0" anchor="ctr">
            <a:normAutofit/>
          </a:bodyPr>
          <a:lstStyle/>
          <a:p>
            <a:r>
              <a:rPr lang="en-US" sz="1800" b="0" strike="noStrike" spc="-1">
                <a:latin typeface="Arial"/>
              </a:rPr>
              <a:t>Click to edit the title text format</a:t>
            </a:r>
          </a:p>
        </p:txBody>
      </p:sp>
      <p:sp>
        <p:nvSpPr>
          <p:cNvPr id="3" name="PlaceHolder 2"/>
          <p:cNvSpPr>
            <a:spLocks noGrp="1"/>
          </p:cNvSpPr>
          <p:nvPr>
            <p:ph type="body"/>
          </p:nvPr>
        </p:nvSpPr>
        <p:spPr>
          <a:xfrm>
            <a:off x="504000" y="1769040"/>
            <a:ext cx="9071280" cy="43844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B8836E7-AA58-4598-91CC-C5D2D7C4480F}"/>
              </a:ext>
            </a:extLst>
          </p:cNvPr>
          <p:cNvSpPr>
            <a:spLocks noGrp="1"/>
          </p:cNvSpPr>
          <p:nvPr>
            <p:ph type="subTitle"/>
          </p:nvPr>
        </p:nvSpPr>
        <p:spPr>
          <a:xfrm>
            <a:off x="504000" y="3573461"/>
            <a:ext cx="9071280" cy="775597"/>
          </a:xfrm>
        </p:spPr>
        <p:txBody>
          <a:bodyPr/>
          <a:lstStyle/>
          <a:p>
            <a:pPr marL="0" indent="0">
              <a:buNone/>
            </a:pPr>
            <a:r>
              <a:rPr lang="en-US" dirty="0"/>
              <a:t>Automated detection of deforestation based on multi-spectrum satellite data</a:t>
            </a:r>
          </a:p>
        </p:txBody>
      </p:sp>
    </p:spTree>
    <p:extLst>
      <p:ext uri="{BB962C8B-B14F-4D97-AF65-F5344CB8AC3E}">
        <p14:creationId xmlns:p14="http://schemas.microsoft.com/office/powerpoint/2010/main" val="817883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84B1-3EA9-4A18-9680-520B2E417C66}"/>
              </a:ext>
            </a:extLst>
          </p:cNvPr>
          <p:cNvSpPr>
            <a:spLocks noGrp="1"/>
          </p:cNvSpPr>
          <p:nvPr>
            <p:ph type="title"/>
          </p:nvPr>
        </p:nvSpPr>
        <p:spPr>
          <a:xfrm>
            <a:off x="504000" y="199121"/>
            <a:ext cx="9071280" cy="609398"/>
          </a:xfrm>
        </p:spPr>
        <p:txBody>
          <a:bodyPr/>
          <a:lstStyle/>
          <a:p>
            <a:pPr algn="ctr"/>
            <a:r>
              <a:rPr lang="en-US" dirty="0">
                <a:solidFill>
                  <a:schemeClr val="bg1"/>
                </a:solidFill>
              </a:rPr>
              <a:t>Introduction</a:t>
            </a:r>
          </a:p>
        </p:txBody>
      </p:sp>
      <p:sp>
        <p:nvSpPr>
          <p:cNvPr id="4" name="TextBox 3">
            <a:extLst>
              <a:ext uri="{FF2B5EF4-FFF2-40B4-BE49-F238E27FC236}">
                <a16:creationId xmlns:a16="http://schemas.microsoft.com/office/drawing/2014/main" id="{8B0C6043-6A8C-4EA3-9AFC-2F538C059B72}"/>
              </a:ext>
            </a:extLst>
          </p:cNvPr>
          <p:cNvSpPr txBox="1"/>
          <p:nvPr/>
        </p:nvSpPr>
        <p:spPr>
          <a:xfrm>
            <a:off x="504000" y="1422740"/>
            <a:ext cx="8405222" cy="5355312"/>
          </a:xfrm>
          <a:prstGeom prst="rect">
            <a:avLst/>
          </a:prstGeom>
          <a:noFill/>
        </p:spPr>
        <p:txBody>
          <a:bodyPr wrap="square">
            <a:spAutoFit/>
          </a:bodyPr>
          <a:lstStyle/>
          <a:p>
            <a:r>
              <a:rPr lang="en-US" dirty="0"/>
              <a:t>Regular monitoring of deforestation is currently an urgent task for many countries.</a:t>
            </a:r>
          </a:p>
          <a:p>
            <a:endParaRPr lang="en-US" dirty="0"/>
          </a:p>
          <a:p>
            <a:r>
              <a:rPr lang="en-US" dirty="0"/>
              <a:t>The availability of relevant and reliable information ensures effective monitoring of compliance with the providing protection and sustainable use of forests</a:t>
            </a:r>
          </a:p>
          <a:p>
            <a:endParaRPr lang="en-US" dirty="0"/>
          </a:p>
          <a:p>
            <a:pPr marL="742950" lvl="1" indent="-285750">
              <a:buFont typeface="Arial" panose="020B0604020202020204" pitchFamily="34" charset="0"/>
              <a:buChar char="•"/>
            </a:pPr>
            <a:r>
              <a:rPr lang="en-US" dirty="0"/>
              <a:t>detect massive deforestation of wild and protected forests;</a:t>
            </a:r>
          </a:p>
          <a:p>
            <a:pPr marL="742950" lvl="1" indent="-285750">
              <a:buFont typeface="Arial" panose="020B0604020202020204" pitchFamily="34" charset="0"/>
              <a:buChar char="•"/>
            </a:pPr>
            <a:r>
              <a:rPr lang="en-US" dirty="0"/>
              <a:t>determine the boundaries and dynamics of changes in commercial logging;</a:t>
            </a:r>
          </a:p>
          <a:p>
            <a:pPr marL="742950" lvl="1" indent="-285750">
              <a:buFont typeface="Arial" panose="020B0604020202020204" pitchFamily="34" charset="0"/>
              <a:buChar char="•"/>
            </a:pPr>
            <a:r>
              <a:rPr lang="en-US" dirty="0"/>
              <a:t>identify violations of the existing land allocation regulations for commercial or sanitary logging</a:t>
            </a:r>
          </a:p>
          <a:p>
            <a:pPr marL="742950" lvl="1" indent="-285750">
              <a:buFont typeface="Arial" panose="020B0604020202020204" pitchFamily="34" charset="0"/>
              <a:buChar char="•"/>
            </a:pPr>
            <a:r>
              <a:rPr lang="en-US" dirty="0"/>
              <a:t>control economic activity in the areas being logged;</a:t>
            </a:r>
          </a:p>
          <a:p>
            <a:pPr marL="742950" lvl="1" indent="-285750">
              <a:buFont typeface="Arial" panose="020B0604020202020204" pitchFamily="34" charset="0"/>
              <a:buChar char="•"/>
            </a:pPr>
            <a:r>
              <a:rPr lang="en-US" dirty="0"/>
              <a:t>analyze the consequences of deforestation, monitor the dynamics and nature of changes (soil erosion, restoration of vegetation, change in the species composition of the forest, waterlogging, desertification, etc.).</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73236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84B1-3EA9-4A18-9680-520B2E417C66}"/>
              </a:ext>
            </a:extLst>
          </p:cNvPr>
          <p:cNvSpPr>
            <a:spLocks noGrp="1"/>
          </p:cNvSpPr>
          <p:nvPr>
            <p:ph type="title"/>
          </p:nvPr>
        </p:nvSpPr>
        <p:spPr>
          <a:xfrm>
            <a:off x="504000" y="199121"/>
            <a:ext cx="9071280" cy="609398"/>
          </a:xfrm>
        </p:spPr>
        <p:txBody>
          <a:bodyPr/>
          <a:lstStyle/>
          <a:p>
            <a:pPr algn="ctr"/>
            <a:r>
              <a:rPr lang="en-US" dirty="0">
                <a:solidFill>
                  <a:schemeClr val="bg1"/>
                </a:solidFill>
              </a:rPr>
              <a:t>NDVI</a:t>
            </a:r>
          </a:p>
        </p:txBody>
      </p:sp>
      <p:sp>
        <p:nvSpPr>
          <p:cNvPr id="4" name="TextBox 3">
            <a:extLst>
              <a:ext uri="{FF2B5EF4-FFF2-40B4-BE49-F238E27FC236}">
                <a16:creationId xmlns:a16="http://schemas.microsoft.com/office/drawing/2014/main" id="{8B0C6043-6A8C-4EA3-9AFC-2F538C059B72}"/>
              </a:ext>
            </a:extLst>
          </p:cNvPr>
          <p:cNvSpPr txBox="1"/>
          <p:nvPr/>
        </p:nvSpPr>
        <p:spPr>
          <a:xfrm>
            <a:off x="504000" y="1422740"/>
            <a:ext cx="8405222" cy="7848302"/>
          </a:xfrm>
          <a:prstGeom prst="rect">
            <a:avLst/>
          </a:prstGeom>
          <a:noFill/>
        </p:spPr>
        <p:txBody>
          <a:bodyPr wrap="square">
            <a:spAutoFit/>
          </a:bodyPr>
          <a:lstStyle/>
          <a:p>
            <a:endParaRPr lang="en-US" dirty="0"/>
          </a:p>
          <a:p>
            <a:r>
              <a:rPr lang="en-US" b="1" i="0" cap="all" dirty="0">
                <a:solidFill>
                  <a:srgbClr val="212A33"/>
                </a:solidFill>
                <a:effectLst/>
                <a:latin typeface="Open Sans"/>
              </a:rPr>
              <a:t>NDVI: </a:t>
            </a:r>
          </a:p>
          <a:p>
            <a:endParaRPr lang="en-US" b="1" i="0" cap="all" dirty="0">
              <a:solidFill>
                <a:srgbClr val="212A33"/>
              </a:solidFill>
              <a:effectLst/>
              <a:latin typeface="Open Sans"/>
            </a:endParaRPr>
          </a:p>
          <a:p>
            <a:r>
              <a:rPr lang="en-US" b="0" i="0" dirty="0">
                <a:solidFill>
                  <a:srgbClr val="212A33"/>
                </a:solidFill>
                <a:effectLst/>
                <a:latin typeface="Open Sans"/>
              </a:rPr>
              <a:t>Normalized Difference Vegetation Index (NDVI).</a:t>
            </a:r>
          </a:p>
          <a:p>
            <a:endParaRPr lang="en-US" dirty="0">
              <a:solidFill>
                <a:srgbClr val="212A33"/>
              </a:solidFill>
              <a:latin typeface="Open Sans"/>
            </a:endParaRPr>
          </a:p>
          <a:p>
            <a:endParaRPr lang="en-US" b="0" i="0" dirty="0">
              <a:solidFill>
                <a:srgbClr val="212A33"/>
              </a:solidFill>
              <a:effectLst/>
              <a:latin typeface="Open Sans"/>
            </a:endParaRPr>
          </a:p>
          <a:p>
            <a:endParaRPr lang="en-US" dirty="0">
              <a:solidFill>
                <a:srgbClr val="212A33"/>
              </a:solidFill>
              <a:latin typeface="Open Sans"/>
            </a:endParaRPr>
          </a:p>
          <a:p>
            <a:endParaRPr lang="en-US" b="0" i="0" dirty="0">
              <a:solidFill>
                <a:srgbClr val="212A33"/>
              </a:solidFill>
              <a:effectLst/>
              <a:latin typeface="Open Sans"/>
            </a:endParaRPr>
          </a:p>
          <a:p>
            <a:endParaRPr lang="en-US" dirty="0">
              <a:solidFill>
                <a:srgbClr val="212A33"/>
              </a:solidFill>
              <a:latin typeface="Open Sans"/>
            </a:endParaRPr>
          </a:p>
          <a:p>
            <a:endParaRPr lang="en-US" b="0" i="0" dirty="0">
              <a:solidFill>
                <a:srgbClr val="212A33"/>
              </a:solidFill>
              <a:effectLst/>
              <a:latin typeface="Open Sans"/>
            </a:endParaRPr>
          </a:p>
          <a:p>
            <a:endParaRPr lang="en-US" dirty="0">
              <a:solidFill>
                <a:srgbClr val="212A33"/>
              </a:solidFill>
              <a:latin typeface="Open Sans"/>
            </a:endParaRPr>
          </a:p>
          <a:p>
            <a:endParaRPr lang="en-US" b="0" i="0" dirty="0">
              <a:solidFill>
                <a:srgbClr val="212A33"/>
              </a:solidFill>
              <a:effectLst/>
              <a:latin typeface="Open Sans"/>
            </a:endParaRPr>
          </a:p>
          <a:p>
            <a:endParaRPr lang="en-US" dirty="0">
              <a:solidFill>
                <a:srgbClr val="212A33"/>
              </a:solidFill>
              <a:latin typeface="Open Sans"/>
            </a:endParaRPr>
          </a:p>
          <a:p>
            <a:r>
              <a:rPr lang="en-US" b="0" i="0" dirty="0">
                <a:solidFill>
                  <a:srgbClr val="212A33"/>
                </a:solidFill>
                <a:effectLst/>
                <a:latin typeface="Open Sans"/>
              </a:rPr>
              <a:t>From -1.0 to 1.0, basically representing greens,</a:t>
            </a:r>
          </a:p>
          <a:p>
            <a:endParaRPr lang="en-US" dirty="0">
              <a:solidFill>
                <a:srgbClr val="212A33"/>
              </a:solidFill>
              <a:latin typeface="Open Sans"/>
            </a:endParaRPr>
          </a:p>
          <a:p>
            <a:r>
              <a:rPr lang="en-US" b="0" i="0" dirty="0">
                <a:solidFill>
                  <a:srgbClr val="212A33"/>
                </a:solidFill>
                <a:effectLst/>
                <a:latin typeface="Open Sans"/>
              </a:rPr>
              <a:t>where negative values ​​are mainly formed from clouds, water and snow. values ​​close to zero are primarily formed from rocks and bare soil. Very small values ​​(0.1 or less) of the NDVI function correspond to empty areas of rocks, sand or snow. Moderate values ​​(from 0.2 to 0.3) represent shrubs and meadows, while large values ​​(from 0.6 to 0.8) indicate temperate and tropical forests. Crop Monitoring successfully utilizes this scale to show farmers which parts of their fields have dense, moderate, or sparse vegetation at any given moment.</a:t>
            </a:r>
          </a:p>
          <a:p>
            <a:endParaRPr lang="en-US" b="0" i="0" dirty="0">
              <a:solidFill>
                <a:srgbClr val="212A33"/>
              </a:solidFill>
              <a:effectLst/>
              <a:latin typeface="Open Sans"/>
            </a:endParaRPr>
          </a:p>
          <a:p>
            <a:endParaRPr lang="en-US" dirty="0">
              <a:solidFill>
                <a:srgbClr val="212A33"/>
              </a:solidFill>
              <a:latin typeface="Open Sans"/>
            </a:endParaRPr>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5606030D-4049-42B7-9786-5DFEC20373AB}"/>
              </a:ext>
            </a:extLst>
          </p:cNvPr>
          <p:cNvPicPr>
            <a:picLocks noChangeAspect="1"/>
          </p:cNvPicPr>
          <p:nvPr/>
        </p:nvPicPr>
        <p:blipFill>
          <a:blip r:embed="rId3"/>
          <a:stretch>
            <a:fillRect/>
          </a:stretch>
        </p:blipFill>
        <p:spPr>
          <a:xfrm>
            <a:off x="2207528" y="2853901"/>
            <a:ext cx="4998166" cy="2047875"/>
          </a:xfrm>
          <a:prstGeom prst="rect">
            <a:avLst/>
          </a:prstGeom>
        </p:spPr>
      </p:pic>
    </p:spTree>
    <p:extLst>
      <p:ext uri="{BB962C8B-B14F-4D97-AF65-F5344CB8AC3E}">
        <p14:creationId xmlns:p14="http://schemas.microsoft.com/office/powerpoint/2010/main" val="108410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84B1-3EA9-4A18-9680-520B2E417C66}"/>
              </a:ext>
            </a:extLst>
          </p:cNvPr>
          <p:cNvSpPr>
            <a:spLocks noGrp="1"/>
          </p:cNvSpPr>
          <p:nvPr>
            <p:ph type="title"/>
          </p:nvPr>
        </p:nvSpPr>
        <p:spPr>
          <a:xfrm>
            <a:off x="504000" y="199121"/>
            <a:ext cx="9071280" cy="609398"/>
          </a:xfrm>
        </p:spPr>
        <p:txBody>
          <a:bodyPr/>
          <a:lstStyle/>
          <a:p>
            <a:pPr algn="ctr"/>
            <a:r>
              <a:rPr lang="en-US" dirty="0">
                <a:solidFill>
                  <a:schemeClr val="bg1"/>
                </a:solidFill>
              </a:rPr>
              <a:t>Method</a:t>
            </a:r>
          </a:p>
        </p:txBody>
      </p:sp>
      <p:sp>
        <p:nvSpPr>
          <p:cNvPr id="4" name="TextBox 3">
            <a:extLst>
              <a:ext uri="{FF2B5EF4-FFF2-40B4-BE49-F238E27FC236}">
                <a16:creationId xmlns:a16="http://schemas.microsoft.com/office/drawing/2014/main" id="{8B0C6043-6A8C-4EA3-9AFC-2F538C059B72}"/>
              </a:ext>
            </a:extLst>
          </p:cNvPr>
          <p:cNvSpPr txBox="1"/>
          <p:nvPr/>
        </p:nvSpPr>
        <p:spPr>
          <a:xfrm>
            <a:off x="504000" y="1422740"/>
            <a:ext cx="8405222" cy="6740307"/>
          </a:xfrm>
          <a:prstGeom prst="rect">
            <a:avLst/>
          </a:prstGeom>
          <a:noFill/>
        </p:spPr>
        <p:txBody>
          <a:bodyPr wrap="square">
            <a:spAutoFit/>
          </a:bodyPr>
          <a:lstStyle/>
          <a:p>
            <a:r>
              <a:rPr lang="en-US" dirty="0"/>
              <a:t>Free multispectral images of medium spatial resolution from Landsat-7 (ETM+), Landsat-8 (OLI) ) and Terra (ASTER), as well as remote sensing data obtained from Sentinel-2A / B (MSI) can be used to conduct regular satellite monitoring of deforestation.</a:t>
            </a:r>
          </a:p>
          <a:p>
            <a:endParaRPr lang="en-US" dirty="0"/>
          </a:p>
          <a:p>
            <a:pPr marL="742950" lvl="1" indent="-285750">
              <a:buFont typeface="Arial" panose="020B0604020202020204" pitchFamily="34" charset="0"/>
              <a:buChar char="•"/>
            </a:pPr>
            <a:r>
              <a:rPr lang="en-US" dirty="0"/>
              <a:t>selection and downloading of images for a given observation season, taking into account cloudiness;</a:t>
            </a:r>
          </a:p>
          <a:p>
            <a:pPr marL="742950" lvl="1" indent="-285750">
              <a:buFont typeface="Arial" panose="020B0604020202020204" pitchFamily="34" charset="0"/>
              <a:buChar char="•"/>
            </a:pPr>
            <a:r>
              <a:rPr lang="en-US" dirty="0"/>
              <a:t>automatic cropping of images along the borders of a given monitoring site; </a:t>
            </a:r>
          </a:p>
          <a:p>
            <a:pPr marL="742950" lvl="1" indent="-285750">
              <a:buFont typeface="Arial" panose="020B0604020202020204" pitchFamily="34" charset="0"/>
              <a:buChar char="•"/>
            </a:pPr>
            <a:r>
              <a:rPr lang="en-US" dirty="0"/>
              <a:t>automated creation of a cloud mask for a given territory using spectral channels of atmospheric correction (if necessary);</a:t>
            </a:r>
          </a:p>
          <a:p>
            <a:pPr marL="742950" lvl="1" indent="-285750">
              <a:buFont typeface="Arial" panose="020B0604020202020204" pitchFamily="34" charset="0"/>
              <a:buChar char="•"/>
            </a:pPr>
            <a:r>
              <a:rPr lang="en-US" dirty="0"/>
              <a:t>calculation of NDVI index images for selected images in order to detect new logging areas (in automated mode);</a:t>
            </a:r>
          </a:p>
          <a:p>
            <a:pPr marL="742950" lvl="1" indent="-285750">
              <a:buFont typeface="Arial" panose="020B0604020202020204" pitchFamily="34" charset="0"/>
              <a:buChar char="•"/>
            </a:pPr>
            <a:r>
              <a:rPr lang="en-US" dirty="0"/>
              <a:t>threshold binarization of NDVI index images;</a:t>
            </a:r>
          </a:p>
          <a:p>
            <a:pPr marL="742950" lvl="1" indent="-285750">
              <a:buFont typeface="Arial" panose="020B0604020202020204" pitchFamily="34" charset="0"/>
              <a:buChar char="•"/>
            </a:pPr>
            <a:r>
              <a:rPr lang="en-US" dirty="0"/>
              <a:t>morphological filtering of the binary image and sifting;</a:t>
            </a:r>
          </a:p>
          <a:p>
            <a:pPr marL="742950" lvl="1" indent="-285750">
              <a:buFont typeface="Arial" panose="020B0604020202020204" pitchFamily="34" charset="0"/>
              <a:buChar char="•"/>
            </a:pPr>
            <a:r>
              <a:rPr lang="en-US" dirty="0"/>
              <a:t>vectorization of a binary image, determination of boundaries and area of vegetation;</a:t>
            </a:r>
          </a:p>
          <a:p>
            <a:pPr marL="742950" lvl="1" indent="-285750">
              <a:buFont typeface="Arial" panose="020B0604020202020204" pitchFamily="34" charset="0"/>
              <a:buChar char="•"/>
            </a:pPr>
            <a:r>
              <a:rPr lang="en-US" dirty="0"/>
              <a:t>creation of differential images for the selected pairs of images, binarization, vectorization and determination of boundaries and areas of deforestation (an example of detected logging areas is shown in figure 2);</a:t>
            </a:r>
          </a:p>
          <a:p>
            <a:pPr marL="742950" lvl="1" indent="-285750">
              <a:buFont typeface="Arial" panose="020B0604020202020204" pitchFamily="34" charset="0"/>
              <a:buChar char="•"/>
            </a:pPr>
            <a:r>
              <a:rPr lang="en-US" dirty="0"/>
              <a:t>visualization of changes on a digital map, recording the objects attributes (logging areas) in a DBF file and exporting a vector layer to a KML file.  </a:t>
            </a:r>
          </a:p>
          <a:p>
            <a:endParaRPr lang="en-US" dirty="0"/>
          </a:p>
          <a:p>
            <a:endParaRPr lang="en-US" dirty="0"/>
          </a:p>
        </p:txBody>
      </p:sp>
    </p:spTree>
    <p:extLst>
      <p:ext uri="{BB962C8B-B14F-4D97-AF65-F5344CB8AC3E}">
        <p14:creationId xmlns:p14="http://schemas.microsoft.com/office/powerpoint/2010/main" val="542910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84B1-3EA9-4A18-9680-520B2E417C66}"/>
              </a:ext>
            </a:extLst>
          </p:cNvPr>
          <p:cNvSpPr>
            <a:spLocks noGrp="1"/>
          </p:cNvSpPr>
          <p:nvPr>
            <p:ph type="title"/>
          </p:nvPr>
        </p:nvSpPr>
        <p:spPr>
          <a:xfrm>
            <a:off x="504000" y="199121"/>
            <a:ext cx="9071280" cy="609398"/>
          </a:xfrm>
        </p:spPr>
        <p:txBody>
          <a:bodyPr/>
          <a:lstStyle/>
          <a:p>
            <a:pPr algn="ctr"/>
            <a:r>
              <a:rPr lang="en-US" dirty="0">
                <a:solidFill>
                  <a:schemeClr val="bg1"/>
                </a:solidFill>
              </a:rPr>
              <a:t>Result</a:t>
            </a:r>
          </a:p>
        </p:txBody>
      </p:sp>
      <p:pic>
        <p:nvPicPr>
          <p:cNvPr id="5" name="Picture 4">
            <a:extLst>
              <a:ext uri="{FF2B5EF4-FFF2-40B4-BE49-F238E27FC236}">
                <a16:creationId xmlns:a16="http://schemas.microsoft.com/office/drawing/2014/main" id="{442A90BE-5479-44BA-B8F0-319A9F5A7B8B}"/>
              </a:ext>
            </a:extLst>
          </p:cNvPr>
          <p:cNvPicPr>
            <a:picLocks noChangeAspect="1"/>
          </p:cNvPicPr>
          <p:nvPr/>
        </p:nvPicPr>
        <p:blipFill>
          <a:blip r:embed="rId2"/>
          <a:stretch>
            <a:fillRect/>
          </a:stretch>
        </p:blipFill>
        <p:spPr>
          <a:xfrm>
            <a:off x="1217996" y="1790919"/>
            <a:ext cx="3653470" cy="4375829"/>
          </a:xfrm>
          <a:prstGeom prst="rect">
            <a:avLst/>
          </a:prstGeom>
        </p:spPr>
      </p:pic>
      <p:pic>
        <p:nvPicPr>
          <p:cNvPr id="7" name="Picture 6">
            <a:extLst>
              <a:ext uri="{FF2B5EF4-FFF2-40B4-BE49-F238E27FC236}">
                <a16:creationId xmlns:a16="http://schemas.microsoft.com/office/drawing/2014/main" id="{5A5434D8-9F1C-4008-943F-3C642CD9C3A7}"/>
              </a:ext>
            </a:extLst>
          </p:cNvPr>
          <p:cNvPicPr>
            <a:picLocks noChangeAspect="1"/>
          </p:cNvPicPr>
          <p:nvPr/>
        </p:nvPicPr>
        <p:blipFill>
          <a:blip r:embed="rId3"/>
          <a:stretch>
            <a:fillRect/>
          </a:stretch>
        </p:blipFill>
        <p:spPr>
          <a:xfrm>
            <a:off x="5224502" y="1790919"/>
            <a:ext cx="3475836" cy="4375829"/>
          </a:xfrm>
          <a:prstGeom prst="rect">
            <a:avLst/>
          </a:prstGeom>
        </p:spPr>
      </p:pic>
      <p:sp>
        <p:nvSpPr>
          <p:cNvPr id="8" name="TextBox 7">
            <a:extLst>
              <a:ext uri="{FF2B5EF4-FFF2-40B4-BE49-F238E27FC236}">
                <a16:creationId xmlns:a16="http://schemas.microsoft.com/office/drawing/2014/main" id="{59C68A9B-6AE6-4B3A-B48B-D7605773EEDE}"/>
              </a:ext>
            </a:extLst>
          </p:cNvPr>
          <p:cNvSpPr txBox="1"/>
          <p:nvPr/>
        </p:nvSpPr>
        <p:spPr>
          <a:xfrm>
            <a:off x="2286000" y="6826469"/>
            <a:ext cx="864339" cy="369332"/>
          </a:xfrm>
          <a:prstGeom prst="rect">
            <a:avLst/>
          </a:prstGeom>
          <a:noFill/>
        </p:spPr>
        <p:txBody>
          <a:bodyPr wrap="none" rtlCol="0">
            <a:spAutoFit/>
          </a:bodyPr>
          <a:lstStyle/>
          <a:p>
            <a:r>
              <a:rPr lang="en-US" dirty="0"/>
              <a:t>Before</a:t>
            </a:r>
          </a:p>
        </p:txBody>
      </p:sp>
      <p:sp>
        <p:nvSpPr>
          <p:cNvPr id="10" name="TextBox 9">
            <a:extLst>
              <a:ext uri="{FF2B5EF4-FFF2-40B4-BE49-F238E27FC236}">
                <a16:creationId xmlns:a16="http://schemas.microsoft.com/office/drawing/2014/main" id="{ADABD291-054E-4773-BA9C-89FA15068212}"/>
              </a:ext>
            </a:extLst>
          </p:cNvPr>
          <p:cNvSpPr txBox="1"/>
          <p:nvPr/>
        </p:nvSpPr>
        <p:spPr>
          <a:xfrm>
            <a:off x="6290441" y="6668814"/>
            <a:ext cx="671979" cy="369332"/>
          </a:xfrm>
          <a:prstGeom prst="rect">
            <a:avLst/>
          </a:prstGeom>
          <a:noFill/>
        </p:spPr>
        <p:txBody>
          <a:bodyPr wrap="none" rtlCol="0">
            <a:spAutoFit/>
          </a:bodyPr>
          <a:lstStyle/>
          <a:p>
            <a:r>
              <a:rPr lang="en-US" dirty="0"/>
              <a:t>After</a:t>
            </a:r>
          </a:p>
        </p:txBody>
      </p:sp>
    </p:spTree>
    <p:extLst>
      <p:ext uri="{BB962C8B-B14F-4D97-AF65-F5344CB8AC3E}">
        <p14:creationId xmlns:p14="http://schemas.microsoft.com/office/powerpoint/2010/main" val="2776152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TotalTime>
  <Words>468</Words>
  <Application>Microsoft Office PowerPoint</Application>
  <PresentationFormat>Custom</PresentationFormat>
  <Paragraphs>51</Paragraphs>
  <Slides>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Open Sans</vt:lpstr>
      <vt:lpstr>Arial</vt:lpstr>
      <vt:lpstr>Calibri</vt:lpstr>
      <vt:lpstr>Symbol</vt:lpstr>
      <vt:lpstr>Wingdings</vt:lpstr>
      <vt:lpstr>Office Theme</vt:lpstr>
      <vt:lpstr>PowerPoint Presentation</vt:lpstr>
      <vt:lpstr>Introduction</vt:lpstr>
      <vt:lpstr>NDVI</vt:lpstr>
      <vt:lpstr>Method</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Lush Green</dc:title>
  <dc:subject/>
  <dc:creator>HieuIntel</dc:creator>
  <dc:description/>
  <cp:lastModifiedBy>Luận Tạ Minh</cp:lastModifiedBy>
  <cp:revision>29</cp:revision>
  <dcterms:created xsi:type="dcterms:W3CDTF">2020-09-25T13:04:04Z</dcterms:created>
  <dcterms:modified xsi:type="dcterms:W3CDTF">2020-10-13T06:27:13Z</dcterms:modified>
  <dc:language>en-US</dc:language>
</cp:coreProperties>
</file>