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48"/>
  </p:notesMasterIdLst>
  <p:handoutMasterIdLst>
    <p:handoutMasterId r:id="rId49"/>
  </p:handoutMasterIdLst>
  <p:sldIdLst>
    <p:sldId id="366" r:id="rId2"/>
    <p:sldId id="308" r:id="rId3"/>
    <p:sldId id="367" r:id="rId4"/>
    <p:sldId id="310" r:id="rId5"/>
    <p:sldId id="311" r:id="rId6"/>
    <p:sldId id="312" r:id="rId7"/>
    <p:sldId id="313" r:id="rId8"/>
    <p:sldId id="314" r:id="rId9"/>
    <p:sldId id="315" r:id="rId10"/>
    <p:sldId id="350" r:id="rId11"/>
    <p:sldId id="351" r:id="rId12"/>
    <p:sldId id="352" r:id="rId13"/>
    <p:sldId id="354" r:id="rId14"/>
    <p:sldId id="355" r:id="rId15"/>
    <p:sldId id="316" r:id="rId16"/>
    <p:sldId id="317" r:id="rId17"/>
    <p:sldId id="347" r:id="rId18"/>
    <p:sldId id="348" r:id="rId19"/>
    <p:sldId id="37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4" r:id="rId28"/>
    <p:sldId id="345" r:id="rId29"/>
    <p:sldId id="346" r:id="rId30"/>
    <p:sldId id="369" r:id="rId31"/>
    <p:sldId id="330" r:id="rId32"/>
    <p:sldId id="331" r:id="rId33"/>
    <p:sldId id="368" r:id="rId34"/>
    <p:sldId id="324" r:id="rId35"/>
    <p:sldId id="325" r:id="rId36"/>
    <p:sldId id="326" r:id="rId37"/>
    <p:sldId id="327" r:id="rId38"/>
    <p:sldId id="328" r:id="rId39"/>
    <p:sldId id="329" r:id="rId40"/>
    <p:sldId id="356" r:id="rId41"/>
    <p:sldId id="357" r:id="rId42"/>
    <p:sldId id="358" r:id="rId43"/>
    <p:sldId id="359" r:id="rId44"/>
    <p:sldId id="361" r:id="rId45"/>
    <p:sldId id="363" r:id="rId46"/>
    <p:sldId id="364" r:id="rId47"/>
  </p:sldIdLst>
  <p:sldSz cx="12192000" cy="6858000"/>
  <p:notesSz cx="67548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6018" autoAdjust="0"/>
  </p:normalViewPr>
  <p:slideViewPr>
    <p:cSldViewPr>
      <p:cViewPr varScale="1">
        <p:scale>
          <a:sx n="114" d="100"/>
          <a:sy n="114" d="100"/>
        </p:scale>
        <p:origin x="176" y="40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76" y="-102"/>
      </p:cViewPr>
      <p:guideLst>
        <p:guide orient="horz" pos="3107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8.xml"/><Relationship Id="rId3" Type="http://schemas.openxmlformats.org/officeDocument/2006/relationships/slide" Target="slides/slide7.xml"/><Relationship Id="rId7" Type="http://schemas.openxmlformats.org/officeDocument/2006/relationships/slide" Target="slides/slide14.xml"/><Relationship Id="rId12" Type="http://schemas.openxmlformats.org/officeDocument/2006/relationships/slide" Target="slides/slide3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28.xml"/><Relationship Id="rId5" Type="http://schemas.openxmlformats.org/officeDocument/2006/relationships/slide" Target="slides/slide9.xml"/><Relationship Id="rId10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B4BAB11-2A02-AF47-8B26-CE447194E2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87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6807C9-5167-764A-AE5F-33A5A8BAA9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749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4916866-FD17-0B43-9B17-4D866B79A6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2763"/>
            <a:ext cx="28987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22F507E-310A-4A45-AAC0-A35AB33F09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402763"/>
            <a:ext cx="29749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6B6E6D0-9F9D-AD49-8E24-49894E6ED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9F1AA0-3DDB-4F4D-8F7B-D39659E88A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FD7B27-E3A9-AA4D-B350-FAD9A0EE95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8FE104A-27C1-E544-BF36-ACE14F07C2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900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2B0583C3-1E8B-1042-BA63-7D295F9B00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14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101F665-B027-AF48-92CD-5CFBD542E4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05570B7-5D72-744B-A8BF-BD35955FF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81CB46B2-3686-F74D-BEC5-AD8D2A9AC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901D582A-3E88-2D40-8773-D8C7F3E05AD7}"/>
              </a:ext>
            </a:extLst>
          </p:cNvPr>
          <p:cNvSpPr/>
          <p:nvPr/>
        </p:nvSpPr>
        <p:spPr>
          <a:xfrm>
            <a:off x="0" y="1128713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35087" y="4879181"/>
            <a:ext cx="9753600" cy="17002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63599" y="1971675"/>
            <a:ext cx="10464800" cy="1392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4FABA88-439C-B04C-AC59-9DB21912E7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18117019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1" y="3429000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3E3F9-0ACD-1741-92C8-0F9A976FF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84CDE-BBAD-E44A-850E-326E8168F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C724B-C8B5-EA48-B41B-D1D49545C740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654743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F164-BCA3-3B4F-B75E-C8E50E4B6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A521-D2CB-1E4D-BB12-9A450F995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EAC75-D40B-8B45-8CD1-8787A1B7860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5355160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525EF-D7D1-8542-AE23-2948C5FE0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21600" y="6537325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24FE-5FC9-9B49-A7B6-C9292B1D8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95850" y="6537325"/>
            <a:ext cx="28448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CA652E-B954-3B44-BFB5-90672D0787F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800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A8A7803-9EF4-3240-807B-566C52609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61D107-DE6E-6144-8807-53974E4EB36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7645"/>
            <a:ext cx="11363325" cy="5137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FBC408-FB43-9749-9AD5-2A4DB6683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CCAC7-FF8A-F84E-8ABB-A89E758B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745931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0C0546-AFA6-A74D-8329-D6AA4C13DD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24E543-8829-D944-81C4-4494671F78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97CDA-D1D8-3440-BA99-B7BFD68D47D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8003427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F342-2467-C549-A101-69DB0722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42F-B175-9543-81D0-64B1AD09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1DC88F-CC74-274B-A802-C4531B8C1F38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161479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A93A69-172A-DD42-ABCA-023DA269E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C349E-4A48-7A4C-885C-762CF5BDB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49E75-077E-0740-883C-BE4C97C5F78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41245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BF3536-5291-C043-8AFA-A40CCDA1733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1" y="3429000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ADCE8D5-B054-7749-AE74-764749130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0B2CE-7F85-664B-AA63-0C8508F0B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72B0B2-6030-D442-BBD2-FE868B5D4D82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0626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3CBA8-858C-AF48-818D-D233CE64F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B780CD-AC71-5041-991A-DC0842910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A4A91C-9C03-9B42-9801-5F11E7CF4DF0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935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52E7-9C43-AC44-8FDE-C8ADBA640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2ECF-2C95-A04B-AB36-EA22988F8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DC5950-CE72-E842-878A-537E6815E4B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8796235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434E-E17C-104A-A3B4-361E820AE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400C-169E-4E41-ABCC-8760393C4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43D8F-E053-B54C-A9D6-38AAC85BE995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5996710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2D524A8-3BA0-214C-83BF-28D54AFF5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1363325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7DFE97-81FB-4F4E-805D-C40B0BE166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80175"/>
            <a:ext cx="38608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800" b="0" i="1" dirty="0">
                <a:latin typeface="+mj-lt"/>
              </a:defRPr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B6FDE4-AD5E-714A-8FF3-27FDBD6D3D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8125" y="6480175"/>
            <a:ext cx="28448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 smtClean="0">
                <a:latin typeface="+mj-lt"/>
              </a:defRPr>
            </a:lvl1pPr>
          </a:lstStyle>
          <a:p>
            <a:pPr>
              <a:defRPr/>
            </a:pPr>
            <a:fld id="{494F6315-A490-A848-896B-FF27B4E55893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370EC8B-54B6-5641-9BF0-C0939D62C647}"/>
              </a:ext>
            </a:extLst>
          </p:cNvPr>
          <p:cNvSpPr/>
          <p:nvPr/>
        </p:nvSpPr>
        <p:spPr>
          <a:xfrm>
            <a:off x="609600" y="247585"/>
            <a:ext cx="10520363" cy="68579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7B03B52F-5471-B348-9AA8-E54EF0E6F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1772D08-8BB6-4246-837B-3EB04271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56" y="1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61">
            <a:extLst>
              <a:ext uri="{FF2B5EF4-FFF2-40B4-BE49-F238E27FC236}">
                <a16:creationId xmlns:a16="http://schemas.microsoft.com/office/drawing/2014/main" id="{70182DEC-F81F-5E46-ADE7-CCF39F55A8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40841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792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uiExpand="1" build="p"/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35959"/>
        </a:buClr>
        <a:buSzPct val="66000"/>
        <a:buFont typeface="Wingdings" pitchFamily="2" charset="2"/>
        <a:buChar char="q"/>
        <a:defRPr sz="3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ungc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2">
            <a:extLst>
              <a:ext uri="{FF2B5EF4-FFF2-40B4-BE49-F238E27FC236}">
                <a16:creationId xmlns:a16="http://schemas.microsoft.com/office/drawing/2014/main" id="{FEAB011F-8B83-EB4E-8A88-0D63973139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5213" y="4878350"/>
            <a:ext cx="9753344" cy="1700168"/>
          </a:xfrm>
        </p:spPr>
        <p:txBody>
          <a:bodyPr/>
          <a:lstStyle/>
          <a:p>
            <a:pPr>
              <a:tabLst>
                <a:tab pos="4479949" algn="l"/>
              </a:tabLst>
            </a:pPr>
            <a:r>
              <a:rPr lang="en-US" altLang="en-VN" sz="2800">
                <a:latin typeface="Times New Roman" panose="02020603050405020304" pitchFamily="18" charset="0"/>
              </a:rPr>
              <a:t>	Giảng viên: Cù Việt Dũng</a:t>
            </a:r>
          </a:p>
          <a:p>
            <a:r>
              <a:rPr lang="en-US" altLang="en-VN" sz="2800">
                <a:latin typeface="Times New Roman" panose="02020603050405020304" pitchFamily="18" charset="0"/>
              </a:rPr>
              <a:t>					     Email: </a:t>
            </a:r>
            <a:r>
              <a:rPr lang="en-US" altLang="en-VN" sz="2800">
                <a:latin typeface="Times New Roman" panose="02020603050405020304" pitchFamily="18" charset="0"/>
                <a:hlinkClick r:id="rId2"/>
              </a:rPr>
              <a:t>dungcv@tlu.edu.vn</a:t>
            </a:r>
            <a:endParaRPr lang="en-US" altLang="en-VN" sz="2800">
              <a:latin typeface="Times New Roman" panose="02020603050405020304" pitchFamily="18" charset="0"/>
            </a:endParaRPr>
          </a:p>
          <a:p>
            <a:pPr>
              <a:tabLst>
                <a:tab pos="3413144" algn="l"/>
              </a:tabLst>
            </a:pPr>
            <a:r>
              <a:rPr lang="en-US" altLang="en-VN" sz="2800">
                <a:latin typeface="Times New Roman" panose="02020603050405020304" pitchFamily="18" charset="0"/>
              </a:rPr>
              <a:t>	ĐT: 0964.644.986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33125" y="1688230"/>
            <a:ext cx="10849748" cy="1971622"/>
          </a:xfrm>
        </p:spPr>
        <p:txBody>
          <a:bodyPr/>
          <a:lstStyle/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LẬP TRÌNH HƯỚNG ĐỐI TƯỢNG</a:t>
            </a:r>
            <a:br>
              <a:rPr lang="en-US" sz="4400" dirty="0"/>
            </a:br>
            <a:r>
              <a:rPr lang="en-US" sz="2000" dirty="0">
                <a:solidFill>
                  <a:srgbClr val="002060"/>
                </a:solidFill>
                <a:highlight>
                  <a:srgbClr val="808000"/>
                </a:highlight>
              </a:rPr>
              <a:t>CSE 224</a:t>
            </a:r>
            <a:br>
              <a:rPr lang="en-US" sz="2000" dirty="0">
                <a:solidFill>
                  <a:srgbClr val="002060"/>
                </a:solidFill>
                <a:highlight>
                  <a:srgbClr val="808000"/>
                </a:highlight>
              </a:rPr>
            </a:br>
            <a:r>
              <a:rPr lang="vi-VN" sz="2800" dirty="0"/>
              <a:t>Chương 2: Lớp và đối tượng</a:t>
            </a:r>
            <a:endParaRPr lang="en-US" sz="4400" b="1" dirty="0">
              <a:solidFill>
                <a:srgbClr val="002060"/>
              </a:solidFill>
              <a:highlight>
                <a:srgbClr val="808000"/>
              </a:highlight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" y="-11941"/>
            <a:ext cx="1129214" cy="112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4106181" y="75624"/>
            <a:ext cx="50353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THỦY LỢI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 CNTT – Bộ môn CNPM</a:t>
            </a:r>
            <a:endParaRPr lang="en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>
            <a:extLst>
              <a:ext uri="{FF2B5EF4-FFF2-40B4-BE49-F238E27FC236}">
                <a16:creationId xmlns:a16="http://schemas.microsoft.com/office/drawing/2014/main" id="{E43E7D7D-4D8C-7447-A78C-7F0A19AA0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Định nghĩa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thao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định nghĩa cụ thể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–</a:t>
            </a:r>
            <a:r>
              <a:rPr lang="en-US" altLang="zh-CN">
                <a:ea typeface="SimSun" panose="02010600030101010101" pitchFamily="2" charset="-122"/>
              </a:rPr>
              <a:t> thao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của lớp được thực hiện như thế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o?</a:t>
            </a:r>
          </a:p>
          <a:p>
            <a:pPr marL="174625" indent="-174625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của lớp được định nghĩa theo hai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ch:</a:t>
            </a:r>
          </a:p>
          <a:p>
            <a:pPr marL="347663" lvl="1" indent="-58738">
              <a:buClr>
                <a:schemeClr val="tx1"/>
              </a:buClr>
            </a:pPr>
            <a:r>
              <a:rPr lang="en-US" altLang="zh-CN" i="1">
                <a:ea typeface="SimSun" panose="02010600030101010101" pitchFamily="2" charset="-122"/>
              </a:rPr>
              <a:t>Định nghĩa từ bên ngo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i="1">
                <a:ea typeface="SimSun" panose="02010600030101010101" pitchFamily="2" charset="-122"/>
              </a:rPr>
              <a:t>i khai b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>
                <a:ea typeface="SimSun" panose="02010600030101010101" pitchFamily="2" charset="-122"/>
              </a:rPr>
              <a:t>o lớp</a:t>
            </a:r>
          </a:p>
          <a:p>
            <a:pPr marL="347663" lvl="1" indent="-58738">
              <a:buClr>
                <a:schemeClr val="tx1"/>
              </a:buClr>
            </a:pPr>
            <a:r>
              <a:rPr lang="en-US" altLang="zh-CN" i="1">
                <a:ea typeface="SimSun" panose="02010600030101010101" pitchFamily="2" charset="-122"/>
              </a:rPr>
              <a:t>Định nghĩa bên trong khai b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>
                <a:ea typeface="SimSun" panose="02010600030101010101" pitchFamily="2" charset="-122"/>
              </a:rPr>
              <a:t>o lớp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62C4E13-3D5A-DD4B-B6B5-564A2F086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>
                <a:ea typeface="SimSun" panose="02010600030101010101" pitchFamily="2" charset="-122"/>
              </a:rPr>
              <a:t>2. Định nghĩa hàm thành phần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9443-84FD-0042-9CA1-6E4D61FA08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519F-C6AC-664B-BABD-DD5BD23A0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49FC56BC-AB38-E646-B4A8-1F4541E3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 thực hiện đinh nghĩa bên ngo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i 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>
                <a:ea typeface="SimSun" panose="02010600030101010101" pitchFamily="2" charset="-122"/>
              </a:rPr>
              <a:t>ng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o </a:t>
            </a:r>
            <a:r>
              <a:rPr lang="en-US" altLang="zh-CN" sz="2800" b="1">
                <a:ea typeface="SimSun" panose="02010600030101010101" pitchFamily="2" charset="-122"/>
              </a:rPr>
              <a:t>class 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 định nghĩa sau dấu 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“</a:t>
            </a:r>
            <a:r>
              <a:rPr lang="en-US" altLang="zh-CN" sz="2800" b="1">
                <a:ea typeface="SimSun" panose="02010600030101010101" pitchFamily="2" charset="-122"/>
                <a:sym typeface="Wingdings" pitchFamily="2" charset="2"/>
              </a:rPr>
              <a:t> ; 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”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 của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</a:t>
            </a:r>
            <a:r>
              <a:rPr lang="en-US" altLang="zh-CN" sz="3600" b="1" i="1">
                <a:ea typeface="SimSun" panose="02010600030101010101" pitchFamily="2" charset="-122"/>
                <a:sym typeface="Wingdings" pitchFamily="2" charset="2"/>
              </a:rPr>
              <a:t>class</a:t>
            </a:r>
            <a:endParaRPr lang="en-US" altLang="zh-CN" sz="3600" b="1">
              <a:ea typeface="SimSun" panose="02010600030101010101" pitchFamily="2" charset="-122"/>
            </a:endParaRPr>
          </a:p>
          <a:p>
            <a:pPr marL="174625" indent="-174625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 Định nghĩa bên ngo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i phải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800">
                <a:ea typeface="SimSun" panose="02010600030101010101" pitchFamily="2" charset="-122"/>
              </a:rPr>
              <a:t> thêm tiếp đầu ngữ chỉ ra </a:t>
            </a:r>
            <a:r>
              <a:rPr lang="en-US" altLang="zh-CN" sz="2800" b="1">
                <a:ea typeface="SimSun" panose="02010600030101010101" pitchFamily="2" charset="-122"/>
              </a:rPr>
              <a:t>tên lớp</a:t>
            </a:r>
            <a:r>
              <a:rPr lang="en-US" altLang="zh-CN" sz="2800">
                <a:ea typeface="SimSun" panose="02010600030101010101" pitchFamily="2" charset="-122"/>
              </a:rPr>
              <a:t> chứa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cần định nghĩa. </a:t>
            </a:r>
          </a:p>
          <a:p>
            <a:pPr marL="174625" indent="-174625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Dạng tổng qu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t:</a:t>
            </a:r>
          </a:p>
          <a:p>
            <a:pPr marL="174625" indent="-174625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Kiểu-trả-lại     </a:t>
            </a:r>
            <a:r>
              <a:rPr lang="en-US" altLang="zh-CN" b="1">
                <a:ea typeface="SimSun" panose="02010600030101010101" pitchFamily="2" charset="-122"/>
              </a:rPr>
              <a:t>tên-lớp :: </a:t>
            </a:r>
            <a:r>
              <a:rPr lang="en-US" altLang="zh-CN">
                <a:ea typeface="SimSun" panose="02010600030101010101" pitchFamily="2" charset="-122"/>
              </a:rPr>
              <a:t>tên-h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(ds đối số)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{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		</a:t>
            </a:r>
            <a:r>
              <a:rPr lang="en-US" altLang="zh-CN" sz="3200" i="1">
                <a:ea typeface="SimSun" panose="02010600030101010101" pitchFamily="2" charset="-122"/>
              </a:rPr>
              <a:t>Định nghĩa nội dung h</a:t>
            </a:r>
            <a:r>
              <a:rPr lang="en-US" altLang="zh-CN" sz="32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i="1">
                <a:ea typeface="SimSun" panose="02010600030101010101" pitchFamily="2" charset="-122"/>
              </a:rPr>
              <a:t>m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839C57B-DEF3-E047-9A7E-9D7104B6F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>
                <a:ea typeface="SimSun" panose="02010600030101010101" pitchFamily="2" charset="-122"/>
              </a:rPr>
              <a:t>Định nghĩa bên ngoài 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B1EF7-78D7-BB42-8713-833764887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2B3B-53EB-5343-8380-F96EE3AFC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907" name="Group 19">
            <a:extLst>
              <a:ext uri="{FF2B5EF4-FFF2-40B4-BE49-F238E27FC236}">
                <a16:creationId xmlns:a16="http://schemas.microsoft.com/office/drawing/2014/main" id="{2A0A81A0-B258-184A-93E5-83FC61612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704"/>
              </p:ext>
            </p:extLst>
          </p:nvPr>
        </p:nvGraphicFramePr>
        <p:xfrm>
          <a:off x="609600" y="1108075"/>
          <a:ext cx="11363324" cy="5257800"/>
        </p:xfrm>
        <a:graphic>
          <a:graphicData uri="http://schemas.openxmlformats.org/drawingml/2006/table">
            <a:tbl>
              <a:tblPr/>
              <a:tblGrid>
                <a:gridCol w="442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2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#include “iostream.h”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class date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int  ngay,thang,nam;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public: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nhap();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in();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};</a:t>
                      </a: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nhap(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cout&lt;&lt;“Nhap ngay thang nam:”;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cin&gt;&gt;ngay&gt;&gt;thang&gt;&gt;nam;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48">
                <a:tc gridSpan="2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in(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cout&lt;&lt;“Ngay:”&lt;&lt;ngay&lt;&lt;“/”&lt;&lt;thang&lt;&lt;“/”&lt;&lt;nam;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16" name="Rectangle 2">
            <a:extLst>
              <a:ext uri="{FF2B5EF4-FFF2-40B4-BE49-F238E27FC236}">
                <a16:creationId xmlns:a16="http://schemas.microsoft.com/office/drawing/2014/main" id="{E60A6639-520B-214F-857D-91B817BF6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4053-4F0F-044B-83E2-4D62C2E11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F721-B120-B049-927A-9F1BB2B3E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12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D6261033-2220-5343-9258-0A327B1F0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Định nghĩa ngay tại vị tr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>
                <a:ea typeface="SimSun" panose="02010600030101010101" pitchFamily="2" charset="-122"/>
              </a:rPr>
              <a:t>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trong phần mô tả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lớp</a:t>
            </a:r>
          </a:p>
          <a:p>
            <a:pPr marL="290513" indent="-290513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Thường d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với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đơn giản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>
                <a:ea typeface="SimSun" panose="02010600030101010101" pitchFamily="2" charset="-122"/>
              </a:rPr>
              <a:t>t dòng lệnh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54D0D1-10F6-E340-95A2-4AB4A9CB9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>
                <a:ea typeface="SimSun" panose="02010600030101010101" pitchFamily="2" charset="-122"/>
              </a:rPr>
              <a:t>Định nghĩa trong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6C566-4FFB-154B-BE4A-3B44B7457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5BBF-754A-524A-A5A1-8F07FB5BB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13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6226C01-8601-2C47-8E04-49689F3F2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#include 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iostream.h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1800">
              <a:ea typeface="SimSun" panose="02010600030101010101" pitchFamily="2" charset="-122"/>
            </a:endParaRP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class date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int ngay,thang,nam;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public: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</a:t>
            </a:r>
            <a:r>
              <a:rPr lang="en-US" altLang="zh-CN" sz="1800" b="1">
                <a:ea typeface="SimSun" panose="02010600030101010101" pitchFamily="2" charset="-122"/>
              </a:rPr>
              <a:t>void nhap()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  	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   cout&lt;&lt;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>
                <a:ea typeface="SimSun" panose="02010600030101010101" pitchFamily="2" charset="-122"/>
              </a:rPr>
              <a:t>Nhap ngay thang nam: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>
                <a:ea typeface="SimSun" panose="02010600030101010101" pitchFamily="2" charset="-122"/>
              </a:rPr>
              <a:t>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   cin&gt;&gt;ngay&gt;&gt;thang&gt;&gt;nam;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  	}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void in()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   cout&lt;&lt;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>
                <a:ea typeface="SimSun" panose="02010600030101010101" pitchFamily="2" charset="-122"/>
              </a:rPr>
              <a:t>Ngay: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>
                <a:ea typeface="SimSun" panose="02010600030101010101" pitchFamily="2" charset="-122"/>
              </a:rPr>
              <a:t>&lt;&lt;ngay&lt;&lt;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>
                <a:ea typeface="SimSun" panose="02010600030101010101" pitchFamily="2" charset="-122"/>
              </a:rPr>
              <a:t>/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>
                <a:ea typeface="SimSun" panose="02010600030101010101" pitchFamily="2" charset="-122"/>
              </a:rPr>
              <a:t>&lt;&lt;thang&lt;&lt;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>
                <a:ea typeface="SimSun" panose="02010600030101010101" pitchFamily="2" charset="-122"/>
              </a:rPr>
              <a:t>/</a:t>
            </a:r>
            <a:r>
              <a:rPr lang="en-US" altLang="zh-CN" sz="1800" b="1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>
                <a:ea typeface="SimSun" panose="02010600030101010101" pitchFamily="2" charset="-122"/>
              </a:rPr>
              <a:t>&lt;&lt;</a:t>
            </a:r>
            <a:r>
              <a:rPr lang="en-US" altLang="zh-CN" sz="1800">
                <a:ea typeface="SimSun" panose="02010600030101010101" pitchFamily="2" charset="-122"/>
              </a:rPr>
              <a:t>nam;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}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72E9B4-5F20-FB48-B996-1C8062131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C1F9-E511-8547-BE6D-7E514114F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03635-D0EE-9A45-90C5-7C2F065FA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14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>
            <a:extLst>
              <a:ext uri="{FF2B5EF4-FFF2-40B4-BE49-F238E27FC236}">
                <a16:creationId xmlns:a16="http://schemas.microsoft.com/office/drawing/2014/main" id="{63B5A053-7840-E649-8C8D-0485E2D10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sử dụng lớp đối tượng phải tạo ra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biến kiểu class đã được định nghĩa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date</a:t>
            </a:r>
            <a:r>
              <a:rPr lang="en-US" altLang="zh-CN" sz="2400">
                <a:ea typeface="SimSun" panose="02010600030101010101" pitchFamily="2" charset="-122"/>
              </a:rPr>
              <a:t>  ngaysinh;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truy cập đến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đối tượng thông qua tên biến kiểu class đã được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tử dấu chấm (.) theo dạng sau: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dữ-liệu-th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</a:t>
            </a:r>
            <a:r>
              <a:rPr lang="en-US" altLang="zh-CN" sz="2400" b="1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m-th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nh-phần(ds đối số);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	</a:t>
            </a:r>
            <a:r>
              <a:rPr lang="en-US" altLang="zh-CN" b="1">
                <a:ea typeface="SimSun" panose="02010600030101010101" pitchFamily="2" charset="-122"/>
              </a:rPr>
              <a:t>ngaysinh</a:t>
            </a:r>
            <a:r>
              <a:rPr lang="en-US" altLang="zh-CN">
                <a:ea typeface="SimSun" panose="02010600030101010101" pitchFamily="2" charset="-122"/>
              </a:rPr>
              <a:t>.</a:t>
            </a:r>
            <a:r>
              <a:rPr lang="en-US" altLang="zh-CN" i="1">
                <a:ea typeface="SimSun" panose="02010600030101010101" pitchFamily="2" charset="-122"/>
              </a:rPr>
              <a:t>ngay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000">
                <a:ea typeface="SimSun" panose="02010600030101010101" pitchFamily="2" charset="-122"/>
              </a:rPr>
              <a:t>			              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>
                <a:ea typeface="SimSun" panose="02010600030101010101" pitchFamily="2" charset="-122"/>
              </a:rPr>
              <a:t>.</a:t>
            </a:r>
            <a:r>
              <a:rPr lang="en-US" altLang="zh-CN" sz="2400" i="1">
                <a:ea typeface="SimSun" panose="02010600030101010101" pitchFamily="2" charset="-122"/>
              </a:rPr>
              <a:t>thang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i="1">
                <a:ea typeface="SimSun" panose="02010600030101010101" pitchFamily="2" charset="-122"/>
              </a:rPr>
              <a:t>				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 i="1">
                <a:ea typeface="SimSun" panose="02010600030101010101" pitchFamily="2" charset="-122"/>
              </a:rPr>
              <a:t>.nhap( );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		ts = ngaysinh.</a:t>
            </a:r>
            <a:r>
              <a:rPr lang="en-US" altLang="zh-CN" sz="2400" i="1">
                <a:ea typeface="SimSun" panose="02010600030101010101" pitchFamily="2" charset="-122"/>
              </a:rPr>
              <a:t>get_thang</a:t>
            </a:r>
            <a:r>
              <a:rPr lang="en-US" altLang="zh-CN" sz="2400" b="1">
                <a:ea typeface="SimSun" panose="02010600030101010101" pitchFamily="2" charset="-122"/>
              </a:rPr>
              <a:t>( );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24135-A234-CC4B-AD28-F76950054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Tạo lập đối tượng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F4B4-68E6-9B40-87BC-39E462319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F279-85D6-6445-A611-4AE3C091D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>
            <a:extLst>
              <a:ext uri="{FF2B5EF4-FFF2-40B4-BE49-F238E27FC236}">
                <a16:creationId xmlns:a16="http://schemas.microsoft.com/office/drawing/2014/main" id="{AA6468F0-5B32-414B-83FB-5FF031751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Đối với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viên dữ liệu của lớp đối tượng đang định nghĩa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dữ liệu cho đối tượng: thực hiện thay đổi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dữ liệu của đối tượng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private của lớp: chỉ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 của lớp mới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quyền thay đổi gi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trị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riêng của lớp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trong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public: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được thực hiện bằng bất cứ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của lớp</a:t>
            </a:r>
          </a:p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0A0903-3D8E-8546-8D9E-8811058EA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Truy cập các thành viên của đối tượng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1833-1A41-084F-BF77-8F1C7EA7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8661-5E56-D146-9352-4FC8A93433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16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FBF68D48-0244-8A4C-8E78-1BA0A2DFB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Mỗi một lớp trong n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>
                <a:ea typeface="SimSun" panose="02010600030101010101" pitchFamily="2" charset="-122"/>
              </a:rPr>
              <a:t> luôn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>
                <a:ea typeface="SimSun" panose="02010600030101010101" pitchFamily="2" charset="-122"/>
              </a:rPr>
              <a:t> một con trỏ mặc định 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 con trỏ </a:t>
            </a:r>
            <a:r>
              <a:rPr lang="en-US" altLang="zh-CN" sz="2600" b="1">
                <a:ea typeface="SimSun" panose="02010600030101010101" pitchFamily="2" charset="-122"/>
              </a:rPr>
              <a:t>this</a:t>
            </a:r>
            <a:r>
              <a:rPr lang="en-US" altLang="zh-CN" sz="2600">
                <a:ea typeface="SimSun" panose="02010600030101010101" pitchFamily="2" charset="-122"/>
              </a:rPr>
              <a:t>, con trỏ để mô tả ch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600">
                <a:ea typeface="SimSun" panose="02010600030101010101" pitchFamily="2" charset="-122"/>
              </a:rPr>
              <a:t>nh đối tượng lớp đang định nghĩa.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 b="1">
                <a:ea typeface="SimSun" panose="02010600030101010101" pitchFamily="2" charset="-122"/>
              </a:rPr>
              <a:t>C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 b="1">
                <a:ea typeface="SimSun" panose="02010600030101010101" pitchFamily="2" charset="-122"/>
              </a:rPr>
              <a:t>c h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m th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nh phần của lớp luôn c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 b="1">
                <a:ea typeface="SimSun" panose="02010600030101010101" pitchFamily="2" charset="-122"/>
              </a:rPr>
              <a:t> tham số đầu tiên l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 con trỏ</a:t>
            </a:r>
            <a:r>
              <a:rPr lang="en-US" altLang="zh-CN" sz="2600">
                <a:ea typeface="SimSun" panose="02010600030101010101" pitchFamily="2" charset="-122"/>
              </a:rPr>
              <a:t> </a:t>
            </a:r>
            <a:r>
              <a:rPr lang="en-US" altLang="zh-CN" sz="2600" b="1">
                <a:ea typeface="SimSun" panose="02010600030101010101" pitchFamily="2" charset="-122"/>
              </a:rPr>
              <a:t>this.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V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600">
                <a:ea typeface="SimSun" panose="02010600030101010101" pitchFamily="2" charset="-122"/>
              </a:rPr>
              <a:t> dụ: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class PS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{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public: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int  ts, ms;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void  nhap();		// </a:t>
            </a:r>
            <a:r>
              <a:rPr lang="en-US" altLang="zh-CN" sz="2600" b="1">
                <a:ea typeface="SimSun" panose="02010600030101010101" pitchFamily="2" charset="-122"/>
              </a:rPr>
              <a:t>void nhap( PS *this );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PS  cong( PS b );	//</a:t>
            </a:r>
            <a:r>
              <a:rPr lang="en-US" altLang="zh-CN" sz="2600" i="1">
                <a:ea typeface="SimSun" panose="02010600030101010101" pitchFamily="2" charset="-122"/>
              </a:rPr>
              <a:t>PS  cong( PS *this , PS b );</a:t>
            </a:r>
            <a:endParaRPr lang="en-US" altLang="zh-CN" sz="2600">
              <a:ea typeface="SimSun" panose="02010600030101010101" pitchFamily="2" charset="-122"/>
            </a:endParaRP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6881C29-A634-9D47-B52C-A157B33A8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Con trỏ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22AD-2C74-364B-AB1B-EDD06A579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E11A-23B1-F843-A7FA-C07121E17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C222034-BB6E-504A-B9B1-58A716502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Truy cập đến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phần con trỏ this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		this-&gt;tên_th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nh_phần	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	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nh_phần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	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800" u="sng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 dụ:</a:t>
            </a:r>
            <a:endParaRPr lang="en-US" altLang="zh-CN" sz="28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69A3-0C43-0646-B226-C3544C72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Con trỏ this</a:t>
            </a:r>
            <a:endParaRPr lang="en-VN"/>
          </a:p>
        </p:txBody>
      </p:sp>
      <p:grpSp>
        <p:nvGrpSpPr>
          <p:cNvPr id="415751" name="Group 7">
            <a:extLst>
              <a:ext uri="{FF2B5EF4-FFF2-40B4-BE49-F238E27FC236}">
                <a16:creationId xmlns:a16="http://schemas.microsoft.com/office/drawing/2014/main" id="{858654C7-6EB2-6444-9FD7-509554D113A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505201"/>
            <a:ext cx="8191500" cy="3121201"/>
            <a:chOff x="216" y="1983"/>
            <a:chExt cx="5160" cy="2223"/>
          </a:xfrm>
        </p:grpSpPr>
        <p:sp>
          <p:nvSpPr>
            <p:cNvPr id="23558" name="Text Box 4">
              <a:extLst>
                <a:ext uri="{FF2B5EF4-FFF2-40B4-BE49-F238E27FC236}">
                  <a16:creationId xmlns:a16="http://schemas.microsoft.com/office/drawing/2014/main" id="{93270E7C-1EAB-B248-8EA2-8860D56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181"/>
              <a:ext cx="2616" cy="1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cin&gt;&gt;ts;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 cin&gt;&gt;ms;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59" name="Text Box 5">
              <a:extLst>
                <a:ext uri="{FF2B5EF4-FFF2-40B4-BE49-F238E27FC236}">
                  <a16:creationId xmlns:a16="http://schemas.microsoft.com/office/drawing/2014/main" id="{A420309D-6D82-1E48-AC6F-59C9AADA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983"/>
              <a:ext cx="1776" cy="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60" name="AutoShape 6">
              <a:extLst>
                <a:ext uri="{FF2B5EF4-FFF2-40B4-BE49-F238E27FC236}">
                  <a16:creationId xmlns:a16="http://schemas.microsoft.com/office/drawing/2014/main" id="{926D7FFD-13D8-5046-95CA-6D7F824C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480" cy="336"/>
            </a:xfrm>
            <a:prstGeom prst="leftRightArrow">
              <a:avLst>
                <a:gd name="adj1" fmla="val 50000"/>
                <a:gd name="adj2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VN" altLang="en-V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F526-90F1-D04D-85DC-9E0D0DC47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FC50-C3B7-B74A-B68C-A0793C0FF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 b="1"/>
              <a:t>2</a:t>
            </a:r>
            <a:r>
              <a:rPr lang="it-IT" b="1"/>
              <a:t>.</a:t>
            </a:r>
            <a:r>
              <a:rPr lang="vi-VN" b="1"/>
              <a:t>2</a:t>
            </a:r>
            <a:r>
              <a:rPr lang="it-IT" b="1"/>
              <a:t> Hàm tạo và hàm hủy</a:t>
            </a:r>
            <a:endParaRPr lang="en-VN" b="1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C6A5-C08A-034F-B447-317491A94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D7E0-EDB0-FE49-8E83-DE0A9375B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58977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1FF85-201B-1B47-9271-B2E6E0588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D61-E252-AC48-BD3E-441F29E1B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</a:t>
            </a:fld>
            <a:endParaRPr lang="en-US" altLang="en-US" sz="1400" b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64484618-203D-EB4A-8411-964704066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phương thức được định nghĩa đặc biệt được sử dụng khi khởi tạo một đối tượng mới hay loại bỏ đối tượng.</a:t>
            </a:r>
          </a:p>
          <a:p>
            <a:pPr marL="290513" lvl="1" indent="-5873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Constructor :</a:t>
            </a:r>
            <a:r>
              <a:rPr lang="en-US" altLang="zh-CN">
                <a:ea typeface="SimSun" panose="02010600030101010101" pitchFamily="2" charset="-122"/>
              </a:rPr>
              <a:t>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tự động tạo ra một đối tượng mới khi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</a:t>
            </a:r>
          </a:p>
          <a:p>
            <a:pPr marL="290513" lvl="1" indent="-5873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Destructor </a:t>
            </a:r>
            <a:r>
              <a:rPr lang="en-US" altLang="zh-CN">
                <a:ea typeface="SimSun" panose="02010600030101010101" pitchFamily="2" charset="-122"/>
              </a:rPr>
              <a:t>: tự động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bỏ đối tượng khi không cần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đến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500DDA3-5F0F-374A-BDBC-D162DB69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Constructor và Destructor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C35F-7559-9C4B-9B89-068ECB160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9C409-077C-9849-8958-D5330B353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62181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261719B2-F160-9F4C-8430-55FB32DE8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</a:rPr>
              <a:t>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 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m th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nh phần đặc biệt của lớp, 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m nhiệm vụ tạo lập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>
                <a:ea typeface="SimSun" panose="02010600030101010101" pitchFamily="2" charset="-122"/>
              </a:rPr>
              <a:t>c đối tượng theo yêu cầu. 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</a:rPr>
              <a:t>Tên </a:t>
            </a:r>
            <a:r>
              <a:rPr lang="en-US" altLang="zh-CN" sz="2800">
                <a:ea typeface="SimSun" panose="02010600030101010101" pitchFamily="2" charset="-122"/>
              </a:rPr>
              <a:t>Constructor </a:t>
            </a:r>
            <a:r>
              <a:rPr lang="en-US" altLang="zh-CN" sz="2600">
                <a:ea typeface="SimSun" panose="02010600030101010101" pitchFamily="2" charset="-122"/>
              </a:rPr>
              <a:t>được </a:t>
            </a:r>
            <a:r>
              <a:rPr lang="en-US" altLang="zh-CN" sz="2600" b="1">
                <a:ea typeface="SimSun" panose="02010600030101010101" pitchFamily="2" charset="-122"/>
              </a:rPr>
              <a:t>đặt tr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600" b="1">
                <a:ea typeface="SimSun" panose="02010600030101010101" pitchFamily="2" charset="-122"/>
              </a:rPr>
              <a:t>ng với tên lớp</a:t>
            </a:r>
            <a:r>
              <a:rPr lang="en-US" altLang="zh-CN" sz="2600">
                <a:ea typeface="SimSun" panose="02010600030101010101" pitchFamily="2" charset="-122"/>
              </a:rPr>
              <a:t> đang định nghĩa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1800">
                <a:ea typeface="SimSun" panose="02010600030101010101" pitchFamily="2" charset="-122"/>
              </a:rPr>
              <a:t>V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1800">
                <a:ea typeface="SimSun" panose="02010600030101010101" pitchFamily="2" charset="-122"/>
              </a:rPr>
              <a:t> dụ: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class sophuc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{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private: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double x;		//phan thuc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double y;		//phan ao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public: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//dinh nghia ham toan tu cho phep tao doi tuong so phuc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</a:t>
            </a:r>
            <a:r>
              <a:rPr lang="en-US" altLang="zh-CN" sz="1800" b="1">
                <a:ea typeface="SimSun" panose="02010600030101010101" pitchFamily="2" charset="-122"/>
              </a:rPr>
              <a:t>sophuc( void 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sophuc( double a, double b 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void nhap();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void in();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76629D-3E8F-CA48-B6E8-5FC0BB633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Constructor</a:t>
            </a:r>
            <a:endParaRPr lang="en-US" altLang="zh-CN" i="1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85E1-F7AC-F04E-BAFA-A1671C902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10B-38DC-374C-9F10-2DB31B232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9659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64353E-C352-6F49-B071-B2A9AE1C5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Phải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trong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public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Tên của constructor phải tr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với tên của lớp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Tự động được thực hiện khi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đối tượng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Một lớp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nhiều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constructor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Constructor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kiểu trả về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solidFill>
                  <a:srgbClr val="0070C0"/>
                </a:solidFill>
                <a:ea typeface="SimSun" panose="02010600030101010101" pitchFamily="2" charset="-122"/>
              </a:rPr>
              <a:t>Không thể kế thừa, nhưng lớp dẫn xuất vẫn c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solidFill>
                  <a:srgbClr val="0070C0"/>
                </a:solidFill>
                <a:ea typeface="SimSun" panose="02010600030101010101" pitchFamily="2" charset="-122"/>
              </a:rPr>
              <a:t> thể gọi constructor của lớp cơ sở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933873-BB06-334F-8728-AB5EFBA7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Tính chất của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E3EDD-C167-DB4C-AA19-54E428D5C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D290-CB24-8847-BBED-F19044C24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0205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733E919-B70F-C34B-BF60-977EB24B5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Constructor </a:t>
            </a:r>
            <a:r>
              <a:rPr lang="en-US" altLang="zh-CN" i="1">
                <a:ea typeface="SimSun" panose="02010600030101010101" pitchFamily="2" charset="-122"/>
              </a:rPr>
              <a:t>mặc định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>
                <a:ea typeface="SimSun" panose="02010600030101010101" pitchFamily="2" charset="-122"/>
              </a:rPr>
              <a:t>Constructor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tham số=&gt; tạo đối tượng chỉ cần đặt tên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 </a:t>
            </a:r>
            <a:r>
              <a:rPr lang="en-US" altLang="zh-CN" b="1">
                <a:ea typeface="SimSun" panose="02010600030101010101" pitchFamily="2" charset="-122"/>
              </a:rPr>
              <a:t>sophuc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 i="1">
                <a:ea typeface="SimSun" panose="02010600030101010101" pitchFamily="2" charset="-122"/>
              </a:rPr>
              <a:t>a,b,c;</a:t>
            </a:r>
            <a:endParaRPr lang="en-US" altLang="zh-CN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Constructor </a:t>
            </a:r>
            <a:r>
              <a:rPr lang="en-US" altLang="zh-CN" i="1">
                <a:ea typeface="SimSun" panose="02010600030101010101" pitchFamily="2" charset="-122"/>
              </a:rPr>
              <a:t>c</a:t>
            </a:r>
            <a:r>
              <a:rPr lang="en-US" altLang="zh-CN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i="1">
                <a:ea typeface="SimSun" panose="02010600030101010101" pitchFamily="2" charset="-122"/>
              </a:rPr>
              <a:t> tham số</a:t>
            </a:r>
            <a:r>
              <a:rPr lang="en-US" altLang="zh-CN">
                <a:ea typeface="SimSun" panose="02010600030101010101" pitchFamily="2" charset="-122"/>
              </a:rPr>
              <a:t>: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constructor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tham số để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khởi tạo một bộ gi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trị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cho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của đối tượng, kiểu tham số cho constructor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kiểu bất kỳ ngoại trừ </a:t>
            </a:r>
            <a:r>
              <a:rPr lang="en-US" altLang="zh-CN" b="1">
                <a:ea typeface="SimSun" panose="02010600030101010101" pitchFamily="2" charset="-122"/>
              </a:rPr>
              <a:t>kiểu lớp đang định nghĩa.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  </a:t>
            </a:r>
            <a:r>
              <a:rPr lang="en-US" altLang="zh-CN" b="1">
                <a:ea typeface="SimSun" panose="02010600030101010101" pitchFamily="2" charset="-122"/>
              </a:rPr>
              <a:t>sophuc</a:t>
            </a:r>
            <a:r>
              <a:rPr lang="en-US" altLang="zh-CN">
                <a:ea typeface="SimSun" panose="02010600030101010101" pitchFamily="2" charset="-122"/>
              </a:rPr>
              <a:t> tg(10,-2);</a:t>
            </a:r>
            <a:r>
              <a:rPr lang="en-US" altLang="zh-CN" i="1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  	    </a:t>
            </a:r>
            <a:r>
              <a:rPr lang="en-US" altLang="zh-CN" b="1">
                <a:ea typeface="SimSun" panose="02010600030101010101" pitchFamily="2" charset="-122"/>
              </a:rPr>
              <a:t>sophuc </a:t>
            </a:r>
            <a:r>
              <a:rPr lang="en-US" altLang="zh-CN" i="1">
                <a:ea typeface="SimSun" panose="02010600030101010101" pitchFamily="2" charset="-122"/>
              </a:rPr>
              <a:t>tong(2,-3), hieu(0,0);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7E6C8C1-1030-C249-9754-FB895389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Phân loại Constructor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D7550-71F6-104F-A74A-BE940DDD6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24C5-E856-6B45-BE35-1BEBE48AD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643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>
            <a:extLst>
              <a:ext uri="{FF2B5EF4-FFF2-40B4-BE49-F238E27FC236}">
                <a16:creationId xmlns:a16="http://schemas.microsoft.com/office/drawing/2014/main" id="{EE91E668-0B1E-1945-8D00-8DB4766D9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L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phương thức(method) thực hiện giải ph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>
                <a:ea typeface="SimSun" panose="02010600030101010101" pitchFamily="2" charset="-122"/>
              </a:rPr>
              <a:t>ng bộ nhớ đã cấp cho đối tượng khi không cần sử dụng đối tượng. </a:t>
            </a:r>
          </a:p>
          <a:p>
            <a:pPr marL="280988" indent="-280988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Mỗi lớp chỉ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>
                <a:ea typeface="SimSun" panose="02010600030101010101" pitchFamily="2" charset="-122"/>
              </a:rPr>
              <a:t> duy nhất một Destructor</a:t>
            </a:r>
          </a:p>
          <a:p>
            <a:pPr marL="280988" indent="-280988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Destructor l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method rỗng không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>
                <a:ea typeface="SimSun" panose="02010600030101010101" pitchFamily="2" charset="-122"/>
              </a:rPr>
              <a:t> tham số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l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của lớp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>
                <a:ea typeface="SimSun" panose="02010600030101010101" pitchFamily="2" charset="-122"/>
              </a:rPr>
              <a:t>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tên lớp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thêm tiếp đầu ngữ 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600" b="1">
                <a:ea typeface="SimSun" panose="02010600030101010101" pitchFamily="2" charset="-122"/>
              </a:rPr>
              <a:t>~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3600">
              <a:ea typeface="SimSun" panose="02010600030101010101" pitchFamily="2" charset="-122"/>
            </a:endParaRPr>
          </a:p>
          <a:p>
            <a:pPr marL="280988" indent="-280988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>
                <a:ea typeface="SimSun" panose="02010600030101010101" pitchFamily="2" charset="-122"/>
              </a:rPr>
              <a:t> dụ: </a:t>
            </a:r>
            <a:r>
              <a:rPr lang="en-US" altLang="zh-CN" sz="3600" b="1">
                <a:ea typeface="SimSun" panose="02010600030101010101" pitchFamily="2" charset="-122"/>
              </a:rPr>
              <a:t>~date( );</a:t>
            </a:r>
            <a:endParaRPr lang="en-US" altLang="zh-CN" sz="3600">
              <a:ea typeface="SimSun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34AC7AA-1C3B-6B40-AC3E-C5FB08A9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Destructor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79D54-5B74-3D45-854B-1A1122CC3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3AC4-D474-0A41-AF5D-1847276C9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92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9E672C46-D1DB-FF40-AF36-CEA45CC7F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#include 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iostream.h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1800">
              <a:ea typeface="SimSun" panose="02010600030101010101" pitchFamily="2" charset="-122"/>
            </a:endParaRP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class date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int ngay,thang,nam;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public: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</a:t>
            </a:r>
            <a:r>
              <a:rPr lang="en-US" altLang="zh-CN" sz="1800" b="1">
                <a:ea typeface="SimSun" panose="02010600030101010101" pitchFamily="2" charset="-122"/>
              </a:rPr>
              <a:t>date( ){ ngay=0; thang=0; nam=0;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	date( int d, int m, int y ){ ngay = m; thang = n; nam = y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>
                <a:ea typeface="SimSun" panose="02010600030101010101" pitchFamily="2" charset="-122"/>
              </a:rPr>
              <a:t>		~date( ) {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void  nhap( )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 	 	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  		 cout&lt;&lt;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Nhap ngay thang nam: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   		cin&gt;&gt;ngay&gt;&gt;thang&gt;&gt;nam;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 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void  in( )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  		 cout&lt;&lt;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Ngay: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>
                <a:ea typeface="SimSun" panose="02010600030101010101" pitchFamily="2" charset="-122"/>
              </a:rPr>
              <a:t>&lt;&lt;ngay&lt;&lt;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/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>
                <a:ea typeface="SimSun" panose="02010600030101010101" pitchFamily="2" charset="-122"/>
              </a:rPr>
              <a:t>&lt;&lt;thang&lt;&lt;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>
                <a:ea typeface="SimSun" panose="02010600030101010101" pitchFamily="2" charset="-122"/>
              </a:rPr>
              <a:t>/</a:t>
            </a: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>
                <a:ea typeface="SimSun" panose="02010600030101010101" pitchFamily="2" charset="-122"/>
              </a:rPr>
              <a:t>&lt;&lt;nam;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	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>
                <a:ea typeface="SimSun" panose="02010600030101010101" pitchFamily="2" charset="-122"/>
              </a:rPr>
              <a:t>	};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174BE32-949E-DA44-8C69-33D548B82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3EA56-AB0F-E04C-97EF-4A38342C9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0A2AD-AE5D-9D4F-BF5C-9E924CAB3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7633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2BB17252-ADC4-C646-BACF-3F8771C60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void main()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</a:t>
            </a:r>
            <a:r>
              <a:rPr lang="en-US" altLang="zh-CN" sz="2400">
                <a:ea typeface="SimSun" panose="02010600030101010101" pitchFamily="2" charset="-122"/>
              </a:rPr>
              <a:t>date  ngaysinh(01,04,2020), ngay_vcq;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ngay sinh cua ban la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ngaysinh.in(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Nhap ngay vao co quan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 ngay_vcq.nhap(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 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Ban da nhap ngay vao co quan la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ngay_vcq.in(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getch( );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AB945-637C-334C-96E4-697A8E4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1827-8EFF-EA4A-970B-F216B7FA96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2D27-DCC7-9549-B9F7-1CD4036D1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57313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AB81318E-2BCE-BA4C-A4D0-A3C2708A7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zh-CN" altLang="en-US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Constructor cho ph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tạo ra một đối tượng mới từ một đối tượng đã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nhưng ho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 to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 độc lập với đối tượng đã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marL="58738" indent="-58738" algn="just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		VD:  </a:t>
            </a:r>
            <a:r>
              <a:rPr lang="en-US" altLang="zh-CN" b="1">
                <a:ea typeface="SimSun" panose="02010600030101010101" pitchFamily="2" charset="-122"/>
              </a:rPr>
              <a:t>PS  d(2,3);</a:t>
            </a:r>
          </a:p>
          <a:p>
            <a:pPr marL="58738" indent="-58738" algn="just">
              <a:lnSpc>
                <a:spcPct val="90000"/>
              </a:lnSpc>
              <a:buNone/>
            </a:pPr>
            <a:r>
              <a:rPr lang="en-US" altLang="zh-CN" b="1">
                <a:ea typeface="SimSun" panose="02010600030101010101" pitchFamily="2" charset="-122"/>
              </a:rPr>
              <a:t>			PS  u(d)</a:t>
            </a:r>
            <a:r>
              <a:rPr lang="en-US" altLang="zh-CN">
                <a:ea typeface="SimSun" panose="02010600030101010101" pitchFamily="2" charset="-122"/>
              </a:rPr>
              <a:t>;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>
                <a:ea typeface="SimSun" panose="02010600030101010101" pitchFamily="2" charset="-122"/>
              </a:rPr>
              <a:t> Khi lớp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thuộc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nh kiểu con trỏ hoặc tham chiếu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 ta chỉ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tạo sao ch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mặc định.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>
                <a:ea typeface="SimSun" panose="02010600030101010101" pitchFamily="2" charset="-122"/>
              </a:rPr>
              <a:t> Khi lớp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thuộc t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nh con trỏ hoặc tham chiếu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 phải định nghĩa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tạo sao ch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>
                <a:ea typeface="SimSun" panose="02010600030101010101" pitchFamily="2" charset="-122"/>
              </a:rPr>
              <a:t>p mới.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B1668A2-3DC5-8F4E-A470-D154E6947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Constructor sao chép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5616-3A8C-C047-8981-83ACA9F0B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2482-5FF8-3F48-9486-373ECAE12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8278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4203CD64-5E24-6C46-A47F-0C98276D3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None/>
            </a:pPr>
            <a:r>
              <a:rPr lang="en-US" altLang="zh-CN" sz="3600" b="1">
                <a:ea typeface="SimSun" panose="02010600030101010101" pitchFamily="2" charset="-122"/>
              </a:rPr>
              <a:t>Tên_lớp</a:t>
            </a:r>
            <a:r>
              <a:rPr lang="en-US" altLang="zh-CN" sz="3600">
                <a:ea typeface="SimSun" panose="02010600030101010101" pitchFamily="2" charset="-122"/>
              </a:rPr>
              <a:t> ( const </a:t>
            </a:r>
            <a:r>
              <a:rPr lang="en-US" altLang="zh-CN" sz="3600" b="1">
                <a:ea typeface="SimSun" panose="02010600030101010101" pitchFamily="2" charset="-122"/>
              </a:rPr>
              <a:t>Tên_lớp</a:t>
            </a:r>
            <a:r>
              <a:rPr lang="en-US" altLang="zh-CN" sz="3600">
                <a:ea typeface="SimSun" panose="02010600030101010101" pitchFamily="2" charset="-122"/>
              </a:rPr>
              <a:t>  &amp;đối_tượng )</a:t>
            </a:r>
          </a:p>
          <a:p>
            <a:pPr marL="58738" indent="-58738">
              <a:buNone/>
            </a:pPr>
            <a:r>
              <a:rPr lang="en-US" altLang="zh-CN" sz="3600">
                <a:ea typeface="SimSun" panose="02010600030101010101" pitchFamily="2" charset="-122"/>
              </a:rPr>
              <a:t>{ </a:t>
            </a:r>
          </a:p>
          <a:p>
            <a:pPr marL="58738" indent="-58738">
              <a:buNone/>
            </a:pPr>
            <a:r>
              <a:rPr lang="en-US" altLang="zh-CN">
                <a:ea typeface="SimSun" panose="02010600030101010101" pitchFamily="2" charset="-122"/>
              </a:rPr>
              <a:t>	  </a:t>
            </a:r>
            <a:r>
              <a:rPr lang="en-US" altLang="zh-CN" sz="2800">
                <a:ea typeface="SimSun" panose="02010600030101010101" pitchFamily="2" charset="-122"/>
              </a:rPr>
              <a:t>//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lệnh d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>
                <a:ea typeface="SimSun" panose="02010600030101010101" pitchFamily="2" charset="-122"/>
              </a:rPr>
              <a:t>ng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thuộc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>
                <a:ea typeface="SimSun" panose="02010600030101010101" pitchFamily="2" charset="-122"/>
              </a:rPr>
              <a:t>nh của đối tượng</a:t>
            </a:r>
          </a:p>
          <a:p>
            <a:pPr marL="58738" indent="-58738">
              <a:buNone/>
            </a:pPr>
            <a:r>
              <a:rPr lang="en-US" altLang="zh-CN" sz="2800">
                <a:ea typeface="SimSun" panose="02010600030101010101" pitchFamily="2" charset="-122"/>
              </a:rPr>
              <a:t>   //khởi g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n cho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thuộc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>
                <a:ea typeface="SimSun" panose="02010600030101010101" pitchFamily="2" charset="-122"/>
              </a:rPr>
              <a:t>nh của đối tượng mới</a:t>
            </a:r>
          </a:p>
          <a:p>
            <a:pPr marL="58738" indent="-58738">
              <a:buNone/>
            </a:pPr>
            <a:r>
              <a:rPr lang="en-US" altLang="zh-CN">
                <a:ea typeface="SimSun" panose="02010600030101010101" pitchFamily="2" charset="-122"/>
              </a:rPr>
              <a:t>		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……</a:t>
            </a:r>
            <a:endParaRPr lang="en-US" altLang="zh-CN">
              <a:ea typeface="SimSun" panose="02010600030101010101" pitchFamily="2" charset="-122"/>
            </a:endParaRPr>
          </a:p>
          <a:p>
            <a:pPr marL="58738" indent="-58738">
              <a:buNone/>
            </a:pPr>
            <a:r>
              <a:rPr lang="en-US" altLang="zh-CN" sz="3600" b="1">
                <a:ea typeface="SimSun" panose="02010600030101010101" pitchFamily="2" charset="-122"/>
              </a:rPr>
              <a:t>	</a:t>
            </a:r>
            <a:r>
              <a:rPr lang="en-US" altLang="zh-CN" sz="360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50179" name="Title 2">
            <a:extLst>
              <a:ext uri="{FF2B5EF4-FFF2-40B4-BE49-F238E27FC236}">
                <a16:creationId xmlns:a16="http://schemas.microsoft.com/office/drawing/2014/main" id="{F476932B-96DD-8448-B44D-4C76C6933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Constructor sao chép</a:t>
            </a:r>
            <a:endParaRPr lang="en-VN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7A7E-B68B-9E4E-9703-168309B7B6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1B67-CB63-BE4C-ADDE-CC6843E8D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9628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C207646C-CF08-B846-A207-3FFA66F62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class  </a:t>
            </a:r>
            <a:r>
              <a:rPr lang="en-US" altLang="zh-CN" sz="2000" b="1">
                <a:ea typeface="SimSun" panose="02010600030101010101" pitchFamily="2" charset="-122"/>
              </a:rPr>
              <a:t>PS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public: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int ts, 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PS( PS &amp;x);  </a:t>
            </a:r>
            <a:r>
              <a:rPr lang="en-US" altLang="zh-CN" sz="2000" i="1">
                <a:ea typeface="SimSun" panose="02010600030101010101" pitchFamily="2" charset="-122"/>
              </a:rPr>
              <a:t>//H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000" i="1">
                <a:ea typeface="SimSun" panose="02010600030101010101" pitchFamily="2" charset="-122"/>
              </a:rPr>
              <a:t>m tạo sao ch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endParaRPr lang="en-US" altLang="zh-CN" sz="2000" b="1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void nhap();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void in();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};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//Định nghĩa h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000">
                <a:ea typeface="SimSun" panose="02010600030101010101" pitchFamily="2" charset="-122"/>
              </a:rPr>
              <a:t>m tạo sao ch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000">
                <a:ea typeface="SimSun" panose="02010600030101010101" pitchFamily="2" charset="-122"/>
              </a:rPr>
              <a:t>p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PS :: PS(const PS &amp;x)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ts = x.ts;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ms = x.ms;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}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74CDB8-82E2-5D40-BA9B-F3F58B2BE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SimSun" panose="02010600030101010101" pitchFamily="2" charset="-122"/>
              </a:rPr>
              <a:t>* </a:t>
            </a:r>
            <a:r>
              <a:rPr lang="en-US" altLang="zh-CN" sz="3200">
                <a:ea typeface="SimSun" panose="02010600030101010101" pitchFamily="2" charset="-122"/>
              </a:rPr>
              <a:t>ví dụ: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81831-4166-4E4B-A8F9-EB15CDE0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B550-6DB0-574B-A419-F9D18F652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8310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b="1"/>
              <a:t>2</a:t>
            </a:r>
            <a:r>
              <a:rPr lang="it-IT" b="1"/>
              <a:t>.</a:t>
            </a:r>
            <a:r>
              <a:rPr lang="vi-VN" b="1"/>
              <a:t>1 </a:t>
            </a:r>
            <a:r>
              <a:rPr lang="it-IT" b="1"/>
              <a:t>Định</a:t>
            </a:r>
            <a:r>
              <a:rPr lang="vi-VN" b="1"/>
              <a:t> nghĩa</a:t>
            </a:r>
            <a:r>
              <a:rPr lang="it-IT" b="1"/>
              <a:t> lớp</a:t>
            </a:r>
            <a:endParaRPr lang="en-VN" b="1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FB00-EE38-6C48-9F92-2730D0B07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F730-274A-FC46-A277-431D48396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4201957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 b="1"/>
              <a:t>2.3 Thành phần tĩnh</a:t>
            </a:r>
            <a:endParaRPr lang="en-VN" b="1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95F8-456C-0245-9D83-523C85919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DBA1-4038-A44E-8420-547DC90B54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0267424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A43360AE-9AAA-1142-BBB0-1076ECE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>
                <a:ea typeface="SimSun" panose="02010600030101010101" pitchFamily="2" charset="-122"/>
              </a:rPr>
              <a:t>Được khai b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4000">
                <a:ea typeface="SimSun" panose="02010600030101010101" pitchFamily="2" charset="-122"/>
              </a:rPr>
              <a:t>o với từ kh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>
                <a:ea typeface="SimSun" panose="02010600030101010101" pitchFamily="2" charset="-122"/>
              </a:rPr>
              <a:t>a static ở đầu.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>
                <a:ea typeface="SimSun" panose="02010600030101010101" pitchFamily="2" charset="-122"/>
              </a:rPr>
              <a:t>Đặc t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4000">
                <a:ea typeface="SimSun" panose="02010600030101010101" pitchFamily="2" charset="-122"/>
              </a:rPr>
              <a:t>nh của 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m th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nh phần tĩnh:</a:t>
            </a:r>
          </a:p>
          <a:p>
            <a:pPr marL="347663" lvl="1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i="1">
                <a:ea typeface="SimSun" panose="02010600030101010101" pitchFamily="2" charset="-122"/>
              </a:rPr>
              <a:t>H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>
                <a:ea typeface="SimSun" panose="02010600030101010101" pitchFamily="2" charset="-122"/>
              </a:rPr>
              <a:t>m khai b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 i="1">
                <a:ea typeface="SimSun" panose="02010600030101010101" pitchFamily="2" charset="-122"/>
              </a:rPr>
              <a:t>o static chỉ c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i="1">
                <a:ea typeface="SimSun" panose="02010600030101010101" pitchFamily="2" charset="-122"/>
              </a:rPr>
              <a:t> thể truy nhập tới những th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>
                <a:ea typeface="SimSun" panose="02010600030101010101" pitchFamily="2" charset="-122"/>
              </a:rPr>
              <a:t>nh phần tĩnh trong lớp</a:t>
            </a:r>
          </a:p>
          <a:p>
            <a:pPr marL="347663" lvl="1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i="1">
                <a:ea typeface="SimSun" panose="02010600030101010101" pitchFamily="2" charset="-122"/>
              </a:rPr>
              <a:t>H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>
                <a:ea typeface="SimSun" panose="02010600030101010101" pitchFamily="2" charset="-122"/>
              </a:rPr>
              <a:t>m th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>
                <a:ea typeface="SimSun" panose="02010600030101010101" pitchFamily="2" charset="-122"/>
              </a:rPr>
              <a:t>nh phần tĩnh c</a:t>
            </a:r>
            <a:r>
              <a:rPr lang="en-US" altLang="zh-CN" sz="3600" i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i="1">
                <a:ea typeface="SimSun" panose="02010600030101010101" pitchFamily="2" charset="-122"/>
              </a:rPr>
              <a:t> thể được gọi với tên của lớp thay cho tên của đối tượng</a:t>
            </a:r>
            <a:endParaRPr lang="en-US" altLang="zh-CN" sz="3600" b="1" i="1">
              <a:ea typeface="SimSun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1C7E348-3008-694D-B774-9C20FD25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 sz="4000">
                <a:ea typeface="SimSun" panose="02010600030101010101" pitchFamily="2" charset="-122"/>
              </a:rPr>
              <a:t>Hàm thành phần tĩnh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A9353-22ED-7749-8220-A6D0FC624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B31E-4EC2-F544-B6FC-A9174D218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31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>
            <a:extLst>
              <a:ext uri="{FF2B5EF4-FFF2-40B4-BE49-F238E27FC236}">
                <a16:creationId xmlns:a16="http://schemas.microsoft.com/office/drawing/2014/main" id="{AFDE638C-7D47-3A48-ABF3-2B4EB0D8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Được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khi không muốn thay đổi dữ liệu của đối tượng lớp ở trong một số phương thức (h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m)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marL="115888" indent="-11588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Sử dụng</a:t>
            </a:r>
            <a:r>
              <a:rPr lang="en-US" altLang="zh-CN">
                <a:ea typeface="SimSun" panose="02010600030101010101" pitchFamily="2" charset="-122"/>
              </a:rPr>
              <a:t>: thêm từ kh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a </a:t>
            </a:r>
            <a:r>
              <a:rPr lang="en-US" altLang="zh-CN" b="1">
                <a:ea typeface="SimSun" panose="02010600030101010101" pitchFamily="2" charset="-122"/>
              </a:rPr>
              <a:t>const</a:t>
            </a:r>
            <a:r>
              <a:rPr lang="en-US" altLang="zh-CN">
                <a:ea typeface="SimSun" panose="02010600030101010101" pitchFamily="2" charset="-122"/>
              </a:rPr>
              <a:t>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trước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của tham số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</a:t>
            </a:r>
          </a:p>
          <a:p>
            <a:pPr marL="115888" indent="-11588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b="1">
                <a:ea typeface="SimSun" panose="02010600030101010101" pitchFamily="2" charset="-122"/>
              </a:rPr>
              <a:t> dụ:</a:t>
            </a: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cong(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</a:p>
          <a:p>
            <a:pPr marL="115888" indent="-115888">
              <a:buClr>
                <a:schemeClr val="tx1"/>
              </a:buClr>
              <a:buNone/>
            </a:pPr>
            <a:endParaRPr lang="en-US" altLang="zh-CN" sz="120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tru(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869EFAF-1C72-1941-8F45-E531CF0EA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 sz="4000">
                <a:ea typeface="SimSun" panose="02010600030101010101" pitchFamily="2" charset="-122"/>
              </a:rPr>
              <a:t>Từ khóa const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83D07-6388-794C-8179-76DD3FE05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304F-2985-5A43-9903-58D182C2A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32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 b="1"/>
              <a:t>2.4 Hàm bạn và lớp bạn</a:t>
            </a:r>
            <a:r>
              <a:rPr lang="en-VN" b="1">
                <a:effectLst/>
              </a:rPr>
              <a:t> </a:t>
            </a:r>
            <a:endParaRPr lang="en-US" altLang="zh-CN" b="1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649-635F-574B-8052-9F8DFBBBF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858C-9E52-B649-915F-32C2FAFCC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4387648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A5645531-3EE7-634E-8B34-125505B6C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>
                <a:ea typeface="SimSun" panose="02010600030101010101" pitchFamily="2" charset="-122"/>
              </a:rPr>
              <a:t>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m th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nh phần của lớp gồm c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4000">
                <a:ea typeface="SimSun" panose="02010600030101010101" pitchFamily="2" charset="-122"/>
              </a:rPr>
              <a:t>c loại sau:</a:t>
            </a: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riêng của lớp 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  được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o trong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ng </a:t>
            </a:r>
            <a:r>
              <a:rPr lang="en-US" altLang="zh-CN" sz="3600" b="1">
                <a:ea typeface="SimSun" panose="02010600030101010101" pitchFamily="2" charset="-122"/>
                <a:sym typeface="Wingdings" pitchFamily="2" charset="2"/>
              </a:rPr>
              <a:t>private</a:t>
            </a:r>
            <a:endParaRPr lang="en-US" altLang="zh-CN" sz="3600" b="1">
              <a:ea typeface="SimSun" panose="02010600030101010101" pitchFamily="2" charset="-122"/>
            </a:endParaRP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thân thiện 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 được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o với từ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sz="3600" b="1">
                <a:ea typeface="SimSun" panose="02010600030101010101" pitchFamily="2" charset="-122"/>
                <a:sym typeface="Wingdings" pitchFamily="2" charset="2"/>
              </a:rPr>
              <a:t>friend</a:t>
            </a:r>
            <a:endParaRPr lang="en-US" altLang="zh-CN" sz="3600" b="1">
              <a:ea typeface="SimSun" panose="02010600030101010101" pitchFamily="2" charset="-122"/>
            </a:endParaRP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tĩnh 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 được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o với từ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3600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sz="3600" b="1">
                <a:ea typeface="SimSun" panose="02010600030101010101" pitchFamily="2" charset="-122"/>
                <a:sym typeface="Wingdings" pitchFamily="2" charset="2"/>
              </a:rPr>
              <a:t>static</a:t>
            </a:r>
            <a:endParaRPr lang="en-US" altLang="zh-CN" sz="3600" b="1">
              <a:ea typeface="SimSun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4C311C-C88A-A04F-93D8-8AD8FE1AC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Phân loại hàm thành phần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EF36-18BC-A54F-B792-2307ABA5D6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A4233-C0A1-7746-90E3-0B4A16C96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114849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>
            <a:extLst>
              <a:ext uri="{FF2B5EF4-FFF2-40B4-BE49-F238E27FC236}">
                <a16:creationId xmlns:a16="http://schemas.microsoft.com/office/drawing/2014/main" id="{353B2A47-A755-A44F-A2F0-C9C94F89E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che giấu không cho ph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3600">
                <a:ea typeface="SimSun" panose="02010600030101010101" pitchFamily="2" charset="-122"/>
              </a:rPr>
              <a:t>p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đối tượng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truy cập đến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được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trong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private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private chỉ gọi được thông qua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trong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lớp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Đối tượng trong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lớp cũng không truy cập được đến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private khi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ngo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i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định nghĩa lớp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AF08470-2F75-574F-B236-F64767C4D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>
                <a:ea typeface="SimSun" panose="02010600030101010101" pitchFamily="2" charset="-122"/>
              </a:rPr>
              <a:t>Hàm thành phần private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A2E5-9687-AB44-898C-42FC3E684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FEB4-227D-4B46-A66B-AD0BD9B6B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417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>
            <a:extLst>
              <a:ext uri="{FF2B5EF4-FFF2-40B4-BE49-F238E27FC236}">
                <a16:creationId xmlns:a16="http://schemas.microsoft.com/office/drawing/2014/main" id="{BF64E5C0-509A-844E-9CA2-D24425BF0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Hàm friend là hàm được định nghĩa cho phép nhiều lớp cùng sử dụng chung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Có quyền truy cập đến các thành viên </a:t>
            </a:r>
            <a:r>
              <a:rPr lang="en-US" altLang="zh-CN" sz="3600" b="1">
                <a:ea typeface="SimSun" panose="02010600030101010101" pitchFamily="2" charset="-122"/>
              </a:rPr>
              <a:t>private </a:t>
            </a:r>
            <a:r>
              <a:rPr lang="en-US" altLang="zh-CN" sz="3600">
                <a:ea typeface="SimSun" panose="02010600030101010101" pitchFamily="2" charset="-122"/>
              </a:rPr>
              <a:t>và </a:t>
            </a:r>
            <a:r>
              <a:rPr lang="en-US" altLang="zh-CN" sz="3600" b="1">
                <a:ea typeface="SimSun" panose="02010600030101010101" pitchFamily="2" charset="-122"/>
              </a:rPr>
              <a:t>protected</a:t>
            </a:r>
            <a:endParaRPr lang="en-US" altLang="zh-CN" sz="360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Khai báo: thêm từ khóa </a:t>
            </a:r>
            <a:r>
              <a:rPr lang="en-US" altLang="zh-CN" sz="3600" b="1">
                <a:ea typeface="SimSun" panose="02010600030101010101" pitchFamily="2" charset="-122"/>
              </a:rPr>
              <a:t>friend</a:t>
            </a:r>
            <a:r>
              <a:rPr lang="en-US" altLang="zh-CN" sz="3600">
                <a:ea typeface="SimSun" panose="02010600030101010101" pitchFamily="2" charset="-122"/>
              </a:rPr>
              <a:t> vào trước kiểu của hàm thành phần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Cú pháp khai báo: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600" b="1">
                <a:ea typeface="SimSun" panose="02010600030101010101" pitchFamily="2" charset="-122"/>
              </a:rPr>
              <a:t>		friend</a:t>
            </a:r>
            <a:r>
              <a:rPr lang="en-US" altLang="zh-CN" sz="3600">
                <a:ea typeface="SimSun" panose="02010600030101010101" pitchFamily="2" charset="-122"/>
              </a:rPr>
              <a:t>  type  tên-hàm( </a:t>
            </a:r>
            <a:r>
              <a:rPr lang="en-US" altLang="zh-CN" sz="3600" i="1">
                <a:ea typeface="SimSun" panose="02010600030101010101" pitchFamily="2" charset="-122"/>
              </a:rPr>
              <a:t>parameter </a:t>
            </a:r>
            <a:r>
              <a:rPr lang="en-US" altLang="zh-CN" sz="3600">
                <a:ea typeface="SimSun" panose="02010600030101010101" pitchFamily="2" charset="-122"/>
              </a:rPr>
              <a:t>);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331A021-50ED-7F46-8350-6B43483A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Hàm thành phần friend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0C9D5-50E4-DC43-BA19-3EA22405B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16EE9-9843-0A44-A635-C2D6C9094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967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C72A80E4-C0B1-474F-84E1-B5D4A3F6B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sz="4000">
                <a:ea typeface="SimSun" panose="02010600030101010101" pitchFamily="2" charset="-122"/>
              </a:rPr>
              <a:t>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m friend c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>
                <a:ea typeface="SimSun" panose="02010600030101010101" pitchFamily="2" charset="-122"/>
              </a:rPr>
              <a:t> thể định nghĩa ở mọi nơi v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>
                <a:ea typeface="SimSun" panose="02010600030101010101" pitchFamily="2" charset="-122"/>
              </a:rPr>
              <a:t> không cần d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4000">
                <a:ea typeface="SimSun" panose="02010600030101010101" pitchFamily="2" charset="-122"/>
              </a:rPr>
              <a:t>ng từ kh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>
                <a:ea typeface="SimSun" panose="02010600030101010101" pitchFamily="2" charset="-122"/>
              </a:rPr>
              <a:t>a friend hay toán tử </a:t>
            </a:r>
            <a:r>
              <a:rPr lang="en-US" altLang="zh-CN" sz="4000" b="1">
                <a:ea typeface="SimSun" panose="02010600030101010101" pitchFamily="2" charset="-122"/>
              </a:rPr>
              <a:t>:: </a:t>
            </a:r>
            <a:r>
              <a:rPr lang="en-US" altLang="zh-CN" sz="400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4000" b="1">
                <a:ea typeface="SimSun" panose="02010600030101010101" pitchFamily="2" charset="-122"/>
              </a:rPr>
              <a:t>H</a:t>
            </a:r>
            <a:r>
              <a:rPr lang="en-US" altLang="zh-CN" sz="40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>
                <a:ea typeface="SimSun" panose="02010600030101010101" pitchFamily="2" charset="-122"/>
              </a:rPr>
              <a:t>m </a:t>
            </a:r>
            <a:r>
              <a:rPr lang="en-US" altLang="zh-CN" sz="4000">
                <a:ea typeface="SimSun" panose="02010600030101010101" pitchFamily="2" charset="-122"/>
              </a:rPr>
              <a:t>friends </a:t>
            </a:r>
            <a:r>
              <a:rPr lang="en-US" altLang="zh-CN" sz="4000" b="1">
                <a:ea typeface="SimSun" panose="02010600030101010101" pitchFamily="2" charset="-122"/>
              </a:rPr>
              <a:t>l</a:t>
            </a:r>
            <a:r>
              <a:rPr lang="en-US" altLang="zh-CN" sz="40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>
                <a:ea typeface="SimSun" panose="02010600030101010101" pitchFamily="2" charset="-122"/>
              </a:rPr>
              <a:t> một h</a:t>
            </a:r>
            <a:r>
              <a:rPr lang="en-US" altLang="zh-CN" sz="40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>
                <a:ea typeface="SimSun" panose="02010600030101010101" pitchFamily="2" charset="-122"/>
              </a:rPr>
              <a:t>m được định nghĩa thông thường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4F56-8112-8D44-B4CB-E18050CF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Hàm thành phần friend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B8FC-A408-B248-A43E-98F578B27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F826-B5BB-434E-A766-C1514C7CE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9288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83A4C41-2B81-4849-BF7A-FD51F81F0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Không nằm trong miền x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định của lớp nơi được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Khi truy cập đến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không cần gắn với đối tượng của lớp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</a:t>
            </a:r>
            <a:r>
              <a:rPr lang="en-US" altLang="zh-CN">
                <a:ea typeface="SimSun" panose="02010600030101010101" pitchFamily="2" charset="-122"/>
              </a:rPr>
              <a:t> truy nhập đến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thực hiện như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thông thường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Thông thường đối số của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đang định nghĩa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 friend không sử dụng con trỏ this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6A7291-AF25-0C49-8FD6-FC785A740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Đặc điểm hàm friend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DC5D1-1E3D-A648-A4ED-549086FD0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91B7-D013-AF40-B1DA-9CAF2EA89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5015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89190F3-2E0F-684A-A39E-EC405793D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Xây dựng lớp phân số với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thao t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cần định nghĩa như sau:</a:t>
            </a:r>
          </a:p>
          <a:p>
            <a:pPr marL="231775" lvl="1" indent="-57150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Cộng, trừ hai phân số</a:t>
            </a:r>
          </a:p>
          <a:p>
            <a:pPr marL="231775" lvl="1" indent="-57150">
              <a:buClr>
                <a:schemeClr val="tx1"/>
              </a:buClr>
            </a:pPr>
            <a:r>
              <a:rPr lang="en-US" altLang="zh-CN" sz="3200">
                <a:ea typeface="SimSun" panose="02010600030101010101" pitchFamily="2" charset="-122"/>
              </a:rPr>
              <a:t>Nhân, chia hai phân số ( </a:t>
            </a:r>
            <a:r>
              <a:rPr lang="en-US" altLang="zh-CN" sz="3200" i="1">
                <a:ea typeface="SimSun" panose="02010600030101010101" pitchFamily="2" charset="-122"/>
              </a:rPr>
              <a:t>h</a:t>
            </a:r>
            <a:r>
              <a:rPr lang="en-US" altLang="zh-CN" sz="32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i="1">
                <a:ea typeface="SimSun" panose="02010600030101010101" pitchFamily="2" charset="-122"/>
              </a:rPr>
              <a:t>m friend)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F0C1A1-4F32-9E47-9CA0-E0DE7FC2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6075-A004-0346-B2E0-E41DECAFA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983E-457F-2E49-8977-CA77C090B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80193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>
            <a:extLst>
              <a:ext uri="{FF2B5EF4-FFF2-40B4-BE49-F238E27FC236}">
                <a16:creationId xmlns:a16="http://schemas.microsoft.com/office/drawing/2014/main" id="{7050075D-1EA7-5048-8132-0E071403C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7475" indent="-117475">
              <a:buClr>
                <a:schemeClr val="tx1"/>
              </a:buClr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Định nghĩa lớp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tạo ra một kiểu dữ liệu trừu tượng mới để mô tả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đặc trưng của đối tượng trong thực tế. </a:t>
            </a:r>
          </a:p>
          <a:p>
            <a:pPr marL="117475" indent="-117475">
              <a:buClr>
                <a:schemeClr val="tx1"/>
              </a:buClr>
              <a:buFontTx/>
              <a:buChar char="•"/>
            </a:pPr>
            <a:r>
              <a:rPr lang="en-US" altLang="zh-CN" b="1">
                <a:ea typeface="SimSun" panose="02010600030101010101" pitchFamily="2" charset="-122"/>
              </a:rPr>
              <a:t>Định nghĩa lớp gồm hai bước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marL="395288" lvl="1" indent="-160338">
              <a:buClr>
                <a:schemeClr val="tx1"/>
              </a:buClr>
            </a:pPr>
            <a:r>
              <a:rPr lang="en-US" altLang="zh-CN" sz="3200" i="1">
                <a:ea typeface="SimSun" panose="02010600030101010101" pitchFamily="2" charset="-122"/>
              </a:rPr>
              <a:t>Khai b</a:t>
            </a:r>
            <a:r>
              <a:rPr lang="en-US" altLang="zh-CN" sz="32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 i="1">
                <a:ea typeface="SimSun" panose="02010600030101010101" pitchFamily="2" charset="-122"/>
              </a:rPr>
              <a:t>o lớp</a:t>
            </a:r>
            <a:r>
              <a:rPr lang="en-US" altLang="zh-CN" sz="3200">
                <a:ea typeface="SimSun" panose="02010600030101010101" pitchFamily="2" charset="-122"/>
              </a:rPr>
              <a:t>: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dữ liệu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(phương thức) tạo nên lớp</a:t>
            </a:r>
          </a:p>
          <a:p>
            <a:pPr marL="395288" lvl="1" indent="-160338">
              <a:buClr>
                <a:schemeClr val="tx1"/>
              </a:buClr>
            </a:pPr>
            <a:r>
              <a:rPr lang="en-US" altLang="zh-CN" sz="3200" i="1">
                <a:ea typeface="SimSun" panose="02010600030101010101" pitchFamily="2" charset="-122"/>
              </a:rPr>
              <a:t>Định nghĩa lớp</a:t>
            </a:r>
            <a:r>
              <a:rPr lang="en-US" altLang="zh-CN" sz="3200">
                <a:ea typeface="SimSun" panose="02010600030101010101" pitchFamily="2" charset="-122"/>
              </a:rPr>
              <a:t>: định nghĩa cụ thể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của lớp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109494-9C47-F843-BD7D-E4C493EE7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Định nghĩa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5221-AE2D-8F45-881A-B1602C1DF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CDE85-31D8-2D42-A120-0BE2159D3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0E752DE2-395B-5C4D-9CB4-6A6E0FA62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#include…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//Mo ta lop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class ps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int ts, ms;	//tp du lieu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//dinh nghia ham nhap xuat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void nhap(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void in(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//dinh nghia ham cong, tru, nhan, chia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ps cong(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ps tru(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friend ps nhan(ps a,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friend ps chia(ps a,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D0EA-91FD-FD48-875A-EB318B7C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5AF2-4A6E-654A-AC89-DBF1147A1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01E1-5C61-E949-85A6-A8B961923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7108701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676A2DA-2593-6546-8171-60F0DFDD3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//Định nghĩa hàm thành phần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void ps::in()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if(ms==1) cout&lt;&lt;ts;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else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if(ts==0) cout&lt;&lt;"0";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else cout&lt;&lt;ts&lt;&lt;"/"&lt;&lt;ms;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C0A5-D575-2145-B701-C6D6DDD6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4FB0-15BC-EC47-810E-E627B23F2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4786-402C-0340-AF65-BFDE521E1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498821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B8198CB-4FA5-1D45-866C-6D84DC6A2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void ps::nhap()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tu so:"; cin&gt;&gt;ts;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mau so:"; cin&gt;&gt;ms;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if (ms&lt;0)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ts=-ts;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ms=-ms;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7D18-FD2A-304A-B63B-DBEAA18E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D181-53CC-B44C-8D55-06EC6E7C0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F6C5-5944-6245-BB32-6B0DCAC17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7880264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90B8B3E-3C69-824B-BFA7-55BECB4FE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ps::cong(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ts*b.ms+b.ts*ms;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ps::tru(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 - 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93AC2-D6A4-4347-B49A-FEA4DB74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E456-F0CA-714E-B11C-8BD826760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2EE6-5F43-044B-9BB6-1B624C67A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0468758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983CF69-700B-9549-AAF8-A78C15C8B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nhan(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a.ts*b.ts;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a.ms*b.ms;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chia(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a.ts*b.ms;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a.ms*b.ts;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D96E-F69F-9647-BBC3-901DA455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6695-A999-324D-B7C2-6CCA7BEC4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A426-B884-EA4E-90CE-6B55C1A21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0826208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8C019BE-E023-264A-9BEB-C7A2C5618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void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ps x,y,kq;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cout&lt;&lt;"Nhap phan so thu nhat: 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x.nhap();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cout&lt;&lt;"\n\n Nhap phan so thu hai:\n";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y.nhap();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 = x.cong(y);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 Tong:";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 = nhan(x,y);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 Tich:";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getch();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32E6E-DB7A-0846-8219-DC7AFAB2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5FCD-8C5E-7A41-8B4A-E964EDB47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26AA-B4CD-1F4C-861C-3DCD3C640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3374602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>
            <a:extLst>
              <a:ext uri="{FF2B5EF4-FFF2-40B4-BE49-F238E27FC236}">
                <a16:creationId xmlns:a16="http://schemas.microsoft.com/office/drawing/2014/main" id="{CEC7B3A8-BF1C-CB43-A385-E9EAB0B04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class Matrix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private: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int m; // dòng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int n; // cột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double elements[100][100];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Matrix();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~Matrix();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Matrix(const Matrix &amp; a);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void nhap();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void xuat();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int Cong(const Matrix &amp; a); // return 1 nếu cộng dc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void Nhan(const double &amp; k);// Nhân với 1 số K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int Nhan(const Matrix &amp; a);// return 1 nếu nhân đc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    friend Vector multiply(const Matrix &amp;a, const Vector &amp;b);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8657E-9DC0-A74D-B9C7-B9FBACF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Bài tập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C0EC-88C1-5B4F-9FB1-F61BF54D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62D8-A9C9-A745-83AA-252E0DFB2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298094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EEE0FC7C-D3B0-7849-8CB9-E504D0BC2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class</a:t>
            </a:r>
            <a:r>
              <a:rPr lang="en-US" altLang="zh-CN" sz="2800">
                <a:ea typeface="SimSun" panose="02010600030101010101" pitchFamily="2" charset="-122"/>
              </a:rPr>
              <a:t>   tên-lớp-được-định-nghĩa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private</a:t>
            </a:r>
            <a:r>
              <a:rPr lang="en-US" altLang="zh-CN">
                <a:ea typeface="SimSun" panose="02010600030101010101" pitchFamily="2" charset="-122"/>
              </a:rPr>
              <a:t>:	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//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khai b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o v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ng che giấu riêng của lớp</a:t>
            </a:r>
            <a:endParaRPr lang="en-US" altLang="zh-CN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</a:t>
            </a: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protected</a:t>
            </a:r>
            <a:r>
              <a:rPr lang="en-US" altLang="zh-CN">
                <a:ea typeface="SimSun" panose="02010600030101010101" pitchFamily="2" charset="-122"/>
              </a:rPr>
              <a:t>:	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//khai b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o v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ng bảo vệ của lớp</a:t>
            </a:r>
            <a:endParaRPr lang="en-US" altLang="zh-CN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</a:t>
            </a: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>
                <a:ea typeface="SimSun" panose="02010600030101010101" pitchFamily="2" charset="-122"/>
              </a:rPr>
              <a:t>public</a:t>
            </a:r>
            <a:r>
              <a:rPr lang="en-US" altLang="zh-CN" b="1">
                <a:ea typeface="SimSun" panose="02010600030101010101" pitchFamily="2" charset="-122"/>
              </a:rPr>
              <a:t>:</a:t>
            </a:r>
            <a:r>
              <a:rPr lang="en-US" altLang="zh-CN" i="1">
                <a:ea typeface="SimSun" panose="02010600030101010101" pitchFamily="2" charset="-122"/>
              </a:rPr>
              <a:t>	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//khai b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o v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ng d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ng chung của lớp</a:t>
            </a:r>
            <a:endParaRPr lang="en-US" altLang="zh-CN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</a:t>
            </a: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3D33DF-6FC0-D14B-9B6A-F36D255E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C78-6633-2E4C-B76C-4E07F3628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99B06-5E5C-B543-B217-1D8AEA2BB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3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3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300"/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3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300"/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300"/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300"/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300"/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BFF4ECE2-E806-DD4D-8C33-E29E82736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b="1">
                <a:ea typeface="SimSun" panose="02010600030101010101" pitchFamily="2" charset="-122"/>
              </a:rPr>
              <a:t>Dữ liệu</a:t>
            </a:r>
            <a:r>
              <a:rPr lang="en-US" altLang="zh-CN" sz="2600">
                <a:ea typeface="SimSun" panose="02010600030101010101" pitchFamily="2" charset="-122"/>
              </a:rPr>
              <a:t>: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>
                <a:ea typeface="SimSun" panose="02010600030101010101" pitchFamily="2" charset="-122"/>
              </a:rPr>
              <a:t>c định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>
                <a:ea typeface="SimSun" panose="02010600030101010101" pitchFamily="2" charset="-122"/>
              </a:rPr>
              <a:t>c th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nh phần dữ liệu để mô tả lớp 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 gọi 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 trường, thuộc t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nh để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định đối tượng</a:t>
            </a: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dữ liệu được mô tả thông qua tên v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 kiểu x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định  </a:t>
            </a:r>
            <a:r>
              <a:rPr lang="en-US" altLang="zh-CN" sz="2600" b="1" i="1">
                <a:ea typeface="SimSun" panose="02010600030101010101" pitchFamily="2" charset="-122"/>
                <a:sym typeface="Wingdings" pitchFamily="2" charset="2"/>
              </a:rPr>
              <a:t>khai b</a:t>
            </a:r>
            <a:r>
              <a:rPr lang="en-US" altLang="zh-CN" sz="2600" b="1" i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b="1" i="1">
                <a:ea typeface="SimSun" panose="02010600030101010101" pitchFamily="2" charset="-122"/>
                <a:sym typeface="Wingdings" pitchFamily="2" charset="2"/>
              </a:rPr>
              <a:t>o biến dữ liệu</a:t>
            </a: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kiểu: chấp nhận được khai b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kiểu gồm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c kiểu cơ bản(int, float,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) hay con trỏ đến đối tượng lớp</a:t>
            </a: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600">
                <a:ea typeface="SimSun" panose="02010600030101010101" pitchFamily="2" charset="-122"/>
                <a:sym typeface="Wingdings" pitchFamily="2" charset="2"/>
              </a:rPr>
              <a:t> dụ: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2200" b="1">
                <a:ea typeface="SimSun" panose="02010600030101010101" pitchFamily="2" charset="-122"/>
                <a:sym typeface="Wingdings" pitchFamily="2" charset="2"/>
              </a:rPr>
              <a:t>date{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	private: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		int ngay;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>
                <a:ea typeface="SimSun" panose="02010600030101010101" pitchFamily="2" charset="-122"/>
                <a:sym typeface="Wingdings" pitchFamily="2" charset="2"/>
              </a:rPr>
              <a:t>        	   	</a:t>
            </a: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int thang;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>
                <a:ea typeface="SimSun" panose="02010600030101010101" pitchFamily="2" charset="-122"/>
                <a:sym typeface="Wingdings" pitchFamily="2" charset="2"/>
              </a:rPr>
              <a:t>		</a:t>
            </a: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int nam;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20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altLang="zh-CN" sz="22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1FC841-1CC5-8F43-BB83-7C6ABADC3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A9AC5-80C2-3248-A31B-37B73E66E1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0862-11C0-9A4F-A45B-415A95795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6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300"/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300"/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300"/>
                                        <p:tgtEl>
                                          <p:spTgt spid="378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B5F8B607-25D6-E044-B957-B875BEFDB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b="1">
                <a:ea typeface="SimSun" panose="02010600030101010101" pitchFamily="2" charset="-122"/>
                <a:sym typeface="Wingdings" pitchFamily="2" charset="2"/>
              </a:rPr>
              <a:t>Phương thức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: x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định 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phương thức hay t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 vụ thực hiện xử lý trên dữ liệu của lớp, được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như khai b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o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m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>
                <a:ea typeface="SimSun" panose="02010600030101010101" pitchFamily="2" charset="-122"/>
                <a:sym typeface="Wingdings" pitchFamily="2" charset="2"/>
              </a:rPr>
              <a:t>	&lt;kiểu-trả-lại&gt;	Tên-phương-thức( ds đối số );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 dụ: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date{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public: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	int get_ngay(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	int get_thang(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int get_nam(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	int sosanh( date &amp;d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altLang="zh-CN" sz="24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D2D31-8D35-9241-9E98-35BF3329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1D2E-2653-4048-A868-4864FCED7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25A2-9364-174F-9A65-75867F9DE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3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"/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300"/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300"/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300"/>
                                        <p:tgtEl>
                                          <p:spTgt spid="379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300"/>
                                        <p:tgtEl>
                                          <p:spTgt spid="379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3354015-345B-9048-AB63-1E3E88A84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dữ liệu v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 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m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phần của lớp được mô tả với 3 mức kh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>
                <a:ea typeface="SimSun" panose="02010600030101010101" pitchFamily="2" charset="-122"/>
              </a:rPr>
              <a:t>c nhau:</a:t>
            </a: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</a:rPr>
              <a:t>private</a:t>
            </a:r>
            <a:r>
              <a:rPr lang="en-US" altLang="zh-CN" sz="2400">
                <a:ea typeface="SimSun" panose="02010600030101010101" pitchFamily="2" charset="-122"/>
              </a:rPr>
              <a:t>: sở hữu riêng,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400">
                <a:ea typeface="SimSun" panose="02010600030101010101" pitchFamily="2" charset="-122"/>
              </a:rPr>
              <a:t>ng để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nh viên l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 riêng của chỉ lớp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400">
                <a:ea typeface="SimSun" panose="02010600030101010101" pitchFamily="2" charset="-122"/>
              </a:rPr>
              <a:t> v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>
                <a:ea typeface="SimSun" panose="02010600030101010101" pitchFamily="2" charset="-122"/>
              </a:rPr>
              <a:t> không thể truy cập từ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lớp kh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>
                <a:ea typeface="SimSun" panose="02010600030101010101" pitchFamily="2" charset="-122"/>
              </a:rPr>
              <a:t>c 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 được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với mục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ch che giấu thông tin của lớp</a:t>
            </a: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protected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: chế độ bảo vệ,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nh phần của riêng lớp đ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v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lớp kế thừa 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thể truy cập được còn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lớp kh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không truy cập được</a:t>
            </a: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>
                <a:ea typeface="SimSun" panose="02010600030101010101" pitchFamily="2" charset="-122"/>
                <a:sym typeface="Wingdings" pitchFamily="2" charset="2"/>
              </a:rPr>
              <a:t>public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: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chung, 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ng khai b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o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c th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nh phần c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 thể truy cập từ mọi nơi  truy cập được từ bên ngo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>
                <a:ea typeface="SimSun" panose="02010600030101010101" pitchFamily="2" charset="-122"/>
                <a:sym typeface="Wingdings" pitchFamily="2" charset="2"/>
              </a:rPr>
              <a:t>i lớp</a:t>
            </a:r>
          </a:p>
          <a:p>
            <a:pPr marL="115888" indent="-115888" algn="just">
              <a:buClr>
                <a:schemeClr val="tx1"/>
              </a:buClr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Ch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ú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 ý: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Nếu không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từ kh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a </a:t>
            </a:r>
            <a:r>
              <a:rPr lang="en-US" altLang="zh-CN" b="1">
                <a:ea typeface="SimSun" panose="02010600030101010101" pitchFamily="2" charset="-122"/>
                <a:sym typeface="Wingdings" pitchFamily="2" charset="2"/>
              </a:rPr>
              <a:t>private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ì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mặc định hiểu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 thuộc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ng private</a:t>
            </a:r>
            <a:endParaRPr lang="en-US" altLang="zh-CN" sz="28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B775-63A4-1B41-A55C-3AF68971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2117-736E-C043-995E-AF9A8C537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38F-A51C-254A-8BA1-B0D9B17DC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>
            <a:extLst>
              <a:ext uri="{FF2B5EF4-FFF2-40B4-BE49-F238E27FC236}">
                <a16:creationId xmlns:a16="http://schemas.microsoft.com/office/drawing/2014/main" id="{D4836389-9BE3-4D42-9D0C-6AE4DA06A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dụ:</a:t>
            </a: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1268A11-0EE4-9E42-BD60-20CAC47D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238250"/>
            <a:ext cx="82296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class date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ngay</a:t>
            </a:r>
            <a:r>
              <a:rPr lang="en-US" altLang="en-US" sz="240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thang</a:t>
            </a:r>
            <a:r>
              <a:rPr lang="en-US" altLang="en-US" sz="240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nam</a:t>
            </a:r>
            <a:r>
              <a:rPr lang="en-US" altLang="en-US" sz="240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get_ngay</a:t>
            </a:r>
            <a:r>
              <a:rPr lang="en-US" altLang="en-US" sz="240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get_thang</a:t>
            </a:r>
            <a:r>
              <a:rPr lang="en-US" altLang="en-US" sz="240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int  </a:t>
            </a:r>
            <a:r>
              <a:rPr lang="en-US" altLang="en-US" sz="2400" i="1">
                <a:cs typeface="Arial" panose="020B0604020202020204" pitchFamily="34" charset="0"/>
              </a:rPr>
              <a:t>get_nam</a:t>
            </a:r>
            <a:r>
              <a:rPr lang="en-US" altLang="en-US" sz="240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void  in(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	void  nhap(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>
                <a:cs typeface="Arial" panose="020B0604020202020204" pitchFamily="34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CD0C-6D8A-9C4F-B849-A227CD630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2E01-2F6A-D44C-B5A6-2A5A46670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9</a:t>
            </a:fld>
            <a:endParaRPr lang="en-US" altLang="en-US" sz="1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224">
  <a:themeElements>
    <a:clrScheme name="cdb2004138l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db2004138l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E224" id="{5E69D8E8-746F-F745-8271-59681E33B7BB}" vid="{8AE2637C-071A-B34C-A0DB-C4E214832E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</TotalTime>
  <Words>3586</Words>
  <Application>Microsoft Macintosh PowerPoint</Application>
  <PresentationFormat>Widescreen</PresentationFormat>
  <Paragraphs>517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Verdana</vt:lpstr>
      <vt:lpstr>Calibri</vt:lpstr>
      <vt:lpstr>Wingdings</vt:lpstr>
      <vt:lpstr>Times New Roman</vt:lpstr>
      <vt:lpstr>SimSun</vt:lpstr>
      <vt:lpstr>Corbel</vt:lpstr>
      <vt:lpstr>Monotype Sorts</vt:lpstr>
      <vt:lpstr>Courier New</vt:lpstr>
      <vt:lpstr>CSE224</vt:lpstr>
      <vt:lpstr>NGUYÊN LÝ LẬP TRÌNH HƯỚNG ĐỐI TƯỢNG CSE 224 Chương 2: Lớp và đối tượng</vt:lpstr>
      <vt:lpstr>NỘI DUNG</vt:lpstr>
      <vt:lpstr>NỘI DUNG:</vt:lpstr>
      <vt:lpstr>Định nghĩa lớp</vt:lpstr>
      <vt:lpstr>Khai báo lớp</vt:lpstr>
      <vt:lpstr>Khai báo lớp</vt:lpstr>
      <vt:lpstr>Khai báo lớp</vt:lpstr>
      <vt:lpstr>Khai báo lớp</vt:lpstr>
      <vt:lpstr>Ví dụ:</vt:lpstr>
      <vt:lpstr>2. Định nghĩa hàm thành phần</vt:lpstr>
      <vt:lpstr>Định nghĩa bên ngoài khai báo lớp</vt:lpstr>
      <vt:lpstr>Ví dụ</vt:lpstr>
      <vt:lpstr>Định nghĩa trong lớp</vt:lpstr>
      <vt:lpstr>Ví dụ</vt:lpstr>
      <vt:lpstr>Tạo lập đối tượng</vt:lpstr>
      <vt:lpstr>Truy cập các thành viên của đối tượng</vt:lpstr>
      <vt:lpstr>Con trỏ This</vt:lpstr>
      <vt:lpstr>Con trỏ this</vt:lpstr>
      <vt:lpstr>NỘI DUNG:</vt:lpstr>
      <vt:lpstr>Constructor và Destructor</vt:lpstr>
      <vt:lpstr>Constructor</vt:lpstr>
      <vt:lpstr>Tính chất của Constructor</vt:lpstr>
      <vt:lpstr>Phân loại Constructor </vt:lpstr>
      <vt:lpstr>Destructor</vt:lpstr>
      <vt:lpstr>Ví dụ</vt:lpstr>
      <vt:lpstr>Ví dụ</vt:lpstr>
      <vt:lpstr>Constructor sao chép</vt:lpstr>
      <vt:lpstr>Constructor sao chép</vt:lpstr>
      <vt:lpstr>* ví dụ:</vt:lpstr>
      <vt:lpstr>NỘI DUNG:</vt:lpstr>
      <vt:lpstr>Hàm thành phần tĩnh</vt:lpstr>
      <vt:lpstr>Từ khóa const</vt:lpstr>
      <vt:lpstr>NỘI DUNG:</vt:lpstr>
      <vt:lpstr>Phân loại hàm thành phần</vt:lpstr>
      <vt:lpstr>Hàm thành phần private</vt:lpstr>
      <vt:lpstr>Hàm thành phần friend</vt:lpstr>
      <vt:lpstr>Hàm thành phần friend</vt:lpstr>
      <vt:lpstr>Đặc điểm hàm friend</vt:lpstr>
      <vt:lpstr>Ví dụ</vt:lpstr>
      <vt:lpstr>Ví dụ</vt:lpstr>
      <vt:lpstr>Ví dụ</vt:lpstr>
      <vt:lpstr>Ví dụ</vt:lpstr>
      <vt:lpstr>Ví dụ</vt:lpstr>
      <vt:lpstr>Ví dụ</vt:lpstr>
      <vt:lpstr>PowerPoint Presentation</vt:lpstr>
      <vt:lpstr>Bài tập</vt:lpstr>
    </vt:vector>
  </TitlesOfParts>
  <Company>AM &amp; 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phân đoạn ảnh hiệu quả dựa vào đồ thi</dc:title>
  <dc:creator>Thai Thi Thanh Van</dc:creator>
  <cp:lastModifiedBy>Cu Viet Dung</cp:lastModifiedBy>
  <cp:revision>1171</cp:revision>
  <cp:lastPrinted>2002-10-28T17:24:40Z</cp:lastPrinted>
  <dcterms:created xsi:type="dcterms:W3CDTF">1999-02-12T23:27:18Z</dcterms:created>
  <dcterms:modified xsi:type="dcterms:W3CDTF">2021-09-19T05:02:22Z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60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cyy@cs.washington.edu</vt:lpwstr>
  </property>
  <property fmtid="{D5CDD505-2E9C-101B-9397-08002B2CF9AE}" pid="8" name="HomePage">
    <vt:lpwstr>http://www.cs.washington.edu/homes/cyy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D:\htdocs\academic\</vt:lpwstr>
  </property>
</Properties>
</file>