
<file path=[Content_Types].xml><?xml version="1.0" encoding="utf-8"?>
<Types xmlns="http://schemas.openxmlformats.org/package/2006/content-types">
  <Default Extension="emf" ContentType="image/x-emf"/>
  <Default Extension="jpeg" ContentType="image/jpeg"/>
  <Default Extension="pdf" ContentType="application/pdf"/>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39"/>
  </p:notesMasterIdLst>
  <p:handoutMasterIdLst>
    <p:handoutMasterId r:id="rId40"/>
  </p:handoutMasterIdLst>
  <p:sldIdLst>
    <p:sldId id="256" r:id="rId2"/>
    <p:sldId id="283" r:id="rId3"/>
    <p:sldId id="284" r:id="rId4"/>
    <p:sldId id="275" r:id="rId5"/>
    <p:sldId id="285"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5" r:id="rId22"/>
    <p:sldId id="306" r:id="rId23"/>
    <p:sldId id="286" r:id="rId24"/>
    <p:sldId id="276" r:id="rId25"/>
    <p:sldId id="259" r:id="rId26"/>
    <p:sldId id="261" r:id="rId27"/>
    <p:sldId id="262" r:id="rId28"/>
    <p:sldId id="263" r:id="rId29"/>
    <p:sldId id="264" r:id="rId30"/>
    <p:sldId id="265" r:id="rId31"/>
    <p:sldId id="277" r:id="rId32"/>
    <p:sldId id="278" r:id="rId33"/>
    <p:sldId id="279" r:id="rId34"/>
    <p:sldId id="280" r:id="rId35"/>
    <p:sldId id="270" r:id="rId36"/>
    <p:sldId id="287" r:id="rId37"/>
    <p:sldId id="288"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09"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09"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09"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09"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09" charset="0"/>
        <a:ea typeface="+mn-ea"/>
        <a:cs typeface="+mn-cs"/>
      </a:defRPr>
    </a:lvl5pPr>
    <a:lvl6pPr marL="2286000" algn="l" defTabSz="457200" rtl="0" eaLnBrk="1" latinLnBrk="0" hangingPunct="1">
      <a:defRPr sz="2400" kern="1200">
        <a:solidFill>
          <a:schemeClr val="tx1"/>
        </a:solidFill>
        <a:latin typeface="Times New Roman" pitchFamily="-109" charset="0"/>
        <a:ea typeface="+mn-ea"/>
        <a:cs typeface="+mn-cs"/>
      </a:defRPr>
    </a:lvl6pPr>
    <a:lvl7pPr marL="2743200" algn="l" defTabSz="457200" rtl="0" eaLnBrk="1" latinLnBrk="0" hangingPunct="1">
      <a:defRPr sz="2400" kern="1200">
        <a:solidFill>
          <a:schemeClr val="tx1"/>
        </a:solidFill>
        <a:latin typeface="Times New Roman" pitchFamily="-109" charset="0"/>
        <a:ea typeface="+mn-ea"/>
        <a:cs typeface="+mn-cs"/>
      </a:defRPr>
    </a:lvl7pPr>
    <a:lvl8pPr marL="3200400" algn="l" defTabSz="457200" rtl="0" eaLnBrk="1" latinLnBrk="0" hangingPunct="1">
      <a:defRPr sz="2400" kern="1200">
        <a:solidFill>
          <a:schemeClr val="tx1"/>
        </a:solidFill>
        <a:latin typeface="Times New Roman" pitchFamily="-109" charset="0"/>
        <a:ea typeface="+mn-ea"/>
        <a:cs typeface="+mn-cs"/>
      </a:defRPr>
    </a:lvl8pPr>
    <a:lvl9pPr marL="3657600" algn="l" defTabSz="457200" rtl="0" eaLnBrk="1" latinLnBrk="0" hangingPunct="1">
      <a:defRPr sz="2400" kern="1200">
        <a:solidFill>
          <a:schemeClr val="tx1"/>
        </a:solidFill>
        <a:latin typeface="Times New Roman" pitchFamily="-10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85741" autoAdjust="0"/>
  </p:normalViewPr>
  <p:slideViewPr>
    <p:cSldViewPr>
      <p:cViewPr varScale="1">
        <p:scale>
          <a:sx n="80" d="100"/>
          <a:sy n="80" d="100"/>
        </p:scale>
        <p:origin x="1284" y="6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3" d="2"/>
        <a:sy n="3" d="2"/>
      </p:scale>
      <p:origin x="0" y="0"/>
    </p:cViewPr>
  </p:notesTextViewPr>
  <p:notesViewPr>
    <p:cSldViewPr>
      <p:cViewPr varScale="1">
        <p:scale>
          <a:sx n="51" d="100"/>
          <a:sy n="51" d="100"/>
        </p:scale>
        <p:origin x="2604"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9.xml"/><Relationship Id="rId1" Type="http://schemas.openxmlformats.org/officeDocument/2006/relationships/slide" Target="slides/slide1.xml"/><Relationship Id="rId5" Type="http://schemas.openxmlformats.org/officeDocument/2006/relationships/slide" Target="slides/slide35.xml"/><Relationship Id="rId4"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o Nguyen" userId="82f0e0b938c1e911" providerId="LiveId" clId="{56BC8A59-A2B3-4165-B3C1-E6FFB7A613DE}"/>
    <pc:docChg chg="modSld">
      <pc:chgData name="Thao Nguyen" userId="82f0e0b938c1e911" providerId="LiveId" clId="{56BC8A59-A2B3-4165-B3C1-E6FFB7A613DE}" dt="2021-09-05T10:26:36.782" v="93"/>
      <pc:docMkLst>
        <pc:docMk/>
      </pc:docMkLst>
      <pc:sldChg chg="modSp mod">
        <pc:chgData name="Thao Nguyen" userId="82f0e0b938c1e911" providerId="LiveId" clId="{56BC8A59-A2B3-4165-B3C1-E6FFB7A613DE}" dt="2021-09-05T10:26:36.782" v="93"/>
        <pc:sldMkLst>
          <pc:docMk/>
          <pc:sldMk cId="1628710939" sldId="301"/>
        </pc:sldMkLst>
        <pc:spChg chg="mod">
          <ac:chgData name="Thao Nguyen" userId="82f0e0b938c1e911" providerId="LiveId" clId="{56BC8A59-A2B3-4165-B3C1-E6FFB7A613DE}" dt="2021-09-05T10:26:36.782" v="93"/>
          <ac:spMkLst>
            <pc:docMk/>
            <pc:sldMk cId="1628710939" sldId="301"/>
            <ac:spMk id="6"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B48A5F-8F2E-854C-AFE4-8C8C91953F2A}"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286C2A99-2183-9247-8F0D-5515E65B2C72}">
      <dgm:prSet custT="1"/>
      <dgm:spPr/>
      <dgm:t>
        <a:bodyPr/>
        <a:lstStyle/>
        <a:p>
          <a:pPr rtl="0"/>
          <a:r>
            <a:rPr lang="vi-VN" sz="1700"/>
            <a:t>Không chỉ được </a:t>
          </a:r>
          <a:r>
            <a:rPr lang="en-US" sz="1700"/>
            <a:t>dùng </a:t>
          </a:r>
          <a:r>
            <a:rPr lang="vi-VN" sz="1700"/>
            <a:t>để </a:t>
          </a:r>
          <a:r>
            <a:rPr lang="en-US" sz="1700"/>
            <a:t>biểu diễn</a:t>
          </a:r>
          <a:r>
            <a:rPr lang="vi-VN" sz="1700"/>
            <a:t> các số nguyên mà còn là một </a:t>
          </a:r>
          <a:r>
            <a:rPr lang="en-US" sz="1700"/>
            <a:t>biểu diễn</a:t>
          </a:r>
          <a:r>
            <a:rPr lang="vi-VN" sz="1700"/>
            <a:t> ngắn gọn để biểu diễn dãy số nhị phân</a:t>
          </a:r>
          <a:r>
            <a:rPr lang="en-US" sz="1700"/>
            <a:t> </a:t>
          </a:r>
          <a:r>
            <a:rPr lang="vi-VN" sz="1700"/>
            <a:t>bất kỳ </a:t>
          </a:r>
          <a:endParaRPr lang="en-US" sz="1700" dirty="0"/>
        </a:p>
      </dgm:t>
    </dgm:pt>
    <dgm:pt modelId="{5951A6DA-99AF-C14A-BC14-BB066AC1FDFB}" type="parTrans" cxnId="{A0387B61-44D1-574A-B80B-E0AAF6FE1F11}">
      <dgm:prSet/>
      <dgm:spPr/>
      <dgm:t>
        <a:bodyPr/>
        <a:lstStyle/>
        <a:p>
          <a:endParaRPr lang="en-US"/>
        </a:p>
      </dgm:t>
    </dgm:pt>
    <dgm:pt modelId="{51FDC2ED-856C-1E4A-8A10-0A9EBB881973}" type="sibTrans" cxnId="{A0387B61-44D1-574A-B80B-E0AAF6FE1F11}">
      <dgm:prSet/>
      <dgm:spPr/>
      <dgm:t>
        <a:bodyPr/>
        <a:lstStyle/>
        <a:p>
          <a:endParaRPr lang="en-US"/>
        </a:p>
      </dgm:t>
    </dgm:pt>
    <dgm:pt modelId="{D1064496-D9CC-E548-8CD2-477694173F8A}">
      <dgm:prSet custT="1"/>
      <dgm:spPr/>
      <dgm:t>
        <a:bodyPr/>
        <a:lstStyle/>
        <a:p>
          <a:pPr rtl="0"/>
          <a:r>
            <a:rPr lang="en-US" sz="1800"/>
            <a:t>Lý do sử dụng biểu diễn thập lục phân:</a:t>
          </a:r>
          <a:endParaRPr lang="en-US" sz="1800" dirty="0"/>
        </a:p>
      </dgm:t>
    </dgm:pt>
    <dgm:pt modelId="{4B8820EF-8F1B-114E-A4A6-D0FDD23F8D8F}" type="parTrans" cxnId="{5636A36B-9208-8046-9F8E-911DF97EF634}">
      <dgm:prSet/>
      <dgm:spPr/>
      <dgm:t>
        <a:bodyPr/>
        <a:lstStyle/>
        <a:p>
          <a:endParaRPr lang="en-US"/>
        </a:p>
      </dgm:t>
    </dgm:pt>
    <dgm:pt modelId="{7DB4B415-7AEC-B044-A5EE-6071A79B8090}" type="sibTrans" cxnId="{5636A36B-9208-8046-9F8E-911DF97EF634}">
      <dgm:prSet/>
      <dgm:spPr/>
      <dgm:t>
        <a:bodyPr/>
        <a:lstStyle/>
        <a:p>
          <a:endParaRPr lang="en-US"/>
        </a:p>
      </dgm:t>
    </dgm:pt>
    <dgm:pt modelId="{BE4F66D8-4FE5-974B-9B7C-5CC6D751E268}">
      <dgm:prSet custT="1"/>
      <dgm:spPr/>
      <dgm:t>
        <a:bodyPr/>
        <a:lstStyle/>
        <a:p>
          <a:pPr rtl="0"/>
          <a:r>
            <a:rPr lang="en-US" sz="1800"/>
            <a:t>Ngắn </a:t>
          </a:r>
          <a:r>
            <a:rPr lang="vi-VN" sz="1800"/>
            <a:t>gọn hơn ký hiệu nhị phân</a:t>
          </a:r>
          <a:endParaRPr lang="en-US" sz="1800" dirty="0"/>
        </a:p>
      </dgm:t>
    </dgm:pt>
    <dgm:pt modelId="{17D17644-89D1-3641-BC49-99B7C4F47C40}" type="parTrans" cxnId="{3DECA9F2-5913-714E-B31E-4064B2B97F81}">
      <dgm:prSet/>
      <dgm:spPr/>
      <dgm:t>
        <a:bodyPr/>
        <a:lstStyle/>
        <a:p>
          <a:endParaRPr lang="en-US" dirty="0"/>
        </a:p>
      </dgm:t>
    </dgm:pt>
    <dgm:pt modelId="{B6B6EC4B-4F1E-6243-A6FA-02A438786558}" type="sibTrans" cxnId="{3DECA9F2-5913-714E-B31E-4064B2B97F81}">
      <dgm:prSet/>
      <dgm:spPr/>
      <dgm:t>
        <a:bodyPr/>
        <a:lstStyle/>
        <a:p>
          <a:endParaRPr lang="en-US"/>
        </a:p>
      </dgm:t>
    </dgm:pt>
    <dgm:pt modelId="{0E209786-87AF-6E48-9B07-6D38543ED4A1}">
      <dgm:prSet/>
      <dgm:spPr/>
      <dgm:t>
        <a:bodyPr/>
        <a:lstStyle/>
        <a:p>
          <a:pPr rtl="0"/>
          <a:r>
            <a:rPr lang="vi-VN"/>
            <a:t>Trong hầu hết máy tính, dữ liệu nhị phân chiếm </a:t>
          </a:r>
          <a:r>
            <a:rPr lang="en-US"/>
            <a:t>theo </a:t>
          </a:r>
          <a:r>
            <a:rPr lang="vi-VN"/>
            <a:t>bội của 4 bit, </a:t>
          </a:r>
          <a:r>
            <a:rPr lang="en-US"/>
            <a:t>tương đương với bội của </a:t>
          </a:r>
          <a:r>
            <a:rPr lang="vi-VN"/>
            <a:t>một số thập lục phân duy nhất</a:t>
          </a:r>
          <a:endParaRPr lang="en-US"/>
        </a:p>
      </dgm:t>
    </dgm:pt>
    <dgm:pt modelId="{872AA1E8-F3BF-2340-AB7B-7A8B6AC2740F}" type="parTrans" cxnId="{E330A9DA-65C5-934B-A15B-FF6E396DFCFF}">
      <dgm:prSet/>
      <dgm:spPr/>
      <dgm:t>
        <a:bodyPr/>
        <a:lstStyle/>
        <a:p>
          <a:endParaRPr lang="en-US" dirty="0"/>
        </a:p>
      </dgm:t>
    </dgm:pt>
    <dgm:pt modelId="{326BCE05-F9D6-8E40-81CA-C7EFCE74AC98}" type="sibTrans" cxnId="{E330A9DA-65C5-934B-A15B-FF6E396DFCFF}">
      <dgm:prSet/>
      <dgm:spPr/>
      <dgm:t>
        <a:bodyPr/>
        <a:lstStyle/>
        <a:p>
          <a:endParaRPr lang="en-US"/>
        </a:p>
      </dgm:t>
    </dgm:pt>
    <dgm:pt modelId="{7FA1CFBF-46BB-4447-BB6F-B2F6FDC5D6B4}">
      <dgm:prSet custT="1"/>
      <dgm:spPr/>
      <dgm:t>
        <a:bodyPr/>
        <a:lstStyle/>
        <a:p>
          <a:pPr rtl="0"/>
          <a:r>
            <a:rPr lang="en-US" sz="1800"/>
            <a:t>R</a:t>
          </a:r>
          <a:r>
            <a:rPr lang="vi-VN" sz="1800"/>
            <a:t>ất dễ dàng chuyển đổi giữa nhị phân và thập lục phân</a:t>
          </a:r>
          <a:endParaRPr lang="en-US" sz="1800" dirty="0"/>
        </a:p>
      </dgm:t>
    </dgm:pt>
    <dgm:pt modelId="{97BEB6BC-F1A5-4449-87D4-421D4D52B5C3}" type="parTrans" cxnId="{DFDF6B0C-9838-964A-A653-58AD6DEC5AF1}">
      <dgm:prSet/>
      <dgm:spPr/>
      <dgm:t>
        <a:bodyPr/>
        <a:lstStyle/>
        <a:p>
          <a:endParaRPr lang="en-US" dirty="0"/>
        </a:p>
      </dgm:t>
    </dgm:pt>
    <dgm:pt modelId="{BB3C020D-F860-C34F-9305-FA3C304546CA}" type="sibTrans" cxnId="{DFDF6B0C-9838-964A-A653-58AD6DEC5AF1}">
      <dgm:prSet/>
      <dgm:spPr/>
      <dgm:t>
        <a:bodyPr/>
        <a:lstStyle/>
        <a:p>
          <a:endParaRPr lang="en-US"/>
        </a:p>
      </dgm:t>
    </dgm:pt>
    <dgm:pt modelId="{16BA9AE2-EF78-CB42-A23C-E8BE3D56196C}" type="pres">
      <dgm:prSet presAssocID="{96B48A5F-8F2E-854C-AFE4-8C8C91953F2A}" presName="hierChild1" presStyleCnt="0">
        <dgm:presLayoutVars>
          <dgm:chPref val="1"/>
          <dgm:dir/>
          <dgm:animOne val="branch"/>
          <dgm:animLvl val="lvl"/>
          <dgm:resizeHandles/>
        </dgm:presLayoutVars>
      </dgm:prSet>
      <dgm:spPr/>
    </dgm:pt>
    <dgm:pt modelId="{1B1804AE-AB30-F044-B3F1-9B0C82976E25}" type="pres">
      <dgm:prSet presAssocID="{286C2A99-2183-9247-8F0D-5515E65B2C72}" presName="hierRoot1" presStyleCnt="0"/>
      <dgm:spPr/>
    </dgm:pt>
    <dgm:pt modelId="{A7F60236-6874-B34A-8F60-917566300BBA}" type="pres">
      <dgm:prSet presAssocID="{286C2A99-2183-9247-8F0D-5515E65B2C72}" presName="composite" presStyleCnt="0"/>
      <dgm:spPr/>
    </dgm:pt>
    <dgm:pt modelId="{B3A8E406-B174-824F-8B27-21E97F827568}" type="pres">
      <dgm:prSet presAssocID="{286C2A99-2183-9247-8F0D-5515E65B2C72}" presName="background" presStyleLbl="node0" presStyleIdx="0" presStyleCnt="2"/>
      <dgm:spPr/>
    </dgm:pt>
    <dgm:pt modelId="{1D84E48B-B187-2C44-A266-2E665C4DA52A}" type="pres">
      <dgm:prSet presAssocID="{286C2A99-2183-9247-8F0D-5515E65B2C72}" presName="text" presStyleLbl="fgAcc0" presStyleIdx="0" presStyleCnt="2" custLinFactNeighborX="-4646" custLinFactNeighborY="-30484">
        <dgm:presLayoutVars>
          <dgm:chPref val="3"/>
        </dgm:presLayoutVars>
      </dgm:prSet>
      <dgm:spPr/>
    </dgm:pt>
    <dgm:pt modelId="{0AD1C674-2A5F-FA4F-AF94-A37B3A280A9C}" type="pres">
      <dgm:prSet presAssocID="{286C2A99-2183-9247-8F0D-5515E65B2C72}" presName="hierChild2" presStyleCnt="0"/>
      <dgm:spPr/>
    </dgm:pt>
    <dgm:pt modelId="{5C8F3D71-A247-F142-A9AB-D8D7010AB32D}" type="pres">
      <dgm:prSet presAssocID="{D1064496-D9CC-E548-8CD2-477694173F8A}" presName="hierRoot1" presStyleCnt="0"/>
      <dgm:spPr/>
    </dgm:pt>
    <dgm:pt modelId="{BD451146-8366-A840-8AFD-B1C03FF2294C}" type="pres">
      <dgm:prSet presAssocID="{D1064496-D9CC-E548-8CD2-477694173F8A}" presName="composite" presStyleCnt="0"/>
      <dgm:spPr/>
    </dgm:pt>
    <dgm:pt modelId="{DC093A72-9023-1941-A02C-4E8954FF02D9}" type="pres">
      <dgm:prSet presAssocID="{D1064496-D9CC-E548-8CD2-477694173F8A}" presName="background" presStyleLbl="node0" presStyleIdx="1" presStyleCnt="2"/>
      <dgm:spPr/>
    </dgm:pt>
    <dgm:pt modelId="{D862E485-7B17-0D49-9472-B6A2763C74E9}" type="pres">
      <dgm:prSet presAssocID="{D1064496-D9CC-E548-8CD2-477694173F8A}" presName="text" presStyleLbl="fgAcc0" presStyleIdx="1" presStyleCnt="2">
        <dgm:presLayoutVars>
          <dgm:chPref val="3"/>
        </dgm:presLayoutVars>
      </dgm:prSet>
      <dgm:spPr/>
    </dgm:pt>
    <dgm:pt modelId="{26041FA2-076D-BC4A-81AA-243B6CA7DADA}" type="pres">
      <dgm:prSet presAssocID="{D1064496-D9CC-E548-8CD2-477694173F8A}" presName="hierChild2" presStyleCnt="0"/>
      <dgm:spPr/>
    </dgm:pt>
    <dgm:pt modelId="{5BE66221-C073-364A-A516-B91CD1FF47AD}" type="pres">
      <dgm:prSet presAssocID="{17D17644-89D1-3641-BC49-99B7C4F47C40}" presName="Name10" presStyleLbl="parChTrans1D2" presStyleIdx="0" presStyleCnt="3"/>
      <dgm:spPr/>
    </dgm:pt>
    <dgm:pt modelId="{6EE4146B-22DA-D248-9CE7-7EB6D7A373D2}" type="pres">
      <dgm:prSet presAssocID="{BE4F66D8-4FE5-974B-9B7C-5CC6D751E268}" presName="hierRoot2" presStyleCnt="0"/>
      <dgm:spPr/>
    </dgm:pt>
    <dgm:pt modelId="{F6FE0A11-69E2-EB46-BF3F-26D060AF4D12}" type="pres">
      <dgm:prSet presAssocID="{BE4F66D8-4FE5-974B-9B7C-5CC6D751E268}" presName="composite2" presStyleCnt="0"/>
      <dgm:spPr/>
    </dgm:pt>
    <dgm:pt modelId="{FBD54A9A-2BFC-5442-8D3F-011B4E85D950}" type="pres">
      <dgm:prSet presAssocID="{BE4F66D8-4FE5-974B-9B7C-5CC6D751E268}" presName="background2" presStyleLbl="node2" presStyleIdx="0" presStyleCnt="3"/>
      <dgm:spPr/>
    </dgm:pt>
    <dgm:pt modelId="{546206ED-D55F-D947-9F3B-7C80570FC408}" type="pres">
      <dgm:prSet presAssocID="{BE4F66D8-4FE5-974B-9B7C-5CC6D751E268}" presName="text2" presStyleLbl="fgAcc2" presStyleIdx="0" presStyleCnt="3">
        <dgm:presLayoutVars>
          <dgm:chPref val="3"/>
        </dgm:presLayoutVars>
      </dgm:prSet>
      <dgm:spPr/>
    </dgm:pt>
    <dgm:pt modelId="{AD21835B-1FF6-3148-A98F-688F84552229}" type="pres">
      <dgm:prSet presAssocID="{BE4F66D8-4FE5-974B-9B7C-5CC6D751E268}" presName="hierChild3" presStyleCnt="0"/>
      <dgm:spPr/>
    </dgm:pt>
    <dgm:pt modelId="{FACD0070-B33B-C149-944D-16CA2BF6301D}" type="pres">
      <dgm:prSet presAssocID="{872AA1E8-F3BF-2340-AB7B-7A8B6AC2740F}" presName="Name10" presStyleLbl="parChTrans1D2" presStyleIdx="1" presStyleCnt="3"/>
      <dgm:spPr/>
    </dgm:pt>
    <dgm:pt modelId="{3CD6EE8D-C86A-0B4B-AC4C-143439782C4B}" type="pres">
      <dgm:prSet presAssocID="{0E209786-87AF-6E48-9B07-6D38543ED4A1}" presName="hierRoot2" presStyleCnt="0"/>
      <dgm:spPr/>
    </dgm:pt>
    <dgm:pt modelId="{2DBE5E65-79A7-D844-B4DD-8056702D1FA5}" type="pres">
      <dgm:prSet presAssocID="{0E209786-87AF-6E48-9B07-6D38543ED4A1}" presName="composite2" presStyleCnt="0"/>
      <dgm:spPr/>
    </dgm:pt>
    <dgm:pt modelId="{B3F42B07-3F2B-8F4F-B03D-5CB1B1E1A98D}" type="pres">
      <dgm:prSet presAssocID="{0E209786-87AF-6E48-9B07-6D38543ED4A1}" presName="background2" presStyleLbl="node2" presStyleIdx="1" presStyleCnt="3"/>
      <dgm:spPr/>
    </dgm:pt>
    <dgm:pt modelId="{1E1DB3F8-33D7-4542-8625-4F033D926142}" type="pres">
      <dgm:prSet presAssocID="{0E209786-87AF-6E48-9B07-6D38543ED4A1}" presName="text2" presStyleLbl="fgAcc2" presStyleIdx="1" presStyleCnt="3">
        <dgm:presLayoutVars>
          <dgm:chPref val="3"/>
        </dgm:presLayoutVars>
      </dgm:prSet>
      <dgm:spPr/>
    </dgm:pt>
    <dgm:pt modelId="{B7BCEDC2-6E54-1749-B22F-797BDE687598}" type="pres">
      <dgm:prSet presAssocID="{0E209786-87AF-6E48-9B07-6D38543ED4A1}" presName="hierChild3" presStyleCnt="0"/>
      <dgm:spPr/>
    </dgm:pt>
    <dgm:pt modelId="{882DE9B9-B8BF-5448-90F0-9928C5A8ED3E}" type="pres">
      <dgm:prSet presAssocID="{97BEB6BC-F1A5-4449-87D4-421D4D52B5C3}" presName="Name10" presStyleLbl="parChTrans1D2" presStyleIdx="2" presStyleCnt="3"/>
      <dgm:spPr/>
    </dgm:pt>
    <dgm:pt modelId="{9E018986-7A6B-0A42-B041-17142971E42E}" type="pres">
      <dgm:prSet presAssocID="{7FA1CFBF-46BB-4447-BB6F-B2F6FDC5D6B4}" presName="hierRoot2" presStyleCnt="0"/>
      <dgm:spPr/>
    </dgm:pt>
    <dgm:pt modelId="{7A747BCD-29B7-194C-BEAF-8D408B8EB603}" type="pres">
      <dgm:prSet presAssocID="{7FA1CFBF-46BB-4447-BB6F-B2F6FDC5D6B4}" presName="composite2" presStyleCnt="0"/>
      <dgm:spPr/>
    </dgm:pt>
    <dgm:pt modelId="{41164F4A-44E0-694B-8ADA-72C8436A7DEB}" type="pres">
      <dgm:prSet presAssocID="{7FA1CFBF-46BB-4447-BB6F-B2F6FDC5D6B4}" presName="background2" presStyleLbl="node2" presStyleIdx="2" presStyleCnt="3"/>
      <dgm:spPr/>
    </dgm:pt>
    <dgm:pt modelId="{10790D25-B198-3C4B-BF8D-4B8686C25E15}" type="pres">
      <dgm:prSet presAssocID="{7FA1CFBF-46BB-4447-BB6F-B2F6FDC5D6B4}" presName="text2" presStyleLbl="fgAcc2" presStyleIdx="2" presStyleCnt="3">
        <dgm:presLayoutVars>
          <dgm:chPref val="3"/>
        </dgm:presLayoutVars>
      </dgm:prSet>
      <dgm:spPr/>
    </dgm:pt>
    <dgm:pt modelId="{C2B03972-09DE-7F4F-9A1D-4B147134EC93}" type="pres">
      <dgm:prSet presAssocID="{7FA1CFBF-46BB-4447-BB6F-B2F6FDC5D6B4}" presName="hierChild3" presStyleCnt="0"/>
      <dgm:spPr/>
    </dgm:pt>
  </dgm:ptLst>
  <dgm:cxnLst>
    <dgm:cxn modelId="{DFDF6B0C-9838-964A-A653-58AD6DEC5AF1}" srcId="{D1064496-D9CC-E548-8CD2-477694173F8A}" destId="{7FA1CFBF-46BB-4447-BB6F-B2F6FDC5D6B4}" srcOrd="2" destOrd="0" parTransId="{97BEB6BC-F1A5-4449-87D4-421D4D52B5C3}" sibTransId="{BB3C020D-F860-C34F-9305-FA3C304546CA}"/>
    <dgm:cxn modelId="{7FB0740E-F0FE-47D8-BD0C-FFA2943970AA}" type="presOf" srcId="{872AA1E8-F3BF-2340-AB7B-7A8B6AC2740F}" destId="{FACD0070-B33B-C149-944D-16CA2BF6301D}" srcOrd="0" destOrd="0" presId="urn:microsoft.com/office/officeart/2005/8/layout/hierarchy1"/>
    <dgm:cxn modelId="{82CA2F11-4414-46EC-9560-71A4F73801B1}" type="presOf" srcId="{BE4F66D8-4FE5-974B-9B7C-5CC6D751E268}" destId="{546206ED-D55F-D947-9F3B-7C80570FC408}" srcOrd="0" destOrd="0" presId="urn:microsoft.com/office/officeart/2005/8/layout/hierarchy1"/>
    <dgm:cxn modelId="{2E67CC23-A70F-48A1-A157-D137DEEFBAD3}" type="presOf" srcId="{97BEB6BC-F1A5-4449-87D4-421D4D52B5C3}" destId="{882DE9B9-B8BF-5448-90F0-9928C5A8ED3E}" srcOrd="0" destOrd="0" presId="urn:microsoft.com/office/officeart/2005/8/layout/hierarchy1"/>
    <dgm:cxn modelId="{1F8A4039-863D-46BF-8B83-C5772CEA3905}" type="presOf" srcId="{96B48A5F-8F2E-854C-AFE4-8C8C91953F2A}" destId="{16BA9AE2-EF78-CB42-A23C-E8BE3D56196C}" srcOrd="0" destOrd="0" presId="urn:microsoft.com/office/officeart/2005/8/layout/hierarchy1"/>
    <dgm:cxn modelId="{A0387B61-44D1-574A-B80B-E0AAF6FE1F11}" srcId="{96B48A5F-8F2E-854C-AFE4-8C8C91953F2A}" destId="{286C2A99-2183-9247-8F0D-5515E65B2C72}" srcOrd="0" destOrd="0" parTransId="{5951A6DA-99AF-C14A-BC14-BB066AC1FDFB}" sibTransId="{51FDC2ED-856C-1E4A-8A10-0A9EBB881973}"/>
    <dgm:cxn modelId="{5636A36B-9208-8046-9F8E-911DF97EF634}" srcId="{96B48A5F-8F2E-854C-AFE4-8C8C91953F2A}" destId="{D1064496-D9CC-E548-8CD2-477694173F8A}" srcOrd="1" destOrd="0" parTransId="{4B8820EF-8F1B-114E-A4A6-D0FDD23F8D8F}" sibTransId="{7DB4B415-7AEC-B044-A5EE-6071A79B8090}"/>
    <dgm:cxn modelId="{C5DCA258-1054-4629-93FE-BE3B14421F14}" type="presOf" srcId="{D1064496-D9CC-E548-8CD2-477694173F8A}" destId="{D862E485-7B17-0D49-9472-B6A2763C74E9}" srcOrd="0" destOrd="0" presId="urn:microsoft.com/office/officeart/2005/8/layout/hierarchy1"/>
    <dgm:cxn modelId="{1F54AFA2-50D5-4CCF-BF65-9C981F621F72}" type="presOf" srcId="{0E209786-87AF-6E48-9B07-6D38543ED4A1}" destId="{1E1DB3F8-33D7-4542-8625-4F033D926142}" srcOrd="0" destOrd="0" presId="urn:microsoft.com/office/officeart/2005/8/layout/hierarchy1"/>
    <dgm:cxn modelId="{E037C2BA-AB78-40DA-93FD-D09FEDDC375E}" type="presOf" srcId="{17D17644-89D1-3641-BC49-99B7C4F47C40}" destId="{5BE66221-C073-364A-A516-B91CD1FF47AD}" srcOrd="0" destOrd="0" presId="urn:microsoft.com/office/officeart/2005/8/layout/hierarchy1"/>
    <dgm:cxn modelId="{C99C43C9-003A-4A95-B2D6-9327E7EB93D2}" type="presOf" srcId="{7FA1CFBF-46BB-4447-BB6F-B2F6FDC5D6B4}" destId="{10790D25-B198-3C4B-BF8D-4B8686C25E15}" srcOrd="0" destOrd="0" presId="urn:microsoft.com/office/officeart/2005/8/layout/hierarchy1"/>
    <dgm:cxn modelId="{D1F0B7CD-EBAA-45EA-9B96-2EED7DD0B916}" type="presOf" srcId="{286C2A99-2183-9247-8F0D-5515E65B2C72}" destId="{1D84E48B-B187-2C44-A266-2E665C4DA52A}" srcOrd="0" destOrd="0" presId="urn:microsoft.com/office/officeart/2005/8/layout/hierarchy1"/>
    <dgm:cxn modelId="{E330A9DA-65C5-934B-A15B-FF6E396DFCFF}" srcId="{D1064496-D9CC-E548-8CD2-477694173F8A}" destId="{0E209786-87AF-6E48-9B07-6D38543ED4A1}" srcOrd="1" destOrd="0" parTransId="{872AA1E8-F3BF-2340-AB7B-7A8B6AC2740F}" sibTransId="{326BCE05-F9D6-8E40-81CA-C7EFCE74AC98}"/>
    <dgm:cxn modelId="{3DECA9F2-5913-714E-B31E-4064B2B97F81}" srcId="{D1064496-D9CC-E548-8CD2-477694173F8A}" destId="{BE4F66D8-4FE5-974B-9B7C-5CC6D751E268}" srcOrd="0" destOrd="0" parTransId="{17D17644-89D1-3641-BC49-99B7C4F47C40}" sibTransId="{B6B6EC4B-4F1E-6243-A6FA-02A438786558}"/>
    <dgm:cxn modelId="{841D4A0D-C0B9-4DA6-9BA9-12CDF23EFCA8}" type="presParOf" srcId="{16BA9AE2-EF78-CB42-A23C-E8BE3D56196C}" destId="{1B1804AE-AB30-F044-B3F1-9B0C82976E25}" srcOrd="0" destOrd="0" presId="urn:microsoft.com/office/officeart/2005/8/layout/hierarchy1"/>
    <dgm:cxn modelId="{9E9E3D8A-71DE-473F-AA1D-4EAC5ADA4517}" type="presParOf" srcId="{1B1804AE-AB30-F044-B3F1-9B0C82976E25}" destId="{A7F60236-6874-B34A-8F60-917566300BBA}" srcOrd="0" destOrd="0" presId="urn:microsoft.com/office/officeart/2005/8/layout/hierarchy1"/>
    <dgm:cxn modelId="{25AA1910-4CC8-409D-BF42-56F16F12A4FB}" type="presParOf" srcId="{A7F60236-6874-B34A-8F60-917566300BBA}" destId="{B3A8E406-B174-824F-8B27-21E97F827568}" srcOrd="0" destOrd="0" presId="urn:microsoft.com/office/officeart/2005/8/layout/hierarchy1"/>
    <dgm:cxn modelId="{3185F263-F4AB-4854-9408-FE1DD42CCA3A}" type="presParOf" srcId="{A7F60236-6874-B34A-8F60-917566300BBA}" destId="{1D84E48B-B187-2C44-A266-2E665C4DA52A}" srcOrd="1" destOrd="0" presId="urn:microsoft.com/office/officeart/2005/8/layout/hierarchy1"/>
    <dgm:cxn modelId="{5A1E3C0D-FBEF-46D9-8B75-8CEE6D55525C}" type="presParOf" srcId="{1B1804AE-AB30-F044-B3F1-9B0C82976E25}" destId="{0AD1C674-2A5F-FA4F-AF94-A37B3A280A9C}" srcOrd="1" destOrd="0" presId="urn:microsoft.com/office/officeart/2005/8/layout/hierarchy1"/>
    <dgm:cxn modelId="{E1EE2305-665E-4B24-A355-C1F782091D66}" type="presParOf" srcId="{16BA9AE2-EF78-CB42-A23C-E8BE3D56196C}" destId="{5C8F3D71-A247-F142-A9AB-D8D7010AB32D}" srcOrd="1" destOrd="0" presId="urn:microsoft.com/office/officeart/2005/8/layout/hierarchy1"/>
    <dgm:cxn modelId="{D27EBA87-9B82-4A49-A336-3D779355E8E3}" type="presParOf" srcId="{5C8F3D71-A247-F142-A9AB-D8D7010AB32D}" destId="{BD451146-8366-A840-8AFD-B1C03FF2294C}" srcOrd="0" destOrd="0" presId="urn:microsoft.com/office/officeart/2005/8/layout/hierarchy1"/>
    <dgm:cxn modelId="{150EA914-1378-48BD-9E71-B3D1804FCBC8}" type="presParOf" srcId="{BD451146-8366-A840-8AFD-B1C03FF2294C}" destId="{DC093A72-9023-1941-A02C-4E8954FF02D9}" srcOrd="0" destOrd="0" presId="urn:microsoft.com/office/officeart/2005/8/layout/hierarchy1"/>
    <dgm:cxn modelId="{BA9FE054-0DFA-4D17-B7E3-363BCBDB06D7}" type="presParOf" srcId="{BD451146-8366-A840-8AFD-B1C03FF2294C}" destId="{D862E485-7B17-0D49-9472-B6A2763C74E9}" srcOrd="1" destOrd="0" presId="urn:microsoft.com/office/officeart/2005/8/layout/hierarchy1"/>
    <dgm:cxn modelId="{CBE6A777-63B2-4E02-B30C-485F82B2B63E}" type="presParOf" srcId="{5C8F3D71-A247-F142-A9AB-D8D7010AB32D}" destId="{26041FA2-076D-BC4A-81AA-243B6CA7DADA}" srcOrd="1" destOrd="0" presId="urn:microsoft.com/office/officeart/2005/8/layout/hierarchy1"/>
    <dgm:cxn modelId="{B8385192-34E6-4D74-88D7-0F07FF805124}" type="presParOf" srcId="{26041FA2-076D-BC4A-81AA-243B6CA7DADA}" destId="{5BE66221-C073-364A-A516-B91CD1FF47AD}" srcOrd="0" destOrd="0" presId="urn:microsoft.com/office/officeart/2005/8/layout/hierarchy1"/>
    <dgm:cxn modelId="{0C4CA3CA-0C4E-4D82-BB0F-19D6A9E127DC}" type="presParOf" srcId="{26041FA2-076D-BC4A-81AA-243B6CA7DADA}" destId="{6EE4146B-22DA-D248-9CE7-7EB6D7A373D2}" srcOrd="1" destOrd="0" presId="urn:microsoft.com/office/officeart/2005/8/layout/hierarchy1"/>
    <dgm:cxn modelId="{14B04BD7-B5E3-4703-856F-C062F0A3CB39}" type="presParOf" srcId="{6EE4146B-22DA-D248-9CE7-7EB6D7A373D2}" destId="{F6FE0A11-69E2-EB46-BF3F-26D060AF4D12}" srcOrd="0" destOrd="0" presId="urn:microsoft.com/office/officeart/2005/8/layout/hierarchy1"/>
    <dgm:cxn modelId="{E2B471AF-BEDB-4A20-B2FF-C18011CF941D}" type="presParOf" srcId="{F6FE0A11-69E2-EB46-BF3F-26D060AF4D12}" destId="{FBD54A9A-2BFC-5442-8D3F-011B4E85D950}" srcOrd="0" destOrd="0" presId="urn:microsoft.com/office/officeart/2005/8/layout/hierarchy1"/>
    <dgm:cxn modelId="{82AAF8BF-7AF8-4E84-8DD8-0F42227F20A5}" type="presParOf" srcId="{F6FE0A11-69E2-EB46-BF3F-26D060AF4D12}" destId="{546206ED-D55F-D947-9F3B-7C80570FC408}" srcOrd="1" destOrd="0" presId="urn:microsoft.com/office/officeart/2005/8/layout/hierarchy1"/>
    <dgm:cxn modelId="{BCADA2DC-F401-4A82-B962-CF8BE071E907}" type="presParOf" srcId="{6EE4146B-22DA-D248-9CE7-7EB6D7A373D2}" destId="{AD21835B-1FF6-3148-A98F-688F84552229}" srcOrd="1" destOrd="0" presId="urn:microsoft.com/office/officeart/2005/8/layout/hierarchy1"/>
    <dgm:cxn modelId="{0F117369-8225-4784-8EDF-E6A97FEFAD02}" type="presParOf" srcId="{26041FA2-076D-BC4A-81AA-243B6CA7DADA}" destId="{FACD0070-B33B-C149-944D-16CA2BF6301D}" srcOrd="2" destOrd="0" presId="urn:microsoft.com/office/officeart/2005/8/layout/hierarchy1"/>
    <dgm:cxn modelId="{FC749DB6-3F03-445E-BD42-99A6C08C330C}" type="presParOf" srcId="{26041FA2-076D-BC4A-81AA-243B6CA7DADA}" destId="{3CD6EE8D-C86A-0B4B-AC4C-143439782C4B}" srcOrd="3" destOrd="0" presId="urn:microsoft.com/office/officeart/2005/8/layout/hierarchy1"/>
    <dgm:cxn modelId="{45CFB62A-952F-4AAB-AF44-D7AC93C4C618}" type="presParOf" srcId="{3CD6EE8D-C86A-0B4B-AC4C-143439782C4B}" destId="{2DBE5E65-79A7-D844-B4DD-8056702D1FA5}" srcOrd="0" destOrd="0" presId="urn:microsoft.com/office/officeart/2005/8/layout/hierarchy1"/>
    <dgm:cxn modelId="{9614BBF7-234A-42FE-B221-847EB10CA092}" type="presParOf" srcId="{2DBE5E65-79A7-D844-B4DD-8056702D1FA5}" destId="{B3F42B07-3F2B-8F4F-B03D-5CB1B1E1A98D}" srcOrd="0" destOrd="0" presId="urn:microsoft.com/office/officeart/2005/8/layout/hierarchy1"/>
    <dgm:cxn modelId="{C72E4A67-1424-4530-9AD8-338003C11A5C}" type="presParOf" srcId="{2DBE5E65-79A7-D844-B4DD-8056702D1FA5}" destId="{1E1DB3F8-33D7-4542-8625-4F033D926142}" srcOrd="1" destOrd="0" presId="urn:microsoft.com/office/officeart/2005/8/layout/hierarchy1"/>
    <dgm:cxn modelId="{9240069C-578D-4786-8ACE-724BC0D4E437}" type="presParOf" srcId="{3CD6EE8D-C86A-0B4B-AC4C-143439782C4B}" destId="{B7BCEDC2-6E54-1749-B22F-797BDE687598}" srcOrd="1" destOrd="0" presId="urn:microsoft.com/office/officeart/2005/8/layout/hierarchy1"/>
    <dgm:cxn modelId="{1CF84612-3BC3-479A-9B95-076EABD02A2E}" type="presParOf" srcId="{26041FA2-076D-BC4A-81AA-243B6CA7DADA}" destId="{882DE9B9-B8BF-5448-90F0-9928C5A8ED3E}" srcOrd="4" destOrd="0" presId="urn:microsoft.com/office/officeart/2005/8/layout/hierarchy1"/>
    <dgm:cxn modelId="{F55E5BB6-88B1-4A33-9B41-9CB183E78DBE}" type="presParOf" srcId="{26041FA2-076D-BC4A-81AA-243B6CA7DADA}" destId="{9E018986-7A6B-0A42-B041-17142971E42E}" srcOrd="5" destOrd="0" presId="urn:microsoft.com/office/officeart/2005/8/layout/hierarchy1"/>
    <dgm:cxn modelId="{8FEA430D-A805-4EE8-A645-61033B4B3D99}" type="presParOf" srcId="{9E018986-7A6B-0A42-B041-17142971E42E}" destId="{7A747BCD-29B7-194C-BEAF-8D408B8EB603}" srcOrd="0" destOrd="0" presId="urn:microsoft.com/office/officeart/2005/8/layout/hierarchy1"/>
    <dgm:cxn modelId="{20424BA3-B6DF-424A-8D40-C3BBE62BB402}" type="presParOf" srcId="{7A747BCD-29B7-194C-BEAF-8D408B8EB603}" destId="{41164F4A-44E0-694B-8ADA-72C8436A7DEB}" srcOrd="0" destOrd="0" presId="urn:microsoft.com/office/officeart/2005/8/layout/hierarchy1"/>
    <dgm:cxn modelId="{EB091788-89B0-4ACB-B2AE-9F711A6933B1}" type="presParOf" srcId="{7A747BCD-29B7-194C-BEAF-8D408B8EB603}" destId="{10790D25-B198-3C4B-BF8D-4B8686C25E15}" srcOrd="1" destOrd="0" presId="urn:microsoft.com/office/officeart/2005/8/layout/hierarchy1"/>
    <dgm:cxn modelId="{110EC8A1-B681-4652-B3AC-1BE8057FEF17}" type="presParOf" srcId="{9E018986-7A6B-0A42-B041-17142971E42E}" destId="{C2B03972-09DE-7F4F-9A1D-4B147134EC9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DE9B9-B8BF-5448-90F0-9928C5A8ED3E}">
      <dsp:nvSpPr>
        <dsp:cNvPr id="0" name=""/>
        <dsp:cNvSpPr/>
      </dsp:nvSpPr>
      <dsp:spPr>
        <a:xfrm>
          <a:off x="4060031" y="2161668"/>
          <a:ext cx="2881312" cy="685621"/>
        </a:xfrm>
        <a:custGeom>
          <a:avLst/>
          <a:gdLst/>
          <a:ahLst/>
          <a:cxnLst/>
          <a:rect l="0" t="0" r="0" b="0"/>
          <a:pathLst>
            <a:path>
              <a:moveTo>
                <a:pt x="0" y="0"/>
              </a:moveTo>
              <a:lnTo>
                <a:pt x="0" y="467231"/>
              </a:lnTo>
              <a:lnTo>
                <a:pt x="2881312" y="467231"/>
              </a:lnTo>
              <a:lnTo>
                <a:pt x="2881312" y="6856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CD0070-B33B-C149-944D-16CA2BF6301D}">
      <dsp:nvSpPr>
        <dsp:cNvPr id="0" name=""/>
        <dsp:cNvSpPr/>
      </dsp:nvSpPr>
      <dsp:spPr>
        <a:xfrm>
          <a:off x="4014311" y="2161668"/>
          <a:ext cx="91440" cy="685621"/>
        </a:xfrm>
        <a:custGeom>
          <a:avLst/>
          <a:gdLst/>
          <a:ahLst/>
          <a:cxnLst/>
          <a:rect l="0" t="0" r="0" b="0"/>
          <a:pathLst>
            <a:path>
              <a:moveTo>
                <a:pt x="45720" y="0"/>
              </a:moveTo>
              <a:lnTo>
                <a:pt x="45720" y="6856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BE66221-C073-364A-A516-B91CD1FF47AD}">
      <dsp:nvSpPr>
        <dsp:cNvPr id="0" name=""/>
        <dsp:cNvSpPr/>
      </dsp:nvSpPr>
      <dsp:spPr>
        <a:xfrm>
          <a:off x="1178718" y="2161668"/>
          <a:ext cx="2881312" cy="685621"/>
        </a:xfrm>
        <a:custGeom>
          <a:avLst/>
          <a:gdLst/>
          <a:ahLst/>
          <a:cxnLst/>
          <a:rect l="0" t="0" r="0" b="0"/>
          <a:pathLst>
            <a:path>
              <a:moveTo>
                <a:pt x="2881312" y="0"/>
              </a:moveTo>
              <a:lnTo>
                <a:pt x="2881312" y="467231"/>
              </a:lnTo>
              <a:lnTo>
                <a:pt x="0" y="467231"/>
              </a:lnTo>
              <a:lnTo>
                <a:pt x="0" y="6856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A8E406-B174-824F-8B27-21E97F827568}">
      <dsp:nvSpPr>
        <dsp:cNvPr id="0" name=""/>
        <dsp:cNvSpPr/>
      </dsp:nvSpPr>
      <dsp:spPr>
        <a:xfrm>
          <a:off x="-109526" y="208358"/>
          <a:ext cx="2357437" cy="149697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D84E48B-B187-2C44-A266-2E665C4DA52A}">
      <dsp:nvSpPr>
        <dsp:cNvPr id="0" name=""/>
        <dsp:cNvSpPr/>
      </dsp:nvSpPr>
      <dsp:spPr>
        <a:xfrm>
          <a:off x="152410" y="457199"/>
          <a:ext cx="2357437" cy="14969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vi-VN" sz="1700" kern="1200"/>
            <a:t>Không chỉ được </a:t>
          </a:r>
          <a:r>
            <a:rPr lang="en-US" sz="1700" kern="1200"/>
            <a:t>dùng </a:t>
          </a:r>
          <a:r>
            <a:rPr lang="vi-VN" sz="1700" kern="1200"/>
            <a:t>để </a:t>
          </a:r>
          <a:r>
            <a:rPr lang="en-US" sz="1700" kern="1200"/>
            <a:t>biểu diễn</a:t>
          </a:r>
          <a:r>
            <a:rPr lang="vi-VN" sz="1700" kern="1200"/>
            <a:t> các số nguyên mà còn là một </a:t>
          </a:r>
          <a:r>
            <a:rPr lang="en-US" sz="1700" kern="1200"/>
            <a:t>biểu diễn</a:t>
          </a:r>
          <a:r>
            <a:rPr lang="vi-VN" sz="1700" kern="1200"/>
            <a:t> ngắn gọn để biểu diễn dãy số nhị phân</a:t>
          </a:r>
          <a:r>
            <a:rPr lang="en-US" sz="1700" kern="1200"/>
            <a:t> </a:t>
          </a:r>
          <a:r>
            <a:rPr lang="vi-VN" sz="1700" kern="1200"/>
            <a:t>bất kỳ </a:t>
          </a:r>
          <a:endParaRPr lang="en-US" sz="1700" kern="1200" dirty="0"/>
        </a:p>
      </dsp:txBody>
      <dsp:txXfrm>
        <a:off x="196255" y="501044"/>
        <a:ext cx="2269747" cy="1409282"/>
      </dsp:txXfrm>
    </dsp:sp>
    <dsp:sp modelId="{DC093A72-9023-1941-A02C-4E8954FF02D9}">
      <dsp:nvSpPr>
        <dsp:cNvPr id="0" name=""/>
        <dsp:cNvSpPr/>
      </dsp:nvSpPr>
      <dsp:spPr>
        <a:xfrm>
          <a:off x="2881312" y="664696"/>
          <a:ext cx="2357437" cy="149697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862E485-7B17-0D49-9472-B6A2763C74E9}">
      <dsp:nvSpPr>
        <dsp:cNvPr id="0" name=""/>
        <dsp:cNvSpPr/>
      </dsp:nvSpPr>
      <dsp:spPr>
        <a:xfrm>
          <a:off x="3143250" y="913536"/>
          <a:ext cx="2357437" cy="14969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Lý do sử dụng biểu diễn thập lục phân:</a:t>
          </a:r>
          <a:endParaRPr lang="en-US" sz="1800" kern="1200" dirty="0"/>
        </a:p>
      </dsp:txBody>
      <dsp:txXfrm>
        <a:off x="3187095" y="957381"/>
        <a:ext cx="2269747" cy="1409282"/>
      </dsp:txXfrm>
    </dsp:sp>
    <dsp:sp modelId="{FBD54A9A-2BFC-5442-8D3F-011B4E85D950}">
      <dsp:nvSpPr>
        <dsp:cNvPr id="0" name=""/>
        <dsp:cNvSpPr/>
      </dsp:nvSpPr>
      <dsp:spPr>
        <a:xfrm>
          <a:off x="0" y="2847290"/>
          <a:ext cx="2357437" cy="149697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546206ED-D55F-D947-9F3B-7C80570FC408}">
      <dsp:nvSpPr>
        <dsp:cNvPr id="0" name=""/>
        <dsp:cNvSpPr/>
      </dsp:nvSpPr>
      <dsp:spPr>
        <a:xfrm>
          <a:off x="261937" y="3096131"/>
          <a:ext cx="2357437" cy="14969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Ngắn </a:t>
          </a:r>
          <a:r>
            <a:rPr lang="vi-VN" sz="1800" kern="1200"/>
            <a:t>gọn hơn ký hiệu nhị phân</a:t>
          </a:r>
          <a:endParaRPr lang="en-US" sz="1800" kern="1200" dirty="0"/>
        </a:p>
      </dsp:txBody>
      <dsp:txXfrm>
        <a:off x="305782" y="3139976"/>
        <a:ext cx="2269747" cy="1409282"/>
      </dsp:txXfrm>
    </dsp:sp>
    <dsp:sp modelId="{B3F42B07-3F2B-8F4F-B03D-5CB1B1E1A98D}">
      <dsp:nvSpPr>
        <dsp:cNvPr id="0" name=""/>
        <dsp:cNvSpPr/>
      </dsp:nvSpPr>
      <dsp:spPr>
        <a:xfrm>
          <a:off x="2881312" y="2847290"/>
          <a:ext cx="2357437" cy="149697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E1DB3F8-33D7-4542-8625-4F033D926142}">
      <dsp:nvSpPr>
        <dsp:cNvPr id="0" name=""/>
        <dsp:cNvSpPr/>
      </dsp:nvSpPr>
      <dsp:spPr>
        <a:xfrm>
          <a:off x="3143250" y="3096131"/>
          <a:ext cx="2357437" cy="14969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vi-VN" sz="1500" kern="1200"/>
            <a:t>Trong hầu hết máy tính, dữ liệu nhị phân chiếm </a:t>
          </a:r>
          <a:r>
            <a:rPr lang="en-US" sz="1500" kern="1200"/>
            <a:t>theo </a:t>
          </a:r>
          <a:r>
            <a:rPr lang="vi-VN" sz="1500" kern="1200"/>
            <a:t>bội của 4 bit, </a:t>
          </a:r>
          <a:r>
            <a:rPr lang="en-US" sz="1500" kern="1200"/>
            <a:t>tương đương với bội của </a:t>
          </a:r>
          <a:r>
            <a:rPr lang="vi-VN" sz="1500" kern="1200"/>
            <a:t>một số thập lục phân duy nhất</a:t>
          </a:r>
          <a:endParaRPr lang="en-US" sz="1500" kern="1200"/>
        </a:p>
      </dsp:txBody>
      <dsp:txXfrm>
        <a:off x="3187095" y="3139976"/>
        <a:ext cx="2269747" cy="1409282"/>
      </dsp:txXfrm>
    </dsp:sp>
    <dsp:sp modelId="{41164F4A-44E0-694B-8ADA-72C8436A7DEB}">
      <dsp:nvSpPr>
        <dsp:cNvPr id="0" name=""/>
        <dsp:cNvSpPr/>
      </dsp:nvSpPr>
      <dsp:spPr>
        <a:xfrm>
          <a:off x="5762625" y="2847290"/>
          <a:ext cx="2357437" cy="149697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0790D25-B198-3C4B-BF8D-4B8686C25E15}">
      <dsp:nvSpPr>
        <dsp:cNvPr id="0" name=""/>
        <dsp:cNvSpPr/>
      </dsp:nvSpPr>
      <dsp:spPr>
        <a:xfrm>
          <a:off x="6024562" y="3096131"/>
          <a:ext cx="2357437" cy="14969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R</a:t>
          </a:r>
          <a:r>
            <a:rPr lang="vi-VN" sz="1800" kern="1200"/>
            <a:t>ất dễ dàng chuyển đổi giữa nhị phân và thập lục phân</a:t>
          </a:r>
          <a:endParaRPr lang="en-US" sz="1800" kern="1200" dirty="0"/>
        </a:p>
      </dsp:txBody>
      <dsp:txXfrm>
        <a:off x="6068407" y="3139976"/>
        <a:ext cx="2269747" cy="14092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09" charset="0"/>
              </a:defRPr>
            </a:lvl1pPr>
          </a:lstStyle>
          <a:p>
            <a:endParaRPr lang="en-US" dirty="0"/>
          </a:p>
        </p:txBody>
      </p:sp>
      <p:sp>
        <p:nvSpPr>
          <p:cNvPr id="512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09" charset="0"/>
              </a:defRPr>
            </a:lvl1pPr>
          </a:lstStyle>
          <a:p>
            <a:endParaRPr lang="en-US" dirty="0"/>
          </a:p>
        </p:txBody>
      </p:sp>
      <p:sp>
        <p:nvSpPr>
          <p:cNvPr id="512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09" charset="0"/>
              </a:defRPr>
            </a:lvl1pPr>
          </a:lstStyle>
          <a:p>
            <a:endParaRPr lang="en-US" dirty="0"/>
          </a:p>
        </p:txBody>
      </p:sp>
      <p:sp>
        <p:nvSpPr>
          <p:cNvPr id="512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09" charset="0"/>
              </a:defRPr>
            </a:lvl1pPr>
          </a:lstStyle>
          <a:p>
            <a:fld id="{632BFCA1-7074-BE49-9C26-1E5CA6845EA1}" type="slidenum">
              <a:rPr lang="en-US"/>
              <a:pPr/>
              <a:t>‹#›</a:t>
            </a:fld>
            <a:endParaRPr lang="en-US" dirty="0"/>
          </a:p>
        </p:txBody>
      </p:sp>
    </p:spTree>
    <p:extLst>
      <p:ext uri="{BB962C8B-B14F-4D97-AF65-F5344CB8AC3E}">
        <p14:creationId xmlns:p14="http://schemas.microsoft.com/office/powerpoint/2010/main" val="3901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09" charset="0"/>
              </a:defRPr>
            </a:lvl1pPr>
          </a:lstStyle>
          <a:p>
            <a:endParaRPr lang="en-US" dirty="0"/>
          </a:p>
        </p:txBody>
      </p:sp>
      <p:sp>
        <p:nvSpPr>
          <p:cNvPr id="501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09" charset="0"/>
              </a:defRPr>
            </a:lvl1pPr>
          </a:lstStyle>
          <a:p>
            <a:endParaRPr lang="en-US" dirty="0"/>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018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18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09" charset="0"/>
              </a:defRPr>
            </a:lvl1pPr>
          </a:lstStyle>
          <a:p>
            <a:endParaRPr lang="en-US" dirty="0"/>
          </a:p>
        </p:txBody>
      </p:sp>
      <p:sp>
        <p:nvSpPr>
          <p:cNvPr id="501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09" charset="0"/>
              </a:defRPr>
            </a:lvl1pPr>
          </a:lstStyle>
          <a:p>
            <a:fld id="{426AC9EA-110C-D44B-81A3-E5165EEE361B}" type="slidenum">
              <a:rPr lang="en-US"/>
              <a:pPr/>
              <a:t>‹#›</a:t>
            </a:fld>
            <a:endParaRPr lang="en-US" dirty="0"/>
          </a:p>
        </p:txBody>
      </p:sp>
    </p:spTree>
    <p:extLst>
      <p:ext uri="{BB962C8B-B14F-4D97-AF65-F5344CB8AC3E}">
        <p14:creationId xmlns:p14="http://schemas.microsoft.com/office/powerpoint/2010/main" val="15864964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09"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09" charset="0"/>
        <a:ea typeface="ＭＳ Ｐゴシック" pitchFamily="-109"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09" charset="0"/>
        <a:ea typeface="ＭＳ Ｐゴシック" pitchFamily="-109"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09" charset="0"/>
        <a:ea typeface="ＭＳ Ｐゴシック" pitchFamily="-109"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09"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1 “Introduction”.</a:t>
            </a:r>
            <a:endParaRPr lang="en-AU" dirty="0">
              <a:latin typeface="Times New Roman" pitchFamily="-110" charset="0"/>
            </a:endParaRPr>
          </a:p>
          <a:p>
            <a:endParaRPr lang="en-GB" dirty="0"/>
          </a:p>
        </p:txBody>
      </p:sp>
    </p:spTree>
    <p:extLst>
      <p:ext uri="{BB962C8B-B14F-4D97-AF65-F5344CB8AC3E}">
        <p14:creationId xmlns:p14="http://schemas.microsoft.com/office/powerpoint/2010/main" val="2722948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For the fractional part, recall that in binary notation, a number with a value between</a:t>
            </a:r>
          </a:p>
          <a:p>
            <a:r>
              <a:rPr lang="en-US" sz="1200" kern="1200" baseline="0" dirty="0">
                <a:solidFill>
                  <a:schemeClr val="tx1"/>
                </a:solidFill>
                <a:latin typeface="Times New Roman" pitchFamily="-110" charset="0"/>
                <a:ea typeface="+mn-ea"/>
                <a:cs typeface="+mn-cs"/>
              </a:rPr>
              <a:t>0 and 1 is represented by</a:t>
            </a:r>
          </a:p>
          <a:p>
            <a:r>
              <a:rPr lang="en-US" sz="1200" kern="1200" baseline="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-3</a:t>
            </a:r>
            <a:r>
              <a:rPr lang="en-US" sz="1200" i="1" kern="1200" baseline="0" dirty="0">
                <a:solidFill>
                  <a:schemeClr val="tx1"/>
                </a:solidFill>
                <a:latin typeface="Times New Roman" pitchFamily="-110" charset="0"/>
                <a:ea typeface="+mn-ea"/>
                <a:cs typeface="+mn-cs"/>
              </a:rPr>
              <a:t> . . . 	b</a:t>
            </a:r>
            <a:r>
              <a:rPr lang="en-US" sz="1200" i="1" kern="1200" baseline="-25000" dirty="0">
                <a:solidFill>
                  <a:schemeClr val="tx1"/>
                </a:solidFill>
                <a:latin typeface="Times New Roman" pitchFamily="-110" charset="0"/>
                <a:ea typeface="+mn-ea"/>
                <a:cs typeface="+mn-cs"/>
              </a:rPr>
              <a:t>i </a:t>
            </a:r>
            <a:r>
              <a:rPr lang="en-US" sz="1200" i="1" kern="1200" baseline="0" dirty="0">
                <a:solidFill>
                  <a:schemeClr val="tx1"/>
                </a:solidFill>
                <a:latin typeface="Times New Roman" pitchFamily="-110" charset="0"/>
                <a:ea typeface="+mn-ea"/>
                <a:cs typeface="+mn-cs"/>
              </a:rPr>
              <a:t>= 0 or 1</a:t>
            </a:r>
          </a:p>
          <a:p>
            <a:r>
              <a:rPr lang="en-US" sz="1200" kern="1200" baseline="0" dirty="0">
                <a:solidFill>
                  <a:schemeClr val="tx1"/>
                </a:solidFill>
                <a:latin typeface="Times New Roman" pitchFamily="-110" charset="0"/>
                <a:ea typeface="+mn-ea"/>
                <a:cs typeface="+mn-cs"/>
              </a:rPr>
              <a:t>and has the value</a:t>
            </a:r>
          </a:p>
          <a:p>
            <a:r>
              <a:rPr lang="en-US" sz="1200" kern="1200" baseline="0" dirty="0">
                <a:solidFill>
                  <a:schemeClr val="tx1"/>
                </a:solidFill>
                <a:latin typeface="Times New Roman" pitchFamily="-110" charset="0"/>
                <a:ea typeface="+mn-ea"/>
                <a:cs typeface="+mn-cs"/>
              </a:rPr>
              <a:t>(</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(b</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(b</a:t>
            </a:r>
            <a:r>
              <a:rPr lang="en-US" sz="1200" i="1" kern="1200" baseline="-25000" dirty="0">
                <a:solidFill>
                  <a:schemeClr val="tx1"/>
                </a:solidFill>
                <a:latin typeface="Times New Roman" pitchFamily="-110" charset="0"/>
                <a:ea typeface="+mn-ea"/>
                <a:cs typeface="+mn-cs"/>
              </a:rPr>
              <a:t>-3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-3</a:t>
            </a:r>
            <a:r>
              <a:rPr lang="en-US" sz="1200" i="1" kern="1200" baseline="0" dirty="0">
                <a:solidFill>
                  <a:schemeClr val="tx1"/>
                </a:solidFill>
                <a:latin typeface="Times New Roman" pitchFamily="-110" charset="0"/>
                <a:ea typeface="+mn-ea"/>
                <a:cs typeface="+mn-cs"/>
              </a:rPr>
              <a:t>)c</a:t>
            </a:r>
          </a:p>
          <a:p>
            <a:r>
              <a:rPr lang="en-US" sz="1200" kern="1200" baseline="0" dirty="0">
                <a:solidFill>
                  <a:schemeClr val="tx1"/>
                </a:solidFill>
                <a:latin typeface="Times New Roman" pitchFamily="-110" charset="0"/>
                <a:ea typeface="+mn-ea"/>
                <a:cs typeface="+mn-cs"/>
              </a:rPr>
              <a:t>This can be rewritten as</a:t>
            </a:r>
          </a:p>
          <a:p>
            <a:r>
              <a:rPr lang="en-US" sz="1200" kern="1200" baseline="0" dirty="0">
                <a:solidFill>
                  <a:schemeClr val="tx1"/>
                </a:solidFill>
                <a:latin typeface="Times New Roman" pitchFamily="-110" charset="0"/>
                <a:ea typeface="+mn-ea"/>
                <a:cs typeface="+mn-cs"/>
              </a:rPr>
              <a:t>2-1 * (</a:t>
            </a:r>
            <a:r>
              <a:rPr lang="en-US" sz="1200" i="1" kern="1200" baseline="0" dirty="0">
                <a:solidFill>
                  <a:schemeClr val="tx1"/>
                </a:solidFill>
                <a:latin typeface="Times New Roman" pitchFamily="-110" charset="0"/>
                <a:ea typeface="+mn-ea"/>
                <a:cs typeface="+mn-cs"/>
              </a:rPr>
              <a:t>b-1 + 2-1 * (b-2 + 2-1 * (b-3 + . . . ) . . . ))</a:t>
            </a:r>
          </a:p>
          <a:p>
            <a:r>
              <a:rPr lang="en-US" sz="1200" kern="1200" baseline="0" dirty="0">
                <a:solidFill>
                  <a:schemeClr val="tx1"/>
                </a:solidFill>
                <a:latin typeface="Times New Roman" pitchFamily="-110" charset="0"/>
                <a:ea typeface="+mn-ea"/>
                <a:cs typeface="+mn-cs"/>
              </a:rPr>
              <a:t>This expression suggests a technique for conversion. Suppose we want to convert</a:t>
            </a:r>
          </a:p>
          <a:p>
            <a:r>
              <a:rPr lang="en-US" sz="1200" kern="1200" baseline="0" dirty="0">
                <a:solidFill>
                  <a:schemeClr val="tx1"/>
                </a:solidFill>
                <a:latin typeface="Times New Roman" pitchFamily="-110" charset="0"/>
                <a:ea typeface="+mn-ea"/>
                <a:cs typeface="+mn-cs"/>
              </a:rPr>
              <a:t>the number </a:t>
            </a:r>
            <a:r>
              <a:rPr lang="en-US" sz="1200" i="1" kern="1200" baseline="0" dirty="0">
                <a:solidFill>
                  <a:schemeClr val="tx1"/>
                </a:solidFill>
                <a:latin typeface="Times New Roman" pitchFamily="-110" charset="0"/>
                <a:ea typeface="+mn-ea"/>
                <a:cs typeface="+mn-cs"/>
              </a:rPr>
              <a:t>F (0 &lt; F &lt; 1) </a:t>
            </a:r>
            <a:r>
              <a:rPr lang="en-US" sz="1200" i="0" kern="1200" baseline="0" dirty="0">
                <a:solidFill>
                  <a:schemeClr val="tx1"/>
                </a:solidFill>
                <a:latin typeface="Times New Roman" pitchFamily="-110" charset="0"/>
                <a:ea typeface="+mn-ea"/>
                <a:cs typeface="+mn-cs"/>
              </a:rPr>
              <a:t>from decimal to binary notation. We know that </a:t>
            </a:r>
            <a:r>
              <a:rPr lang="en-US" sz="1200" i="1" kern="1200" baseline="0" dirty="0">
                <a:solidFill>
                  <a:schemeClr val="tx1"/>
                </a:solidFill>
                <a:latin typeface="Times New Roman" pitchFamily="-110" charset="0"/>
                <a:ea typeface="+mn-ea"/>
                <a:cs typeface="+mn-cs"/>
              </a:rPr>
              <a:t>F</a:t>
            </a:r>
          </a:p>
          <a:p>
            <a:r>
              <a:rPr lang="en-US" sz="1200" kern="1200" baseline="0" dirty="0">
                <a:solidFill>
                  <a:schemeClr val="tx1"/>
                </a:solidFill>
                <a:latin typeface="Times New Roman" pitchFamily="-110" charset="0"/>
                <a:ea typeface="+mn-ea"/>
                <a:cs typeface="+mn-cs"/>
              </a:rPr>
              <a:t>can be expressed in the form</a:t>
            </a:r>
          </a:p>
          <a:p>
            <a:r>
              <a:rPr lang="en-US" sz="1200" i="1" kern="1200" baseline="0" dirty="0">
                <a:solidFill>
                  <a:schemeClr val="tx1"/>
                </a:solidFill>
                <a:latin typeface="Times New Roman" pitchFamily="-110" charset="0"/>
                <a:ea typeface="+mn-ea"/>
                <a:cs typeface="+mn-cs"/>
              </a:rPr>
              <a:t>F =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-2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-3 </a:t>
            </a:r>
            <a:r>
              <a:rPr lang="en-US" sz="1200" i="1" kern="1200" baseline="0" dirty="0">
                <a:solidFill>
                  <a:schemeClr val="tx1"/>
                </a:solidFill>
                <a:latin typeface="Times New Roman" pitchFamily="-110" charset="0"/>
                <a:ea typeface="+mn-ea"/>
                <a:cs typeface="+mn-cs"/>
              </a:rPr>
              <a:t>+  . . . ) . . . ))</a:t>
            </a:r>
          </a:p>
          <a:p>
            <a:r>
              <a:rPr lang="en-US" sz="1200" kern="1200" baseline="0" dirty="0">
                <a:solidFill>
                  <a:schemeClr val="tx1"/>
                </a:solidFill>
                <a:latin typeface="Times New Roman" pitchFamily="-110" charset="0"/>
                <a:ea typeface="+mn-ea"/>
                <a:cs typeface="+mn-cs"/>
              </a:rPr>
              <a:t>If we multiply </a:t>
            </a:r>
            <a:r>
              <a:rPr lang="en-US" sz="1200" i="1" kern="1200" baseline="0" dirty="0">
                <a:solidFill>
                  <a:schemeClr val="tx1"/>
                </a:solidFill>
                <a:latin typeface="Times New Roman" pitchFamily="-110" charset="0"/>
                <a:ea typeface="+mn-ea"/>
                <a:cs typeface="+mn-cs"/>
              </a:rPr>
              <a:t>F by 2, we obtain,</a:t>
            </a:r>
          </a:p>
          <a:p>
            <a:r>
              <a:rPr lang="en-US" sz="1200" kern="1200" baseline="0" dirty="0">
                <a:solidFill>
                  <a:schemeClr val="tx1"/>
                </a:solidFill>
                <a:latin typeface="Times New Roman" pitchFamily="-110" charset="0"/>
                <a:ea typeface="+mn-ea"/>
                <a:cs typeface="+mn-cs"/>
              </a:rPr>
              <a:t>2 * </a:t>
            </a:r>
            <a:r>
              <a:rPr lang="en-US" sz="1200" i="1" kern="1200" baseline="0" dirty="0">
                <a:solidFill>
                  <a:schemeClr val="tx1"/>
                </a:solidFill>
                <a:latin typeface="Times New Roman" pitchFamily="-110" charset="0"/>
                <a:ea typeface="+mn-ea"/>
                <a:cs typeface="+mn-cs"/>
              </a:rPr>
              <a:t>F = b</a:t>
            </a:r>
            <a:r>
              <a:rPr lang="en-US" sz="1200" i="1" kern="1200" baseline="-25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-2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-3 </a:t>
            </a:r>
            <a:r>
              <a:rPr lang="en-US" sz="1200" i="1" kern="1200" baseline="0" dirty="0">
                <a:solidFill>
                  <a:schemeClr val="tx1"/>
                </a:solidFill>
                <a:latin typeface="Times New Roman" pitchFamily="-110" charset="0"/>
                <a:ea typeface="+mn-ea"/>
                <a:cs typeface="+mn-cs"/>
              </a:rPr>
              <a:t>+  . . . ) . . . )</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15</a:t>
            </a:fld>
            <a:endParaRPr lang="en-US" dirty="0"/>
          </a:p>
        </p:txBody>
      </p:sp>
    </p:spTree>
    <p:extLst>
      <p:ext uri="{BB962C8B-B14F-4D97-AF65-F5344CB8AC3E}">
        <p14:creationId xmlns:p14="http://schemas.microsoft.com/office/powerpoint/2010/main" val="1411435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From this equation, we see that the integer part of (2 * </a:t>
            </a:r>
            <a:r>
              <a:rPr lang="en-US" sz="1200" i="1" kern="1200" baseline="0" dirty="0">
                <a:solidFill>
                  <a:schemeClr val="tx1"/>
                </a:solidFill>
                <a:latin typeface="Times New Roman" pitchFamily="-110" charset="0"/>
                <a:ea typeface="+mn-ea"/>
                <a:cs typeface="+mn-cs"/>
              </a:rPr>
              <a:t>F), which must be</a:t>
            </a:r>
          </a:p>
          <a:p>
            <a:r>
              <a:rPr lang="en-US" sz="1200" kern="1200" baseline="0" dirty="0">
                <a:solidFill>
                  <a:schemeClr val="tx1"/>
                </a:solidFill>
                <a:latin typeface="Times New Roman" pitchFamily="-110" charset="0"/>
                <a:ea typeface="+mn-ea"/>
                <a:cs typeface="+mn-cs"/>
              </a:rPr>
              <a:t>either 0 or 1 because 0 &lt; </a:t>
            </a:r>
            <a:r>
              <a:rPr lang="en-US" sz="1200" i="1" kern="1200" baseline="0" dirty="0">
                <a:solidFill>
                  <a:schemeClr val="tx1"/>
                </a:solidFill>
                <a:latin typeface="Times New Roman" pitchFamily="-110" charset="0"/>
                <a:ea typeface="+mn-ea"/>
                <a:cs typeface="+mn-cs"/>
              </a:rPr>
              <a:t>F &lt; 1, is simply b</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So we can say (2 * F) = b</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F</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a:t>
            </a:r>
          </a:p>
          <a:p>
            <a:r>
              <a:rPr lang="en-US" sz="1200" kern="1200" baseline="0" dirty="0">
                <a:solidFill>
                  <a:schemeClr val="tx1"/>
                </a:solidFill>
                <a:latin typeface="Times New Roman" pitchFamily="-110" charset="0"/>
                <a:ea typeface="+mn-ea"/>
                <a:cs typeface="+mn-cs"/>
              </a:rPr>
              <a:t>where 0 &lt; </a:t>
            </a:r>
            <a:r>
              <a:rPr lang="en-US" sz="1200" i="1" kern="1200" baseline="0" dirty="0">
                <a:solidFill>
                  <a:schemeClr val="tx1"/>
                </a:solidFill>
                <a:latin typeface="Times New Roman" pitchFamily="-110" charset="0"/>
                <a:ea typeface="+mn-ea"/>
                <a:cs typeface="+mn-cs"/>
              </a:rPr>
              <a:t>F</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&lt; 1 and where</a:t>
            </a:r>
          </a:p>
          <a:p>
            <a:r>
              <a:rPr lang="en-US" sz="1200" i="1" kern="1200" baseline="0" dirty="0">
                <a:solidFill>
                  <a:schemeClr val="tx1"/>
                </a:solidFill>
                <a:latin typeface="Times New Roman" pitchFamily="-110" charset="0"/>
                <a:ea typeface="+mn-ea"/>
                <a:cs typeface="+mn-cs"/>
              </a:rPr>
              <a:t>F</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-3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-4 </a:t>
            </a:r>
            <a:r>
              <a:rPr lang="en-US" sz="1200" i="1" kern="1200" baseline="0" dirty="0">
                <a:solidFill>
                  <a:schemeClr val="tx1"/>
                </a:solidFill>
                <a:latin typeface="Times New Roman" pitchFamily="-110" charset="0"/>
                <a:ea typeface="+mn-ea"/>
                <a:cs typeface="+mn-cs"/>
              </a:rPr>
              <a:t>+ . . .) . . .))</a:t>
            </a:r>
          </a:p>
          <a:p>
            <a:r>
              <a:rPr lang="en-US" sz="1200" kern="1200" baseline="0" dirty="0">
                <a:solidFill>
                  <a:schemeClr val="tx1"/>
                </a:solidFill>
                <a:latin typeface="Times New Roman" pitchFamily="-110" charset="0"/>
                <a:ea typeface="+mn-ea"/>
                <a:cs typeface="+mn-cs"/>
              </a:rPr>
              <a:t>To find </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we repeat the process. Therefore, the conversion algorithm involves</a:t>
            </a:r>
          </a:p>
          <a:p>
            <a:r>
              <a:rPr lang="en-US" sz="1200" kern="1200" baseline="0" dirty="0">
                <a:solidFill>
                  <a:schemeClr val="tx1"/>
                </a:solidFill>
                <a:latin typeface="Times New Roman" pitchFamily="-110" charset="0"/>
                <a:ea typeface="+mn-ea"/>
                <a:cs typeface="+mn-cs"/>
              </a:rPr>
              <a:t>repeated multiplication by 2. At each step, the fractional part of the number from</a:t>
            </a:r>
          </a:p>
          <a:p>
            <a:r>
              <a:rPr lang="en-US" sz="1200" kern="1200" baseline="0" dirty="0">
                <a:solidFill>
                  <a:schemeClr val="tx1"/>
                </a:solidFill>
                <a:latin typeface="Times New Roman" pitchFamily="-110" charset="0"/>
                <a:ea typeface="+mn-ea"/>
                <a:cs typeface="+mn-cs"/>
              </a:rPr>
              <a:t>the previous step is multiplied by 2. The digit to the left of the decimal point in the</a:t>
            </a:r>
          </a:p>
          <a:p>
            <a:r>
              <a:rPr lang="en-US" sz="1200" kern="1200" baseline="0" dirty="0">
                <a:solidFill>
                  <a:schemeClr val="tx1"/>
                </a:solidFill>
                <a:latin typeface="Times New Roman" pitchFamily="-110" charset="0"/>
                <a:ea typeface="+mn-ea"/>
                <a:cs typeface="+mn-cs"/>
              </a:rPr>
              <a:t>product will be 0 or 1 and contributes to the binary representation, starting with the</a:t>
            </a:r>
          </a:p>
          <a:p>
            <a:r>
              <a:rPr lang="en-US" sz="1200" kern="1200" baseline="0" dirty="0">
                <a:solidFill>
                  <a:schemeClr val="tx1"/>
                </a:solidFill>
                <a:latin typeface="Times New Roman" pitchFamily="-110" charset="0"/>
                <a:ea typeface="+mn-ea"/>
                <a:cs typeface="+mn-cs"/>
              </a:rPr>
              <a:t>most significant digit. The fractional part of the product is used as the multiplicand</a:t>
            </a:r>
          </a:p>
          <a:p>
            <a:r>
              <a:rPr lang="en-US" sz="1200" kern="1200" baseline="0" dirty="0">
                <a:solidFill>
                  <a:schemeClr val="tx1"/>
                </a:solidFill>
                <a:latin typeface="Times New Roman" pitchFamily="-110" charset="0"/>
                <a:ea typeface="+mn-ea"/>
                <a:cs typeface="+mn-cs"/>
              </a:rPr>
              <a:t>in the next step. Figure 9.2 shows two examples.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16</a:t>
            </a:fld>
            <a:endParaRPr lang="en-US" dirty="0"/>
          </a:p>
        </p:txBody>
      </p:sp>
    </p:spTree>
    <p:extLst>
      <p:ext uri="{BB962C8B-B14F-4D97-AF65-F5344CB8AC3E}">
        <p14:creationId xmlns:p14="http://schemas.microsoft.com/office/powerpoint/2010/main" val="2032379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This process is not necessarily exact; that is, a decimal fraction with a finite</a:t>
            </a:r>
          </a:p>
          <a:p>
            <a:r>
              <a:rPr lang="en-US" sz="1200" kern="1200" baseline="0" dirty="0">
                <a:solidFill>
                  <a:schemeClr val="tx1"/>
                </a:solidFill>
                <a:latin typeface="Times New Roman" pitchFamily="-110" charset="0"/>
                <a:ea typeface="+mn-ea"/>
                <a:cs typeface="+mn-cs"/>
              </a:rPr>
              <a:t>number of digits may require a binary fraction with an infinite number of digits. In</a:t>
            </a:r>
          </a:p>
          <a:p>
            <a:r>
              <a:rPr lang="en-US" sz="1200" kern="1200" baseline="0" dirty="0">
                <a:solidFill>
                  <a:schemeClr val="tx1"/>
                </a:solidFill>
                <a:latin typeface="Times New Roman" pitchFamily="-110" charset="0"/>
                <a:ea typeface="+mn-ea"/>
                <a:cs typeface="+mn-cs"/>
              </a:rPr>
              <a:t>such cases, the conversion algorithm is usually halted after a prespecified number of</a:t>
            </a:r>
          </a:p>
          <a:p>
            <a:r>
              <a:rPr lang="en-US" sz="1200" kern="1200" baseline="0" dirty="0">
                <a:solidFill>
                  <a:schemeClr val="tx1"/>
                </a:solidFill>
                <a:latin typeface="Times New Roman" pitchFamily="-110" charset="0"/>
                <a:ea typeface="+mn-ea"/>
                <a:cs typeface="+mn-cs"/>
              </a:rPr>
              <a:t>steps, depending on the desired accuracy.</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17</a:t>
            </a:fld>
            <a:endParaRPr lang="en-US" dirty="0"/>
          </a:p>
        </p:txBody>
      </p:sp>
    </p:spTree>
    <p:extLst>
      <p:ext uri="{BB962C8B-B14F-4D97-AF65-F5344CB8AC3E}">
        <p14:creationId xmlns:p14="http://schemas.microsoft.com/office/powerpoint/2010/main" val="2303582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Because of the inherent binary nature of digital computer components, all forms of</a:t>
            </a:r>
          </a:p>
          <a:p>
            <a:r>
              <a:rPr lang="en-US" sz="1200" kern="1200" baseline="0" dirty="0">
                <a:solidFill>
                  <a:schemeClr val="tx1"/>
                </a:solidFill>
                <a:latin typeface="Times New Roman" pitchFamily="-110" charset="0"/>
                <a:ea typeface="+mn-ea"/>
                <a:cs typeface="+mn-cs"/>
              </a:rPr>
              <a:t>data within computers are represented by various binary codes. However, no matter</a:t>
            </a:r>
          </a:p>
          <a:p>
            <a:r>
              <a:rPr lang="en-US" sz="1200" kern="1200" baseline="0" dirty="0">
                <a:solidFill>
                  <a:schemeClr val="tx1"/>
                </a:solidFill>
                <a:latin typeface="Times New Roman" pitchFamily="-110" charset="0"/>
                <a:ea typeface="+mn-ea"/>
                <a:cs typeface="+mn-cs"/>
              </a:rPr>
              <a:t>how convenient the binary system is for computers, it is exceedingly cumbersome</a:t>
            </a:r>
          </a:p>
          <a:p>
            <a:r>
              <a:rPr lang="en-US" sz="1200" kern="1200" baseline="0" dirty="0">
                <a:solidFill>
                  <a:schemeClr val="tx1"/>
                </a:solidFill>
                <a:latin typeface="Times New Roman" pitchFamily="-110" charset="0"/>
                <a:ea typeface="+mn-ea"/>
                <a:cs typeface="+mn-cs"/>
              </a:rPr>
              <a:t>for human beings. Consequently, most computer professionals who must spend time</a:t>
            </a:r>
          </a:p>
          <a:p>
            <a:r>
              <a:rPr lang="en-US" sz="1200" kern="1200" baseline="0" dirty="0">
                <a:solidFill>
                  <a:schemeClr val="tx1"/>
                </a:solidFill>
                <a:latin typeface="Times New Roman" pitchFamily="-110" charset="0"/>
                <a:ea typeface="+mn-ea"/>
                <a:cs typeface="+mn-cs"/>
              </a:rPr>
              <a:t>working with the actual raw data in the computer prefer a more compact notation.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What notation to use? One possibility is the decimal notation. This is certainly</a:t>
            </a:r>
          </a:p>
          <a:p>
            <a:r>
              <a:rPr lang="en-US" sz="1200" kern="1200" baseline="0" dirty="0">
                <a:solidFill>
                  <a:schemeClr val="tx1"/>
                </a:solidFill>
                <a:latin typeface="Times New Roman" pitchFamily="-110" charset="0"/>
                <a:ea typeface="+mn-ea"/>
                <a:cs typeface="+mn-cs"/>
              </a:rPr>
              <a:t>more compact than binary notation, but it is awkward because of the tediousness of</a:t>
            </a:r>
          </a:p>
          <a:p>
            <a:r>
              <a:rPr lang="en-US" sz="1200" kern="1200" baseline="0" dirty="0">
                <a:solidFill>
                  <a:schemeClr val="tx1"/>
                </a:solidFill>
                <a:latin typeface="Times New Roman" pitchFamily="-110" charset="0"/>
                <a:ea typeface="+mn-ea"/>
                <a:cs typeface="+mn-cs"/>
              </a:rPr>
              <a:t>converting between base 2 and base 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Instead, a notation known as hexadecimal has been adopted. Binary digits are</a:t>
            </a:r>
          </a:p>
          <a:p>
            <a:r>
              <a:rPr lang="en-US" sz="1200" kern="1200" baseline="0" dirty="0">
                <a:solidFill>
                  <a:schemeClr val="tx1"/>
                </a:solidFill>
                <a:latin typeface="Times New Roman" pitchFamily="-110" charset="0"/>
                <a:ea typeface="+mn-ea"/>
                <a:cs typeface="+mn-cs"/>
              </a:rPr>
              <a:t>grouped into sets of four bits, called a </a:t>
            </a:r>
            <a:r>
              <a:rPr lang="en-US" sz="1200" b="1" kern="1200" baseline="0" dirty="0">
                <a:solidFill>
                  <a:schemeClr val="tx1"/>
                </a:solidFill>
                <a:latin typeface="Times New Roman" pitchFamily="-110" charset="0"/>
                <a:ea typeface="+mn-ea"/>
                <a:cs typeface="+mn-cs"/>
              </a:rPr>
              <a:t>nibble. </a:t>
            </a:r>
            <a:r>
              <a:rPr lang="en-US" sz="1200" b="0" kern="1200" baseline="0" dirty="0">
                <a:solidFill>
                  <a:schemeClr val="tx1"/>
                </a:solidFill>
                <a:latin typeface="Times New Roman" pitchFamily="-110" charset="0"/>
                <a:ea typeface="+mn-ea"/>
                <a:cs typeface="+mn-cs"/>
              </a:rPr>
              <a:t>Each possible combination of four</a:t>
            </a:r>
          </a:p>
          <a:p>
            <a:r>
              <a:rPr lang="en-US" sz="1200" kern="1200" baseline="0" dirty="0">
                <a:solidFill>
                  <a:schemeClr val="tx1"/>
                </a:solidFill>
                <a:latin typeface="Times New Roman" pitchFamily="-110" charset="0"/>
                <a:ea typeface="+mn-ea"/>
                <a:cs typeface="+mn-cs"/>
              </a:rPr>
              <a:t>binary digits is given a symbol.</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Because 16 symbols are used, the notation is called </a:t>
            </a:r>
            <a:r>
              <a:rPr lang="en-US" sz="1200" b="1" kern="1200" baseline="0" dirty="0">
                <a:solidFill>
                  <a:schemeClr val="tx1"/>
                </a:solidFill>
                <a:latin typeface="Times New Roman" pitchFamily="-110" charset="0"/>
                <a:ea typeface="+mn-ea"/>
                <a:cs typeface="+mn-cs"/>
              </a:rPr>
              <a:t>hexadecimal, </a:t>
            </a:r>
            <a:r>
              <a:rPr lang="en-US" sz="1200" b="0" kern="1200" baseline="0" dirty="0">
                <a:solidFill>
                  <a:schemeClr val="tx1"/>
                </a:solidFill>
                <a:latin typeface="Times New Roman" pitchFamily="-110" charset="0"/>
                <a:ea typeface="+mn-ea"/>
                <a:cs typeface="+mn-cs"/>
              </a:rPr>
              <a:t>and the 16 symbols</a:t>
            </a:r>
          </a:p>
          <a:p>
            <a:r>
              <a:rPr lang="en-US" sz="1200" kern="1200" baseline="0" dirty="0">
                <a:solidFill>
                  <a:schemeClr val="tx1"/>
                </a:solidFill>
                <a:latin typeface="Times New Roman" pitchFamily="-110" charset="0"/>
                <a:ea typeface="+mn-ea"/>
                <a:cs typeface="+mn-cs"/>
              </a:rPr>
              <a:t>are the </a:t>
            </a:r>
            <a:r>
              <a:rPr lang="en-US" sz="1200" b="1" kern="1200" baseline="0" dirty="0">
                <a:solidFill>
                  <a:schemeClr val="tx1"/>
                </a:solidFill>
                <a:latin typeface="Times New Roman" pitchFamily="-110" charset="0"/>
                <a:ea typeface="+mn-ea"/>
                <a:cs typeface="+mn-cs"/>
              </a:rPr>
              <a:t>hexadecimal digits.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18</a:t>
            </a:fld>
            <a:endParaRPr lang="en-US" dirty="0"/>
          </a:p>
        </p:txBody>
      </p:sp>
    </p:spTree>
    <p:extLst>
      <p:ext uri="{BB962C8B-B14F-4D97-AF65-F5344CB8AC3E}">
        <p14:creationId xmlns:p14="http://schemas.microsoft.com/office/powerpoint/2010/main" val="107495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A sequence of hexadecimal digits can be thought of as representing an integer</a:t>
            </a:r>
          </a:p>
          <a:p>
            <a:r>
              <a:rPr lang="en-US" sz="1200" kern="1200" baseline="0" dirty="0">
                <a:solidFill>
                  <a:schemeClr val="tx1"/>
                </a:solidFill>
                <a:latin typeface="Times New Roman" pitchFamily="-110" charset="0"/>
                <a:ea typeface="+mn-ea"/>
                <a:cs typeface="+mn-cs"/>
              </a:rPr>
              <a:t>in base 16 (Table 9.3).</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19</a:t>
            </a:fld>
            <a:endParaRPr lang="en-US" dirty="0"/>
          </a:p>
        </p:txBody>
      </p:sp>
    </p:spTree>
    <p:extLst>
      <p:ext uri="{BB962C8B-B14F-4D97-AF65-F5344CB8AC3E}">
        <p14:creationId xmlns:p14="http://schemas.microsoft.com/office/powerpoint/2010/main" val="1607478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Hexadecimal notation is not only used for representing integers but also used</a:t>
            </a:r>
          </a:p>
          <a:p>
            <a:r>
              <a:rPr lang="en-US" sz="1200" kern="1200" baseline="0" dirty="0">
                <a:solidFill>
                  <a:schemeClr val="tx1"/>
                </a:solidFill>
                <a:latin typeface="Times New Roman" pitchFamily="-110" charset="0"/>
                <a:ea typeface="+mn-ea"/>
                <a:cs typeface="+mn-cs"/>
              </a:rPr>
              <a:t>as a concise notation for representing any sequence of binary digits, whether they</a:t>
            </a:r>
          </a:p>
          <a:p>
            <a:r>
              <a:rPr lang="en-US" sz="1200" kern="1200" baseline="0" dirty="0">
                <a:solidFill>
                  <a:schemeClr val="tx1"/>
                </a:solidFill>
                <a:latin typeface="Times New Roman" pitchFamily="-110" charset="0"/>
                <a:ea typeface="+mn-ea"/>
                <a:cs typeface="+mn-cs"/>
              </a:rPr>
              <a:t>represent text, numbers, or some other type of data. The reasons for using hexadecimal</a:t>
            </a:r>
          </a:p>
          <a:p>
            <a:r>
              <a:rPr lang="en-US" sz="1200" kern="1200" baseline="0" dirty="0">
                <a:solidFill>
                  <a:schemeClr val="tx1"/>
                </a:solidFill>
                <a:latin typeface="Times New Roman" pitchFamily="-110" charset="0"/>
                <a:ea typeface="+mn-ea"/>
                <a:cs typeface="+mn-cs"/>
              </a:rPr>
              <a:t>notation are as follows: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It is more compact than binary notation</a:t>
            </a:r>
            <a:r>
              <a:rPr lang="en-US" sz="1200" b="1" kern="1200" baseline="0" dirty="0">
                <a:solidFill>
                  <a:schemeClr val="tx1"/>
                </a:solidFill>
                <a:latin typeface="Times New Roman" pitchFamily="-110" charset="0"/>
                <a:ea typeface="+mn-ea"/>
                <a:cs typeface="+mn-cs"/>
              </a:rPr>
              <a:t>.</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In most computers, binary data occupy some multiple of 4 bits, and hence</a:t>
            </a:r>
          </a:p>
          <a:p>
            <a:r>
              <a:rPr lang="en-US" sz="1200" kern="1200" baseline="0" dirty="0">
                <a:solidFill>
                  <a:schemeClr val="tx1"/>
                </a:solidFill>
                <a:latin typeface="Times New Roman" pitchFamily="-110" charset="0"/>
                <a:ea typeface="+mn-ea"/>
                <a:cs typeface="+mn-cs"/>
              </a:rPr>
              <a:t>some multiple of a single hexadecimal digit.</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It is extremely easy to convert between binary and hexadecimal notation.</a:t>
            </a:r>
            <a:endParaRPr lang="en-US" b="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20</a:t>
            </a:fld>
            <a:endParaRPr lang="en-US" dirty="0"/>
          </a:p>
        </p:txBody>
      </p:sp>
    </p:spTree>
    <p:extLst>
      <p:ext uri="{BB962C8B-B14F-4D97-AF65-F5344CB8AC3E}">
        <p14:creationId xmlns:p14="http://schemas.microsoft.com/office/powerpoint/2010/main" val="649433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GB" sz="1200" kern="1200" dirty="0" err="1">
                <a:solidFill>
                  <a:schemeClr val="tx1"/>
                </a:solidFill>
                <a:effectLst/>
                <a:latin typeface="Times New Roman" pitchFamily="-109" charset="0"/>
                <a:ea typeface="+mn-ea"/>
                <a:cs typeface="+mn-cs"/>
              </a:rPr>
              <a:t>kiến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trúc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tổ</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chức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a:t>
            </a:r>
          </a:p>
          <a:p>
            <a:r>
              <a:rPr kumimoji="1" lang="en-GB" sz="1200" kern="1200" dirty="0" err="1">
                <a:solidFill>
                  <a:schemeClr val="tx1"/>
                </a:solidFill>
                <a:effectLst/>
                <a:latin typeface="Times New Roman" pitchFamily="-109" charset="0"/>
                <a:ea typeface="+mn-ea"/>
                <a:cs typeface="+mn-cs"/>
              </a:rPr>
              <a:t>Kiến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trúc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đề</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cập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những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thuộc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hệ</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thống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lập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trình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viên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thể</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nhìn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thấy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được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đối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với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hoặc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bằng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thuộc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động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trực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tiếp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việc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thực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hiện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xác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chương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trình</a:t>
            </a:r>
            <a:r>
              <a:rPr kumimoji="1" lang="en-GB" sz="1200" kern="1200" dirty="0">
                <a:solidFill>
                  <a:schemeClr val="tx1"/>
                </a:solidFill>
                <a:effectLst/>
                <a:latin typeface="Times New Roman" pitchFamily="-109" charset="0"/>
                <a:ea typeface="+mn-ea"/>
                <a:cs typeface="+mn-cs"/>
              </a:rPr>
              <a:t>. </a:t>
            </a:r>
          </a:p>
          <a:p>
            <a:r>
              <a:rPr kumimoji="1" lang="en-GB" sz="1200" kern="1200" dirty="0" err="1">
                <a:solidFill>
                  <a:schemeClr val="tx1"/>
                </a:solidFill>
                <a:effectLst/>
                <a:latin typeface="Times New Roman" pitchFamily="-109" charset="0"/>
                <a:ea typeface="+mn-ea"/>
                <a:cs typeface="+mn-cs"/>
              </a:rPr>
              <a:t>Tổ</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chức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đề</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cập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đơn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vị</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hoạt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động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kết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nối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chúng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để</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nhận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ra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đặc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điểm</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kiến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trúc</a:t>
            </a:r>
            <a:r>
              <a:rPr kumimoji="1" lang="en-GB" sz="1200" kern="1200" dirty="0">
                <a:solidFill>
                  <a:schemeClr val="tx1"/>
                </a:solidFill>
                <a:effectLst/>
                <a:latin typeface="Times New Roman" pitchFamily="-109" charset="0"/>
                <a:ea typeface="+mn-ea"/>
                <a:cs typeface="+mn-cs"/>
              </a:rPr>
              <a:t>.</a:t>
            </a:r>
          </a:p>
          <a:p>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Ví</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dụ</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về</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thuộc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kiến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trúc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bao</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gồm</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tập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lệnh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số</a:t>
            </a:r>
            <a:r>
              <a:rPr kumimoji="1" lang="en-GB" sz="1200" kern="1200" dirty="0">
                <a:solidFill>
                  <a:schemeClr val="tx1"/>
                </a:solidFill>
                <a:effectLst/>
                <a:latin typeface="Times New Roman" pitchFamily="-109" charset="0"/>
                <a:ea typeface="+mn-ea"/>
                <a:cs typeface="+mn-cs"/>
              </a:rPr>
              <a:t> bit </a:t>
            </a:r>
            <a:r>
              <a:rPr kumimoji="1" lang="en-GB" sz="1200" kern="1200" dirty="0" err="1">
                <a:solidFill>
                  <a:schemeClr val="tx1"/>
                </a:solidFill>
                <a:effectLst/>
                <a:latin typeface="Times New Roman" pitchFamily="-109" charset="0"/>
                <a:ea typeface="+mn-ea"/>
                <a:cs typeface="+mn-cs"/>
              </a:rPr>
              <a:t>được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sử</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dụng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để</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biểu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diễn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loại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liệu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nhau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ví</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dụ</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số</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ký</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tự</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cơ</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chế</a:t>
            </a:r>
            <a:r>
              <a:rPr kumimoji="1" lang="en-GB" sz="1200" kern="1200" dirty="0">
                <a:solidFill>
                  <a:schemeClr val="tx1"/>
                </a:solidFill>
                <a:effectLst/>
                <a:latin typeface="Times New Roman" pitchFamily="-109" charset="0"/>
                <a:ea typeface="+mn-ea"/>
                <a:cs typeface="+mn-cs"/>
              </a:rPr>
              <a:t> I / O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kỹ</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thuật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để</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giải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quyết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bộ</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nhớ</a:t>
            </a:r>
            <a:r>
              <a:rPr kumimoji="1" lang="en-GB" sz="1200" kern="1200" dirty="0">
                <a:solidFill>
                  <a:schemeClr val="tx1"/>
                </a:solidFill>
                <a:effectLst/>
                <a:latin typeface="Times New Roman" pitchFamily="-109" charset="0"/>
                <a:ea typeface="+mn-ea"/>
                <a:cs typeface="+mn-cs"/>
              </a:rPr>
              <a:t>. </a:t>
            </a:r>
          </a:p>
          <a:p>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thuộc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tổ</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chức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bao</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gồm</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chi </a:t>
            </a:r>
            <a:r>
              <a:rPr kumimoji="1" lang="en-GB" sz="1200" kern="1200" dirty="0" err="1">
                <a:solidFill>
                  <a:schemeClr val="tx1"/>
                </a:solidFill>
                <a:effectLst/>
                <a:latin typeface="Times New Roman" pitchFamily="-109" charset="0"/>
                <a:ea typeface="+mn-ea"/>
                <a:cs typeface="+mn-cs"/>
              </a:rPr>
              <a:t>tiết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phần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cứng</a:t>
            </a:r>
            <a:r>
              <a:rPr kumimoji="1" lang="en-GB" sz="1200" kern="1200" dirty="0">
                <a:solidFill>
                  <a:schemeClr val="tx1"/>
                </a:solidFill>
                <a:effectLst/>
                <a:latin typeface="Times New Roman" pitchFamily="-109" charset="0"/>
                <a:ea typeface="+mn-ea"/>
                <a:cs typeface="+mn-cs"/>
              </a:rPr>
              <a:t> minh </a:t>
            </a:r>
            <a:r>
              <a:rPr kumimoji="1" lang="en-GB" sz="1200" kern="1200" dirty="0" err="1">
                <a:solidFill>
                  <a:schemeClr val="tx1"/>
                </a:solidFill>
                <a:effectLst/>
                <a:latin typeface="Times New Roman" pitchFamily="-109" charset="0"/>
                <a:ea typeface="+mn-ea"/>
                <a:cs typeface="+mn-cs"/>
              </a:rPr>
              <a:t>bạch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đối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với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lập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trình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chẳng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hạn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như</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hiệu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điều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khiển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giao</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diện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giữa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thiết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bị</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ngoại</a:t>
            </a:r>
            <a:r>
              <a:rPr kumimoji="1" lang="en-GB" sz="1200" kern="1200" dirty="0">
                <a:solidFill>
                  <a:schemeClr val="tx1"/>
                </a:solidFill>
                <a:effectLst/>
                <a:latin typeface="Times New Roman" pitchFamily="-109" charset="0"/>
                <a:ea typeface="+mn-ea"/>
                <a:cs typeface="+mn-cs"/>
              </a:rPr>
              <a:t> vi;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công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nghệ</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bộ</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nhớ</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được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sử</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dụng</a:t>
            </a:r>
            <a:r>
              <a:rPr kumimoji="1" lang="en-GB" sz="1200" kern="1200" dirty="0">
                <a:solidFill>
                  <a:schemeClr val="tx1"/>
                </a:solidFill>
                <a:effectLst/>
                <a:latin typeface="Times New Roman" pitchFamily="-109" charset="0"/>
                <a:ea typeface="+mn-ea"/>
                <a:cs typeface="+mn-cs"/>
              </a:rPr>
              <a:t>.</a:t>
            </a:r>
          </a:p>
          <a:p>
            <a:r>
              <a:rPr kumimoji="1" lang="en-GB" sz="1200" kern="1200" dirty="0">
                <a:solidFill>
                  <a:schemeClr val="tx1"/>
                </a:solidFill>
                <a:effectLst/>
                <a:latin typeface="Times New Roman" pitchFamily="-109" charset="0"/>
                <a:ea typeface="+mn-ea"/>
                <a:cs typeface="+mn-cs"/>
              </a:rPr>
              <a:t>VD: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vấn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đề</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thiết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kế</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kiến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trúc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chỉ</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thị</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lệnh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nhân</a:t>
            </a:r>
            <a:r>
              <a:rPr kumimoji="1" lang="en-GB" sz="1200" kern="1200" dirty="0">
                <a:solidFill>
                  <a:schemeClr val="tx1"/>
                </a:solidFill>
                <a:effectLst/>
                <a:latin typeface="Times New Roman" pitchFamily="-109" charset="0"/>
                <a:ea typeface="+mn-ea"/>
                <a:cs typeface="+mn-cs"/>
              </a:rPr>
              <a:t>. Về </a:t>
            </a:r>
            <a:r>
              <a:rPr kumimoji="1" lang="en-GB" sz="1200" kern="1200" dirty="0" err="1">
                <a:solidFill>
                  <a:schemeClr val="tx1"/>
                </a:solidFill>
                <a:effectLst/>
                <a:latin typeface="Times New Roman" pitchFamily="-109" charset="0"/>
                <a:ea typeface="+mn-ea"/>
                <a:cs typeface="+mn-cs"/>
              </a:rPr>
              <a:t>mặt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tổ</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chức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lệnh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được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thực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hiện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bởi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khối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nhân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đặc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biệt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hoặc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bởi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loạt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lệnh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cộng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lặp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lặp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lại</a:t>
            </a:r>
            <a:r>
              <a:rPr kumimoji="1" lang="en-GB" sz="1200" kern="1200" dirty="0">
                <a:solidFill>
                  <a:schemeClr val="tx1"/>
                </a:solidFill>
                <a:effectLst/>
                <a:latin typeface="Times New Roman" pitchFamily="-109" charset="0"/>
                <a:ea typeface="+mn-ea"/>
                <a:cs typeface="+mn-cs"/>
              </a:rPr>
              <a:t>. Quyết </a:t>
            </a:r>
            <a:r>
              <a:rPr kumimoji="1" lang="en-GB" sz="1200" kern="1200" dirty="0" err="1">
                <a:solidFill>
                  <a:schemeClr val="tx1"/>
                </a:solidFill>
                <a:effectLst/>
                <a:latin typeface="Times New Roman" pitchFamily="-109" charset="0"/>
                <a:ea typeface="+mn-ea"/>
                <a:cs typeface="+mn-cs"/>
              </a:rPr>
              <a:t>định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tổ</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chức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dựa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trên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tần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suất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sử</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dụng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lệnh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nhân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tốc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độ</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tương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quan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giữa</a:t>
            </a:r>
            <a:r>
              <a:rPr kumimoji="1" lang="en-GB" sz="1200" kern="1200" dirty="0">
                <a:solidFill>
                  <a:schemeClr val="tx1"/>
                </a:solidFill>
                <a:effectLst/>
                <a:latin typeface="Times New Roman" pitchFamily="-109" charset="0"/>
                <a:ea typeface="+mn-ea"/>
                <a:cs typeface="+mn-cs"/>
              </a:rPr>
              <a:t> hai </a:t>
            </a:r>
            <a:r>
              <a:rPr kumimoji="1" lang="en-GB" sz="1200" kern="1200" dirty="0" err="1">
                <a:solidFill>
                  <a:schemeClr val="tx1"/>
                </a:solidFill>
                <a:effectLst/>
                <a:latin typeface="Times New Roman" pitchFamily="-109" charset="0"/>
                <a:ea typeface="+mn-ea"/>
                <a:cs typeface="+mn-cs"/>
              </a:rPr>
              <a:t>phương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pháp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chi </a:t>
            </a:r>
            <a:r>
              <a:rPr kumimoji="1" lang="en-GB" sz="1200" kern="1200" dirty="0" err="1">
                <a:solidFill>
                  <a:schemeClr val="tx1"/>
                </a:solidFill>
                <a:effectLst/>
                <a:latin typeface="Times New Roman" pitchFamily="-109" charset="0"/>
                <a:ea typeface="+mn-ea"/>
                <a:cs typeface="+mn-cs"/>
              </a:rPr>
              <a:t>phí</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kích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thước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vật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lý</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khối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nhân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đặc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biệt</a:t>
            </a:r>
            <a:r>
              <a:rPr kumimoji="1" lang="en-GB" sz="1200" kern="1200" dirty="0">
                <a:solidFill>
                  <a:schemeClr val="tx1"/>
                </a:solidFill>
                <a:effectLst/>
                <a:latin typeface="Times New Roman" pitchFamily="-109" charset="0"/>
                <a:ea typeface="+mn-ea"/>
                <a:cs typeface="+mn-cs"/>
              </a:rPr>
              <a:t>.</a:t>
            </a:r>
          </a:p>
          <a:p>
            <a:r>
              <a:rPr kumimoji="1" lang="en-GB" sz="1200" kern="1200" dirty="0">
                <a:solidFill>
                  <a:schemeClr val="tx1"/>
                </a:solidFill>
                <a:effectLst/>
                <a:latin typeface="Times New Roman" pitchFamily="-109" charset="0"/>
                <a:ea typeface="+mn-ea"/>
                <a:cs typeface="+mn-cs"/>
              </a:rPr>
              <a:t>Trong </a:t>
            </a:r>
            <a:r>
              <a:rPr kumimoji="1" lang="en-GB" sz="1200" kern="1200" dirty="0" err="1">
                <a:solidFill>
                  <a:schemeClr val="tx1"/>
                </a:solidFill>
                <a:effectLst/>
                <a:latin typeface="Times New Roman" pitchFamily="-109" charset="0"/>
                <a:ea typeface="+mn-ea"/>
                <a:cs typeface="+mn-cs"/>
              </a:rPr>
              <a:t>lịch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sử</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ngày</a:t>
            </a:r>
            <a:r>
              <a:rPr kumimoji="1" lang="en-GB" sz="1200" kern="1200" dirty="0">
                <a:solidFill>
                  <a:schemeClr val="tx1"/>
                </a:solidFill>
                <a:effectLst/>
                <a:latin typeface="Times New Roman" pitchFamily="-109" charset="0"/>
                <a:ea typeface="+mn-ea"/>
                <a:cs typeface="+mn-cs"/>
              </a:rPr>
              <a:t> nay </a:t>
            </a:r>
            <a:r>
              <a:rPr kumimoji="1" lang="en-GB" sz="1200" kern="1200" dirty="0" err="1">
                <a:solidFill>
                  <a:schemeClr val="tx1"/>
                </a:solidFill>
                <a:effectLst/>
                <a:latin typeface="Times New Roman" pitchFamily="-109" charset="0"/>
                <a:ea typeface="+mn-ea"/>
                <a:cs typeface="+mn-cs"/>
              </a:rPr>
              <a:t>vẫn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còn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sự</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phân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biệt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giữa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kiến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trúc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tổ</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chức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điều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quan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trọng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Nhiều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sản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xuất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ra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họ</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model </a:t>
            </a:r>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tất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cả</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đều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kiến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trúc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tương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tự</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nhưng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về</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tổ</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chức</a:t>
            </a:r>
            <a:r>
              <a:rPr kumimoji="1" lang="en-GB" sz="1200" kern="1200" dirty="0">
                <a:solidFill>
                  <a:schemeClr val="tx1"/>
                </a:solidFill>
                <a:effectLst/>
                <a:latin typeface="Times New Roman" pitchFamily="-109" charset="0"/>
                <a:ea typeface="+mn-ea"/>
                <a:cs typeface="+mn-cs"/>
              </a:rPr>
              <a:t>. Do </a:t>
            </a:r>
            <a:r>
              <a:rPr kumimoji="1" lang="en-GB" sz="1200" kern="1200" dirty="0" err="1">
                <a:solidFill>
                  <a:schemeClr val="tx1"/>
                </a:solidFill>
                <a:effectLst/>
                <a:latin typeface="Times New Roman" pitchFamily="-109" charset="0"/>
                <a:ea typeface="+mn-ea"/>
                <a:cs typeface="+mn-cs"/>
              </a:rPr>
              <a:t>đó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model </a:t>
            </a:r>
            <a:r>
              <a:rPr kumimoji="1" lang="en-GB" sz="1200" kern="1200" dirty="0" err="1">
                <a:solidFill>
                  <a:schemeClr val="tx1"/>
                </a:solidFill>
                <a:effectLst/>
                <a:latin typeface="Times New Roman" pitchFamily="-109" charset="0"/>
                <a:ea typeface="+mn-ea"/>
                <a:cs typeface="+mn-cs"/>
              </a:rPr>
              <a:t>có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tổ</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chức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nhau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thì</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giá</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cả</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nhau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hiệu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suất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nhau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Hơn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nữa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kiến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trúc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duy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trì</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nhiều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năm</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nhưng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tổ</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chức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thay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đổi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với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công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nghệ</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thay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đổi</a:t>
            </a:r>
            <a:r>
              <a:rPr kumimoji="1" lang="en-GB" sz="1200" kern="1200" dirty="0">
                <a:solidFill>
                  <a:schemeClr val="tx1"/>
                </a:solidFill>
                <a:effectLst/>
                <a:latin typeface="Times New Roman" pitchFamily="-109" charset="0"/>
                <a:ea typeface="+mn-ea"/>
                <a:cs typeface="+mn-cs"/>
              </a:rPr>
              <a:t>.</a:t>
            </a:r>
          </a:p>
        </p:txBody>
      </p:sp>
      <p:sp>
        <p:nvSpPr>
          <p:cNvPr id="4" name="Slide Number Placeholder 3"/>
          <p:cNvSpPr>
            <a:spLocks noGrp="1"/>
          </p:cNvSpPr>
          <p:nvPr>
            <p:ph type="sldNum" sz="quarter" idx="10"/>
          </p:nvPr>
        </p:nvSpPr>
        <p:spPr/>
        <p:txBody>
          <a:bodyPr/>
          <a:lstStyle/>
          <a:p>
            <a:fld id="{426AC9EA-110C-D44B-81A3-E5165EEE361B}" type="slidenum">
              <a:rPr lang="en-US" smtClean="0"/>
              <a:pPr/>
              <a:t>23</a:t>
            </a:fld>
            <a:endParaRPr lang="en-US" dirty="0"/>
          </a:p>
        </p:txBody>
      </p:sp>
    </p:spTree>
    <p:extLst>
      <p:ext uri="{BB962C8B-B14F-4D97-AF65-F5344CB8AC3E}">
        <p14:creationId xmlns:p14="http://schemas.microsoft.com/office/powerpoint/2010/main" val="3466916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674719-171D-B949-8C83-D2F8F6712CF4}" type="slidenum">
              <a:rPr lang="en-US"/>
              <a:pPr/>
              <a:t>24</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ví</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dụ</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nổi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bật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cả</a:t>
            </a:r>
            <a:r>
              <a:rPr kumimoji="1" lang="en-GB" sz="1200" kern="1200" dirty="0">
                <a:solidFill>
                  <a:schemeClr val="tx1"/>
                </a:solidFill>
                <a:effectLst/>
                <a:latin typeface="Times New Roman" pitchFamily="-109" charset="0"/>
                <a:ea typeface="+mn-ea"/>
                <a:cs typeface="+mn-cs"/>
              </a:rPr>
              <a:t> hai </a:t>
            </a:r>
            <a:r>
              <a:rPr kumimoji="1" lang="en-GB" sz="1200" kern="1200" dirty="0" err="1">
                <a:solidFill>
                  <a:schemeClr val="tx1"/>
                </a:solidFill>
                <a:effectLst/>
                <a:latin typeface="Times New Roman" pitchFamily="-109" charset="0"/>
                <a:ea typeface="+mn-ea"/>
                <a:cs typeface="+mn-cs"/>
              </a:rPr>
              <a:t>hiện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tượng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này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kiến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trúc</a:t>
            </a:r>
            <a:r>
              <a:rPr kumimoji="1" lang="en-GB" sz="1200" kern="1200" dirty="0">
                <a:solidFill>
                  <a:schemeClr val="tx1"/>
                </a:solidFill>
                <a:effectLst/>
                <a:latin typeface="Times New Roman" pitchFamily="-109" charset="0"/>
                <a:ea typeface="+mn-ea"/>
                <a:cs typeface="+mn-cs"/>
              </a:rPr>
              <a:t> IBM System / 370. </a:t>
            </a:r>
            <a:r>
              <a:rPr kumimoji="1" lang="en-GB" sz="1200" kern="1200" dirty="0" err="1">
                <a:solidFill>
                  <a:schemeClr val="tx1"/>
                </a:solidFill>
                <a:effectLst/>
                <a:latin typeface="Times New Roman" pitchFamily="-109" charset="0"/>
                <a:ea typeface="+mn-ea"/>
                <a:cs typeface="+mn-cs"/>
              </a:rPr>
              <a:t>Kiến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trúc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này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được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giới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thiệu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lần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đầu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vào</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năm</a:t>
            </a:r>
            <a:r>
              <a:rPr kumimoji="1" lang="en-GB" sz="1200" kern="1200" dirty="0">
                <a:solidFill>
                  <a:schemeClr val="tx1"/>
                </a:solidFill>
                <a:effectLst/>
                <a:latin typeface="Times New Roman" pitchFamily="-109" charset="0"/>
                <a:ea typeface="+mn-ea"/>
                <a:cs typeface="+mn-cs"/>
              </a:rPr>
              <a:t> 1970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bao</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gồm</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số</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mô</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hình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Khách</a:t>
            </a:r>
            <a:r>
              <a:rPr kumimoji="1" lang="en-GB" sz="1200" kern="1200" dirty="0">
                <a:solidFill>
                  <a:schemeClr val="tx1"/>
                </a:solidFill>
                <a:effectLst/>
                <a:latin typeface="Times New Roman" pitchFamily="-109" charset="0"/>
                <a:ea typeface="+mn-ea"/>
                <a:cs typeface="+mn-cs"/>
              </a:rPr>
              <a:t> hàng </a:t>
            </a:r>
            <a:r>
              <a:rPr kumimoji="1" lang="en-GB" sz="1200" kern="1200" dirty="0" err="1">
                <a:solidFill>
                  <a:schemeClr val="tx1"/>
                </a:solidFill>
                <a:effectLst/>
                <a:latin typeface="Times New Roman" pitchFamily="-109" charset="0"/>
                <a:ea typeface="+mn-ea"/>
                <a:cs typeface="+mn-cs"/>
              </a:rPr>
              <a:t>có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yêu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cầu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khiêm</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tốn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thể</a:t>
            </a:r>
            <a:r>
              <a:rPr kumimoji="1" lang="en-GB" sz="1200" kern="1200" dirty="0">
                <a:solidFill>
                  <a:schemeClr val="tx1"/>
                </a:solidFill>
                <a:effectLst/>
                <a:latin typeface="Times New Roman" pitchFamily="-109" charset="0"/>
                <a:ea typeface="+mn-ea"/>
                <a:cs typeface="+mn-cs"/>
              </a:rPr>
              <a:t> mua </a:t>
            </a:r>
            <a:r>
              <a:rPr kumimoji="1" lang="en-GB" sz="1200" kern="1200" dirty="0" err="1">
                <a:solidFill>
                  <a:schemeClr val="tx1"/>
                </a:solidFill>
                <a:effectLst/>
                <a:latin typeface="Times New Roman" pitchFamily="-109" charset="0"/>
                <a:ea typeface="+mn-ea"/>
                <a:cs typeface="+mn-cs"/>
              </a:rPr>
              <a:t>mô</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hình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rẻ</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hơn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chậm</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hơn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nếu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cầu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tăng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lên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sau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nâng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cấp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lên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mô</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hình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đắt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tiền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hơn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nhanh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hơn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không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cần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phải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từ</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bỏ</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phần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mềm</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đã</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được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phát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triển</a:t>
            </a:r>
            <a:r>
              <a:rPr kumimoji="1" lang="en-GB" sz="1200" kern="1200" dirty="0">
                <a:solidFill>
                  <a:schemeClr val="tx1"/>
                </a:solidFill>
                <a:effectLst/>
                <a:latin typeface="Times New Roman" pitchFamily="-109" charset="0"/>
                <a:ea typeface="+mn-ea"/>
                <a:cs typeface="+mn-cs"/>
              </a:rPr>
              <a:t>. Trong </a:t>
            </a:r>
            <a:r>
              <a:rPr kumimoji="1" lang="en-GB" sz="1200" kern="1200" dirty="0" err="1">
                <a:solidFill>
                  <a:schemeClr val="tx1"/>
                </a:solidFill>
                <a:effectLst/>
                <a:latin typeface="Times New Roman" pitchFamily="-109" charset="0"/>
                <a:ea typeface="+mn-ea"/>
                <a:cs typeface="+mn-cs"/>
              </a:rPr>
              <a:t>những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năm</a:t>
            </a:r>
            <a:r>
              <a:rPr kumimoji="1" lang="en-GB" sz="1200" kern="1200" dirty="0">
                <a:solidFill>
                  <a:schemeClr val="tx1"/>
                </a:solidFill>
                <a:effectLst/>
                <a:latin typeface="Times New Roman" pitchFamily="-109" charset="0"/>
                <a:ea typeface="+mn-ea"/>
                <a:cs typeface="+mn-cs"/>
              </a:rPr>
              <a:t> qua, IBM </a:t>
            </a:r>
            <a:r>
              <a:rPr kumimoji="1" lang="en-GB" sz="1200" kern="1200" dirty="0" err="1">
                <a:solidFill>
                  <a:schemeClr val="tx1"/>
                </a:solidFill>
                <a:effectLst/>
                <a:latin typeface="Times New Roman" pitchFamily="-109" charset="0"/>
                <a:ea typeface="+mn-ea"/>
                <a:cs typeface="+mn-cs"/>
              </a:rPr>
              <a:t>đã</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giới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thiệu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nhiều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mô</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hình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mới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với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công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nghệ</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được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cải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tiến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để</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thay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thế</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mô</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hình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cũ</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cung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cấp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cho</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khách</a:t>
            </a:r>
            <a:r>
              <a:rPr kumimoji="1" lang="en-GB" sz="1200" kern="1200" dirty="0">
                <a:solidFill>
                  <a:schemeClr val="tx1"/>
                </a:solidFill>
                <a:effectLst/>
                <a:latin typeface="Times New Roman" pitchFamily="-109" charset="0"/>
                <a:ea typeface="+mn-ea"/>
                <a:cs typeface="+mn-cs"/>
              </a:rPr>
              <a:t> hàng </a:t>
            </a:r>
            <a:r>
              <a:rPr kumimoji="1" lang="en-GB" sz="1200" kern="1200" dirty="0" err="1">
                <a:solidFill>
                  <a:schemeClr val="tx1"/>
                </a:solidFill>
                <a:effectLst/>
                <a:latin typeface="Times New Roman" pitchFamily="-109" charset="0"/>
                <a:ea typeface="+mn-ea"/>
                <a:cs typeface="+mn-cs"/>
              </a:rPr>
              <a:t>tốc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độ</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cao</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hơn</a:t>
            </a:r>
            <a:r>
              <a:rPr kumimoji="1" lang="en-GB" sz="1200" kern="1200" dirty="0">
                <a:solidFill>
                  <a:schemeClr val="tx1"/>
                </a:solidFill>
                <a:effectLst/>
                <a:latin typeface="Times New Roman" pitchFamily="-109" charset="0"/>
                <a:ea typeface="+mn-ea"/>
                <a:cs typeface="+mn-cs"/>
              </a:rPr>
              <a:t>, chi </a:t>
            </a:r>
            <a:r>
              <a:rPr kumimoji="1" lang="en-GB" sz="1200" kern="1200" dirty="0" err="1">
                <a:solidFill>
                  <a:schemeClr val="tx1"/>
                </a:solidFill>
                <a:effectLst/>
                <a:latin typeface="Times New Roman" pitchFamily="-109" charset="0"/>
                <a:ea typeface="+mn-ea"/>
                <a:cs typeface="+mn-cs"/>
              </a:rPr>
              <a:t>phí</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thấp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hơn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hoặc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cả</a:t>
            </a:r>
            <a:r>
              <a:rPr kumimoji="1" lang="en-GB" sz="1200" kern="1200" dirty="0">
                <a:solidFill>
                  <a:schemeClr val="tx1"/>
                </a:solidFill>
                <a:effectLst/>
                <a:latin typeface="Times New Roman" pitchFamily="-109" charset="0"/>
                <a:ea typeface="+mn-ea"/>
                <a:cs typeface="+mn-cs"/>
              </a:rPr>
              <a:t> hai. </a:t>
            </a:r>
            <a:r>
              <a:rPr kumimoji="1" lang="en-GB" sz="1200" kern="1200" dirty="0" err="1">
                <a:solidFill>
                  <a:schemeClr val="tx1"/>
                </a:solidFill>
                <a:effectLst/>
                <a:latin typeface="Times New Roman" pitchFamily="-109" charset="0"/>
                <a:ea typeface="+mn-ea"/>
                <a:cs typeface="+mn-cs"/>
              </a:rPr>
              <a:t>Những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mô</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hình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mới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hơn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giữ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lại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cùng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kiến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trúc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để</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đầu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tư</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phần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mềm</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khách</a:t>
            </a:r>
            <a:r>
              <a:rPr kumimoji="1" lang="en-GB" sz="1200" kern="1200" dirty="0">
                <a:solidFill>
                  <a:schemeClr val="tx1"/>
                </a:solidFill>
                <a:effectLst/>
                <a:latin typeface="Times New Roman" pitchFamily="-109" charset="0"/>
                <a:ea typeface="+mn-ea"/>
                <a:cs typeface="+mn-cs"/>
              </a:rPr>
              <a:t> hàng </a:t>
            </a:r>
            <a:r>
              <a:rPr kumimoji="1" lang="en-GB" sz="1200" kern="1200" dirty="0" err="1">
                <a:solidFill>
                  <a:schemeClr val="tx1"/>
                </a:solidFill>
                <a:effectLst/>
                <a:latin typeface="Times New Roman" pitchFamily="-109" charset="0"/>
                <a:ea typeface="+mn-ea"/>
                <a:cs typeface="+mn-cs"/>
              </a:rPr>
              <a:t>được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bảo</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vệ</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Đáng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lưu</a:t>
            </a:r>
            <a:r>
              <a:rPr kumimoji="1" lang="en-GB" sz="1200" kern="1200" dirty="0">
                <a:solidFill>
                  <a:schemeClr val="tx1"/>
                </a:solidFill>
                <a:effectLst/>
                <a:latin typeface="Times New Roman" pitchFamily="-109" charset="0"/>
                <a:ea typeface="+mn-ea"/>
                <a:cs typeface="+mn-cs"/>
              </a:rPr>
              <a:t> ý, </a:t>
            </a:r>
            <a:r>
              <a:rPr kumimoji="1" lang="en-GB" sz="1200" kern="1200" dirty="0" err="1">
                <a:solidFill>
                  <a:schemeClr val="tx1"/>
                </a:solidFill>
                <a:effectLst/>
                <a:latin typeface="Times New Roman" pitchFamily="-109" charset="0"/>
                <a:ea typeface="+mn-ea"/>
                <a:cs typeface="+mn-cs"/>
              </a:rPr>
              <a:t>kiến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trúc</a:t>
            </a:r>
            <a:r>
              <a:rPr kumimoji="1" lang="en-GB" sz="1200" kern="1200" dirty="0">
                <a:solidFill>
                  <a:schemeClr val="tx1"/>
                </a:solidFill>
                <a:effectLst/>
                <a:latin typeface="Times New Roman" pitchFamily="-109" charset="0"/>
                <a:ea typeface="+mn-ea"/>
                <a:cs typeface="+mn-cs"/>
              </a:rPr>
              <a:t> System / 370, </a:t>
            </a:r>
            <a:r>
              <a:rPr kumimoji="1" lang="en-GB" sz="1200" kern="1200" dirty="0" err="1">
                <a:solidFill>
                  <a:schemeClr val="tx1"/>
                </a:solidFill>
                <a:effectLst/>
                <a:latin typeface="Times New Roman" pitchFamily="-109" charset="0"/>
                <a:ea typeface="+mn-ea"/>
                <a:cs typeface="+mn-cs"/>
              </a:rPr>
              <a:t>với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cải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tiến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đã</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tồn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tại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cho</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ngày</a:t>
            </a:r>
            <a:r>
              <a:rPr kumimoji="1" lang="en-GB" sz="1200" kern="1200" dirty="0">
                <a:solidFill>
                  <a:schemeClr val="tx1"/>
                </a:solidFill>
                <a:effectLst/>
                <a:latin typeface="Times New Roman" pitchFamily="-109" charset="0"/>
                <a:ea typeface="+mn-ea"/>
                <a:cs typeface="+mn-cs"/>
              </a:rPr>
              <a:t> nay </a:t>
            </a:r>
            <a:r>
              <a:rPr kumimoji="1" lang="en-GB" sz="1200" kern="1200" dirty="0" err="1">
                <a:solidFill>
                  <a:schemeClr val="tx1"/>
                </a:solidFill>
                <a:effectLst/>
                <a:latin typeface="Times New Roman" pitchFamily="-109" charset="0"/>
                <a:ea typeface="+mn-ea"/>
                <a:cs typeface="+mn-cs"/>
              </a:rPr>
              <a:t>như</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kiến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trúc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dòng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sản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phẩm</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lớn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IBM.</a:t>
            </a:r>
          </a:p>
        </p:txBody>
      </p:sp>
    </p:spTree>
    <p:extLst>
      <p:ext uri="{BB962C8B-B14F-4D97-AF65-F5344CB8AC3E}">
        <p14:creationId xmlns:p14="http://schemas.microsoft.com/office/powerpoint/2010/main" val="866279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6B1C33-4E34-3D4C-B143-0332C5DBB7DE}" type="slidenum">
              <a:rPr lang="en-US"/>
              <a:pPr/>
              <a:t>25</a:t>
            </a:fld>
            <a:endParaRPr lang="en-US" dirty="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kumimoji="1" lang="en-GB" sz="1200" kern="1200" dirty="0">
                <a:solidFill>
                  <a:schemeClr val="tx1"/>
                </a:solidFill>
                <a:effectLst/>
                <a:latin typeface="Times New Roman" pitchFamily="-109" charset="0"/>
                <a:ea typeface="+mn-ea"/>
                <a:cs typeface="+mn-cs"/>
              </a:rPr>
              <a:t>Tính </a:t>
            </a:r>
            <a:r>
              <a:rPr kumimoji="1" lang="en-GB" sz="1200" kern="1200" dirty="0" err="1">
                <a:solidFill>
                  <a:schemeClr val="tx1"/>
                </a:solidFill>
                <a:effectLst/>
                <a:latin typeface="Times New Roman" pitchFamily="-109" charset="0"/>
                <a:ea typeface="+mn-ea"/>
                <a:cs typeface="+mn-cs"/>
              </a:rPr>
              <a:t>chất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phân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cấp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hệ</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thống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phức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tạp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điều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thiết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yếu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cho</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cả</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thiết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kế</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mô</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tả</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chúng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thiết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kế</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chỉ</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cần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đối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với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mức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độ</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cụ</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thể</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hệ</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thống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tại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thời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điểm</a:t>
            </a:r>
            <a:r>
              <a:rPr kumimoji="1" lang="en-GB" sz="1200" kern="1200" dirty="0">
                <a:solidFill>
                  <a:schemeClr val="tx1"/>
                </a:solidFill>
                <a:effectLst/>
                <a:latin typeface="Times New Roman" pitchFamily="-109" charset="0"/>
                <a:ea typeface="+mn-ea"/>
                <a:cs typeface="+mn-cs"/>
              </a:rPr>
              <a:t>. Ở </a:t>
            </a:r>
            <a:r>
              <a:rPr kumimoji="1" lang="en-GB" sz="1200" kern="1200" dirty="0" err="1">
                <a:solidFill>
                  <a:schemeClr val="tx1"/>
                </a:solidFill>
                <a:effectLst/>
                <a:latin typeface="Times New Roman" pitchFamily="-109" charset="0"/>
                <a:ea typeface="+mn-ea"/>
                <a:cs typeface="+mn-cs"/>
              </a:rPr>
              <a:t>mỗi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cấp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độ</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hệ</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thống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bao</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gồm</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bộ</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thành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phần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mối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quan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hệ</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tương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hỗ</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chúng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Hành</a:t>
            </a:r>
            <a:r>
              <a:rPr kumimoji="1" lang="en-GB" sz="1200" kern="1200" dirty="0">
                <a:solidFill>
                  <a:schemeClr val="tx1"/>
                </a:solidFill>
                <a:effectLst/>
                <a:latin typeface="Times New Roman" pitchFamily="-109" charset="0"/>
                <a:ea typeface="+mn-ea"/>
                <a:cs typeface="+mn-cs"/>
              </a:rPr>
              <a:t> vi ở </a:t>
            </a:r>
            <a:r>
              <a:rPr kumimoji="1" lang="en-GB" sz="1200" kern="1200" dirty="0" err="1">
                <a:solidFill>
                  <a:schemeClr val="tx1"/>
                </a:solidFill>
                <a:effectLst/>
                <a:latin typeface="Times New Roman" pitchFamily="-109" charset="0"/>
                <a:ea typeface="+mn-ea"/>
                <a:cs typeface="+mn-cs"/>
              </a:rPr>
              <a:t>mỗi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cấp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chỉ</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phụ</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thuộc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vào</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đặc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đơn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giản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hóa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trừu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tượng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hệ</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thống</a:t>
            </a:r>
            <a:r>
              <a:rPr kumimoji="1" lang="en-GB" sz="1200" kern="1200" dirty="0">
                <a:solidFill>
                  <a:schemeClr val="tx1"/>
                </a:solidFill>
                <a:effectLst/>
                <a:latin typeface="Times New Roman" pitchFamily="-109" charset="0"/>
                <a:ea typeface="+mn-ea"/>
                <a:cs typeface="+mn-cs"/>
              </a:rPr>
              <a:t> ở </a:t>
            </a:r>
            <a:r>
              <a:rPr kumimoji="1" lang="en-GB" sz="1200" kern="1200" dirty="0" err="1">
                <a:solidFill>
                  <a:schemeClr val="tx1"/>
                </a:solidFill>
                <a:effectLst/>
                <a:latin typeface="Times New Roman" pitchFamily="-109" charset="0"/>
                <a:ea typeface="+mn-ea"/>
                <a:cs typeface="+mn-cs"/>
              </a:rPr>
              <a:t>mức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thấp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tiếp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theo.</a:t>
            </a:r>
            <a:r>
              <a:rPr kumimoji="1" lang="en-GB" sz="1200" kern="1200" dirty="0">
                <a:solidFill>
                  <a:schemeClr val="tx1"/>
                </a:solidFill>
                <a:effectLst/>
                <a:latin typeface="Times New Roman" pitchFamily="-109" charset="0"/>
                <a:ea typeface="+mn-ea"/>
                <a:cs typeface="+mn-cs"/>
              </a:rPr>
              <a:t> Ở </a:t>
            </a:r>
            <a:r>
              <a:rPr kumimoji="1" lang="en-GB" sz="1200" kern="1200" dirty="0" err="1">
                <a:solidFill>
                  <a:schemeClr val="tx1"/>
                </a:solidFill>
                <a:effectLst/>
                <a:latin typeface="Times New Roman" pitchFamily="-109" charset="0"/>
                <a:ea typeface="+mn-ea"/>
                <a:cs typeface="+mn-cs"/>
              </a:rPr>
              <a:t>mỗi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cấp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thiết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kế</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liên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quan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cấu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trúc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chức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năng</a:t>
            </a:r>
            <a:r>
              <a:rPr kumimoji="1" lang="en-GB" sz="1200" kern="1200" dirty="0">
                <a:solidFill>
                  <a:schemeClr val="tx1"/>
                </a:solidFill>
                <a:effectLst/>
                <a:latin typeface="Times New Roman" pitchFamily="-109" charset="0"/>
                <a:ea typeface="+mn-ea"/>
                <a:cs typeface="+mn-cs"/>
              </a:rPr>
              <a:t>:</a:t>
            </a:r>
          </a:p>
          <a:p>
            <a:r>
              <a:rPr kumimoji="1" lang="en-GB" sz="1200" kern="1200" dirty="0" err="1">
                <a:solidFill>
                  <a:schemeClr val="tx1"/>
                </a:solidFill>
                <a:effectLst/>
                <a:latin typeface="Times New Roman" pitchFamily="-109" charset="0"/>
                <a:ea typeface="+mn-ea"/>
                <a:cs typeface="+mn-cs"/>
              </a:rPr>
              <a:t>Cấu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trúc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thức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thành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phần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mối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quan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hệ</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với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nhau</a:t>
            </a:r>
            <a:r>
              <a:rPr kumimoji="1" lang="en-GB" sz="1200" kern="1200" dirty="0">
                <a:solidFill>
                  <a:schemeClr val="tx1"/>
                </a:solidFill>
                <a:effectLst/>
                <a:latin typeface="Times New Roman" pitchFamily="-109" charset="0"/>
                <a:ea typeface="+mn-ea"/>
                <a:cs typeface="+mn-cs"/>
              </a:rPr>
              <a:t>.</a:t>
            </a:r>
          </a:p>
          <a:p>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Chức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năng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Hoạt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động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mỗi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bộ</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phận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như</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phần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cấu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trúc</a:t>
            </a:r>
            <a:r>
              <a:rPr kumimoji="1" lang="en-GB" sz="1200" kern="1200" dirty="0">
                <a:solidFill>
                  <a:schemeClr val="tx1"/>
                </a:solidFill>
                <a:effectLst/>
                <a:latin typeface="Times New Roman" pitchFamily="-109" charset="0"/>
                <a:ea typeface="+mn-ea"/>
                <a:cs typeface="+mn-cs"/>
              </a:rPr>
              <a:t>.</a:t>
            </a:r>
          </a:p>
          <a:p>
            <a:r>
              <a:rPr kumimoji="1" lang="en-GB" sz="1200" kern="1200" dirty="0">
                <a:solidFill>
                  <a:schemeClr val="tx1"/>
                </a:solidFill>
                <a:effectLst/>
                <a:latin typeface="Times New Roman" pitchFamily="-109" charset="0"/>
                <a:ea typeface="+mn-ea"/>
                <a:cs typeface="+mn-cs"/>
              </a:rPr>
              <a:t>Về </a:t>
            </a:r>
            <a:r>
              <a:rPr kumimoji="1" lang="en-GB" sz="1200" kern="1200" dirty="0" err="1">
                <a:solidFill>
                  <a:schemeClr val="tx1"/>
                </a:solidFill>
                <a:effectLst/>
                <a:latin typeface="Times New Roman" pitchFamily="-109" charset="0"/>
                <a:ea typeface="+mn-ea"/>
                <a:cs typeface="+mn-cs"/>
              </a:rPr>
              <a:t>mặt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mô</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tả</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chúng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tôi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có</a:t>
            </a:r>
            <a:r>
              <a:rPr kumimoji="1" lang="en-GB" sz="1200" kern="1200" dirty="0">
                <a:solidFill>
                  <a:schemeClr val="tx1"/>
                </a:solidFill>
                <a:effectLst/>
                <a:latin typeface="Times New Roman" pitchFamily="-109" charset="0"/>
                <a:ea typeface="+mn-ea"/>
                <a:cs typeface="+mn-cs"/>
              </a:rPr>
              <a:t> hai </a:t>
            </a:r>
            <a:r>
              <a:rPr kumimoji="1" lang="en-GB" sz="1200" kern="1200" dirty="0" err="1">
                <a:solidFill>
                  <a:schemeClr val="tx1"/>
                </a:solidFill>
                <a:effectLst/>
                <a:latin typeface="Times New Roman" pitchFamily="-109" charset="0"/>
                <a:ea typeface="+mn-ea"/>
                <a:cs typeface="+mn-cs"/>
              </a:rPr>
              <a:t>lựa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chọn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bắt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đầu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từ</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dưới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cùng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xây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dựng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mô</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tả</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đầy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đủ</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hoặc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bắt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đầu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với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chế</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độ</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xem</a:t>
            </a:r>
            <a:r>
              <a:rPr kumimoji="1" lang="en-GB" sz="1200" kern="1200" dirty="0">
                <a:solidFill>
                  <a:schemeClr val="tx1"/>
                </a:solidFill>
                <a:effectLst/>
                <a:latin typeface="Times New Roman" pitchFamily="-109" charset="0"/>
                <a:ea typeface="+mn-ea"/>
                <a:cs typeface="+mn-cs"/>
              </a:rPr>
              <a:t> hàng </a:t>
            </a:r>
            <a:r>
              <a:rPr kumimoji="1" lang="en-GB" sz="1200" kern="1200" dirty="0" err="1">
                <a:solidFill>
                  <a:schemeClr val="tx1"/>
                </a:solidFill>
                <a:effectLst/>
                <a:latin typeface="Times New Roman" pitchFamily="-109" charset="0"/>
                <a:ea typeface="+mn-ea"/>
                <a:cs typeface="+mn-cs"/>
              </a:rPr>
              <a:t>đầu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phân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hủy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hệ</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thống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thành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phần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phụ</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Bằng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chứng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từ</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số</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lĩnh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vực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cho</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thấy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phương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pháp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tiếp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cận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từ</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trên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xuống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rõ</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ràng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hiệu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quả</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nhất</a:t>
            </a:r>
            <a:r>
              <a:rPr kumimoji="1" lang="en-GB" sz="1200" kern="1200" dirty="0">
                <a:solidFill>
                  <a:schemeClr val="tx1"/>
                </a:solidFill>
                <a:effectLst/>
                <a:latin typeface="Times New Roman" pitchFamily="-109" charset="0"/>
                <a:ea typeface="+mn-ea"/>
                <a:cs typeface="+mn-cs"/>
              </a:rPr>
              <a:t> [WEIN75].</a:t>
            </a:r>
          </a:p>
          <a:p>
            <a:r>
              <a:rPr kumimoji="1" lang="en-GB" sz="1200" kern="1200" dirty="0" err="1">
                <a:solidFill>
                  <a:schemeClr val="tx1"/>
                </a:solidFill>
                <a:effectLst/>
                <a:latin typeface="Times New Roman" pitchFamily="-109" charset="0"/>
                <a:ea typeface="+mn-ea"/>
                <a:cs typeface="+mn-cs"/>
              </a:rPr>
              <a:t>Cách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tiếp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cận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được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ra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trong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cuốn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sách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này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theo</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quan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điểm</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này</a:t>
            </a:r>
            <a:r>
              <a:rPr kumimoji="1" lang="en-GB" sz="1200" kern="1200" dirty="0">
                <a:solidFill>
                  <a:schemeClr val="tx1"/>
                </a:solidFill>
                <a:effectLst/>
                <a:latin typeface="Times New Roman" pitchFamily="-109" charset="0"/>
                <a:ea typeface="+mn-ea"/>
                <a:cs typeface="+mn-cs"/>
              </a:rPr>
              <a:t>. Hệ </a:t>
            </a:r>
            <a:r>
              <a:rPr kumimoji="1" lang="en-GB" sz="1200" kern="1200" dirty="0" err="1">
                <a:solidFill>
                  <a:schemeClr val="tx1"/>
                </a:solidFill>
                <a:effectLst/>
                <a:latin typeface="Times New Roman" pitchFamily="-109" charset="0"/>
                <a:ea typeface="+mn-ea"/>
                <a:cs typeface="+mn-cs"/>
              </a:rPr>
              <a:t>thống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sẽ</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được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mô</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tả</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từ</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trên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xuống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Chúng</a:t>
            </a:r>
            <a:r>
              <a:rPr kumimoji="1" lang="en-GB" sz="1200" kern="1200" dirty="0">
                <a:solidFill>
                  <a:schemeClr val="tx1"/>
                </a:solidFill>
                <a:effectLst/>
                <a:latin typeface="Times New Roman" pitchFamily="-109" charset="0"/>
                <a:ea typeface="+mn-ea"/>
                <a:cs typeface="+mn-cs"/>
              </a:rPr>
              <a:t> ta </a:t>
            </a:r>
            <a:r>
              <a:rPr kumimoji="1" lang="en-GB" sz="1200" kern="1200" dirty="0" err="1">
                <a:solidFill>
                  <a:schemeClr val="tx1"/>
                </a:solidFill>
                <a:effectLst/>
                <a:latin typeface="Times New Roman" pitchFamily="-109" charset="0"/>
                <a:ea typeface="+mn-ea"/>
                <a:cs typeface="+mn-cs"/>
              </a:rPr>
              <a:t>bắt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đầu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với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thành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phần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mô</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tả</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cấu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trúc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chức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năng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chúng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tiếp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tục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lớp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thấp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hơn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hệ</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thống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phân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cấp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Phần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còn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lại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phần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này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cung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cấp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tổng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quan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rất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ngắn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gọn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về</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kế</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hoạch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tấn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công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này</a:t>
            </a:r>
            <a:r>
              <a:rPr kumimoji="1" lang="en-GB" sz="1200" kern="1200" dirty="0">
                <a:solidFill>
                  <a:schemeClr val="tx1"/>
                </a:solidFill>
                <a:effectLst/>
                <a:latin typeface="Times New Roman" pitchFamily="-109" charset="0"/>
                <a:ea typeface="+mn-ea"/>
                <a:cs typeface="+mn-cs"/>
              </a:rPr>
              <a:t>.</a:t>
            </a:r>
          </a:p>
          <a:p>
            <a:endParaRPr lang="en-GB" dirty="0"/>
          </a:p>
        </p:txBody>
      </p:sp>
    </p:spTree>
    <p:extLst>
      <p:ext uri="{BB962C8B-B14F-4D97-AF65-F5344CB8AC3E}">
        <p14:creationId xmlns:p14="http://schemas.microsoft.com/office/powerpoint/2010/main" val="3649373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19CD7E-4F7A-9B44-863C-1B45C56F48EF}" type="slidenum">
              <a:rPr lang="en-US"/>
              <a:pPr/>
              <a:t>26</a:t>
            </a:fld>
            <a:endParaRPr lang="en-US"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kumimoji="1" lang="en-GB" sz="1200" kern="1200" dirty="0" err="1">
                <a:solidFill>
                  <a:schemeClr val="tx1"/>
                </a:solidFill>
                <a:effectLst/>
                <a:latin typeface="Times New Roman" pitchFamily="-109" charset="0"/>
                <a:ea typeface="+mn-ea"/>
                <a:cs typeface="+mn-cs"/>
              </a:rPr>
              <a:t>Tất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nhiên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phải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khả</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năng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xử</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lý</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liệu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liệu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thể</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nhiều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dạng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nhau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phạm</a:t>
            </a:r>
            <a:r>
              <a:rPr kumimoji="1" lang="en-GB" sz="1200" kern="1200" dirty="0">
                <a:solidFill>
                  <a:schemeClr val="tx1"/>
                </a:solidFill>
                <a:effectLst/>
                <a:latin typeface="Times New Roman" pitchFamily="-109" charset="0"/>
                <a:ea typeface="+mn-ea"/>
                <a:cs typeface="+mn-cs"/>
              </a:rPr>
              <a:t> vi </a:t>
            </a:r>
            <a:r>
              <a:rPr kumimoji="1" lang="en-GB" sz="1200" kern="1200" dirty="0" err="1">
                <a:solidFill>
                  <a:schemeClr val="tx1"/>
                </a:solidFill>
                <a:effectLst/>
                <a:latin typeface="Times New Roman" pitchFamily="-109" charset="0"/>
                <a:ea typeface="+mn-ea"/>
                <a:cs typeface="+mn-cs"/>
              </a:rPr>
              <a:t>yêu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cầu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xử</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lý</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rất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rộng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Tuy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nhiên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chúng</a:t>
            </a:r>
            <a:r>
              <a:rPr kumimoji="1" lang="en-GB" sz="1200" kern="1200" dirty="0">
                <a:solidFill>
                  <a:schemeClr val="tx1"/>
                </a:solidFill>
                <a:effectLst/>
                <a:latin typeface="Times New Roman" pitchFamily="-109" charset="0"/>
                <a:ea typeface="+mn-ea"/>
                <a:cs typeface="+mn-cs"/>
              </a:rPr>
              <a:t> ta </a:t>
            </a:r>
            <a:r>
              <a:rPr kumimoji="1" lang="en-GB" sz="1200" kern="1200" dirty="0" err="1">
                <a:solidFill>
                  <a:schemeClr val="tx1"/>
                </a:solidFill>
                <a:effectLst/>
                <a:latin typeface="Times New Roman" pitchFamily="-109" charset="0"/>
                <a:ea typeface="+mn-ea"/>
                <a:cs typeface="+mn-cs"/>
              </a:rPr>
              <a:t>sẽ</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thấy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rằng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chỉ</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số</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phương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pháp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cơ</a:t>
            </a:r>
            <a:r>
              <a:rPr kumimoji="1" lang="en-GB" sz="1200" kern="1200" dirty="0">
                <a:solidFill>
                  <a:schemeClr val="tx1"/>
                </a:solidFill>
                <a:effectLst/>
                <a:latin typeface="Times New Roman" pitchFamily="-109" charset="0"/>
                <a:ea typeface="+mn-ea"/>
                <a:cs typeface="+mn-cs"/>
              </a:rPr>
              <a:t> bản </a:t>
            </a:r>
            <a:r>
              <a:rPr kumimoji="1" lang="en-GB" sz="1200" kern="1200" dirty="0" err="1">
                <a:solidFill>
                  <a:schemeClr val="tx1"/>
                </a:solidFill>
                <a:effectLst/>
                <a:latin typeface="Times New Roman" pitchFamily="-109" charset="0"/>
                <a:ea typeface="+mn-ea"/>
                <a:cs typeface="+mn-cs"/>
              </a:rPr>
              <a:t>hoặc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loại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xử</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lý</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liệu</a:t>
            </a:r>
            <a:r>
              <a:rPr kumimoji="1" lang="en-GB" sz="1200" kern="1200" dirty="0">
                <a:solidFill>
                  <a:schemeClr val="tx1"/>
                </a:solidFill>
                <a:effectLst/>
                <a:latin typeface="Times New Roman" pitchFamily="-109" charset="0"/>
                <a:ea typeface="+mn-ea"/>
                <a:cs typeface="+mn-cs"/>
              </a:rPr>
              <a:t>.</a:t>
            </a:r>
          </a:p>
          <a:p>
            <a:r>
              <a:rPr kumimoji="1" lang="en-GB" sz="1200" kern="1200" dirty="0" err="1">
                <a:solidFill>
                  <a:schemeClr val="tx1"/>
                </a:solidFill>
                <a:effectLst/>
                <a:latin typeface="Times New Roman" pitchFamily="-109" charset="0"/>
                <a:ea typeface="+mn-ea"/>
                <a:cs typeface="+mn-cs"/>
              </a:rPr>
              <a:t>Cũng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cần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thiết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rằng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lưu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liệu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Ngay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cả</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đang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xử</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lý</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liệu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trực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tiếp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nghĩa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liệu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được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vào</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được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xử</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lý</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kết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quả</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sẽ</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được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hiển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thị</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ngay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lập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tức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phải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tạm</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thời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lưu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giữ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ít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nhất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những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liệu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đang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được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làm</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việc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tại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bất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thời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điểm</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nào</a:t>
            </a:r>
            <a:r>
              <a:rPr kumimoji="1" lang="en-GB" sz="1200" kern="1200" dirty="0">
                <a:solidFill>
                  <a:schemeClr val="tx1"/>
                </a:solidFill>
                <a:effectLst/>
                <a:latin typeface="Times New Roman" pitchFamily="-109" charset="0"/>
                <a:ea typeface="+mn-ea"/>
                <a:cs typeface="+mn-cs"/>
              </a:rPr>
              <a:t>. Do </a:t>
            </a:r>
            <a:r>
              <a:rPr kumimoji="1" lang="en-GB" sz="1200" kern="1200" dirty="0" err="1">
                <a:solidFill>
                  <a:schemeClr val="tx1"/>
                </a:solidFill>
                <a:effectLst/>
                <a:latin typeface="Times New Roman" pitchFamily="-109" charset="0"/>
                <a:ea typeface="+mn-ea"/>
                <a:cs typeface="+mn-cs"/>
              </a:rPr>
              <a:t>đó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ít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nhất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chức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năng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lưu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liệu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ngắn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hạn</a:t>
            </a:r>
            <a:r>
              <a:rPr kumimoji="1" lang="en-GB" sz="1200" kern="1200" dirty="0">
                <a:solidFill>
                  <a:schemeClr val="tx1"/>
                </a:solidFill>
                <a:effectLst/>
                <a:latin typeface="Times New Roman" pitchFamily="-109" charset="0"/>
                <a:ea typeface="+mn-ea"/>
                <a:cs typeface="+mn-cs"/>
              </a:rPr>
              <a:t>. Quan </a:t>
            </a:r>
            <a:r>
              <a:rPr kumimoji="1" lang="en-GB" sz="1200" kern="1200" dirty="0" err="1">
                <a:solidFill>
                  <a:schemeClr val="tx1"/>
                </a:solidFill>
                <a:effectLst/>
                <a:latin typeface="Times New Roman" pitchFamily="-109" charset="0"/>
                <a:ea typeface="+mn-ea"/>
                <a:cs typeface="+mn-cs"/>
              </a:rPr>
              <a:t>trọng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không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kém</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thực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hiện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chức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năng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lưu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liệu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dài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hạn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tập</a:t>
            </a:r>
            <a:r>
              <a:rPr kumimoji="1" lang="en-GB" sz="1200" kern="1200" dirty="0">
                <a:solidFill>
                  <a:schemeClr val="tx1"/>
                </a:solidFill>
                <a:effectLst/>
                <a:latin typeface="Times New Roman" pitchFamily="-109" charset="0"/>
                <a:ea typeface="+mn-ea"/>
                <a:cs typeface="+mn-cs"/>
              </a:rPr>
              <a:t> tin </a:t>
            </a:r>
            <a:r>
              <a:rPr kumimoji="1" lang="en-GB" sz="1200" kern="1200" dirty="0" err="1">
                <a:solidFill>
                  <a:schemeClr val="tx1"/>
                </a:solidFill>
                <a:effectLst/>
                <a:latin typeface="Times New Roman" pitchFamily="-109" charset="0"/>
                <a:ea typeface="+mn-ea"/>
                <a:cs typeface="+mn-cs"/>
              </a:rPr>
              <a:t>dữ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liệu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được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lưu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trên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để</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phục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hồi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cập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nhật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tiếp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theo.</a:t>
            </a:r>
            <a:endParaRPr kumimoji="1" lang="en-GB" sz="1200" kern="1200" dirty="0">
              <a:solidFill>
                <a:schemeClr val="tx1"/>
              </a:solidFill>
              <a:effectLst/>
              <a:latin typeface="Times New Roman" pitchFamily="-109" charset="0"/>
              <a:ea typeface="+mn-ea"/>
              <a:cs typeface="+mn-cs"/>
            </a:endParaRPr>
          </a:p>
          <a:p>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phải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khả</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năng</a:t>
            </a:r>
            <a:r>
              <a:rPr kumimoji="1" lang="en-GB" sz="1200" kern="1200" dirty="0">
                <a:solidFill>
                  <a:schemeClr val="tx1"/>
                </a:solidFill>
                <a:effectLst/>
                <a:latin typeface="Times New Roman" pitchFamily="-109" charset="0"/>
                <a:ea typeface="+mn-ea"/>
                <a:cs typeface="+mn-cs"/>
              </a:rPr>
              <a:t> di </a:t>
            </a:r>
            <a:r>
              <a:rPr kumimoji="1" lang="en-GB" sz="1200" kern="1200" dirty="0" err="1">
                <a:solidFill>
                  <a:schemeClr val="tx1"/>
                </a:solidFill>
                <a:effectLst/>
                <a:latin typeface="Times New Roman" pitchFamily="-109" charset="0"/>
                <a:ea typeface="+mn-ea"/>
                <a:cs typeface="+mn-cs"/>
              </a:rPr>
              <a:t>chuyển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liệu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giữa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thế</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giới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bên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ngoài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Môi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trường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hoạt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động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bao</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gồm</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thiết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bị</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phục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vụ</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dưới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dạng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nguồn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hoặc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đích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liệu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liệu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được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nhận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từ</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hoặc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gửi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tới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thiết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bị</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trực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tiếp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kết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nối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với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quá</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trình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này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được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gọi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đầu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vào-đầu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ra</a:t>
            </a:r>
            <a:r>
              <a:rPr kumimoji="1" lang="en-GB" sz="1200" kern="1200" dirty="0">
                <a:solidFill>
                  <a:schemeClr val="tx1"/>
                </a:solidFill>
                <a:effectLst/>
                <a:latin typeface="Times New Roman" pitchFamily="-109" charset="0"/>
                <a:ea typeface="+mn-ea"/>
                <a:cs typeface="+mn-cs"/>
              </a:rPr>
              <a:t> (I / O),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thiết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bị</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được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gọi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thiết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bị</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ngoại</a:t>
            </a:r>
            <a:r>
              <a:rPr kumimoji="1" lang="en-GB" sz="1200" kern="1200" dirty="0">
                <a:solidFill>
                  <a:schemeClr val="tx1"/>
                </a:solidFill>
                <a:effectLst/>
                <a:latin typeface="Times New Roman" pitchFamily="-109" charset="0"/>
                <a:ea typeface="+mn-ea"/>
                <a:cs typeface="+mn-cs"/>
              </a:rPr>
              <a:t> vi. </a:t>
            </a:r>
            <a:r>
              <a:rPr kumimoji="1" lang="en-GB" sz="1200" kern="1200" dirty="0" err="1">
                <a:solidFill>
                  <a:schemeClr val="tx1"/>
                </a:solidFill>
                <a:effectLst/>
                <a:latin typeface="Times New Roman" pitchFamily="-109" charset="0"/>
                <a:ea typeface="+mn-ea"/>
                <a:cs typeface="+mn-cs"/>
              </a:rPr>
              <a:t>Khi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liệu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được</a:t>
            </a:r>
            <a:r>
              <a:rPr kumimoji="1" lang="en-GB" sz="1200" kern="1200" dirty="0">
                <a:solidFill>
                  <a:schemeClr val="tx1"/>
                </a:solidFill>
                <a:effectLst/>
                <a:latin typeface="Times New Roman" pitchFamily="-109" charset="0"/>
                <a:ea typeface="+mn-ea"/>
                <a:cs typeface="+mn-cs"/>
              </a:rPr>
              <a:t> di </a:t>
            </a:r>
            <a:r>
              <a:rPr kumimoji="1" lang="en-GB" sz="1200" kern="1200" dirty="0" err="1">
                <a:solidFill>
                  <a:schemeClr val="tx1"/>
                </a:solidFill>
                <a:effectLst/>
                <a:latin typeface="Times New Roman" pitchFamily="-109" charset="0"/>
                <a:ea typeface="+mn-ea"/>
                <a:cs typeface="+mn-cs"/>
              </a:rPr>
              <a:t>chuyển</a:t>
            </a:r>
            <a:r>
              <a:rPr kumimoji="1" lang="en-GB" sz="1200" kern="1200" dirty="0">
                <a:solidFill>
                  <a:schemeClr val="tx1"/>
                </a:solidFill>
                <a:effectLst/>
                <a:latin typeface="Times New Roman" pitchFamily="-109" charset="0"/>
                <a:ea typeface="+mn-ea"/>
                <a:cs typeface="+mn-cs"/>
              </a:rPr>
              <a:t> qua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khoảng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dài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hơn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đến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hoặc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từ</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thiết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bị</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từ</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xa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quá</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trình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được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gọi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truyền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thông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dữ</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liệu</a:t>
            </a:r>
            <a:r>
              <a:rPr kumimoji="1" lang="en-GB" sz="1200" kern="1200" dirty="0">
                <a:solidFill>
                  <a:schemeClr val="tx1"/>
                </a:solidFill>
                <a:effectLst/>
                <a:latin typeface="Times New Roman" pitchFamily="-109" charset="0"/>
                <a:ea typeface="+mn-ea"/>
                <a:cs typeface="+mn-cs"/>
              </a:rPr>
              <a:t>.</a:t>
            </a:r>
          </a:p>
          <a:p>
            <a:r>
              <a:rPr kumimoji="1" lang="en-GB" sz="1200" kern="1200" dirty="0" err="1">
                <a:solidFill>
                  <a:schemeClr val="tx1"/>
                </a:solidFill>
                <a:effectLst/>
                <a:latin typeface="Times New Roman" pitchFamily="-109" charset="0"/>
                <a:ea typeface="+mn-ea"/>
                <a:cs typeface="+mn-cs"/>
              </a:rPr>
              <a:t>Cuối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cùng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phải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sự</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kiểm</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soát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ba </a:t>
            </a:r>
            <a:r>
              <a:rPr kumimoji="1" lang="en-GB" sz="1200" kern="1200" dirty="0" err="1">
                <a:solidFill>
                  <a:schemeClr val="tx1"/>
                </a:solidFill>
                <a:effectLst/>
                <a:latin typeface="Times New Roman" pitchFamily="-109" charset="0"/>
                <a:ea typeface="+mn-ea"/>
                <a:cs typeface="+mn-cs"/>
              </a:rPr>
              <a:t>chức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năng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này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Cuối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cùng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kiểm</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soát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này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được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thực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hiện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bởi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nhân</a:t>
            </a:r>
            <a:r>
              <a:rPr kumimoji="1" lang="en-GB" sz="1200" kern="1200" dirty="0">
                <a:solidFill>
                  <a:schemeClr val="tx1"/>
                </a:solidFill>
                <a:effectLst/>
                <a:latin typeface="Times New Roman" pitchFamily="-109" charset="0"/>
                <a:ea typeface="+mn-ea"/>
                <a:cs typeface="+mn-cs"/>
              </a:rPr>
              <a:t> (s) </a:t>
            </a:r>
            <a:r>
              <a:rPr kumimoji="1" lang="en-GB" sz="1200" kern="1200" dirty="0" err="1">
                <a:solidFill>
                  <a:schemeClr val="tx1"/>
                </a:solidFill>
                <a:effectLst/>
                <a:latin typeface="Times New Roman" pitchFamily="-109" charset="0"/>
                <a:ea typeface="+mn-ea"/>
                <a:cs typeface="+mn-cs"/>
              </a:rPr>
              <a:t>người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cung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cấp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cho</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với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hướng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dẫn</a:t>
            </a:r>
            <a:r>
              <a:rPr kumimoji="1" lang="en-GB" sz="1200" kern="1200" dirty="0">
                <a:solidFill>
                  <a:schemeClr val="tx1"/>
                </a:solidFill>
                <a:effectLst/>
                <a:latin typeface="Times New Roman" pitchFamily="-109" charset="0"/>
                <a:ea typeface="+mn-ea"/>
                <a:cs typeface="+mn-cs"/>
              </a:rPr>
              <a:t>. Trong </a:t>
            </a:r>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một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bộ</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điều</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khiển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quản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lý</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tài</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nguyên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máy</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tính</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và</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sắp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xếp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hoạt</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động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phần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chức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năng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của</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nó</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để</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đáp</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ứng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các</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hướng</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dẫn</a:t>
            </a:r>
            <a:r>
              <a:rPr kumimoji="1" lang="en-GB" sz="1200" kern="1200" dirty="0">
                <a:solidFill>
                  <a:schemeClr val="tx1"/>
                </a:solidFill>
                <a:effectLst/>
                <a:latin typeface="Times New Roman" pitchFamily="-109" charset="0"/>
                <a:ea typeface="+mn-ea"/>
                <a:cs typeface="+mn-cs"/>
              </a:rPr>
              <a:t> </a:t>
            </a:r>
            <a:r>
              <a:rPr kumimoji="1" lang="en-GB" sz="1200" kern="1200" dirty="0" err="1">
                <a:solidFill>
                  <a:schemeClr val="tx1"/>
                </a:solidFill>
                <a:effectLst/>
                <a:latin typeface="Times New Roman" pitchFamily="-109" charset="0"/>
                <a:ea typeface="+mn-ea"/>
                <a:cs typeface="+mn-cs"/>
              </a:rPr>
              <a:t>đó</a:t>
            </a:r>
            <a:r>
              <a:rPr kumimoji="1" lang="en-GB" sz="1200" kern="1200" dirty="0">
                <a:solidFill>
                  <a:schemeClr val="tx1"/>
                </a:solidFill>
                <a:effectLst/>
                <a:latin typeface="Times New Roman" pitchFamily="-109" charset="0"/>
                <a:ea typeface="+mn-ea"/>
                <a:cs typeface="+mn-cs"/>
              </a:rPr>
              <a:t>.</a:t>
            </a:r>
          </a:p>
        </p:txBody>
      </p:sp>
    </p:spTree>
    <p:extLst>
      <p:ext uri="{BB962C8B-B14F-4D97-AF65-F5344CB8AC3E}">
        <p14:creationId xmlns:p14="http://schemas.microsoft.com/office/powerpoint/2010/main" val="2906063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a:solidFill>
                  <a:schemeClr val="tx1"/>
                </a:solidFill>
                <a:latin typeface="Times New Roman" pitchFamily="-109" charset="0"/>
                <a:ea typeface="+mn-ea"/>
                <a:cs typeface="+mn-cs"/>
              </a:rPr>
              <a:t>This book is about the structure and function of computers. Its purpose is to present,</a:t>
            </a:r>
          </a:p>
          <a:p>
            <a:r>
              <a:rPr kumimoji="1" lang="en-US" sz="1200" kern="1200" baseline="0" dirty="0">
                <a:solidFill>
                  <a:schemeClr val="tx1"/>
                </a:solidFill>
                <a:latin typeface="Times New Roman" pitchFamily="-109" charset="0"/>
                <a:ea typeface="+mn-ea"/>
                <a:cs typeface="+mn-cs"/>
              </a:rPr>
              <a:t>as clearly and completely as possible, the nature and characteristics of modern-day</a:t>
            </a:r>
          </a:p>
          <a:p>
            <a:r>
              <a:rPr kumimoji="1" lang="en-US" sz="1200" kern="1200" baseline="0" dirty="0">
                <a:solidFill>
                  <a:schemeClr val="tx1"/>
                </a:solidFill>
                <a:latin typeface="Times New Roman" pitchFamily="-109" charset="0"/>
                <a:ea typeface="+mn-ea"/>
                <a:cs typeface="+mn-cs"/>
              </a:rPr>
              <a:t>computers. This task is a challenging one for two reasons.</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First, there is a tremendous variety of products, from single-chip microcomputers</a:t>
            </a:r>
          </a:p>
          <a:p>
            <a:r>
              <a:rPr kumimoji="1" lang="en-US" sz="1200" kern="1200" baseline="0" dirty="0">
                <a:solidFill>
                  <a:schemeClr val="tx1"/>
                </a:solidFill>
                <a:latin typeface="Times New Roman" pitchFamily="-109" charset="0"/>
                <a:ea typeface="+mn-ea"/>
                <a:cs typeface="+mn-cs"/>
              </a:rPr>
              <a:t>costing a few dollars to supercomputers costing tens of millions of dollars, that</a:t>
            </a:r>
          </a:p>
          <a:p>
            <a:r>
              <a:rPr kumimoji="1" lang="en-US" sz="1200" kern="1200" baseline="0" dirty="0">
                <a:solidFill>
                  <a:schemeClr val="tx1"/>
                </a:solidFill>
                <a:latin typeface="Times New Roman" pitchFamily="-109" charset="0"/>
                <a:ea typeface="+mn-ea"/>
                <a:cs typeface="+mn-cs"/>
              </a:rPr>
              <a:t>can rightly claim the name </a:t>
            </a:r>
            <a:r>
              <a:rPr kumimoji="1" lang="en-US" sz="1200" i="1" kern="1200" baseline="0" dirty="0">
                <a:solidFill>
                  <a:schemeClr val="tx1"/>
                </a:solidFill>
                <a:latin typeface="Times New Roman" pitchFamily="-109" charset="0"/>
                <a:ea typeface="+mn-ea"/>
                <a:cs typeface="+mn-cs"/>
              </a:rPr>
              <a:t>computer. </a:t>
            </a:r>
            <a:r>
              <a:rPr kumimoji="1" lang="en-US" sz="1200" i="0" kern="1200" baseline="0" dirty="0">
                <a:solidFill>
                  <a:schemeClr val="tx1"/>
                </a:solidFill>
                <a:latin typeface="Times New Roman" pitchFamily="-109" charset="0"/>
                <a:ea typeface="+mn-ea"/>
                <a:cs typeface="+mn-cs"/>
              </a:rPr>
              <a:t>Variety is exhibited not only in cost, but also in</a:t>
            </a:r>
          </a:p>
          <a:p>
            <a:r>
              <a:rPr kumimoji="1" lang="en-US" sz="1200" kern="1200" baseline="0" dirty="0">
                <a:solidFill>
                  <a:schemeClr val="tx1"/>
                </a:solidFill>
                <a:latin typeface="Times New Roman" pitchFamily="-109" charset="0"/>
                <a:ea typeface="+mn-ea"/>
                <a:cs typeface="+mn-cs"/>
              </a:rPr>
              <a:t>size, performance, and application. Second, the rapid pace of change that has always</a:t>
            </a:r>
          </a:p>
          <a:p>
            <a:r>
              <a:rPr kumimoji="1" lang="en-US" sz="1200" kern="1200" baseline="0" dirty="0">
                <a:solidFill>
                  <a:schemeClr val="tx1"/>
                </a:solidFill>
                <a:latin typeface="Times New Roman" pitchFamily="-109" charset="0"/>
                <a:ea typeface="+mn-ea"/>
                <a:cs typeface="+mn-cs"/>
              </a:rPr>
              <a:t>characterized computer technology continues with no letup. These changes cover all</a:t>
            </a:r>
          </a:p>
          <a:p>
            <a:r>
              <a:rPr kumimoji="1" lang="en-US" sz="1200" kern="1200" baseline="0" dirty="0">
                <a:solidFill>
                  <a:schemeClr val="tx1"/>
                </a:solidFill>
                <a:latin typeface="Times New Roman" pitchFamily="-109" charset="0"/>
                <a:ea typeface="+mn-ea"/>
                <a:cs typeface="+mn-cs"/>
              </a:rPr>
              <a:t>aspects of computer technology, from the underlying integrated circuit technology</a:t>
            </a:r>
          </a:p>
          <a:p>
            <a:r>
              <a:rPr kumimoji="1" lang="en-US" sz="1200" kern="1200" baseline="0" dirty="0">
                <a:solidFill>
                  <a:schemeClr val="tx1"/>
                </a:solidFill>
                <a:latin typeface="Times New Roman" pitchFamily="-109" charset="0"/>
                <a:ea typeface="+mn-ea"/>
                <a:cs typeface="+mn-cs"/>
              </a:rPr>
              <a:t>used to construct computer components to the increasing use of parallel organization</a:t>
            </a:r>
          </a:p>
          <a:p>
            <a:r>
              <a:rPr kumimoji="1" lang="en-US" sz="1200" kern="1200" baseline="0" dirty="0">
                <a:solidFill>
                  <a:schemeClr val="tx1"/>
                </a:solidFill>
                <a:latin typeface="Times New Roman" pitchFamily="-109" charset="0"/>
                <a:ea typeface="+mn-ea"/>
                <a:cs typeface="+mn-cs"/>
              </a:rPr>
              <a:t>concepts in combining those components.</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In spite of the variety and pace of change in the computer field, certain fundamental</a:t>
            </a:r>
          </a:p>
          <a:p>
            <a:r>
              <a:rPr kumimoji="1" lang="en-US" sz="1200" kern="1200" baseline="0" dirty="0">
                <a:solidFill>
                  <a:schemeClr val="tx1"/>
                </a:solidFill>
                <a:latin typeface="Times New Roman" pitchFamily="-109" charset="0"/>
                <a:ea typeface="+mn-ea"/>
                <a:cs typeface="+mn-cs"/>
              </a:rPr>
              <a:t>concepts apply consistently throughout. To be sure, the application of these</a:t>
            </a:r>
          </a:p>
          <a:p>
            <a:r>
              <a:rPr kumimoji="1" lang="en-US" sz="1200" kern="1200" baseline="0" dirty="0">
                <a:solidFill>
                  <a:schemeClr val="tx1"/>
                </a:solidFill>
                <a:latin typeface="Times New Roman" pitchFamily="-109" charset="0"/>
                <a:ea typeface="+mn-ea"/>
                <a:cs typeface="+mn-cs"/>
              </a:rPr>
              <a:t>concepts depends on the current state of technology and the price/performance</a:t>
            </a:r>
          </a:p>
          <a:p>
            <a:r>
              <a:rPr kumimoji="1" lang="en-US" sz="1200" kern="1200" baseline="0" dirty="0">
                <a:solidFill>
                  <a:schemeClr val="tx1"/>
                </a:solidFill>
                <a:latin typeface="Times New Roman" pitchFamily="-109" charset="0"/>
                <a:ea typeface="+mn-ea"/>
                <a:cs typeface="+mn-cs"/>
              </a:rPr>
              <a:t>objectives of the designer. The intent of this book is to provide a thorough discussion</a:t>
            </a:r>
          </a:p>
          <a:p>
            <a:r>
              <a:rPr kumimoji="1" lang="en-US" sz="1200" kern="1200" baseline="0" dirty="0">
                <a:solidFill>
                  <a:schemeClr val="tx1"/>
                </a:solidFill>
                <a:latin typeface="Times New Roman" pitchFamily="-109" charset="0"/>
                <a:ea typeface="+mn-ea"/>
                <a:cs typeface="+mn-cs"/>
              </a:rPr>
              <a:t>of the fundamentals of computer organization and architecture and to relate these</a:t>
            </a:r>
          </a:p>
          <a:p>
            <a:r>
              <a:rPr kumimoji="1" lang="en-US" sz="1200" kern="1200" baseline="0" dirty="0">
                <a:solidFill>
                  <a:schemeClr val="tx1"/>
                </a:solidFill>
                <a:latin typeface="Times New Roman" pitchFamily="-109" charset="0"/>
                <a:ea typeface="+mn-ea"/>
                <a:cs typeface="+mn-cs"/>
              </a:rPr>
              <a:t>to contemporary computer design issues. This chapter introduces the descriptive</a:t>
            </a:r>
          </a:p>
          <a:p>
            <a:r>
              <a:rPr kumimoji="1" lang="en-US" sz="1200" kern="1200" baseline="0" dirty="0">
                <a:solidFill>
                  <a:schemeClr val="tx1"/>
                </a:solidFill>
                <a:latin typeface="Times New Roman" pitchFamily="-109" charset="0"/>
                <a:ea typeface="+mn-ea"/>
                <a:cs typeface="+mn-cs"/>
              </a:rPr>
              <a:t>approach to be taken.</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4</a:t>
            </a:fld>
            <a:endParaRPr lang="en-US" dirty="0"/>
          </a:p>
        </p:txBody>
      </p:sp>
    </p:spTree>
    <p:extLst>
      <p:ext uri="{BB962C8B-B14F-4D97-AF65-F5344CB8AC3E}">
        <p14:creationId xmlns:p14="http://schemas.microsoft.com/office/powerpoint/2010/main" val="2817255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2FBD03-0222-8746-BCBE-67129A3E06F8}" type="slidenum">
              <a:rPr lang="en-US"/>
              <a:pPr/>
              <a:t>27</a:t>
            </a:fld>
            <a:endParaRPr lang="en-US" dirty="0"/>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09" charset="0"/>
                <a:ea typeface="+mn-ea"/>
                <a:cs typeface="+mn-cs"/>
              </a:rPr>
              <a:t>Ở </a:t>
            </a:r>
            <a:r>
              <a:rPr kumimoji="1" lang="en-US" sz="1200" kern="1200" baseline="0" dirty="0" err="1">
                <a:solidFill>
                  <a:schemeClr val="tx1"/>
                </a:solidFill>
                <a:latin typeface="Times New Roman" pitchFamily="-109" charset="0"/>
                <a:ea typeface="+mn-ea"/>
                <a:cs typeface="+mn-cs"/>
              </a:rPr>
              <a:t>phần</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tổng</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quan</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này</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các</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hoạt</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động</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được</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thực</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hiện</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không</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nhiều</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Các</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hình</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sau</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mô</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tả</a:t>
            </a:r>
            <a:r>
              <a:rPr kumimoji="1" lang="en-US" sz="1200" kern="1200" baseline="0" dirty="0">
                <a:solidFill>
                  <a:schemeClr val="tx1"/>
                </a:solidFill>
                <a:latin typeface="Times New Roman" pitchFamily="-109" charset="0"/>
                <a:ea typeface="+mn-ea"/>
                <a:cs typeface="+mn-cs"/>
              </a:rPr>
              <a:t> 4 </a:t>
            </a:r>
            <a:r>
              <a:rPr kumimoji="1" lang="en-US" sz="1200" kern="1200" baseline="0" dirty="0" err="1">
                <a:solidFill>
                  <a:schemeClr val="tx1"/>
                </a:solidFill>
                <a:latin typeface="Times New Roman" pitchFamily="-109" charset="0"/>
                <a:ea typeface="+mn-ea"/>
                <a:cs typeface="+mn-cs"/>
              </a:rPr>
              <a:t>loại</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hoạt</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động</a:t>
            </a:r>
            <a:endParaRPr kumimoji="1" lang="en-US" sz="1200" kern="1200" baseline="0" dirty="0">
              <a:solidFill>
                <a:schemeClr val="tx1"/>
              </a:solidFill>
              <a:latin typeface="Times New Roman" pitchFamily="-109" charset="0"/>
              <a:ea typeface="+mn-ea"/>
              <a:cs typeface="+mn-cs"/>
            </a:endParaRPr>
          </a:p>
          <a:p>
            <a:r>
              <a:rPr kumimoji="1" lang="en-US" sz="1200" kern="1200" baseline="0" dirty="0" err="1">
                <a:solidFill>
                  <a:schemeClr val="tx1"/>
                </a:solidFill>
                <a:latin typeface="Times New Roman" pitchFamily="-109" charset="0"/>
                <a:ea typeface="+mn-ea"/>
                <a:cs typeface="+mn-cs"/>
              </a:rPr>
              <a:t>Máy</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tính</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như</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một</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thiết</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bị</a:t>
            </a:r>
            <a:r>
              <a:rPr kumimoji="1" lang="en-US" sz="1200" kern="1200" baseline="0" dirty="0">
                <a:solidFill>
                  <a:schemeClr val="tx1"/>
                </a:solidFill>
                <a:latin typeface="Times New Roman" pitchFamily="-109" charset="0"/>
                <a:ea typeface="+mn-ea"/>
                <a:cs typeface="+mn-cs"/>
              </a:rPr>
              <a:t> di </a:t>
            </a:r>
            <a:r>
              <a:rPr kumimoji="1" lang="en-US" sz="1200" kern="1200" baseline="0" dirty="0" err="1">
                <a:solidFill>
                  <a:schemeClr val="tx1"/>
                </a:solidFill>
                <a:latin typeface="Times New Roman" pitchFamily="-109" charset="0"/>
                <a:ea typeface="+mn-ea"/>
                <a:cs typeface="+mn-cs"/>
              </a:rPr>
              <a:t>chuyển</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dữ</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liệu</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đơn</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giản</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là</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truyền</a:t>
            </a:r>
            <a:r>
              <a:rPr kumimoji="1" lang="en-US" sz="1200" kern="1200" baseline="0" dirty="0">
                <a:solidFill>
                  <a:schemeClr val="tx1"/>
                </a:solidFill>
                <a:latin typeface="Times New Roman" pitchFamily="-109" charset="0"/>
                <a:ea typeface="+mn-ea"/>
                <a:cs typeface="+mn-cs"/>
              </a:rPr>
              <a:t> dl </a:t>
            </a:r>
            <a:r>
              <a:rPr kumimoji="1" lang="en-US" sz="1200" kern="1200" baseline="0" dirty="0" err="1">
                <a:solidFill>
                  <a:schemeClr val="tx1"/>
                </a:solidFill>
                <a:latin typeface="Times New Roman" pitchFamily="-109" charset="0"/>
                <a:ea typeface="+mn-ea"/>
                <a:cs typeface="+mn-cs"/>
              </a:rPr>
              <a:t>từ</a:t>
            </a:r>
            <a:r>
              <a:rPr kumimoji="1" lang="en-US" sz="1200" kern="1200" baseline="0" dirty="0">
                <a:solidFill>
                  <a:schemeClr val="tx1"/>
                </a:solidFill>
                <a:latin typeface="Times New Roman" pitchFamily="-109" charset="0"/>
                <a:ea typeface="+mn-ea"/>
                <a:cs typeface="+mn-cs"/>
              </a:rPr>
              <a:t> 1 </a:t>
            </a:r>
            <a:r>
              <a:rPr kumimoji="1" lang="en-US" sz="1200" kern="1200" baseline="0" dirty="0" err="1">
                <a:solidFill>
                  <a:schemeClr val="tx1"/>
                </a:solidFill>
                <a:latin typeface="Times New Roman" pitchFamily="-109" charset="0"/>
                <a:ea typeface="+mn-ea"/>
                <a:cs typeface="+mn-cs"/>
              </a:rPr>
              <a:t>thiết</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bị</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ngoại</a:t>
            </a:r>
            <a:r>
              <a:rPr kumimoji="1" lang="en-US" sz="1200" kern="1200" baseline="0" dirty="0">
                <a:solidFill>
                  <a:schemeClr val="tx1"/>
                </a:solidFill>
                <a:latin typeface="Times New Roman" pitchFamily="-109" charset="0"/>
                <a:ea typeface="+mn-ea"/>
                <a:cs typeface="+mn-cs"/>
              </a:rPr>
              <a:t> vi </a:t>
            </a:r>
            <a:r>
              <a:rPr kumimoji="1" lang="en-US" sz="1200" kern="1200" baseline="0" dirty="0" err="1">
                <a:solidFill>
                  <a:schemeClr val="tx1"/>
                </a:solidFill>
                <a:latin typeface="Times New Roman" pitchFamily="-109" charset="0"/>
                <a:ea typeface="+mn-ea"/>
                <a:cs typeface="+mn-cs"/>
              </a:rPr>
              <a:t>đến</a:t>
            </a:r>
            <a:r>
              <a:rPr kumimoji="1" lang="en-US" sz="1200" kern="1200" baseline="0" dirty="0">
                <a:solidFill>
                  <a:schemeClr val="tx1"/>
                </a:solidFill>
                <a:latin typeface="Times New Roman" pitchFamily="-109" charset="0"/>
                <a:ea typeface="+mn-ea"/>
                <a:cs typeface="+mn-cs"/>
              </a:rPr>
              <a:t> 1đường </a:t>
            </a:r>
            <a:r>
              <a:rPr kumimoji="1" lang="en-US" sz="1200" kern="1200" baseline="0" dirty="0" err="1">
                <a:solidFill>
                  <a:schemeClr val="tx1"/>
                </a:solidFill>
                <a:latin typeface="Times New Roman" pitchFamily="-109" charset="0"/>
                <a:ea typeface="+mn-ea"/>
                <a:cs typeface="+mn-cs"/>
              </a:rPr>
              <a:t>truyền</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dẫn</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đến</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thiết</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bị</a:t>
            </a:r>
            <a:r>
              <a:rPr kumimoji="1" lang="en-US" sz="1200" kern="1200" baseline="0" dirty="0">
                <a:solidFill>
                  <a:schemeClr val="tx1"/>
                </a:solidFill>
                <a:latin typeface="Times New Roman" pitchFamily="-109" charset="0"/>
                <a:ea typeface="+mn-ea"/>
                <a:cs typeface="+mn-cs"/>
              </a:rPr>
              <a:t> </a:t>
            </a:r>
            <a:r>
              <a:rPr kumimoji="1" lang="en-US" sz="1200" kern="1200" baseline="0" dirty="0" err="1">
                <a:solidFill>
                  <a:schemeClr val="tx1"/>
                </a:solidFill>
                <a:latin typeface="Times New Roman" pitchFamily="-109" charset="0"/>
                <a:ea typeface="+mn-ea"/>
                <a:cs typeface="+mn-cs"/>
              </a:rPr>
              <a:t>khác</a:t>
            </a:r>
            <a:endParaRPr lang="en-GB" dirty="0"/>
          </a:p>
        </p:txBody>
      </p:sp>
    </p:spTree>
    <p:extLst>
      <p:ext uri="{BB962C8B-B14F-4D97-AF65-F5344CB8AC3E}">
        <p14:creationId xmlns:p14="http://schemas.microsoft.com/office/powerpoint/2010/main" val="1401800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E66782-DEDC-6847-8EDB-7E7544C9FF31}" type="slidenum">
              <a:rPr lang="en-US"/>
              <a:pPr/>
              <a:t>28</a:t>
            </a:fld>
            <a:endParaRPr lang="en-US" dirty="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09" charset="0"/>
                <a:ea typeface="+mn-ea"/>
                <a:cs typeface="+mn-cs"/>
              </a:rPr>
              <a:t>It can also function as a data storage device (Figure 1.2b), with data transferred from</a:t>
            </a:r>
          </a:p>
          <a:p>
            <a:r>
              <a:rPr kumimoji="1" lang="en-US" sz="1200" kern="1200" baseline="0" dirty="0">
                <a:solidFill>
                  <a:schemeClr val="tx1"/>
                </a:solidFill>
                <a:latin typeface="Times New Roman" pitchFamily="-109" charset="0"/>
                <a:ea typeface="+mn-ea"/>
                <a:cs typeface="+mn-cs"/>
              </a:rPr>
              <a:t>the external environment to computer storage (read) and vice versa (write).</a:t>
            </a:r>
            <a:endParaRPr lang="en-GB" dirty="0"/>
          </a:p>
        </p:txBody>
      </p:sp>
    </p:spTree>
    <p:extLst>
      <p:ext uri="{BB962C8B-B14F-4D97-AF65-F5344CB8AC3E}">
        <p14:creationId xmlns:p14="http://schemas.microsoft.com/office/powerpoint/2010/main" val="3237668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2B9D78-68F1-4C43-B83A-08A018756796}" type="slidenum">
              <a:rPr lang="en-US"/>
              <a:pPr/>
              <a:t>29</a:t>
            </a:fld>
            <a:endParaRPr lang="en-US"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09" charset="0"/>
                <a:ea typeface="+mn-ea"/>
                <a:cs typeface="+mn-cs"/>
              </a:rPr>
              <a:t>The final two diagrams show operations involving data processing, on data either in</a:t>
            </a:r>
          </a:p>
          <a:p>
            <a:r>
              <a:rPr kumimoji="1" lang="en-US" sz="1200" kern="1200" baseline="0" dirty="0">
                <a:solidFill>
                  <a:schemeClr val="tx1"/>
                </a:solidFill>
                <a:latin typeface="Times New Roman" pitchFamily="-109" charset="0"/>
                <a:ea typeface="+mn-ea"/>
                <a:cs typeface="+mn-cs"/>
              </a:rPr>
              <a:t>storage (Figure 1.2c)</a:t>
            </a:r>
            <a:endParaRPr lang="en-GB" dirty="0"/>
          </a:p>
        </p:txBody>
      </p:sp>
    </p:spTree>
    <p:extLst>
      <p:ext uri="{BB962C8B-B14F-4D97-AF65-F5344CB8AC3E}">
        <p14:creationId xmlns:p14="http://schemas.microsoft.com/office/powerpoint/2010/main" val="1110592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414A67-FF13-4145-A414-02A1CAE6B9C7}" type="slidenum">
              <a:rPr lang="en-US"/>
              <a:pPr/>
              <a:t>30</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09" charset="0"/>
                <a:ea typeface="+mn-ea"/>
                <a:cs typeface="+mn-cs"/>
              </a:rPr>
              <a:t>En route between storage and the external environment</a:t>
            </a:r>
          </a:p>
          <a:p>
            <a:r>
              <a:rPr kumimoji="1" lang="en-US" sz="1200" kern="1200" baseline="0" dirty="0">
                <a:solidFill>
                  <a:schemeClr val="tx1"/>
                </a:solidFill>
                <a:latin typeface="Times New Roman" pitchFamily="-109" charset="0"/>
                <a:ea typeface="+mn-ea"/>
                <a:cs typeface="+mn-cs"/>
              </a:rPr>
              <a:t>(Figure 1.2d).</a:t>
            </a:r>
            <a:endParaRPr lang="en-GB" dirty="0"/>
          </a:p>
        </p:txBody>
      </p:sp>
    </p:spTree>
    <p:extLst>
      <p:ext uri="{BB962C8B-B14F-4D97-AF65-F5344CB8AC3E}">
        <p14:creationId xmlns:p14="http://schemas.microsoft.com/office/powerpoint/2010/main" val="1425772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09" charset="0"/>
                <a:ea typeface="+mn-ea"/>
                <a:cs typeface="+mn-cs"/>
              </a:rPr>
              <a:t>Figure 1.3 is the simplest possible depiction of a computer. The computer interacts</a:t>
            </a:r>
          </a:p>
          <a:p>
            <a:r>
              <a:rPr kumimoji="1" lang="en-US" sz="1200" kern="1200" baseline="0" dirty="0">
                <a:solidFill>
                  <a:schemeClr val="tx1"/>
                </a:solidFill>
                <a:latin typeface="Times New Roman" pitchFamily="-109" charset="0"/>
                <a:ea typeface="+mn-ea"/>
                <a:cs typeface="+mn-cs"/>
              </a:rPr>
              <a:t>in some fashion with its external environment. In general, all of its linkages to</a:t>
            </a:r>
          </a:p>
          <a:p>
            <a:r>
              <a:rPr kumimoji="1" lang="en-US" sz="1200" kern="1200" baseline="0" dirty="0">
                <a:solidFill>
                  <a:schemeClr val="tx1"/>
                </a:solidFill>
                <a:latin typeface="Times New Roman" pitchFamily="-109" charset="0"/>
                <a:ea typeface="+mn-ea"/>
                <a:cs typeface="+mn-cs"/>
              </a:rPr>
              <a:t>the external environment can be classified as peripheral devices or communication</a:t>
            </a:r>
          </a:p>
          <a:p>
            <a:r>
              <a:rPr kumimoji="1" lang="en-US" sz="1200" kern="1200" baseline="0" dirty="0">
                <a:solidFill>
                  <a:schemeClr val="tx1"/>
                </a:solidFill>
                <a:latin typeface="Times New Roman" pitchFamily="-109" charset="0"/>
                <a:ea typeface="+mn-ea"/>
                <a:cs typeface="+mn-cs"/>
              </a:rPr>
              <a:t>lines. We will have something to say about both types of linkages.</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31</a:t>
            </a:fld>
            <a:endParaRPr lang="en-US" dirty="0"/>
          </a:p>
        </p:txBody>
      </p:sp>
    </p:spTree>
    <p:extLst>
      <p:ext uri="{BB962C8B-B14F-4D97-AF65-F5344CB8AC3E}">
        <p14:creationId xmlns:p14="http://schemas.microsoft.com/office/powerpoint/2010/main" val="3399452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09" charset="0"/>
                <a:ea typeface="+mn-ea"/>
                <a:cs typeface="+mn-cs"/>
              </a:rPr>
              <a:t>But of greater concern in this book is the internal structure of the computer</a:t>
            </a:r>
          </a:p>
          <a:p>
            <a:r>
              <a:rPr kumimoji="1" lang="en-US" sz="1200" kern="1200" baseline="0" dirty="0">
                <a:solidFill>
                  <a:schemeClr val="tx1"/>
                </a:solidFill>
                <a:latin typeface="Times New Roman" pitchFamily="-109" charset="0"/>
                <a:ea typeface="+mn-ea"/>
                <a:cs typeface="+mn-cs"/>
              </a:rPr>
              <a:t>itself, which is shown in Figure 1.4. There are four main structural components:</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Central Processing Unit (CPU)</a:t>
            </a:r>
          </a:p>
          <a:p>
            <a:r>
              <a:rPr kumimoji="1" lang="en-US" sz="1200" kern="1200" baseline="0" dirty="0">
                <a:solidFill>
                  <a:schemeClr val="tx1"/>
                </a:solidFill>
                <a:latin typeface="Times New Roman" pitchFamily="-109" charset="0"/>
                <a:ea typeface="+mn-ea"/>
                <a:cs typeface="+mn-cs"/>
              </a:rPr>
              <a:t>Main Memory</a:t>
            </a:r>
          </a:p>
          <a:p>
            <a:r>
              <a:rPr kumimoji="1" lang="en-US" sz="1200" kern="1200" baseline="0" dirty="0">
                <a:solidFill>
                  <a:schemeClr val="tx1"/>
                </a:solidFill>
                <a:latin typeface="Times New Roman" pitchFamily="-109" charset="0"/>
                <a:ea typeface="+mn-ea"/>
                <a:cs typeface="+mn-cs"/>
              </a:rPr>
              <a:t>I/O</a:t>
            </a:r>
          </a:p>
          <a:p>
            <a:r>
              <a:rPr kumimoji="1" lang="en-US" sz="1200" kern="1200" baseline="0" dirty="0">
                <a:solidFill>
                  <a:schemeClr val="tx1"/>
                </a:solidFill>
                <a:latin typeface="Times New Roman" pitchFamily="-109" charset="0"/>
                <a:ea typeface="+mn-ea"/>
                <a:cs typeface="+mn-cs"/>
              </a:rPr>
              <a:t>System Interconnection</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32</a:t>
            </a:fld>
            <a:endParaRPr lang="en-US" dirty="0"/>
          </a:p>
        </p:txBody>
      </p:sp>
    </p:spTree>
    <p:extLst>
      <p:ext uri="{BB962C8B-B14F-4D97-AF65-F5344CB8AC3E}">
        <p14:creationId xmlns:p14="http://schemas.microsoft.com/office/powerpoint/2010/main" val="2104626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09" charset="0"/>
                <a:ea typeface="+mn-ea"/>
                <a:cs typeface="+mn-cs"/>
              </a:rPr>
              <a:t>There are four main structural components:</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 </a:t>
            </a:r>
            <a:r>
              <a:rPr kumimoji="1" lang="en-US" sz="1200" b="1" kern="1200" baseline="0" dirty="0">
                <a:solidFill>
                  <a:schemeClr val="tx1"/>
                </a:solidFill>
                <a:latin typeface="Times New Roman" pitchFamily="-109" charset="0"/>
                <a:ea typeface="+mn-ea"/>
                <a:cs typeface="+mn-cs"/>
              </a:rPr>
              <a:t>Central processing unit (CPU): </a:t>
            </a:r>
            <a:r>
              <a:rPr kumimoji="1" lang="en-US" sz="1200" b="0" kern="1200" baseline="0" dirty="0">
                <a:solidFill>
                  <a:schemeClr val="tx1"/>
                </a:solidFill>
                <a:latin typeface="Times New Roman" pitchFamily="-109" charset="0"/>
                <a:ea typeface="+mn-ea"/>
                <a:cs typeface="+mn-cs"/>
              </a:rPr>
              <a:t>Controls the operation of the computer and</a:t>
            </a:r>
          </a:p>
          <a:p>
            <a:r>
              <a:rPr kumimoji="1" lang="en-US" sz="1200" kern="1200" baseline="0" dirty="0">
                <a:solidFill>
                  <a:schemeClr val="tx1"/>
                </a:solidFill>
                <a:latin typeface="Times New Roman" pitchFamily="-109" charset="0"/>
                <a:ea typeface="+mn-ea"/>
                <a:cs typeface="+mn-cs"/>
              </a:rPr>
              <a:t>performs its data processing functions; often simply referred to as </a:t>
            </a:r>
            <a:r>
              <a:rPr kumimoji="1" lang="en-US" sz="1200" b="1" kern="1200" baseline="0" dirty="0">
                <a:solidFill>
                  <a:schemeClr val="tx1"/>
                </a:solidFill>
                <a:latin typeface="Times New Roman" pitchFamily="-109" charset="0"/>
                <a:ea typeface="+mn-ea"/>
                <a:cs typeface="+mn-cs"/>
              </a:rPr>
              <a:t>processor.</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 </a:t>
            </a:r>
            <a:r>
              <a:rPr kumimoji="1" lang="en-US" sz="1200" b="1" kern="1200" baseline="0" dirty="0">
                <a:solidFill>
                  <a:schemeClr val="tx1"/>
                </a:solidFill>
                <a:latin typeface="Times New Roman" pitchFamily="-109" charset="0"/>
                <a:ea typeface="+mn-ea"/>
                <a:cs typeface="+mn-cs"/>
              </a:rPr>
              <a:t>Main memory: </a:t>
            </a:r>
            <a:r>
              <a:rPr kumimoji="1" lang="en-US" sz="1200" b="0" kern="1200" baseline="0" dirty="0">
                <a:solidFill>
                  <a:schemeClr val="tx1"/>
                </a:solidFill>
                <a:latin typeface="Times New Roman" pitchFamily="-109" charset="0"/>
                <a:ea typeface="+mn-ea"/>
                <a:cs typeface="+mn-cs"/>
              </a:rPr>
              <a:t>Stores data.</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 </a:t>
            </a:r>
            <a:r>
              <a:rPr kumimoji="1" lang="en-US" sz="1200" b="1" kern="1200" baseline="0" dirty="0">
                <a:solidFill>
                  <a:schemeClr val="tx1"/>
                </a:solidFill>
                <a:latin typeface="Times New Roman" pitchFamily="-109" charset="0"/>
                <a:ea typeface="+mn-ea"/>
                <a:cs typeface="+mn-cs"/>
              </a:rPr>
              <a:t>I/O: </a:t>
            </a:r>
            <a:r>
              <a:rPr kumimoji="1" lang="en-US" sz="1200" b="0" kern="1200" baseline="0" dirty="0">
                <a:solidFill>
                  <a:schemeClr val="tx1"/>
                </a:solidFill>
                <a:latin typeface="Times New Roman" pitchFamily="-109" charset="0"/>
                <a:ea typeface="+mn-ea"/>
                <a:cs typeface="+mn-cs"/>
              </a:rPr>
              <a:t>Moves data between the computer and its external environment.</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 </a:t>
            </a:r>
            <a:r>
              <a:rPr kumimoji="1" lang="en-US" sz="1200" b="1" kern="1200" baseline="0" dirty="0">
                <a:solidFill>
                  <a:schemeClr val="tx1"/>
                </a:solidFill>
                <a:latin typeface="Times New Roman" pitchFamily="-109" charset="0"/>
                <a:ea typeface="+mn-ea"/>
                <a:cs typeface="+mn-cs"/>
              </a:rPr>
              <a:t>System interconnection: </a:t>
            </a:r>
            <a:r>
              <a:rPr kumimoji="1" lang="en-US" sz="1200" b="0" kern="1200" baseline="0" dirty="0">
                <a:solidFill>
                  <a:schemeClr val="tx1"/>
                </a:solidFill>
                <a:latin typeface="Times New Roman" pitchFamily="-109" charset="0"/>
                <a:ea typeface="+mn-ea"/>
                <a:cs typeface="+mn-cs"/>
              </a:rPr>
              <a:t>Some mechanism that provides for communication</a:t>
            </a:r>
          </a:p>
          <a:p>
            <a:r>
              <a:rPr kumimoji="1" lang="en-US" sz="1200" kern="1200" baseline="0" dirty="0">
                <a:solidFill>
                  <a:schemeClr val="tx1"/>
                </a:solidFill>
                <a:latin typeface="Times New Roman" pitchFamily="-109" charset="0"/>
                <a:ea typeface="+mn-ea"/>
                <a:cs typeface="+mn-cs"/>
              </a:rPr>
              <a:t>among CPU, main memory, and I/O. A common example of system interconnection</a:t>
            </a:r>
          </a:p>
          <a:p>
            <a:r>
              <a:rPr kumimoji="1" lang="en-US" sz="1200" kern="1200" baseline="0" dirty="0">
                <a:solidFill>
                  <a:schemeClr val="tx1"/>
                </a:solidFill>
                <a:latin typeface="Times New Roman" pitchFamily="-109" charset="0"/>
                <a:ea typeface="+mn-ea"/>
                <a:cs typeface="+mn-cs"/>
              </a:rPr>
              <a:t>is by means of a </a:t>
            </a:r>
            <a:r>
              <a:rPr kumimoji="1" lang="en-US" sz="1200" b="1" kern="1200" baseline="0" dirty="0">
                <a:solidFill>
                  <a:schemeClr val="tx1"/>
                </a:solidFill>
                <a:latin typeface="Times New Roman" pitchFamily="-109" charset="0"/>
                <a:ea typeface="+mn-ea"/>
                <a:cs typeface="+mn-cs"/>
              </a:rPr>
              <a:t>system bus, </a:t>
            </a:r>
            <a:r>
              <a:rPr kumimoji="1" lang="en-US" sz="1200" b="0" kern="1200" baseline="0" dirty="0">
                <a:solidFill>
                  <a:schemeClr val="tx1"/>
                </a:solidFill>
                <a:latin typeface="Times New Roman" pitchFamily="-109" charset="0"/>
                <a:ea typeface="+mn-ea"/>
                <a:cs typeface="+mn-cs"/>
              </a:rPr>
              <a:t>consisting of a number of conducting</a:t>
            </a:r>
          </a:p>
          <a:p>
            <a:r>
              <a:rPr kumimoji="1" lang="en-US" sz="1200" kern="1200" baseline="0" dirty="0">
                <a:solidFill>
                  <a:schemeClr val="tx1"/>
                </a:solidFill>
                <a:latin typeface="Times New Roman" pitchFamily="-109" charset="0"/>
                <a:ea typeface="+mn-ea"/>
                <a:cs typeface="+mn-cs"/>
              </a:rPr>
              <a:t>wires to which all the other components attach.</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33</a:t>
            </a:fld>
            <a:endParaRPr lang="en-US" dirty="0"/>
          </a:p>
        </p:txBody>
      </p:sp>
    </p:spTree>
    <p:extLst>
      <p:ext uri="{BB962C8B-B14F-4D97-AF65-F5344CB8AC3E}">
        <p14:creationId xmlns:p14="http://schemas.microsoft.com/office/powerpoint/2010/main" val="2619209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a:solidFill>
                  <a:schemeClr val="tx1"/>
                </a:solidFill>
                <a:latin typeface="Times New Roman" pitchFamily="-109" charset="0"/>
                <a:ea typeface="+mn-ea"/>
                <a:cs typeface="+mn-cs"/>
              </a:rPr>
              <a:t>There may be one or more of each of the aforementioned components.</a:t>
            </a:r>
          </a:p>
          <a:p>
            <a:r>
              <a:rPr kumimoji="1" lang="en-US" sz="1200" kern="1200" baseline="0" dirty="0">
                <a:solidFill>
                  <a:schemeClr val="tx1"/>
                </a:solidFill>
                <a:latin typeface="Times New Roman" pitchFamily="-109" charset="0"/>
                <a:ea typeface="+mn-ea"/>
                <a:cs typeface="+mn-cs"/>
              </a:rPr>
              <a:t>Traditionally, there has been just a single processor. In recent years, there has been</a:t>
            </a:r>
          </a:p>
          <a:p>
            <a:r>
              <a:rPr kumimoji="1" lang="en-US" sz="1200" kern="1200" baseline="0" dirty="0">
                <a:solidFill>
                  <a:schemeClr val="tx1"/>
                </a:solidFill>
                <a:latin typeface="Times New Roman" pitchFamily="-109" charset="0"/>
                <a:ea typeface="+mn-ea"/>
                <a:cs typeface="+mn-cs"/>
              </a:rPr>
              <a:t>increasing use of multiple processors in a single computer. Some design issues relating</a:t>
            </a:r>
          </a:p>
          <a:p>
            <a:r>
              <a:rPr kumimoji="1" lang="en-US" sz="1200" kern="1200" baseline="0" dirty="0">
                <a:solidFill>
                  <a:schemeClr val="tx1"/>
                </a:solidFill>
                <a:latin typeface="Times New Roman" pitchFamily="-109" charset="0"/>
                <a:ea typeface="+mn-ea"/>
                <a:cs typeface="+mn-cs"/>
              </a:rPr>
              <a:t>to multiple processors crop up and are discussed as the text proceeds; Part Five</a:t>
            </a:r>
          </a:p>
          <a:p>
            <a:r>
              <a:rPr kumimoji="1" lang="en-US" sz="1200" kern="1200" baseline="0" dirty="0">
                <a:solidFill>
                  <a:schemeClr val="tx1"/>
                </a:solidFill>
                <a:latin typeface="Times New Roman" pitchFamily="-109" charset="0"/>
                <a:ea typeface="+mn-ea"/>
                <a:cs typeface="+mn-cs"/>
              </a:rPr>
              <a:t>focuses on such computers.</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Each of these components will be examined in some detail in Part Two.</a:t>
            </a:r>
          </a:p>
          <a:p>
            <a:r>
              <a:rPr kumimoji="1" lang="en-US" sz="1200" kern="1200" baseline="0" dirty="0">
                <a:solidFill>
                  <a:schemeClr val="tx1"/>
                </a:solidFill>
                <a:latin typeface="Times New Roman" pitchFamily="-109" charset="0"/>
                <a:ea typeface="+mn-ea"/>
                <a:cs typeface="+mn-cs"/>
              </a:rPr>
              <a:t>However, for our purposes, the most interesting and in some ways the most complex</a:t>
            </a:r>
          </a:p>
          <a:p>
            <a:r>
              <a:rPr kumimoji="1" lang="en-US" sz="1200" kern="1200" baseline="0" dirty="0">
                <a:solidFill>
                  <a:schemeClr val="tx1"/>
                </a:solidFill>
                <a:latin typeface="Times New Roman" pitchFamily="-109" charset="0"/>
                <a:ea typeface="+mn-ea"/>
                <a:cs typeface="+mn-cs"/>
              </a:rPr>
              <a:t>component is the CPU. Its major structural components are as follows:</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 </a:t>
            </a:r>
            <a:r>
              <a:rPr kumimoji="1" lang="en-US" sz="1200" b="1" kern="1200" baseline="0" dirty="0">
                <a:solidFill>
                  <a:schemeClr val="tx1"/>
                </a:solidFill>
                <a:latin typeface="Times New Roman" pitchFamily="-109" charset="0"/>
                <a:ea typeface="+mn-ea"/>
                <a:cs typeface="+mn-cs"/>
              </a:rPr>
              <a:t>Control unit: </a:t>
            </a:r>
            <a:r>
              <a:rPr kumimoji="1" lang="en-US" sz="1200" b="0" kern="1200" baseline="0" dirty="0">
                <a:solidFill>
                  <a:schemeClr val="tx1"/>
                </a:solidFill>
                <a:latin typeface="Times New Roman" pitchFamily="-109" charset="0"/>
                <a:ea typeface="+mn-ea"/>
                <a:cs typeface="+mn-cs"/>
              </a:rPr>
              <a:t>Controls the operation of the CPU and hence the computer.</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 </a:t>
            </a:r>
            <a:r>
              <a:rPr kumimoji="1" lang="en-US" sz="1200" b="1" kern="1200" baseline="0" dirty="0">
                <a:solidFill>
                  <a:schemeClr val="tx1"/>
                </a:solidFill>
                <a:latin typeface="Times New Roman" pitchFamily="-109" charset="0"/>
                <a:ea typeface="+mn-ea"/>
                <a:cs typeface="+mn-cs"/>
              </a:rPr>
              <a:t>Arithmetic and logic unit (ALU): </a:t>
            </a:r>
            <a:r>
              <a:rPr kumimoji="1" lang="en-US" sz="1200" b="0" kern="1200" baseline="0" dirty="0">
                <a:solidFill>
                  <a:schemeClr val="tx1"/>
                </a:solidFill>
                <a:latin typeface="Times New Roman" pitchFamily="-109" charset="0"/>
                <a:ea typeface="+mn-ea"/>
                <a:cs typeface="+mn-cs"/>
              </a:rPr>
              <a:t>Performs the computer’s data processing</a:t>
            </a:r>
          </a:p>
          <a:p>
            <a:r>
              <a:rPr kumimoji="1" lang="en-US" sz="1200" b="0" kern="1200" baseline="0" dirty="0">
                <a:solidFill>
                  <a:schemeClr val="tx1"/>
                </a:solidFill>
                <a:latin typeface="Times New Roman" pitchFamily="-109" charset="0"/>
                <a:ea typeface="+mn-ea"/>
                <a:cs typeface="+mn-cs"/>
              </a:rPr>
              <a:t>functions.</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 </a:t>
            </a:r>
            <a:r>
              <a:rPr kumimoji="1" lang="en-US" sz="1200" b="1" kern="1200" baseline="0" dirty="0">
                <a:solidFill>
                  <a:schemeClr val="tx1"/>
                </a:solidFill>
                <a:latin typeface="Times New Roman" pitchFamily="-109" charset="0"/>
                <a:ea typeface="+mn-ea"/>
                <a:cs typeface="+mn-cs"/>
              </a:rPr>
              <a:t>Registers: </a:t>
            </a:r>
            <a:r>
              <a:rPr kumimoji="1" lang="en-US" sz="1200" b="0" kern="1200" baseline="0" dirty="0">
                <a:solidFill>
                  <a:schemeClr val="tx1"/>
                </a:solidFill>
                <a:latin typeface="Times New Roman" pitchFamily="-109" charset="0"/>
                <a:ea typeface="+mn-ea"/>
                <a:cs typeface="+mn-cs"/>
              </a:rPr>
              <a:t>Provides storage internal to the CPU.</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 </a:t>
            </a:r>
            <a:r>
              <a:rPr kumimoji="1" lang="en-US" sz="1200" b="1" kern="1200" baseline="0" dirty="0">
                <a:solidFill>
                  <a:schemeClr val="tx1"/>
                </a:solidFill>
                <a:latin typeface="Times New Roman" pitchFamily="-109" charset="0"/>
                <a:ea typeface="+mn-ea"/>
                <a:cs typeface="+mn-cs"/>
              </a:rPr>
              <a:t>CPU interconnection: </a:t>
            </a:r>
            <a:r>
              <a:rPr kumimoji="1" lang="en-US" sz="1200" b="0" kern="1200" baseline="0" dirty="0">
                <a:solidFill>
                  <a:schemeClr val="tx1"/>
                </a:solidFill>
                <a:latin typeface="Times New Roman" pitchFamily="-109" charset="0"/>
                <a:ea typeface="+mn-ea"/>
                <a:cs typeface="+mn-cs"/>
              </a:rPr>
              <a:t>Some mechanism that provides for communication</a:t>
            </a:r>
          </a:p>
          <a:p>
            <a:r>
              <a:rPr kumimoji="1" lang="en-US" sz="1200" kern="1200" baseline="0" dirty="0">
                <a:solidFill>
                  <a:schemeClr val="tx1"/>
                </a:solidFill>
                <a:latin typeface="Times New Roman" pitchFamily="-109" charset="0"/>
                <a:ea typeface="+mn-ea"/>
                <a:cs typeface="+mn-cs"/>
              </a:rPr>
              <a:t>among the control unit, ALU, and registers.</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34</a:t>
            </a:fld>
            <a:endParaRPr lang="en-US" dirty="0"/>
          </a:p>
        </p:txBody>
      </p:sp>
    </p:spTree>
    <p:extLst>
      <p:ext uri="{BB962C8B-B14F-4D97-AF65-F5344CB8AC3E}">
        <p14:creationId xmlns:p14="http://schemas.microsoft.com/office/powerpoint/2010/main" val="24870787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35</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1 summary.</a:t>
            </a:r>
          </a:p>
        </p:txBody>
      </p:sp>
    </p:spTree>
    <p:extLst>
      <p:ext uri="{BB962C8B-B14F-4D97-AF65-F5344CB8AC3E}">
        <p14:creationId xmlns:p14="http://schemas.microsoft.com/office/powerpoint/2010/main" val="2936641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In a positional number system, each number is represented by a string of digits in</a:t>
            </a:r>
          </a:p>
          <a:p>
            <a:r>
              <a:rPr lang="en-US" sz="1200" kern="1200" baseline="0" dirty="0">
                <a:solidFill>
                  <a:schemeClr val="tx1"/>
                </a:solidFill>
                <a:latin typeface="Times New Roman" pitchFamily="-110" charset="0"/>
                <a:ea typeface="+mn-ea"/>
                <a:cs typeface="+mn-cs"/>
              </a:rPr>
              <a:t>which each digit position </a:t>
            </a:r>
            <a:r>
              <a:rPr lang="en-US" sz="1200" i="1" kern="1200" baseline="0" dirty="0">
                <a:solidFill>
                  <a:schemeClr val="tx1"/>
                </a:solidFill>
                <a:latin typeface="Times New Roman" pitchFamily="-110" charset="0"/>
                <a:ea typeface="+mn-ea"/>
                <a:cs typeface="+mn-cs"/>
              </a:rPr>
              <a:t>i </a:t>
            </a:r>
            <a:r>
              <a:rPr lang="en-US" sz="1200" i="0" kern="1200" baseline="0" dirty="0">
                <a:solidFill>
                  <a:schemeClr val="tx1"/>
                </a:solidFill>
                <a:latin typeface="Times New Roman" pitchFamily="-110" charset="0"/>
                <a:ea typeface="+mn-ea"/>
                <a:cs typeface="+mn-cs"/>
              </a:rPr>
              <a:t>has an associated weight </a:t>
            </a:r>
            <a:r>
              <a:rPr lang="en-US" sz="1200" i="1" kern="1200" baseline="0" dirty="0">
                <a:solidFill>
                  <a:schemeClr val="tx1"/>
                </a:solidFill>
                <a:latin typeface="Times New Roman" pitchFamily="-110" charset="0"/>
                <a:ea typeface="+mn-ea"/>
                <a:cs typeface="+mn-cs"/>
              </a:rPr>
              <a:t>r</a:t>
            </a:r>
            <a:r>
              <a:rPr lang="en-US" sz="1200" i="1" kern="1200" baseline="30000" dirty="0">
                <a:solidFill>
                  <a:schemeClr val="tx1"/>
                </a:solidFill>
                <a:latin typeface="Times New Roman" pitchFamily="-110" charset="0"/>
                <a:ea typeface="+mn-ea"/>
                <a:cs typeface="+mn-cs"/>
              </a:rPr>
              <a:t>i</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where</a:t>
            </a:r>
            <a:r>
              <a:rPr lang="en-US" sz="1200" i="1" kern="1200" baseline="0" dirty="0">
                <a:solidFill>
                  <a:schemeClr val="tx1"/>
                </a:solidFill>
                <a:latin typeface="Times New Roman" pitchFamily="-110" charset="0"/>
                <a:ea typeface="+mn-ea"/>
                <a:cs typeface="+mn-cs"/>
              </a:rPr>
              <a:t> r </a:t>
            </a:r>
            <a:r>
              <a:rPr lang="en-US" sz="1200" i="0" kern="1200" baseline="0" dirty="0">
                <a:solidFill>
                  <a:schemeClr val="tx1"/>
                </a:solidFill>
                <a:latin typeface="Times New Roman" pitchFamily="-110" charset="0"/>
                <a:ea typeface="+mn-ea"/>
                <a:cs typeface="+mn-cs"/>
              </a:rPr>
              <a:t>is the radix, or base,</a:t>
            </a:r>
          </a:p>
          <a:p>
            <a:r>
              <a:rPr lang="en-US" sz="1200" kern="1200" baseline="0" dirty="0">
                <a:solidFill>
                  <a:schemeClr val="tx1"/>
                </a:solidFill>
                <a:latin typeface="Times New Roman" pitchFamily="-110" charset="0"/>
                <a:ea typeface="+mn-ea"/>
                <a:cs typeface="+mn-cs"/>
              </a:rPr>
              <a:t>of the number system. The general form of a number in such a system with radix </a:t>
            </a:r>
            <a:r>
              <a:rPr lang="en-US" sz="1200" i="1" kern="1200" baseline="0" dirty="0">
                <a:solidFill>
                  <a:schemeClr val="tx1"/>
                </a:solidFill>
                <a:latin typeface="Times New Roman" pitchFamily="-110" charset="0"/>
                <a:ea typeface="+mn-ea"/>
                <a:cs typeface="+mn-cs"/>
              </a:rPr>
              <a:t>r </a:t>
            </a:r>
            <a:r>
              <a:rPr lang="en-US" sz="1200" i="0" kern="1200" baseline="0" dirty="0">
                <a:solidFill>
                  <a:schemeClr val="tx1"/>
                </a:solidFill>
                <a:latin typeface="Times New Roman" pitchFamily="-110" charset="0"/>
                <a:ea typeface="+mn-ea"/>
                <a:cs typeface="+mn-cs"/>
              </a:rPr>
              <a:t>is</a:t>
            </a:r>
          </a:p>
          <a:p>
            <a:r>
              <a:rPr lang="en-US" sz="1200" kern="1200" baseline="0" dirty="0">
                <a:solidFill>
                  <a:schemeClr val="tx1"/>
                </a:solidFill>
                <a:latin typeface="Times New Roman" pitchFamily="-110" charset="0"/>
                <a:ea typeface="+mn-ea"/>
                <a:cs typeface="+mn-cs"/>
              </a:rPr>
              <a:t>(. . . </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3</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-3 </a:t>
            </a:r>
            <a:r>
              <a:rPr lang="en-US" sz="1200" i="1" kern="1200" baseline="0" dirty="0">
                <a:solidFill>
                  <a:schemeClr val="tx1"/>
                </a:solidFill>
                <a:latin typeface="Times New Roman" pitchFamily="-110" charset="0"/>
                <a:ea typeface="+mn-ea"/>
                <a:cs typeface="+mn-cs"/>
              </a:rPr>
              <a:t>. . .)</a:t>
            </a:r>
            <a:r>
              <a:rPr lang="en-US" sz="1200" i="1" kern="1200" baseline="-25000" dirty="0">
                <a:solidFill>
                  <a:schemeClr val="tx1"/>
                </a:solidFill>
                <a:latin typeface="Times New Roman" pitchFamily="-110" charset="0"/>
                <a:ea typeface="+mn-ea"/>
                <a:cs typeface="+mn-cs"/>
              </a:rPr>
              <a:t>r</a:t>
            </a:r>
          </a:p>
          <a:p>
            <a:r>
              <a:rPr lang="en-US" sz="1200" kern="1200" baseline="0" dirty="0">
                <a:solidFill>
                  <a:schemeClr val="tx1"/>
                </a:solidFill>
                <a:latin typeface="Times New Roman" pitchFamily="-110" charset="0"/>
                <a:ea typeface="+mn-ea"/>
                <a:cs typeface="+mn-cs"/>
              </a:rPr>
              <a:t>where the value of any digit </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i</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is an integer in the range </a:t>
            </a:r>
            <a:r>
              <a:rPr lang="en-US" sz="1200" i="1" kern="1200" baseline="0" dirty="0">
                <a:solidFill>
                  <a:schemeClr val="tx1"/>
                </a:solidFill>
                <a:latin typeface="Times New Roman" pitchFamily="-110" charset="0"/>
                <a:ea typeface="+mn-ea"/>
                <a:cs typeface="+mn-cs"/>
              </a:rPr>
              <a:t>0</a:t>
            </a:r>
            <a:r>
              <a:rPr lang="en-US" sz="1200" i="1" u="sng" kern="1200" baseline="0" dirty="0">
                <a:solidFill>
                  <a:schemeClr val="tx1"/>
                </a:solidFill>
                <a:latin typeface="Times New Roman" pitchFamily="-110" charset="0"/>
                <a:ea typeface="+mn-ea"/>
                <a:cs typeface="+mn-cs"/>
              </a:rPr>
              <a:t> &lt; </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i</a:t>
            </a:r>
            <a:r>
              <a:rPr lang="en-US" sz="1200" i="1" kern="1200" baseline="0" dirty="0">
                <a:solidFill>
                  <a:schemeClr val="tx1"/>
                </a:solidFill>
                <a:latin typeface="Times New Roman" pitchFamily="-110" charset="0"/>
                <a:ea typeface="+mn-ea"/>
                <a:cs typeface="+mn-cs"/>
              </a:rPr>
              <a:t> &lt; r. </a:t>
            </a:r>
            <a:r>
              <a:rPr lang="en-US" sz="1200" i="0" kern="1200" baseline="0" dirty="0">
                <a:solidFill>
                  <a:schemeClr val="tx1"/>
                </a:solidFill>
                <a:latin typeface="Times New Roman" pitchFamily="-110" charset="0"/>
                <a:ea typeface="+mn-ea"/>
                <a:cs typeface="+mn-cs"/>
              </a:rPr>
              <a:t>The dot between</a:t>
            </a:r>
          </a:p>
          <a:p>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and a</a:t>
            </a:r>
            <a:r>
              <a:rPr lang="en-US" sz="1200" i="1" kern="1200" baseline="-25000" dirty="0">
                <a:solidFill>
                  <a:schemeClr val="tx1"/>
                </a:solidFill>
                <a:latin typeface="Times New Roman" pitchFamily="-110" charset="0"/>
                <a:ea typeface="+mn-ea"/>
                <a:cs typeface="+mn-cs"/>
              </a:rPr>
              <a:t>-1 </a:t>
            </a:r>
            <a:r>
              <a:rPr lang="en-US" sz="1200" i="0" kern="1200" baseline="0" dirty="0">
                <a:solidFill>
                  <a:schemeClr val="tx1"/>
                </a:solidFill>
                <a:latin typeface="Times New Roman" pitchFamily="-110" charset="0"/>
                <a:ea typeface="+mn-ea"/>
                <a:cs typeface="+mn-cs"/>
              </a:rPr>
              <a:t>is called the </a:t>
            </a:r>
            <a:r>
              <a:rPr lang="en-US" sz="1200" b="1" i="1" kern="1200" baseline="0" dirty="0">
                <a:solidFill>
                  <a:schemeClr val="tx1"/>
                </a:solidFill>
                <a:latin typeface="Times New Roman" pitchFamily="-110" charset="0"/>
                <a:ea typeface="+mn-ea"/>
                <a:cs typeface="+mn-cs"/>
              </a:rPr>
              <a:t>radix point.</a:t>
            </a:r>
          </a:p>
          <a:p>
            <a:endParaRPr lang="en-US" sz="1200" b="1" i="1"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decimal system, then, is a special case of a positional number system with</a:t>
            </a:r>
          </a:p>
          <a:p>
            <a:r>
              <a:rPr lang="en-US" sz="1200" kern="1200" baseline="0" dirty="0">
                <a:solidFill>
                  <a:schemeClr val="tx1"/>
                </a:solidFill>
                <a:latin typeface="Times New Roman" pitchFamily="-110" charset="0"/>
                <a:ea typeface="+mn-ea"/>
                <a:cs typeface="+mn-cs"/>
              </a:rPr>
              <a:t>radix 10 and with digits in the range 0 through 9.</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7</a:t>
            </a:fld>
            <a:endParaRPr lang="en-US" dirty="0"/>
          </a:p>
        </p:txBody>
      </p:sp>
    </p:spTree>
    <p:extLst>
      <p:ext uri="{BB962C8B-B14F-4D97-AF65-F5344CB8AC3E}">
        <p14:creationId xmlns:p14="http://schemas.microsoft.com/office/powerpoint/2010/main" val="3657358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04403-97C8-424F-9205-9E80F543074F}" type="slidenum">
              <a:rPr lang="en-US"/>
              <a:pPr/>
              <a:t>9</a:t>
            </a:fld>
            <a:endParaRPr lang="en-US" dirty="0"/>
          </a:p>
        </p:txBody>
      </p:sp>
      <p:sp>
        <p:nvSpPr>
          <p:cNvPr id="52226" name="Rectangle 2"/>
          <p:cNvSpPr>
            <a:spLocks noGrp="1" noRot="1" noChangeAspect="1" noChangeArrowheads="1" noTextEdit="1"/>
          </p:cNvSpPr>
          <p:nvPr>
            <p:ph type="sldImg"/>
          </p:nvPr>
        </p:nvSpPr>
        <p:spPr>
          <a:xfrm>
            <a:off x="1143000" y="685800"/>
            <a:ext cx="4572000" cy="3429000"/>
          </a:xfrm>
          <a:ln/>
        </p:spPr>
      </p:sp>
      <p:sp>
        <p:nvSpPr>
          <p:cNvPr id="5222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In everyday life we use a system based on decimal digits (0, 1, 2, 3, 4, 5, 6, 7, 8, 9) to</a:t>
            </a:r>
          </a:p>
          <a:p>
            <a:r>
              <a:rPr lang="en-US" sz="1200" kern="1200" baseline="0" dirty="0">
                <a:solidFill>
                  <a:schemeClr val="tx1"/>
                </a:solidFill>
                <a:latin typeface="Times New Roman" pitchFamily="-110" charset="0"/>
                <a:ea typeface="+mn-ea"/>
                <a:cs typeface="+mn-cs"/>
              </a:rPr>
              <a:t>represent numbers, and refer to the system as the decimal system. Consider what</a:t>
            </a:r>
          </a:p>
          <a:p>
            <a:r>
              <a:rPr lang="en-US" sz="1200" kern="1200" baseline="0" dirty="0">
                <a:solidFill>
                  <a:schemeClr val="tx1"/>
                </a:solidFill>
                <a:latin typeface="Times New Roman" pitchFamily="-110" charset="0"/>
                <a:ea typeface="+mn-ea"/>
                <a:cs typeface="+mn-cs"/>
              </a:rPr>
              <a:t>the number 83 means. It means eight tens plus three:</a:t>
            </a:r>
          </a:p>
          <a:p>
            <a:r>
              <a:rPr lang="en-US" sz="1200" kern="1200" baseline="0" dirty="0">
                <a:solidFill>
                  <a:schemeClr val="tx1"/>
                </a:solidFill>
                <a:latin typeface="Times New Roman" pitchFamily="-110" charset="0"/>
                <a:ea typeface="+mn-ea"/>
                <a:cs typeface="+mn-cs"/>
              </a:rPr>
              <a:t>83 = (8 * 10) + 3</a:t>
            </a:r>
          </a:p>
          <a:p>
            <a:r>
              <a:rPr lang="en-US" sz="1200" kern="1200" baseline="0" dirty="0">
                <a:solidFill>
                  <a:schemeClr val="tx1"/>
                </a:solidFill>
                <a:latin typeface="Times New Roman" pitchFamily="-110" charset="0"/>
                <a:ea typeface="+mn-ea"/>
                <a:cs typeface="+mn-cs"/>
              </a:rPr>
              <a:t>The number 4728 means four thousands, seven hundreds, two tens, plus eight:</a:t>
            </a:r>
          </a:p>
          <a:p>
            <a:r>
              <a:rPr lang="en-US" sz="1200" kern="1200" baseline="0" dirty="0">
                <a:solidFill>
                  <a:schemeClr val="tx1"/>
                </a:solidFill>
                <a:latin typeface="Times New Roman" pitchFamily="-110" charset="0"/>
                <a:ea typeface="+mn-ea"/>
                <a:cs typeface="+mn-cs"/>
              </a:rPr>
              <a:t>4728 = (4 * 1000) + (7 * 100) + (2 * 10) + 8</a:t>
            </a:r>
          </a:p>
          <a:p>
            <a:r>
              <a:rPr lang="en-US" sz="1200" kern="1200" baseline="0" dirty="0">
                <a:solidFill>
                  <a:schemeClr val="tx1"/>
                </a:solidFill>
                <a:latin typeface="Times New Roman" pitchFamily="-110" charset="0"/>
                <a:ea typeface="+mn-ea"/>
                <a:cs typeface="+mn-cs"/>
              </a:rPr>
              <a:t>The decimal system is said to have a </a:t>
            </a:r>
            <a:r>
              <a:rPr lang="en-US" sz="1200" b="1" kern="1200" baseline="0" dirty="0">
                <a:solidFill>
                  <a:schemeClr val="tx1"/>
                </a:solidFill>
                <a:latin typeface="Times New Roman" pitchFamily="-110" charset="0"/>
                <a:ea typeface="+mn-ea"/>
                <a:cs typeface="+mn-cs"/>
              </a:rPr>
              <a:t>base, </a:t>
            </a:r>
            <a:r>
              <a:rPr lang="en-US" sz="1200" b="0" kern="1200" baseline="0" dirty="0">
                <a:solidFill>
                  <a:schemeClr val="tx1"/>
                </a:solidFill>
                <a:latin typeface="Times New Roman" pitchFamily="-110" charset="0"/>
                <a:ea typeface="+mn-ea"/>
                <a:cs typeface="+mn-cs"/>
              </a:rPr>
              <a:t>or</a:t>
            </a:r>
            <a:r>
              <a:rPr lang="en-US" sz="1200" b="1" kern="1200" baseline="0" dirty="0">
                <a:solidFill>
                  <a:schemeClr val="tx1"/>
                </a:solidFill>
                <a:latin typeface="Times New Roman" pitchFamily="-110" charset="0"/>
                <a:ea typeface="+mn-ea"/>
                <a:cs typeface="+mn-cs"/>
              </a:rPr>
              <a:t> radix, of 10. </a:t>
            </a:r>
            <a:r>
              <a:rPr lang="en-US" sz="1200" b="0" kern="1200" baseline="0" dirty="0">
                <a:solidFill>
                  <a:schemeClr val="tx1"/>
                </a:solidFill>
                <a:latin typeface="Times New Roman" pitchFamily="-110" charset="0"/>
                <a:ea typeface="+mn-ea"/>
                <a:cs typeface="+mn-cs"/>
              </a:rPr>
              <a:t>This means that each digit</a:t>
            </a:r>
          </a:p>
          <a:p>
            <a:r>
              <a:rPr lang="en-US" sz="1200" kern="1200" baseline="0" dirty="0">
                <a:solidFill>
                  <a:schemeClr val="tx1"/>
                </a:solidFill>
                <a:latin typeface="Times New Roman" pitchFamily="-110" charset="0"/>
                <a:ea typeface="+mn-ea"/>
                <a:cs typeface="+mn-cs"/>
              </a:rPr>
              <a:t>in the number is multiplied by 10 raised to a power corresponding to that digit’s</a:t>
            </a:r>
          </a:p>
          <a:p>
            <a:r>
              <a:rPr lang="en-US" sz="1200" kern="1200" baseline="0" dirty="0">
                <a:solidFill>
                  <a:schemeClr val="tx1"/>
                </a:solidFill>
                <a:latin typeface="Times New Roman" pitchFamily="-110" charset="0"/>
                <a:ea typeface="+mn-ea"/>
                <a:cs typeface="+mn-cs"/>
              </a:rPr>
              <a:t>position:</a:t>
            </a:r>
          </a:p>
          <a:p>
            <a:r>
              <a:rPr lang="en-US" sz="1200" kern="1200" baseline="0" dirty="0">
                <a:solidFill>
                  <a:schemeClr val="tx1"/>
                </a:solidFill>
                <a:latin typeface="Times New Roman" pitchFamily="-110" charset="0"/>
                <a:ea typeface="+mn-ea"/>
                <a:cs typeface="+mn-cs"/>
              </a:rPr>
              <a:t>83 = (8 * 10</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(3 * 10</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a:t>
            </a:r>
          </a:p>
          <a:p>
            <a:r>
              <a:rPr lang="en-US" sz="1200" kern="1200" baseline="0" dirty="0">
                <a:solidFill>
                  <a:schemeClr val="tx1"/>
                </a:solidFill>
                <a:latin typeface="Times New Roman" pitchFamily="-110" charset="0"/>
                <a:ea typeface="+mn-ea"/>
                <a:cs typeface="+mn-cs"/>
              </a:rPr>
              <a:t>4728 = (4 * 10</a:t>
            </a:r>
            <a:r>
              <a:rPr lang="en-US" sz="1200" kern="1200" baseline="30000" dirty="0">
                <a:solidFill>
                  <a:schemeClr val="tx1"/>
                </a:solidFill>
                <a:latin typeface="Times New Roman" pitchFamily="-110" charset="0"/>
                <a:ea typeface="+mn-ea"/>
                <a:cs typeface="+mn-cs"/>
              </a:rPr>
              <a:t>3</a:t>
            </a:r>
            <a:r>
              <a:rPr lang="en-US" sz="1200" kern="1200" baseline="0" dirty="0">
                <a:solidFill>
                  <a:schemeClr val="tx1"/>
                </a:solidFill>
                <a:latin typeface="Times New Roman" pitchFamily="-110" charset="0"/>
                <a:ea typeface="+mn-ea"/>
                <a:cs typeface="+mn-cs"/>
              </a:rPr>
              <a:t>) + (7 * 10</a:t>
            </a:r>
            <a:r>
              <a:rPr lang="en-US" sz="1200" kern="1200" baseline="30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(2 * 10</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(8 * 10</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a:t>
            </a:r>
            <a:endParaRPr lang="en-GB" dirty="0"/>
          </a:p>
        </p:txBody>
      </p:sp>
    </p:spTree>
    <p:extLst>
      <p:ext uri="{BB962C8B-B14F-4D97-AF65-F5344CB8AC3E}">
        <p14:creationId xmlns:p14="http://schemas.microsoft.com/office/powerpoint/2010/main" val="2432669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Times New Roman" pitchFamily="-110" charset="0"/>
                <a:ea typeface="+mn-ea"/>
                <a:cs typeface="+mn-cs"/>
              </a:rPr>
              <a:t>In the decimal system, 10 different digits are used to represent numbers with a base</a:t>
            </a:r>
          </a:p>
          <a:p>
            <a:r>
              <a:rPr lang="en-US" sz="1200" kern="1200" baseline="0" dirty="0">
                <a:solidFill>
                  <a:schemeClr val="tx1"/>
                </a:solidFill>
                <a:latin typeface="Times New Roman" pitchFamily="-110" charset="0"/>
                <a:ea typeface="+mn-ea"/>
                <a:cs typeface="+mn-cs"/>
              </a:rPr>
              <a:t>of 10. In the binary system, we have only two digits, 1 and 0. Thus, numbers in the</a:t>
            </a:r>
          </a:p>
          <a:p>
            <a:r>
              <a:rPr lang="en-US" sz="1200" kern="1200" baseline="0" dirty="0">
                <a:solidFill>
                  <a:schemeClr val="tx1"/>
                </a:solidFill>
                <a:latin typeface="Times New Roman" pitchFamily="-110" charset="0"/>
                <a:ea typeface="+mn-ea"/>
                <a:cs typeface="+mn-cs"/>
              </a:rPr>
              <a:t>binary system are represented to the base 2.</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avoid confusion, we will sometimes put a subscript on a number to indicate</a:t>
            </a:r>
          </a:p>
          <a:p>
            <a:r>
              <a:rPr lang="en-US" sz="1200" kern="1200" baseline="0" dirty="0">
                <a:solidFill>
                  <a:schemeClr val="tx1"/>
                </a:solidFill>
                <a:latin typeface="Times New Roman" pitchFamily="-110" charset="0"/>
                <a:ea typeface="+mn-ea"/>
                <a:cs typeface="+mn-cs"/>
              </a:rPr>
              <a:t>its base. For example, 83</a:t>
            </a:r>
            <a:r>
              <a:rPr lang="en-US" sz="1200" kern="1200" baseline="-25000" dirty="0">
                <a:solidFill>
                  <a:schemeClr val="tx1"/>
                </a:solidFill>
                <a:latin typeface="Times New Roman" pitchFamily="-110" charset="0"/>
                <a:ea typeface="+mn-ea"/>
                <a:cs typeface="+mn-cs"/>
              </a:rPr>
              <a:t>10</a:t>
            </a:r>
            <a:r>
              <a:rPr lang="en-US" sz="1200" kern="1200" baseline="0" dirty="0">
                <a:solidFill>
                  <a:schemeClr val="tx1"/>
                </a:solidFill>
                <a:latin typeface="Times New Roman" pitchFamily="-110" charset="0"/>
                <a:ea typeface="+mn-ea"/>
                <a:cs typeface="+mn-cs"/>
              </a:rPr>
              <a:t> and 4728</a:t>
            </a:r>
            <a:r>
              <a:rPr lang="en-US" sz="1200" kern="1200" baseline="-25000" dirty="0">
                <a:solidFill>
                  <a:schemeClr val="tx1"/>
                </a:solidFill>
                <a:latin typeface="Times New Roman" pitchFamily="-110" charset="0"/>
                <a:ea typeface="+mn-ea"/>
                <a:cs typeface="+mn-cs"/>
              </a:rPr>
              <a:t>10</a:t>
            </a:r>
            <a:r>
              <a:rPr lang="en-US" sz="1200" kern="1200" baseline="0" dirty="0">
                <a:solidFill>
                  <a:schemeClr val="tx1"/>
                </a:solidFill>
                <a:latin typeface="Times New Roman" pitchFamily="-110" charset="0"/>
                <a:ea typeface="+mn-ea"/>
                <a:cs typeface="+mn-cs"/>
              </a:rPr>
              <a:t> are numbers represented in decimal notation</a:t>
            </a:r>
          </a:p>
          <a:p>
            <a:r>
              <a:rPr lang="en-US" sz="1200" kern="1200" baseline="0" dirty="0">
                <a:solidFill>
                  <a:schemeClr val="tx1"/>
                </a:solidFill>
                <a:latin typeface="Times New Roman" pitchFamily="-110" charset="0"/>
                <a:ea typeface="+mn-ea"/>
                <a:cs typeface="+mn-cs"/>
              </a:rPr>
              <a:t>or, more briefly, decimal numbers. The digits 1 and 0 in binary notation have the</a:t>
            </a:r>
          </a:p>
          <a:p>
            <a:r>
              <a:rPr lang="en-US" sz="1200" kern="1200" baseline="0" dirty="0">
                <a:solidFill>
                  <a:schemeClr val="tx1"/>
                </a:solidFill>
                <a:latin typeface="Times New Roman" pitchFamily="-110" charset="0"/>
                <a:ea typeface="+mn-ea"/>
                <a:cs typeface="+mn-cs"/>
              </a:rPr>
              <a:t>same meaning as in decimal notation:</a:t>
            </a:r>
          </a:p>
          <a:p>
            <a:r>
              <a:rPr lang="en-US" sz="1200" kern="1200" baseline="0" dirty="0">
                <a:solidFill>
                  <a:schemeClr val="tx1"/>
                </a:solidFill>
                <a:latin typeface="Times New Roman" pitchFamily="-110" charset="0"/>
                <a:ea typeface="+mn-ea"/>
                <a:cs typeface="+mn-cs"/>
              </a:rPr>
              <a:t>0</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0</a:t>
            </a:r>
            <a:r>
              <a:rPr lang="en-US" sz="1200" kern="1200" baseline="-25000" dirty="0">
                <a:solidFill>
                  <a:schemeClr val="tx1"/>
                </a:solidFill>
                <a:latin typeface="Times New Roman" pitchFamily="-110" charset="0"/>
                <a:ea typeface="+mn-ea"/>
                <a:cs typeface="+mn-cs"/>
              </a:rPr>
              <a:t>10</a:t>
            </a:r>
          </a:p>
          <a:p>
            <a:r>
              <a:rPr lang="en-US" sz="1200" kern="1200" baseline="0" dirty="0">
                <a:solidFill>
                  <a:schemeClr val="tx1"/>
                </a:solidFill>
                <a:latin typeface="Times New Roman" pitchFamily="-110" charset="0"/>
                <a:ea typeface="+mn-ea"/>
                <a:cs typeface="+mn-cs"/>
              </a:rPr>
              <a:t>1</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1</a:t>
            </a:r>
            <a:r>
              <a:rPr lang="en-US" sz="1200" kern="1200" baseline="-25000" dirty="0">
                <a:solidFill>
                  <a:schemeClr val="tx1"/>
                </a:solidFill>
                <a:latin typeface="Times New Roman" pitchFamily="-110" charset="0"/>
                <a:ea typeface="+mn-ea"/>
                <a:cs typeface="+mn-cs"/>
              </a:rPr>
              <a:t>10</a:t>
            </a:r>
          </a:p>
          <a:p>
            <a:r>
              <a:rPr lang="en-US" sz="1200" kern="1200" baseline="0" dirty="0">
                <a:solidFill>
                  <a:schemeClr val="tx1"/>
                </a:solidFill>
                <a:latin typeface="Times New Roman" pitchFamily="-110" charset="0"/>
                <a:ea typeface="+mn-ea"/>
                <a:cs typeface="+mn-cs"/>
              </a:rPr>
              <a:t>To represent larger numbers, as with decimal notation, each digit in a binary number</a:t>
            </a:r>
          </a:p>
          <a:p>
            <a:r>
              <a:rPr lang="en-US" sz="1200" kern="1200" baseline="0" dirty="0">
                <a:solidFill>
                  <a:schemeClr val="tx1"/>
                </a:solidFill>
                <a:latin typeface="Times New Roman" pitchFamily="-110" charset="0"/>
                <a:ea typeface="+mn-ea"/>
                <a:cs typeface="+mn-cs"/>
              </a:rPr>
              <a:t>has a value depending on its position:</a:t>
            </a:r>
          </a:p>
          <a:p>
            <a:r>
              <a:rPr lang="en-US" sz="1200" kern="1200" baseline="0" dirty="0">
                <a:solidFill>
                  <a:schemeClr val="tx1"/>
                </a:solidFill>
                <a:latin typeface="Times New Roman" pitchFamily="-110" charset="0"/>
                <a:ea typeface="+mn-ea"/>
                <a:cs typeface="+mn-cs"/>
              </a:rPr>
              <a:t>10</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(1 * 2</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(0 * 2</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2</a:t>
            </a:r>
            <a:r>
              <a:rPr lang="en-US" sz="1200" kern="1200" baseline="-25000" dirty="0">
                <a:solidFill>
                  <a:schemeClr val="tx1"/>
                </a:solidFill>
                <a:latin typeface="Times New Roman" pitchFamily="-110" charset="0"/>
                <a:ea typeface="+mn-ea"/>
                <a:cs typeface="+mn-cs"/>
              </a:rPr>
              <a:t>10</a:t>
            </a:r>
          </a:p>
          <a:p>
            <a:r>
              <a:rPr lang="en-US" sz="1200" kern="1200" baseline="0" dirty="0">
                <a:solidFill>
                  <a:schemeClr val="tx1"/>
                </a:solidFill>
                <a:latin typeface="Times New Roman" pitchFamily="-110" charset="0"/>
                <a:ea typeface="+mn-ea"/>
                <a:cs typeface="+mn-cs"/>
              </a:rPr>
              <a:t>11</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(1 * 2</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(1 * 2</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3</a:t>
            </a:r>
            <a:r>
              <a:rPr lang="en-US" sz="1200" kern="1200" baseline="-25000" dirty="0">
                <a:solidFill>
                  <a:schemeClr val="tx1"/>
                </a:solidFill>
                <a:latin typeface="Times New Roman" pitchFamily="-110" charset="0"/>
                <a:ea typeface="+mn-ea"/>
                <a:cs typeface="+mn-cs"/>
              </a:rPr>
              <a:t>10</a:t>
            </a:r>
          </a:p>
          <a:p>
            <a:r>
              <a:rPr lang="en-US" sz="1200" kern="1200" baseline="0" dirty="0">
                <a:solidFill>
                  <a:schemeClr val="tx1"/>
                </a:solidFill>
                <a:latin typeface="Times New Roman" pitchFamily="-110" charset="0"/>
                <a:ea typeface="+mn-ea"/>
                <a:cs typeface="+mn-cs"/>
              </a:rPr>
              <a:t>100</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(1 * 2</a:t>
            </a:r>
            <a:r>
              <a:rPr lang="en-US" sz="1200" kern="1200" baseline="30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(0 * 2</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(0 * 2</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4</a:t>
            </a:r>
            <a:r>
              <a:rPr lang="en-US" sz="1200" kern="1200" baseline="-25000" dirty="0">
                <a:solidFill>
                  <a:schemeClr val="tx1"/>
                </a:solidFill>
                <a:latin typeface="Times New Roman" pitchFamily="-110" charset="0"/>
                <a:ea typeface="+mn-ea"/>
                <a:cs typeface="+mn-cs"/>
              </a:rPr>
              <a:t>10</a:t>
            </a:r>
          </a:p>
          <a:p>
            <a:r>
              <a:rPr lang="en-US" sz="1200" kern="1200" baseline="0" dirty="0">
                <a:solidFill>
                  <a:schemeClr val="tx1"/>
                </a:solidFill>
                <a:latin typeface="Times New Roman" pitchFamily="-110" charset="0"/>
                <a:ea typeface="+mn-ea"/>
                <a:cs typeface="+mn-cs"/>
              </a:rPr>
              <a:t>and so on. Again, fractional values are represented with negative powers of the</a:t>
            </a:r>
          </a:p>
          <a:p>
            <a:r>
              <a:rPr lang="en-US" sz="1200" kern="1200" baseline="0" dirty="0">
                <a:solidFill>
                  <a:schemeClr val="tx1"/>
                </a:solidFill>
                <a:latin typeface="Times New Roman" pitchFamily="-110" charset="0"/>
                <a:ea typeface="+mn-ea"/>
                <a:cs typeface="+mn-cs"/>
              </a:rPr>
              <a:t>radix:</a:t>
            </a:r>
          </a:p>
          <a:p>
            <a:r>
              <a:rPr lang="en-US" sz="1200" kern="1200" baseline="0" dirty="0">
                <a:solidFill>
                  <a:schemeClr val="tx1"/>
                </a:solidFill>
                <a:latin typeface="Times New Roman" pitchFamily="-110" charset="0"/>
                <a:ea typeface="+mn-ea"/>
                <a:cs typeface="+mn-cs"/>
              </a:rPr>
              <a:t>1001.101 = 2</a:t>
            </a:r>
            <a:r>
              <a:rPr lang="en-US" sz="1200" kern="1200" baseline="30000" dirty="0">
                <a:solidFill>
                  <a:schemeClr val="tx1"/>
                </a:solidFill>
                <a:latin typeface="Times New Roman" pitchFamily="-110" charset="0"/>
                <a:ea typeface="+mn-ea"/>
                <a:cs typeface="+mn-cs"/>
              </a:rPr>
              <a:t>3</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-1 </a:t>
            </a:r>
            <a:r>
              <a:rPr lang="en-US" sz="1200" kern="1200" baseline="0" dirty="0">
                <a:solidFill>
                  <a:schemeClr val="tx1"/>
                </a:solidFill>
                <a:latin typeface="Times New Roman" pitchFamily="-110" charset="0"/>
                <a:ea typeface="+mn-ea"/>
                <a:cs typeface="+mn-cs"/>
              </a:rPr>
              <a:t>+ 2</a:t>
            </a:r>
            <a:r>
              <a:rPr lang="en-US" sz="1200" kern="1200" baseline="30000" dirty="0">
                <a:solidFill>
                  <a:schemeClr val="tx1"/>
                </a:solidFill>
                <a:latin typeface="Times New Roman" pitchFamily="-110" charset="0"/>
                <a:ea typeface="+mn-ea"/>
                <a:cs typeface="+mn-cs"/>
              </a:rPr>
              <a:t>-3 </a:t>
            </a:r>
            <a:r>
              <a:rPr lang="en-US" sz="1200" kern="1200" baseline="0" dirty="0">
                <a:solidFill>
                  <a:schemeClr val="tx1"/>
                </a:solidFill>
                <a:latin typeface="Times New Roman" pitchFamily="-110" charset="0"/>
                <a:ea typeface="+mn-ea"/>
                <a:cs typeface="+mn-cs"/>
              </a:rPr>
              <a:t>= 9.625</a:t>
            </a:r>
            <a:r>
              <a:rPr lang="en-US" sz="1200" kern="1200" baseline="-25000" dirty="0">
                <a:solidFill>
                  <a:schemeClr val="tx1"/>
                </a:solidFill>
                <a:latin typeface="Times New Roman" pitchFamily="-110" charset="0"/>
                <a:ea typeface="+mn-ea"/>
                <a:cs typeface="+mn-cs"/>
              </a:rPr>
              <a:t>10</a:t>
            </a:r>
            <a:endParaRPr lang="en-US" baseline="-2500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10</a:t>
            </a:fld>
            <a:endParaRPr lang="en-US" dirty="0"/>
          </a:p>
        </p:txBody>
      </p:sp>
    </p:spTree>
    <p:extLst>
      <p:ext uri="{BB962C8B-B14F-4D97-AF65-F5344CB8AC3E}">
        <p14:creationId xmlns:p14="http://schemas.microsoft.com/office/powerpoint/2010/main" val="143184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It is a simple matter to convert a number from binary notation to decimal notation.</a:t>
            </a:r>
          </a:p>
          <a:p>
            <a:r>
              <a:rPr lang="en-US" sz="1200" kern="1200" baseline="0" dirty="0">
                <a:solidFill>
                  <a:schemeClr val="tx1"/>
                </a:solidFill>
                <a:latin typeface="Times New Roman" pitchFamily="-110" charset="0"/>
                <a:ea typeface="+mn-ea"/>
                <a:cs typeface="+mn-cs"/>
              </a:rPr>
              <a:t>In fact, we showed several examples in the previous subsection. All that is required</a:t>
            </a:r>
          </a:p>
          <a:p>
            <a:r>
              <a:rPr lang="en-US" sz="1200" kern="1200" baseline="0" dirty="0">
                <a:solidFill>
                  <a:schemeClr val="tx1"/>
                </a:solidFill>
                <a:latin typeface="Times New Roman" pitchFamily="-110" charset="0"/>
                <a:ea typeface="+mn-ea"/>
                <a:cs typeface="+mn-cs"/>
              </a:rPr>
              <a:t>is to multiply each binary digit by the appropriate power of 2 and add the results.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convert from decimal to binary, the integer and fractional parts are handled</a:t>
            </a:r>
          </a:p>
          <a:p>
            <a:r>
              <a:rPr lang="en-US" sz="1200" kern="1200" baseline="0" dirty="0">
                <a:solidFill>
                  <a:schemeClr val="tx1"/>
                </a:solidFill>
                <a:latin typeface="Times New Roman" pitchFamily="-110" charset="0"/>
                <a:ea typeface="+mn-ea"/>
                <a:cs typeface="+mn-cs"/>
              </a:rPr>
              <a:t>separately.</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11</a:t>
            </a:fld>
            <a:endParaRPr lang="en-US" dirty="0"/>
          </a:p>
        </p:txBody>
      </p:sp>
    </p:spTree>
    <p:extLst>
      <p:ext uri="{BB962C8B-B14F-4D97-AF65-F5344CB8AC3E}">
        <p14:creationId xmlns:p14="http://schemas.microsoft.com/office/powerpoint/2010/main" val="1164347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Times New Roman" pitchFamily="-110" charset="0"/>
                <a:ea typeface="+mn-ea"/>
                <a:cs typeface="+mn-cs"/>
              </a:rPr>
              <a:t>For the integer part, recall that in binary notation, an integer represented by</a:t>
            </a:r>
          </a:p>
          <a:p>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m-1</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m-2 </a:t>
            </a:r>
            <a:r>
              <a:rPr lang="en-US" sz="1200" i="1" kern="1200" baseline="0" dirty="0">
                <a:solidFill>
                  <a:schemeClr val="tx1"/>
                </a:solidFill>
                <a:latin typeface="Times New Roman" pitchFamily="-110" charset="0"/>
                <a:ea typeface="+mn-ea"/>
                <a:cs typeface="+mn-cs"/>
              </a:rPr>
              <a:t>. . . b</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a:t>
            </a:r>
          </a:p>
          <a:p>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i</a:t>
            </a:r>
            <a:r>
              <a:rPr lang="en-US" sz="1200" i="1" kern="1200" baseline="0" dirty="0">
                <a:solidFill>
                  <a:schemeClr val="tx1"/>
                </a:solidFill>
                <a:latin typeface="Times New Roman" pitchFamily="-110" charset="0"/>
                <a:ea typeface="+mn-ea"/>
                <a:cs typeface="+mn-cs"/>
              </a:rPr>
              <a:t> = 0 or 1</a:t>
            </a:r>
          </a:p>
          <a:p>
            <a:r>
              <a:rPr lang="en-US" sz="1200" kern="1200" baseline="0" dirty="0">
                <a:solidFill>
                  <a:schemeClr val="tx1"/>
                </a:solidFill>
                <a:latin typeface="Times New Roman" pitchFamily="-110" charset="0"/>
                <a:ea typeface="+mn-ea"/>
                <a:cs typeface="+mn-cs"/>
              </a:rPr>
              <a:t>has the value</a:t>
            </a:r>
          </a:p>
          <a:p>
            <a:r>
              <a:rPr lang="en-US" sz="1200" kern="1200" baseline="0" dirty="0">
                <a:solidFill>
                  <a:schemeClr val="tx1"/>
                </a:solidFill>
                <a:latin typeface="Times New Roman" pitchFamily="-110" charset="0"/>
                <a:ea typeface="+mn-ea"/>
                <a:cs typeface="+mn-cs"/>
              </a:rPr>
              <a:t>(</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m-1</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m-1</a:t>
            </a:r>
            <a:r>
              <a:rPr lang="en-US" sz="1200" i="1" kern="1200" baseline="0" dirty="0">
                <a:solidFill>
                  <a:schemeClr val="tx1"/>
                </a:solidFill>
                <a:latin typeface="Times New Roman" pitchFamily="-110" charset="0"/>
                <a:ea typeface="+mn-ea"/>
                <a:cs typeface="+mn-cs"/>
              </a:rPr>
              <a:t>) + (b</a:t>
            </a:r>
            <a:r>
              <a:rPr lang="en-US" sz="1200" i="1" kern="1200" baseline="-25000" dirty="0">
                <a:solidFill>
                  <a:schemeClr val="tx1"/>
                </a:solidFill>
                <a:latin typeface="Times New Roman" pitchFamily="-110" charset="0"/>
                <a:ea typeface="+mn-ea"/>
                <a:cs typeface="+mn-cs"/>
              </a:rPr>
              <a:t>m-2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m-2</a:t>
            </a:r>
            <a:r>
              <a:rPr lang="en-US" sz="1200" i="1" kern="1200" baseline="0" dirty="0">
                <a:solidFill>
                  <a:schemeClr val="tx1"/>
                </a:solidFill>
                <a:latin typeface="Times New Roman" pitchFamily="-110" charset="0"/>
                <a:ea typeface="+mn-ea"/>
                <a:cs typeface="+mn-cs"/>
              </a:rPr>
              <a:t>) + . . . + (b</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b</a:t>
            </a:r>
            <a:r>
              <a:rPr lang="en-US" sz="1200" i="1" kern="1200" baseline="-25000" dirty="0">
                <a:solidFill>
                  <a:schemeClr val="tx1"/>
                </a:solidFill>
                <a:latin typeface="Times New Roman" pitchFamily="-110" charset="0"/>
                <a:ea typeface="+mn-ea"/>
                <a:cs typeface="+mn-cs"/>
              </a:rPr>
              <a:t>0</a:t>
            </a:r>
          </a:p>
          <a:p>
            <a:endParaRPr lang="en-US" sz="1200" i="1" kern="1200" baseline="-2500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Suppose it is required to convert a decimal integer </a:t>
            </a:r>
            <a:r>
              <a:rPr lang="en-US" sz="1200" i="1" kern="1200" baseline="0" dirty="0">
                <a:solidFill>
                  <a:schemeClr val="tx1"/>
                </a:solidFill>
                <a:latin typeface="Times New Roman" pitchFamily="-110" charset="0"/>
                <a:ea typeface="+mn-ea"/>
                <a:cs typeface="+mn-cs"/>
              </a:rPr>
              <a:t>N </a:t>
            </a:r>
            <a:r>
              <a:rPr lang="en-US" sz="1200" i="0" kern="1200" baseline="0" dirty="0">
                <a:solidFill>
                  <a:schemeClr val="tx1"/>
                </a:solidFill>
                <a:latin typeface="Times New Roman" pitchFamily="-110" charset="0"/>
                <a:ea typeface="+mn-ea"/>
                <a:cs typeface="+mn-cs"/>
              </a:rPr>
              <a:t>into binary form. If we</a:t>
            </a:r>
          </a:p>
          <a:p>
            <a:r>
              <a:rPr lang="en-US" sz="1200" kern="1200" baseline="0" dirty="0">
                <a:solidFill>
                  <a:schemeClr val="tx1"/>
                </a:solidFill>
                <a:latin typeface="Times New Roman" pitchFamily="-110" charset="0"/>
                <a:ea typeface="+mn-ea"/>
                <a:cs typeface="+mn-cs"/>
              </a:rPr>
              <a:t>divide </a:t>
            </a:r>
            <a:r>
              <a:rPr lang="en-US" sz="1200" i="1" kern="1200" baseline="0" dirty="0">
                <a:solidFill>
                  <a:schemeClr val="tx1"/>
                </a:solidFill>
                <a:latin typeface="Times New Roman" pitchFamily="-110" charset="0"/>
                <a:ea typeface="+mn-ea"/>
                <a:cs typeface="+mn-cs"/>
              </a:rPr>
              <a:t>N by 2</a:t>
            </a:r>
            <a:r>
              <a:rPr lang="en-US" sz="1200" i="0" kern="1200" baseline="0" dirty="0">
                <a:solidFill>
                  <a:schemeClr val="tx1"/>
                </a:solidFill>
                <a:latin typeface="Times New Roman" pitchFamily="-110" charset="0"/>
                <a:ea typeface="+mn-ea"/>
                <a:cs typeface="+mn-cs"/>
              </a:rPr>
              <a:t>, in the decimal system, and obtain a quotient </a:t>
            </a:r>
            <a:r>
              <a:rPr lang="en-US" sz="1200" i="1" kern="1200" baseline="0" dirty="0">
                <a:solidFill>
                  <a:schemeClr val="tx1"/>
                </a:solidFill>
                <a:latin typeface="Times New Roman" pitchFamily="-110" charset="0"/>
                <a:ea typeface="+mn-ea"/>
                <a:cs typeface="+mn-cs"/>
              </a:rPr>
              <a:t>N1 </a:t>
            </a:r>
            <a:r>
              <a:rPr lang="en-US" sz="1200" i="0" kern="1200" baseline="0" dirty="0">
                <a:solidFill>
                  <a:schemeClr val="tx1"/>
                </a:solidFill>
                <a:latin typeface="Times New Roman" pitchFamily="-110" charset="0"/>
                <a:ea typeface="+mn-ea"/>
                <a:cs typeface="+mn-cs"/>
              </a:rPr>
              <a:t>and a remainder </a:t>
            </a:r>
            <a:r>
              <a:rPr lang="en-US" sz="1200" i="1" kern="1200" baseline="0" dirty="0">
                <a:solidFill>
                  <a:schemeClr val="tx1"/>
                </a:solidFill>
                <a:latin typeface="Times New Roman" pitchFamily="-110" charset="0"/>
                <a:ea typeface="+mn-ea"/>
                <a:cs typeface="+mn-cs"/>
              </a:rPr>
              <a:t>R0,</a:t>
            </a:r>
          </a:p>
          <a:p>
            <a:r>
              <a:rPr lang="en-US" sz="1200" kern="1200" baseline="0" dirty="0">
                <a:solidFill>
                  <a:schemeClr val="tx1"/>
                </a:solidFill>
                <a:latin typeface="Times New Roman" pitchFamily="-110" charset="0"/>
                <a:ea typeface="+mn-ea"/>
                <a:cs typeface="+mn-cs"/>
              </a:rPr>
              <a:t>we may write</a:t>
            </a:r>
          </a:p>
          <a:p>
            <a:r>
              <a:rPr lang="en-US" sz="1200" i="1" kern="1200" baseline="0" dirty="0">
                <a:solidFill>
                  <a:schemeClr val="tx1"/>
                </a:solidFill>
                <a:latin typeface="Times New Roman" pitchFamily="-110" charset="0"/>
                <a:ea typeface="+mn-ea"/>
                <a:cs typeface="+mn-cs"/>
              </a:rPr>
              <a:t>N = 2 * N</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R</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 0 or 1</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Next, we divide the quotient </a:t>
            </a:r>
            <a:r>
              <a:rPr lang="en-US" sz="1200" i="1" kern="1200" baseline="0" dirty="0">
                <a:solidFill>
                  <a:schemeClr val="tx1"/>
                </a:solidFill>
                <a:latin typeface="Times New Roman" pitchFamily="-110" charset="0"/>
                <a:ea typeface="+mn-ea"/>
                <a:cs typeface="+mn-cs"/>
              </a:rPr>
              <a:t>N</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by 2. Assume that the new quotient is N</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and the</a:t>
            </a:r>
          </a:p>
          <a:p>
            <a:r>
              <a:rPr lang="en-US" sz="1200" kern="1200" baseline="0" dirty="0">
                <a:solidFill>
                  <a:schemeClr val="tx1"/>
                </a:solidFill>
                <a:latin typeface="Times New Roman" pitchFamily="-110" charset="0"/>
                <a:ea typeface="+mn-ea"/>
                <a:cs typeface="+mn-cs"/>
              </a:rPr>
              <a:t>new remainder </a:t>
            </a:r>
            <a:r>
              <a:rPr lang="en-US" sz="1200" i="1" kern="1200" baseline="0" dirty="0">
                <a:solidFill>
                  <a:schemeClr val="tx1"/>
                </a:solidFill>
                <a:latin typeface="Times New Roman" pitchFamily="-110" charset="0"/>
                <a:ea typeface="+mn-ea"/>
                <a:cs typeface="+mn-cs"/>
              </a:rPr>
              <a:t>R</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Then</a:t>
            </a:r>
          </a:p>
          <a:p>
            <a:r>
              <a:rPr lang="en-US" sz="1200" i="1" kern="1200" baseline="0" dirty="0">
                <a:solidFill>
                  <a:schemeClr val="tx1"/>
                </a:solidFill>
                <a:latin typeface="Times New Roman" pitchFamily="-110" charset="0"/>
                <a:ea typeface="+mn-ea"/>
                <a:cs typeface="+mn-cs"/>
              </a:rPr>
              <a:t>N</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2 * N</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R</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0 or 1</a:t>
            </a:r>
          </a:p>
          <a:p>
            <a:r>
              <a:rPr lang="en-US" sz="1200" kern="1200" baseline="0" dirty="0">
                <a:solidFill>
                  <a:schemeClr val="tx1"/>
                </a:solidFill>
                <a:latin typeface="Times New Roman" pitchFamily="-110" charset="0"/>
                <a:ea typeface="+mn-ea"/>
                <a:cs typeface="+mn-cs"/>
              </a:rPr>
              <a:t>so that</a:t>
            </a:r>
          </a:p>
          <a:p>
            <a:r>
              <a:rPr lang="en-US" sz="1200" i="1" kern="1200" baseline="0" dirty="0">
                <a:solidFill>
                  <a:schemeClr val="tx1"/>
                </a:solidFill>
                <a:latin typeface="Times New Roman" pitchFamily="-110" charset="0"/>
                <a:ea typeface="+mn-ea"/>
                <a:cs typeface="+mn-cs"/>
              </a:rPr>
              <a:t>N = 2(2N</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 (N</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0</a:t>
            </a:r>
          </a:p>
          <a:p>
            <a:r>
              <a:rPr lang="en-US" sz="1200" kern="1200" baseline="0" dirty="0">
                <a:solidFill>
                  <a:schemeClr val="tx1"/>
                </a:solidFill>
                <a:latin typeface="Times New Roman" pitchFamily="-110" charset="0"/>
                <a:ea typeface="+mn-ea"/>
                <a:cs typeface="+mn-cs"/>
              </a:rPr>
              <a:t>If next</a:t>
            </a:r>
          </a:p>
          <a:p>
            <a:r>
              <a:rPr lang="en-US" sz="1200" i="1" kern="1200" baseline="0" dirty="0">
                <a:solidFill>
                  <a:schemeClr val="tx1"/>
                </a:solidFill>
                <a:latin typeface="Times New Roman" pitchFamily="-110" charset="0"/>
                <a:ea typeface="+mn-ea"/>
                <a:cs typeface="+mn-cs"/>
              </a:rPr>
              <a:t>N</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2N</a:t>
            </a:r>
            <a:r>
              <a:rPr lang="en-US" sz="1200" i="1" kern="1200" baseline="-25000" dirty="0">
                <a:solidFill>
                  <a:schemeClr val="tx1"/>
                </a:solidFill>
                <a:latin typeface="Times New Roman" pitchFamily="-110" charset="0"/>
                <a:ea typeface="+mn-ea"/>
                <a:cs typeface="+mn-cs"/>
              </a:rPr>
              <a:t>3</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2</a:t>
            </a:r>
          </a:p>
          <a:p>
            <a:r>
              <a:rPr lang="en-US" sz="1200" kern="1200" baseline="0" dirty="0">
                <a:solidFill>
                  <a:schemeClr val="tx1"/>
                </a:solidFill>
                <a:latin typeface="Times New Roman" pitchFamily="-110" charset="0"/>
                <a:ea typeface="+mn-ea"/>
                <a:cs typeface="+mn-cs"/>
              </a:rPr>
              <a:t>we have</a:t>
            </a:r>
          </a:p>
          <a:p>
            <a:r>
              <a:rPr lang="en-US" sz="1200" i="1" kern="1200" baseline="0" dirty="0">
                <a:solidFill>
                  <a:schemeClr val="tx1"/>
                </a:solidFill>
                <a:latin typeface="Times New Roman" pitchFamily="-110" charset="0"/>
                <a:ea typeface="+mn-ea"/>
                <a:cs typeface="+mn-cs"/>
              </a:rPr>
              <a:t>N = (N</a:t>
            </a:r>
            <a:r>
              <a:rPr lang="en-US" sz="1200" i="1" kern="1200" baseline="-25000" dirty="0">
                <a:solidFill>
                  <a:schemeClr val="tx1"/>
                </a:solidFill>
                <a:latin typeface="Times New Roman" pitchFamily="-110" charset="0"/>
                <a:ea typeface="+mn-ea"/>
                <a:cs typeface="+mn-cs"/>
              </a:rPr>
              <a:t>3</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3</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0</a:t>
            </a:r>
          </a:p>
        </p:txBody>
      </p:sp>
      <p:sp>
        <p:nvSpPr>
          <p:cNvPr id="4" name="Slide Number Placeholder 3"/>
          <p:cNvSpPr>
            <a:spLocks noGrp="1"/>
          </p:cNvSpPr>
          <p:nvPr>
            <p:ph type="sldNum" sz="quarter" idx="10"/>
          </p:nvPr>
        </p:nvSpPr>
        <p:spPr/>
        <p:txBody>
          <a:bodyPr/>
          <a:lstStyle/>
          <a:p>
            <a:fld id="{D1D245E4-CB43-F844-B5DA-3C7BAF45101A}" type="slidenum">
              <a:rPr lang="en-US" smtClean="0"/>
              <a:pPr/>
              <a:t>12</a:t>
            </a:fld>
            <a:endParaRPr lang="en-US" dirty="0"/>
          </a:p>
        </p:txBody>
      </p:sp>
    </p:spTree>
    <p:extLst>
      <p:ext uri="{BB962C8B-B14F-4D97-AF65-F5344CB8AC3E}">
        <p14:creationId xmlns:p14="http://schemas.microsoft.com/office/powerpoint/2010/main" val="67201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Because </a:t>
            </a:r>
            <a:r>
              <a:rPr lang="en-US" sz="1200" i="1" kern="1200" baseline="0" dirty="0">
                <a:solidFill>
                  <a:schemeClr val="tx1"/>
                </a:solidFill>
                <a:latin typeface="Times New Roman" pitchFamily="-110" charset="0"/>
                <a:ea typeface="+mn-ea"/>
                <a:cs typeface="+mn-cs"/>
              </a:rPr>
              <a:t>N &gt; N</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&gt; N</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 . </a:t>
            </a:r>
            <a:r>
              <a:rPr lang="en-US" sz="1200" i="0" kern="1200" baseline="0" dirty="0">
                <a:solidFill>
                  <a:schemeClr val="tx1"/>
                </a:solidFill>
                <a:latin typeface="Times New Roman" pitchFamily="-110" charset="0"/>
                <a:ea typeface="+mn-ea"/>
                <a:cs typeface="+mn-cs"/>
              </a:rPr>
              <a:t>, continuing this sequence will eventually produce a quotient</a:t>
            </a:r>
          </a:p>
          <a:p>
            <a:r>
              <a:rPr lang="en-US" sz="1200" i="1" kern="1200" baseline="0" dirty="0">
                <a:solidFill>
                  <a:schemeClr val="tx1"/>
                </a:solidFill>
                <a:latin typeface="Times New Roman" pitchFamily="-110" charset="0"/>
                <a:ea typeface="+mn-ea"/>
                <a:cs typeface="+mn-cs"/>
              </a:rPr>
              <a:t>N</a:t>
            </a:r>
            <a:r>
              <a:rPr lang="en-US" sz="1200" i="1" kern="1200" baseline="-25000" dirty="0">
                <a:solidFill>
                  <a:schemeClr val="tx1"/>
                </a:solidFill>
                <a:latin typeface="Times New Roman" pitchFamily="-110" charset="0"/>
                <a:ea typeface="+mn-ea"/>
                <a:cs typeface="+mn-cs"/>
              </a:rPr>
              <a:t>m-1 </a:t>
            </a:r>
            <a:r>
              <a:rPr lang="en-US" sz="1200" i="1" kern="1200" baseline="0" dirty="0">
                <a:solidFill>
                  <a:schemeClr val="tx1"/>
                </a:solidFill>
                <a:latin typeface="Times New Roman" pitchFamily="-110" charset="0"/>
                <a:ea typeface="+mn-ea"/>
                <a:cs typeface="+mn-cs"/>
              </a:rPr>
              <a:t>= 1 (</a:t>
            </a:r>
            <a:r>
              <a:rPr lang="en-US" sz="1200" i="0" kern="1200" baseline="0" dirty="0">
                <a:solidFill>
                  <a:schemeClr val="tx1"/>
                </a:solidFill>
                <a:latin typeface="Times New Roman" pitchFamily="-110" charset="0"/>
                <a:ea typeface="+mn-ea"/>
                <a:cs typeface="+mn-cs"/>
              </a:rPr>
              <a:t>except for the decimal integers 0 and 1, whose binary equivalents</a:t>
            </a:r>
          </a:p>
          <a:p>
            <a:r>
              <a:rPr lang="en-US" sz="1200" kern="1200" baseline="0" dirty="0">
                <a:solidFill>
                  <a:schemeClr val="tx1"/>
                </a:solidFill>
                <a:latin typeface="Times New Roman" pitchFamily="-110" charset="0"/>
                <a:ea typeface="+mn-ea"/>
                <a:cs typeface="+mn-cs"/>
              </a:rPr>
              <a:t>are 0 and 1, respectively) and a remainder </a:t>
            </a:r>
            <a:r>
              <a:rPr lang="en-US" sz="1200" i="1" kern="1200" baseline="0" dirty="0">
                <a:solidFill>
                  <a:schemeClr val="tx1"/>
                </a:solidFill>
                <a:latin typeface="Times New Roman" pitchFamily="-110" charset="0"/>
                <a:ea typeface="+mn-ea"/>
                <a:cs typeface="+mn-cs"/>
              </a:rPr>
              <a:t>R</a:t>
            </a:r>
            <a:r>
              <a:rPr lang="en-US" sz="1200" i="1" kern="1200" baseline="-25000" dirty="0">
                <a:solidFill>
                  <a:schemeClr val="tx1"/>
                </a:solidFill>
                <a:latin typeface="Times New Roman" pitchFamily="-110" charset="0"/>
                <a:ea typeface="+mn-ea"/>
                <a:cs typeface="+mn-cs"/>
              </a:rPr>
              <a:t>m-2</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which is </a:t>
            </a:r>
            <a:r>
              <a:rPr lang="en-US" sz="1200" i="1" kern="1200" baseline="0" dirty="0">
                <a:solidFill>
                  <a:schemeClr val="tx1"/>
                </a:solidFill>
                <a:latin typeface="Times New Roman" pitchFamily="-110" charset="0"/>
                <a:ea typeface="+mn-ea"/>
                <a:cs typeface="+mn-cs"/>
              </a:rPr>
              <a:t>0 or 1.</a:t>
            </a:r>
            <a:r>
              <a:rPr lang="en-US" sz="1200" i="0" kern="1200" baseline="0" dirty="0">
                <a:solidFill>
                  <a:schemeClr val="tx1"/>
                </a:solidFill>
                <a:latin typeface="Times New Roman" pitchFamily="-110" charset="0"/>
                <a:ea typeface="+mn-ea"/>
                <a:cs typeface="+mn-cs"/>
              </a:rPr>
              <a:t> Then</a:t>
            </a:r>
          </a:p>
          <a:p>
            <a:endParaRPr lang="en-US" sz="1200" i="1" kern="1200" baseline="0" dirty="0">
              <a:solidFill>
                <a:schemeClr val="tx1"/>
              </a:solidFill>
              <a:latin typeface="Times New Roman" pitchFamily="-110" charset="0"/>
              <a:ea typeface="+mn-ea"/>
              <a:cs typeface="+mn-cs"/>
            </a:endParaRPr>
          </a:p>
          <a:p>
            <a:r>
              <a:rPr lang="en-US" sz="1200" i="1" kern="1200" baseline="0" dirty="0">
                <a:solidFill>
                  <a:schemeClr val="tx1"/>
                </a:solidFill>
                <a:latin typeface="Times New Roman" pitchFamily="-110" charset="0"/>
                <a:ea typeface="+mn-ea"/>
                <a:cs typeface="+mn-cs"/>
              </a:rPr>
              <a:t>N = (1 * 2</a:t>
            </a:r>
            <a:r>
              <a:rPr lang="en-US" sz="1200" i="1" kern="1200" baseline="30000" dirty="0">
                <a:solidFill>
                  <a:schemeClr val="tx1"/>
                </a:solidFill>
                <a:latin typeface="Times New Roman" pitchFamily="-110" charset="0"/>
                <a:ea typeface="+mn-ea"/>
                <a:cs typeface="+mn-cs"/>
              </a:rPr>
              <a:t>m-1</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m-2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m-2</a:t>
            </a:r>
            <a:r>
              <a:rPr lang="en-US" sz="1200" i="1" kern="1200" baseline="0" dirty="0">
                <a:solidFill>
                  <a:schemeClr val="tx1"/>
                </a:solidFill>
                <a:latin typeface="Times New Roman" pitchFamily="-110" charset="0"/>
                <a:ea typeface="+mn-ea"/>
                <a:cs typeface="+mn-cs"/>
              </a:rPr>
              <a:t>) + . . . + (R</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which is the binary form of </a:t>
            </a:r>
            <a:r>
              <a:rPr lang="en-US" sz="1200" i="1" kern="1200" baseline="0" dirty="0">
                <a:solidFill>
                  <a:schemeClr val="tx1"/>
                </a:solidFill>
                <a:latin typeface="Times New Roman" pitchFamily="-110" charset="0"/>
                <a:ea typeface="+mn-ea"/>
                <a:cs typeface="+mn-cs"/>
              </a:rPr>
              <a:t>N. </a:t>
            </a:r>
            <a:r>
              <a:rPr lang="en-US" sz="1200" i="0" kern="1200" baseline="0" dirty="0">
                <a:solidFill>
                  <a:schemeClr val="tx1"/>
                </a:solidFill>
                <a:latin typeface="Times New Roman" pitchFamily="-110" charset="0"/>
                <a:ea typeface="+mn-ea"/>
                <a:cs typeface="+mn-cs"/>
              </a:rPr>
              <a:t>Hence, we convert from base 10 to base 2 by repeated</a:t>
            </a:r>
          </a:p>
          <a:p>
            <a:r>
              <a:rPr lang="en-US" sz="1200" kern="1200" baseline="0" dirty="0">
                <a:solidFill>
                  <a:schemeClr val="tx1"/>
                </a:solidFill>
                <a:latin typeface="Times New Roman" pitchFamily="-110" charset="0"/>
                <a:ea typeface="+mn-ea"/>
                <a:cs typeface="+mn-cs"/>
              </a:rPr>
              <a:t>divisions by 2. The remainders and the final quotient, 1, give us, in order of increasing</a:t>
            </a:r>
          </a:p>
          <a:p>
            <a:r>
              <a:rPr lang="en-US" sz="1200" kern="1200" baseline="0" dirty="0">
                <a:solidFill>
                  <a:schemeClr val="tx1"/>
                </a:solidFill>
                <a:latin typeface="Times New Roman" pitchFamily="-110" charset="0"/>
                <a:ea typeface="+mn-ea"/>
                <a:cs typeface="+mn-cs"/>
              </a:rPr>
              <a:t>significance, the binary digits of </a:t>
            </a:r>
            <a:r>
              <a:rPr lang="en-US" sz="1200" i="1" kern="1200" baseline="0" dirty="0">
                <a:solidFill>
                  <a:schemeClr val="tx1"/>
                </a:solidFill>
                <a:latin typeface="Times New Roman" pitchFamily="-110" charset="0"/>
                <a:ea typeface="+mn-ea"/>
                <a:cs typeface="+mn-cs"/>
              </a:rPr>
              <a:t>N. </a:t>
            </a:r>
            <a:r>
              <a:rPr lang="en-US" sz="1200" i="0" kern="1200" baseline="0" dirty="0">
                <a:solidFill>
                  <a:schemeClr val="tx1"/>
                </a:solidFill>
                <a:latin typeface="Times New Roman" pitchFamily="-110" charset="0"/>
                <a:ea typeface="+mn-ea"/>
                <a:cs typeface="+mn-cs"/>
              </a:rPr>
              <a:t>Figure 9.1 shows two examples.</a:t>
            </a:r>
            <a:endParaRPr lang="en-US" i="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13</a:t>
            </a:fld>
            <a:endParaRPr lang="en-US" dirty="0"/>
          </a:p>
        </p:txBody>
      </p:sp>
    </p:spTree>
    <p:extLst>
      <p:ext uri="{BB962C8B-B14F-4D97-AF65-F5344CB8AC3E}">
        <p14:creationId xmlns:p14="http://schemas.microsoft.com/office/powerpoint/2010/main" val="471415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Figure 9.1.  Examples of converting from decimal notation to binary notation for integers.</a:t>
            </a:r>
          </a:p>
        </p:txBody>
      </p:sp>
      <p:sp>
        <p:nvSpPr>
          <p:cNvPr id="4" name="Slide Number Placeholder 3"/>
          <p:cNvSpPr>
            <a:spLocks noGrp="1"/>
          </p:cNvSpPr>
          <p:nvPr>
            <p:ph type="sldNum" sz="quarter" idx="10"/>
          </p:nvPr>
        </p:nvSpPr>
        <p:spPr/>
        <p:txBody>
          <a:bodyPr/>
          <a:lstStyle/>
          <a:p>
            <a:fld id="{D1D245E4-CB43-F844-B5DA-3C7BAF45101A}" type="slidenum">
              <a:rPr lang="en-US" smtClean="0"/>
              <a:pPr/>
              <a:t>14</a:t>
            </a:fld>
            <a:endParaRPr lang="en-US" dirty="0"/>
          </a:p>
        </p:txBody>
      </p:sp>
    </p:spTree>
    <p:extLst>
      <p:ext uri="{BB962C8B-B14F-4D97-AF65-F5344CB8AC3E}">
        <p14:creationId xmlns:p14="http://schemas.microsoft.com/office/powerpoint/2010/main" val="3817580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dirty="0"/>
              <a:t>Click to edit Master title style</a:t>
            </a:r>
            <a:endParaRPr dirty="0"/>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9/5/2021</a:t>
            </a:fld>
            <a:endParaRPr/>
          </a:p>
        </p:txBody>
      </p:sp>
      <p:sp>
        <p:nvSpPr>
          <p:cNvPr id="6" name="Footer Placeholder 5"/>
          <p:cNvSpPr>
            <a:spLocks noGrp="1"/>
          </p:cNvSpPr>
          <p:nvPr>
            <p:ph type="ftr" sz="quarter" idx="11"/>
          </p:nvPr>
        </p:nvSpPr>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9/5/2021</a:t>
            </a:fld>
            <a:endParaRPr/>
          </a:p>
        </p:txBody>
      </p:sp>
      <p:sp>
        <p:nvSpPr>
          <p:cNvPr id="4" name="Footer Placeholder 3"/>
          <p:cNvSpPr>
            <a:spLocks noGrp="1"/>
          </p:cNvSpPr>
          <p:nvPr>
            <p:ph type="ftr" sz="quarter" idx="11"/>
          </p:nvPr>
        </p:nvSpPr>
        <p:spPr/>
        <p:txBody>
          <a:bodyPr/>
          <a:lstStyle/>
          <a:p>
            <a: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9/5/2021</a:t>
            </a:fld>
            <a:endParaRPr/>
          </a:p>
        </p:txBody>
      </p:sp>
      <p:sp>
        <p:nvSpPr>
          <p:cNvPr id="3" name="Footer Placeholder 2"/>
          <p:cNvSpPr>
            <a:spLocks noGrp="1"/>
          </p:cNvSpPr>
          <p:nvPr>
            <p:ph type="ftr" sz="quarter" idx="11"/>
          </p:nvPr>
        </p:nvSpPr>
        <p:spPr/>
        <p:txBody>
          <a:bodyPr/>
          <a:lstStyle/>
          <a:p>
            <a: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9/5/2021</a:t>
            </a:fld>
            <a:endParaRPr/>
          </a:p>
        </p:txBody>
      </p:sp>
      <p:sp>
        <p:nvSpPr>
          <p:cNvPr id="6" name="Footer Placeholder 5"/>
          <p:cNvSpPr>
            <a:spLocks noGrp="1"/>
          </p:cNvSpPr>
          <p:nvPr>
            <p:ph type="ftr" sz="quarter" idx="11"/>
          </p:nvPr>
        </p:nvSpPr>
        <p:spPr>
          <a:xfrm>
            <a:off x="3859305" y="6423585"/>
            <a:ext cx="3316941" cy="365125"/>
          </a:xfrm>
        </p:spPr>
        <p:txBody>
          <a:bodyPr/>
          <a:lstStyle/>
          <a:p>
            <a: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9/5/2021</a:t>
            </a:fld>
            <a:endParaRPr/>
          </a:p>
        </p:txBody>
      </p:sp>
      <p:sp>
        <p:nvSpPr>
          <p:cNvPr id="6" name="Footer Placeholder 5"/>
          <p:cNvSpPr>
            <a:spLocks noGrp="1"/>
          </p:cNvSpPr>
          <p:nvPr>
            <p:ph type="ftr" sz="quarter" idx="11"/>
          </p:nvPr>
        </p:nvSpPr>
        <p:spPr>
          <a:xfrm>
            <a:off x="4191000" y="6423585"/>
            <a:ext cx="3005138" cy="365125"/>
          </a:xfrm>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9/5/2021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9/5/2021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9/5/2021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9/5/2021</a:t>
            </a:fld>
            <a:endParaRPr/>
          </a:p>
        </p:txBody>
      </p:sp>
      <p:sp>
        <p:nvSpPr>
          <p:cNvPr id="6" name="Footer Placeholder 5"/>
          <p:cNvSpPr>
            <a:spLocks noGrp="1"/>
          </p:cNvSpPr>
          <p:nvPr>
            <p:ph type="ftr" sz="quarter" idx="11"/>
          </p:nvPr>
        </p:nvSpPr>
        <p:spPr>
          <a:xfrm>
            <a:off x="4191000" y="6423585"/>
            <a:ext cx="3005138" cy="365125"/>
          </a:xfrm>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dirty="0"/>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9/5/2021</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9/5/2021</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9/5/2021</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9/5/2021</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9/5/2021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9/5/2021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9/5/2021</a:t>
            </a:fld>
            <a:endParaRPr/>
          </a:p>
        </p:txBody>
      </p:sp>
      <p:sp>
        <p:nvSpPr>
          <p:cNvPr id="6" name="Footer Placeholder 5"/>
          <p:cNvSpPr>
            <a:spLocks noGrp="1"/>
          </p:cNvSpPr>
          <p:nvPr>
            <p:ph type="ftr" sz="quarter" idx="11"/>
          </p:nvPr>
        </p:nvSpPr>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9/5/2021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9/5/2021</a:t>
            </a:fld>
            <a:endParaRPr/>
          </a:p>
        </p:txBody>
      </p:sp>
      <p:sp>
        <p:nvSpPr>
          <p:cNvPr id="6" name="Footer Placeholder 5"/>
          <p:cNvSpPr>
            <a:spLocks noGrp="1"/>
          </p:cNvSpPr>
          <p:nvPr>
            <p:ph type="ftr" sz="quarter" idx="11"/>
          </p:nvPr>
        </p:nvSpPr>
        <p:spPr/>
        <p:txBody>
          <a:bodyPr/>
          <a:lstStyle/>
          <a:p>
            <a: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9/5/2021</a:t>
            </a:fld>
            <a:endParaRPr/>
          </a:p>
        </p:txBody>
      </p:sp>
      <p:sp>
        <p:nvSpPr>
          <p:cNvPr id="6" name="Footer Placeholder 5"/>
          <p:cNvSpPr>
            <a:spLocks noGrp="1"/>
          </p:cNvSpPr>
          <p:nvPr>
            <p:ph type="ftr" sz="quarter" idx="11"/>
          </p:nvPr>
        </p:nvSpPr>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dirty="0"/>
              <a:t>Click to edit Master title style</a:t>
            </a:r>
            <a:endParaRPr dirty="0"/>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9/5/2021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8.emf"/></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4.emf"/></Relationships>
</file>

<file path=ppt/slides/_rels/slide3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971600" y="5085184"/>
            <a:ext cx="7344816" cy="933450"/>
          </a:xfrm>
        </p:spPr>
        <p:txBody>
          <a:bodyPr>
            <a:noAutofit/>
          </a:bodyPr>
          <a:lstStyle/>
          <a:p>
            <a:pPr algn="ctr"/>
            <a:r>
              <a:rPr lang="en-GB" sz="4400" dirty="0"/>
              <a:t>KIẾN TRÚC MÁY TÍNH</a:t>
            </a:r>
            <a:br>
              <a:rPr lang="en-GB" sz="4400" dirty="0"/>
            </a:br>
            <a:endParaRPr lang="en-GB" sz="44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Hệ đếm</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5" y="1700808"/>
            <a:ext cx="7556313" cy="4144963"/>
          </a:xfrm>
        </p:spPr>
        <p:txBody>
          <a:bodyPr>
            <a:noAutofit/>
          </a:bodyPr>
          <a:lstStyle/>
          <a:p>
            <a:pPr>
              <a:spcBef>
                <a:spcPts val="600"/>
              </a:spcBef>
            </a:pPr>
            <a:r>
              <a:rPr lang="en-US" dirty="0">
                <a:solidFill>
                  <a:schemeClr val="tx2"/>
                </a:solidFill>
              </a:rPr>
              <a:t>Hai </a:t>
            </a:r>
            <a:r>
              <a:rPr lang="en-US" dirty="0" err="1">
                <a:solidFill>
                  <a:schemeClr val="tx2"/>
                </a:solidFill>
              </a:rPr>
              <a:t>chữ</a:t>
            </a:r>
            <a:r>
              <a:rPr lang="en-US" dirty="0">
                <a:solidFill>
                  <a:schemeClr val="tx2"/>
                </a:solidFill>
              </a:rPr>
              <a:t> </a:t>
            </a:r>
            <a:r>
              <a:rPr lang="en-US" dirty="0" err="1">
                <a:solidFill>
                  <a:schemeClr val="tx2"/>
                </a:solidFill>
              </a:rPr>
              <a:t>số</a:t>
            </a:r>
            <a:r>
              <a:rPr lang="en-US" dirty="0">
                <a:solidFill>
                  <a:schemeClr val="tx2"/>
                </a:solidFill>
              </a:rPr>
              <a:t>, 1 </a:t>
            </a:r>
            <a:r>
              <a:rPr lang="en-US" dirty="0" err="1">
                <a:solidFill>
                  <a:schemeClr val="tx2"/>
                </a:solidFill>
              </a:rPr>
              <a:t>và</a:t>
            </a:r>
            <a:r>
              <a:rPr lang="en-US" dirty="0">
                <a:solidFill>
                  <a:schemeClr val="tx2"/>
                </a:solidFill>
              </a:rPr>
              <a:t> 0 </a:t>
            </a:r>
          </a:p>
          <a:p>
            <a:pPr>
              <a:spcBef>
                <a:spcPts val="600"/>
              </a:spcBef>
            </a:pPr>
            <a:r>
              <a:rPr lang="en-US" dirty="0" err="1">
                <a:solidFill>
                  <a:schemeClr val="tx2"/>
                </a:solidFill>
              </a:rPr>
              <a:t>Cơ</a:t>
            </a:r>
            <a:r>
              <a:rPr lang="en-US" dirty="0">
                <a:solidFill>
                  <a:schemeClr val="tx2"/>
                </a:solidFill>
              </a:rPr>
              <a:t> </a:t>
            </a:r>
            <a:r>
              <a:rPr lang="en-US" dirty="0" err="1">
                <a:solidFill>
                  <a:schemeClr val="tx2"/>
                </a:solidFill>
              </a:rPr>
              <a:t>số</a:t>
            </a:r>
            <a:r>
              <a:rPr lang="en-US" dirty="0">
                <a:solidFill>
                  <a:schemeClr val="tx2"/>
                </a:solidFill>
              </a:rPr>
              <a:t> 2</a:t>
            </a:r>
          </a:p>
          <a:p>
            <a:pPr>
              <a:spcBef>
                <a:spcPts val="600"/>
              </a:spcBef>
            </a:pPr>
            <a:r>
              <a:rPr lang="vi-VN" dirty="0">
                <a:solidFill>
                  <a:schemeClr val="tx2"/>
                </a:solidFill>
              </a:rPr>
              <a:t>Chữ số 1 và 0 trong ký hiệu nhị phân có cùng ý nghĩa như trong ký hiệu thập phân</a:t>
            </a:r>
            <a:r>
              <a:rPr lang="en-US" dirty="0">
                <a:solidFill>
                  <a:schemeClr val="tx2"/>
                </a:solidFill>
              </a:rPr>
              <a:t>:</a:t>
            </a:r>
          </a:p>
          <a:p>
            <a:pPr algn="ctr">
              <a:spcBef>
                <a:spcPts val="600"/>
              </a:spcBef>
              <a:buNone/>
            </a:pPr>
            <a:r>
              <a:rPr lang="en-US" dirty="0">
                <a:solidFill>
                  <a:schemeClr val="tx2"/>
                </a:solidFill>
              </a:rPr>
              <a:t>0</a:t>
            </a:r>
            <a:r>
              <a:rPr lang="en-US" baseline="-25000" dirty="0">
                <a:solidFill>
                  <a:schemeClr val="tx2"/>
                </a:solidFill>
              </a:rPr>
              <a:t>2</a:t>
            </a:r>
            <a:r>
              <a:rPr lang="en-US" dirty="0">
                <a:solidFill>
                  <a:schemeClr val="tx2"/>
                </a:solidFill>
              </a:rPr>
              <a:t> = 0</a:t>
            </a:r>
            <a:r>
              <a:rPr lang="en-US" baseline="-25000" dirty="0">
                <a:solidFill>
                  <a:schemeClr val="tx2"/>
                </a:solidFill>
              </a:rPr>
              <a:t>10</a:t>
            </a:r>
          </a:p>
          <a:p>
            <a:pPr algn="ctr">
              <a:spcBef>
                <a:spcPts val="600"/>
              </a:spcBef>
              <a:buNone/>
            </a:pPr>
            <a:r>
              <a:rPr lang="en-US" dirty="0">
                <a:solidFill>
                  <a:schemeClr val="tx2"/>
                </a:solidFill>
              </a:rPr>
              <a:t>1</a:t>
            </a:r>
            <a:r>
              <a:rPr lang="en-US" baseline="-25000" dirty="0">
                <a:solidFill>
                  <a:schemeClr val="tx2"/>
                </a:solidFill>
              </a:rPr>
              <a:t>2</a:t>
            </a:r>
            <a:r>
              <a:rPr lang="en-US" dirty="0">
                <a:solidFill>
                  <a:schemeClr val="tx2"/>
                </a:solidFill>
              </a:rPr>
              <a:t> = 1</a:t>
            </a:r>
            <a:r>
              <a:rPr lang="en-US" baseline="-25000" dirty="0">
                <a:solidFill>
                  <a:schemeClr val="tx2"/>
                </a:solidFill>
              </a:rPr>
              <a:t>10</a:t>
            </a:r>
          </a:p>
          <a:p>
            <a:pPr>
              <a:spcBef>
                <a:spcPts val="600"/>
              </a:spcBef>
            </a:pPr>
            <a:r>
              <a:rPr lang="vi-VN" dirty="0">
                <a:solidFill>
                  <a:schemeClr val="tx2"/>
                </a:solidFill>
              </a:rPr>
              <a:t>Để </a:t>
            </a:r>
            <a:r>
              <a:rPr lang="en-US" dirty="0" err="1">
                <a:solidFill>
                  <a:schemeClr val="tx2"/>
                </a:solidFill>
              </a:rPr>
              <a:t>biểu</a:t>
            </a:r>
            <a:r>
              <a:rPr lang="en-US" dirty="0">
                <a:solidFill>
                  <a:schemeClr val="tx2"/>
                </a:solidFill>
              </a:rPr>
              <a:t> </a:t>
            </a:r>
            <a:r>
              <a:rPr lang="en-US" dirty="0" err="1">
                <a:solidFill>
                  <a:schemeClr val="tx2"/>
                </a:solidFill>
              </a:rPr>
              <a:t>diễn</a:t>
            </a:r>
            <a:r>
              <a:rPr lang="vi-VN" dirty="0">
                <a:solidFill>
                  <a:schemeClr val="tx2"/>
                </a:solidFill>
              </a:rPr>
              <a:t> các số lớn hơn</a:t>
            </a:r>
            <a:r>
              <a:rPr lang="en-US" dirty="0">
                <a:solidFill>
                  <a:schemeClr val="tx2"/>
                </a:solidFill>
              </a:rPr>
              <a:t>,</a:t>
            </a:r>
            <a:r>
              <a:rPr lang="vi-VN" dirty="0">
                <a:solidFill>
                  <a:schemeClr val="tx2"/>
                </a:solidFill>
              </a:rPr>
              <a:t> mỗi chữ số trong một số nhị phân có giá trị phụ thuộc vào vị trí của nó </a:t>
            </a:r>
            <a:r>
              <a:rPr lang="en-US" dirty="0">
                <a:solidFill>
                  <a:schemeClr val="tx2"/>
                </a:solidFill>
              </a:rPr>
              <a:t>:</a:t>
            </a:r>
          </a:p>
          <a:p>
            <a:pPr algn="ctr">
              <a:spcBef>
                <a:spcPts val="600"/>
              </a:spcBef>
              <a:buNone/>
            </a:pPr>
            <a:r>
              <a:rPr lang="en-US" dirty="0">
                <a:solidFill>
                  <a:schemeClr val="tx2"/>
                </a:solidFill>
              </a:rPr>
              <a:t>10</a:t>
            </a:r>
            <a:r>
              <a:rPr lang="en-US" baseline="-25000" dirty="0">
                <a:solidFill>
                  <a:schemeClr val="tx2"/>
                </a:solidFill>
              </a:rPr>
              <a:t>2</a:t>
            </a:r>
            <a:r>
              <a:rPr lang="en-US" dirty="0">
                <a:solidFill>
                  <a:schemeClr val="tx2"/>
                </a:solidFill>
              </a:rPr>
              <a:t> = (1 * 2</a:t>
            </a:r>
            <a:r>
              <a:rPr lang="en-US" baseline="30000" dirty="0">
                <a:solidFill>
                  <a:schemeClr val="tx2"/>
                </a:solidFill>
              </a:rPr>
              <a:t>1</a:t>
            </a:r>
            <a:r>
              <a:rPr lang="en-US" dirty="0">
                <a:solidFill>
                  <a:schemeClr val="tx2"/>
                </a:solidFill>
              </a:rPr>
              <a:t>) + (0 * 2</a:t>
            </a:r>
            <a:r>
              <a:rPr lang="en-US" baseline="30000" dirty="0">
                <a:solidFill>
                  <a:schemeClr val="tx2"/>
                </a:solidFill>
              </a:rPr>
              <a:t>0</a:t>
            </a:r>
            <a:r>
              <a:rPr lang="en-US" dirty="0">
                <a:solidFill>
                  <a:schemeClr val="tx2"/>
                </a:solidFill>
              </a:rPr>
              <a:t>) = 2</a:t>
            </a:r>
            <a:r>
              <a:rPr lang="en-US" baseline="-25000" dirty="0">
                <a:solidFill>
                  <a:schemeClr val="tx2"/>
                </a:solidFill>
              </a:rPr>
              <a:t>10</a:t>
            </a:r>
          </a:p>
          <a:p>
            <a:pPr algn="ctr">
              <a:spcBef>
                <a:spcPts val="600"/>
              </a:spcBef>
              <a:buNone/>
            </a:pPr>
            <a:r>
              <a:rPr lang="en-US" dirty="0">
                <a:solidFill>
                  <a:schemeClr val="tx2"/>
                </a:solidFill>
              </a:rPr>
              <a:t>11</a:t>
            </a:r>
            <a:r>
              <a:rPr lang="en-US" baseline="-25000" dirty="0">
                <a:solidFill>
                  <a:schemeClr val="tx2"/>
                </a:solidFill>
              </a:rPr>
              <a:t>2</a:t>
            </a:r>
            <a:r>
              <a:rPr lang="en-US" dirty="0">
                <a:solidFill>
                  <a:schemeClr val="tx2"/>
                </a:solidFill>
              </a:rPr>
              <a:t> = (1 * 2</a:t>
            </a:r>
            <a:r>
              <a:rPr lang="en-US" baseline="30000" dirty="0">
                <a:solidFill>
                  <a:schemeClr val="tx2"/>
                </a:solidFill>
              </a:rPr>
              <a:t>1</a:t>
            </a:r>
            <a:r>
              <a:rPr lang="en-US" dirty="0">
                <a:solidFill>
                  <a:schemeClr val="tx2"/>
                </a:solidFill>
              </a:rPr>
              <a:t>) + (1 * 2</a:t>
            </a:r>
            <a:r>
              <a:rPr lang="en-US" baseline="30000" dirty="0">
                <a:solidFill>
                  <a:schemeClr val="tx2"/>
                </a:solidFill>
              </a:rPr>
              <a:t>0</a:t>
            </a:r>
            <a:r>
              <a:rPr lang="en-US" dirty="0">
                <a:solidFill>
                  <a:schemeClr val="tx2"/>
                </a:solidFill>
              </a:rPr>
              <a:t>) = 3</a:t>
            </a:r>
            <a:r>
              <a:rPr lang="en-US" baseline="-25000" dirty="0">
                <a:solidFill>
                  <a:schemeClr val="tx2"/>
                </a:solidFill>
              </a:rPr>
              <a:t>10</a:t>
            </a:r>
          </a:p>
          <a:p>
            <a:pPr algn="ctr">
              <a:spcBef>
                <a:spcPts val="600"/>
              </a:spcBef>
              <a:buNone/>
            </a:pPr>
            <a:r>
              <a:rPr lang="en-US" dirty="0">
                <a:solidFill>
                  <a:schemeClr val="tx2"/>
                </a:solidFill>
              </a:rPr>
              <a:t>100</a:t>
            </a:r>
            <a:r>
              <a:rPr lang="en-US" baseline="-25000" dirty="0">
                <a:solidFill>
                  <a:schemeClr val="tx2"/>
                </a:solidFill>
              </a:rPr>
              <a:t>2</a:t>
            </a:r>
            <a:r>
              <a:rPr lang="en-US" dirty="0">
                <a:solidFill>
                  <a:schemeClr val="tx2"/>
                </a:solidFill>
              </a:rPr>
              <a:t> = (1 * 2</a:t>
            </a:r>
            <a:r>
              <a:rPr lang="en-US" baseline="30000" dirty="0">
                <a:solidFill>
                  <a:schemeClr val="tx2"/>
                </a:solidFill>
              </a:rPr>
              <a:t>2</a:t>
            </a:r>
            <a:r>
              <a:rPr lang="en-US" dirty="0">
                <a:solidFill>
                  <a:schemeClr val="tx2"/>
                </a:solidFill>
              </a:rPr>
              <a:t>) + (0 * 2</a:t>
            </a:r>
            <a:r>
              <a:rPr lang="en-US" baseline="30000" dirty="0">
                <a:solidFill>
                  <a:schemeClr val="tx2"/>
                </a:solidFill>
              </a:rPr>
              <a:t>1</a:t>
            </a:r>
            <a:r>
              <a:rPr lang="en-US" dirty="0">
                <a:solidFill>
                  <a:schemeClr val="tx2"/>
                </a:solidFill>
              </a:rPr>
              <a:t>) + (0 * 2</a:t>
            </a:r>
            <a:r>
              <a:rPr lang="en-US" baseline="30000" dirty="0">
                <a:solidFill>
                  <a:schemeClr val="tx2"/>
                </a:solidFill>
              </a:rPr>
              <a:t>0</a:t>
            </a:r>
            <a:r>
              <a:rPr lang="en-US" dirty="0">
                <a:solidFill>
                  <a:schemeClr val="tx2"/>
                </a:solidFill>
              </a:rPr>
              <a:t>) = 4</a:t>
            </a:r>
            <a:r>
              <a:rPr lang="en-US" baseline="-25000" dirty="0">
                <a:solidFill>
                  <a:schemeClr val="tx2"/>
                </a:solidFill>
              </a:rPr>
              <a:t>10</a:t>
            </a:r>
          </a:p>
          <a:p>
            <a:pPr>
              <a:spcBef>
                <a:spcPts val="600"/>
              </a:spcBef>
              <a:buNone/>
            </a:pPr>
            <a:r>
              <a:rPr lang="en-US" dirty="0" err="1">
                <a:solidFill>
                  <a:schemeClr val="tx2"/>
                </a:solidFill>
              </a:rPr>
              <a:t>Các</a:t>
            </a:r>
            <a:r>
              <a:rPr lang="en-US" dirty="0">
                <a:solidFill>
                  <a:schemeClr val="tx2"/>
                </a:solidFill>
              </a:rPr>
              <a:t> </a:t>
            </a:r>
            <a:r>
              <a:rPr lang="en-US" dirty="0" err="1">
                <a:solidFill>
                  <a:schemeClr val="tx2"/>
                </a:solidFill>
              </a:rPr>
              <a:t>giá</a:t>
            </a:r>
            <a:r>
              <a:rPr lang="en-US" dirty="0">
                <a:solidFill>
                  <a:schemeClr val="tx2"/>
                </a:solidFill>
              </a:rPr>
              <a:t> </a:t>
            </a:r>
            <a:r>
              <a:rPr lang="en-US" dirty="0" err="1">
                <a:solidFill>
                  <a:schemeClr val="tx2"/>
                </a:solidFill>
              </a:rPr>
              <a:t>trị</a:t>
            </a:r>
            <a:r>
              <a:rPr lang="en-US" dirty="0">
                <a:solidFill>
                  <a:schemeClr val="tx2"/>
                </a:solidFill>
              </a:rPr>
              <a:t> </a:t>
            </a:r>
            <a:r>
              <a:rPr lang="en-US" dirty="0" err="1">
                <a:solidFill>
                  <a:schemeClr val="tx2"/>
                </a:solidFill>
              </a:rPr>
              <a:t>phân</a:t>
            </a:r>
            <a:r>
              <a:rPr lang="en-US" dirty="0">
                <a:solidFill>
                  <a:schemeClr val="tx2"/>
                </a:solidFill>
              </a:rPr>
              <a:t> </a:t>
            </a:r>
            <a:r>
              <a:rPr lang="en-US" dirty="0" err="1">
                <a:solidFill>
                  <a:schemeClr val="tx2"/>
                </a:solidFill>
              </a:rPr>
              <a:t>số</a:t>
            </a:r>
            <a:r>
              <a:rPr lang="en-US" dirty="0">
                <a:solidFill>
                  <a:schemeClr val="tx2"/>
                </a:solidFill>
              </a:rPr>
              <a:t> </a:t>
            </a:r>
            <a:r>
              <a:rPr lang="en-US" dirty="0" err="1">
                <a:solidFill>
                  <a:schemeClr val="tx2"/>
                </a:solidFill>
              </a:rPr>
              <a:t>được</a:t>
            </a:r>
            <a:r>
              <a:rPr lang="en-US" dirty="0">
                <a:solidFill>
                  <a:schemeClr val="tx2"/>
                </a:solidFill>
              </a:rPr>
              <a:t> </a:t>
            </a:r>
            <a:r>
              <a:rPr lang="en-US" dirty="0" err="1">
                <a:solidFill>
                  <a:schemeClr val="tx2"/>
                </a:solidFill>
              </a:rPr>
              <a:t>biểu</a:t>
            </a:r>
            <a:r>
              <a:rPr lang="en-US" dirty="0">
                <a:solidFill>
                  <a:schemeClr val="tx2"/>
                </a:solidFill>
              </a:rPr>
              <a:t> </a:t>
            </a:r>
            <a:r>
              <a:rPr lang="en-US" dirty="0" err="1">
                <a:solidFill>
                  <a:schemeClr val="tx2"/>
                </a:solidFill>
              </a:rPr>
              <a:t>diễn</a:t>
            </a:r>
            <a:r>
              <a:rPr lang="en-US" dirty="0">
                <a:solidFill>
                  <a:schemeClr val="tx2"/>
                </a:solidFill>
              </a:rPr>
              <a:t> </a:t>
            </a:r>
            <a:r>
              <a:rPr lang="en-US" dirty="0" err="1">
                <a:solidFill>
                  <a:schemeClr val="tx2"/>
                </a:solidFill>
              </a:rPr>
              <a:t>bằng</a:t>
            </a:r>
            <a:r>
              <a:rPr lang="en-US" dirty="0">
                <a:solidFill>
                  <a:schemeClr val="tx2"/>
                </a:solidFill>
              </a:rPr>
              <a:t> </a:t>
            </a:r>
            <a:r>
              <a:rPr lang="en-US" dirty="0" err="1">
                <a:solidFill>
                  <a:schemeClr val="tx2"/>
                </a:solidFill>
              </a:rPr>
              <a:t>số</a:t>
            </a:r>
            <a:r>
              <a:rPr lang="en-US" dirty="0">
                <a:solidFill>
                  <a:schemeClr val="tx2"/>
                </a:solidFill>
              </a:rPr>
              <a:t> </a:t>
            </a:r>
            <a:r>
              <a:rPr lang="en-US" dirty="0" err="1">
                <a:solidFill>
                  <a:schemeClr val="tx2"/>
                </a:solidFill>
              </a:rPr>
              <a:t>mũ</a:t>
            </a:r>
            <a:r>
              <a:rPr lang="en-US" dirty="0">
                <a:solidFill>
                  <a:schemeClr val="tx2"/>
                </a:solidFill>
              </a:rPr>
              <a:t> </a:t>
            </a:r>
            <a:r>
              <a:rPr lang="en-US" dirty="0" err="1">
                <a:solidFill>
                  <a:schemeClr val="tx2"/>
                </a:solidFill>
              </a:rPr>
              <a:t>âm</a:t>
            </a:r>
            <a:r>
              <a:rPr lang="en-US" dirty="0">
                <a:solidFill>
                  <a:schemeClr val="tx2"/>
                </a:solidFill>
              </a:rPr>
              <a:t> </a:t>
            </a:r>
            <a:r>
              <a:rPr lang="en-US" dirty="0" err="1">
                <a:solidFill>
                  <a:schemeClr val="tx2"/>
                </a:solidFill>
              </a:rPr>
              <a:t>của</a:t>
            </a:r>
            <a:r>
              <a:rPr lang="en-US" dirty="0">
                <a:solidFill>
                  <a:schemeClr val="tx2"/>
                </a:solidFill>
              </a:rPr>
              <a:t> </a:t>
            </a:r>
            <a:r>
              <a:rPr lang="en-US" dirty="0" err="1">
                <a:solidFill>
                  <a:schemeClr val="tx2"/>
                </a:solidFill>
              </a:rPr>
              <a:t>cơ</a:t>
            </a:r>
            <a:r>
              <a:rPr lang="en-US" dirty="0">
                <a:solidFill>
                  <a:schemeClr val="tx2"/>
                </a:solidFill>
              </a:rPr>
              <a:t> </a:t>
            </a:r>
            <a:r>
              <a:rPr lang="en-US" dirty="0" err="1">
                <a:solidFill>
                  <a:schemeClr val="tx2"/>
                </a:solidFill>
              </a:rPr>
              <a:t>số</a:t>
            </a:r>
            <a:r>
              <a:rPr lang="en-US" dirty="0">
                <a:solidFill>
                  <a:schemeClr val="tx2"/>
                </a:solidFill>
              </a:rPr>
              <a:t>:</a:t>
            </a:r>
          </a:p>
          <a:p>
            <a:pPr algn="ctr">
              <a:spcBef>
                <a:spcPts val="600"/>
              </a:spcBef>
              <a:buNone/>
            </a:pPr>
            <a:r>
              <a:rPr lang="en-US" dirty="0">
                <a:solidFill>
                  <a:schemeClr val="tx2"/>
                </a:solidFill>
              </a:rPr>
              <a:t>1001.101 = 2</a:t>
            </a:r>
            <a:r>
              <a:rPr lang="en-US" baseline="30000" dirty="0">
                <a:solidFill>
                  <a:schemeClr val="tx2"/>
                </a:solidFill>
              </a:rPr>
              <a:t>3</a:t>
            </a:r>
            <a:r>
              <a:rPr lang="en-US" dirty="0">
                <a:solidFill>
                  <a:schemeClr val="tx2"/>
                </a:solidFill>
              </a:rPr>
              <a:t> + 2</a:t>
            </a:r>
            <a:r>
              <a:rPr lang="en-US" baseline="30000" dirty="0">
                <a:solidFill>
                  <a:schemeClr val="tx2"/>
                </a:solidFill>
              </a:rPr>
              <a:t>0 </a:t>
            </a:r>
            <a:r>
              <a:rPr lang="en-US" dirty="0">
                <a:solidFill>
                  <a:schemeClr val="tx2"/>
                </a:solidFill>
              </a:rPr>
              <a:t>+ 2</a:t>
            </a:r>
            <a:r>
              <a:rPr lang="en-US" baseline="30000" dirty="0">
                <a:solidFill>
                  <a:schemeClr val="tx2"/>
                </a:solidFill>
              </a:rPr>
              <a:t>-1</a:t>
            </a:r>
            <a:r>
              <a:rPr lang="en-US" dirty="0">
                <a:solidFill>
                  <a:schemeClr val="tx2"/>
                </a:solidFill>
              </a:rPr>
              <a:t> + 2</a:t>
            </a:r>
            <a:r>
              <a:rPr lang="en-US" baseline="30000" dirty="0">
                <a:solidFill>
                  <a:schemeClr val="tx2"/>
                </a:solidFill>
              </a:rPr>
              <a:t>-3</a:t>
            </a:r>
            <a:r>
              <a:rPr lang="en-US" dirty="0">
                <a:solidFill>
                  <a:schemeClr val="tx2"/>
                </a:solidFill>
              </a:rPr>
              <a:t> = 9.625</a:t>
            </a:r>
            <a:r>
              <a:rPr lang="en-US" baseline="-25000" dirty="0">
                <a:solidFill>
                  <a:schemeClr val="tx2"/>
                </a:solidFill>
              </a:rPr>
              <a:t>10</a:t>
            </a:r>
          </a:p>
        </p:txBody>
      </p:sp>
      <p:sp>
        <p:nvSpPr>
          <p:cNvPr id="4" name="Text Placeholder 3"/>
          <p:cNvSpPr>
            <a:spLocks noGrp="1"/>
          </p:cNvSpPr>
          <p:nvPr>
            <p:ph type="body" sz="half" idx="2"/>
          </p:nvPr>
        </p:nvSpPr>
        <p:spPr/>
        <p:txBody>
          <a:bodyPr/>
          <a:lstStyle/>
          <a:p>
            <a:r>
              <a:rPr lang="en-US"/>
              <a:t>b. Hệ nhị phân</a:t>
            </a:r>
          </a:p>
        </p:txBody>
      </p:sp>
    </p:spTree>
    <p:extLst>
      <p:ext uri="{BB962C8B-B14F-4D97-AF65-F5344CB8AC3E}">
        <p14:creationId xmlns:p14="http://schemas.microsoft.com/office/powerpoint/2010/main" val="3051426615"/>
      </p:ext>
    </p:extLst>
  </p:cSld>
  <p:clrMapOvr>
    <a:masterClrMapping/>
  </p:clrMapOvr>
  <p:transition spd="med">
    <p:diamon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5105400"/>
            <a:ext cx="8083624" cy="1143000"/>
          </a:xfrm>
        </p:spPr>
        <p:txBody>
          <a:bodyPr>
            <a:noAutofit/>
          </a:bodyPr>
          <a:lstStyle/>
          <a:p>
            <a:r>
              <a:rPr lang="en-GB" sz="3200">
                <a:effectLst>
                  <a:outerShdw blurRad="38100" dist="38100" dir="2700000" algn="tl">
                    <a:srgbClr val="000000">
                      <a:alpha val="43137"/>
                    </a:srgbClr>
                  </a:outerShdw>
                </a:effectLst>
              </a:rPr>
              <a:t>2. </a:t>
            </a:r>
            <a:r>
              <a:rPr lang="vi-VN" sz="3200">
                <a:effectLst>
                  <a:outerShdw blurRad="38100" dist="38100" dir="2700000" algn="tl">
                    <a:srgbClr val="000000">
                      <a:alpha val="43137"/>
                    </a:srgbClr>
                  </a:outerShdw>
                </a:effectLst>
              </a:rPr>
              <a:t>Chuyển đổi </a:t>
            </a:r>
            <a:r>
              <a:rPr lang="en-GB" sz="3200">
                <a:effectLst>
                  <a:outerShdw blurRad="38100" dist="38100" dir="2700000" algn="tl">
                    <a:srgbClr val="000000">
                      <a:alpha val="43137"/>
                    </a:srgbClr>
                  </a:outerShdw>
                </a:effectLst>
              </a:rPr>
              <a:t>hệ thập phân và nhị phân</a:t>
            </a:r>
            <a:endParaRPr lang="en-US" sz="3200" dirty="0">
              <a:effectLst>
                <a:outerShdw blurRad="38100" dist="38100" dir="2700000" algn="tl">
                  <a:srgbClr val="000000">
                    <a:alpha val="43137"/>
                  </a:srgbClr>
                </a:outerShdw>
              </a:effectLst>
            </a:endParaRPr>
          </a:p>
        </p:txBody>
      </p:sp>
      <p:sp>
        <p:nvSpPr>
          <p:cNvPr id="4" name="Text Placeholder 3"/>
          <p:cNvSpPr>
            <a:spLocks noGrp="1"/>
          </p:cNvSpPr>
          <p:nvPr>
            <p:ph type="body" sz="half" idx="2"/>
          </p:nvPr>
        </p:nvSpPr>
        <p:spPr>
          <a:xfrm>
            <a:off x="611560" y="783704"/>
            <a:ext cx="3672408" cy="3581400"/>
          </a:xfrm>
        </p:spPr>
        <p:txBody>
          <a:bodyPr/>
          <a:lstStyle/>
          <a:p>
            <a:r>
              <a:rPr lang="en-US" sz="2400"/>
              <a:t>Nhị phân sang thập phân:</a:t>
            </a:r>
            <a:endParaRPr lang="en-US" sz="2400" dirty="0"/>
          </a:p>
          <a:p>
            <a:pPr lvl="1"/>
            <a:r>
              <a:rPr lang="en-US" sz="2000">
                <a:solidFill>
                  <a:schemeClr val="bg1"/>
                </a:solidFill>
              </a:rPr>
              <a:t>Nhân mỗi chữ số nhị phân với 2</a:t>
            </a:r>
            <a:r>
              <a:rPr lang="en-US" sz="2000" baseline="30000">
                <a:solidFill>
                  <a:schemeClr val="bg1"/>
                </a:solidFill>
              </a:rPr>
              <a:t>i</a:t>
            </a:r>
            <a:r>
              <a:rPr lang="en-US" sz="2000">
                <a:solidFill>
                  <a:schemeClr val="bg1"/>
                </a:solidFill>
              </a:rPr>
              <a:t> và cộng vào kết quả</a:t>
            </a:r>
          </a:p>
          <a:p>
            <a:r>
              <a:rPr lang="en-US" sz="2400"/>
              <a:t>Thập phân sang nhị phân:</a:t>
            </a:r>
            <a:endParaRPr lang="en-US" sz="2400" dirty="0"/>
          </a:p>
          <a:p>
            <a:pPr lvl="1"/>
            <a:r>
              <a:rPr lang="en-US" sz="2000">
                <a:solidFill>
                  <a:schemeClr val="bg1"/>
                </a:solidFill>
              </a:rPr>
              <a:t>Đổi riêng phần nguyên và phần thập phân</a:t>
            </a:r>
            <a:endParaRPr lang="en-US" sz="2000" dirty="0">
              <a:solidFill>
                <a:schemeClr val="bg1"/>
              </a:solidFill>
            </a:endParaRPr>
          </a:p>
          <a:p>
            <a:endParaRPr lang="en-US" dirty="0"/>
          </a:p>
        </p:txBody>
      </p:sp>
      <p:pic>
        <p:nvPicPr>
          <p:cNvPr id="9" name="Picture Placeholder 8"/>
          <p:cNvPicPr>
            <a:picLocks noGrp="1" noChangeAspect="1"/>
          </p:cNvPicPr>
          <p:nvPr>
            <p:ph type="pic" sz="quarter" idx="12"/>
          </p:nvPr>
        </p:nvPicPr>
        <p:blipFill>
          <a:blip r:embed="rId3"/>
          <a:srcRect t="-24306" b="-24306"/>
          <a:stretch>
            <a:fillRect/>
          </a:stretch>
        </p:blipFill>
        <p:spPr>
          <a:xfrm>
            <a:off x="6781800" y="228600"/>
            <a:ext cx="2057400" cy="2039112"/>
          </a:xfrm>
          <a:effectLst>
            <a:softEdge rad="101600"/>
          </a:effectLst>
        </p:spPr>
      </p:pic>
      <p:pic>
        <p:nvPicPr>
          <p:cNvPr id="10" name="Picture 9"/>
          <p:cNvPicPr>
            <a:picLocks noChangeAspect="1"/>
          </p:cNvPicPr>
          <p:nvPr/>
        </p:nvPicPr>
        <p:blipFill>
          <a:blip r:embed="rId4">
            <a:alphaModFix amt="48000"/>
          </a:blip>
          <a:stretch>
            <a:fillRect/>
          </a:stretch>
        </p:blipFill>
        <p:spPr>
          <a:xfrm>
            <a:off x="4724400" y="2590802"/>
            <a:ext cx="1828800" cy="1678559"/>
          </a:xfrm>
          <a:prstGeom prst="rect">
            <a:avLst/>
          </a:prstGeom>
          <a:effectLst>
            <a:softEdge rad="12700"/>
          </a:effectLst>
        </p:spPr>
      </p:pic>
    </p:spTree>
    <p:extLst>
      <p:ext uri="{BB962C8B-B14F-4D97-AF65-F5344CB8AC3E}">
        <p14:creationId xmlns:p14="http://schemas.microsoft.com/office/powerpoint/2010/main" val="1064858143"/>
      </p:ext>
    </p:extLst>
  </p:cSld>
  <p:clrMapOvr>
    <a:masterClrMapping/>
  </p:clrMapOvr>
  <p:transition spd="med">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0" y="838202"/>
            <a:ext cx="1905000" cy="1138773"/>
          </a:xfrm>
          <a:prstGeom prst="rect">
            <a:avLst/>
          </a:prstGeom>
          <a:noFill/>
        </p:spPr>
        <p:txBody>
          <a:bodyPr wrap="square" rtlCol="0">
            <a:spAutoFit/>
          </a:bodyPr>
          <a:lstStyle/>
          <a:p>
            <a:pPr algn="ctr"/>
            <a:r>
              <a:rPr lang="en-US" sz="3400">
                <a:solidFill>
                  <a:schemeClr val="bg1"/>
                </a:solidFill>
                <a:effectLst>
                  <a:outerShdw blurRad="38100" dist="38100" dir="2700000" algn="tl">
                    <a:srgbClr val="000000">
                      <a:alpha val="43137"/>
                    </a:srgbClr>
                  </a:outerShdw>
                </a:effectLst>
                <a:latin typeface="+mj-lt"/>
              </a:rPr>
              <a:t>Phần nguyên</a:t>
            </a:r>
            <a:endParaRPr lang="en-US" sz="3400" dirty="0">
              <a:solidFill>
                <a:schemeClr val="bg1"/>
              </a:solidFill>
              <a:effectLst>
                <a:outerShdw blurRad="38100" dist="38100" dir="2700000" algn="tl">
                  <a:srgbClr val="000000">
                    <a:alpha val="43137"/>
                  </a:srgbClr>
                </a:outerShdw>
              </a:effectLst>
              <a:latin typeface="+mj-lt"/>
            </a:endParaRPr>
          </a:p>
        </p:txBody>
      </p:sp>
      <p:sp useBgFill="1">
        <p:nvSpPr>
          <p:cNvPr id="11" name="TextBox 10"/>
          <p:cNvSpPr txBox="1"/>
          <p:nvPr/>
        </p:nvSpPr>
        <p:spPr>
          <a:xfrm>
            <a:off x="296898" y="4648202"/>
            <a:ext cx="312703" cy="461665"/>
          </a:xfrm>
          <a:prstGeom prst="rect">
            <a:avLst/>
          </a:prstGeom>
        </p:spPr>
        <p:txBody>
          <a:bodyPr wrap="square" rtlCol="0">
            <a:spAutoFit/>
          </a:bodyPr>
          <a:lstStyle/>
          <a:p>
            <a:endParaRPr lang="en-US" dirty="0"/>
          </a:p>
        </p:txBody>
      </p:sp>
      <p:sp>
        <p:nvSpPr>
          <p:cNvPr id="14" name="Text Placeholder 13"/>
          <p:cNvSpPr>
            <a:spLocks noGrp="1"/>
          </p:cNvSpPr>
          <p:nvPr>
            <p:ph type="body" sz="half" idx="2"/>
          </p:nvPr>
        </p:nvSpPr>
        <p:spPr>
          <a:xfrm>
            <a:off x="506507" y="304802"/>
            <a:ext cx="6046695" cy="6324599"/>
          </a:xfrm>
        </p:spPr>
        <p:txBody>
          <a:bodyPr>
            <a:noAutofit/>
          </a:bodyPr>
          <a:lstStyle/>
          <a:p>
            <a:pPr indent="-228600">
              <a:spcBef>
                <a:spcPts val="800"/>
              </a:spcBef>
            </a:pPr>
            <a:r>
              <a:rPr lang="en-US" sz="2000" b="1">
                <a:solidFill>
                  <a:srgbClr val="330F42"/>
                </a:solidFill>
              </a:rPr>
              <a:t>a. P</a:t>
            </a:r>
            <a:r>
              <a:rPr lang="vi-VN" sz="2000" b="1">
                <a:solidFill>
                  <a:srgbClr val="330F42"/>
                </a:solidFill>
              </a:rPr>
              <a:t>hần nguyên</a:t>
            </a:r>
            <a:r>
              <a:rPr lang="en-US" sz="2000" b="1">
                <a:solidFill>
                  <a:srgbClr val="330F42"/>
                </a:solidFill>
              </a:rPr>
              <a:t>:</a:t>
            </a:r>
          </a:p>
          <a:p>
            <a:pPr indent="-228600">
              <a:spcBef>
                <a:spcPts val="800"/>
              </a:spcBef>
            </a:pPr>
            <a:r>
              <a:rPr lang="en-US" sz="2000" u="sng">
                <a:solidFill>
                  <a:srgbClr val="330F42"/>
                </a:solidFill>
              </a:rPr>
              <a:t>Bài toán</a:t>
            </a:r>
            <a:r>
              <a:rPr lang="en-US" sz="2000">
                <a:solidFill>
                  <a:srgbClr val="330F42"/>
                </a:solidFill>
              </a:rPr>
              <a:t>: Đ</a:t>
            </a:r>
            <a:r>
              <a:rPr lang="vi-VN" sz="2000">
                <a:solidFill>
                  <a:srgbClr val="330F42"/>
                </a:solidFill>
              </a:rPr>
              <a:t>ổi số nguyên thập phân </a:t>
            </a:r>
            <a:r>
              <a:rPr lang="en-US" sz="2000" i="1">
                <a:solidFill>
                  <a:srgbClr val="330F42"/>
                </a:solidFill>
              </a:rPr>
              <a:t>N </a:t>
            </a:r>
            <a:r>
              <a:rPr lang="vi-VN" sz="2000">
                <a:solidFill>
                  <a:srgbClr val="330F42"/>
                </a:solidFill>
              </a:rPr>
              <a:t>thành dạng nhị phân. </a:t>
            </a:r>
            <a:endParaRPr lang="en-US" sz="2000">
              <a:solidFill>
                <a:srgbClr val="330F42"/>
              </a:solidFill>
            </a:endParaRPr>
          </a:p>
          <a:p>
            <a:pPr indent="-228600">
              <a:spcBef>
                <a:spcPts val="800"/>
              </a:spcBef>
            </a:pPr>
            <a:r>
              <a:rPr lang="en-US" sz="2000">
                <a:solidFill>
                  <a:srgbClr val="330F42"/>
                </a:solidFill>
              </a:rPr>
              <a:t>Đầu tiên c</a:t>
            </a:r>
            <a:r>
              <a:rPr lang="vi-VN" sz="2000">
                <a:solidFill>
                  <a:srgbClr val="330F42"/>
                </a:solidFill>
              </a:rPr>
              <a:t>hia </a:t>
            </a:r>
            <a:r>
              <a:rPr lang="vi-VN" sz="2000" i="1">
                <a:solidFill>
                  <a:srgbClr val="330F42"/>
                </a:solidFill>
              </a:rPr>
              <a:t>N</a:t>
            </a:r>
            <a:r>
              <a:rPr lang="vi-VN" sz="2000">
                <a:solidFill>
                  <a:srgbClr val="330F42"/>
                </a:solidFill>
              </a:rPr>
              <a:t> cho 2</a:t>
            </a:r>
            <a:r>
              <a:rPr lang="en-US" sz="2000">
                <a:solidFill>
                  <a:srgbClr val="330F42"/>
                </a:solidFill>
              </a:rPr>
              <a:t> được </a:t>
            </a:r>
            <a:r>
              <a:rPr lang="vi-VN" sz="2000" i="1">
                <a:solidFill>
                  <a:srgbClr val="330F42"/>
                </a:solidFill>
              </a:rPr>
              <a:t>N</a:t>
            </a:r>
            <a:r>
              <a:rPr lang="vi-VN" sz="2000" i="1" baseline="-25000">
                <a:solidFill>
                  <a:srgbClr val="330F42"/>
                </a:solidFill>
              </a:rPr>
              <a:t>1 </a:t>
            </a:r>
            <a:r>
              <a:rPr lang="vi-VN" sz="2000">
                <a:solidFill>
                  <a:srgbClr val="330F42"/>
                </a:solidFill>
              </a:rPr>
              <a:t>và phần </a:t>
            </a:r>
            <a:r>
              <a:rPr lang="en-US" sz="2000">
                <a:solidFill>
                  <a:srgbClr val="330F42"/>
                </a:solidFill>
              </a:rPr>
              <a:t>dư</a:t>
            </a:r>
            <a:r>
              <a:rPr lang="vi-VN" sz="2000">
                <a:solidFill>
                  <a:srgbClr val="330F42"/>
                </a:solidFill>
              </a:rPr>
              <a:t> </a:t>
            </a:r>
            <a:r>
              <a:rPr lang="vi-VN" sz="2000" i="1">
                <a:solidFill>
                  <a:srgbClr val="330F42"/>
                </a:solidFill>
              </a:rPr>
              <a:t>R</a:t>
            </a:r>
            <a:r>
              <a:rPr lang="vi-VN" sz="2000" i="1" baseline="-25000">
                <a:solidFill>
                  <a:srgbClr val="330F42"/>
                </a:solidFill>
              </a:rPr>
              <a:t>0</a:t>
            </a:r>
            <a:r>
              <a:rPr lang="en-US" sz="2000">
                <a:solidFill>
                  <a:srgbClr val="330F42"/>
                </a:solidFill>
              </a:rPr>
              <a:t>:</a:t>
            </a:r>
            <a:endParaRPr lang="en-US" sz="2000" i="1" dirty="0">
              <a:solidFill>
                <a:srgbClr val="330F42"/>
              </a:solidFill>
            </a:endParaRPr>
          </a:p>
          <a:p>
            <a:pPr algn="ctr">
              <a:spcBef>
                <a:spcPts val="800"/>
              </a:spcBef>
            </a:pPr>
            <a:r>
              <a:rPr lang="en-US" sz="2000" i="1" dirty="0">
                <a:solidFill>
                  <a:srgbClr val="330F42"/>
                </a:solidFill>
              </a:rPr>
              <a:t>N = 2 * N</a:t>
            </a:r>
            <a:r>
              <a:rPr lang="en-US" sz="2000" i="1" baseline="-25000" dirty="0">
                <a:solidFill>
                  <a:srgbClr val="330F42"/>
                </a:solidFill>
              </a:rPr>
              <a:t>1</a:t>
            </a:r>
            <a:r>
              <a:rPr lang="en-US" sz="2000" i="1" dirty="0">
                <a:solidFill>
                  <a:srgbClr val="330F42"/>
                </a:solidFill>
              </a:rPr>
              <a:t> + R</a:t>
            </a:r>
            <a:r>
              <a:rPr lang="en-US" sz="2000" i="1" baseline="-25000" dirty="0">
                <a:solidFill>
                  <a:srgbClr val="330F42"/>
                </a:solidFill>
              </a:rPr>
              <a:t>0</a:t>
            </a:r>
            <a:r>
              <a:rPr lang="en-US" sz="2000" i="1" dirty="0">
                <a:solidFill>
                  <a:srgbClr val="330F42"/>
                </a:solidFill>
              </a:rPr>
              <a:t> 		R</a:t>
            </a:r>
            <a:r>
              <a:rPr lang="en-US" sz="2000" i="1" baseline="-25000" dirty="0">
                <a:solidFill>
                  <a:srgbClr val="330F42"/>
                </a:solidFill>
              </a:rPr>
              <a:t>0</a:t>
            </a:r>
            <a:r>
              <a:rPr lang="en-US" sz="2000" i="1" dirty="0">
                <a:solidFill>
                  <a:srgbClr val="330F42"/>
                </a:solidFill>
              </a:rPr>
              <a:t> = 0 or 1</a:t>
            </a:r>
          </a:p>
          <a:p>
            <a:pPr>
              <a:spcBef>
                <a:spcPts val="800"/>
              </a:spcBef>
            </a:pPr>
            <a:r>
              <a:rPr lang="en-US" sz="2000">
                <a:solidFill>
                  <a:srgbClr val="330F42"/>
                </a:solidFill>
              </a:rPr>
              <a:t>Tiếp theo, chia </a:t>
            </a:r>
            <a:r>
              <a:rPr lang="en-US" sz="2000" i="1">
                <a:solidFill>
                  <a:srgbClr val="330F42"/>
                </a:solidFill>
              </a:rPr>
              <a:t>N</a:t>
            </a:r>
            <a:r>
              <a:rPr lang="en-US" sz="2000" i="1" baseline="-25000">
                <a:solidFill>
                  <a:srgbClr val="330F42"/>
                </a:solidFill>
              </a:rPr>
              <a:t>1</a:t>
            </a:r>
            <a:r>
              <a:rPr lang="en-US" sz="2000" i="1">
                <a:solidFill>
                  <a:srgbClr val="330F42"/>
                </a:solidFill>
              </a:rPr>
              <a:t> </a:t>
            </a:r>
            <a:r>
              <a:rPr lang="en-US" sz="2000">
                <a:solidFill>
                  <a:srgbClr val="330F42"/>
                </a:solidFill>
              </a:rPr>
              <a:t>cho </a:t>
            </a:r>
            <a:r>
              <a:rPr lang="en-US" sz="2000" i="1">
                <a:solidFill>
                  <a:srgbClr val="330F42"/>
                </a:solidFill>
              </a:rPr>
              <a:t>2 </a:t>
            </a:r>
            <a:r>
              <a:rPr lang="en-US" sz="2000">
                <a:solidFill>
                  <a:srgbClr val="330F42"/>
                </a:solidFill>
              </a:rPr>
              <a:t>thu được số mới là </a:t>
            </a:r>
            <a:r>
              <a:rPr lang="en-US" sz="2000" i="1">
                <a:solidFill>
                  <a:srgbClr val="330F42"/>
                </a:solidFill>
              </a:rPr>
              <a:t>N</a:t>
            </a:r>
            <a:r>
              <a:rPr lang="en-US" sz="2000" i="1" baseline="-25000">
                <a:solidFill>
                  <a:srgbClr val="330F42"/>
                </a:solidFill>
              </a:rPr>
              <a:t>2</a:t>
            </a:r>
            <a:r>
              <a:rPr lang="en-US" sz="2000" i="1">
                <a:solidFill>
                  <a:srgbClr val="330F42"/>
                </a:solidFill>
              </a:rPr>
              <a:t> </a:t>
            </a:r>
            <a:r>
              <a:rPr lang="en-US" sz="2000">
                <a:solidFill>
                  <a:srgbClr val="330F42"/>
                </a:solidFill>
              </a:rPr>
              <a:t>và số dư mới </a:t>
            </a:r>
            <a:r>
              <a:rPr lang="en-US" sz="2000" i="1">
                <a:solidFill>
                  <a:srgbClr val="330F42"/>
                </a:solidFill>
              </a:rPr>
              <a:t>R</a:t>
            </a:r>
            <a:r>
              <a:rPr lang="en-US" sz="2000" i="1" baseline="-25000">
                <a:solidFill>
                  <a:srgbClr val="330F42"/>
                </a:solidFill>
              </a:rPr>
              <a:t>1</a:t>
            </a:r>
            <a:r>
              <a:rPr lang="en-US" sz="2000" i="1">
                <a:solidFill>
                  <a:srgbClr val="330F42"/>
                </a:solidFill>
              </a:rPr>
              <a:t>:</a:t>
            </a:r>
            <a:endParaRPr lang="en-US" sz="2000" dirty="0">
              <a:solidFill>
                <a:srgbClr val="330F42"/>
              </a:solidFill>
            </a:endParaRPr>
          </a:p>
          <a:p>
            <a:pPr algn="ctr">
              <a:spcBef>
                <a:spcPts val="800"/>
              </a:spcBef>
            </a:pPr>
            <a:r>
              <a:rPr lang="en-US" sz="2000" i="1">
                <a:solidFill>
                  <a:srgbClr val="330F42"/>
                </a:solidFill>
              </a:rPr>
              <a:t>N</a:t>
            </a:r>
            <a:r>
              <a:rPr lang="en-US" sz="2000" i="1" baseline="-25000">
                <a:solidFill>
                  <a:srgbClr val="330F42"/>
                </a:solidFill>
              </a:rPr>
              <a:t>1</a:t>
            </a:r>
            <a:r>
              <a:rPr lang="en-US" sz="2000" i="1">
                <a:solidFill>
                  <a:srgbClr val="330F42"/>
                </a:solidFill>
              </a:rPr>
              <a:t> </a:t>
            </a:r>
            <a:r>
              <a:rPr lang="en-US" sz="2000" i="1" dirty="0">
                <a:solidFill>
                  <a:srgbClr val="330F42"/>
                </a:solidFill>
              </a:rPr>
              <a:t>= 2 * N</a:t>
            </a:r>
            <a:r>
              <a:rPr lang="en-US" sz="2000" i="1" baseline="-25000" dirty="0">
                <a:solidFill>
                  <a:srgbClr val="330F42"/>
                </a:solidFill>
              </a:rPr>
              <a:t>2</a:t>
            </a:r>
            <a:r>
              <a:rPr lang="en-US" sz="2000" i="1" dirty="0">
                <a:solidFill>
                  <a:srgbClr val="330F42"/>
                </a:solidFill>
              </a:rPr>
              <a:t> + R</a:t>
            </a:r>
            <a:r>
              <a:rPr lang="en-US" sz="2000" i="1" baseline="-25000" dirty="0">
                <a:solidFill>
                  <a:srgbClr val="330F42"/>
                </a:solidFill>
              </a:rPr>
              <a:t>1</a:t>
            </a:r>
            <a:r>
              <a:rPr lang="en-US" sz="2000" i="1" dirty="0">
                <a:solidFill>
                  <a:srgbClr val="330F42"/>
                </a:solidFill>
              </a:rPr>
              <a:t> 		R</a:t>
            </a:r>
            <a:r>
              <a:rPr lang="en-US" sz="2000" i="1" baseline="-25000" dirty="0">
                <a:solidFill>
                  <a:srgbClr val="330F42"/>
                </a:solidFill>
              </a:rPr>
              <a:t>1</a:t>
            </a:r>
            <a:r>
              <a:rPr lang="en-US" sz="2000" i="1" dirty="0">
                <a:solidFill>
                  <a:srgbClr val="330F42"/>
                </a:solidFill>
              </a:rPr>
              <a:t> = 0 or 1</a:t>
            </a:r>
          </a:p>
          <a:p>
            <a:pPr>
              <a:spcBef>
                <a:spcPts val="800"/>
              </a:spcBef>
            </a:pPr>
            <a:r>
              <a:rPr lang="en-US" sz="2000">
                <a:solidFill>
                  <a:srgbClr val="330F42"/>
                </a:solidFill>
              </a:rPr>
              <a:t>Sao cho</a:t>
            </a:r>
            <a:endParaRPr lang="en-US" sz="2000" dirty="0">
              <a:solidFill>
                <a:srgbClr val="330F42"/>
              </a:solidFill>
            </a:endParaRPr>
          </a:p>
          <a:p>
            <a:pPr algn="ctr">
              <a:spcBef>
                <a:spcPts val="800"/>
              </a:spcBef>
            </a:pPr>
            <a:r>
              <a:rPr lang="en-US" sz="2000" i="1">
                <a:solidFill>
                  <a:srgbClr val="330F42"/>
                </a:solidFill>
              </a:rPr>
              <a:t>N </a:t>
            </a:r>
            <a:r>
              <a:rPr lang="en-US" sz="2000" i="1" dirty="0">
                <a:solidFill>
                  <a:srgbClr val="330F42"/>
                </a:solidFill>
              </a:rPr>
              <a:t>= 2(2N</a:t>
            </a:r>
            <a:r>
              <a:rPr lang="en-US" sz="2000" i="1" baseline="-25000" dirty="0">
                <a:solidFill>
                  <a:srgbClr val="330F42"/>
                </a:solidFill>
              </a:rPr>
              <a:t>2</a:t>
            </a:r>
            <a:r>
              <a:rPr lang="en-US" sz="2000" i="1" dirty="0">
                <a:solidFill>
                  <a:srgbClr val="330F42"/>
                </a:solidFill>
              </a:rPr>
              <a:t> + R</a:t>
            </a:r>
            <a:r>
              <a:rPr lang="en-US" sz="2000" i="1" baseline="-25000" dirty="0">
                <a:solidFill>
                  <a:srgbClr val="330F42"/>
                </a:solidFill>
              </a:rPr>
              <a:t>1</a:t>
            </a:r>
            <a:r>
              <a:rPr lang="en-US" sz="2000" i="1" dirty="0">
                <a:solidFill>
                  <a:srgbClr val="330F42"/>
                </a:solidFill>
              </a:rPr>
              <a:t>) + R</a:t>
            </a:r>
            <a:r>
              <a:rPr lang="en-US" sz="2000" i="1" baseline="-25000" dirty="0">
                <a:solidFill>
                  <a:srgbClr val="330F42"/>
                </a:solidFill>
              </a:rPr>
              <a:t>0</a:t>
            </a:r>
            <a:r>
              <a:rPr lang="en-US" sz="2000" i="1" dirty="0">
                <a:solidFill>
                  <a:srgbClr val="330F42"/>
                </a:solidFill>
              </a:rPr>
              <a:t> = (N</a:t>
            </a:r>
            <a:r>
              <a:rPr lang="en-US" sz="2000" i="1" baseline="-25000" dirty="0">
                <a:solidFill>
                  <a:srgbClr val="330F42"/>
                </a:solidFill>
              </a:rPr>
              <a:t>2</a:t>
            </a:r>
            <a:r>
              <a:rPr lang="en-US" sz="2000" i="1" dirty="0">
                <a:solidFill>
                  <a:srgbClr val="330F42"/>
                </a:solidFill>
              </a:rPr>
              <a:t> * 2</a:t>
            </a:r>
            <a:r>
              <a:rPr lang="en-US" sz="2000" i="1" baseline="30000" dirty="0">
                <a:solidFill>
                  <a:srgbClr val="330F42"/>
                </a:solidFill>
              </a:rPr>
              <a:t>2</a:t>
            </a:r>
            <a:r>
              <a:rPr lang="en-US" sz="2000" i="1" dirty="0">
                <a:solidFill>
                  <a:srgbClr val="330F42"/>
                </a:solidFill>
              </a:rPr>
              <a:t>) + (R</a:t>
            </a:r>
            <a:r>
              <a:rPr lang="en-US" sz="2000" i="1" baseline="-25000" dirty="0">
                <a:solidFill>
                  <a:srgbClr val="330F42"/>
                </a:solidFill>
              </a:rPr>
              <a:t>1</a:t>
            </a:r>
            <a:r>
              <a:rPr lang="en-US" sz="2000" i="1" dirty="0">
                <a:solidFill>
                  <a:srgbClr val="330F42"/>
                </a:solidFill>
              </a:rPr>
              <a:t> * 2</a:t>
            </a:r>
            <a:r>
              <a:rPr lang="en-US" sz="2000" i="1" baseline="30000" dirty="0">
                <a:solidFill>
                  <a:srgbClr val="330F42"/>
                </a:solidFill>
              </a:rPr>
              <a:t>1</a:t>
            </a:r>
            <a:r>
              <a:rPr lang="en-US" sz="2000" i="1" dirty="0">
                <a:solidFill>
                  <a:srgbClr val="330F42"/>
                </a:solidFill>
              </a:rPr>
              <a:t>) + R</a:t>
            </a:r>
            <a:r>
              <a:rPr lang="en-US" sz="2000" i="1" baseline="-25000" dirty="0">
                <a:solidFill>
                  <a:srgbClr val="330F42"/>
                </a:solidFill>
              </a:rPr>
              <a:t>0</a:t>
            </a:r>
          </a:p>
          <a:p>
            <a:pPr>
              <a:spcBef>
                <a:spcPts val="800"/>
              </a:spcBef>
            </a:pPr>
            <a:r>
              <a:rPr lang="en-US" sz="2000">
                <a:solidFill>
                  <a:srgbClr val="330F42"/>
                </a:solidFill>
              </a:rPr>
              <a:t>Nếu tiếp tục</a:t>
            </a:r>
            <a:endParaRPr lang="en-US" sz="2000" dirty="0">
              <a:solidFill>
                <a:srgbClr val="330F42"/>
              </a:solidFill>
            </a:endParaRPr>
          </a:p>
          <a:p>
            <a:pPr algn="ctr">
              <a:spcBef>
                <a:spcPts val="800"/>
              </a:spcBef>
            </a:pPr>
            <a:r>
              <a:rPr lang="en-US" sz="2000" i="1">
                <a:solidFill>
                  <a:srgbClr val="330F42"/>
                </a:solidFill>
              </a:rPr>
              <a:t>N</a:t>
            </a:r>
            <a:r>
              <a:rPr lang="en-US" sz="2000" i="1" baseline="-25000">
                <a:solidFill>
                  <a:srgbClr val="330F42"/>
                </a:solidFill>
              </a:rPr>
              <a:t>2</a:t>
            </a:r>
            <a:r>
              <a:rPr lang="en-US" sz="2000" i="1">
                <a:solidFill>
                  <a:srgbClr val="330F42"/>
                </a:solidFill>
              </a:rPr>
              <a:t> </a:t>
            </a:r>
            <a:r>
              <a:rPr lang="en-US" sz="2000" i="1" dirty="0">
                <a:solidFill>
                  <a:srgbClr val="330F42"/>
                </a:solidFill>
              </a:rPr>
              <a:t>= 2N</a:t>
            </a:r>
            <a:r>
              <a:rPr lang="en-US" sz="2000" i="1" baseline="-25000" dirty="0">
                <a:solidFill>
                  <a:srgbClr val="330F42"/>
                </a:solidFill>
              </a:rPr>
              <a:t>3</a:t>
            </a:r>
            <a:r>
              <a:rPr lang="en-US" sz="2000" i="1" dirty="0">
                <a:solidFill>
                  <a:srgbClr val="330F42"/>
                </a:solidFill>
              </a:rPr>
              <a:t> + R</a:t>
            </a:r>
            <a:r>
              <a:rPr lang="en-US" sz="2000" i="1" baseline="-25000" dirty="0">
                <a:solidFill>
                  <a:srgbClr val="330F42"/>
                </a:solidFill>
              </a:rPr>
              <a:t>2</a:t>
            </a:r>
          </a:p>
          <a:p>
            <a:pPr>
              <a:spcBef>
                <a:spcPts val="800"/>
              </a:spcBef>
            </a:pPr>
            <a:r>
              <a:rPr lang="en-US" sz="2000">
                <a:solidFill>
                  <a:srgbClr val="330F42"/>
                </a:solidFill>
              </a:rPr>
              <a:t>Ta có</a:t>
            </a:r>
            <a:endParaRPr lang="en-US" sz="2000" dirty="0">
              <a:solidFill>
                <a:srgbClr val="330F42"/>
              </a:solidFill>
            </a:endParaRPr>
          </a:p>
          <a:p>
            <a:pPr algn="ctr">
              <a:spcBef>
                <a:spcPts val="800"/>
              </a:spcBef>
            </a:pPr>
            <a:r>
              <a:rPr lang="en-US" sz="2000" i="1">
                <a:solidFill>
                  <a:srgbClr val="330F42"/>
                </a:solidFill>
              </a:rPr>
              <a:t>N </a:t>
            </a:r>
            <a:r>
              <a:rPr lang="en-US" sz="2000" i="1" dirty="0">
                <a:solidFill>
                  <a:srgbClr val="330F42"/>
                </a:solidFill>
              </a:rPr>
              <a:t>= (N</a:t>
            </a:r>
            <a:r>
              <a:rPr lang="en-US" sz="2000" i="1" baseline="-25000" dirty="0">
                <a:solidFill>
                  <a:srgbClr val="330F42"/>
                </a:solidFill>
              </a:rPr>
              <a:t>3</a:t>
            </a:r>
            <a:r>
              <a:rPr lang="en-US" sz="2000" i="1" dirty="0">
                <a:solidFill>
                  <a:srgbClr val="330F42"/>
                </a:solidFill>
              </a:rPr>
              <a:t> * 2</a:t>
            </a:r>
            <a:r>
              <a:rPr lang="en-US" sz="2000" i="1" baseline="30000" dirty="0">
                <a:solidFill>
                  <a:srgbClr val="330F42"/>
                </a:solidFill>
              </a:rPr>
              <a:t>3</a:t>
            </a:r>
            <a:r>
              <a:rPr lang="en-US" sz="2000" i="1" dirty="0">
                <a:solidFill>
                  <a:srgbClr val="330F42"/>
                </a:solidFill>
              </a:rPr>
              <a:t>) + (R</a:t>
            </a:r>
            <a:r>
              <a:rPr lang="en-US" sz="2000" i="1" baseline="-25000" dirty="0">
                <a:solidFill>
                  <a:srgbClr val="330F42"/>
                </a:solidFill>
              </a:rPr>
              <a:t>2</a:t>
            </a:r>
            <a:r>
              <a:rPr lang="en-US" sz="2000" i="1" dirty="0">
                <a:solidFill>
                  <a:srgbClr val="330F42"/>
                </a:solidFill>
              </a:rPr>
              <a:t> * 2</a:t>
            </a:r>
            <a:r>
              <a:rPr lang="en-US" sz="2000" i="1" baseline="30000" dirty="0">
                <a:solidFill>
                  <a:srgbClr val="330F42"/>
                </a:solidFill>
              </a:rPr>
              <a:t>2</a:t>
            </a:r>
            <a:r>
              <a:rPr lang="en-US" sz="2000" i="1" dirty="0">
                <a:solidFill>
                  <a:srgbClr val="330F42"/>
                </a:solidFill>
              </a:rPr>
              <a:t>) + (R</a:t>
            </a:r>
            <a:r>
              <a:rPr lang="en-US" sz="2000" i="1" baseline="-25000" dirty="0">
                <a:solidFill>
                  <a:srgbClr val="330F42"/>
                </a:solidFill>
              </a:rPr>
              <a:t>1</a:t>
            </a:r>
            <a:r>
              <a:rPr lang="en-US" sz="2000" i="1" dirty="0">
                <a:solidFill>
                  <a:srgbClr val="330F42"/>
                </a:solidFill>
              </a:rPr>
              <a:t> * 2</a:t>
            </a:r>
            <a:r>
              <a:rPr lang="en-US" sz="2000" i="1" baseline="30000" dirty="0">
                <a:solidFill>
                  <a:srgbClr val="330F42"/>
                </a:solidFill>
              </a:rPr>
              <a:t>1</a:t>
            </a:r>
            <a:r>
              <a:rPr lang="en-US" sz="2000" i="1" dirty="0">
                <a:solidFill>
                  <a:srgbClr val="330F42"/>
                </a:solidFill>
              </a:rPr>
              <a:t>) + R</a:t>
            </a:r>
            <a:r>
              <a:rPr lang="en-US" sz="2000" i="1" baseline="-25000" dirty="0">
                <a:solidFill>
                  <a:srgbClr val="330F42"/>
                </a:solidFill>
              </a:rPr>
              <a:t>0</a:t>
            </a:r>
          </a:p>
        </p:txBody>
      </p:sp>
      <p:pic>
        <p:nvPicPr>
          <p:cNvPr id="15" name="Picture 14"/>
          <p:cNvPicPr>
            <a:picLocks noChangeAspect="1"/>
          </p:cNvPicPr>
          <p:nvPr/>
        </p:nvPicPr>
        <p:blipFill>
          <a:blip r:embed="rId3">
            <a:alphaModFix amt="22000"/>
          </a:blip>
          <a:stretch>
            <a:fillRect/>
          </a:stretch>
        </p:blipFill>
        <p:spPr>
          <a:xfrm>
            <a:off x="7010400" y="2654482"/>
            <a:ext cx="1676400" cy="1538679"/>
          </a:xfrm>
          <a:prstGeom prst="rect">
            <a:avLst/>
          </a:prstGeom>
          <a:effectLst>
            <a:softEdge rad="12700"/>
          </a:effectLst>
        </p:spPr>
      </p:pic>
      <p:sp>
        <p:nvSpPr>
          <p:cNvPr id="17" name="Right Arrow 16"/>
          <p:cNvSpPr/>
          <p:nvPr/>
        </p:nvSpPr>
        <p:spPr>
          <a:xfrm>
            <a:off x="7696200" y="5943600"/>
            <a:ext cx="1219200" cy="685800"/>
          </a:xfrm>
          <a:prstGeom prst="rightArrow">
            <a:avLst/>
          </a:prstGeom>
          <a:solidFill>
            <a:schemeClr val="accent4"/>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7620001" y="6172202"/>
            <a:ext cx="1524001" cy="307777"/>
          </a:xfrm>
          <a:prstGeom prst="rect">
            <a:avLst/>
          </a:prstGeom>
          <a:noFill/>
        </p:spPr>
        <p:txBody>
          <a:bodyPr wrap="square" rtlCol="0">
            <a:spAutoFit/>
          </a:bodyPr>
          <a:lstStyle/>
          <a:p>
            <a:r>
              <a:rPr lang="en-US" sz="1400" dirty="0">
                <a:solidFill>
                  <a:schemeClr val="tx1">
                    <a:lumMod val="65000"/>
                    <a:lumOff val="35000"/>
                  </a:schemeClr>
                </a:solidFill>
                <a:latin typeface="+mn-lt"/>
              </a:rPr>
              <a:t>Continued . . .</a:t>
            </a:r>
          </a:p>
        </p:txBody>
      </p:sp>
    </p:spTree>
    <p:extLst>
      <p:ext uri="{BB962C8B-B14F-4D97-AF65-F5344CB8AC3E}">
        <p14:creationId xmlns:p14="http://schemas.microsoft.com/office/powerpoint/2010/main" val="4294356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21184" y="708248"/>
            <a:ext cx="6536816" cy="4953000"/>
          </a:xfrm>
        </p:spPr>
        <p:txBody>
          <a:bodyPr>
            <a:noAutofit/>
          </a:bodyPr>
          <a:lstStyle/>
          <a:p>
            <a:pPr>
              <a:spcBef>
                <a:spcPts val="600"/>
              </a:spcBef>
            </a:pPr>
            <a:r>
              <a:rPr lang="en-US" sz="2000">
                <a:solidFill>
                  <a:srgbClr val="330F42"/>
                </a:solidFill>
              </a:rPr>
              <a:t>Do </a:t>
            </a:r>
            <a:r>
              <a:rPr lang="en-US" sz="2000" i="1">
                <a:solidFill>
                  <a:srgbClr val="330F42"/>
                </a:solidFill>
              </a:rPr>
              <a:t>N </a:t>
            </a:r>
            <a:r>
              <a:rPr lang="en-US" sz="2000" i="1" dirty="0">
                <a:solidFill>
                  <a:srgbClr val="330F42"/>
                </a:solidFill>
              </a:rPr>
              <a:t>&gt;N</a:t>
            </a:r>
            <a:r>
              <a:rPr lang="en-US" sz="2000" i="1" baseline="-25000" dirty="0">
                <a:solidFill>
                  <a:srgbClr val="330F42"/>
                </a:solidFill>
              </a:rPr>
              <a:t>1</a:t>
            </a:r>
            <a:r>
              <a:rPr lang="en-US" sz="2000" i="1" dirty="0">
                <a:solidFill>
                  <a:srgbClr val="330F42"/>
                </a:solidFill>
              </a:rPr>
              <a:t> &gt; N</a:t>
            </a:r>
            <a:r>
              <a:rPr lang="en-US" sz="2000" i="1" baseline="-25000" dirty="0">
                <a:solidFill>
                  <a:srgbClr val="330F42"/>
                </a:solidFill>
              </a:rPr>
              <a:t>2 . . . </a:t>
            </a:r>
            <a:r>
              <a:rPr lang="en-US" sz="2000" i="1">
                <a:solidFill>
                  <a:srgbClr val="330F42"/>
                </a:solidFill>
              </a:rPr>
              <a:t>, </a:t>
            </a:r>
            <a:r>
              <a:rPr lang="en-US" sz="2000">
                <a:solidFill>
                  <a:srgbClr val="330F42"/>
                </a:solidFill>
              </a:rPr>
              <a:t>t</a:t>
            </a:r>
            <a:r>
              <a:rPr lang="vi-VN" sz="2000">
                <a:solidFill>
                  <a:srgbClr val="330F42"/>
                </a:solidFill>
              </a:rPr>
              <a:t>iếp tục </a:t>
            </a:r>
            <a:r>
              <a:rPr lang="en-US" sz="2000">
                <a:solidFill>
                  <a:srgbClr val="330F42"/>
                </a:solidFill>
              </a:rPr>
              <a:t>chia thì </a:t>
            </a:r>
            <a:r>
              <a:rPr lang="vi-VN" sz="2000">
                <a:solidFill>
                  <a:srgbClr val="330F42"/>
                </a:solidFill>
              </a:rPr>
              <a:t>cuối cùng sẽ tạo ra thương</a:t>
            </a:r>
            <a:r>
              <a:rPr lang="en-US" sz="2000">
                <a:solidFill>
                  <a:srgbClr val="330F42"/>
                </a:solidFill>
              </a:rPr>
              <a:t> số </a:t>
            </a:r>
            <a:r>
              <a:rPr lang="en-US" sz="2000" i="1">
                <a:solidFill>
                  <a:srgbClr val="330F42"/>
                </a:solidFill>
              </a:rPr>
              <a:t>N</a:t>
            </a:r>
            <a:r>
              <a:rPr lang="en-US" sz="2000" i="1" baseline="-25000">
                <a:solidFill>
                  <a:srgbClr val="330F42"/>
                </a:solidFill>
              </a:rPr>
              <a:t>m-1 </a:t>
            </a:r>
            <a:r>
              <a:rPr lang="en-US" sz="2000" i="1" dirty="0">
                <a:solidFill>
                  <a:srgbClr val="330F42"/>
                </a:solidFill>
              </a:rPr>
              <a:t>= </a:t>
            </a:r>
            <a:r>
              <a:rPr lang="en-US" sz="2000" i="1">
                <a:solidFill>
                  <a:srgbClr val="330F42"/>
                </a:solidFill>
              </a:rPr>
              <a:t>1 </a:t>
            </a:r>
            <a:r>
              <a:rPr lang="vi-VN" sz="2000">
                <a:solidFill>
                  <a:srgbClr val="330F42"/>
                </a:solidFill>
              </a:rPr>
              <a:t>và phần </a:t>
            </a:r>
            <a:r>
              <a:rPr lang="en-US" sz="2000">
                <a:solidFill>
                  <a:srgbClr val="330F42"/>
                </a:solidFill>
              </a:rPr>
              <a:t>dư </a:t>
            </a:r>
            <a:r>
              <a:rPr lang="en-US" sz="2000" i="1">
                <a:solidFill>
                  <a:srgbClr val="330F42"/>
                </a:solidFill>
              </a:rPr>
              <a:t>R</a:t>
            </a:r>
            <a:r>
              <a:rPr lang="en-US" sz="2000" i="1" baseline="-25000">
                <a:solidFill>
                  <a:srgbClr val="330F42"/>
                </a:solidFill>
              </a:rPr>
              <a:t>m-2</a:t>
            </a:r>
            <a:r>
              <a:rPr lang="en-US" sz="2000" i="1">
                <a:solidFill>
                  <a:srgbClr val="330F42"/>
                </a:solidFill>
              </a:rPr>
              <a:t> bằng </a:t>
            </a:r>
            <a:r>
              <a:rPr lang="en-US" sz="2000">
                <a:solidFill>
                  <a:srgbClr val="330F42"/>
                </a:solidFill>
              </a:rPr>
              <a:t>0 hoặc 1. </a:t>
            </a:r>
          </a:p>
          <a:p>
            <a:pPr>
              <a:spcBef>
                <a:spcPts val="600"/>
              </a:spcBef>
            </a:pPr>
            <a:r>
              <a:rPr lang="en-US" sz="2000">
                <a:solidFill>
                  <a:srgbClr val="330F42"/>
                </a:solidFill>
              </a:rPr>
              <a:t>Khi đó</a:t>
            </a:r>
            <a:endParaRPr lang="en-US" sz="2000" dirty="0">
              <a:solidFill>
                <a:srgbClr val="330F42"/>
              </a:solidFill>
            </a:endParaRPr>
          </a:p>
          <a:p>
            <a:pPr>
              <a:spcBef>
                <a:spcPts val="600"/>
              </a:spcBef>
            </a:pPr>
            <a:r>
              <a:rPr lang="en-US" sz="1900" i="1">
                <a:solidFill>
                  <a:srgbClr val="330F42"/>
                </a:solidFill>
              </a:rPr>
              <a:t>N </a:t>
            </a:r>
            <a:r>
              <a:rPr lang="en-US" sz="1900" i="1" dirty="0">
                <a:solidFill>
                  <a:srgbClr val="330F42"/>
                </a:solidFill>
              </a:rPr>
              <a:t>= (1 * </a:t>
            </a:r>
            <a:r>
              <a:rPr lang="en-US" sz="1900" i="1">
                <a:solidFill>
                  <a:srgbClr val="330F42"/>
                </a:solidFill>
              </a:rPr>
              <a:t>2</a:t>
            </a:r>
            <a:r>
              <a:rPr lang="en-US" sz="1900" i="1" baseline="30000">
                <a:solidFill>
                  <a:srgbClr val="330F42"/>
                </a:solidFill>
              </a:rPr>
              <a:t>m-1</a:t>
            </a:r>
            <a:r>
              <a:rPr lang="en-US" sz="1900" i="1">
                <a:solidFill>
                  <a:srgbClr val="330F42"/>
                </a:solidFill>
              </a:rPr>
              <a:t>)+ </a:t>
            </a:r>
            <a:r>
              <a:rPr lang="en-US" sz="1900" i="1" dirty="0">
                <a:solidFill>
                  <a:srgbClr val="330F42"/>
                </a:solidFill>
              </a:rPr>
              <a:t>(R</a:t>
            </a:r>
            <a:r>
              <a:rPr lang="en-US" sz="1900" i="1" baseline="-25000" dirty="0">
                <a:solidFill>
                  <a:srgbClr val="330F42"/>
                </a:solidFill>
              </a:rPr>
              <a:t>m-2</a:t>
            </a:r>
            <a:r>
              <a:rPr lang="en-US" sz="1900" i="1" dirty="0">
                <a:solidFill>
                  <a:srgbClr val="330F42"/>
                </a:solidFill>
              </a:rPr>
              <a:t> * </a:t>
            </a:r>
            <a:r>
              <a:rPr lang="en-US" sz="1900" i="1">
                <a:solidFill>
                  <a:srgbClr val="330F42"/>
                </a:solidFill>
              </a:rPr>
              <a:t>2</a:t>
            </a:r>
            <a:r>
              <a:rPr lang="en-US" sz="1900" i="1" baseline="30000">
                <a:solidFill>
                  <a:srgbClr val="330F42"/>
                </a:solidFill>
              </a:rPr>
              <a:t>m-2</a:t>
            </a:r>
            <a:r>
              <a:rPr lang="en-US" sz="1900" i="1">
                <a:solidFill>
                  <a:srgbClr val="330F42"/>
                </a:solidFill>
              </a:rPr>
              <a:t>)+ </a:t>
            </a:r>
            <a:r>
              <a:rPr lang="en-US" sz="1900" i="1" dirty="0">
                <a:solidFill>
                  <a:srgbClr val="330F42"/>
                </a:solidFill>
              </a:rPr>
              <a:t>. . . + (R</a:t>
            </a:r>
            <a:r>
              <a:rPr lang="en-US" sz="1900" i="1" baseline="-25000" dirty="0">
                <a:solidFill>
                  <a:srgbClr val="330F42"/>
                </a:solidFill>
              </a:rPr>
              <a:t>2</a:t>
            </a:r>
            <a:r>
              <a:rPr lang="en-US" sz="1900" i="1" dirty="0">
                <a:solidFill>
                  <a:srgbClr val="330F42"/>
                </a:solidFill>
              </a:rPr>
              <a:t> * 2</a:t>
            </a:r>
            <a:r>
              <a:rPr lang="en-US" sz="1900" i="1" baseline="30000" dirty="0">
                <a:solidFill>
                  <a:srgbClr val="330F42"/>
                </a:solidFill>
              </a:rPr>
              <a:t>2</a:t>
            </a:r>
            <a:r>
              <a:rPr lang="en-US" sz="1900" i="1" dirty="0">
                <a:solidFill>
                  <a:srgbClr val="330F42"/>
                </a:solidFill>
              </a:rPr>
              <a:t>) + (R</a:t>
            </a:r>
            <a:r>
              <a:rPr lang="en-US" sz="1900" i="1" baseline="-25000" dirty="0">
                <a:solidFill>
                  <a:srgbClr val="330F42"/>
                </a:solidFill>
              </a:rPr>
              <a:t>1</a:t>
            </a:r>
            <a:r>
              <a:rPr lang="en-US" sz="1900" i="1" dirty="0">
                <a:solidFill>
                  <a:srgbClr val="330F42"/>
                </a:solidFill>
              </a:rPr>
              <a:t> * 2</a:t>
            </a:r>
            <a:r>
              <a:rPr lang="en-US" sz="1900" i="1" baseline="30000" dirty="0">
                <a:solidFill>
                  <a:srgbClr val="330F42"/>
                </a:solidFill>
              </a:rPr>
              <a:t>1</a:t>
            </a:r>
            <a:r>
              <a:rPr lang="en-US" sz="1900" i="1" dirty="0">
                <a:solidFill>
                  <a:srgbClr val="330F42"/>
                </a:solidFill>
              </a:rPr>
              <a:t>) + R</a:t>
            </a:r>
            <a:r>
              <a:rPr lang="en-US" sz="1900" i="1" baseline="-25000" dirty="0">
                <a:solidFill>
                  <a:srgbClr val="330F42"/>
                </a:solidFill>
              </a:rPr>
              <a:t>0</a:t>
            </a:r>
          </a:p>
          <a:p>
            <a:pPr>
              <a:spcBef>
                <a:spcPts val="600"/>
              </a:spcBef>
            </a:pPr>
            <a:r>
              <a:rPr lang="en-US" sz="2000">
                <a:solidFill>
                  <a:srgbClr val="330F42"/>
                </a:solidFill>
              </a:rPr>
              <a:t>là dạng nhị phân của </a:t>
            </a:r>
            <a:r>
              <a:rPr lang="en-US" sz="2000" i="1">
                <a:solidFill>
                  <a:srgbClr val="330F42"/>
                </a:solidFill>
              </a:rPr>
              <a:t>N. </a:t>
            </a:r>
          </a:p>
          <a:p>
            <a:pPr>
              <a:spcBef>
                <a:spcPts val="600"/>
              </a:spcBef>
            </a:pPr>
            <a:endParaRPr lang="en-US" sz="2000" i="1">
              <a:solidFill>
                <a:srgbClr val="330F42"/>
              </a:solidFill>
            </a:endParaRPr>
          </a:p>
          <a:p>
            <a:pPr>
              <a:spcBef>
                <a:spcPts val="600"/>
              </a:spcBef>
            </a:pPr>
            <a:r>
              <a:rPr lang="en-US" sz="2400" u="sng">
                <a:solidFill>
                  <a:srgbClr val="330F42"/>
                </a:solidFill>
              </a:rPr>
              <a:t>Kết luận</a:t>
            </a:r>
            <a:r>
              <a:rPr lang="en-US" sz="2400" i="1">
                <a:solidFill>
                  <a:srgbClr val="330F42"/>
                </a:solidFill>
              </a:rPr>
              <a:t>: </a:t>
            </a:r>
            <a:r>
              <a:rPr lang="en-US" sz="2400">
                <a:solidFill>
                  <a:srgbClr val="330F42"/>
                </a:solidFill>
              </a:rPr>
              <a:t>C</a:t>
            </a:r>
            <a:r>
              <a:rPr lang="vi-VN" sz="2400">
                <a:solidFill>
                  <a:srgbClr val="330F42"/>
                </a:solidFill>
              </a:rPr>
              <a:t>huyển đổi </a:t>
            </a:r>
            <a:r>
              <a:rPr lang="en-US" sz="2400">
                <a:solidFill>
                  <a:srgbClr val="330F42"/>
                </a:solidFill>
              </a:rPr>
              <a:t>phần nguyên </a:t>
            </a:r>
            <a:r>
              <a:rPr lang="vi-VN" sz="2400">
                <a:solidFill>
                  <a:srgbClr val="330F42"/>
                </a:solidFill>
              </a:rPr>
              <a:t>từ cơ s</a:t>
            </a:r>
            <a:r>
              <a:rPr lang="en-US" sz="2400">
                <a:solidFill>
                  <a:srgbClr val="330F42"/>
                </a:solidFill>
              </a:rPr>
              <a:t>ố</a:t>
            </a:r>
            <a:r>
              <a:rPr lang="vi-VN" sz="2400">
                <a:solidFill>
                  <a:srgbClr val="330F42"/>
                </a:solidFill>
              </a:rPr>
              <a:t> 10 sang cơ s</a:t>
            </a:r>
            <a:r>
              <a:rPr lang="en-US" sz="2400">
                <a:solidFill>
                  <a:srgbClr val="330F42"/>
                </a:solidFill>
              </a:rPr>
              <a:t>ố</a:t>
            </a:r>
            <a:r>
              <a:rPr lang="vi-VN" sz="2400">
                <a:solidFill>
                  <a:srgbClr val="330F42"/>
                </a:solidFill>
              </a:rPr>
              <a:t> 2 bằng </a:t>
            </a:r>
            <a:r>
              <a:rPr lang="en-US" sz="2400">
                <a:solidFill>
                  <a:srgbClr val="330F42"/>
                </a:solidFill>
              </a:rPr>
              <a:t>cách chia </a:t>
            </a:r>
            <a:r>
              <a:rPr lang="vi-VN" sz="2400">
                <a:solidFill>
                  <a:srgbClr val="330F42"/>
                </a:solidFill>
              </a:rPr>
              <a:t>lặp đi lặp lại </a:t>
            </a:r>
            <a:r>
              <a:rPr lang="en-US" sz="2400">
                <a:solidFill>
                  <a:srgbClr val="330F42"/>
                </a:solidFill>
              </a:rPr>
              <a:t>số đó cho </a:t>
            </a:r>
            <a:r>
              <a:rPr lang="vi-VN" sz="2400">
                <a:solidFill>
                  <a:srgbClr val="330F42"/>
                </a:solidFill>
              </a:rPr>
              <a:t>2. Phép chia dừng lại khi kết quả lần chia cuối cùng bằng 0. </a:t>
            </a:r>
            <a:endParaRPr lang="en-US" sz="2400">
              <a:solidFill>
                <a:srgbClr val="330F42"/>
              </a:solidFill>
            </a:endParaRPr>
          </a:p>
          <a:p>
            <a:pPr>
              <a:spcBef>
                <a:spcPts val="600"/>
              </a:spcBef>
            </a:pPr>
            <a:r>
              <a:rPr lang="en-US" sz="2400">
                <a:solidFill>
                  <a:srgbClr val="330F42"/>
                </a:solidFill>
              </a:rPr>
              <a:t>Lấy các số</a:t>
            </a:r>
            <a:r>
              <a:rPr lang="vi-VN" sz="2400">
                <a:solidFill>
                  <a:srgbClr val="330F42"/>
                </a:solidFill>
              </a:rPr>
              <a:t> </a:t>
            </a:r>
            <a:r>
              <a:rPr lang="en-US" sz="2400">
                <a:solidFill>
                  <a:srgbClr val="330F42"/>
                </a:solidFill>
              </a:rPr>
              <a:t>dư theo chiều đảo ngược </a:t>
            </a:r>
            <a:r>
              <a:rPr lang="vi-VN" sz="2400">
                <a:solidFill>
                  <a:srgbClr val="330F42"/>
                </a:solidFill>
              </a:rPr>
              <a:t>cho ta số nhị phân</a:t>
            </a:r>
            <a:r>
              <a:rPr lang="en-US" sz="2400">
                <a:solidFill>
                  <a:srgbClr val="330F42"/>
                </a:solidFill>
              </a:rPr>
              <a:t> cần tìm</a:t>
            </a:r>
            <a:r>
              <a:rPr lang="en-US" sz="2400" i="1">
                <a:solidFill>
                  <a:srgbClr val="330F42"/>
                </a:solidFill>
              </a:rPr>
              <a:t>.</a:t>
            </a:r>
          </a:p>
          <a:p>
            <a:pPr>
              <a:spcBef>
                <a:spcPts val="600"/>
              </a:spcBef>
            </a:pPr>
            <a:endParaRPr lang="en-US" sz="2000" i="1" dirty="0">
              <a:solidFill>
                <a:srgbClr val="330F42"/>
              </a:solidFill>
            </a:endParaRPr>
          </a:p>
          <a:p>
            <a:pPr>
              <a:spcBef>
                <a:spcPts val="600"/>
              </a:spcBef>
            </a:pPr>
            <a:r>
              <a:rPr lang="en-US" sz="2000" i="1">
                <a:solidFill>
                  <a:srgbClr val="330F42"/>
                </a:solidFill>
              </a:rPr>
              <a:t> </a:t>
            </a:r>
            <a:endParaRPr lang="en-US" sz="2000" dirty="0">
              <a:solidFill>
                <a:srgbClr val="330F42"/>
              </a:solidFill>
            </a:endParaRPr>
          </a:p>
        </p:txBody>
      </p:sp>
      <p:sp>
        <p:nvSpPr>
          <p:cNvPr id="5" name="TextBox 4"/>
          <p:cNvSpPr txBox="1"/>
          <p:nvPr/>
        </p:nvSpPr>
        <p:spPr>
          <a:xfrm>
            <a:off x="6858000" y="838202"/>
            <a:ext cx="1905000" cy="1138773"/>
          </a:xfrm>
          <a:prstGeom prst="rect">
            <a:avLst/>
          </a:prstGeom>
          <a:noFill/>
        </p:spPr>
        <p:txBody>
          <a:bodyPr wrap="square" rtlCol="0">
            <a:spAutoFit/>
          </a:bodyPr>
          <a:lstStyle/>
          <a:p>
            <a:pPr algn="ctr"/>
            <a:r>
              <a:rPr lang="en-US" sz="3400">
                <a:solidFill>
                  <a:schemeClr val="bg1"/>
                </a:solidFill>
                <a:effectLst>
                  <a:outerShdw blurRad="38100" dist="38100" dir="2700000" algn="tl">
                    <a:srgbClr val="000000">
                      <a:alpha val="43137"/>
                    </a:srgbClr>
                  </a:outerShdw>
                </a:effectLst>
                <a:latin typeface="+mj-lt"/>
              </a:rPr>
              <a:t>Phần nguyên</a:t>
            </a:r>
          </a:p>
        </p:txBody>
      </p:sp>
      <p:pic>
        <p:nvPicPr>
          <p:cNvPr id="6" name="Picture 5"/>
          <p:cNvPicPr>
            <a:picLocks noChangeAspect="1"/>
          </p:cNvPicPr>
          <p:nvPr/>
        </p:nvPicPr>
        <p:blipFill>
          <a:blip r:embed="rId3">
            <a:alphaModFix amt="22000"/>
          </a:blip>
          <a:stretch>
            <a:fillRect/>
          </a:stretch>
        </p:blipFill>
        <p:spPr>
          <a:xfrm>
            <a:off x="7010400" y="2654482"/>
            <a:ext cx="1676400" cy="1538679"/>
          </a:xfrm>
          <a:prstGeom prst="rect">
            <a:avLst/>
          </a:prstGeom>
          <a:effectLst>
            <a:softEdge rad="12700"/>
          </a:effectLst>
        </p:spPr>
      </p:pic>
    </p:spTree>
    <p:extLst>
      <p:ext uri="{BB962C8B-B14F-4D97-AF65-F5344CB8AC3E}">
        <p14:creationId xmlns:p14="http://schemas.microsoft.com/office/powerpoint/2010/main" val="286806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
          </p:nvPr>
        </p:nvSpPr>
        <p:spPr>
          <a:xfrm>
            <a:off x="539552" y="2895602"/>
            <a:ext cx="2952328" cy="3459163"/>
          </a:xfrm>
        </p:spPr>
        <p:txBody>
          <a:bodyPr>
            <a:normAutofit/>
          </a:bodyPr>
          <a:lstStyle/>
          <a:p>
            <a:pPr algn="ctr"/>
            <a:r>
              <a:rPr lang="vi-VN" sz="2400">
                <a:effectLst>
                  <a:outerShdw blurRad="38100" dist="38100" dir="2700000" algn="tl">
                    <a:srgbClr val="000000">
                      <a:alpha val="43137"/>
                    </a:srgbClr>
                  </a:outerShdw>
                </a:effectLst>
              </a:rPr>
              <a:t>Ví dụ về chuyển đổi từ thập phân sang nhị phân cho </a:t>
            </a:r>
            <a:r>
              <a:rPr lang="en-US" sz="2400">
                <a:effectLst>
                  <a:outerShdw blurRad="38100" dist="38100" dir="2700000" algn="tl">
                    <a:srgbClr val="000000">
                      <a:alpha val="43137"/>
                    </a:srgbClr>
                  </a:outerShdw>
                </a:effectLst>
              </a:rPr>
              <a:t>phần </a:t>
            </a:r>
            <a:r>
              <a:rPr lang="vi-VN" sz="2400">
                <a:effectLst>
                  <a:outerShdw blurRad="38100" dist="38100" dir="2700000" algn="tl">
                    <a:srgbClr val="000000">
                      <a:alpha val="43137"/>
                    </a:srgbClr>
                  </a:outerShdw>
                </a:effectLst>
              </a:rPr>
              <a:t>nguyên</a:t>
            </a:r>
            <a:endParaRPr lang="en-US" sz="2400" dirty="0">
              <a:effectLst>
                <a:outerShdw blurRad="38100" dist="38100" dir="2700000" algn="tl">
                  <a:srgbClr val="000000">
                    <a:alpha val="43137"/>
                  </a:srgbClr>
                </a:outerShdw>
              </a:effectLst>
            </a:endParaRPr>
          </a:p>
        </p:txBody>
      </p:sp>
      <p:pic>
        <p:nvPicPr>
          <p:cNvPr id="6" name="Picture 5" descr="f1.pdf"/>
          <p:cNvPicPr>
            <a:picLocks noChangeAspect="1"/>
          </p:cNvPicPr>
          <p:nvPr/>
        </p:nvPicPr>
        <p:blipFill rotWithShape="1">
          <a:blip r:embed="rId3"/>
          <a:srcRect l="22353" t="2727" r="11765" b="62121"/>
          <a:stretch/>
        </p:blipFill>
        <p:spPr>
          <a:xfrm>
            <a:off x="3347866" y="-99392"/>
            <a:ext cx="4899831" cy="3383280"/>
          </a:xfrm>
          <a:prstGeom prst="rect">
            <a:avLst/>
          </a:prstGeom>
        </p:spPr>
      </p:pic>
      <p:pic>
        <p:nvPicPr>
          <p:cNvPr id="8" name="Picture 7" descr="f1.pdf"/>
          <p:cNvPicPr>
            <a:picLocks noChangeAspect="1"/>
          </p:cNvPicPr>
          <p:nvPr/>
        </p:nvPicPr>
        <p:blipFill rotWithShape="1">
          <a:blip r:embed="rId4">
            <a:extLst>
              <a:ext uri="{BEBA8EAE-BF5A-486C-A8C5-ECC9F3942E4B}">
                <a14:imgProps xmlns:a14="http://schemas.microsoft.com/office/drawing/2010/main">
                  <a14:imgLayer r:embed="rId5">
                    <a14:imgEffect>
                      <a14:sharpenSoften amount="16000"/>
                    </a14:imgEffect>
                  </a14:imgLayer>
                </a14:imgProps>
              </a:ext>
            </a:extLst>
          </a:blip>
          <a:srcRect l="22353" t="42273" r="11765" b="18182"/>
          <a:stretch/>
        </p:blipFill>
        <p:spPr>
          <a:xfrm>
            <a:off x="4661088" y="3334830"/>
            <a:ext cx="4754880" cy="3693592"/>
          </a:xfrm>
          <a:prstGeom prst="rect">
            <a:avLst/>
          </a:prstGeom>
        </p:spPr>
      </p:pic>
    </p:spTree>
    <p:extLst>
      <p:ext uri="{BB962C8B-B14F-4D97-AF65-F5344CB8AC3E}">
        <p14:creationId xmlns:p14="http://schemas.microsoft.com/office/powerpoint/2010/main" val="3682046633"/>
      </p:ext>
    </p:extLst>
  </p:cSld>
  <p:clrMapOvr>
    <a:masterClrMapping/>
  </p:clrMapOvr>
  <p:transition spd="med">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6858002" y="2636912"/>
            <a:ext cx="1940527" cy="1569660"/>
          </a:xfrm>
          <a:prstGeom prst="rect">
            <a:avLst/>
          </a:prstGeom>
        </p:spPr>
        <p:txBody>
          <a:bodyPr wrap="square">
            <a:spAutoFit/>
          </a:bodyPr>
          <a:lstStyle/>
          <a:p>
            <a:pPr algn="ctr"/>
            <a:r>
              <a:rPr lang="en-US" sz="3200" b="1">
                <a:solidFill>
                  <a:schemeClr val="bg1"/>
                </a:solidFill>
                <a:latin typeface="+mj-lt"/>
              </a:rPr>
              <a:t>Phần thập phân</a:t>
            </a:r>
            <a:endParaRPr lang="en-US" sz="3200" b="1" dirty="0">
              <a:solidFill>
                <a:schemeClr val="bg1"/>
              </a:solidFill>
              <a:latin typeface="+mj-lt"/>
            </a:endParaRPr>
          </a:p>
        </p:txBody>
      </p:sp>
      <p:pic>
        <p:nvPicPr>
          <p:cNvPr id="25" name="Picture 24"/>
          <p:cNvPicPr>
            <a:picLocks noChangeAspect="1"/>
          </p:cNvPicPr>
          <p:nvPr/>
        </p:nvPicPr>
        <p:blipFill>
          <a:blip r:embed="rId3">
            <a:alphaModFix amt="82000"/>
          </a:blip>
          <a:stretch>
            <a:fillRect/>
          </a:stretch>
        </p:blipFill>
        <p:spPr>
          <a:xfrm>
            <a:off x="7010400" y="764704"/>
            <a:ext cx="1676400" cy="1195832"/>
          </a:xfrm>
          <a:prstGeom prst="rect">
            <a:avLst/>
          </a:prstGeom>
          <a:effectLst>
            <a:softEdge rad="76200"/>
          </a:effectLst>
        </p:spPr>
      </p:pic>
      <p:sp>
        <p:nvSpPr>
          <p:cNvPr id="27" name="Right Arrow 26"/>
          <p:cNvSpPr/>
          <p:nvPr/>
        </p:nvSpPr>
        <p:spPr>
          <a:xfrm>
            <a:off x="7696200" y="5943600"/>
            <a:ext cx="1219200" cy="685800"/>
          </a:xfrm>
          <a:prstGeom prst="rightArrow">
            <a:avLst/>
          </a:prstGeom>
          <a:solidFill>
            <a:schemeClr val="accent4"/>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extBox 27"/>
          <p:cNvSpPr txBox="1"/>
          <p:nvPr/>
        </p:nvSpPr>
        <p:spPr>
          <a:xfrm>
            <a:off x="7620001" y="6172202"/>
            <a:ext cx="1524001" cy="307777"/>
          </a:xfrm>
          <a:prstGeom prst="rect">
            <a:avLst/>
          </a:prstGeom>
          <a:noFill/>
        </p:spPr>
        <p:txBody>
          <a:bodyPr wrap="square" rtlCol="0">
            <a:spAutoFit/>
          </a:bodyPr>
          <a:lstStyle/>
          <a:p>
            <a:r>
              <a:rPr lang="en-US" sz="1400" dirty="0">
                <a:solidFill>
                  <a:schemeClr val="tx1">
                    <a:lumMod val="65000"/>
                    <a:lumOff val="35000"/>
                  </a:schemeClr>
                </a:solidFill>
                <a:latin typeface="+mn-lt"/>
              </a:rPr>
              <a:t>Continued . . .</a:t>
            </a:r>
          </a:p>
        </p:txBody>
      </p:sp>
      <p:sp>
        <p:nvSpPr>
          <p:cNvPr id="2" name="TextBox 1"/>
          <p:cNvSpPr txBox="1"/>
          <p:nvPr/>
        </p:nvSpPr>
        <p:spPr>
          <a:xfrm>
            <a:off x="467544" y="580757"/>
            <a:ext cx="6120680" cy="6093976"/>
          </a:xfrm>
          <a:prstGeom prst="rect">
            <a:avLst/>
          </a:prstGeom>
          <a:noFill/>
        </p:spPr>
        <p:txBody>
          <a:bodyPr wrap="square" rtlCol="0">
            <a:spAutoFit/>
          </a:bodyPr>
          <a:lstStyle/>
          <a:p>
            <a:pPr>
              <a:spcBef>
                <a:spcPts val="600"/>
              </a:spcBef>
              <a:spcAft>
                <a:spcPts val="600"/>
              </a:spcAft>
            </a:pPr>
            <a:r>
              <a:rPr lang="en-US" sz="2000">
                <a:solidFill>
                  <a:srgbClr val="2B142D"/>
                </a:solidFill>
                <a:latin typeface="Arial"/>
                <a:ea typeface="+mj-ea"/>
                <a:cs typeface="+mj-cs"/>
              </a:rPr>
              <a:t>Số </a:t>
            </a:r>
            <a:r>
              <a:rPr lang="vi-VN" sz="2000">
                <a:solidFill>
                  <a:srgbClr val="2B142D"/>
                </a:solidFill>
                <a:latin typeface="Arial"/>
                <a:ea typeface="+mj-ea"/>
                <a:cs typeface="+mj-cs"/>
              </a:rPr>
              <a:t>nhị phân</a:t>
            </a:r>
            <a:r>
              <a:rPr lang="en-US" sz="2000">
                <a:solidFill>
                  <a:srgbClr val="2B142D"/>
                </a:solidFill>
                <a:latin typeface="Arial"/>
                <a:ea typeface="+mj-ea"/>
                <a:cs typeface="+mj-cs"/>
              </a:rPr>
              <a:t> 0.</a:t>
            </a:r>
            <a:r>
              <a:rPr lang="en-US" sz="2000" i="1">
                <a:solidFill>
                  <a:srgbClr val="2B142D"/>
                </a:solidFill>
                <a:latin typeface="Arial"/>
                <a:ea typeface="+mj-ea"/>
                <a:cs typeface="+mj-cs"/>
              </a:rPr>
              <a:t>b</a:t>
            </a:r>
            <a:r>
              <a:rPr lang="en-US" sz="2000" i="1" baseline="-25000">
                <a:solidFill>
                  <a:srgbClr val="2B142D"/>
                </a:solidFill>
                <a:latin typeface="Arial"/>
                <a:ea typeface="+mj-ea"/>
                <a:cs typeface="+mj-cs"/>
              </a:rPr>
              <a:t>-1</a:t>
            </a:r>
            <a:r>
              <a:rPr lang="en-US" sz="2000" i="1">
                <a:solidFill>
                  <a:srgbClr val="2B142D"/>
                </a:solidFill>
                <a:latin typeface="Arial"/>
                <a:ea typeface="+mj-ea"/>
                <a:cs typeface="+mj-cs"/>
              </a:rPr>
              <a:t>b</a:t>
            </a:r>
            <a:r>
              <a:rPr lang="en-US" sz="2000" i="1" baseline="-25000">
                <a:solidFill>
                  <a:srgbClr val="2B142D"/>
                </a:solidFill>
                <a:latin typeface="Arial"/>
                <a:ea typeface="+mj-ea"/>
                <a:cs typeface="+mj-cs"/>
              </a:rPr>
              <a:t>-2</a:t>
            </a:r>
            <a:r>
              <a:rPr lang="en-US" sz="2000" i="1">
                <a:solidFill>
                  <a:srgbClr val="2B142D"/>
                </a:solidFill>
                <a:latin typeface="Arial"/>
                <a:ea typeface="+mj-ea"/>
                <a:cs typeface="+mj-cs"/>
              </a:rPr>
              <a:t>b</a:t>
            </a:r>
            <a:r>
              <a:rPr lang="en-US" sz="2000" i="1" baseline="-25000">
                <a:solidFill>
                  <a:srgbClr val="2B142D"/>
                </a:solidFill>
                <a:latin typeface="Arial"/>
                <a:ea typeface="+mj-ea"/>
                <a:cs typeface="+mj-cs"/>
              </a:rPr>
              <a:t>-3</a:t>
            </a:r>
            <a:r>
              <a:rPr lang="en-US" sz="2000" i="1">
                <a:solidFill>
                  <a:srgbClr val="2B142D"/>
                </a:solidFill>
                <a:latin typeface="Arial"/>
                <a:ea typeface="+mj-ea"/>
                <a:cs typeface="+mj-cs"/>
              </a:rPr>
              <a:t> . . . với b</a:t>
            </a:r>
            <a:r>
              <a:rPr lang="en-US" sz="2000" i="1" baseline="-25000">
                <a:solidFill>
                  <a:srgbClr val="2B142D"/>
                </a:solidFill>
                <a:latin typeface="Arial"/>
                <a:ea typeface="+mj-ea"/>
                <a:cs typeface="+mj-cs"/>
              </a:rPr>
              <a:t>i</a:t>
            </a:r>
            <a:r>
              <a:rPr lang="en-US" sz="2000" i="1">
                <a:solidFill>
                  <a:srgbClr val="2B142D"/>
                </a:solidFill>
                <a:latin typeface="Arial"/>
                <a:ea typeface="+mj-ea"/>
                <a:cs typeface="+mj-cs"/>
              </a:rPr>
              <a:t> = 0 or 1 </a:t>
            </a:r>
            <a:r>
              <a:rPr lang="en-US" sz="2000">
                <a:solidFill>
                  <a:srgbClr val="2B142D"/>
                </a:solidFill>
                <a:latin typeface="Arial"/>
                <a:ea typeface="+mj-ea"/>
                <a:cs typeface="+mj-cs"/>
              </a:rPr>
              <a:t>có giá trị</a:t>
            </a:r>
          </a:p>
          <a:p>
            <a:pPr>
              <a:spcBef>
                <a:spcPts val="600"/>
              </a:spcBef>
              <a:spcAft>
                <a:spcPts val="600"/>
              </a:spcAft>
            </a:pPr>
            <a:r>
              <a:rPr lang="en-US" sz="2000">
                <a:solidFill>
                  <a:srgbClr val="2B142D"/>
                </a:solidFill>
                <a:latin typeface="Arial"/>
                <a:ea typeface="+mj-ea"/>
                <a:cs typeface="+mj-cs"/>
              </a:rPr>
              <a:t>               (</a:t>
            </a:r>
            <a:r>
              <a:rPr lang="en-US" sz="2000" i="1">
                <a:solidFill>
                  <a:srgbClr val="2B142D"/>
                </a:solidFill>
                <a:latin typeface="Arial"/>
                <a:ea typeface="+mj-ea"/>
                <a:cs typeface="+mj-cs"/>
              </a:rPr>
              <a:t>b</a:t>
            </a:r>
            <a:r>
              <a:rPr lang="en-US" sz="2000" i="1" baseline="-25000">
                <a:solidFill>
                  <a:srgbClr val="2B142D"/>
                </a:solidFill>
                <a:latin typeface="Arial"/>
                <a:ea typeface="+mj-ea"/>
                <a:cs typeface="+mj-cs"/>
              </a:rPr>
              <a:t>-1 </a:t>
            </a:r>
            <a:r>
              <a:rPr lang="en-US" sz="2000" i="1">
                <a:solidFill>
                  <a:srgbClr val="2B142D"/>
                </a:solidFill>
                <a:latin typeface="Arial"/>
                <a:ea typeface="+mj-ea"/>
                <a:cs typeface="+mj-cs"/>
              </a:rPr>
              <a:t>* 2</a:t>
            </a:r>
            <a:r>
              <a:rPr lang="en-US" sz="2000" i="1" baseline="30000">
                <a:solidFill>
                  <a:srgbClr val="2B142D"/>
                </a:solidFill>
                <a:latin typeface="Arial"/>
                <a:ea typeface="+mj-ea"/>
                <a:cs typeface="+mj-cs"/>
              </a:rPr>
              <a:t>-1</a:t>
            </a:r>
            <a:r>
              <a:rPr lang="en-US" sz="2000" i="1">
                <a:solidFill>
                  <a:srgbClr val="2B142D"/>
                </a:solidFill>
                <a:latin typeface="Arial"/>
                <a:ea typeface="+mj-ea"/>
                <a:cs typeface="+mj-cs"/>
              </a:rPr>
              <a:t>) + (b</a:t>
            </a:r>
            <a:r>
              <a:rPr lang="en-US" sz="2000" i="1" baseline="-25000">
                <a:solidFill>
                  <a:srgbClr val="2B142D"/>
                </a:solidFill>
                <a:latin typeface="Arial"/>
                <a:ea typeface="+mj-ea"/>
                <a:cs typeface="+mj-cs"/>
              </a:rPr>
              <a:t>-2 </a:t>
            </a:r>
            <a:r>
              <a:rPr lang="en-US" sz="2000" i="1">
                <a:solidFill>
                  <a:srgbClr val="2B142D"/>
                </a:solidFill>
                <a:latin typeface="Arial"/>
                <a:ea typeface="+mj-ea"/>
                <a:cs typeface="+mj-cs"/>
              </a:rPr>
              <a:t>* 2</a:t>
            </a:r>
            <a:r>
              <a:rPr lang="en-US" sz="2000" i="1" baseline="30000">
                <a:solidFill>
                  <a:srgbClr val="2B142D"/>
                </a:solidFill>
                <a:latin typeface="Arial"/>
                <a:ea typeface="+mj-ea"/>
                <a:cs typeface="+mj-cs"/>
              </a:rPr>
              <a:t>-2</a:t>
            </a:r>
            <a:r>
              <a:rPr lang="en-US" sz="2000" i="1">
                <a:solidFill>
                  <a:srgbClr val="2B142D"/>
                </a:solidFill>
                <a:latin typeface="Arial"/>
                <a:ea typeface="+mj-ea"/>
                <a:cs typeface="+mj-cs"/>
              </a:rPr>
              <a:t>) + (b</a:t>
            </a:r>
            <a:r>
              <a:rPr lang="en-US" sz="2000" i="1" baseline="-25000">
                <a:solidFill>
                  <a:srgbClr val="2B142D"/>
                </a:solidFill>
                <a:latin typeface="Arial"/>
                <a:ea typeface="+mj-ea"/>
                <a:cs typeface="+mj-cs"/>
              </a:rPr>
              <a:t>-3 </a:t>
            </a:r>
            <a:r>
              <a:rPr lang="en-US" sz="2000" i="1">
                <a:solidFill>
                  <a:srgbClr val="2B142D"/>
                </a:solidFill>
                <a:latin typeface="Arial"/>
                <a:ea typeface="+mj-ea"/>
                <a:cs typeface="+mj-cs"/>
              </a:rPr>
              <a:t>* 2</a:t>
            </a:r>
            <a:r>
              <a:rPr lang="en-US" sz="2000" i="1" baseline="30000">
                <a:solidFill>
                  <a:srgbClr val="2B142D"/>
                </a:solidFill>
                <a:latin typeface="Arial"/>
                <a:ea typeface="+mj-ea"/>
                <a:cs typeface="+mj-cs"/>
              </a:rPr>
              <a:t>-3</a:t>
            </a:r>
            <a:r>
              <a:rPr lang="en-US" sz="2000" i="1">
                <a:solidFill>
                  <a:srgbClr val="2B142D"/>
                </a:solidFill>
                <a:latin typeface="Arial"/>
                <a:ea typeface="+mj-ea"/>
                <a:cs typeface="+mj-cs"/>
              </a:rPr>
              <a:t>) . . .</a:t>
            </a:r>
          </a:p>
          <a:p>
            <a:pPr>
              <a:spcBef>
                <a:spcPts val="600"/>
              </a:spcBef>
              <a:spcAft>
                <a:spcPts val="600"/>
              </a:spcAft>
            </a:pPr>
            <a:r>
              <a:rPr lang="en-US" sz="2000">
                <a:solidFill>
                  <a:srgbClr val="2B142D"/>
                </a:solidFill>
                <a:latin typeface="Arial"/>
                <a:ea typeface="+mj-ea"/>
                <a:cs typeface="+mj-cs"/>
              </a:rPr>
              <a:t>Có thể viết lại thành</a:t>
            </a:r>
          </a:p>
          <a:p>
            <a:pPr>
              <a:spcBef>
                <a:spcPts val="600"/>
              </a:spcBef>
              <a:spcAft>
                <a:spcPts val="600"/>
              </a:spcAft>
            </a:pPr>
            <a:r>
              <a:rPr lang="en-US" sz="2000">
                <a:solidFill>
                  <a:srgbClr val="2B142D"/>
                </a:solidFill>
                <a:latin typeface="Arial"/>
                <a:ea typeface="+mj-ea"/>
                <a:cs typeface="+mj-cs"/>
              </a:rPr>
              <a:t>               2</a:t>
            </a:r>
            <a:r>
              <a:rPr lang="en-US" sz="2000" baseline="30000">
                <a:solidFill>
                  <a:srgbClr val="2B142D"/>
                </a:solidFill>
                <a:latin typeface="Arial"/>
                <a:ea typeface="+mj-ea"/>
                <a:cs typeface="+mj-cs"/>
              </a:rPr>
              <a:t>-1 </a:t>
            </a:r>
            <a:r>
              <a:rPr lang="en-US" sz="2000">
                <a:solidFill>
                  <a:srgbClr val="2B142D"/>
                </a:solidFill>
                <a:latin typeface="Arial"/>
                <a:ea typeface="+mj-ea"/>
                <a:cs typeface="+mj-cs"/>
              </a:rPr>
              <a:t>* (</a:t>
            </a:r>
            <a:r>
              <a:rPr lang="en-US" sz="2000" i="1">
                <a:solidFill>
                  <a:srgbClr val="2B142D"/>
                </a:solidFill>
                <a:latin typeface="Arial"/>
                <a:ea typeface="+mj-ea"/>
                <a:cs typeface="+mj-cs"/>
              </a:rPr>
              <a:t>b</a:t>
            </a:r>
            <a:r>
              <a:rPr lang="en-US" sz="2000" i="1" baseline="-25000">
                <a:solidFill>
                  <a:srgbClr val="2B142D"/>
                </a:solidFill>
                <a:latin typeface="Arial"/>
                <a:ea typeface="+mj-ea"/>
                <a:cs typeface="+mj-cs"/>
              </a:rPr>
              <a:t>-1 </a:t>
            </a:r>
            <a:r>
              <a:rPr lang="en-US" sz="2000" i="1">
                <a:solidFill>
                  <a:srgbClr val="2B142D"/>
                </a:solidFill>
                <a:latin typeface="Arial"/>
                <a:ea typeface="+mj-ea"/>
                <a:cs typeface="+mj-cs"/>
              </a:rPr>
              <a:t>+ 2</a:t>
            </a:r>
            <a:r>
              <a:rPr lang="en-US" sz="2000" i="1" baseline="30000">
                <a:solidFill>
                  <a:srgbClr val="2B142D"/>
                </a:solidFill>
                <a:latin typeface="Arial"/>
                <a:ea typeface="+mj-ea"/>
                <a:cs typeface="+mj-cs"/>
              </a:rPr>
              <a:t>-1 </a:t>
            </a:r>
            <a:r>
              <a:rPr lang="en-US" sz="2000" i="1">
                <a:solidFill>
                  <a:srgbClr val="2B142D"/>
                </a:solidFill>
                <a:latin typeface="Arial"/>
                <a:ea typeface="+mj-ea"/>
                <a:cs typeface="+mj-cs"/>
              </a:rPr>
              <a:t>* (b</a:t>
            </a:r>
            <a:r>
              <a:rPr lang="en-US" sz="2000" i="1" baseline="-25000">
                <a:solidFill>
                  <a:srgbClr val="2B142D"/>
                </a:solidFill>
                <a:latin typeface="Arial"/>
                <a:ea typeface="+mj-ea"/>
                <a:cs typeface="+mj-cs"/>
              </a:rPr>
              <a:t>-2 </a:t>
            </a:r>
            <a:r>
              <a:rPr lang="en-US" sz="2000" i="1">
                <a:solidFill>
                  <a:srgbClr val="2B142D"/>
                </a:solidFill>
                <a:latin typeface="Arial"/>
                <a:ea typeface="+mj-ea"/>
                <a:cs typeface="+mj-cs"/>
              </a:rPr>
              <a:t>+ 2</a:t>
            </a:r>
            <a:r>
              <a:rPr lang="en-US" sz="2000" i="1" baseline="30000">
                <a:solidFill>
                  <a:srgbClr val="2B142D"/>
                </a:solidFill>
                <a:latin typeface="Arial"/>
                <a:ea typeface="+mj-ea"/>
                <a:cs typeface="+mj-cs"/>
              </a:rPr>
              <a:t>-1 </a:t>
            </a:r>
            <a:r>
              <a:rPr lang="en-US" sz="2000" i="1">
                <a:solidFill>
                  <a:srgbClr val="2B142D"/>
                </a:solidFill>
                <a:latin typeface="Arial"/>
                <a:ea typeface="+mj-ea"/>
                <a:cs typeface="+mj-cs"/>
              </a:rPr>
              <a:t>* (b</a:t>
            </a:r>
            <a:r>
              <a:rPr lang="en-US" sz="2000" i="1" baseline="-25000">
                <a:solidFill>
                  <a:srgbClr val="2B142D"/>
                </a:solidFill>
                <a:latin typeface="Arial"/>
                <a:ea typeface="+mj-ea"/>
                <a:cs typeface="+mj-cs"/>
              </a:rPr>
              <a:t>-3 </a:t>
            </a:r>
            <a:r>
              <a:rPr lang="en-US" sz="2000" i="1">
                <a:solidFill>
                  <a:srgbClr val="2B142D"/>
                </a:solidFill>
                <a:latin typeface="Arial"/>
                <a:ea typeface="+mj-ea"/>
                <a:cs typeface="+mj-cs"/>
              </a:rPr>
              <a:t>+ . . . ) . . . ))</a:t>
            </a:r>
          </a:p>
          <a:p>
            <a:pPr>
              <a:spcBef>
                <a:spcPts val="600"/>
              </a:spcBef>
              <a:spcAft>
                <a:spcPts val="600"/>
              </a:spcAft>
            </a:pPr>
            <a:r>
              <a:rPr lang="en-US" sz="2000" u="sng">
                <a:solidFill>
                  <a:srgbClr val="2B142D"/>
                </a:solidFill>
                <a:latin typeface="Arial"/>
                <a:ea typeface="+mj-ea"/>
                <a:cs typeface="+mj-cs"/>
              </a:rPr>
              <a:t>Bài toán</a:t>
            </a:r>
            <a:r>
              <a:rPr lang="en-US" sz="2000" i="1">
                <a:solidFill>
                  <a:srgbClr val="2B142D"/>
                </a:solidFill>
                <a:latin typeface="Arial"/>
                <a:ea typeface="+mj-ea"/>
                <a:cs typeface="+mj-cs"/>
              </a:rPr>
              <a:t>: </a:t>
            </a:r>
            <a:r>
              <a:rPr lang="en-US" sz="2000">
                <a:solidFill>
                  <a:srgbClr val="2B142D"/>
                </a:solidFill>
                <a:latin typeface="Arial"/>
                <a:ea typeface="+mj-ea"/>
                <a:cs typeface="+mj-cs"/>
              </a:rPr>
              <a:t>Đ</a:t>
            </a:r>
            <a:r>
              <a:rPr lang="vi-VN" sz="2000">
                <a:solidFill>
                  <a:srgbClr val="2B142D"/>
                </a:solidFill>
                <a:latin typeface="Arial"/>
                <a:ea typeface="+mj-ea"/>
                <a:cs typeface="+mj-cs"/>
              </a:rPr>
              <a:t>ổi số</a:t>
            </a:r>
            <a:r>
              <a:rPr lang="en-US" sz="2000">
                <a:solidFill>
                  <a:srgbClr val="2B142D"/>
                </a:solidFill>
                <a:latin typeface="Arial"/>
                <a:ea typeface="+mj-ea"/>
                <a:cs typeface="+mj-cs"/>
              </a:rPr>
              <a:t> </a:t>
            </a:r>
            <a:r>
              <a:rPr lang="en-US" sz="2000" i="1">
                <a:solidFill>
                  <a:srgbClr val="2B142D"/>
                </a:solidFill>
                <a:latin typeface="Arial"/>
                <a:ea typeface="+mj-ea"/>
                <a:cs typeface="+mj-cs"/>
              </a:rPr>
              <a:t>F (0 &lt; F &lt; 1) </a:t>
            </a:r>
            <a:r>
              <a:rPr lang="en-US" sz="2000">
                <a:solidFill>
                  <a:srgbClr val="2B142D"/>
                </a:solidFill>
                <a:latin typeface="Arial"/>
                <a:ea typeface="+mj-ea"/>
                <a:cs typeface="+mj-cs"/>
              </a:rPr>
              <a:t>t</a:t>
            </a:r>
            <a:r>
              <a:rPr lang="vi-VN" sz="2000">
                <a:solidFill>
                  <a:srgbClr val="2B142D"/>
                </a:solidFill>
                <a:latin typeface="Arial"/>
                <a:ea typeface="+mj-ea"/>
                <a:cs typeface="+mj-cs"/>
              </a:rPr>
              <a:t>ừ thập phân </a:t>
            </a:r>
            <a:r>
              <a:rPr lang="en-US" sz="2000">
                <a:solidFill>
                  <a:srgbClr val="2B142D"/>
                </a:solidFill>
                <a:latin typeface="Arial"/>
                <a:ea typeface="+mj-ea"/>
                <a:cs typeface="+mj-cs"/>
              </a:rPr>
              <a:t>sang </a:t>
            </a:r>
            <a:r>
              <a:rPr lang="vi-VN" sz="2000">
                <a:solidFill>
                  <a:srgbClr val="2B142D"/>
                </a:solidFill>
                <a:latin typeface="Arial"/>
                <a:ea typeface="+mj-ea"/>
                <a:cs typeface="+mj-cs"/>
              </a:rPr>
              <a:t>nhị phân. </a:t>
            </a:r>
            <a:r>
              <a:rPr lang="en-US" sz="2000">
                <a:solidFill>
                  <a:srgbClr val="2B142D"/>
                </a:solidFill>
                <a:latin typeface="Arial"/>
                <a:ea typeface="+mj-ea"/>
                <a:cs typeface="+mj-cs"/>
              </a:rPr>
              <a:t>B</a:t>
            </a:r>
            <a:r>
              <a:rPr lang="vi-VN" sz="2000">
                <a:solidFill>
                  <a:srgbClr val="2B142D"/>
                </a:solidFill>
                <a:latin typeface="Arial"/>
                <a:ea typeface="+mj-ea"/>
                <a:cs typeface="+mj-cs"/>
              </a:rPr>
              <a:t>iết rằng </a:t>
            </a:r>
            <a:r>
              <a:rPr lang="vi-VN" sz="2000" i="1">
                <a:solidFill>
                  <a:srgbClr val="2B142D"/>
                </a:solidFill>
                <a:latin typeface="Arial"/>
                <a:ea typeface="+mj-ea"/>
                <a:cs typeface="+mj-cs"/>
              </a:rPr>
              <a:t>F</a:t>
            </a:r>
            <a:r>
              <a:rPr lang="vi-VN" sz="2000">
                <a:solidFill>
                  <a:srgbClr val="2B142D"/>
                </a:solidFill>
                <a:latin typeface="Arial"/>
                <a:ea typeface="+mj-ea"/>
                <a:cs typeface="+mj-cs"/>
              </a:rPr>
              <a:t> có thể được </a:t>
            </a:r>
            <a:r>
              <a:rPr lang="en-US" sz="2000">
                <a:solidFill>
                  <a:srgbClr val="2B142D"/>
                </a:solidFill>
                <a:latin typeface="Arial"/>
                <a:ea typeface="+mj-ea"/>
                <a:cs typeface="+mj-cs"/>
              </a:rPr>
              <a:t>biểu diễn </a:t>
            </a:r>
            <a:r>
              <a:rPr lang="vi-VN" sz="2000">
                <a:solidFill>
                  <a:srgbClr val="2B142D"/>
                </a:solidFill>
                <a:latin typeface="Arial"/>
                <a:ea typeface="+mj-ea"/>
                <a:cs typeface="+mj-cs"/>
              </a:rPr>
              <a:t>dưới dạng</a:t>
            </a:r>
            <a:br>
              <a:rPr lang="en-US" sz="2000">
                <a:solidFill>
                  <a:srgbClr val="2B142D"/>
                </a:solidFill>
                <a:latin typeface="Arial"/>
                <a:ea typeface="+mj-ea"/>
                <a:cs typeface="+mj-cs"/>
              </a:rPr>
            </a:br>
            <a:r>
              <a:rPr lang="en-US" sz="2000">
                <a:solidFill>
                  <a:srgbClr val="2B142D"/>
                </a:solidFill>
                <a:latin typeface="Arial"/>
                <a:ea typeface="+mj-ea"/>
                <a:cs typeface="+mj-cs"/>
              </a:rPr>
              <a:t>       </a:t>
            </a:r>
            <a:r>
              <a:rPr lang="en-US" sz="2000" i="1">
                <a:solidFill>
                  <a:srgbClr val="2B142D"/>
                </a:solidFill>
                <a:latin typeface="Arial"/>
                <a:ea typeface="+mj-ea"/>
                <a:cs typeface="+mj-cs"/>
              </a:rPr>
              <a:t>F = 2</a:t>
            </a:r>
            <a:r>
              <a:rPr lang="en-US" sz="2000" i="1" baseline="30000">
                <a:solidFill>
                  <a:srgbClr val="2B142D"/>
                </a:solidFill>
                <a:latin typeface="Arial"/>
                <a:ea typeface="+mj-ea"/>
                <a:cs typeface="+mj-cs"/>
              </a:rPr>
              <a:t>-1</a:t>
            </a:r>
            <a:r>
              <a:rPr lang="en-US" sz="2000" i="1">
                <a:solidFill>
                  <a:srgbClr val="2B142D"/>
                </a:solidFill>
                <a:latin typeface="Arial"/>
                <a:ea typeface="+mj-ea"/>
                <a:cs typeface="+mj-cs"/>
              </a:rPr>
              <a:t> * (b</a:t>
            </a:r>
            <a:r>
              <a:rPr lang="en-US" sz="2000" i="1" baseline="-25000">
                <a:solidFill>
                  <a:srgbClr val="2B142D"/>
                </a:solidFill>
                <a:latin typeface="Arial"/>
                <a:ea typeface="+mj-ea"/>
                <a:cs typeface="+mj-cs"/>
              </a:rPr>
              <a:t>-1 </a:t>
            </a:r>
            <a:r>
              <a:rPr lang="en-US" sz="2000" i="1">
                <a:solidFill>
                  <a:srgbClr val="2B142D"/>
                </a:solidFill>
                <a:latin typeface="Arial"/>
                <a:ea typeface="+mj-ea"/>
                <a:cs typeface="+mj-cs"/>
              </a:rPr>
              <a:t>+ 2</a:t>
            </a:r>
            <a:r>
              <a:rPr lang="en-US" sz="2000" i="1" baseline="30000">
                <a:solidFill>
                  <a:srgbClr val="2B142D"/>
                </a:solidFill>
                <a:latin typeface="Arial"/>
                <a:ea typeface="+mj-ea"/>
                <a:cs typeface="+mj-cs"/>
              </a:rPr>
              <a:t>-1 </a:t>
            </a:r>
            <a:r>
              <a:rPr lang="en-US" sz="2000" i="1">
                <a:solidFill>
                  <a:srgbClr val="2B142D"/>
                </a:solidFill>
                <a:latin typeface="Arial"/>
                <a:ea typeface="+mj-ea"/>
                <a:cs typeface="+mj-cs"/>
              </a:rPr>
              <a:t>* (b</a:t>
            </a:r>
            <a:r>
              <a:rPr lang="en-US" sz="2000" i="1" baseline="-25000">
                <a:solidFill>
                  <a:srgbClr val="2B142D"/>
                </a:solidFill>
                <a:latin typeface="Arial"/>
                <a:ea typeface="+mj-ea"/>
                <a:cs typeface="+mj-cs"/>
              </a:rPr>
              <a:t>-2 </a:t>
            </a:r>
            <a:r>
              <a:rPr lang="en-US" sz="2000" i="1">
                <a:solidFill>
                  <a:srgbClr val="2B142D"/>
                </a:solidFill>
                <a:latin typeface="Arial"/>
                <a:ea typeface="+mj-ea"/>
                <a:cs typeface="+mj-cs"/>
              </a:rPr>
              <a:t>+ 2</a:t>
            </a:r>
            <a:r>
              <a:rPr lang="en-US" sz="2000" i="1" baseline="30000">
                <a:solidFill>
                  <a:srgbClr val="2B142D"/>
                </a:solidFill>
                <a:latin typeface="Arial"/>
                <a:ea typeface="+mj-ea"/>
                <a:cs typeface="+mj-cs"/>
              </a:rPr>
              <a:t>-1 </a:t>
            </a:r>
            <a:r>
              <a:rPr lang="en-US" sz="2000" i="1">
                <a:solidFill>
                  <a:srgbClr val="2B142D"/>
                </a:solidFill>
                <a:latin typeface="Arial"/>
                <a:ea typeface="+mj-ea"/>
                <a:cs typeface="+mj-cs"/>
              </a:rPr>
              <a:t>* (b</a:t>
            </a:r>
            <a:r>
              <a:rPr lang="en-US" sz="2000" i="1" baseline="-25000">
                <a:solidFill>
                  <a:srgbClr val="2B142D"/>
                </a:solidFill>
                <a:latin typeface="Arial"/>
                <a:ea typeface="+mj-ea"/>
                <a:cs typeface="+mj-cs"/>
              </a:rPr>
              <a:t>-3 </a:t>
            </a:r>
            <a:r>
              <a:rPr lang="en-US" sz="2000" i="1">
                <a:solidFill>
                  <a:srgbClr val="2B142D"/>
                </a:solidFill>
                <a:latin typeface="Arial"/>
                <a:ea typeface="+mj-ea"/>
                <a:cs typeface="+mj-cs"/>
              </a:rPr>
              <a:t>+ . . . ) . . . ))</a:t>
            </a:r>
            <a:br>
              <a:rPr lang="en-US" sz="2000" i="1">
                <a:solidFill>
                  <a:srgbClr val="2B142D"/>
                </a:solidFill>
                <a:latin typeface="Arial"/>
                <a:ea typeface="+mj-ea"/>
                <a:cs typeface="+mj-cs"/>
              </a:rPr>
            </a:br>
            <a:r>
              <a:rPr lang="en-US" sz="2000">
                <a:solidFill>
                  <a:srgbClr val="2B142D"/>
                </a:solidFill>
                <a:latin typeface="Arial"/>
                <a:ea typeface="+mj-ea"/>
                <a:cs typeface="+mj-cs"/>
              </a:rPr>
              <a:t>Nếu nhân </a:t>
            </a:r>
            <a:r>
              <a:rPr lang="en-US" sz="2000" i="1">
                <a:solidFill>
                  <a:srgbClr val="2B142D"/>
                </a:solidFill>
                <a:latin typeface="Arial"/>
                <a:ea typeface="+mj-ea"/>
                <a:cs typeface="+mj-cs"/>
              </a:rPr>
              <a:t>F </a:t>
            </a:r>
            <a:r>
              <a:rPr lang="en-US" sz="2000">
                <a:solidFill>
                  <a:srgbClr val="2B142D"/>
                </a:solidFill>
                <a:latin typeface="Arial"/>
                <a:ea typeface="+mj-ea"/>
                <a:cs typeface="+mj-cs"/>
              </a:rPr>
              <a:t>với 2, thu được,</a:t>
            </a:r>
            <a:br>
              <a:rPr lang="en-US" sz="2000" i="1">
                <a:solidFill>
                  <a:srgbClr val="2B142D"/>
                </a:solidFill>
                <a:latin typeface="Arial"/>
                <a:ea typeface="+mj-ea"/>
                <a:cs typeface="+mj-cs"/>
              </a:rPr>
            </a:br>
            <a:r>
              <a:rPr lang="en-US" sz="2000" i="1">
                <a:solidFill>
                  <a:srgbClr val="2B142D"/>
                </a:solidFill>
                <a:latin typeface="Arial"/>
                <a:ea typeface="+mj-ea"/>
                <a:cs typeface="+mj-cs"/>
              </a:rPr>
              <a:t>          </a:t>
            </a:r>
            <a:r>
              <a:rPr lang="en-US" sz="2000">
                <a:solidFill>
                  <a:srgbClr val="2B142D"/>
                </a:solidFill>
                <a:latin typeface="Arial"/>
                <a:ea typeface="+mj-ea"/>
                <a:cs typeface="+mj-cs"/>
              </a:rPr>
              <a:t>2 * </a:t>
            </a:r>
            <a:r>
              <a:rPr lang="en-US" sz="2000" i="1">
                <a:solidFill>
                  <a:srgbClr val="2B142D"/>
                </a:solidFill>
                <a:latin typeface="Arial"/>
                <a:ea typeface="+mj-ea"/>
                <a:cs typeface="+mj-cs"/>
              </a:rPr>
              <a:t>F = b</a:t>
            </a:r>
            <a:r>
              <a:rPr lang="en-US" sz="2000" i="1" baseline="-25000">
                <a:solidFill>
                  <a:srgbClr val="2B142D"/>
                </a:solidFill>
                <a:latin typeface="Arial"/>
                <a:ea typeface="+mj-ea"/>
                <a:cs typeface="+mj-cs"/>
              </a:rPr>
              <a:t>-1</a:t>
            </a:r>
            <a:r>
              <a:rPr lang="en-US" sz="2000" i="1">
                <a:solidFill>
                  <a:srgbClr val="2B142D"/>
                </a:solidFill>
                <a:latin typeface="Arial"/>
                <a:ea typeface="+mj-ea"/>
                <a:cs typeface="+mj-cs"/>
              </a:rPr>
              <a:t> + 2</a:t>
            </a:r>
            <a:r>
              <a:rPr lang="en-US" sz="2000" i="1" baseline="30000">
                <a:solidFill>
                  <a:srgbClr val="2B142D"/>
                </a:solidFill>
                <a:latin typeface="Arial"/>
                <a:ea typeface="+mj-ea"/>
                <a:cs typeface="+mj-cs"/>
              </a:rPr>
              <a:t>-1 </a:t>
            </a:r>
            <a:r>
              <a:rPr lang="en-US" sz="2000" i="1">
                <a:solidFill>
                  <a:srgbClr val="2B142D"/>
                </a:solidFill>
                <a:latin typeface="Arial"/>
                <a:ea typeface="+mj-ea"/>
                <a:cs typeface="+mj-cs"/>
              </a:rPr>
              <a:t>* (b</a:t>
            </a:r>
            <a:r>
              <a:rPr lang="en-US" sz="2000" i="1" baseline="-25000">
                <a:solidFill>
                  <a:srgbClr val="2B142D"/>
                </a:solidFill>
                <a:latin typeface="Arial"/>
                <a:ea typeface="+mj-ea"/>
                <a:cs typeface="+mj-cs"/>
              </a:rPr>
              <a:t>-2 </a:t>
            </a:r>
            <a:r>
              <a:rPr lang="en-US" sz="2000" i="1">
                <a:solidFill>
                  <a:srgbClr val="2B142D"/>
                </a:solidFill>
                <a:latin typeface="Arial"/>
                <a:ea typeface="+mj-ea"/>
                <a:cs typeface="+mj-cs"/>
              </a:rPr>
              <a:t>+ 2</a:t>
            </a:r>
            <a:r>
              <a:rPr lang="en-US" sz="2000" i="1" baseline="30000">
                <a:solidFill>
                  <a:srgbClr val="2B142D"/>
                </a:solidFill>
                <a:latin typeface="Arial"/>
                <a:ea typeface="+mj-ea"/>
                <a:cs typeface="+mj-cs"/>
              </a:rPr>
              <a:t>-1 </a:t>
            </a:r>
            <a:r>
              <a:rPr lang="en-US" sz="2000" i="1">
                <a:solidFill>
                  <a:srgbClr val="2B142D"/>
                </a:solidFill>
                <a:latin typeface="Arial"/>
                <a:ea typeface="+mj-ea"/>
                <a:cs typeface="+mj-cs"/>
              </a:rPr>
              <a:t>* (b</a:t>
            </a:r>
            <a:r>
              <a:rPr lang="en-US" sz="2000" i="1" baseline="-25000">
                <a:solidFill>
                  <a:srgbClr val="2B142D"/>
                </a:solidFill>
                <a:latin typeface="Arial"/>
                <a:ea typeface="+mj-ea"/>
                <a:cs typeface="+mj-cs"/>
              </a:rPr>
              <a:t>-3 </a:t>
            </a:r>
            <a:r>
              <a:rPr lang="en-US" sz="2000" i="1">
                <a:solidFill>
                  <a:srgbClr val="2B142D"/>
                </a:solidFill>
                <a:latin typeface="Arial"/>
                <a:ea typeface="+mj-ea"/>
                <a:cs typeface="+mj-cs"/>
              </a:rPr>
              <a:t>+ . . . ) . . . )</a:t>
            </a:r>
          </a:p>
          <a:p>
            <a:pPr>
              <a:spcBef>
                <a:spcPts val="600"/>
              </a:spcBef>
              <a:spcAft>
                <a:spcPts val="600"/>
              </a:spcAft>
            </a:pPr>
            <a:r>
              <a:rPr lang="en-US" sz="2000">
                <a:latin typeface="+mn-lt"/>
              </a:rPr>
              <a:t>Tư biểu thức đó, ta thấy rằng phần nguyên của (2 * </a:t>
            </a:r>
            <a:r>
              <a:rPr lang="en-US" sz="2000" i="1">
                <a:latin typeface="+mn-lt"/>
              </a:rPr>
              <a:t>F), phải bằng </a:t>
            </a:r>
            <a:r>
              <a:rPr lang="en-US" sz="2000">
                <a:latin typeface="+mn-lt"/>
              </a:rPr>
              <a:t>0 hoặc 1 vì 0 &lt; </a:t>
            </a:r>
            <a:r>
              <a:rPr lang="en-US" sz="2000" i="1">
                <a:latin typeface="+mn-lt"/>
              </a:rPr>
              <a:t>F &lt; 1, đơn giản là b</a:t>
            </a:r>
            <a:r>
              <a:rPr lang="en-US" sz="2000" i="1" baseline="-25000">
                <a:latin typeface="+mn-lt"/>
              </a:rPr>
              <a:t>-1</a:t>
            </a:r>
            <a:r>
              <a:rPr lang="en-US" sz="2000" i="1">
                <a:latin typeface="+mn-lt"/>
              </a:rPr>
              <a:t>. Vì thế ta có thể nói (2 * F) = b</a:t>
            </a:r>
            <a:r>
              <a:rPr lang="en-US" sz="2000" i="1" baseline="-25000">
                <a:latin typeface="+mn-lt"/>
              </a:rPr>
              <a:t>-1</a:t>
            </a:r>
            <a:r>
              <a:rPr lang="en-US" sz="2000" i="1">
                <a:latin typeface="+mn-lt"/>
              </a:rPr>
              <a:t> + F</a:t>
            </a:r>
            <a:r>
              <a:rPr lang="en-US" sz="2000" i="1" baseline="-25000">
                <a:latin typeface="+mn-lt"/>
              </a:rPr>
              <a:t>1</a:t>
            </a:r>
            <a:r>
              <a:rPr lang="en-US" sz="2000" i="1">
                <a:latin typeface="+mn-lt"/>
              </a:rPr>
              <a:t>, </a:t>
            </a:r>
            <a:r>
              <a:rPr lang="en-US" sz="2000">
                <a:latin typeface="+mn-lt"/>
              </a:rPr>
              <a:t>với 0 &lt; </a:t>
            </a:r>
            <a:r>
              <a:rPr lang="en-US" sz="2000" i="1">
                <a:latin typeface="+mn-lt"/>
              </a:rPr>
              <a:t>F</a:t>
            </a:r>
            <a:r>
              <a:rPr lang="en-US" sz="2000" i="1" baseline="-25000">
                <a:latin typeface="+mn-lt"/>
              </a:rPr>
              <a:t>1</a:t>
            </a:r>
            <a:r>
              <a:rPr lang="en-US" sz="2000" i="1">
                <a:latin typeface="+mn-lt"/>
              </a:rPr>
              <a:t> &lt; 1 và </a:t>
            </a:r>
            <a:r>
              <a:rPr lang="en-US" sz="2000">
                <a:latin typeface="+mn-lt"/>
              </a:rPr>
              <a:t>trong đó </a:t>
            </a:r>
            <a:br>
              <a:rPr lang="en-US" sz="2000" i="1">
                <a:latin typeface="+mn-lt"/>
              </a:rPr>
            </a:br>
            <a:r>
              <a:rPr lang="en-US" sz="2000" i="1">
                <a:latin typeface="+mn-lt"/>
              </a:rPr>
              <a:t>F</a:t>
            </a:r>
            <a:r>
              <a:rPr lang="en-US" sz="2000" i="1" baseline="-25000">
                <a:latin typeface="+mn-lt"/>
              </a:rPr>
              <a:t>1</a:t>
            </a:r>
            <a:r>
              <a:rPr lang="en-US" sz="2000" i="1">
                <a:latin typeface="+mn-lt"/>
              </a:rPr>
              <a:t> = 2-1 * (b</a:t>
            </a:r>
            <a:r>
              <a:rPr lang="en-US" sz="2000" i="1" baseline="-25000">
                <a:latin typeface="+mn-lt"/>
              </a:rPr>
              <a:t>-2 </a:t>
            </a:r>
            <a:r>
              <a:rPr lang="en-US" sz="2000" i="1">
                <a:latin typeface="+mn-lt"/>
              </a:rPr>
              <a:t>+ 2</a:t>
            </a:r>
            <a:r>
              <a:rPr lang="en-US" sz="2000" i="1" baseline="30000">
                <a:latin typeface="+mn-lt"/>
              </a:rPr>
              <a:t>-1</a:t>
            </a:r>
            <a:r>
              <a:rPr lang="en-US" sz="2000" i="1">
                <a:latin typeface="+mn-lt"/>
              </a:rPr>
              <a:t> * (b</a:t>
            </a:r>
            <a:r>
              <a:rPr lang="en-US" sz="2000" i="1" baseline="-25000">
                <a:latin typeface="+mn-lt"/>
              </a:rPr>
              <a:t>-3 </a:t>
            </a:r>
            <a:r>
              <a:rPr lang="en-US" sz="2000" i="1">
                <a:latin typeface="+mn-lt"/>
              </a:rPr>
              <a:t>+ 2</a:t>
            </a:r>
            <a:r>
              <a:rPr lang="en-US" sz="2000" i="1" baseline="30000">
                <a:latin typeface="+mn-lt"/>
              </a:rPr>
              <a:t>-1</a:t>
            </a:r>
            <a:r>
              <a:rPr lang="en-US" sz="2000" i="1">
                <a:latin typeface="+mn-lt"/>
              </a:rPr>
              <a:t> * (b</a:t>
            </a:r>
            <a:r>
              <a:rPr lang="en-US" sz="2000" i="1" baseline="-25000">
                <a:latin typeface="+mn-lt"/>
              </a:rPr>
              <a:t>-4</a:t>
            </a:r>
            <a:r>
              <a:rPr lang="en-US" sz="2000" i="1">
                <a:latin typeface="+mn-lt"/>
              </a:rPr>
              <a:t> + . . . ) . . . ))</a:t>
            </a:r>
            <a:br>
              <a:rPr lang="en-US" sz="2000" i="1">
                <a:latin typeface="+mn-lt"/>
              </a:rPr>
            </a:br>
            <a:r>
              <a:rPr lang="en-US" sz="2000">
                <a:latin typeface="+mn-lt"/>
              </a:rPr>
              <a:t>Để tìm </a:t>
            </a:r>
            <a:r>
              <a:rPr lang="en-US" sz="2000" i="1">
                <a:latin typeface="+mn-lt"/>
              </a:rPr>
              <a:t>b</a:t>
            </a:r>
            <a:r>
              <a:rPr lang="en-US" sz="2000" i="1" baseline="-25000">
                <a:latin typeface="+mn-lt"/>
              </a:rPr>
              <a:t>−2</a:t>
            </a:r>
            <a:r>
              <a:rPr lang="en-US" sz="2000">
                <a:latin typeface="+mn-lt"/>
              </a:rPr>
              <a:t>, ta </a:t>
            </a:r>
            <a:r>
              <a:rPr lang="vi-VN" sz="2000">
                <a:latin typeface="+mn-lt"/>
              </a:rPr>
              <a:t>lặp lại quá trình</a:t>
            </a:r>
            <a:r>
              <a:rPr lang="en-US" sz="2000">
                <a:latin typeface="+mn-lt"/>
              </a:rPr>
              <a:t> này</a:t>
            </a:r>
            <a:r>
              <a:rPr lang="vi-VN" sz="2000">
                <a:latin typeface="+mn-lt"/>
              </a:rPr>
              <a:t>.</a:t>
            </a:r>
            <a:r>
              <a:rPr lang="en-US" sz="2000">
                <a:latin typeface="+mn-lt"/>
              </a:rPr>
              <a:t> </a:t>
            </a:r>
            <a:r>
              <a:rPr lang="vi-VN" sz="2000">
                <a:latin typeface="+mj-lt"/>
              </a:rPr>
              <a:t>Tại mỗi bước, phần phân số </a:t>
            </a:r>
            <a:r>
              <a:rPr lang="en-US" sz="2000">
                <a:latin typeface="+mj-lt"/>
              </a:rPr>
              <a:t>của kết quả </a:t>
            </a:r>
            <a:r>
              <a:rPr lang="vi-VN" sz="2000">
                <a:latin typeface="+mj-lt"/>
              </a:rPr>
              <a:t>bước trước được nhân với 2. </a:t>
            </a:r>
            <a:endParaRPr lang="en-US" sz="2000">
              <a:latin typeface="+mj-lt"/>
            </a:endParaRPr>
          </a:p>
        </p:txBody>
      </p:sp>
    </p:spTree>
    <p:extLst>
      <p:ext uri="{BB962C8B-B14F-4D97-AF65-F5344CB8AC3E}">
        <p14:creationId xmlns:p14="http://schemas.microsoft.com/office/powerpoint/2010/main" val="1381866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57202" y="1052736"/>
            <a:ext cx="6114957" cy="5424264"/>
          </a:xfrm>
        </p:spPr>
        <p:txBody>
          <a:bodyPr anchor="t">
            <a:normAutofit/>
          </a:bodyPr>
          <a:lstStyle/>
          <a:p>
            <a:pPr lvl="0"/>
            <a:r>
              <a:rPr lang="en-US" sz="2400" u="sng">
                <a:solidFill>
                  <a:schemeClr val="tx1"/>
                </a:solidFill>
              </a:rPr>
              <a:t>Kết luận</a:t>
            </a:r>
            <a:r>
              <a:rPr lang="en-US" sz="2400">
                <a:solidFill>
                  <a:schemeClr val="tx1"/>
                </a:solidFill>
              </a:rPr>
              <a:t>: </a:t>
            </a:r>
            <a:r>
              <a:rPr lang="en-US" sz="2400">
                <a:solidFill>
                  <a:schemeClr val="tx1"/>
                </a:solidFill>
                <a:ea typeface="Times New Roman"/>
                <a:cs typeface="Times New Roman"/>
              </a:rPr>
              <a:t>Nhân liên tiếp phần phân số của số thập phân với 2. Lấy tuần tự phần nguyên của tích thu được sau mỗi lần nhân là kết quả cần tìm. </a:t>
            </a:r>
            <a:r>
              <a:rPr lang="vi-VN" sz="2400">
                <a:solidFill>
                  <a:schemeClr val="tx1"/>
                </a:solidFill>
              </a:rPr>
              <a:t>Phần phân </a:t>
            </a:r>
            <a:r>
              <a:rPr lang="en-US" sz="2400">
                <a:solidFill>
                  <a:schemeClr val="tx1"/>
                </a:solidFill>
              </a:rPr>
              <a:t>số </a:t>
            </a:r>
            <a:r>
              <a:rPr lang="vi-VN" sz="2400">
                <a:solidFill>
                  <a:schemeClr val="tx1"/>
                </a:solidFill>
              </a:rPr>
              <a:t>của </a:t>
            </a:r>
            <a:r>
              <a:rPr lang="en-US" sz="2400">
                <a:solidFill>
                  <a:schemeClr val="tx1"/>
                </a:solidFill>
              </a:rPr>
              <a:t>tích</a:t>
            </a:r>
            <a:r>
              <a:rPr lang="vi-VN" sz="2400">
                <a:solidFill>
                  <a:schemeClr val="tx1"/>
                </a:solidFill>
              </a:rPr>
              <a:t> được sử dụng là</a:t>
            </a:r>
            <a:r>
              <a:rPr lang="en-US" sz="2400">
                <a:solidFill>
                  <a:schemeClr val="tx1"/>
                </a:solidFill>
              </a:rPr>
              <a:t>m số bị nhân </a:t>
            </a:r>
            <a:r>
              <a:rPr lang="vi-VN" sz="2400">
                <a:solidFill>
                  <a:schemeClr val="tx1"/>
                </a:solidFill>
              </a:rPr>
              <a:t>trong bước tiếp theo. </a:t>
            </a:r>
            <a:br>
              <a:rPr lang="en-US" sz="2400">
                <a:solidFill>
                  <a:schemeClr val="tx1"/>
                </a:solidFill>
              </a:rPr>
            </a:br>
            <a:br>
              <a:rPr lang="en-US" sz="2400">
                <a:solidFill>
                  <a:schemeClr val="tx1"/>
                </a:solidFill>
              </a:rPr>
            </a:br>
            <a:br>
              <a:rPr lang="en-US" sz="2400">
                <a:solidFill>
                  <a:schemeClr val="tx1"/>
                </a:solidFill>
              </a:rPr>
            </a:br>
            <a:br>
              <a:rPr lang="en-US" sz="2400" dirty="0">
                <a:solidFill>
                  <a:schemeClr val="tx1"/>
                </a:solidFill>
              </a:rPr>
            </a:br>
            <a:br>
              <a:rPr lang="en-US" sz="2400" dirty="0">
                <a:solidFill>
                  <a:schemeClr val="tx1"/>
                </a:solidFill>
              </a:rPr>
            </a:br>
            <a:endParaRPr lang="en-US" sz="2400" dirty="0">
              <a:solidFill>
                <a:schemeClr val="tx1"/>
              </a:solidFill>
            </a:endParaRPr>
          </a:p>
        </p:txBody>
      </p:sp>
      <p:pic>
        <p:nvPicPr>
          <p:cNvPr id="25" name="Picture 24"/>
          <p:cNvPicPr>
            <a:picLocks noChangeAspect="1"/>
          </p:cNvPicPr>
          <p:nvPr/>
        </p:nvPicPr>
        <p:blipFill>
          <a:blip r:embed="rId3">
            <a:alphaModFix amt="82000"/>
          </a:blip>
          <a:stretch>
            <a:fillRect/>
          </a:stretch>
        </p:blipFill>
        <p:spPr>
          <a:xfrm>
            <a:off x="7010400" y="793008"/>
            <a:ext cx="1676400" cy="1195832"/>
          </a:xfrm>
          <a:prstGeom prst="rect">
            <a:avLst/>
          </a:prstGeom>
          <a:effectLst>
            <a:softEdge rad="76200"/>
          </a:effectLst>
        </p:spPr>
      </p:pic>
      <p:sp useBgFill="1">
        <p:nvSpPr>
          <p:cNvPr id="26" name="TextBox 25"/>
          <p:cNvSpPr txBox="1"/>
          <p:nvPr/>
        </p:nvSpPr>
        <p:spPr>
          <a:xfrm flipH="1">
            <a:off x="228600" y="4648202"/>
            <a:ext cx="228601" cy="461665"/>
          </a:xfrm>
          <a:prstGeom prst="rect">
            <a:avLst/>
          </a:prstGeom>
        </p:spPr>
        <p:txBody>
          <a:bodyPr wrap="square" rtlCol="0">
            <a:spAutoFit/>
          </a:bodyPr>
          <a:lstStyle/>
          <a:p>
            <a:endParaRPr lang="en-US" dirty="0"/>
          </a:p>
        </p:txBody>
      </p:sp>
      <p:sp>
        <p:nvSpPr>
          <p:cNvPr id="7" name="Rectangle 6"/>
          <p:cNvSpPr/>
          <p:nvPr/>
        </p:nvSpPr>
        <p:spPr>
          <a:xfrm>
            <a:off x="6858002" y="2636912"/>
            <a:ext cx="1940527" cy="1569660"/>
          </a:xfrm>
          <a:prstGeom prst="rect">
            <a:avLst/>
          </a:prstGeom>
        </p:spPr>
        <p:txBody>
          <a:bodyPr wrap="square">
            <a:spAutoFit/>
          </a:bodyPr>
          <a:lstStyle/>
          <a:p>
            <a:pPr algn="ctr"/>
            <a:r>
              <a:rPr lang="en-US" sz="3200" b="1">
                <a:solidFill>
                  <a:schemeClr val="bg1"/>
                </a:solidFill>
                <a:latin typeface="+mj-lt"/>
              </a:rPr>
              <a:t>Phần thập phân</a:t>
            </a:r>
            <a:endParaRPr lang="en-US" sz="3200" b="1" dirty="0">
              <a:solidFill>
                <a:schemeClr val="bg1"/>
              </a:solidFill>
              <a:latin typeface="+mj-lt"/>
            </a:endParaRPr>
          </a:p>
        </p:txBody>
      </p:sp>
    </p:spTree>
    <p:extLst>
      <p:ext uri="{BB962C8B-B14F-4D97-AF65-F5344CB8AC3E}">
        <p14:creationId xmlns:p14="http://schemas.microsoft.com/office/powerpoint/2010/main" val="723734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539553" y="1772818"/>
            <a:ext cx="3024337" cy="2925763"/>
          </a:xfrm>
        </p:spPr>
        <p:txBody>
          <a:bodyPr/>
          <a:lstStyle/>
          <a:p>
            <a:pPr algn="ctr"/>
            <a:r>
              <a:rPr lang="vi-VN" sz="2400">
                <a:effectLst>
                  <a:outerShdw blurRad="38100" dist="38100" dir="2700000" algn="tl">
                    <a:srgbClr val="000000">
                      <a:alpha val="43137"/>
                    </a:srgbClr>
                  </a:outerShdw>
                </a:effectLst>
              </a:rPr>
              <a:t>Ví dụ về chuyển đổi từ thập phân sang nhị phân cho </a:t>
            </a:r>
            <a:r>
              <a:rPr lang="en-US" sz="2400">
                <a:effectLst>
                  <a:outerShdw blurRad="38100" dist="38100" dir="2700000" algn="tl">
                    <a:srgbClr val="000000">
                      <a:alpha val="43137"/>
                    </a:srgbClr>
                  </a:outerShdw>
                </a:effectLst>
              </a:rPr>
              <a:t>phần phân số</a:t>
            </a:r>
            <a:endParaRPr lang="en-US" sz="2400" dirty="0">
              <a:effectLst>
                <a:outerShdw blurRad="38100" dist="38100" dir="2700000" algn="tl">
                  <a:srgbClr val="000000">
                    <a:alpha val="43137"/>
                  </a:srgbClr>
                </a:outerShdw>
              </a:effectLst>
            </a:endParaRPr>
          </a:p>
        </p:txBody>
      </p:sp>
      <p:pic>
        <p:nvPicPr>
          <p:cNvPr id="8" name="Picture 7"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5" t="8182" r="16471" b="20000"/>
              <a:stretch>
                <a:fillRect/>
              </a:stretch>
            </p:blipFill>
          </mc:Choice>
          <mc:Fallback>
            <p:blipFill>
              <a:blip r:embed="rId4"/>
              <a:srcRect l="11765" t="8182" r="16471" b="20000"/>
              <a:stretch>
                <a:fillRect/>
              </a:stretch>
            </p:blipFill>
          </mc:Fallback>
        </mc:AlternateContent>
        <p:spPr>
          <a:xfrm>
            <a:off x="3563888" y="-315416"/>
            <a:ext cx="5718938" cy="7406640"/>
          </a:xfrm>
          <a:prstGeom prst="rect">
            <a:avLst/>
          </a:prstGeom>
        </p:spPr>
      </p:pic>
    </p:spTree>
    <p:extLst>
      <p:ext uri="{BB962C8B-B14F-4D97-AF65-F5344CB8AC3E}">
        <p14:creationId xmlns:p14="http://schemas.microsoft.com/office/powerpoint/2010/main" val="2392489506"/>
      </p:ext>
    </p:extLst>
  </p:cSld>
  <p:clrMapOvr>
    <a:masterClrMapping/>
  </p:clrMapOvr>
  <p:transition spd="med">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a:effectLst>
                  <a:outerShdw blurRad="38100" dist="38100" dir="2700000" algn="tl">
                    <a:srgbClr val="000000">
                      <a:alpha val="43137"/>
                    </a:srgbClr>
                  </a:outerShdw>
                </a:effectLst>
              </a:rPr>
              <a:t>5. Hệ  thập lục phân (Hexadecimal)</a:t>
            </a:r>
            <a:endParaRPr lang="en-US" sz="3200"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395536" y="1916832"/>
                <a:ext cx="8424936" cy="4821560"/>
              </a:xfrm>
            </p:spPr>
            <p:txBody>
              <a:bodyPr>
                <a:noAutofit/>
              </a:bodyPr>
              <a:lstStyle/>
              <a:p>
                <a:pPr>
                  <a:spcBef>
                    <a:spcPts val="600"/>
                  </a:spcBef>
                  <a:spcAft>
                    <a:spcPts val="600"/>
                  </a:spcAft>
                </a:pPr>
                <a:r>
                  <a:rPr lang="en-US" sz="2200" dirty="0" err="1">
                    <a:latin typeface="Times New Roman" panose="02020603050405020304" pitchFamily="18" charset="0"/>
                    <a:cs typeface="Times New Roman" panose="02020603050405020304" pitchFamily="18" charset="0"/>
                  </a:rPr>
                  <a:t>Gồm</a:t>
                </a:r>
                <a:r>
                  <a:rPr lang="en-US" sz="2200" dirty="0">
                    <a:latin typeface="Times New Roman" panose="02020603050405020304" pitchFamily="18" charset="0"/>
                    <a:cs typeface="Times New Roman" panose="02020603050405020304" pitchFamily="18" charset="0"/>
                  </a:rPr>
                  <a:t> 16 </a:t>
                </a:r>
                <a:r>
                  <a:rPr lang="en-US" sz="2200" dirty="0" err="1">
                    <a:latin typeface="Times New Roman" panose="02020603050405020304" pitchFamily="18" charset="0"/>
                    <a:cs typeface="Times New Roman" panose="02020603050405020304" pitchFamily="18" charset="0"/>
                  </a:rPr>
                  <a:t>chư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sô</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r>
                      <a:rPr lang="en-US" sz="2200" i="1" dirty="0" smtClean="0">
                        <a:latin typeface="Cambria Math" panose="02040503050406030204" pitchFamily="18" charset="0"/>
                        <a:cs typeface="Times New Roman" panose="02020603050405020304" pitchFamily="18" charset="0"/>
                      </a:rPr>
                      <m:t>0,1,2,3,4,5,6,7,8,9,</m:t>
                    </m:r>
                    <m:r>
                      <a:rPr lang="en-US" sz="2200" i="1" dirty="0" smtClean="0">
                        <a:latin typeface="Cambria Math" panose="02040503050406030204" pitchFamily="18" charset="0"/>
                        <a:cs typeface="Times New Roman" panose="02020603050405020304" pitchFamily="18" charset="0"/>
                      </a:rPr>
                      <m:t>𝐴</m:t>
                    </m:r>
                    <m:r>
                      <a:rPr lang="en-US" sz="2200" i="1" dirty="0" smtClean="0">
                        <a:latin typeface="Cambria Math" panose="02040503050406030204" pitchFamily="18" charset="0"/>
                        <a:cs typeface="Times New Roman" panose="02020603050405020304" pitchFamily="18" charset="0"/>
                      </a:rPr>
                      <m:t>,</m:t>
                    </m:r>
                    <m:r>
                      <a:rPr lang="en-US" sz="2200" i="1" dirty="0" smtClean="0">
                        <a:latin typeface="Cambria Math" panose="02040503050406030204" pitchFamily="18" charset="0"/>
                        <a:cs typeface="Times New Roman" panose="02020603050405020304" pitchFamily="18" charset="0"/>
                      </a:rPr>
                      <m:t>𝐵</m:t>
                    </m:r>
                    <m:r>
                      <a:rPr lang="en-US" sz="2200" i="1" dirty="0" smtClean="0">
                        <a:latin typeface="Cambria Math" panose="02040503050406030204" pitchFamily="18" charset="0"/>
                        <a:cs typeface="Times New Roman" panose="02020603050405020304" pitchFamily="18" charset="0"/>
                      </a:rPr>
                      <m:t>,</m:t>
                    </m:r>
                    <m:r>
                      <a:rPr lang="en-US" sz="2200" i="1" dirty="0" smtClean="0">
                        <a:latin typeface="Cambria Math" panose="02040503050406030204" pitchFamily="18" charset="0"/>
                        <a:cs typeface="Times New Roman" panose="02020603050405020304" pitchFamily="18" charset="0"/>
                      </a:rPr>
                      <m:t>𝐶</m:t>
                    </m:r>
                    <m:r>
                      <a:rPr lang="en-US" sz="2200" i="1" dirty="0" smtClean="0">
                        <a:latin typeface="Cambria Math" panose="02040503050406030204" pitchFamily="18" charset="0"/>
                        <a:cs typeface="Times New Roman" panose="02020603050405020304" pitchFamily="18" charset="0"/>
                      </a:rPr>
                      <m:t>,</m:t>
                    </m:r>
                    <m:r>
                      <a:rPr lang="en-US" sz="2200" i="1" dirty="0" smtClean="0">
                        <a:latin typeface="Cambria Math" panose="02040503050406030204" pitchFamily="18" charset="0"/>
                        <a:cs typeface="Times New Roman" panose="02020603050405020304" pitchFamily="18" charset="0"/>
                      </a:rPr>
                      <m:t>𝐷</m:t>
                    </m:r>
                    <m:r>
                      <a:rPr lang="en-US" sz="2200" i="1" dirty="0" smtClean="0">
                        <a:latin typeface="Cambria Math" panose="02040503050406030204" pitchFamily="18" charset="0"/>
                        <a:cs typeface="Times New Roman" panose="02020603050405020304" pitchFamily="18" charset="0"/>
                      </a:rPr>
                      <m:t>,</m:t>
                    </m:r>
                    <m:r>
                      <a:rPr lang="en-US" sz="2200" i="1" dirty="0" smtClean="0">
                        <a:latin typeface="Cambria Math" panose="02040503050406030204" pitchFamily="18" charset="0"/>
                        <a:cs typeface="Times New Roman" panose="02020603050405020304" pitchFamily="18" charset="0"/>
                      </a:rPr>
                      <m:t>𝐸</m:t>
                    </m:r>
                    <m:r>
                      <a:rPr lang="en-US" sz="2200" i="1" dirty="0" smtClean="0">
                        <a:latin typeface="Cambria Math" panose="02040503050406030204" pitchFamily="18" charset="0"/>
                        <a:cs typeface="Times New Roman" panose="02020603050405020304" pitchFamily="18" charset="0"/>
                      </a:rPr>
                      <m:t>,</m:t>
                    </m:r>
                    <m:r>
                      <a:rPr lang="en-US" sz="2200" i="1" dirty="0" smtClean="0">
                        <a:latin typeface="Cambria Math" panose="02040503050406030204" pitchFamily="18" charset="0"/>
                        <a:cs typeface="Times New Roman" panose="02020603050405020304" pitchFamily="18" charset="0"/>
                      </a:rPr>
                      <m:t>𝐹</m:t>
                    </m:r>
                  </m:oMath>
                </a14:m>
                <a:endParaRPr lang="en-US" sz="2200" dirty="0">
                  <a:latin typeface="Times New Roman" panose="02020603050405020304" pitchFamily="18" charset="0"/>
                  <a:cs typeface="Times New Roman" panose="02020603050405020304" pitchFamily="18" charset="0"/>
                </a:endParaRPr>
              </a:p>
              <a:p>
                <a:pPr>
                  <a:spcBef>
                    <a:spcPts val="600"/>
                  </a:spcBef>
                  <a:spcAft>
                    <a:spcPts val="600"/>
                  </a:spcAft>
                </a:pPr>
                <a:r>
                  <a:rPr lang="vi-VN" sz="2200" dirty="0"/>
                  <a:t>Các chữ số nhị phân được nhóm thành các </a:t>
                </a:r>
                <a:r>
                  <a:rPr lang="en-US" sz="2200" dirty="0" err="1"/>
                  <a:t>nhóm</a:t>
                </a:r>
                <a:r>
                  <a:rPr lang="en-US" sz="2200" dirty="0"/>
                  <a:t> </a:t>
                </a:r>
                <a:r>
                  <a:rPr lang="vi-VN" sz="2200" dirty="0"/>
                  <a:t>bốn bit được</a:t>
                </a:r>
                <a:r>
                  <a:rPr lang="en-US" sz="2200" dirty="0"/>
                  <a:t> </a:t>
                </a:r>
                <a:r>
                  <a:rPr lang="vi-VN" sz="2200" dirty="0"/>
                  <a:t>gọi là nibble</a:t>
                </a:r>
              </a:p>
              <a:p>
                <a:pPr>
                  <a:spcBef>
                    <a:spcPts val="600"/>
                  </a:spcBef>
                  <a:spcAft>
                    <a:spcPts val="600"/>
                  </a:spcAft>
                </a:pPr>
                <a:r>
                  <a:rPr lang="vi-VN" sz="2200" dirty="0"/>
                  <a:t>Mỗi </a:t>
                </a:r>
                <a:r>
                  <a:rPr lang="en-US" sz="2200" dirty="0" err="1"/>
                  <a:t>tổ</a:t>
                </a:r>
                <a:r>
                  <a:rPr lang="en-US" sz="2200" dirty="0"/>
                  <a:t> </a:t>
                </a:r>
                <a:r>
                  <a:rPr lang="en-US" sz="2200" dirty="0" err="1"/>
                  <a:t>hợp</a:t>
                </a:r>
                <a:r>
                  <a:rPr lang="en-US" sz="2200" dirty="0"/>
                  <a:t> </a:t>
                </a:r>
                <a:r>
                  <a:rPr lang="vi-VN" sz="2200" dirty="0"/>
                  <a:t>có thể có của bốn chữ số nhị phân được biểu </a:t>
                </a:r>
                <a:r>
                  <a:rPr lang="en-US" sz="2200" dirty="0" err="1"/>
                  <a:t>diễn</a:t>
                </a:r>
                <a:r>
                  <a:rPr lang="en-US" sz="2200" dirty="0"/>
                  <a:t> </a:t>
                </a:r>
                <a:r>
                  <a:rPr lang="en-US" sz="2200" dirty="0" err="1"/>
                  <a:t>bằng</a:t>
                </a:r>
                <a:r>
                  <a:rPr lang="en-US" sz="2200" dirty="0"/>
                  <a:t> 1 </a:t>
                </a:r>
                <a:r>
                  <a:rPr lang="en-US" sz="2200" dirty="0" err="1"/>
                  <a:t>ký</a:t>
                </a:r>
                <a:r>
                  <a:rPr lang="en-US" sz="2200" dirty="0"/>
                  <a:t> </a:t>
                </a:r>
                <a:r>
                  <a:rPr lang="en-US" sz="2200" dirty="0" err="1"/>
                  <a:t>tự</a:t>
                </a:r>
                <a:r>
                  <a:rPr lang="vi-VN" sz="2200" dirty="0"/>
                  <a:t>, như sau </a:t>
                </a:r>
                <a:r>
                  <a:rPr lang="en-US" sz="2200" dirty="0"/>
                  <a:t>:</a:t>
                </a:r>
              </a:p>
              <a:p>
                <a:pPr>
                  <a:spcBef>
                    <a:spcPts val="0"/>
                  </a:spcBef>
                  <a:buNone/>
                </a:pPr>
                <a:r>
                  <a:rPr lang="en-US" sz="2200" dirty="0"/>
                  <a:t>	0000 = 0 	0100 = 4 	1000 = 8 	1100 = C</a:t>
                </a:r>
              </a:p>
              <a:p>
                <a:pPr>
                  <a:spcBef>
                    <a:spcPts val="0"/>
                  </a:spcBef>
                  <a:buNone/>
                </a:pPr>
                <a:r>
                  <a:rPr lang="en-US" sz="2200" dirty="0"/>
                  <a:t>	0001 = 1 	0101 = 5 	1001 = 9 	1101 = D</a:t>
                </a:r>
              </a:p>
              <a:p>
                <a:pPr>
                  <a:spcBef>
                    <a:spcPts val="0"/>
                  </a:spcBef>
                  <a:buNone/>
                </a:pPr>
                <a:r>
                  <a:rPr lang="en-US" sz="2200" dirty="0"/>
                  <a:t>	0010 = 2 	0110 = 6 	1010 = A 	1110 = E</a:t>
                </a:r>
              </a:p>
              <a:p>
                <a:pPr>
                  <a:spcBef>
                    <a:spcPts val="0"/>
                  </a:spcBef>
                  <a:buNone/>
                </a:pPr>
                <a:r>
                  <a:rPr lang="en-US" sz="2200" dirty="0"/>
                  <a:t>	0011 = 3 	0111 = 7 	1011 = B 	1111 = F</a:t>
                </a:r>
              </a:p>
              <a:p>
                <a:pPr>
                  <a:spcBef>
                    <a:spcPts val="600"/>
                  </a:spcBef>
                  <a:spcAft>
                    <a:spcPts val="600"/>
                  </a:spcAft>
                </a:pPr>
                <a:r>
                  <a:rPr lang="vi-VN" sz="2200" dirty="0"/>
                  <a:t>Bởi vì 16 ký tự được sử dụng, </a:t>
                </a:r>
                <a:r>
                  <a:rPr lang="en-US" sz="2200" dirty="0" err="1"/>
                  <a:t>biểu</a:t>
                </a:r>
                <a:r>
                  <a:rPr lang="en-US" sz="2200" dirty="0"/>
                  <a:t> </a:t>
                </a:r>
                <a:r>
                  <a:rPr lang="en-US" sz="2200" dirty="0" err="1"/>
                  <a:t>diễn</a:t>
                </a:r>
                <a:r>
                  <a:rPr lang="en-US" sz="2200" dirty="0"/>
                  <a:t> </a:t>
                </a:r>
                <a:r>
                  <a:rPr lang="en-US" sz="2200" dirty="0" err="1"/>
                  <a:t>này</a:t>
                </a:r>
                <a:r>
                  <a:rPr lang="en-US" sz="2200" dirty="0"/>
                  <a:t> </a:t>
                </a:r>
                <a:r>
                  <a:rPr lang="vi-VN" sz="2200" dirty="0"/>
                  <a:t>được gọi là hệ thập lục phân và 16 ký tự </a:t>
                </a:r>
                <a:r>
                  <a:rPr lang="en-US" sz="2200" dirty="0" err="1"/>
                  <a:t>đó</a:t>
                </a:r>
                <a:r>
                  <a:rPr lang="en-US" sz="2200" dirty="0"/>
                  <a:t> </a:t>
                </a:r>
                <a:r>
                  <a:rPr lang="vi-VN" sz="2200" dirty="0"/>
                  <a:t>là</a:t>
                </a:r>
                <a:r>
                  <a:rPr lang="en-US" sz="2200" dirty="0"/>
                  <a:t> </a:t>
                </a:r>
                <a:r>
                  <a:rPr lang="en-US" sz="2200" dirty="0" err="1"/>
                  <a:t>chữ</a:t>
                </a:r>
                <a:r>
                  <a:rPr lang="en-US" sz="2200" dirty="0"/>
                  <a:t> </a:t>
                </a:r>
                <a:r>
                  <a:rPr lang="en-US" sz="2200" dirty="0" err="1"/>
                  <a:t>số</a:t>
                </a:r>
                <a:r>
                  <a:rPr lang="en-US" sz="2200" dirty="0"/>
                  <a:t> </a:t>
                </a:r>
                <a:r>
                  <a:rPr lang="en-US" sz="2200" dirty="0" err="1"/>
                  <a:t>thập</a:t>
                </a:r>
                <a:r>
                  <a:rPr lang="en-US" sz="2200" dirty="0"/>
                  <a:t> </a:t>
                </a:r>
                <a:r>
                  <a:rPr lang="en-US" sz="2200" dirty="0" err="1"/>
                  <a:t>lục</a:t>
                </a:r>
                <a:r>
                  <a:rPr lang="en-US" sz="2200" dirty="0"/>
                  <a:t> </a:t>
                </a:r>
                <a:r>
                  <a:rPr lang="en-US" sz="2200" dirty="0" err="1"/>
                  <a:t>phân</a:t>
                </a:r>
                <a:endParaRPr lang="en-US" sz="2200" i="1" dirty="0"/>
              </a:p>
              <a:p>
                <a:pPr>
                  <a:spcBef>
                    <a:spcPts val="600"/>
                  </a:spcBef>
                  <a:spcAft>
                    <a:spcPts val="600"/>
                  </a:spcAft>
                </a:pPr>
                <a:r>
                  <a:rPr lang="en-US" sz="2200" dirty="0" err="1"/>
                  <a:t>Ví</a:t>
                </a:r>
                <a:r>
                  <a:rPr lang="en-US" sz="2200" dirty="0"/>
                  <a:t> </a:t>
                </a:r>
                <a:r>
                  <a:rPr lang="en-US" sz="2200" dirty="0" err="1"/>
                  <a:t>dụ</a:t>
                </a:r>
                <a:endParaRPr lang="en-US" sz="2200" dirty="0"/>
              </a:p>
              <a:p>
                <a:pPr algn="ctr">
                  <a:spcBef>
                    <a:spcPts val="600"/>
                  </a:spcBef>
                  <a:spcAft>
                    <a:spcPts val="600"/>
                  </a:spcAft>
                  <a:buNone/>
                </a:pPr>
                <a:r>
                  <a:rPr lang="en-US" sz="2200" dirty="0" err="1"/>
                  <a:t>2C</a:t>
                </a:r>
                <a:r>
                  <a:rPr lang="en-US" sz="2200" baseline="-25000" dirty="0" err="1"/>
                  <a:t>16</a:t>
                </a:r>
                <a:r>
                  <a:rPr lang="en-US" sz="2200" dirty="0"/>
                  <a:t> = (2</a:t>
                </a:r>
                <a:r>
                  <a:rPr lang="en-US" sz="2200" baseline="-25000" dirty="0"/>
                  <a:t>16</a:t>
                </a:r>
                <a:r>
                  <a:rPr lang="en-US" sz="2200" dirty="0"/>
                  <a:t> * 16</a:t>
                </a:r>
                <a:r>
                  <a:rPr lang="en-US" sz="2200" baseline="30000" dirty="0"/>
                  <a:t>1</a:t>
                </a:r>
                <a:r>
                  <a:rPr lang="en-US" sz="2200" dirty="0"/>
                  <a:t>) + (</a:t>
                </a:r>
                <a:r>
                  <a:rPr lang="en-US" sz="2200" dirty="0" err="1"/>
                  <a:t>C</a:t>
                </a:r>
                <a:r>
                  <a:rPr lang="en-US" sz="2200" baseline="-25000" dirty="0" err="1"/>
                  <a:t>16</a:t>
                </a:r>
                <a:r>
                  <a:rPr lang="en-US" sz="2200" dirty="0"/>
                  <a:t> * 16</a:t>
                </a:r>
                <a:r>
                  <a:rPr lang="en-US" sz="2200" baseline="30000" dirty="0"/>
                  <a:t>0</a:t>
                </a:r>
                <a:r>
                  <a:rPr lang="en-US" sz="2200" dirty="0"/>
                  <a:t>) = (2</a:t>
                </a:r>
                <a:r>
                  <a:rPr lang="en-US" sz="2200" baseline="-25000" dirty="0"/>
                  <a:t>10</a:t>
                </a:r>
                <a:r>
                  <a:rPr lang="en-US" sz="2200" dirty="0"/>
                  <a:t> * 16</a:t>
                </a:r>
                <a:r>
                  <a:rPr lang="en-US" sz="2200" baseline="30000" dirty="0"/>
                  <a:t>1</a:t>
                </a:r>
                <a:r>
                  <a:rPr lang="en-US" sz="2200" dirty="0"/>
                  <a:t>) + (12</a:t>
                </a:r>
                <a:r>
                  <a:rPr lang="en-US" sz="2200" baseline="-25000" dirty="0"/>
                  <a:t>10</a:t>
                </a:r>
                <a:r>
                  <a:rPr lang="en-US" sz="2200" dirty="0"/>
                  <a:t> * 16</a:t>
                </a:r>
                <a:r>
                  <a:rPr lang="en-US" sz="2200" baseline="30000" dirty="0"/>
                  <a:t>0</a:t>
                </a:r>
                <a:r>
                  <a:rPr lang="en-US" sz="2200" dirty="0"/>
                  <a:t>) = 44</a:t>
                </a:r>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395536" y="1916832"/>
                <a:ext cx="8424936" cy="4821560"/>
              </a:xfrm>
              <a:blipFill>
                <a:blip r:embed="rId3"/>
                <a:stretch>
                  <a:fillRect l="-362" t="-759" r="-1230" b="-10746"/>
                </a:stretch>
              </a:blipFill>
            </p:spPr>
            <p:txBody>
              <a:bodyPr/>
              <a:lstStyle/>
              <a:p>
                <a:r>
                  <a:rPr lang="en-US">
                    <a:noFill/>
                  </a:rPr>
                  <a:t> </a:t>
                </a:r>
              </a:p>
            </p:txBody>
          </p:sp>
        </mc:Fallback>
      </mc:AlternateContent>
    </p:spTree>
    <p:extLst>
      <p:ext uri="{BB962C8B-B14F-4D97-AF65-F5344CB8AC3E}">
        <p14:creationId xmlns:p14="http://schemas.microsoft.com/office/powerpoint/2010/main" val="1628710939"/>
      </p:ext>
    </p:extLst>
  </p:cSld>
  <p:clrMapOvr>
    <a:masterClrMapping/>
  </p:clrMapOvr>
  <p:transition spd="med">
    <p:diamon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419872" y="23912"/>
            <a:ext cx="6309360" cy="7060160"/>
          </a:xfrm>
          <a:prstGeom prst="rect">
            <a:avLst/>
          </a:prstGeom>
        </p:spPr>
      </p:pic>
      <p:sp>
        <p:nvSpPr>
          <p:cNvPr id="6" name="Title 5"/>
          <p:cNvSpPr>
            <a:spLocks noGrp="1"/>
          </p:cNvSpPr>
          <p:nvPr>
            <p:ph type="title"/>
          </p:nvPr>
        </p:nvSpPr>
        <p:spPr>
          <a:xfrm>
            <a:off x="380555" y="990600"/>
            <a:ext cx="3255264" cy="990600"/>
          </a:xfrm>
        </p:spPr>
        <p:txBody>
          <a:bodyPr>
            <a:normAutofit/>
          </a:bodyPr>
          <a:lstStyle/>
          <a:p>
            <a:pPr algn="ctr"/>
            <a:r>
              <a:rPr lang="en-US" sz="3600">
                <a:effectLst>
                  <a:outerShdw blurRad="38100" dist="38100" dir="2700000" algn="tl">
                    <a:srgbClr val="000000">
                      <a:alpha val="43137"/>
                    </a:srgbClr>
                  </a:outerShdw>
                </a:effectLst>
              </a:rPr>
              <a:t>Bảng 8.3</a:t>
            </a:r>
            <a:endParaRPr lang="en-US" sz="3600" dirty="0">
              <a:effectLst>
                <a:outerShdw blurRad="38100" dist="38100" dir="2700000" algn="tl">
                  <a:srgbClr val="000000">
                    <a:alpha val="43137"/>
                  </a:srgbClr>
                </a:outerShdw>
              </a:effectLst>
            </a:endParaRPr>
          </a:p>
        </p:txBody>
      </p:sp>
      <p:sp>
        <p:nvSpPr>
          <p:cNvPr id="8" name="Text Placeholder 7"/>
          <p:cNvSpPr>
            <a:spLocks noGrp="1"/>
          </p:cNvSpPr>
          <p:nvPr>
            <p:ph type="body" sz="half" idx="2"/>
          </p:nvPr>
        </p:nvSpPr>
        <p:spPr>
          <a:xfrm>
            <a:off x="381093" y="3352802"/>
            <a:ext cx="3255264" cy="2773363"/>
          </a:xfrm>
        </p:spPr>
        <p:txBody>
          <a:bodyPr>
            <a:normAutofit/>
          </a:bodyPr>
          <a:lstStyle/>
          <a:p>
            <a:pPr algn="ctr"/>
            <a:r>
              <a:rPr lang="en-US" sz="2600">
                <a:effectLst>
                  <a:outerShdw blurRad="38100" dist="38100" dir="2700000" algn="tl">
                    <a:srgbClr val="000000">
                      <a:alpha val="43137"/>
                    </a:srgbClr>
                  </a:outerShdw>
                </a:effectLst>
              </a:rPr>
              <a:t>Thập phân, nhị phân, và thập lục phân</a:t>
            </a:r>
            <a:endParaRPr lang="en-US" sz="2600" dirty="0">
              <a:effectLst>
                <a:outerShdw blurRad="38100" dist="38100" dir="2700000" algn="tl">
                  <a:srgbClr val="000000">
                    <a:alpha val="43137"/>
                  </a:srgbClr>
                </a:outerShdw>
              </a:effectLst>
            </a:endParaRPr>
          </a:p>
        </p:txBody>
      </p:sp>
      <p:cxnSp>
        <p:nvCxnSpPr>
          <p:cNvPr id="9" name="Straight Connector 8"/>
          <p:cNvCxnSpPr/>
          <p:nvPr/>
        </p:nvCxnSpPr>
        <p:spPr>
          <a:xfrm>
            <a:off x="990600" y="2667000"/>
            <a:ext cx="1981200" cy="1588"/>
          </a:xfrm>
          <a:prstGeom prst="line">
            <a:avLst/>
          </a:prstGeom>
          <a:ln w="69850">
            <a:solidFill>
              <a:schemeClr val="accent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202565"/>
      </p:ext>
    </p:extLst>
  </p:cSld>
  <p:clrMapOvr>
    <a:masterClrMapping/>
  </p:clrMapOvr>
  <p:transition spd="med">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60648"/>
            <a:ext cx="7556313" cy="1116106"/>
          </a:xfrm>
        </p:spPr>
        <p:txBody>
          <a:bodyPr/>
          <a:lstStyle/>
          <a:p>
            <a:r>
              <a:rPr lang="en-GB" dirty="0" err="1"/>
              <a:t>Giới</a:t>
            </a:r>
            <a:r>
              <a:rPr lang="en-GB" dirty="0"/>
              <a:t> </a:t>
            </a:r>
            <a:r>
              <a:rPr lang="en-GB" dirty="0" err="1"/>
              <a:t>thiệu</a:t>
            </a:r>
            <a:r>
              <a:rPr lang="en-GB" dirty="0"/>
              <a:t> </a:t>
            </a:r>
            <a:r>
              <a:rPr lang="en-GB" dirty="0" err="1"/>
              <a:t>môn</a:t>
            </a:r>
            <a:r>
              <a:rPr lang="en-GB" dirty="0"/>
              <a:t> </a:t>
            </a:r>
            <a:r>
              <a:rPr lang="en-GB" dirty="0" err="1"/>
              <a:t>học</a:t>
            </a:r>
            <a:br>
              <a:rPr lang="en-GB" dirty="0"/>
            </a:br>
            <a:r>
              <a:rPr lang="en-GB" dirty="0"/>
              <a:t>                          </a:t>
            </a:r>
            <a:r>
              <a:rPr lang="en-GB" b="1" dirty="0" err="1"/>
              <a:t>Kiến</a:t>
            </a:r>
            <a:r>
              <a:rPr lang="en-GB" b="1" dirty="0"/>
              <a:t> </a:t>
            </a:r>
            <a:r>
              <a:rPr lang="en-GB" b="1" dirty="0" err="1"/>
              <a:t>trúc</a:t>
            </a:r>
            <a:r>
              <a:rPr lang="en-GB" b="1" dirty="0"/>
              <a:t> </a:t>
            </a:r>
            <a:r>
              <a:rPr lang="en-GB" b="1" dirty="0" err="1"/>
              <a:t>máy</a:t>
            </a:r>
            <a:r>
              <a:rPr lang="en-GB" b="1" dirty="0"/>
              <a:t> </a:t>
            </a:r>
            <a:r>
              <a:rPr lang="en-GB" b="1" dirty="0" err="1"/>
              <a:t>tính</a:t>
            </a:r>
            <a:endParaRPr lang="en-GB" b="1" dirty="0"/>
          </a:p>
        </p:txBody>
      </p:sp>
      <p:sp>
        <p:nvSpPr>
          <p:cNvPr id="3" name="Content Placeholder 2"/>
          <p:cNvSpPr>
            <a:spLocks noGrp="1"/>
          </p:cNvSpPr>
          <p:nvPr>
            <p:ph idx="1"/>
          </p:nvPr>
        </p:nvSpPr>
        <p:spPr>
          <a:xfrm>
            <a:off x="498474" y="1376754"/>
            <a:ext cx="7556313" cy="5337230"/>
          </a:xfrm>
        </p:spPr>
        <p:txBody>
          <a:bodyPr/>
          <a:lstStyle/>
          <a:p>
            <a:r>
              <a:rPr lang="en-GB" dirty="0" err="1"/>
              <a:t>Tên</a:t>
            </a:r>
            <a:r>
              <a:rPr lang="en-GB" dirty="0"/>
              <a:t> </a:t>
            </a:r>
            <a:r>
              <a:rPr lang="en-GB" dirty="0" err="1"/>
              <a:t>môn</a:t>
            </a:r>
            <a:r>
              <a:rPr lang="en-GB" dirty="0"/>
              <a:t> </a:t>
            </a:r>
            <a:r>
              <a:rPr lang="en-GB" dirty="0" err="1"/>
              <a:t>học</a:t>
            </a:r>
            <a:r>
              <a:rPr lang="en-GB" dirty="0"/>
              <a:t>: </a:t>
            </a:r>
            <a:r>
              <a:rPr lang="en-GB" dirty="0" err="1"/>
              <a:t>Kiến</a:t>
            </a:r>
            <a:r>
              <a:rPr lang="en-GB" dirty="0"/>
              <a:t> </a:t>
            </a:r>
            <a:r>
              <a:rPr lang="en-GB" dirty="0" err="1"/>
              <a:t>trúc</a:t>
            </a:r>
            <a:r>
              <a:rPr lang="en-GB" dirty="0"/>
              <a:t> </a:t>
            </a:r>
            <a:r>
              <a:rPr lang="en-GB" dirty="0" err="1"/>
              <a:t>máy</a:t>
            </a:r>
            <a:r>
              <a:rPr lang="en-GB" dirty="0"/>
              <a:t> </a:t>
            </a:r>
            <a:r>
              <a:rPr lang="en-GB" dirty="0" err="1"/>
              <a:t>tính</a:t>
            </a:r>
            <a:r>
              <a:rPr lang="en-GB" dirty="0"/>
              <a:t> </a:t>
            </a:r>
          </a:p>
          <a:p>
            <a:r>
              <a:rPr lang="en-GB" dirty="0" err="1"/>
              <a:t>Phân</a:t>
            </a:r>
            <a:r>
              <a:rPr lang="en-GB" dirty="0"/>
              <a:t> </a:t>
            </a:r>
            <a:r>
              <a:rPr lang="en-GB" dirty="0" err="1"/>
              <a:t>loại</a:t>
            </a:r>
            <a:r>
              <a:rPr lang="en-GB" dirty="0"/>
              <a:t> </a:t>
            </a:r>
            <a:r>
              <a:rPr lang="en-GB" dirty="0" err="1"/>
              <a:t>môn</a:t>
            </a:r>
            <a:r>
              <a:rPr lang="en-GB" dirty="0"/>
              <a:t> </a:t>
            </a:r>
            <a:r>
              <a:rPr lang="en-GB" dirty="0" err="1"/>
              <a:t>học</a:t>
            </a:r>
            <a:r>
              <a:rPr lang="en-GB" dirty="0"/>
              <a:t>: Môn </a:t>
            </a:r>
            <a:r>
              <a:rPr lang="en-GB" dirty="0" err="1"/>
              <a:t>bắt</a:t>
            </a:r>
            <a:r>
              <a:rPr lang="en-GB" dirty="0"/>
              <a:t> </a:t>
            </a:r>
            <a:r>
              <a:rPr lang="en-GB" dirty="0" err="1"/>
              <a:t>buộc</a:t>
            </a:r>
            <a:r>
              <a:rPr lang="en-GB" dirty="0"/>
              <a:t>.</a:t>
            </a:r>
          </a:p>
          <a:p>
            <a:r>
              <a:rPr lang="en-GB" dirty="0" err="1"/>
              <a:t>Mã</a:t>
            </a:r>
            <a:r>
              <a:rPr lang="en-GB" dirty="0"/>
              <a:t> </a:t>
            </a:r>
            <a:r>
              <a:rPr lang="en-GB" dirty="0" err="1"/>
              <a:t>số</a:t>
            </a:r>
            <a:r>
              <a:rPr lang="en-GB" dirty="0"/>
              <a:t> </a:t>
            </a:r>
            <a:r>
              <a:rPr lang="en-GB" dirty="0" err="1"/>
              <a:t>môn</a:t>
            </a:r>
            <a:r>
              <a:rPr lang="en-GB" dirty="0"/>
              <a:t> </a:t>
            </a:r>
            <a:r>
              <a:rPr lang="en-GB" dirty="0" err="1"/>
              <a:t>học</a:t>
            </a:r>
            <a:r>
              <a:rPr lang="en-GB" dirty="0"/>
              <a:t>: CSE370</a:t>
            </a:r>
          </a:p>
          <a:p>
            <a:r>
              <a:rPr lang="en-GB" dirty="0" err="1"/>
              <a:t>Số</a:t>
            </a:r>
            <a:r>
              <a:rPr lang="en-GB" dirty="0"/>
              <a:t> </a:t>
            </a:r>
            <a:r>
              <a:rPr lang="en-GB" dirty="0" err="1"/>
              <a:t>tín</a:t>
            </a:r>
            <a:r>
              <a:rPr lang="en-GB" dirty="0"/>
              <a:t> </a:t>
            </a:r>
            <a:r>
              <a:rPr lang="en-GB" dirty="0" err="1"/>
              <a:t>chỉ</a:t>
            </a:r>
            <a:r>
              <a:rPr lang="en-GB" dirty="0"/>
              <a:t>: 4 (3-1-0)</a:t>
            </a:r>
          </a:p>
          <a:p>
            <a:r>
              <a:rPr lang="en-US" dirty="0" err="1"/>
              <a:t>Tài</a:t>
            </a:r>
            <a:r>
              <a:rPr lang="en-US" dirty="0"/>
              <a:t> </a:t>
            </a:r>
            <a:r>
              <a:rPr lang="en-US" dirty="0" err="1"/>
              <a:t>liệu</a:t>
            </a:r>
            <a:r>
              <a:rPr lang="en-US" dirty="0"/>
              <a:t> </a:t>
            </a:r>
            <a:r>
              <a:rPr lang="en-US" dirty="0" err="1"/>
              <a:t>học</a:t>
            </a:r>
            <a:r>
              <a:rPr lang="en-US" dirty="0"/>
              <a:t> </a:t>
            </a:r>
            <a:r>
              <a:rPr lang="en-US" dirty="0" err="1"/>
              <a:t>tập</a:t>
            </a:r>
            <a:r>
              <a:rPr lang="en-US" dirty="0"/>
              <a:t>:</a:t>
            </a:r>
            <a:endParaRPr lang="en-GB" dirty="0"/>
          </a:p>
          <a:p>
            <a:pPr lvl="1"/>
            <a:r>
              <a:rPr lang="en-US" dirty="0"/>
              <a:t>Computer Organization and Architecture, William Stallings, 9th Edition</a:t>
            </a:r>
            <a:r>
              <a:rPr lang="en-US"/>
              <a:t>, 2012</a:t>
            </a:r>
          </a:p>
          <a:p>
            <a:pPr lvl="1"/>
            <a:r>
              <a:rPr lang="en-US"/>
              <a:t>https://sites.google.com/a/wru.vn/thaont/kien-truc-may-tinh</a:t>
            </a:r>
            <a:endParaRPr lang="en-US" dirty="0"/>
          </a:p>
          <a:p>
            <a:r>
              <a:rPr lang="en-GB" dirty="0" err="1"/>
              <a:t>Tổ</a:t>
            </a:r>
            <a:r>
              <a:rPr lang="en-GB" dirty="0"/>
              <a:t> </a:t>
            </a:r>
            <a:r>
              <a:rPr lang="en-GB" dirty="0" err="1"/>
              <a:t>chức</a:t>
            </a:r>
            <a:r>
              <a:rPr lang="en-GB" dirty="0"/>
              <a:t> </a:t>
            </a:r>
            <a:r>
              <a:rPr lang="en-GB" dirty="0" err="1"/>
              <a:t>đánh</a:t>
            </a:r>
            <a:r>
              <a:rPr lang="en-GB" dirty="0"/>
              <a:t> </a:t>
            </a:r>
            <a:r>
              <a:rPr lang="en-GB" dirty="0" err="1"/>
              <a:t>giá</a:t>
            </a:r>
            <a:r>
              <a:rPr lang="en-GB" dirty="0"/>
              <a:t> </a:t>
            </a:r>
            <a:r>
              <a:rPr lang="en-GB" dirty="0" err="1"/>
              <a:t>môn</a:t>
            </a:r>
            <a:r>
              <a:rPr lang="en-GB" dirty="0"/>
              <a:t> </a:t>
            </a:r>
            <a:r>
              <a:rPr lang="en-GB" dirty="0" err="1"/>
              <a:t>học</a:t>
            </a:r>
            <a:endParaRPr lang="en-GB" dirty="0"/>
          </a:p>
          <a:p>
            <a:pPr marL="0" indent="0">
              <a:buNone/>
            </a:pP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748629315"/>
              </p:ext>
            </p:extLst>
          </p:nvPr>
        </p:nvGraphicFramePr>
        <p:xfrm>
          <a:off x="1732369" y="5589240"/>
          <a:ext cx="5575935" cy="106997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1461135">
                  <a:extLst>
                    <a:ext uri="{9D8B030D-6E8A-4147-A177-3AD203B41FA5}">
                      <a16:colId xmlns:a16="http://schemas.microsoft.com/office/drawing/2014/main" val="20002"/>
                    </a:ext>
                  </a:extLst>
                </a:gridCol>
              </a:tblGrid>
              <a:tr h="269875">
                <a:tc>
                  <a:txBody>
                    <a:bodyPr/>
                    <a:lstStyle/>
                    <a:p>
                      <a:pPr algn="ctr">
                        <a:lnSpc>
                          <a:spcPct val="115000"/>
                        </a:lnSpc>
                        <a:spcBef>
                          <a:spcPts val="300"/>
                        </a:spcBef>
                        <a:spcAft>
                          <a:spcPts val="300"/>
                        </a:spcAft>
                      </a:pPr>
                      <a:r>
                        <a:rPr lang="en-US" sz="1200" dirty="0">
                          <a:effectLst/>
                        </a:rPr>
                        <a:t>TT</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300"/>
                        </a:spcBef>
                        <a:spcAft>
                          <a:spcPts val="300"/>
                        </a:spcAft>
                      </a:pPr>
                      <a:r>
                        <a:rPr lang="en-US" sz="1200" dirty="0" err="1">
                          <a:effectLst/>
                        </a:rPr>
                        <a:t>Các</a:t>
                      </a:r>
                      <a:r>
                        <a:rPr lang="en-US" sz="1200" dirty="0">
                          <a:effectLst/>
                        </a:rPr>
                        <a:t> </a:t>
                      </a:r>
                      <a:r>
                        <a:rPr lang="en-US" sz="1200" dirty="0" err="1">
                          <a:effectLst/>
                        </a:rPr>
                        <a:t>hình</a:t>
                      </a:r>
                      <a:r>
                        <a:rPr lang="en-US" sz="1200" dirty="0">
                          <a:effectLst/>
                        </a:rPr>
                        <a:t> </a:t>
                      </a:r>
                      <a:r>
                        <a:rPr lang="en-US" sz="1200" dirty="0" err="1">
                          <a:effectLst/>
                        </a:rPr>
                        <a:t>thức</a:t>
                      </a:r>
                      <a:r>
                        <a:rPr lang="en-US" sz="1200" dirty="0">
                          <a:effectLst/>
                        </a:rPr>
                        <a:t> </a:t>
                      </a:r>
                      <a:r>
                        <a:rPr lang="en-US" sz="1200" dirty="0" err="1">
                          <a:effectLst/>
                        </a:rPr>
                        <a:t>đánh</a:t>
                      </a:r>
                      <a:r>
                        <a:rPr lang="en-US" sz="1200" dirty="0">
                          <a:effectLst/>
                        </a:rPr>
                        <a:t> </a:t>
                      </a:r>
                      <a:r>
                        <a:rPr lang="en-US" sz="1200" dirty="0" err="1">
                          <a:effectLst/>
                        </a:rPr>
                        <a:t>giá</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300"/>
                        </a:spcBef>
                        <a:spcAft>
                          <a:spcPts val="300"/>
                        </a:spcAft>
                      </a:pPr>
                      <a:r>
                        <a:rPr lang="en-US" sz="1200">
                          <a:effectLst/>
                        </a:rPr>
                        <a:t>Trọng số</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60350">
                <a:tc>
                  <a:txBody>
                    <a:bodyPr/>
                    <a:lstStyle/>
                    <a:p>
                      <a:pPr algn="ctr">
                        <a:lnSpc>
                          <a:spcPct val="115000"/>
                        </a:lnSpc>
                        <a:spcBef>
                          <a:spcPts val="300"/>
                        </a:spcBef>
                        <a:spcAft>
                          <a:spcPts val="300"/>
                        </a:spcAft>
                      </a:pPr>
                      <a:r>
                        <a:rPr lang="en-US" sz="1200">
                          <a:effectLst/>
                        </a:rPr>
                        <a:t>1</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en-US" sz="1200">
                          <a:effectLst/>
                        </a:rPr>
                        <a:t>Điểm quá trình (điểm danh + thảo luận +</a:t>
                      </a:r>
                      <a:r>
                        <a:rPr lang="en-US" sz="1200" baseline="0">
                          <a:effectLst/>
                        </a:rPr>
                        <a:t> thi GK</a:t>
                      </a:r>
                      <a:r>
                        <a:rPr lang="en-US" sz="1200">
                          <a:effectLst/>
                        </a:rPr>
                        <a:t>)</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300"/>
                        </a:spcBef>
                        <a:spcAft>
                          <a:spcPts val="300"/>
                        </a:spcAft>
                      </a:pPr>
                      <a:r>
                        <a:rPr lang="en-US" sz="1200">
                          <a:effectLst/>
                        </a:rPr>
                        <a:t>40%</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69875">
                <a:tc>
                  <a:txBody>
                    <a:bodyPr/>
                    <a:lstStyle/>
                    <a:p>
                      <a:pPr algn="ctr">
                        <a:lnSpc>
                          <a:spcPct val="115000"/>
                        </a:lnSpc>
                        <a:spcBef>
                          <a:spcPts val="300"/>
                        </a:spcBef>
                        <a:spcAft>
                          <a:spcPts val="300"/>
                        </a:spcAft>
                      </a:pPr>
                      <a:r>
                        <a:rPr lang="en-US" sz="1200">
                          <a:effectLst/>
                        </a:rPr>
                        <a:t>2</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en-US" sz="1200">
                          <a:effectLst/>
                        </a:rPr>
                        <a:t>Thi trắc nghiệm hết môn</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300"/>
                        </a:spcBef>
                        <a:spcAft>
                          <a:spcPts val="300"/>
                        </a:spcAft>
                      </a:pPr>
                      <a:r>
                        <a:rPr lang="en-US" sz="1200">
                          <a:effectLst/>
                        </a:rPr>
                        <a:t>60%</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69875">
                <a:tc>
                  <a:txBody>
                    <a:bodyPr/>
                    <a:lstStyle/>
                    <a:p>
                      <a:pPr algn="just">
                        <a:lnSpc>
                          <a:spcPct val="115000"/>
                        </a:lnSpc>
                        <a:spcBef>
                          <a:spcPts val="300"/>
                        </a:spcBef>
                        <a:spcAft>
                          <a:spcPts val="300"/>
                        </a:spcAft>
                      </a:pPr>
                      <a:r>
                        <a:rPr lang="en-US" sz="1200">
                          <a:effectLst/>
                        </a:rPr>
                        <a:t> </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en-US" sz="1200" dirty="0" err="1">
                          <a:effectLst/>
                        </a:rPr>
                        <a:t>Điểm</a:t>
                      </a:r>
                      <a:r>
                        <a:rPr lang="en-US" sz="1200" dirty="0">
                          <a:effectLst/>
                        </a:rPr>
                        <a:t> </a:t>
                      </a:r>
                      <a:r>
                        <a:rPr lang="en-US" sz="1200" dirty="0" err="1">
                          <a:effectLst/>
                        </a:rPr>
                        <a:t>môn</a:t>
                      </a:r>
                      <a:r>
                        <a:rPr lang="en-US" sz="1200" dirty="0">
                          <a:effectLst/>
                        </a:rPr>
                        <a:t> </a:t>
                      </a:r>
                      <a:r>
                        <a:rPr lang="en-US" sz="1200" dirty="0" err="1">
                          <a:effectLst/>
                        </a:rPr>
                        <a:t>học</a:t>
                      </a:r>
                      <a:r>
                        <a:rPr lang="en-US" sz="1200" dirty="0">
                          <a:effectLst/>
                        </a:rPr>
                        <a:t> = ĐQT x 40% + THM x 60%</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en-US" sz="1200" dirty="0">
                          <a:effectLst/>
                        </a:rPr>
                        <a:t> </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3941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609600" y="304802"/>
            <a:ext cx="7556500" cy="1116013"/>
          </a:xfrm>
        </p:spPr>
        <p:txBody>
          <a:bodyPr/>
          <a:lstStyle/>
          <a:p>
            <a:r>
              <a:rPr lang="en-US">
                <a:effectLst>
                  <a:outerShdw blurRad="38100" dist="38100" dir="2700000" algn="tl">
                    <a:srgbClr val="000000">
                      <a:alpha val="43137"/>
                    </a:srgbClr>
                  </a:outerShdw>
                </a:effectLst>
              </a:rPr>
              <a:t>Biểu diễn thập lục phân</a:t>
            </a:r>
            <a:endParaRPr lang="en-US" dirty="0">
              <a:effectLst>
                <a:outerShdw blurRad="38100" dist="38100" dir="2700000" algn="tl">
                  <a:srgbClr val="000000">
                    <a:alpha val="43137"/>
                  </a:srgbClr>
                </a:outerShdw>
              </a:effectLst>
            </a:endParaRPr>
          </a:p>
        </p:txBody>
      </p:sp>
      <p:graphicFrame>
        <p:nvGraphicFramePr>
          <p:cNvPr id="27" name="Content Placeholder 26"/>
          <p:cNvGraphicFramePr>
            <a:graphicFrameLocks noGrp="1"/>
          </p:cNvGraphicFramePr>
          <p:nvPr>
            <p:ph idx="4294967295"/>
          </p:nvPr>
        </p:nvGraphicFramePr>
        <p:xfrm>
          <a:off x="457200" y="1295400"/>
          <a:ext cx="83820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4804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5900" y="332656"/>
            <a:ext cx="7556500" cy="1116012"/>
          </a:xfrm>
        </p:spPr>
        <p:txBody>
          <a:bodyPr/>
          <a:lstStyle/>
          <a:p>
            <a:r>
              <a:rPr lang="en-US"/>
              <a:t>Bài tập (1)</a:t>
            </a:r>
          </a:p>
        </p:txBody>
      </p:sp>
      <p:sp>
        <p:nvSpPr>
          <p:cNvPr id="3" name="Content Placeholder 2"/>
          <p:cNvSpPr>
            <a:spLocks noGrp="1"/>
          </p:cNvSpPr>
          <p:nvPr>
            <p:ph idx="4294967295"/>
          </p:nvPr>
        </p:nvSpPr>
        <p:spPr>
          <a:xfrm>
            <a:off x="426791" y="1484786"/>
            <a:ext cx="8321675" cy="5112593"/>
          </a:xfrm>
        </p:spPr>
        <p:txBody>
          <a:bodyPr>
            <a:normAutofit/>
          </a:bodyPr>
          <a:lstStyle/>
          <a:p>
            <a:pPr marL="0" indent="0">
              <a:spcBef>
                <a:spcPts val="1200"/>
              </a:spcBef>
              <a:buNone/>
            </a:pPr>
            <a:r>
              <a:rPr lang="en-US" sz="2200"/>
              <a:t>1/ Sắp xếp các số theo thứ tự tăng dần: (1.1)</a:t>
            </a:r>
            <a:r>
              <a:rPr lang="en-US" sz="2200" baseline="-25000"/>
              <a:t>2</a:t>
            </a:r>
            <a:r>
              <a:rPr lang="en-US" sz="2200"/>
              <a:t>, (1.4)</a:t>
            </a:r>
            <a:r>
              <a:rPr lang="en-US" sz="2200" baseline="-25000"/>
              <a:t>10</a:t>
            </a:r>
            <a:r>
              <a:rPr lang="en-US" sz="2200"/>
              <a:t>, (1.5)</a:t>
            </a:r>
            <a:r>
              <a:rPr lang="en-US" sz="2200" baseline="-25000"/>
              <a:t>16</a:t>
            </a:r>
          </a:p>
          <a:p>
            <a:pPr marL="0" indent="0">
              <a:spcBef>
                <a:spcPts val="2400"/>
              </a:spcBef>
              <a:buNone/>
            </a:pPr>
            <a:r>
              <a:rPr lang="en-US" sz="2200"/>
              <a:t>2/ Đổi giá trị biểu diễn</a:t>
            </a:r>
          </a:p>
          <a:p>
            <a:pPr marL="0" indent="0">
              <a:spcBef>
                <a:spcPts val="1200"/>
              </a:spcBef>
              <a:buNone/>
            </a:pPr>
            <a:r>
              <a:rPr lang="en-US" sz="2200"/>
              <a:t>a) 54</a:t>
            </a:r>
            <a:r>
              <a:rPr lang="en-US" sz="2200" baseline="-25000"/>
              <a:t>8 </a:t>
            </a:r>
            <a:r>
              <a:rPr lang="en-US" sz="2200"/>
              <a:t>sang hệ cơ số 5	b) 312</a:t>
            </a:r>
            <a:r>
              <a:rPr lang="en-US" sz="2200" baseline="-25000"/>
              <a:t>4</a:t>
            </a:r>
            <a:r>
              <a:rPr lang="en-US" sz="2200"/>
              <a:t> sang hệ cơ số 7</a:t>
            </a:r>
          </a:p>
          <a:p>
            <a:pPr marL="0" indent="0">
              <a:spcBef>
                <a:spcPts val="2400"/>
              </a:spcBef>
              <a:buNone/>
            </a:pPr>
            <a:r>
              <a:rPr lang="en-US" sz="2200"/>
              <a:t>3/ Đổi các số nhị phân sau ra số trong hệ thập phân:</a:t>
            </a:r>
          </a:p>
          <a:p>
            <a:pPr marL="0" indent="0">
              <a:spcBef>
                <a:spcPts val="1200"/>
              </a:spcBef>
              <a:buNone/>
            </a:pPr>
            <a:r>
              <a:rPr lang="en-US" sz="2200"/>
              <a:t>a) 001100		b) 011100		c) 101010	</a:t>
            </a:r>
          </a:p>
          <a:p>
            <a:pPr marL="0" indent="0">
              <a:spcBef>
                <a:spcPts val="1200"/>
              </a:spcBef>
              <a:buNone/>
            </a:pPr>
            <a:r>
              <a:rPr lang="en-US" sz="2200"/>
              <a:t>d)11100.011	       e) 110011.10011		f) 1010101010.1</a:t>
            </a:r>
          </a:p>
          <a:p>
            <a:pPr marL="0" indent="0">
              <a:spcBef>
                <a:spcPts val="2400"/>
              </a:spcBef>
              <a:buNone/>
            </a:pPr>
            <a:r>
              <a:rPr lang="en-US" sz="2200"/>
              <a:t>4/ Đổi các số thập phân sau ra số trong hệ nhị phân:</a:t>
            </a:r>
          </a:p>
          <a:p>
            <a:pPr marL="0" indent="0">
              <a:spcBef>
                <a:spcPts val="1200"/>
              </a:spcBef>
              <a:buNone/>
            </a:pPr>
            <a:r>
              <a:rPr lang="en-US" sz="2200"/>
              <a:t>a) 64			b) 100			c) 255</a:t>
            </a:r>
          </a:p>
          <a:p>
            <a:pPr marL="0" indent="0">
              <a:spcBef>
                <a:spcPts val="1200"/>
              </a:spcBef>
              <a:buNone/>
            </a:pPr>
            <a:r>
              <a:rPr lang="en-US" sz="2200"/>
              <a:t>d) 34.75		e) 25.25		f) 27.1875</a:t>
            </a:r>
          </a:p>
          <a:p>
            <a:pPr marL="0" indent="0">
              <a:spcBef>
                <a:spcPts val="1200"/>
              </a:spcBef>
              <a:buNone/>
            </a:pPr>
            <a:endParaRPr lang="en-US" sz="2200"/>
          </a:p>
        </p:txBody>
      </p:sp>
    </p:spTree>
    <p:extLst>
      <p:ext uri="{BB962C8B-B14F-4D97-AF65-F5344CB8AC3E}">
        <p14:creationId xmlns:p14="http://schemas.microsoft.com/office/powerpoint/2010/main" val="3358710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5900" y="332656"/>
            <a:ext cx="7556500" cy="1116012"/>
          </a:xfrm>
        </p:spPr>
        <p:txBody>
          <a:bodyPr/>
          <a:lstStyle/>
          <a:p>
            <a:r>
              <a:rPr lang="en-US"/>
              <a:t>Bài tập (2)</a:t>
            </a:r>
          </a:p>
        </p:txBody>
      </p:sp>
      <p:sp>
        <p:nvSpPr>
          <p:cNvPr id="3" name="Content Placeholder 2"/>
          <p:cNvSpPr>
            <a:spLocks noGrp="1"/>
          </p:cNvSpPr>
          <p:nvPr>
            <p:ph idx="4294967295"/>
          </p:nvPr>
        </p:nvSpPr>
        <p:spPr>
          <a:xfrm>
            <a:off x="426791" y="1628774"/>
            <a:ext cx="8321675" cy="5112594"/>
          </a:xfrm>
        </p:spPr>
        <p:txBody>
          <a:bodyPr>
            <a:noAutofit/>
          </a:bodyPr>
          <a:lstStyle/>
          <a:p>
            <a:pPr marL="0" indent="0">
              <a:spcBef>
                <a:spcPts val="600"/>
              </a:spcBef>
              <a:buNone/>
            </a:pPr>
            <a:r>
              <a:rPr lang="en-US" sz="2200"/>
              <a:t>5/ Đổi các số thập lục phân sau ra số trong hệ thập phân:</a:t>
            </a:r>
          </a:p>
          <a:p>
            <a:pPr marL="0" indent="0">
              <a:spcBef>
                <a:spcPts val="600"/>
              </a:spcBef>
              <a:buNone/>
            </a:pPr>
            <a:r>
              <a:rPr lang="en-US" sz="2200"/>
              <a:t>a) B52			b) ABCD</a:t>
            </a:r>
          </a:p>
          <a:p>
            <a:pPr marL="0" indent="0">
              <a:spcBef>
                <a:spcPts val="600"/>
              </a:spcBef>
              <a:buNone/>
            </a:pPr>
            <a:r>
              <a:rPr lang="en-US" sz="2200"/>
              <a:t>c) D3.E		d) 1111.1		e) EBA.C</a:t>
            </a:r>
          </a:p>
          <a:p>
            <a:pPr marL="0" indent="0">
              <a:spcBef>
                <a:spcPts val="1200"/>
              </a:spcBef>
              <a:buNone/>
            </a:pPr>
            <a:r>
              <a:rPr lang="en-US" sz="2200"/>
              <a:t>6/ Đổi các số thập phân sau ra số trong hệ thập lục phân:</a:t>
            </a:r>
          </a:p>
          <a:p>
            <a:pPr marL="0" indent="0">
              <a:spcBef>
                <a:spcPts val="600"/>
              </a:spcBef>
              <a:buNone/>
            </a:pPr>
            <a:r>
              <a:rPr lang="en-US" sz="2200"/>
              <a:t>a) 2560		b) 6250		c) 16245</a:t>
            </a:r>
          </a:p>
          <a:p>
            <a:pPr marL="0" indent="0">
              <a:spcBef>
                <a:spcPts val="600"/>
              </a:spcBef>
              <a:buNone/>
            </a:pPr>
            <a:r>
              <a:rPr lang="en-US" sz="2200"/>
              <a:t>d) 204.125		e) 255.875		f) 631.25</a:t>
            </a:r>
          </a:p>
          <a:p>
            <a:pPr marL="0" indent="0">
              <a:spcBef>
                <a:spcPts val="1200"/>
              </a:spcBef>
              <a:buNone/>
            </a:pPr>
            <a:r>
              <a:rPr lang="en-US" sz="2200"/>
              <a:t>7/ Đổi các số thập lục phân sau ra số trong hệ nhị phân:</a:t>
            </a:r>
          </a:p>
          <a:p>
            <a:pPr marL="0" indent="0">
              <a:spcBef>
                <a:spcPts val="600"/>
              </a:spcBef>
              <a:buNone/>
            </a:pPr>
            <a:r>
              <a:rPr lang="en-US" sz="2200"/>
              <a:t>a) 568		b) A74		c) 1F.C 		d) 239.4</a:t>
            </a:r>
          </a:p>
          <a:p>
            <a:pPr marL="0" indent="0">
              <a:spcBef>
                <a:spcPts val="1200"/>
              </a:spcBef>
              <a:buNone/>
            </a:pPr>
            <a:r>
              <a:rPr lang="en-US" sz="2200"/>
              <a:t>8/ Đổi các số nhị phân sau ra số trong hệ thập lục phân:</a:t>
            </a:r>
          </a:p>
          <a:p>
            <a:pPr marL="0" indent="0">
              <a:spcBef>
                <a:spcPts val="600"/>
              </a:spcBef>
              <a:buNone/>
            </a:pPr>
            <a:r>
              <a:rPr lang="en-US" sz="2200"/>
              <a:t>a) 1001.1111			b) 110101.011001</a:t>
            </a:r>
          </a:p>
          <a:p>
            <a:pPr marL="0" indent="0">
              <a:spcBef>
                <a:spcPts val="600"/>
              </a:spcBef>
              <a:buNone/>
            </a:pPr>
            <a:r>
              <a:rPr lang="en-US" sz="2200"/>
              <a:t>c) 101001111.111011</a:t>
            </a:r>
          </a:p>
          <a:p>
            <a:pPr marL="0" indent="0">
              <a:spcBef>
                <a:spcPts val="600"/>
              </a:spcBef>
              <a:buNone/>
            </a:pPr>
            <a:endParaRPr lang="en-US" sz="2200"/>
          </a:p>
        </p:txBody>
      </p:sp>
    </p:spTree>
    <p:extLst>
      <p:ext uri="{BB962C8B-B14F-4D97-AF65-F5344CB8AC3E}">
        <p14:creationId xmlns:p14="http://schemas.microsoft.com/office/powerpoint/2010/main" val="2754643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442" y="1916832"/>
            <a:ext cx="4145534" cy="4941167"/>
          </a:xfrm>
        </p:spPr>
        <p:txBody>
          <a:bodyPr>
            <a:normAutofit/>
          </a:bodyPr>
          <a:lstStyle/>
          <a:p>
            <a:pPr lvl="0"/>
            <a:r>
              <a:rPr lang="en-US" b="1" dirty="0" err="1"/>
              <a:t>Kiến</a:t>
            </a:r>
            <a:r>
              <a:rPr lang="en-US" b="1" dirty="0"/>
              <a:t> </a:t>
            </a:r>
            <a:r>
              <a:rPr lang="en-US" b="1" dirty="0" err="1"/>
              <a:t>trúc</a:t>
            </a:r>
            <a:r>
              <a:rPr lang="en-US" b="1" dirty="0"/>
              <a:t> </a:t>
            </a:r>
            <a:r>
              <a:rPr lang="en-US" b="1" dirty="0" err="1"/>
              <a:t>máy</a:t>
            </a:r>
            <a:r>
              <a:rPr lang="en-US" b="1" dirty="0"/>
              <a:t> </a:t>
            </a:r>
            <a:r>
              <a:rPr lang="en-US" b="1" dirty="0" err="1"/>
              <a:t>tính</a:t>
            </a:r>
            <a:endParaRPr lang="en-US" b="1" dirty="0"/>
          </a:p>
          <a:p>
            <a:pPr lvl="1"/>
            <a:r>
              <a:rPr lang="en-GB" dirty="0" err="1"/>
              <a:t>Kiến</a:t>
            </a:r>
            <a:r>
              <a:rPr lang="en-GB" dirty="0"/>
              <a:t> </a:t>
            </a:r>
            <a:r>
              <a:rPr lang="en-GB" dirty="0" err="1"/>
              <a:t>trúc</a:t>
            </a:r>
            <a:r>
              <a:rPr lang="en-GB" dirty="0"/>
              <a:t> </a:t>
            </a:r>
            <a:r>
              <a:rPr lang="en-GB" dirty="0" err="1"/>
              <a:t>máy</a:t>
            </a:r>
            <a:r>
              <a:rPr lang="en-GB" dirty="0"/>
              <a:t> </a:t>
            </a:r>
            <a:r>
              <a:rPr lang="en-GB" dirty="0" err="1"/>
              <a:t>tính</a:t>
            </a:r>
            <a:r>
              <a:rPr lang="en-GB" dirty="0"/>
              <a:t> </a:t>
            </a:r>
            <a:r>
              <a:rPr lang="en-GB" dirty="0" err="1"/>
              <a:t>đề</a:t>
            </a:r>
            <a:r>
              <a:rPr lang="en-GB" dirty="0"/>
              <a:t> </a:t>
            </a:r>
            <a:r>
              <a:rPr lang="en-GB" dirty="0" err="1"/>
              <a:t>cập</a:t>
            </a:r>
            <a:r>
              <a:rPr lang="en-GB" dirty="0"/>
              <a:t> </a:t>
            </a:r>
            <a:r>
              <a:rPr lang="en-GB" dirty="0" err="1"/>
              <a:t>đến</a:t>
            </a:r>
            <a:r>
              <a:rPr lang="en-GB" dirty="0"/>
              <a:t> </a:t>
            </a:r>
            <a:r>
              <a:rPr lang="en-GB" dirty="0" err="1"/>
              <a:t>những</a:t>
            </a:r>
            <a:r>
              <a:rPr lang="en-GB" dirty="0"/>
              <a:t> </a:t>
            </a:r>
            <a:r>
              <a:rPr lang="en-GB" dirty="0" err="1"/>
              <a:t>thuộc</a:t>
            </a:r>
            <a:r>
              <a:rPr lang="en-GB" dirty="0"/>
              <a:t> </a:t>
            </a:r>
            <a:r>
              <a:rPr lang="en-GB" dirty="0" err="1"/>
              <a:t>tính</a:t>
            </a:r>
            <a:r>
              <a:rPr lang="en-GB" dirty="0"/>
              <a:t> </a:t>
            </a:r>
            <a:r>
              <a:rPr lang="en-GB" dirty="0" err="1"/>
              <a:t>của</a:t>
            </a:r>
            <a:r>
              <a:rPr lang="en-GB" dirty="0"/>
              <a:t> </a:t>
            </a:r>
            <a:r>
              <a:rPr lang="en-GB" dirty="0" err="1"/>
              <a:t>một</a:t>
            </a:r>
            <a:r>
              <a:rPr lang="en-GB" dirty="0"/>
              <a:t> </a:t>
            </a:r>
            <a:r>
              <a:rPr lang="en-GB" dirty="0" err="1"/>
              <a:t>hệ</a:t>
            </a:r>
            <a:r>
              <a:rPr lang="en-GB" dirty="0"/>
              <a:t> </a:t>
            </a:r>
            <a:r>
              <a:rPr lang="en-GB" dirty="0" err="1"/>
              <a:t>thống</a:t>
            </a:r>
            <a:r>
              <a:rPr lang="en-GB" dirty="0"/>
              <a:t> </a:t>
            </a:r>
            <a:r>
              <a:rPr lang="en-GB" dirty="0" err="1"/>
              <a:t>lập</a:t>
            </a:r>
            <a:r>
              <a:rPr lang="en-GB" dirty="0"/>
              <a:t> </a:t>
            </a:r>
            <a:r>
              <a:rPr lang="en-GB" dirty="0" err="1"/>
              <a:t>trình</a:t>
            </a:r>
            <a:r>
              <a:rPr lang="en-GB" dirty="0"/>
              <a:t> </a:t>
            </a:r>
            <a:r>
              <a:rPr lang="en-GB" dirty="0" err="1"/>
              <a:t>viên</a:t>
            </a:r>
            <a:r>
              <a:rPr lang="en-GB" dirty="0"/>
              <a:t> </a:t>
            </a:r>
            <a:r>
              <a:rPr lang="en-GB" dirty="0" err="1"/>
              <a:t>có</a:t>
            </a:r>
            <a:r>
              <a:rPr lang="en-GB" dirty="0"/>
              <a:t> </a:t>
            </a:r>
            <a:r>
              <a:rPr lang="en-GB" dirty="0" err="1"/>
              <a:t>thể</a:t>
            </a:r>
            <a:r>
              <a:rPr lang="en-GB" dirty="0"/>
              <a:t> </a:t>
            </a:r>
            <a:r>
              <a:rPr lang="en-GB" dirty="0" err="1"/>
              <a:t>nhìn</a:t>
            </a:r>
            <a:r>
              <a:rPr lang="en-GB" dirty="0"/>
              <a:t> </a:t>
            </a:r>
            <a:r>
              <a:rPr lang="en-GB" dirty="0" err="1"/>
              <a:t>thấy</a:t>
            </a:r>
            <a:r>
              <a:rPr lang="en-GB" dirty="0"/>
              <a:t> </a:t>
            </a:r>
            <a:r>
              <a:rPr lang="en-GB" dirty="0" err="1"/>
              <a:t>được</a:t>
            </a:r>
            <a:endParaRPr lang="en-GB" dirty="0"/>
          </a:p>
          <a:p>
            <a:pPr lvl="1"/>
            <a:r>
              <a:rPr lang="en-GB" dirty="0" err="1"/>
              <a:t>Các</a:t>
            </a:r>
            <a:r>
              <a:rPr lang="en-GB" dirty="0"/>
              <a:t> </a:t>
            </a:r>
            <a:r>
              <a:rPr lang="en-GB" dirty="0" err="1"/>
              <a:t>thuộc</a:t>
            </a:r>
            <a:r>
              <a:rPr lang="en-GB" dirty="0"/>
              <a:t> </a:t>
            </a:r>
            <a:r>
              <a:rPr lang="en-GB" dirty="0" err="1"/>
              <a:t>tính</a:t>
            </a:r>
            <a:r>
              <a:rPr lang="en-GB" dirty="0"/>
              <a:t> </a:t>
            </a:r>
            <a:r>
              <a:rPr lang="en-GB" dirty="0" err="1"/>
              <a:t>có</a:t>
            </a:r>
            <a:r>
              <a:rPr lang="en-GB" dirty="0"/>
              <a:t> </a:t>
            </a:r>
            <a:r>
              <a:rPr lang="en-GB" dirty="0" err="1"/>
              <a:t>tác</a:t>
            </a:r>
            <a:r>
              <a:rPr lang="en-GB" dirty="0"/>
              <a:t> </a:t>
            </a:r>
            <a:r>
              <a:rPr lang="en-GB" dirty="0" err="1"/>
              <a:t>động</a:t>
            </a:r>
            <a:r>
              <a:rPr lang="en-GB" dirty="0"/>
              <a:t> </a:t>
            </a:r>
            <a:r>
              <a:rPr lang="en-GB" dirty="0" err="1"/>
              <a:t>trực</a:t>
            </a:r>
            <a:r>
              <a:rPr lang="en-GB" dirty="0"/>
              <a:t> </a:t>
            </a:r>
            <a:r>
              <a:rPr lang="en-GB" dirty="0" err="1"/>
              <a:t>tiếp</a:t>
            </a:r>
            <a:r>
              <a:rPr lang="en-GB" dirty="0"/>
              <a:t> </a:t>
            </a:r>
            <a:r>
              <a:rPr lang="en-GB" dirty="0" err="1"/>
              <a:t>đến</a:t>
            </a:r>
            <a:r>
              <a:rPr lang="en-GB" dirty="0"/>
              <a:t> </a:t>
            </a:r>
            <a:r>
              <a:rPr lang="en-GB" dirty="0" err="1"/>
              <a:t>việc</a:t>
            </a:r>
            <a:r>
              <a:rPr lang="en-GB" dirty="0"/>
              <a:t> </a:t>
            </a:r>
            <a:r>
              <a:rPr lang="en-GB" dirty="0" err="1"/>
              <a:t>thực</a:t>
            </a:r>
            <a:r>
              <a:rPr lang="en-GB" dirty="0"/>
              <a:t> </a:t>
            </a:r>
            <a:r>
              <a:rPr lang="en-GB" dirty="0" err="1"/>
              <a:t>hiện</a:t>
            </a:r>
            <a:r>
              <a:rPr lang="en-GB" dirty="0"/>
              <a:t> </a:t>
            </a:r>
            <a:r>
              <a:rPr lang="en-GB" dirty="0" err="1"/>
              <a:t>chính</a:t>
            </a:r>
            <a:r>
              <a:rPr lang="en-GB" dirty="0"/>
              <a:t> </a:t>
            </a:r>
            <a:r>
              <a:rPr lang="en-GB" dirty="0" err="1"/>
              <a:t>xác</a:t>
            </a:r>
            <a:r>
              <a:rPr lang="en-GB" dirty="0"/>
              <a:t> </a:t>
            </a:r>
            <a:r>
              <a:rPr lang="en-GB" dirty="0" err="1"/>
              <a:t>một</a:t>
            </a:r>
            <a:r>
              <a:rPr lang="en-GB" dirty="0"/>
              <a:t> </a:t>
            </a:r>
            <a:r>
              <a:rPr lang="en-GB" dirty="0" err="1"/>
              <a:t>chương</a:t>
            </a:r>
            <a:r>
              <a:rPr lang="en-GB" dirty="0"/>
              <a:t> </a:t>
            </a:r>
            <a:r>
              <a:rPr lang="en-GB" dirty="0" err="1"/>
              <a:t>trình</a:t>
            </a:r>
            <a:r>
              <a:rPr lang="en-GB" dirty="0"/>
              <a:t>.</a:t>
            </a:r>
          </a:p>
          <a:p>
            <a:r>
              <a:rPr lang="en-US" b="1" dirty="0" err="1"/>
              <a:t>Các</a:t>
            </a:r>
            <a:r>
              <a:rPr lang="en-US" b="1" dirty="0"/>
              <a:t> </a:t>
            </a:r>
            <a:r>
              <a:rPr lang="en-US" b="1" dirty="0" err="1"/>
              <a:t>thuộc</a:t>
            </a:r>
            <a:r>
              <a:rPr lang="en-US" b="1" dirty="0"/>
              <a:t> </a:t>
            </a:r>
            <a:r>
              <a:rPr lang="en-US" b="1" dirty="0" err="1"/>
              <a:t>tính</a:t>
            </a:r>
            <a:r>
              <a:rPr lang="en-US" b="1" dirty="0"/>
              <a:t> </a:t>
            </a:r>
            <a:r>
              <a:rPr lang="en-US" b="1" dirty="0" err="1"/>
              <a:t>của</a:t>
            </a:r>
            <a:r>
              <a:rPr lang="en-US" b="1" dirty="0"/>
              <a:t> </a:t>
            </a:r>
            <a:r>
              <a:rPr lang="en-US" b="1" dirty="0" err="1"/>
              <a:t>kiến</a:t>
            </a:r>
            <a:r>
              <a:rPr lang="en-US" b="1" dirty="0"/>
              <a:t> </a:t>
            </a:r>
            <a:r>
              <a:rPr lang="en-US" b="1" dirty="0" err="1"/>
              <a:t>trúc</a:t>
            </a:r>
            <a:endParaRPr lang="en-US" b="1" dirty="0"/>
          </a:p>
          <a:p>
            <a:pPr lvl="1"/>
            <a:r>
              <a:rPr lang="en-US" dirty="0" err="1"/>
              <a:t>Tập</a:t>
            </a:r>
            <a:r>
              <a:rPr lang="en-US" dirty="0"/>
              <a:t> </a:t>
            </a:r>
            <a:r>
              <a:rPr lang="en-US" dirty="0" err="1"/>
              <a:t>lệnh</a:t>
            </a:r>
            <a:r>
              <a:rPr lang="en-US" dirty="0"/>
              <a:t>: </a:t>
            </a:r>
            <a:r>
              <a:rPr lang="en-US" dirty="0" err="1"/>
              <a:t>là</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lệnh</a:t>
            </a:r>
            <a:r>
              <a:rPr lang="en-US" dirty="0"/>
              <a:t> </a:t>
            </a:r>
            <a:r>
              <a:rPr lang="en-US" dirty="0" err="1"/>
              <a:t>mã</a:t>
            </a:r>
            <a:r>
              <a:rPr lang="en-US" dirty="0"/>
              <a:t> </a:t>
            </a:r>
            <a:r>
              <a:rPr lang="en-US" dirty="0" err="1"/>
              <a:t>máy</a:t>
            </a:r>
            <a:r>
              <a:rPr lang="en-US" dirty="0"/>
              <a:t> </a:t>
            </a:r>
            <a:r>
              <a:rPr lang="en-US" dirty="0" err="1"/>
              <a:t>hoàn</a:t>
            </a:r>
            <a:r>
              <a:rPr lang="en-US" dirty="0"/>
              <a:t> </a:t>
            </a:r>
            <a:r>
              <a:rPr lang="en-US" dirty="0" err="1"/>
              <a:t>chỉnh</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bởi</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trung</a:t>
            </a:r>
            <a:r>
              <a:rPr lang="en-US" dirty="0"/>
              <a:t> </a:t>
            </a:r>
            <a:r>
              <a:rPr lang="en-US" dirty="0" err="1"/>
              <a:t>tâm</a:t>
            </a:r>
            <a:r>
              <a:rPr lang="en-US" dirty="0"/>
              <a:t>.</a:t>
            </a:r>
          </a:p>
          <a:p>
            <a:pPr lvl="1"/>
            <a:r>
              <a:rPr lang="en-US" dirty="0" err="1"/>
              <a:t>Số</a:t>
            </a:r>
            <a:r>
              <a:rPr lang="en-US" dirty="0"/>
              <a:t> bit </a:t>
            </a:r>
            <a:r>
              <a:rPr lang="en-US" dirty="0" err="1"/>
              <a:t>dùng</a:t>
            </a:r>
            <a:r>
              <a:rPr lang="en-US" dirty="0"/>
              <a:t> </a:t>
            </a:r>
            <a:r>
              <a:rPr lang="en-US" dirty="0" err="1"/>
              <a:t>để</a:t>
            </a:r>
            <a:r>
              <a:rPr lang="en-US" dirty="0"/>
              <a:t> </a:t>
            </a:r>
            <a:r>
              <a:rPr lang="en-US" dirty="0" err="1"/>
              <a:t>biểu</a:t>
            </a:r>
            <a:r>
              <a:rPr lang="en-US" dirty="0"/>
              <a:t> </a:t>
            </a:r>
            <a:r>
              <a:rPr lang="en-US" dirty="0" err="1"/>
              <a:t>diễn</a:t>
            </a:r>
            <a:r>
              <a:rPr lang="en-US" dirty="0"/>
              <a:t> </a:t>
            </a:r>
            <a:r>
              <a:rPr lang="en-US" dirty="0" err="1"/>
              <a:t>dữ</a:t>
            </a:r>
            <a:r>
              <a:rPr lang="en-US" dirty="0"/>
              <a:t> </a:t>
            </a:r>
            <a:r>
              <a:rPr lang="en-US" dirty="0" err="1"/>
              <a:t>liệu</a:t>
            </a:r>
            <a:endParaRPr lang="en-US" dirty="0"/>
          </a:p>
          <a:p>
            <a:pPr lvl="1"/>
            <a:r>
              <a:rPr lang="en-US" dirty="0" err="1"/>
              <a:t>Cơ</a:t>
            </a:r>
            <a:r>
              <a:rPr lang="en-US" dirty="0"/>
              <a:t> </a:t>
            </a:r>
            <a:r>
              <a:rPr lang="en-US" dirty="0" err="1"/>
              <a:t>chế</a:t>
            </a:r>
            <a:r>
              <a:rPr lang="en-US" dirty="0"/>
              <a:t> I/O</a:t>
            </a:r>
          </a:p>
          <a:p>
            <a:pPr lvl="1"/>
            <a:r>
              <a:rPr lang="en-US" dirty="0" err="1"/>
              <a:t>Kỹ</a:t>
            </a:r>
            <a:r>
              <a:rPr lang="en-US" dirty="0"/>
              <a:t> </a:t>
            </a:r>
            <a:r>
              <a:rPr lang="en-US" dirty="0" err="1"/>
              <a:t>thuật</a:t>
            </a:r>
            <a:r>
              <a:rPr lang="en-US" dirty="0"/>
              <a:t> </a:t>
            </a:r>
            <a:r>
              <a:rPr lang="en-US" dirty="0" err="1"/>
              <a:t>định</a:t>
            </a:r>
            <a:r>
              <a:rPr lang="en-US" dirty="0"/>
              <a:t> </a:t>
            </a:r>
            <a:r>
              <a:rPr lang="en-US" dirty="0" err="1"/>
              <a:t>địa</a:t>
            </a:r>
            <a:r>
              <a:rPr lang="en-US" dirty="0"/>
              <a:t> </a:t>
            </a:r>
            <a:r>
              <a:rPr lang="en-US" dirty="0" err="1"/>
              <a:t>chỉ</a:t>
            </a:r>
            <a:r>
              <a:rPr lang="en-US" dirty="0"/>
              <a:t> </a:t>
            </a:r>
            <a:r>
              <a:rPr lang="en-US" dirty="0" err="1"/>
              <a:t>bộ</a:t>
            </a:r>
            <a:r>
              <a:rPr lang="en-US" dirty="0"/>
              <a:t> </a:t>
            </a:r>
            <a:r>
              <a:rPr lang="en-US" dirty="0" err="1"/>
              <a:t>nhớ</a:t>
            </a:r>
            <a:r>
              <a:rPr lang="en-US" dirty="0"/>
              <a:t>	</a:t>
            </a:r>
          </a:p>
        </p:txBody>
      </p:sp>
      <p:sp>
        <p:nvSpPr>
          <p:cNvPr id="4" name="Rectangle 2"/>
          <p:cNvSpPr>
            <a:spLocks noGrp="1" noChangeArrowheads="1"/>
          </p:cNvSpPr>
          <p:nvPr>
            <p:ph type="title"/>
          </p:nvPr>
        </p:nvSpPr>
        <p:spPr>
          <a:xfrm>
            <a:off x="498474" y="122891"/>
            <a:ext cx="7556313" cy="1116106"/>
          </a:xfrm>
        </p:spPr>
        <p:txBody>
          <a:bodyPr>
            <a:normAutofit/>
          </a:bodyPr>
          <a:lstStyle/>
          <a:p>
            <a:r>
              <a:rPr lang="en-GB">
                <a:effectLst>
                  <a:outerShdw blurRad="38100" dist="38100" dir="2700000" algn="tl">
                    <a:srgbClr val="000000">
                      <a:alpha val="43137"/>
                    </a:srgbClr>
                  </a:outerShdw>
                </a:effectLst>
              </a:rPr>
              <a:t>1.2 </a:t>
            </a:r>
            <a:r>
              <a:rPr lang="en-GB" dirty="0" err="1">
                <a:effectLst>
                  <a:outerShdw blurRad="38100" dist="38100" dir="2700000" algn="tl">
                    <a:srgbClr val="000000">
                      <a:alpha val="43137"/>
                    </a:srgbClr>
                  </a:outerShdw>
                </a:effectLst>
              </a:rPr>
              <a:t>Kiến</a:t>
            </a:r>
            <a:r>
              <a:rPr lang="en-GB" dirty="0">
                <a:effectLst>
                  <a:outerShdw blurRad="38100" dist="38100" dir="2700000" algn="tl">
                    <a:srgbClr val="000000">
                      <a:alpha val="43137"/>
                    </a:srgbClr>
                  </a:outerShdw>
                </a:effectLst>
              </a:rPr>
              <a:t> </a:t>
            </a:r>
            <a:r>
              <a:rPr lang="en-GB" dirty="0" err="1">
                <a:effectLst>
                  <a:outerShdw blurRad="38100" dist="38100" dir="2700000" algn="tl">
                    <a:srgbClr val="000000">
                      <a:alpha val="43137"/>
                    </a:srgbClr>
                  </a:outerShdw>
                </a:effectLst>
              </a:rPr>
              <a:t>trúc</a:t>
            </a:r>
            <a:r>
              <a:rPr lang="en-GB" dirty="0">
                <a:effectLst>
                  <a:outerShdw blurRad="38100" dist="38100" dir="2700000" algn="tl">
                    <a:srgbClr val="000000">
                      <a:alpha val="43137"/>
                    </a:srgbClr>
                  </a:outerShdw>
                </a:effectLst>
              </a:rPr>
              <a:t> </a:t>
            </a:r>
            <a:r>
              <a:rPr lang="en-GB" dirty="0" err="1">
                <a:effectLst>
                  <a:outerShdw blurRad="38100" dist="38100" dir="2700000" algn="tl">
                    <a:srgbClr val="000000">
                      <a:alpha val="43137"/>
                    </a:srgbClr>
                  </a:outerShdw>
                </a:effectLst>
              </a:rPr>
              <a:t>máy</a:t>
            </a:r>
            <a:r>
              <a:rPr lang="en-GB" dirty="0">
                <a:effectLst>
                  <a:outerShdw blurRad="38100" dist="38100" dir="2700000" algn="tl">
                    <a:srgbClr val="000000">
                      <a:alpha val="43137"/>
                    </a:srgbClr>
                  </a:outerShdw>
                </a:effectLst>
              </a:rPr>
              <a:t> </a:t>
            </a:r>
            <a:r>
              <a:rPr lang="en-GB" dirty="0" err="1">
                <a:effectLst>
                  <a:outerShdw blurRad="38100" dist="38100" dir="2700000" algn="tl">
                    <a:srgbClr val="000000">
                      <a:alpha val="43137"/>
                    </a:srgbClr>
                  </a:outerShdw>
                </a:effectLst>
              </a:rPr>
              <a:t>tính</a:t>
            </a:r>
            <a:endParaRPr lang="en-GB" dirty="0">
              <a:effectLst>
                <a:outerShdw blurRad="38100" dist="38100" dir="2700000" algn="tl">
                  <a:srgbClr val="000000">
                    <a:alpha val="43137"/>
                  </a:srgbClr>
                </a:outerShdw>
              </a:effectLst>
            </a:endParaRPr>
          </a:p>
        </p:txBody>
      </p:sp>
      <p:sp>
        <p:nvSpPr>
          <p:cNvPr id="5" name="Text Placeholder 29"/>
          <p:cNvSpPr txBox="1">
            <a:spLocks/>
          </p:cNvSpPr>
          <p:nvPr/>
        </p:nvSpPr>
        <p:spPr>
          <a:xfrm>
            <a:off x="395536" y="851647"/>
            <a:ext cx="7559675" cy="77470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fontAlgn="auto">
              <a:spcBef>
                <a:spcPct val="0"/>
              </a:spcBef>
              <a:spcAft>
                <a:spcPts val="0"/>
              </a:spcAft>
              <a:buFont typeface="Wingdings" pitchFamily="2" charset="2"/>
              <a:buNone/>
            </a:pPr>
            <a:r>
              <a:rPr lang="en-US" sz="3600" dirty="0" err="1">
                <a:solidFill>
                  <a:schemeClr val="accent1"/>
                </a:solidFill>
                <a:effectLst>
                  <a:outerShdw blurRad="38100" dist="38100" dir="2700000" algn="tl">
                    <a:srgbClr val="000000">
                      <a:alpha val="43137"/>
                    </a:srgbClr>
                  </a:outerShdw>
                </a:effectLst>
              </a:rPr>
              <a:t>Tổ</a:t>
            </a:r>
            <a:r>
              <a:rPr lang="en-US" sz="3600" dirty="0">
                <a:solidFill>
                  <a:schemeClr val="accent1"/>
                </a:solidFill>
                <a:effectLst>
                  <a:outerShdw blurRad="38100" dist="38100" dir="2700000" algn="tl">
                    <a:srgbClr val="000000">
                      <a:alpha val="43137"/>
                    </a:srgbClr>
                  </a:outerShdw>
                </a:effectLst>
              </a:rPr>
              <a:t> </a:t>
            </a:r>
            <a:r>
              <a:rPr lang="en-US" sz="3600" dirty="0" err="1">
                <a:solidFill>
                  <a:schemeClr val="accent1"/>
                </a:solidFill>
                <a:effectLst>
                  <a:outerShdw blurRad="38100" dist="38100" dir="2700000" algn="tl">
                    <a:srgbClr val="000000">
                      <a:alpha val="43137"/>
                    </a:srgbClr>
                  </a:outerShdw>
                </a:effectLst>
              </a:rPr>
              <a:t>chức</a:t>
            </a:r>
            <a:r>
              <a:rPr lang="en-US" sz="3600" dirty="0">
                <a:solidFill>
                  <a:schemeClr val="accent1"/>
                </a:solidFill>
                <a:effectLst>
                  <a:outerShdw blurRad="38100" dist="38100" dir="2700000" algn="tl">
                    <a:srgbClr val="000000">
                      <a:alpha val="43137"/>
                    </a:srgbClr>
                  </a:outerShdw>
                </a:effectLst>
              </a:rPr>
              <a:t> </a:t>
            </a:r>
            <a:r>
              <a:rPr lang="en-US" sz="3600" dirty="0" err="1">
                <a:solidFill>
                  <a:schemeClr val="accent1"/>
                </a:solidFill>
                <a:effectLst>
                  <a:outerShdw blurRad="38100" dist="38100" dir="2700000" algn="tl">
                    <a:srgbClr val="000000">
                      <a:alpha val="43137"/>
                    </a:srgbClr>
                  </a:outerShdw>
                </a:effectLst>
              </a:rPr>
              <a:t>máy</a:t>
            </a:r>
            <a:r>
              <a:rPr lang="en-US" sz="3600" dirty="0">
                <a:solidFill>
                  <a:schemeClr val="accent1"/>
                </a:solidFill>
                <a:effectLst>
                  <a:outerShdw blurRad="38100" dist="38100" dir="2700000" algn="tl">
                    <a:srgbClr val="000000">
                      <a:alpha val="43137"/>
                    </a:srgbClr>
                  </a:outerShdw>
                </a:effectLst>
              </a:rPr>
              <a:t> </a:t>
            </a:r>
            <a:r>
              <a:rPr lang="en-US" sz="3600" dirty="0" err="1">
                <a:solidFill>
                  <a:schemeClr val="accent1"/>
                </a:solidFill>
                <a:effectLst>
                  <a:outerShdw blurRad="38100" dist="38100" dir="2700000" algn="tl">
                    <a:srgbClr val="000000">
                      <a:alpha val="43137"/>
                    </a:srgbClr>
                  </a:outerShdw>
                </a:effectLst>
              </a:rPr>
              <a:t>tính</a:t>
            </a:r>
            <a:endParaRPr lang="en-US" sz="3600" dirty="0">
              <a:solidFill>
                <a:schemeClr val="accent1"/>
              </a:solidFill>
              <a:effectLst>
                <a:outerShdw blurRad="38100" dist="38100" dir="2700000" algn="tl">
                  <a:srgbClr val="000000">
                    <a:alpha val="43137"/>
                  </a:srgbClr>
                </a:outerShdw>
              </a:effectLst>
            </a:endParaRPr>
          </a:p>
        </p:txBody>
      </p:sp>
      <p:sp>
        <p:nvSpPr>
          <p:cNvPr id="6" name="Content Placeholder 2"/>
          <p:cNvSpPr txBox="1">
            <a:spLocks/>
          </p:cNvSpPr>
          <p:nvPr/>
        </p:nvSpPr>
        <p:spPr>
          <a:xfrm>
            <a:off x="4716016" y="1916832"/>
            <a:ext cx="4145534" cy="4651472"/>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b="1" dirty="0" err="1"/>
              <a:t>Tổ</a:t>
            </a:r>
            <a:r>
              <a:rPr lang="en-US" b="1" dirty="0"/>
              <a:t> </a:t>
            </a:r>
            <a:r>
              <a:rPr lang="en-US" b="1" dirty="0" err="1"/>
              <a:t>chức</a:t>
            </a:r>
            <a:r>
              <a:rPr lang="en-US" b="1" dirty="0"/>
              <a:t> </a:t>
            </a:r>
            <a:r>
              <a:rPr lang="en-US" b="1" dirty="0" err="1"/>
              <a:t>máy</a:t>
            </a:r>
            <a:r>
              <a:rPr lang="en-US" b="1" dirty="0"/>
              <a:t> </a:t>
            </a:r>
            <a:r>
              <a:rPr lang="en-US" b="1" dirty="0" err="1"/>
              <a:t>tính</a:t>
            </a:r>
            <a:endParaRPr lang="en-US" b="1" dirty="0"/>
          </a:p>
          <a:p>
            <a:pPr lvl="1" fontAlgn="auto">
              <a:spcAft>
                <a:spcPts val="0"/>
              </a:spcAft>
            </a:pPr>
            <a:r>
              <a:rPr lang="en-US" dirty="0" err="1"/>
              <a:t>Các</a:t>
            </a:r>
            <a:r>
              <a:rPr lang="en-US" dirty="0"/>
              <a:t> </a:t>
            </a:r>
            <a:r>
              <a:rPr lang="en-US" dirty="0" err="1"/>
              <a:t>khối</a:t>
            </a:r>
            <a:r>
              <a:rPr lang="en-US" dirty="0"/>
              <a:t> </a:t>
            </a:r>
            <a:r>
              <a:rPr lang="en-US" dirty="0" err="1"/>
              <a:t>của</a:t>
            </a:r>
            <a:r>
              <a:rPr lang="en-US" dirty="0"/>
              <a:t> </a:t>
            </a:r>
            <a:r>
              <a:rPr lang="en-US" dirty="0" err="1"/>
              <a:t>máy</a:t>
            </a:r>
            <a:r>
              <a:rPr lang="en-US" dirty="0"/>
              <a:t> </a:t>
            </a:r>
            <a:r>
              <a:rPr lang="en-US" dirty="0" err="1"/>
              <a:t>tính</a:t>
            </a:r>
            <a:r>
              <a:rPr lang="en-US" dirty="0"/>
              <a:t> </a:t>
            </a:r>
            <a:r>
              <a:rPr lang="en-US" dirty="0" err="1"/>
              <a:t>và</a:t>
            </a:r>
            <a:r>
              <a:rPr lang="en-US" dirty="0"/>
              <a:t> </a:t>
            </a:r>
            <a:r>
              <a:rPr lang="en-US" dirty="0" err="1"/>
              <a:t>sự</a:t>
            </a:r>
            <a:r>
              <a:rPr lang="en-US" dirty="0"/>
              <a:t> </a:t>
            </a:r>
            <a:r>
              <a:rPr lang="en-US" dirty="0" err="1"/>
              <a:t>kết</a:t>
            </a:r>
            <a:r>
              <a:rPr lang="en-US" dirty="0"/>
              <a:t> </a:t>
            </a:r>
            <a:r>
              <a:rPr lang="en-US" dirty="0" err="1"/>
              <a:t>nối</a:t>
            </a:r>
            <a:r>
              <a:rPr lang="en-US" dirty="0"/>
              <a:t>  </a:t>
            </a:r>
            <a:r>
              <a:rPr lang="en-US" dirty="0" err="1"/>
              <a:t>giữa</a:t>
            </a:r>
            <a:r>
              <a:rPr lang="en-US" dirty="0"/>
              <a:t> </a:t>
            </a:r>
            <a:r>
              <a:rPr lang="en-US" dirty="0" err="1"/>
              <a:t>chúng</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đặc</a:t>
            </a:r>
            <a:r>
              <a:rPr lang="en-US" dirty="0"/>
              <a:t> </a:t>
            </a:r>
            <a:r>
              <a:rPr lang="en-US" dirty="0" err="1"/>
              <a:t>điểm</a:t>
            </a:r>
            <a:r>
              <a:rPr lang="en-US" dirty="0"/>
              <a:t> </a:t>
            </a:r>
            <a:r>
              <a:rPr lang="en-US" dirty="0" err="1"/>
              <a:t>của</a:t>
            </a:r>
            <a:r>
              <a:rPr lang="en-US" dirty="0"/>
              <a:t> </a:t>
            </a:r>
            <a:r>
              <a:rPr lang="en-US" dirty="0" err="1"/>
              <a:t>kiến</a:t>
            </a:r>
            <a:r>
              <a:rPr lang="en-US" dirty="0"/>
              <a:t> </a:t>
            </a:r>
            <a:r>
              <a:rPr lang="en-US" dirty="0" err="1"/>
              <a:t>trúc</a:t>
            </a:r>
            <a:endParaRPr lang="en-US" dirty="0"/>
          </a:p>
          <a:p>
            <a:pPr lvl="1" fontAlgn="auto">
              <a:spcAft>
                <a:spcPts val="0"/>
              </a:spcAft>
            </a:pPr>
            <a:endParaRPr lang="en-US" dirty="0"/>
          </a:p>
          <a:p>
            <a:pPr lvl="1" fontAlgn="auto">
              <a:spcAft>
                <a:spcPts val="0"/>
              </a:spcAft>
            </a:pPr>
            <a:endParaRPr lang="en-US" sz="1400" dirty="0"/>
          </a:p>
          <a:p>
            <a:pPr fontAlgn="auto">
              <a:spcAft>
                <a:spcPts val="0"/>
              </a:spcAft>
            </a:pPr>
            <a:r>
              <a:rPr lang="en-US" b="1" dirty="0" err="1"/>
              <a:t>Các</a:t>
            </a:r>
            <a:r>
              <a:rPr lang="en-US" b="1" dirty="0"/>
              <a:t> </a:t>
            </a:r>
            <a:r>
              <a:rPr lang="en-US" b="1" dirty="0" err="1"/>
              <a:t>thuộc</a:t>
            </a:r>
            <a:r>
              <a:rPr lang="en-US" b="1" dirty="0"/>
              <a:t> </a:t>
            </a:r>
            <a:r>
              <a:rPr lang="en-US" b="1" dirty="0" err="1"/>
              <a:t>tính</a:t>
            </a:r>
            <a:r>
              <a:rPr lang="en-US" b="1" dirty="0"/>
              <a:t> </a:t>
            </a:r>
            <a:r>
              <a:rPr lang="en-US" b="1" dirty="0" err="1"/>
              <a:t>của</a:t>
            </a:r>
            <a:r>
              <a:rPr lang="en-US" b="1" dirty="0"/>
              <a:t> </a:t>
            </a:r>
            <a:r>
              <a:rPr lang="en-US" b="1" dirty="0" err="1"/>
              <a:t>tổ</a:t>
            </a:r>
            <a:r>
              <a:rPr lang="en-US" b="1" dirty="0"/>
              <a:t> </a:t>
            </a:r>
            <a:r>
              <a:rPr lang="en-US" b="1" dirty="0" err="1"/>
              <a:t>chức</a:t>
            </a:r>
            <a:endParaRPr lang="en-US" b="1" dirty="0"/>
          </a:p>
          <a:p>
            <a:pPr lvl="1" fontAlgn="auto">
              <a:spcAft>
                <a:spcPts val="0"/>
              </a:spcAft>
            </a:pPr>
            <a:r>
              <a:rPr lang="vi-VN" dirty="0"/>
              <a:t>Chi tiết đặc tính phần cứng</a:t>
            </a:r>
            <a:r>
              <a:rPr lang="en-GB" dirty="0"/>
              <a:t>: </a:t>
            </a:r>
            <a:r>
              <a:rPr lang="vi-VN" dirty="0"/>
              <a:t>Tín hiệu điều khiển</a:t>
            </a:r>
            <a:r>
              <a:rPr lang="en-GB" dirty="0"/>
              <a:t>, g</a:t>
            </a:r>
            <a:r>
              <a:rPr lang="vi-VN" dirty="0"/>
              <a:t>iao diện giữa máy tính và thiết bị ngoại vi</a:t>
            </a:r>
            <a:r>
              <a:rPr lang="en-GB" dirty="0"/>
              <a:t>, c</a:t>
            </a:r>
            <a:r>
              <a:rPr lang="vi-VN" dirty="0"/>
              <a:t>ông nghệ bộ nhớ được sử dụn</a:t>
            </a:r>
            <a:r>
              <a:rPr lang="en-GB" dirty="0"/>
              <a:t>g</a:t>
            </a:r>
            <a:r>
              <a:rPr lang="en-US" dirty="0"/>
              <a:t>	</a:t>
            </a:r>
          </a:p>
        </p:txBody>
      </p:sp>
    </p:spTree>
    <p:extLst>
      <p:ext uri="{BB962C8B-B14F-4D97-AF65-F5344CB8AC3E}">
        <p14:creationId xmlns:p14="http://schemas.microsoft.com/office/powerpoint/2010/main" val="1702123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457200"/>
            <a:ext cx="7556313" cy="1116106"/>
          </a:xfrm>
        </p:spPr>
        <p:txBody>
          <a:bodyPr>
            <a:normAutofit/>
          </a:bodyPr>
          <a:lstStyle/>
          <a:p>
            <a:r>
              <a:rPr lang="en-GB" dirty="0" err="1">
                <a:effectLst>
                  <a:outerShdw blurRad="38100" dist="38100" dir="2700000" algn="tl">
                    <a:srgbClr val="000000">
                      <a:alpha val="43137"/>
                    </a:srgbClr>
                  </a:outerShdw>
                </a:effectLst>
                <a:latin typeface="+mn-lt"/>
                <a:ea typeface="+mn-ea"/>
                <a:cs typeface="+mn-cs"/>
              </a:rPr>
              <a:t>Kiến</a:t>
            </a:r>
            <a:r>
              <a:rPr lang="en-GB" dirty="0">
                <a:effectLst>
                  <a:outerShdw blurRad="38100" dist="38100" dir="2700000" algn="tl">
                    <a:srgbClr val="000000">
                      <a:alpha val="43137"/>
                    </a:srgbClr>
                  </a:outerShdw>
                </a:effectLst>
                <a:latin typeface="+mn-lt"/>
                <a:ea typeface="+mn-ea"/>
                <a:cs typeface="+mn-cs"/>
              </a:rPr>
              <a:t> </a:t>
            </a:r>
            <a:r>
              <a:rPr lang="en-GB" dirty="0" err="1">
                <a:effectLst>
                  <a:outerShdw blurRad="38100" dist="38100" dir="2700000" algn="tl">
                    <a:srgbClr val="000000">
                      <a:alpha val="43137"/>
                    </a:srgbClr>
                  </a:outerShdw>
                </a:effectLst>
                <a:latin typeface="+mn-lt"/>
                <a:ea typeface="+mn-ea"/>
                <a:cs typeface="+mn-cs"/>
              </a:rPr>
              <a:t>trúc</a:t>
            </a:r>
            <a:r>
              <a:rPr lang="en-GB" dirty="0">
                <a:effectLst>
                  <a:outerShdw blurRad="38100" dist="38100" dir="2700000" algn="tl">
                    <a:srgbClr val="000000">
                      <a:alpha val="43137"/>
                    </a:srgbClr>
                  </a:outerShdw>
                </a:effectLst>
                <a:latin typeface="+mn-lt"/>
                <a:ea typeface="+mn-ea"/>
                <a:cs typeface="+mn-cs"/>
              </a:rPr>
              <a:t> </a:t>
            </a:r>
            <a:r>
              <a:rPr lang="en-GB" dirty="0" err="1">
                <a:effectLst>
                  <a:outerShdw blurRad="38100" dist="38100" dir="2700000" algn="tl">
                    <a:srgbClr val="000000">
                      <a:alpha val="43137"/>
                    </a:srgbClr>
                  </a:outerShdw>
                </a:effectLst>
                <a:latin typeface="+mn-lt"/>
                <a:ea typeface="+mn-ea"/>
                <a:cs typeface="+mn-cs"/>
              </a:rPr>
              <a:t>hệ</a:t>
            </a:r>
            <a:r>
              <a:rPr lang="en-GB" dirty="0">
                <a:effectLst>
                  <a:outerShdw blurRad="38100" dist="38100" dir="2700000" algn="tl">
                    <a:srgbClr val="000000">
                      <a:alpha val="43137"/>
                    </a:srgbClr>
                  </a:outerShdw>
                </a:effectLst>
                <a:latin typeface="+mn-lt"/>
                <a:ea typeface="+mn-ea"/>
                <a:cs typeface="+mn-cs"/>
              </a:rPr>
              <a:t> </a:t>
            </a:r>
            <a:r>
              <a:rPr lang="en-GB" dirty="0" err="1">
                <a:effectLst>
                  <a:outerShdw blurRad="38100" dist="38100" dir="2700000" algn="tl">
                    <a:srgbClr val="000000">
                      <a:alpha val="43137"/>
                    </a:srgbClr>
                  </a:outerShdw>
                </a:effectLst>
                <a:latin typeface="+mn-lt"/>
                <a:ea typeface="+mn-ea"/>
                <a:cs typeface="+mn-cs"/>
              </a:rPr>
              <a:t>thống</a:t>
            </a:r>
            <a:endParaRPr lang="en-GB" dirty="0">
              <a:effectLst>
                <a:outerShdw blurRad="38100" dist="38100" dir="2700000" algn="tl">
                  <a:srgbClr val="000000">
                    <a:alpha val="43137"/>
                  </a:srgbClr>
                </a:outerShdw>
              </a:effectLst>
              <a:latin typeface="+mn-lt"/>
              <a:ea typeface="+mn-ea"/>
              <a:cs typeface="+mn-cs"/>
            </a:endParaRPr>
          </a:p>
        </p:txBody>
      </p:sp>
      <p:sp>
        <p:nvSpPr>
          <p:cNvPr id="5123" name="Rectangle 3"/>
          <p:cNvSpPr>
            <a:spLocks noGrp="1" noChangeArrowheads="1"/>
          </p:cNvSpPr>
          <p:nvPr>
            <p:ph idx="1"/>
          </p:nvPr>
        </p:nvSpPr>
        <p:spPr/>
        <p:txBody>
          <a:bodyPr>
            <a:normAutofit/>
          </a:bodyPr>
          <a:lstStyle/>
          <a:p>
            <a:r>
              <a:rPr lang="en-GB" sz="2800" dirty="0" err="1"/>
              <a:t>Kiến</a:t>
            </a:r>
            <a:r>
              <a:rPr lang="en-GB" sz="2800" dirty="0"/>
              <a:t> </a:t>
            </a:r>
            <a:r>
              <a:rPr lang="en-GB" sz="2800" dirty="0" err="1"/>
              <a:t>trúc</a:t>
            </a:r>
            <a:r>
              <a:rPr lang="en-GB" sz="2800" dirty="0"/>
              <a:t> </a:t>
            </a:r>
            <a:r>
              <a:rPr lang="en-GB" sz="2800" dirty="0" err="1"/>
              <a:t>hệ</a:t>
            </a:r>
            <a:r>
              <a:rPr lang="en-GB" sz="2800" dirty="0"/>
              <a:t> </a:t>
            </a:r>
            <a:r>
              <a:rPr lang="en-GB" sz="2800" dirty="0" err="1"/>
              <a:t>thống</a:t>
            </a:r>
            <a:r>
              <a:rPr lang="en-GB" sz="2800" dirty="0"/>
              <a:t> IBM 370</a:t>
            </a:r>
          </a:p>
          <a:p>
            <a:pPr lvl="1"/>
            <a:r>
              <a:rPr lang="en-GB" sz="2000" dirty="0" err="1"/>
              <a:t>Được</a:t>
            </a:r>
            <a:r>
              <a:rPr lang="en-GB" sz="2000" dirty="0"/>
              <a:t> </a:t>
            </a:r>
            <a:r>
              <a:rPr lang="en-GB" sz="2000" dirty="0" err="1"/>
              <a:t>giới</a:t>
            </a:r>
            <a:r>
              <a:rPr lang="en-GB" sz="2000" dirty="0"/>
              <a:t> </a:t>
            </a:r>
            <a:r>
              <a:rPr lang="en-GB" sz="2000" dirty="0" err="1"/>
              <a:t>thiệu</a:t>
            </a:r>
            <a:r>
              <a:rPr lang="en-GB" sz="2000" dirty="0"/>
              <a:t> </a:t>
            </a:r>
            <a:r>
              <a:rPr lang="en-GB" sz="2000" dirty="0" err="1"/>
              <a:t>vào</a:t>
            </a:r>
            <a:r>
              <a:rPr lang="en-GB" sz="2000" dirty="0"/>
              <a:t> </a:t>
            </a:r>
            <a:r>
              <a:rPr lang="en-GB" sz="2000" dirty="0" err="1"/>
              <a:t>năm</a:t>
            </a:r>
            <a:r>
              <a:rPr lang="en-GB" sz="2000" dirty="0"/>
              <a:t> 1970</a:t>
            </a:r>
          </a:p>
          <a:p>
            <a:pPr lvl="1"/>
            <a:r>
              <a:rPr lang="en-GB" sz="2000" dirty="0" err="1"/>
              <a:t>Bao</a:t>
            </a:r>
            <a:r>
              <a:rPr lang="en-GB" sz="2000" dirty="0"/>
              <a:t> </a:t>
            </a:r>
            <a:r>
              <a:rPr lang="en-GB" sz="2000" dirty="0" err="1"/>
              <a:t>gồm</a:t>
            </a:r>
            <a:r>
              <a:rPr lang="en-GB" sz="2000" dirty="0"/>
              <a:t> </a:t>
            </a:r>
            <a:r>
              <a:rPr lang="en-GB" sz="2000" dirty="0" err="1"/>
              <a:t>môt</a:t>
            </a:r>
            <a:r>
              <a:rPr lang="en-GB" sz="2000" dirty="0"/>
              <a:t> </a:t>
            </a:r>
            <a:r>
              <a:rPr lang="en-GB" sz="2000" dirty="0" err="1"/>
              <a:t>số</a:t>
            </a:r>
            <a:r>
              <a:rPr lang="en-GB" sz="2000" dirty="0"/>
              <a:t> model</a:t>
            </a:r>
          </a:p>
          <a:p>
            <a:pPr lvl="1"/>
            <a:r>
              <a:rPr lang="en-GB" sz="2000" dirty="0" err="1"/>
              <a:t>Có</a:t>
            </a:r>
            <a:r>
              <a:rPr lang="en-GB" sz="2000" dirty="0"/>
              <a:t> </a:t>
            </a:r>
            <a:r>
              <a:rPr lang="en-GB" sz="2000" dirty="0" err="1"/>
              <a:t>thể</a:t>
            </a:r>
            <a:r>
              <a:rPr lang="en-GB" sz="2000" dirty="0"/>
              <a:t> </a:t>
            </a:r>
            <a:r>
              <a:rPr lang="en-GB" sz="2000" dirty="0" err="1"/>
              <a:t>nâng</a:t>
            </a:r>
            <a:r>
              <a:rPr lang="en-GB" sz="2000" dirty="0"/>
              <a:t> </a:t>
            </a:r>
            <a:r>
              <a:rPr lang="en-GB" sz="2000" dirty="0" err="1"/>
              <a:t>cấp</a:t>
            </a:r>
            <a:r>
              <a:rPr lang="en-GB" sz="2000" dirty="0"/>
              <a:t> </a:t>
            </a:r>
            <a:r>
              <a:rPr lang="en-GB" sz="2000" dirty="0" err="1"/>
              <a:t>lên</a:t>
            </a:r>
            <a:r>
              <a:rPr lang="en-GB" sz="2000" dirty="0"/>
              <a:t> model </a:t>
            </a:r>
            <a:r>
              <a:rPr lang="en-GB" sz="2000" dirty="0" err="1"/>
              <a:t>đắt</a:t>
            </a:r>
            <a:r>
              <a:rPr lang="en-GB" sz="2000" dirty="0"/>
              <a:t> </a:t>
            </a:r>
            <a:r>
              <a:rPr lang="en-GB" sz="2000" dirty="0" err="1"/>
              <a:t>tiền</a:t>
            </a:r>
            <a:r>
              <a:rPr lang="en-GB" sz="2000" dirty="0"/>
              <a:t> </a:t>
            </a:r>
            <a:r>
              <a:rPr lang="en-GB" sz="2000" dirty="0" err="1"/>
              <a:t>và</a:t>
            </a:r>
            <a:r>
              <a:rPr lang="en-GB" sz="2000" dirty="0"/>
              <a:t> </a:t>
            </a:r>
            <a:r>
              <a:rPr lang="en-GB" sz="2000" dirty="0" err="1"/>
              <a:t>tốc</a:t>
            </a:r>
            <a:r>
              <a:rPr lang="en-GB" sz="2000" dirty="0"/>
              <a:t> </a:t>
            </a:r>
            <a:r>
              <a:rPr lang="en-GB" sz="2000" dirty="0" err="1"/>
              <a:t>độ</a:t>
            </a:r>
            <a:r>
              <a:rPr lang="en-GB" sz="2000" dirty="0"/>
              <a:t> </a:t>
            </a:r>
            <a:r>
              <a:rPr lang="en-GB" sz="2000" dirty="0" err="1"/>
              <a:t>nhanh</a:t>
            </a:r>
            <a:r>
              <a:rPr lang="en-GB" sz="2000" dirty="0"/>
              <a:t> </a:t>
            </a:r>
            <a:r>
              <a:rPr lang="en-GB" sz="2000" dirty="0" err="1"/>
              <a:t>hơn</a:t>
            </a:r>
            <a:r>
              <a:rPr lang="en-GB" sz="2000" dirty="0"/>
              <a:t> </a:t>
            </a:r>
            <a:r>
              <a:rPr lang="en-GB" sz="2000" dirty="0" err="1"/>
              <a:t>mà</a:t>
            </a:r>
            <a:r>
              <a:rPr lang="en-GB" sz="2000" dirty="0"/>
              <a:t> </a:t>
            </a:r>
            <a:r>
              <a:rPr lang="en-GB" sz="2000" dirty="0" err="1"/>
              <a:t>không</a:t>
            </a:r>
            <a:r>
              <a:rPr lang="en-GB" sz="2000" dirty="0"/>
              <a:t> </a:t>
            </a:r>
            <a:r>
              <a:rPr lang="en-GB" sz="2000" dirty="0" err="1"/>
              <a:t>cần</a:t>
            </a:r>
            <a:r>
              <a:rPr lang="en-GB" sz="2000" dirty="0"/>
              <a:t> </a:t>
            </a:r>
            <a:r>
              <a:rPr lang="en-GB" sz="2000" dirty="0" err="1"/>
              <a:t>bỏ</a:t>
            </a:r>
            <a:r>
              <a:rPr lang="en-GB" sz="2000" dirty="0"/>
              <a:t> </a:t>
            </a:r>
            <a:r>
              <a:rPr lang="en-GB" sz="2000" dirty="0" err="1"/>
              <a:t>đi</a:t>
            </a:r>
            <a:r>
              <a:rPr lang="en-GB" sz="2000" dirty="0"/>
              <a:t> </a:t>
            </a:r>
            <a:r>
              <a:rPr lang="en-GB" sz="2000" dirty="0" err="1"/>
              <a:t>các</a:t>
            </a:r>
            <a:r>
              <a:rPr lang="en-GB" sz="2000" dirty="0"/>
              <a:t> </a:t>
            </a:r>
            <a:r>
              <a:rPr lang="en-GB" sz="2000" dirty="0" err="1"/>
              <a:t>phần</a:t>
            </a:r>
            <a:r>
              <a:rPr lang="en-GB" sz="2000" dirty="0"/>
              <a:t> </a:t>
            </a:r>
            <a:r>
              <a:rPr lang="en-GB" sz="2000" dirty="0" err="1"/>
              <a:t>mềm</a:t>
            </a:r>
            <a:r>
              <a:rPr lang="en-GB" sz="2000" dirty="0"/>
              <a:t> </a:t>
            </a:r>
            <a:r>
              <a:rPr lang="en-GB" sz="2000" dirty="0" err="1"/>
              <a:t>gốc</a:t>
            </a:r>
            <a:endParaRPr lang="en-GB" sz="2000" dirty="0"/>
          </a:p>
          <a:p>
            <a:pPr lvl="1"/>
            <a:r>
              <a:rPr lang="en-GB" sz="2000" dirty="0" err="1"/>
              <a:t>Mỗi</a:t>
            </a:r>
            <a:r>
              <a:rPr lang="en-GB" sz="2000" dirty="0"/>
              <a:t> </a:t>
            </a:r>
            <a:r>
              <a:rPr lang="en-GB" sz="2000" dirty="0" err="1"/>
              <a:t>mẫu</a:t>
            </a:r>
            <a:r>
              <a:rPr lang="en-GB" sz="2000" dirty="0"/>
              <a:t> model </a:t>
            </a:r>
            <a:r>
              <a:rPr lang="en-GB" sz="2000" dirty="0" err="1"/>
              <a:t>mới</a:t>
            </a:r>
            <a:r>
              <a:rPr lang="en-GB" sz="2000" dirty="0"/>
              <a:t> </a:t>
            </a:r>
            <a:r>
              <a:rPr lang="en-GB" sz="2000" dirty="0" err="1"/>
              <a:t>tung</a:t>
            </a:r>
            <a:r>
              <a:rPr lang="en-GB" sz="2000" dirty="0"/>
              <a:t> </a:t>
            </a:r>
            <a:r>
              <a:rPr lang="en-GB" sz="2000" dirty="0" err="1"/>
              <a:t>ra</a:t>
            </a:r>
            <a:r>
              <a:rPr lang="en-GB" sz="2000" dirty="0"/>
              <a:t> </a:t>
            </a:r>
            <a:r>
              <a:rPr lang="en-GB" sz="2000" dirty="0" err="1"/>
              <a:t>được</a:t>
            </a:r>
            <a:r>
              <a:rPr lang="en-GB" sz="2000" dirty="0"/>
              <a:t> </a:t>
            </a:r>
            <a:r>
              <a:rPr lang="en-GB" sz="2000" dirty="0" err="1"/>
              <a:t>cải</a:t>
            </a:r>
            <a:r>
              <a:rPr lang="en-GB" sz="2000" dirty="0"/>
              <a:t> </a:t>
            </a:r>
            <a:r>
              <a:rPr lang="en-GB" sz="2000" dirty="0" err="1"/>
              <a:t>tiến</a:t>
            </a:r>
            <a:r>
              <a:rPr lang="en-GB" sz="2000" dirty="0"/>
              <a:t> </a:t>
            </a:r>
            <a:r>
              <a:rPr lang="en-GB" sz="2000" dirty="0" err="1"/>
              <a:t>kĩ</a:t>
            </a:r>
            <a:r>
              <a:rPr lang="en-GB" sz="2000" dirty="0"/>
              <a:t> </a:t>
            </a:r>
            <a:r>
              <a:rPr lang="en-GB" sz="2000" dirty="0" err="1"/>
              <a:t>thuật</a:t>
            </a:r>
            <a:r>
              <a:rPr lang="en-GB" sz="2000" dirty="0"/>
              <a:t> </a:t>
            </a:r>
            <a:r>
              <a:rPr lang="en-GB" sz="2000" dirty="0" err="1"/>
              <a:t>nhưng</a:t>
            </a:r>
            <a:r>
              <a:rPr lang="en-GB" sz="2000" dirty="0"/>
              <a:t> </a:t>
            </a:r>
            <a:r>
              <a:rPr lang="en-GB" sz="2000" dirty="0" err="1"/>
              <a:t>giữ</a:t>
            </a:r>
            <a:r>
              <a:rPr lang="en-GB" sz="2000" dirty="0"/>
              <a:t> </a:t>
            </a:r>
            <a:r>
              <a:rPr lang="en-GB" sz="2000" dirty="0" err="1"/>
              <a:t>nguyên</a:t>
            </a:r>
            <a:r>
              <a:rPr lang="en-GB" sz="2000" dirty="0"/>
              <a:t> </a:t>
            </a:r>
            <a:r>
              <a:rPr lang="en-GB" sz="2000" dirty="0" err="1"/>
              <a:t>kiến</a:t>
            </a:r>
            <a:r>
              <a:rPr lang="en-GB" sz="2000" dirty="0"/>
              <a:t> </a:t>
            </a:r>
            <a:r>
              <a:rPr lang="en-GB" sz="2000" dirty="0" err="1"/>
              <a:t>trúc</a:t>
            </a:r>
            <a:r>
              <a:rPr lang="en-GB" sz="2000" dirty="0"/>
              <a:t> do </a:t>
            </a:r>
            <a:r>
              <a:rPr lang="en-GB" sz="2000" dirty="0" err="1"/>
              <a:t>đó</a:t>
            </a:r>
            <a:r>
              <a:rPr lang="en-GB" sz="2000" dirty="0"/>
              <a:t> </a:t>
            </a:r>
            <a:r>
              <a:rPr lang="en-GB" sz="2000" dirty="0" err="1"/>
              <a:t>khách</a:t>
            </a:r>
            <a:r>
              <a:rPr lang="en-GB" sz="2000" dirty="0"/>
              <a:t> </a:t>
            </a:r>
            <a:r>
              <a:rPr lang="en-GB" sz="2000" dirty="0" err="1"/>
              <a:t>hàng</a:t>
            </a:r>
            <a:r>
              <a:rPr lang="en-GB" sz="2000" dirty="0"/>
              <a:t> </a:t>
            </a:r>
            <a:r>
              <a:rPr lang="en-GB" sz="2000" dirty="0" err="1"/>
              <a:t>không</a:t>
            </a:r>
            <a:r>
              <a:rPr lang="en-GB" sz="2000" dirty="0"/>
              <a:t> </a:t>
            </a:r>
            <a:r>
              <a:rPr lang="en-GB" sz="2000" dirty="0" err="1"/>
              <a:t>cần</a:t>
            </a:r>
            <a:r>
              <a:rPr lang="en-GB" sz="2000" dirty="0"/>
              <a:t> </a:t>
            </a:r>
            <a:r>
              <a:rPr lang="en-GB" sz="2000" dirty="0" err="1"/>
              <a:t>mua</a:t>
            </a:r>
            <a:r>
              <a:rPr lang="en-GB" sz="2000" dirty="0"/>
              <a:t> </a:t>
            </a:r>
            <a:r>
              <a:rPr lang="en-GB" sz="2000" dirty="0" err="1"/>
              <a:t>phần</a:t>
            </a:r>
            <a:r>
              <a:rPr lang="en-GB" sz="2000" dirty="0"/>
              <a:t> </a:t>
            </a:r>
            <a:r>
              <a:rPr lang="en-GB" sz="2000" dirty="0" err="1"/>
              <a:t>mềm</a:t>
            </a:r>
            <a:r>
              <a:rPr lang="en-GB" sz="2000" dirty="0"/>
              <a:t> </a:t>
            </a:r>
            <a:r>
              <a:rPr lang="en-GB" sz="2000" dirty="0" err="1"/>
              <a:t>mới</a:t>
            </a:r>
            <a:endParaRPr lang="en-GB" sz="2000" dirty="0"/>
          </a:p>
          <a:p>
            <a:pPr lvl="1"/>
            <a:r>
              <a:rPr lang="en-GB" sz="2000" dirty="0" err="1"/>
              <a:t>Kiến</a:t>
            </a:r>
            <a:r>
              <a:rPr lang="en-GB" sz="2000" dirty="0"/>
              <a:t> </a:t>
            </a:r>
            <a:r>
              <a:rPr lang="en-GB" sz="2000" dirty="0" err="1"/>
              <a:t>trúc</a:t>
            </a:r>
            <a:r>
              <a:rPr lang="en-GB" sz="2000" dirty="0"/>
              <a:t> </a:t>
            </a:r>
            <a:r>
              <a:rPr lang="en-GB" sz="2000" dirty="0" err="1"/>
              <a:t>này</a:t>
            </a:r>
            <a:r>
              <a:rPr lang="en-GB" sz="2000" dirty="0"/>
              <a:t> </a:t>
            </a:r>
            <a:r>
              <a:rPr lang="en-GB" sz="2000" dirty="0" err="1"/>
              <a:t>được</a:t>
            </a:r>
            <a:r>
              <a:rPr lang="en-GB" sz="2000" dirty="0"/>
              <a:t> </a:t>
            </a:r>
            <a:r>
              <a:rPr lang="en-GB" sz="2000" dirty="0" err="1"/>
              <a:t>duy</a:t>
            </a:r>
            <a:r>
              <a:rPr lang="en-GB" sz="2000" dirty="0"/>
              <a:t> </a:t>
            </a:r>
            <a:r>
              <a:rPr lang="en-GB" sz="2000" dirty="0" err="1"/>
              <a:t>trì</a:t>
            </a:r>
            <a:r>
              <a:rPr lang="en-GB" sz="2000" dirty="0"/>
              <a:t> </a:t>
            </a:r>
            <a:r>
              <a:rPr lang="en-GB" sz="2000" dirty="0" err="1"/>
              <a:t>đến</a:t>
            </a:r>
            <a:r>
              <a:rPr lang="en-GB" sz="2000" dirty="0"/>
              <a:t> </a:t>
            </a:r>
            <a:r>
              <a:rPr lang="en-GB" sz="2000" dirty="0" err="1"/>
              <a:t>ngày</a:t>
            </a:r>
            <a:r>
              <a:rPr lang="en-GB" sz="2000" dirty="0"/>
              <a:t> nay </a:t>
            </a:r>
            <a:r>
              <a:rPr lang="en-GB" sz="2000" dirty="0" err="1"/>
              <a:t>trên</a:t>
            </a:r>
            <a:r>
              <a:rPr lang="en-GB" sz="2000" dirty="0"/>
              <a:t> </a:t>
            </a:r>
            <a:r>
              <a:rPr lang="en-GB" sz="2000" dirty="0" err="1"/>
              <a:t>các</a:t>
            </a:r>
            <a:r>
              <a:rPr lang="en-GB" sz="2000" dirty="0"/>
              <a:t> </a:t>
            </a:r>
            <a:r>
              <a:rPr lang="en-GB" sz="2000" dirty="0" err="1"/>
              <a:t>dòng</a:t>
            </a:r>
            <a:r>
              <a:rPr lang="en-GB" sz="2000" dirty="0"/>
              <a:t> </a:t>
            </a:r>
            <a:r>
              <a:rPr lang="en-GB" sz="2000" dirty="0" err="1"/>
              <a:t>máy</a:t>
            </a:r>
            <a:r>
              <a:rPr lang="en-GB" sz="2000" dirty="0"/>
              <a:t> </a:t>
            </a:r>
            <a:r>
              <a:rPr lang="en-GB" sz="2000" dirty="0" err="1"/>
              <a:t>tính</a:t>
            </a:r>
            <a:r>
              <a:rPr lang="en-GB" sz="2000" dirty="0"/>
              <a:t> IBM </a:t>
            </a:r>
            <a:r>
              <a:rPr lang="en-GB" sz="2000" dirty="0" err="1"/>
              <a:t>lớn</a:t>
            </a:r>
            <a:endParaRPr lang="en-GB" sz="2000" dirty="0"/>
          </a:p>
        </p:txBody>
      </p:sp>
      <p:sp>
        <p:nvSpPr>
          <p:cNvPr id="30" name="Text Placeholder 29"/>
          <p:cNvSpPr>
            <a:spLocks noGrp="1"/>
          </p:cNvSpPr>
          <p:nvPr>
            <p:ph type="body" sz="half" idx="4294967295"/>
          </p:nvPr>
        </p:nvSpPr>
        <p:spPr>
          <a:xfrm>
            <a:off x="-1066800" y="914400"/>
            <a:ext cx="7559675" cy="774700"/>
          </a:xfrm>
        </p:spPr>
        <p:txBody>
          <a:bodyPr>
            <a:normAutofit/>
          </a:bodyPr>
          <a:lstStyle/>
          <a:p>
            <a:pPr algn="r">
              <a:spcBef>
                <a:spcPct val="0"/>
              </a:spcBef>
              <a:buNone/>
            </a:pPr>
            <a:r>
              <a:rPr lang="en-US" sz="3600" dirty="0">
                <a:solidFill>
                  <a:schemeClr val="accent1"/>
                </a:solidFill>
                <a:effectLst>
                  <a:outerShdw blurRad="38100" dist="38100" dir="2700000" algn="tl">
                    <a:srgbClr val="000000">
                      <a:alpha val="43137"/>
                    </a:srgbClr>
                  </a:outerShdw>
                </a:effectLst>
              </a:rPr>
              <a:t>IBM 370</a:t>
            </a:r>
          </a:p>
        </p:txBody>
      </p:sp>
      <p:pic>
        <p:nvPicPr>
          <p:cNvPr id="5" name="Picture 4"/>
          <p:cNvPicPr>
            <a:picLocks noChangeAspect="1"/>
          </p:cNvPicPr>
          <p:nvPr/>
        </p:nvPicPr>
        <p:blipFill>
          <a:blip r:embed="rId3"/>
          <a:stretch>
            <a:fillRect/>
          </a:stretch>
        </p:blipFill>
        <p:spPr>
          <a:xfrm>
            <a:off x="6172200" y="5029200"/>
            <a:ext cx="2043775" cy="20574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effectLst>
                  <a:outerShdw blurRad="38100" dist="38100" dir="2700000" algn="tl">
                    <a:srgbClr val="000000">
                      <a:alpha val="43137"/>
                    </a:srgbClr>
                  </a:outerShdw>
                </a:effectLst>
                <a:latin typeface="+mn-lt"/>
                <a:ea typeface="+mn-ea"/>
                <a:cs typeface="+mn-cs"/>
              </a:rPr>
              <a:t>1.3 </a:t>
            </a:r>
            <a:r>
              <a:rPr lang="en-GB" dirty="0" err="1">
                <a:effectLst>
                  <a:outerShdw blurRad="38100" dist="38100" dir="2700000" algn="tl">
                    <a:srgbClr val="000000">
                      <a:alpha val="43137"/>
                    </a:srgbClr>
                  </a:outerShdw>
                </a:effectLst>
                <a:latin typeface="+mn-lt"/>
                <a:ea typeface="+mn-ea"/>
                <a:cs typeface="+mn-cs"/>
              </a:rPr>
              <a:t>Cấu</a:t>
            </a:r>
            <a:r>
              <a:rPr lang="en-GB" dirty="0">
                <a:effectLst>
                  <a:outerShdw blurRad="38100" dist="38100" dir="2700000" algn="tl">
                    <a:srgbClr val="000000">
                      <a:alpha val="43137"/>
                    </a:srgbClr>
                  </a:outerShdw>
                </a:effectLst>
                <a:latin typeface="+mn-lt"/>
                <a:ea typeface="+mn-ea"/>
                <a:cs typeface="+mn-cs"/>
              </a:rPr>
              <a:t> </a:t>
            </a:r>
            <a:r>
              <a:rPr lang="en-GB" dirty="0" err="1">
                <a:effectLst>
                  <a:outerShdw blurRad="38100" dist="38100" dir="2700000" algn="tl">
                    <a:srgbClr val="000000">
                      <a:alpha val="43137"/>
                    </a:srgbClr>
                  </a:outerShdw>
                </a:effectLst>
                <a:latin typeface="+mn-lt"/>
                <a:ea typeface="+mn-ea"/>
                <a:cs typeface="+mn-cs"/>
              </a:rPr>
              <a:t>trúc</a:t>
            </a:r>
            <a:r>
              <a:rPr lang="en-GB" dirty="0">
                <a:effectLst>
                  <a:outerShdw blurRad="38100" dist="38100" dir="2700000" algn="tl">
                    <a:srgbClr val="000000">
                      <a:alpha val="43137"/>
                    </a:srgbClr>
                  </a:outerShdw>
                </a:effectLst>
                <a:latin typeface="+mn-lt"/>
                <a:ea typeface="+mn-ea"/>
                <a:cs typeface="+mn-cs"/>
              </a:rPr>
              <a:t> </a:t>
            </a:r>
            <a:r>
              <a:rPr lang="en-GB" dirty="0" err="1">
                <a:effectLst>
                  <a:outerShdw blurRad="38100" dist="38100" dir="2700000" algn="tl">
                    <a:srgbClr val="000000">
                      <a:alpha val="43137"/>
                    </a:srgbClr>
                  </a:outerShdw>
                </a:effectLst>
                <a:latin typeface="+mn-lt"/>
                <a:ea typeface="+mn-ea"/>
                <a:cs typeface="+mn-cs"/>
              </a:rPr>
              <a:t>và</a:t>
            </a:r>
            <a:r>
              <a:rPr lang="en-GB" dirty="0">
                <a:effectLst>
                  <a:outerShdw blurRad="38100" dist="38100" dir="2700000" algn="tl">
                    <a:srgbClr val="000000">
                      <a:alpha val="43137"/>
                    </a:srgbClr>
                  </a:outerShdw>
                </a:effectLst>
                <a:latin typeface="+mn-lt"/>
                <a:ea typeface="+mn-ea"/>
                <a:cs typeface="+mn-cs"/>
              </a:rPr>
              <a:t> </a:t>
            </a:r>
            <a:r>
              <a:rPr lang="en-GB" dirty="0" err="1">
                <a:effectLst>
                  <a:outerShdw blurRad="38100" dist="38100" dir="2700000" algn="tl">
                    <a:srgbClr val="000000">
                      <a:alpha val="43137"/>
                    </a:srgbClr>
                  </a:outerShdw>
                </a:effectLst>
                <a:latin typeface="+mn-lt"/>
                <a:ea typeface="+mn-ea"/>
                <a:cs typeface="+mn-cs"/>
              </a:rPr>
              <a:t>chức</a:t>
            </a:r>
            <a:r>
              <a:rPr lang="en-GB" dirty="0">
                <a:effectLst>
                  <a:outerShdw blurRad="38100" dist="38100" dir="2700000" algn="tl">
                    <a:srgbClr val="000000">
                      <a:alpha val="43137"/>
                    </a:srgbClr>
                  </a:outerShdw>
                </a:effectLst>
                <a:latin typeface="+mn-lt"/>
                <a:ea typeface="+mn-ea"/>
                <a:cs typeface="+mn-cs"/>
              </a:rPr>
              <a:t> </a:t>
            </a:r>
            <a:r>
              <a:rPr lang="en-GB" dirty="0" err="1">
                <a:effectLst>
                  <a:outerShdw blurRad="38100" dist="38100" dir="2700000" algn="tl">
                    <a:srgbClr val="000000">
                      <a:alpha val="43137"/>
                    </a:srgbClr>
                  </a:outerShdw>
                </a:effectLst>
                <a:latin typeface="+mn-lt"/>
                <a:ea typeface="+mn-ea"/>
                <a:cs typeface="+mn-cs"/>
              </a:rPr>
              <a:t>năng</a:t>
            </a:r>
            <a:endParaRPr lang="en-GB" dirty="0">
              <a:effectLst>
                <a:outerShdw blurRad="38100" dist="38100" dir="2700000" algn="tl">
                  <a:srgbClr val="000000">
                    <a:alpha val="43137"/>
                  </a:srgbClr>
                </a:outerShdw>
              </a:effectLst>
              <a:latin typeface="+mn-lt"/>
              <a:ea typeface="+mn-ea"/>
              <a:cs typeface="+mn-cs"/>
            </a:endParaRPr>
          </a:p>
        </p:txBody>
      </p:sp>
      <p:sp>
        <p:nvSpPr>
          <p:cNvPr id="25" name="Text Placeholder 24"/>
          <p:cNvSpPr>
            <a:spLocks noGrp="1"/>
          </p:cNvSpPr>
          <p:nvPr>
            <p:ph idx="1"/>
          </p:nvPr>
        </p:nvSpPr>
        <p:spPr>
          <a:xfrm>
            <a:off x="498473" y="1300061"/>
            <a:ext cx="7556313" cy="4144963"/>
          </a:xfrm>
        </p:spPr>
        <p:txBody>
          <a:bodyPr>
            <a:noAutofit/>
          </a:bodyPr>
          <a:lstStyle/>
          <a:p>
            <a:pPr>
              <a:spcBef>
                <a:spcPts val="600"/>
              </a:spcBef>
            </a:pPr>
            <a:r>
              <a:rPr lang="en-US" sz="2000">
                <a:solidFill>
                  <a:srgbClr val="000000"/>
                </a:solidFill>
              </a:rPr>
              <a:t>Máy tính là một hệ thống phức tạp. Để mô tả, người ta dựa trên </a:t>
            </a:r>
            <a:r>
              <a:rPr lang="en-US" sz="2000" b="1">
                <a:solidFill>
                  <a:srgbClr val="000000"/>
                </a:solidFill>
              </a:rPr>
              <a:t>tính phân cấp </a:t>
            </a:r>
            <a:r>
              <a:rPr lang="en-US" sz="2000">
                <a:solidFill>
                  <a:srgbClr val="000000"/>
                </a:solidFill>
              </a:rPr>
              <a:t>của máy tính</a:t>
            </a:r>
          </a:p>
          <a:p>
            <a:pPr>
              <a:spcBef>
                <a:spcPts val="600"/>
              </a:spcBef>
            </a:pPr>
            <a:r>
              <a:rPr lang="en-US" sz="2000" b="1">
                <a:solidFill>
                  <a:srgbClr val="000000"/>
                </a:solidFill>
              </a:rPr>
              <a:t>Hệ </a:t>
            </a:r>
            <a:r>
              <a:rPr lang="en-US" sz="2000" b="1" dirty="0" err="1">
                <a:solidFill>
                  <a:srgbClr val="000000"/>
                </a:solidFill>
              </a:rPr>
              <a:t>thống</a:t>
            </a:r>
            <a:r>
              <a:rPr lang="en-US" sz="2000" b="1" dirty="0">
                <a:solidFill>
                  <a:srgbClr val="000000"/>
                </a:solidFill>
              </a:rPr>
              <a:t> </a:t>
            </a:r>
            <a:r>
              <a:rPr lang="en-US" sz="2000" b="1" dirty="0" err="1">
                <a:solidFill>
                  <a:srgbClr val="000000"/>
                </a:solidFill>
              </a:rPr>
              <a:t>phân</a:t>
            </a:r>
            <a:r>
              <a:rPr lang="en-US" sz="2000" b="1" dirty="0">
                <a:solidFill>
                  <a:srgbClr val="000000"/>
                </a:solidFill>
              </a:rPr>
              <a:t> </a:t>
            </a:r>
            <a:r>
              <a:rPr lang="en-US" sz="2000" b="1" dirty="0" err="1">
                <a:solidFill>
                  <a:srgbClr val="000000"/>
                </a:solidFill>
              </a:rPr>
              <a:t>cấp</a:t>
            </a:r>
            <a:endParaRPr lang="en-US" sz="2000" b="1" dirty="0">
              <a:solidFill>
                <a:srgbClr val="000000"/>
              </a:solidFill>
            </a:endParaRPr>
          </a:p>
          <a:p>
            <a:pPr lvl="1"/>
            <a:r>
              <a:rPr lang="en-US" sz="2000" dirty="0" err="1">
                <a:solidFill>
                  <a:srgbClr val="000000"/>
                </a:solidFill>
              </a:rPr>
              <a:t>Là</a:t>
            </a:r>
            <a:r>
              <a:rPr lang="en-US" sz="2000" dirty="0">
                <a:solidFill>
                  <a:srgbClr val="000000"/>
                </a:solidFill>
              </a:rPr>
              <a:t> </a:t>
            </a:r>
            <a:r>
              <a:rPr lang="en-US" sz="2000" dirty="0" err="1">
                <a:solidFill>
                  <a:srgbClr val="000000"/>
                </a:solidFill>
              </a:rPr>
              <a:t>tập</a:t>
            </a:r>
            <a:r>
              <a:rPr lang="en-US" sz="2000" dirty="0">
                <a:solidFill>
                  <a:srgbClr val="000000"/>
                </a:solidFill>
              </a:rPr>
              <a:t> </a:t>
            </a:r>
            <a:r>
              <a:rPr lang="en-US" sz="2000" dirty="0" err="1">
                <a:solidFill>
                  <a:srgbClr val="000000"/>
                </a:solidFill>
              </a:rPr>
              <a:t>hợp</a:t>
            </a:r>
            <a:r>
              <a:rPr lang="en-US" sz="2000" dirty="0">
                <a:solidFill>
                  <a:srgbClr val="000000"/>
                </a:solidFill>
              </a:rPr>
              <a:t> </a:t>
            </a:r>
            <a:r>
              <a:rPr lang="en-US" sz="2000" dirty="0" err="1">
                <a:solidFill>
                  <a:srgbClr val="000000"/>
                </a:solidFill>
              </a:rPr>
              <a:t>các</a:t>
            </a:r>
            <a:r>
              <a:rPr lang="en-US" sz="2000" dirty="0">
                <a:solidFill>
                  <a:srgbClr val="000000"/>
                </a:solidFill>
              </a:rPr>
              <a:t> </a:t>
            </a:r>
            <a:r>
              <a:rPr lang="en-US" sz="2000" dirty="0" err="1">
                <a:solidFill>
                  <a:srgbClr val="000000"/>
                </a:solidFill>
              </a:rPr>
              <a:t>hệ</a:t>
            </a:r>
            <a:r>
              <a:rPr lang="en-US" sz="2000" dirty="0">
                <a:solidFill>
                  <a:srgbClr val="000000"/>
                </a:solidFill>
              </a:rPr>
              <a:t> </a:t>
            </a:r>
            <a:r>
              <a:rPr lang="en-US" sz="2000" dirty="0" err="1">
                <a:solidFill>
                  <a:srgbClr val="000000"/>
                </a:solidFill>
              </a:rPr>
              <a:t>thống</a:t>
            </a:r>
            <a:r>
              <a:rPr lang="en-US" sz="2000" dirty="0">
                <a:solidFill>
                  <a:srgbClr val="000000"/>
                </a:solidFill>
              </a:rPr>
              <a:t> con </a:t>
            </a:r>
            <a:r>
              <a:rPr lang="en-US" sz="2000" dirty="0" err="1">
                <a:solidFill>
                  <a:srgbClr val="000000"/>
                </a:solidFill>
              </a:rPr>
              <a:t>có</a:t>
            </a:r>
            <a:r>
              <a:rPr lang="en-US" sz="2000" dirty="0">
                <a:solidFill>
                  <a:srgbClr val="000000"/>
                </a:solidFill>
              </a:rPr>
              <a:t> </a:t>
            </a:r>
            <a:r>
              <a:rPr lang="en-US" sz="2000" dirty="0" err="1">
                <a:solidFill>
                  <a:srgbClr val="000000"/>
                </a:solidFill>
              </a:rPr>
              <a:t>liên</a:t>
            </a:r>
            <a:r>
              <a:rPr lang="en-US" sz="2000" dirty="0">
                <a:solidFill>
                  <a:srgbClr val="000000"/>
                </a:solidFill>
              </a:rPr>
              <a:t> </a:t>
            </a:r>
            <a:r>
              <a:rPr lang="en-US" sz="2000" dirty="0" err="1">
                <a:solidFill>
                  <a:srgbClr val="000000"/>
                </a:solidFill>
              </a:rPr>
              <a:t>kết</a:t>
            </a:r>
            <a:r>
              <a:rPr lang="en-US" sz="2000" dirty="0">
                <a:solidFill>
                  <a:srgbClr val="000000"/>
                </a:solidFill>
              </a:rPr>
              <a:t> </a:t>
            </a:r>
            <a:r>
              <a:rPr lang="en-US" sz="2000" dirty="0" err="1">
                <a:solidFill>
                  <a:srgbClr val="000000"/>
                </a:solidFill>
              </a:rPr>
              <a:t>với</a:t>
            </a:r>
            <a:r>
              <a:rPr lang="en-US" sz="2000" dirty="0">
                <a:solidFill>
                  <a:srgbClr val="000000"/>
                </a:solidFill>
              </a:rPr>
              <a:t> </a:t>
            </a:r>
            <a:r>
              <a:rPr lang="en-US" sz="2000" dirty="0" err="1">
                <a:solidFill>
                  <a:srgbClr val="000000"/>
                </a:solidFill>
              </a:rPr>
              <a:t>nhau</a:t>
            </a:r>
            <a:endParaRPr lang="en-US" sz="2000" dirty="0">
              <a:solidFill>
                <a:srgbClr val="000000"/>
              </a:solidFill>
            </a:endParaRPr>
          </a:p>
          <a:p>
            <a:pPr marL="228600" lvl="1">
              <a:buClr>
                <a:schemeClr val="accent1"/>
              </a:buClr>
            </a:pPr>
            <a:r>
              <a:rPr lang="en-US" sz="2000">
                <a:solidFill>
                  <a:srgbClr val="000000"/>
                </a:solidFill>
              </a:rPr>
              <a:t>Tính phân </a:t>
            </a:r>
            <a:r>
              <a:rPr lang="en-US" sz="2000" err="1">
                <a:solidFill>
                  <a:srgbClr val="000000"/>
                </a:solidFill>
              </a:rPr>
              <a:t>cấp</a:t>
            </a:r>
            <a:r>
              <a:rPr lang="en-US" sz="2000">
                <a:solidFill>
                  <a:srgbClr val="000000"/>
                </a:solidFill>
              </a:rPr>
              <a:t> của hệ </a:t>
            </a:r>
            <a:r>
              <a:rPr lang="en-US" sz="2000" dirty="0" err="1">
                <a:solidFill>
                  <a:srgbClr val="000000"/>
                </a:solidFill>
              </a:rPr>
              <a:t>thống</a:t>
            </a:r>
            <a:r>
              <a:rPr lang="en-US" sz="2000" dirty="0">
                <a:solidFill>
                  <a:srgbClr val="000000"/>
                </a:solidFill>
              </a:rPr>
              <a:t> </a:t>
            </a:r>
            <a:r>
              <a:rPr lang="en-US" sz="2000" dirty="0" err="1">
                <a:solidFill>
                  <a:srgbClr val="000000"/>
                </a:solidFill>
              </a:rPr>
              <a:t>phức</a:t>
            </a:r>
            <a:r>
              <a:rPr lang="en-US" sz="2000" dirty="0">
                <a:solidFill>
                  <a:srgbClr val="000000"/>
                </a:solidFill>
              </a:rPr>
              <a:t> </a:t>
            </a:r>
            <a:r>
              <a:rPr lang="en-US" sz="2000" dirty="0" err="1">
                <a:solidFill>
                  <a:srgbClr val="000000"/>
                </a:solidFill>
              </a:rPr>
              <a:t>tạp</a:t>
            </a:r>
            <a:r>
              <a:rPr lang="en-US" sz="2000" dirty="0">
                <a:solidFill>
                  <a:srgbClr val="000000"/>
                </a:solidFill>
              </a:rPr>
              <a:t> </a:t>
            </a:r>
            <a:r>
              <a:rPr lang="en-US" sz="2000" dirty="0" err="1">
                <a:solidFill>
                  <a:srgbClr val="000000"/>
                </a:solidFill>
              </a:rPr>
              <a:t>là</a:t>
            </a:r>
            <a:r>
              <a:rPr lang="en-US" sz="2000" dirty="0">
                <a:solidFill>
                  <a:srgbClr val="000000"/>
                </a:solidFill>
              </a:rPr>
              <a:t> </a:t>
            </a:r>
            <a:r>
              <a:rPr lang="en-US" sz="2000" dirty="0" err="1">
                <a:solidFill>
                  <a:srgbClr val="000000"/>
                </a:solidFill>
              </a:rPr>
              <a:t>cần</a:t>
            </a:r>
            <a:r>
              <a:rPr lang="en-US" sz="2000" dirty="0">
                <a:solidFill>
                  <a:srgbClr val="000000"/>
                </a:solidFill>
              </a:rPr>
              <a:t> </a:t>
            </a:r>
            <a:r>
              <a:rPr lang="en-US" sz="2000" dirty="0" err="1">
                <a:solidFill>
                  <a:srgbClr val="000000"/>
                </a:solidFill>
              </a:rPr>
              <a:t>thiết</a:t>
            </a:r>
            <a:r>
              <a:rPr lang="en-US" sz="2000" dirty="0">
                <a:solidFill>
                  <a:srgbClr val="000000"/>
                </a:solidFill>
              </a:rPr>
              <a:t> </a:t>
            </a:r>
            <a:r>
              <a:rPr lang="en-US" sz="2000" dirty="0" err="1">
                <a:solidFill>
                  <a:srgbClr val="000000"/>
                </a:solidFill>
              </a:rPr>
              <a:t>cho</a:t>
            </a:r>
            <a:r>
              <a:rPr lang="en-US" sz="2000" dirty="0">
                <a:solidFill>
                  <a:srgbClr val="000000"/>
                </a:solidFill>
              </a:rPr>
              <a:t> </a:t>
            </a:r>
            <a:r>
              <a:rPr lang="en-US" sz="2000" dirty="0" err="1">
                <a:solidFill>
                  <a:srgbClr val="000000"/>
                </a:solidFill>
              </a:rPr>
              <a:t>cả</a:t>
            </a:r>
            <a:r>
              <a:rPr lang="en-US" sz="2000" dirty="0">
                <a:solidFill>
                  <a:srgbClr val="000000"/>
                </a:solidFill>
              </a:rPr>
              <a:t> </a:t>
            </a:r>
            <a:r>
              <a:rPr lang="en-US" sz="2000" dirty="0" err="1">
                <a:solidFill>
                  <a:srgbClr val="000000"/>
                </a:solidFill>
              </a:rPr>
              <a:t>thiết</a:t>
            </a:r>
            <a:r>
              <a:rPr lang="en-US" sz="2000" dirty="0">
                <a:solidFill>
                  <a:srgbClr val="000000"/>
                </a:solidFill>
              </a:rPr>
              <a:t> </a:t>
            </a:r>
            <a:r>
              <a:rPr lang="en-US" sz="2000" dirty="0" err="1">
                <a:solidFill>
                  <a:srgbClr val="000000"/>
                </a:solidFill>
              </a:rPr>
              <a:t>kế</a:t>
            </a:r>
            <a:r>
              <a:rPr lang="en-US" sz="2000" dirty="0">
                <a:solidFill>
                  <a:srgbClr val="000000"/>
                </a:solidFill>
              </a:rPr>
              <a:t> </a:t>
            </a:r>
            <a:r>
              <a:rPr lang="en-US" sz="2000" dirty="0" err="1">
                <a:solidFill>
                  <a:srgbClr val="000000"/>
                </a:solidFill>
              </a:rPr>
              <a:t>và</a:t>
            </a:r>
            <a:r>
              <a:rPr lang="en-US" sz="2000" dirty="0">
                <a:solidFill>
                  <a:srgbClr val="000000"/>
                </a:solidFill>
              </a:rPr>
              <a:t> </a:t>
            </a:r>
            <a:r>
              <a:rPr lang="en-US" sz="2000" dirty="0" err="1">
                <a:solidFill>
                  <a:srgbClr val="000000"/>
                </a:solidFill>
              </a:rPr>
              <a:t>mô</a:t>
            </a:r>
            <a:r>
              <a:rPr lang="en-US" sz="2000" dirty="0">
                <a:solidFill>
                  <a:srgbClr val="000000"/>
                </a:solidFill>
              </a:rPr>
              <a:t> </a:t>
            </a:r>
            <a:r>
              <a:rPr lang="en-US" sz="2000" dirty="0" err="1">
                <a:solidFill>
                  <a:srgbClr val="000000"/>
                </a:solidFill>
              </a:rPr>
              <a:t>tả</a:t>
            </a:r>
            <a:r>
              <a:rPr lang="en-US" sz="2000" dirty="0">
                <a:solidFill>
                  <a:srgbClr val="000000"/>
                </a:solidFill>
              </a:rPr>
              <a:t> </a:t>
            </a:r>
            <a:r>
              <a:rPr lang="en-US" sz="2000" dirty="0" err="1">
                <a:solidFill>
                  <a:srgbClr val="000000"/>
                </a:solidFill>
              </a:rPr>
              <a:t>của</a:t>
            </a:r>
            <a:r>
              <a:rPr lang="en-US" sz="2000" dirty="0">
                <a:solidFill>
                  <a:srgbClr val="000000"/>
                </a:solidFill>
              </a:rPr>
              <a:t> </a:t>
            </a:r>
            <a:r>
              <a:rPr lang="en-US" sz="2000" dirty="0" err="1">
                <a:solidFill>
                  <a:srgbClr val="000000"/>
                </a:solidFill>
              </a:rPr>
              <a:t>nó</a:t>
            </a:r>
            <a:r>
              <a:rPr lang="en-US" sz="2000" dirty="0">
                <a:solidFill>
                  <a:srgbClr val="000000"/>
                </a:solidFill>
              </a:rPr>
              <a:t>.</a:t>
            </a:r>
          </a:p>
          <a:p>
            <a:pPr marL="228600" lvl="1">
              <a:buClr>
                <a:schemeClr val="accent1"/>
              </a:buClr>
            </a:pPr>
            <a:r>
              <a:rPr lang="en-US" sz="2000" dirty="0" err="1">
                <a:solidFill>
                  <a:srgbClr val="000000"/>
                </a:solidFill>
              </a:rPr>
              <a:t>Nhà</a:t>
            </a:r>
            <a:r>
              <a:rPr lang="en-US" sz="2000" dirty="0">
                <a:solidFill>
                  <a:srgbClr val="000000"/>
                </a:solidFill>
              </a:rPr>
              <a:t> </a:t>
            </a:r>
            <a:r>
              <a:rPr lang="en-US" sz="2000" dirty="0" err="1">
                <a:solidFill>
                  <a:srgbClr val="000000"/>
                </a:solidFill>
              </a:rPr>
              <a:t>thiết</a:t>
            </a:r>
            <a:r>
              <a:rPr lang="en-US" sz="2000" dirty="0">
                <a:solidFill>
                  <a:srgbClr val="000000"/>
                </a:solidFill>
              </a:rPr>
              <a:t> </a:t>
            </a:r>
            <a:r>
              <a:rPr lang="en-US" sz="2000" dirty="0" err="1">
                <a:solidFill>
                  <a:srgbClr val="000000"/>
                </a:solidFill>
              </a:rPr>
              <a:t>kế</a:t>
            </a:r>
            <a:r>
              <a:rPr lang="en-US" sz="2000" dirty="0">
                <a:solidFill>
                  <a:srgbClr val="000000"/>
                </a:solidFill>
              </a:rPr>
              <a:t> </a:t>
            </a:r>
            <a:r>
              <a:rPr lang="en-US" sz="2000" dirty="0" err="1">
                <a:solidFill>
                  <a:srgbClr val="000000"/>
                </a:solidFill>
              </a:rPr>
              <a:t>chỉ</a:t>
            </a:r>
            <a:r>
              <a:rPr lang="en-US" sz="2000" dirty="0">
                <a:solidFill>
                  <a:srgbClr val="000000"/>
                </a:solidFill>
              </a:rPr>
              <a:t> </a:t>
            </a:r>
            <a:r>
              <a:rPr lang="en-US" sz="2000" dirty="0" err="1">
                <a:solidFill>
                  <a:srgbClr val="000000"/>
                </a:solidFill>
              </a:rPr>
              <a:t>cần</a:t>
            </a:r>
            <a:r>
              <a:rPr lang="en-US" sz="2000" dirty="0">
                <a:solidFill>
                  <a:srgbClr val="000000"/>
                </a:solidFill>
              </a:rPr>
              <a:t> </a:t>
            </a:r>
            <a:r>
              <a:rPr lang="en-US" sz="2000" dirty="0" err="1">
                <a:solidFill>
                  <a:srgbClr val="000000"/>
                </a:solidFill>
              </a:rPr>
              <a:t>làm</a:t>
            </a:r>
            <a:r>
              <a:rPr lang="en-US" sz="2000" dirty="0">
                <a:solidFill>
                  <a:srgbClr val="000000"/>
                </a:solidFill>
              </a:rPr>
              <a:t> </a:t>
            </a:r>
            <a:r>
              <a:rPr lang="en-US" sz="2000" dirty="0" err="1">
                <a:solidFill>
                  <a:srgbClr val="000000"/>
                </a:solidFill>
              </a:rPr>
              <a:t>việc</a:t>
            </a:r>
            <a:r>
              <a:rPr lang="en-US" sz="2000" dirty="0">
                <a:solidFill>
                  <a:srgbClr val="000000"/>
                </a:solidFill>
              </a:rPr>
              <a:t> </a:t>
            </a:r>
            <a:r>
              <a:rPr lang="en-US" sz="2000" dirty="0" err="1">
                <a:solidFill>
                  <a:srgbClr val="000000"/>
                </a:solidFill>
              </a:rPr>
              <a:t>với</a:t>
            </a:r>
            <a:r>
              <a:rPr lang="en-US" sz="2000" dirty="0">
                <a:solidFill>
                  <a:srgbClr val="000000"/>
                </a:solidFill>
              </a:rPr>
              <a:t> </a:t>
            </a:r>
            <a:r>
              <a:rPr lang="en-US" sz="2000" dirty="0" err="1">
                <a:solidFill>
                  <a:srgbClr val="000000"/>
                </a:solidFill>
              </a:rPr>
              <a:t>một</a:t>
            </a:r>
            <a:r>
              <a:rPr lang="en-US" sz="2000" dirty="0">
                <a:solidFill>
                  <a:srgbClr val="000000"/>
                </a:solidFill>
              </a:rPr>
              <a:t> </a:t>
            </a:r>
            <a:r>
              <a:rPr lang="en-US" sz="2000" dirty="0" err="1">
                <a:solidFill>
                  <a:srgbClr val="000000"/>
                </a:solidFill>
              </a:rPr>
              <a:t>cấp</a:t>
            </a:r>
            <a:r>
              <a:rPr lang="en-US" sz="2000" dirty="0">
                <a:solidFill>
                  <a:srgbClr val="000000"/>
                </a:solidFill>
              </a:rPr>
              <a:t> </a:t>
            </a:r>
            <a:r>
              <a:rPr lang="en-US" sz="2000" dirty="0" err="1">
                <a:solidFill>
                  <a:srgbClr val="000000"/>
                </a:solidFill>
              </a:rPr>
              <a:t>cụ</a:t>
            </a:r>
            <a:r>
              <a:rPr lang="en-US" sz="2000" dirty="0">
                <a:solidFill>
                  <a:srgbClr val="000000"/>
                </a:solidFill>
              </a:rPr>
              <a:t> </a:t>
            </a:r>
            <a:r>
              <a:rPr lang="en-US" sz="2000" dirty="0" err="1">
                <a:solidFill>
                  <a:srgbClr val="000000"/>
                </a:solidFill>
              </a:rPr>
              <a:t>thể</a:t>
            </a:r>
            <a:r>
              <a:rPr lang="en-US" sz="2000" dirty="0">
                <a:solidFill>
                  <a:srgbClr val="000000"/>
                </a:solidFill>
              </a:rPr>
              <a:t> </a:t>
            </a:r>
            <a:r>
              <a:rPr lang="en-US" sz="2000" dirty="0" err="1">
                <a:solidFill>
                  <a:srgbClr val="000000"/>
                </a:solidFill>
              </a:rPr>
              <a:t>của</a:t>
            </a:r>
            <a:r>
              <a:rPr lang="en-US" sz="2000" dirty="0">
                <a:solidFill>
                  <a:srgbClr val="000000"/>
                </a:solidFill>
              </a:rPr>
              <a:t> </a:t>
            </a:r>
            <a:r>
              <a:rPr lang="en-US" sz="2000" dirty="0" err="1">
                <a:solidFill>
                  <a:srgbClr val="000000"/>
                </a:solidFill>
              </a:rPr>
              <a:t>hệ</a:t>
            </a:r>
            <a:r>
              <a:rPr lang="en-US" sz="2000" dirty="0">
                <a:solidFill>
                  <a:srgbClr val="000000"/>
                </a:solidFill>
              </a:rPr>
              <a:t> </a:t>
            </a:r>
            <a:r>
              <a:rPr lang="en-US" sz="2000" dirty="0" err="1">
                <a:solidFill>
                  <a:srgbClr val="000000"/>
                </a:solidFill>
              </a:rPr>
              <a:t>thống</a:t>
            </a:r>
            <a:r>
              <a:rPr lang="en-US" sz="2000" dirty="0">
                <a:solidFill>
                  <a:srgbClr val="000000"/>
                </a:solidFill>
              </a:rPr>
              <a:t> </a:t>
            </a:r>
            <a:r>
              <a:rPr lang="en-US" sz="2000" dirty="0" err="1">
                <a:solidFill>
                  <a:srgbClr val="000000"/>
                </a:solidFill>
              </a:rPr>
              <a:t>tại</a:t>
            </a:r>
            <a:r>
              <a:rPr lang="en-US" sz="2000" dirty="0">
                <a:solidFill>
                  <a:srgbClr val="000000"/>
                </a:solidFill>
              </a:rPr>
              <a:t>  </a:t>
            </a:r>
            <a:r>
              <a:rPr lang="en-US" sz="2000" dirty="0" err="1">
                <a:solidFill>
                  <a:srgbClr val="000000"/>
                </a:solidFill>
              </a:rPr>
              <a:t>một</a:t>
            </a:r>
            <a:r>
              <a:rPr lang="en-US" sz="2000" dirty="0">
                <a:solidFill>
                  <a:srgbClr val="000000"/>
                </a:solidFill>
              </a:rPr>
              <a:t> </a:t>
            </a:r>
            <a:r>
              <a:rPr lang="en-US" sz="2000" dirty="0" err="1">
                <a:solidFill>
                  <a:srgbClr val="000000"/>
                </a:solidFill>
              </a:rPr>
              <a:t>thời</a:t>
            </a:r>
            <a:r>
              <a:rPr lang="en-US" sz="2000" dirty="0">
                <a:solidFill>
                  <a:srgbClr val="000000"/>
                </a:solidFill>
              </a:rPr>
              <a:t> </a:t>
            </a:r>
            <a:r>
              <a:rPr lang="en-US" sz="2000" dirty="0" err="1">
                <a:solidFill>
                  <a:srgbClr val="000000"/>
                </a:solidFill>
              </a:rPr>
              <a:t>điểm</a:t>
            </a:r>
            <a:endParaRPr lang="en-US" sz="2000" dirty="0">
              <a:solidFill>
                <a:srgbClr val="000000"/>
              </a:solidFill>
            </a:endParaRPr>
          </a:p>
          <a:p>
            <a:pPr marL="228600" lvl="1">
              <a:buClr>
                <a:schemeClr val="accent1"/>
              </a:buClr>
            </a:pPr>
            <a:r>
              <a:rPr lang="en-US" sz="2000" dirty="0" err="1">
                <a:solidFill>
                  <a:srgbClr val="000000"/>
                </a:solidFill>
              </a:rPr>
              <a:t>Tại</a:t>
            </a:r>
            <a:r>
              <a:rPr lang="en-US" sz="2000" dirty="0">
                <a:solidFill>
                  <a:srgbClr val="000000"/>
                </a:solidFill>
              </a:rPr>
              <a:t> </a:t>
            </a:r>
            <a:r>
              <a:rPr lang="en-US" sz="2000" dirty="0" err="1">
                <a:solidFill>
                  <a:srgbClr val="000000"/>
                </a:solidFill>
              </a:rPr>
              <a:t>mỗi</a:t>
            </a:r>
            <a:r>
              <a:rPr lang="en-US" sz="2000" dirty="0">
                <a:solidFill>
                  <a:srgbClr val="000000"/>
                </a:solidFill>
              </a:rPr>
              <a:t> </a:t>
            </a:r>
            <a:r>
              <a:rPr lang="en-US" sz="2000" dirty="0" err="1">
                <a:solidFill>
                  <a:srgbClr val="000000"/>
                </a:solidFill>
              </a:rPr>
              <a:t>cấp</a:t>
            </a:r>
            <a:r>
              <a:rPr lang="en-US" sz="2000" dirty="0">
                <a:solidFill>
                  <a:srgbClr val="000000"/>
                </a:solidFill>
              </a:rPr>
              <a:t>: </a:t>
            </a:r>
            <a:r>
              <a:rPr lang="en-US" sz="2000" dirty="0" err="1">
                <a:solidFill>
                  <a:srgbClr val="000000"/>
                </a:solidFill>
              </a:rPr>
              <a:t>hệ</a:t>
            </a:r>
            <a:r>
              <a:rPr lang="en-US" sz="2000" dirty="0">
                <a:solidFill>
                  <a:srgbClr val="000000"/>
                </a:solidFill>
              </a:rPr>
              <a:t> </a:t>
            </a:r>
            <a:r>
              <a:rPr lang="en-US" sz="2000" dirty="0" err="1">
                <a:solidFill>
                  <a:srgbClr val="000000"/>
                </a:solidFill>
              </a:rPr>
              <a:t>thống</a:t>
            </a:r>
            <a:r>
              <a:rPr lang="en-US" sz="2000" dirty="0">
                <a:solidFill>
                  <a:srgbClr val="000000"/>
                </a:solidFill>
              </a:rPr>
              <a:t> </a:t>
            </a:r>
            <a:r>
              <a:rPr lang="en-US" sz="2000" dirty="0" err="1">
                <a:solidFill>
                  <a:srgbClr val="000000"/>
                </a:solidFill>
              </a:rPr>
              <a:t>có</a:t>
            </a:r>
            <a:r>
              <a:rPr lang="en-US" sz="2000" dirty="0">
                <a:solidFill>
                  <a:srgbClr val="000000"/>
                </a:solidFill>
              </a:rPr>
              <a:t> </a:t>
            </a:r>
            <a:r>
              <a:rPr lang="en-US" sz="2000" dirty="0" err="1">
                <a:solidFill>
                  <a:srgbClr val="000000"/>
                </a:solidFill>
              </a:rPr>
              <a:t>các</a:t>
            </a:r>
            <a:r>
              <a:rPr lang="en-US" sz="2000" dirty="0">
                <a:solidFill>
                  <a:srgbClr val="000000"/>
                </a:solidFill>
              </a:rPr>
              <a:t> </a:t>
            </a:r>
            <a:r>
              <a:rPr lang="en-US" sz="2000" dirty="0" err="1">
                <a:solidFill>
                  <a:srgbClr val="000000"/>
                </a:solidFill>
              </a:rPr>
              <a:t>bộ</a:t>
            </a:r>
            <a:r>
              <a:rPr lang="en-US" sz="2000" dirty="0">
                <a:solidFill>
                  <a:srgbClr val="000000"/>
                </a:solidFill>
              </a:rPr>
              <a:t> </a:t>
            </a:r>
            <a:r>
              <a:rPr lang="en-US" sz="2000" dirty="0" err="1">
                <a:solidFill>
                  <a:srgbClr val="000000"/>
                </a:solidFill>
              </a:rPr>
              <a:t>phận</a:t>
            </a:r>
            <a:r>
              <a:rPr lang="en-US" sz="2000" dirty="0">
                <a:solidFill>
                  <a:srgbClr val="000000"/>
                </a:solidFill>
              </a:rPr>
              <a:t> </a:t>
            </a:r>
            <a:r>
              <a:rPr lang="en-US" sz="2000" dirty="0" err="1">
                <a:solidFill>
                  <a:srgbClr val="000000"/>
                </a:solidFill>
              </a:rPr>
              <a:t>và</a:t>
            </a:r>
            <a:r>
              <a:rPr lang="en-US" sz="2000" dirty="0">
                <a:solidFill>
                  <a:srgbClr val="000000"/>
                </a:solidFill>
              </a:rPr>
              <a:t> </a:t>
            </a:r>
            <a:r>
              <a:rPr lang="en-US" sz="2000" dirty="0" err="1">
                <a:solidFill>
                  <a:srgbClr val="000000"/>
                </a:solidFill>
              </a:rPr>
              <a:t>sự</a:t>
            </a:r>
            <a:r>
              <a:rPr lang="en-US" sz="2000" dirty="0">
                <a:solidFill>
                  <a:srgbClr val="000000"/>
                </a:solidFill>
              </a:rPr>
              <a:t> </a:t>
            </a:r>
            <a:r>
              <a:rPr lang="en-US" sz="2000" dirty="0" err="1">
                <a:solidFill>
                  <a:srgbClr val="000000"/>
                </a:solidFill>
              </a:rPr>
              <a:t>kết</a:t>
            </a:r>
            <a:r>
              <a:rPr lang="en-US" sz="2000" dirty="0">
                <a:solidFill>
                  <a:srgbClr val="000000"/>
                </a:solidFill>
              </a:rPr>
              <a:t> </a:t>
            </a:r>
            <a:r>
              <a:rPr lang="en-US" sz="2000" dirty="0" err="1">
                <a:solidFill>
                  <a:srgbClr val="000000"/>
                </a:solidFill>
              </a:rPr>
              <a:t>nối</a:t>
            </a:r>
            <a:r>
              <a:rPr lang="en-US" sz="2000" dirty="0">
                <a:solidFill>
                  <a:srgbClr val="000000"/>
                </a:solidFill>
              </a:rPr>
              <a:t> </a:t>
            </a:r>
            <a:r>
              <a:rPr lang="en-US" sz="2000" dirty="0" err="1">
                <a:solidFill>
                  <a:srgbClr val="000000"/>
                </a:solidFill>
              </a:rPr>
              <a:t>giữa</a:t>
            </a:r>
            <a:r>
              <a:rPr lang="en-US" sz="2000" dirty="0">
                <a:solidFill>
                  <a:srgbClr val="000000"/>
                </a:solidFill>
              </a:rPr>
              <a:t> </a:t>
            </a:r>
            <a:r>
              <a:rPr lang="en-US" sz="2000" dirty="0" err="1">
                <a:solidFill>
                  <a:srgbClr val="000000"/>
                </a:solidFill>
              </a:rPr>
              <a:t>chúng</a:t>
            </a:r>
            <a:endParaRPr lang="en-US" sz="2000" dirty="0">
              <a:solidFill>
                <a:srgbClr val="000000"/>
              </a:solidFill>
            </a:endParaRPr>
          </a:p>
          <a:p>
            <a:pPr marL="228600" lvl="1">
              <a:buClr>
                <a:schemeClr val="accent1"/>
              </a:buClr>
            </a:pPr>
            <a:r>
              <a:rPr lang="en-US" sz="2000" dirty="0" err="1">
                <a:solidFill>
                  <a:srgbClr val="000000"/>
                </a:solidFill>
              </a:rPr>
              <a:t>Mỗi</a:t>
            </a:r>
            <a:r>
              <a:rPr lang="en-US" sz="2000" dirty="0">
                <a:solidFill>
                  <a:srgbClr val="000000"/>
                </a:solidFill>
              </a:rPr>
              <a:t> </a:t>
            </a:r>
            <a:r>
              <a:rPr lang="en-US" sz="2000" dirty="0" err="1">
                <a:solidFill>
                  <a:srgbClr val="000000"/>
                </a:solidFill>
              </a:rPr>
              <a:t>cấp</a:t>
            </a:r>
            <a:r>
              <a:rPr lang="en-US" sz="2000" dirty="0">
                <a:solidFill>
                  <a:srgbClr val="000000"/>
                </a:solidFill>
              </a:rPr>
              <a:t> </a:t>
            </a:r>
            <a:r>
              <a:rPr lang="en-US" sz="2000" dirty="0" err="1">
                <a:solidFill>
                  <a:srgbClr val="000000"/>
                </a:solidFill>
              </a:rPr>
              <a:t>có</a:t>
            </a:r>
            <a:r>
              <a:rPr lang="en-US" sz="2000" dirty="0">
                <a:solidFill>
                  <a:srgbClr val="000000"/>
                </a:solidFill>
              </a:rPr>
              <a:t> </a:t>
            </a:r>
            <a:r>
              <a:rPr lang="en-US" sz="2000" dirty="0" err="1">
                <a:solidFill>
                  <a:srgbClr val="000000"/>
                </a:solidFill>
              </a:rPr>
              <a:t>cấu</a:t>
            </a:r>
            <a:r>
              <a:rPr lang="en-US" sz="2000" dirty="0">
                <a:solidFill>
                  <a:srgbClr val="000000"/>
                </a:solidFill>
              </a:rPr>
              <a:t> </a:t>
            </a:r>
            <a:r>
              <a:rPr lang="en-US" sz="2000" dirty="0" err="1">
                <a:solidFill>
                  <a:srgbClr val="000000"/>
                </a:solidFill>
              </a:rPr>
              <a:t>trúc</a:t>
            </a:r>
            <a:r>
              <a:rPr lang="en-US" sz="2000" dirty="0">
                <a:solidFill>
                  <a:srgbClr val="000000"/>
                </a:solidFill>
              </a:rPr>
              <a:t> </a:t>
            </a:r>
            <a:r>
              <a:rPr lang="en-US" sz="2000" dirty="0" err="1">
                <a:solidFill>
                  <a:srgbClr val="000000"/>
                </a:solidFill>
              </a:rPr>
              <a:t>và</a:t>
            </a:r>
            <a:r>
              <a:rPr lang="en-US" sz="2000" dirty="0">
                <a:solidFill>
                  <a:srgbClr val="000000"/>
                </a:solidFill>
              </a:rPr>
              <a:t> </a:t>
            </a:r>
            <a:r>
              <a:rPr lang="en-US" sz="2000" dirty="0" err="1">
                <a:solidFill>
                  <a:srgbClr val="000000"/>
                </a:solidFill>
              </a:rPr>
              <a:t>chức</a:t>
            </a:r>
            <a:r>
              <a:rPr lang="en-US" sz="2000" dirty="0">
                <a:solidFill>
                  <a:srgbClr val="000000"/>
                </a:solidFill>
              </a:rPr>
              <a:t> </a:t>
            </a:r>
            <a:r>
              <a:rPr lang="en-US" sz="2000" dirty="0" err="1">
                <a:solidFill>
                  <a:srgbClr val="000000"/>
                </a:solidFill>
              </a:rPr>
              <a:t>năng</a:t>
            </a:r>
            <a:r>
              <a:rPr lang="en-US" sz="2000" dirty="0">
                <a:solidFill>
                  <a:srgbClr val="000000"/>
                </a:solidFill>
              </a:rPr>
              <a:t> </a:t>
            </a:r>
            <a:r>
              <a:rPr lang="en-US" sz="2000" dirty="0" err="1">
                <a:solidFill>
                  <a:srgbClr val="000000"/>
                </a:solidFill>
              </a:rPr>
              <a:t>riêng</a:t>
            </a:r>
            <a:endParaRPr lang="en-US" sz="2000" dirty="0">
              <a:solidFill>
                <a:srgbClr val="000000"/>
              </a:solidFill>
            </a:endParaRPr>
          </a:p>
        </p:txBody>
      </p:sp>
      <p:sp>
        <p:nvSpPr>
          <p:cNvPr id="7171" name="Rectangle 3"/>
          <p:cNvSpPr>
            <a:spLocks noGrp="1" noChangeArrowheads="1"/>
          </p:cNvSpPr>
          <p:nvPr>
            <p:ph type="body" sz="half" idx="2"/>
          </p:nvPr>
        </p:nvSpPr>
        <p:spPr>
          <a:xfrm>
            <a:off x="755576" y="4941168"/>
            <a:ext cx="7558960" cy="1896616"/>
          </a:xfrm>
          <a:solidFill>
            <a:schemeClr val="accent5">
              <a:lumMod val="20000"/>
              <a:lumOff val="80000"/>
            </a:schemeClr>
          </a:solidFill>
        </p:spPr>
        <p:txBody>
          <a:bodyPr>
            <a:noAutofit/>
          </a:bodyPr>
          <a:lstStyle/>
          <a:p>
            <a:r>
              <a:rPr lang="en-GB" sz="2000" b="1" dirty="0" err="1">
                <a:solidFill>
                  <a:srgbClr val="000000"/>
                </a:solidFill>
              </a:rPr>
              <a:t>Cấu</a:t>
            </a:r>
            <a:r>
              <a:rPr lang="en-GB" sz="2000" b="1" dirty="0">
                <a:solidFill>
                  <a:srgbClr val="000000"/>
                </a:solidFill>
              </a:rPr>
              <a:t> </a:t>
            </a:r>
            <a:r>
              <a:rPr lang="en-GB" sz="2000" b="1" dirty="0" err="1">
                <a:solidFill>
                  <a:srgbClr val="000000"/>
                </a:solidFill>
              </a:rPr>
              <a:t>trúc</a:t>
            </a:r>
            <a:endParaRPr lang="en-GB" sz="2000" b="1" dirty="0">
              <a:solidFill>
                <a:srgbClr val="000000"/>
              </a:solidFill>
            </a:endParaRPr>
          </a:p>
          <a:p>
            <a:pPr lvl="1"/>
            <a:r>
              <a:rPr lang="en-GB" sz="2000" dirty="0" err="1">
                <a:solidFill>
                  <a:srgbClr val="000000"/>
                </a:solidFill>
              </a:rPr>
              <a:t>Cách</a:t>
            </a:r>
            <a:r>
              <a:rPr lang="en-GB" sz="2000" dirty="0">
                <a:solidFill>
                  <a:srgbClr val="000000"/>
                </a:solidFill>
              </a:rPr>
              <a:t> </a:t>
            </a:r>
            <a:r>
              <a:rPr lang="en-GB" sz="2000" dirty="0" err="1">
                <a:solidFill>
                  <a:srgbClr val="000000"/>
                </a:solidFill>
              </a:rPr>
              <a:t>thức</a:t>
            </a:r>
            <a:r>
              <a:rPr lang="en-GB" sz="2000" dirty="0">
                <a:solidFill>
                  <a:srgbClr val="000000"/>
                </a:solidFill>
              </a:rPr>
              <a:t> </a:t>
            </a:r>
            <a:r>
              <a:rPr lang="en-GB" sz="2000" dirty="0" err="1">
                <a:solidFill>
                  <a:srgbClr val="000000"/>
                </a:solidFill>
              </a:rPr>
              <a:t>các</a:t>
            </a:r>
            <a:r>
              <a:rPr lang="en-GB" sz="2000" dirty="0">
                <a:solidFill>
                  <a:srgbClr val="000000"/>
                </a:solidFill>
              </a:rPr>
              <a:t> </a:t>
            </a:r>
            <a:r>
              <a:rPr lang="en-GB" sz="2000" dirty="0" err="1">
                <a:solidFill>
                  <a:srgbClr val="000000"/>
                </a:solidFill>
              </a:rPr>
              <a:t>bộ</a:t>
            </a:r>
            <a:r>
              <a:rPr lang="en-GB" sz="2000" dirty="0">
                <a:solidFill>
                  <a:srgbClr val="000000"/>
                </a:solidFill>
              </a:rPr>
              <a:t> </a:t>
            </a:r>
            <a:r>
              <a:rPr lang="en-GB" sz="2000" dirty="0" err="1">
                <a:solidFill>
                  <a:srgbClr val="000000"/>
                </a:solidFill>
              </a:rPr>
              <a:t>phận</a:t>
            </a:r>
            <a:r>
              <a:rPr lang="en-GB" sz="2000" dirty="0">
                <a:solidFill>
                  <a:srgbClr val="000000"/>
                </a:solidFill>
              </a:rPr>
              <a:t> </a:t>
            </a:r>
            <a:r>
              <a:rPr lang="en-GB" sz="2000" dirty="0" err="1">
                <a:solidFill>
                  <a:srgbClr val="000000"/>
                </a:solidFill>
              </a:rPr>
              <a:t>liên</a:t>
            </a:r>
            <a:r>
              <a:rPr lang="en-GB" sz="2000" dirty="0">
                <a:solidFill>
                  <a:srgbClr val="000000"/>
                </a:solidFill>
              </a:rPr>
              <a:t> </a:t>
            </a:r>
            <a:r>
              <a:rPr lang="en-GB" sz="2000" dirty="0" err="1">
                <a:solidFill>
                  <a:srgbClr val="000000"/>
                </a:solidFill>
              </a:rPr>
              <a:t>quan</a:t>
            </a:r>
            <a:r>
              <a:rPr lang="en-GB" sz="2000" dirty="0">
                <a:solidFill>
                  <a:srgbClr val="000000"/>
                </a:solidFill>
              </a:rPr>
              <a:t> </a:t>
            </a:r>
            <a:r>
              <a:rPr lang="en-GB" sz="2000" dirty="0" err="1">
                <a:solidFill>
                  <a:srgbClr val="000000"/>
                </a:solidFill>
              </a:rPr>
              <a:t>đến</a:t>
            </a:r>
            <a:r>
              <a:rPr lang="en-GB" sz="2000" dirty="0">
                <a:solidFill>
                  <a:srgbClr val="000000"/>
                </a:solidFill>
              </a:rPr>
              <a:t> </a:t>
            </a:r>
            <a:r>
              <a:rPr lang="en-GB" sz="2000" dirty="0" err="1">
                <a:solidFill>
                  <a:srgbClr val="000000"/>
                </a:solidFill>
              </a:rPr>
              <a:t>nhau</a:t>
            </a:r>
            <a:endParaRPr lang="en-GB" sz="2000" dirty="0">
              <a:solidFill>
                <a:srgbClr val="000000"/>
              </a:solidFill>
            </a:endParaRPr>
          </a:p>
          <a:p>
            <a:r>
              <a:rPr lang="en-GB" sz="2000" b="1" dirty="0" err="1">
                <a:solidFill>
                  <a:srgbClr val="000000"/>
                </a:solidFill>
              </a:rPr>
              <a:t>Chức</a:t>
            </a:r>
            <a:r>
              <a:rPr lang="en-GB" sz="2000" b="1" dirty="0">
                <a:solidFill>
                  <a:srgbClr val="000000"/>
                </a:solidFill>
              </a:rPr>
              <a:t> </a:t>
            </a:r>
            <a:r>
              <a:rPr lang="en-GB" sz="2000" b="1" dirty="0" err="1">
                <a:solidFill>
                  <a:srgbClr val="000000"/>
                </a:solidFill>
              </a:rPr>
              <a:t>năng</a:t>
            </a:r>
            <a:endParaRPr lang="en-GB" sz="2000" b="1" dirty="0">
              <a:solidFill>
                <a:srgbClr val="000000"/>
              </a:solidFill>
            </a:endParaRPr>
          </a:p>
          <a:p>
            <a:pPr lvl="1"/>
            <a:r>
              <a:rPr lang="en-GB" sz="2000" dirty="0" err="1">
                <a:solidFill>
                  <a:srgbClr val="000000"/>
                </a:solidFill>
              </a:rPr>
              <a:t>Hoạt</a:t>
            </a:r>
            <a:r>
              <a:rPr lang="en-GB" sz="2000" dirty="0">
                <a:solidFill>
                  <a:srgbClr val="000000"/>
                </a:solidFill>
              </a:rPr>
              <a:t> </a:t>
            </a:r>
            <a:r>
              <a:rPr lang="en-GB" sz="2000" dirty="0" err="1">
                <a:solidFill>
                  <a:srgbClr val="000000"/>
                </a:solidFill>
              </a:rPr>
              <a:t>động</a:t>
            </a:r>
            <a:r>
              <a:rPr lang="en-GB" sz="2000" dirty="0">
                <a:solidFill>
                  <a:srgbClr val="000000"/>
                </a:solidFill>
              </a:rPr>
              <a:t> </a:t>
            </a:r>
            <a:r>
              <a:rPr lang="en-GB" sz="2000" dirty="0" err="1">
                <a:solidFill>
                  <a:srgbClr val="000000"/>
                </a:solidFill>
              </a:rPr>
              <a:t>của</a:t>
            </a:r>
            <a:r>
              <a:rPr lang="en-GB" sz="2000" dirty="0">
                <a:solidFill>
                  <a:srgbClr val="000000"/>
                </a:solidFill>
              </a:rPr>
              <a:t> </a:t>
            </a:r>
            <a:r>
              <a:rPr lang="en-GB" sz="2000" dirty="0" err="1">
                <a:solidFill>
                  <a:srgbClr val="000000"/>
                </a:solidFill>
              </a:rPr>
              <a:t>từng</a:t>
            </a:r>
            <a:r>
              <a:rPr lang="en-GB" sz="2000" dirty="0">
                <a:solidFill>
                  <a:srgbClr val="000000"/>
                </a:solidFill>
              </a:rPr>
              <a:t> </a:t>
            </a:r>
            <a:r>
              <a:rPr lang="en-GB" sz="2000" dirty="0" err="1">
                <a:solidFill>
                  <a:srgbClr val="000000"/>
                </a:solidFill>
              </a:rPr>
              <a:t>bộ</a:t>
            </a:r>
            <a:r>
              <a:rPr lang="en-GB" sz="2000" dirty="0">
                <a:solidFill>
                  <a:srgbClr val="000000"/>
                </a:solidFill>
              </a:rPr>
              <a:t> </a:t>
            </a:r>
            <a:r>
              <a:rPr lang="en-GB" sz="2000" dirty="0" err="1">
                <a:solidFill>
                  <a:srgbClr val="000000"/>
                </a:solidFill>
              </a:rPr>
              <a:t>phận</a:t>
            </a:r>
            <a:r>
              <a:rPr lang="en-GB" sz="2000" dirty="0">
                <a:solidFill>
                  <a:srgbClr val="000000"/>
                </a:solidFill>
              </a:rPr>
              <a:t> </a:t>
            </a:r>
            <a:r>
              <a:rPr lang="en-GB" sz="2000" dirty="0" err="1">
                <a:solidFill>
                  <a:srgbClr val="000000"/>
                </a:solidFill>
              </a:rPr>
              <a:t>trong</a:t>
            </a:r>
            <a:r>
              <a:rPr lang="en-GB" sz="2000" dirty="0">
                <a:solidFill>
                  <a:srgbClr val="000000"/>
                </a:solidFill>
              </a:rPr>
              <a:t> </a:t>
            </a:r>
            <a:r>
              <a:rPr lang="en-GB" sz="2000" dirty="0" err="1">
                <a:solidFill>
                  <a:srgbClr val="000000"/>
                </a:solidFill>
              </a:rPr>
              <a:t>cấu</a:t>
            </a:r>
            <a:r>
              <a:rPr lang="en-GB" sz="2000" dirty="0">
                <a:solidFill>
                  <a:srgbClr val="000000"/>
                </a:solidFill>
              </a:rPr>
              <a:t> </a:t>
            </a:r>
            <a:r>
              <a:rPr lang="en-GB" sz="2000" dirty="0" err="1">
                <a:solidFill>
                  <a:srgbClr val="000000"/>
                </a:solidFill>
              </a:rPr>
              <a:t>trúc</a:t>
            </a:r>
            <a:endParaRPr lang="en-GB" sz="2000" dirty="0">
              <a:solidFill>
                <a:srgbClr val="000000"/>
              </a:solidFill>
            </a:endParaRPr>
          </a:p>
        </p:txBody>
      </p:sp>
      <p:pic>
        <p:nvPicPr>
          <p:cNvPr id="5" name="Picture 4"/>
          <p:cNvPicPr>
            <a:picLocks noChangeAspect="1"/>
          </p:cNvPicPr>
          <p:nvPr/>
        </p:nvPicPr>
        <p:blipFill>
          <a:blip r:embed="rId3"/>
          <a:stretch>
            <a:fillRect/>
          </a:stretch>
        </p:blipFill>
        <p:spPr>
          <a:xfrm>
            <a:off x="7391400" y="5181600"/>
            <a:ext cx="1371600" cy="1450731"/>
          </a:xfrm>
          <a:prstGeom prst="rect">
            <a:avLst/>
          </a:prstGeom>
          <a:solidFill>
            <a:srgbClr val="6666CC"/>
          </a:solidFill>
          <a:scene3d>
            <a:camera prst="orthographicFront">
              <a:rot lat="0" lon="10799999" rev="0"/>
            </a:camera>
            <a:lightRig rig="threePt" dir="t"/>
          </a:scene3d>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762000"/>
            <a:ext cx="3255264" cy="914400"/>
          </a:xfrm>
          <a:noFill/>
        </p:spPr>
        <p:txBody>
          <a:bodyPr/>
          <a:lstStyle/>
          <a:p>
            <a:r>
              <a:rPr lang="en-GB" dirty="0"/>
              <a:t>1.2.1 </a:t>
            </a:r>
            <a:r>
              <a:rPr lang="en-GB" dirty="0" err="1"/>
              <a:t>Chức</a:t>
            </a:r>
            <a:r>
              <a:rPr lang="en-GB" dirty="0"/>
              <a:t> </a:t>
            </a:r>
            <a:r>
              <a:rPr lang="en-GB" dirty="0" err="1"/>
              <a:t>năng</a:t>
            </a:r>
            <a:endParaRPr lang="en-GB" dirty="0"/>
          </a:p>
        </p:txBody>
      </p:sp>
      <p:sp>
        <p:nvSpPr>
          <p:cNvPr id="11" name="Text Placeholder 10"/>
          <p:cNvSpPr>
            <a:spLocks noGrp="1"/>
          </p:cNvSpPr>
          <p:nvPr>
            <p:ph type="body" sz="half" idx="2"/>
          </p:nvPr>
        </p:nvSpPr>
        <p:spPr>
          <a:xfrm>
            <a:off x="381093" y="2057400"/>
            <a:ext cx="3255264" cy="4068763"/>
          </a:xfrm>
        </p:spPr>
        <p:txBody>
          <a:bodyPr>
            <a:normAutofit/>
          </a:bodyPr>
          <a:lstStyle/>
          <a:p>
            <a:pPr marL="228600" indent="-228600">
              <a:buFont typeface="Wingdings" pitchFamily="2" charset="2"/>
              <a:buChar char="n"/>
            </a:pPr>
            <a:r>
              <a:rPr lang="en-US" sz="2400" dirty="0" err="1"/>
              <a:t>Một</a:t>
            </a:r>
            <a:r>
              <a:rPr lang="en-US" sz="2400" dirty="0"/>
              <a:t> </a:t>
            </a:r>
            <a:r>
              <a:rPr lang="en-US" sz="2400" dirty="0" err="1"/>
              <a:t>máy</a:t>
            </a:r>
            <a:r>
              <a:rPr lang="en-US" sz="2400" dirty="0"/>
              <a:t> </a:t>
            </a:r>
            <a:r>
              <a:rPr lang="en-US" sz="2400" dirty="0" err="1"/>
              <a:t>tính</a:t>
            </a:r>
            <a:r>
              <a:rPr lang="en-US" sz="2400" dirty="0"/>
              <a:t> </a:t>
            </a:r>
            <a:r>
              <a:rPr lang="en-US" sz="2400" dirty="0" err="1"/>
              <a:t>có</a:t>
            </a:r>
            <a:r>
              <a:rPr lang="en-US" sz="2400" dirty="0"/>
              <a:t> </a:t>
            </a:r>
            <a:r>
              <a:rPr lang="en-US" sz="2400" dirty="0" err="1"/>
              <a:t>bốn</a:t>
            </a:r>
            <a:r>
              <a:rPr lang="en-US" sz="2400" dirty="0"/>
              <a:t> </a:t>
            </a:r>
            <a:r>
              <a:rPr lang="en-US" sz="2400" dirty="0" err="1"/>
              <a:t>chức</a:t>
            </a:r>
            <a:r>
              <a:rPr lang="en-US" sz="2400" dirty="0"/>
              <a:t> </a:t>
            </a:r>
            <a:r>
              <a:rPr lang="en-US" sz="2400" dirty="0" err="1"/>
              <a:t>năng</a:t>
            </a:r>
            <a:r>
              <a:rPr lang="en-US" sz="2400" dirty="0"/>
              <a:t> </a:t>
            </a:r>
            <a:r>
              <a:rPr lang="en-US" sz="2400" dirty="0" err="1"/>
              <a:t>cơ</a:t>
            </a:r>
            <a:r>
              <a:rPr lang="en-US" sz="2400" dirty="0"/>
              <a:t> bản:</a:t>
            </a:r>
          </a:p>
          <a:p>
            <a:pPr lvl="1">
              <a:buClr>
                <a:schemeClr val="accent1">
                  <a:lumMod val="20000"/>
                  <a:lumOff val="80000"/>
                </a:schemeClr>
              </a:buClr>
              <a:buFont typeface="Lucida Grande"/>
              <a:buChar char="●"/>
            </a:pPr>
            <a:r>
              <a:rPr lang="en-US" sz="1800" dirty="0"/>
              <a:t>  </a:t>
            </a:r>
            <a:r>
              <a:rPr lang="en-US" sz="1800" dirty="0" err="1">
                <a:solidFill>
                  <a:srgbClr val="FFFFFF"/>
                </a:solidFill>
              </a:rPr>
              <a:t>Xử</a:t>
            </a:r>
            <a:r>
              <a:rPr lang="en-US" sz="1800" dirty="0">
                <a:solidFill>
                  <a:srgbClr val="FFFFFF"/>
                </a:solidFill>
              </a:rPr>
              <a:t> </a:t>
            </a:r>
            <a:r>
              <a:rPr lang="en-US" sz="1800" dirty="0" err="1">
                <a:solidFill>
                  <a:srgbClr val="FFFFFF"/>
                </a:solidFill>
              </a:rPr>
              <a:t>lý</a:t>
            </a:r>
            <a:r>
              <a:rPr lang="en-US" sz="1800" dirty="0">
                <a:solidFill>
                  <a:srgbClr val="FFFFFF"/>
                </a:solidFill>
              </a:rPr>
              <a:t> </a:t>
            </a:r>
            <a:r>
              <a:rPr lang="en-US" sz="1800" dirty="0" err="1">
                <a:solidFill>
                  <a:srgbClr val="FFFFFF"/>
                </a:solidFill>
              </a:rPr>
              <a:t>dữ</a:t>
            </a:r>
            <a:r>
              <a:rPr lang="en-US" sz="1800" dirty="0">
                <a:solidFill>
                  <a:srgbClr val="FFFFFF"/>
                </a:solidFill>
              </a:rPr>
              <a:t> </a:t>
            </a:r>
            <a:r>
              <a:rPr lang="en-US" sz="1800" dirty="0" err="1">
                <a:solidFill>
                  <a:srgbClr val="FFFFFF"/>
                </a:solidFill>
              </a:rPr>
              <a:t>liệu</a:t>
            </a:r>
            <a:r>
              <a:rPr lang="en-US" sz="1800" dirty="0">
                <a:solidFill>
                  <a:srgbClr val="FFFFFF"/>
                </a:solidFill>
              </a:rPr>
              <a:t> (Data processing)</a:t>
            </a:r>
          </a:p>
          <a:p>
            <a:pPr lvl="1">
              <a:buClr>
                <a:schemeClr val="accent1">
                  <a:lumMod val="20000"/>
                  <a:lumOff val="80000"/>
                </a:schemeClr>
              </a:buClr>
              <a:buFont typeface="Lucida Grande"/>
              <a:buChar char="●"/>
            </a:pPr>
            <a:r>
              <a:rPr lang="en-US" sz="1800" dirty="0">
                <a:solidFill>
                  <a:srgbClr val="FFFFFF"/>
                </a:solidFill>
              </a:rPr>
              <a:t>  </a:t>
            </a:r>
            <a:r>
              <a:rPr lang="en-US" sz="1800" dirty="0" err="1">
                <a:solidFill>
                  <a:srgbClr val="FFFFFF"/>
                </a:solidFill>
              </a:rPr>
              <a:t>Lưu</a:t>
            </a:r>
            <a:r>
              <a:rPr lang="en-US" sz="1800" dirty="0">
                <a:solidFill>
                  <a:srgbClr val="FFFFFF"/>
                </a:solidFill>
              </a:rPr>
              <a:t> </a:t>
            </a:r>
            <a:r>
              <a:rPr lang="en-US" sz="1800" dirty="0" err="1">
                <a:solidFill>
                  <a:srgbClr val="FFFFFF"/>
                </a:solidFill>
              </a:rPr>
              <a:t>trữ</a:t>
            </a:r>
            <a:r>
              <a:rPr lang="en-US" sz="1800" dirty="0">
                <a:solidFill>
                  <a:srgbClr val="FFFFFF"/>
                </a:solidFill>
              </a:rPr>
              <a:t> </a:t>
            </a:r>
            <a:r>
              <a:rPr lang="en-US" sz="1800" dirty="0" err="1">
                <a:solidFill>
                  <a:srgbClr val="FFFFFF"/>
                </a:solidFill>
              </a:rPr>
              <a:t>dữ</a:t>
            </a:r>
            <a:r>
              <a:rPr lang="en-US" sz="1800" dirty="0">
                <a:solidFill>
                  <a:srgbClr val="FFFFFF"/>
                </a:solidFill>
              </a:rPr>
              <a:t> </a:t>
            </a:r>
            <a:r>
              <a:rPr lang="en-US" sz="1800" dirty="0" err="1">
                <a:solidFill>
                  <a:srgbClr val="FFFFFF"/>
                </a:solidFill>
              </a:rPr>
              <a:t>liệu</a:t>
            </a:r>
            <a:r>
              <a:rPr lang="en-US" sz="1800" dirty="0">
                <a:solidFill>
                  <a:srgbClr val="FFFFFF"/>
                </a:solidFill>
              </a:rPr>
              <a:t> (Data storage)</a:t>
            </a:r>
          </a:p>
          <a:p>
            <a:pPr lvl="1">
              <a:buClr>
                <a:schemeClr val="accent1">
                  <a:lumMod val="20000"/>
                  <a:lumOff val="80000"/>
                </a:schemeClr>
              </a:buClr>
              <a:buFont typeface="Lucida Grande"/>
              <a:buChar char="●"/>
            </a:pPr>
            <a:r>
              <a:rPr lang="en-US" sz="1800" dirty="0">
                <a:solidFill>
                  <a:srgbClr val="FFFFFF"/>
                </a:solidFill>
              </a:rPr>
              <a:t>  Di </a:t>
            </a:r>
            <a:r>
              <a:rPr lang="en-US" sz="1800" dirty="0" err="1">
                <a:solidFill>
                  <a:srgbClr val="FFFFFF"/>
                </a:solidFill>
              </a:rPr>
              <a:t>chuyển</a:t>
            </a:r>
            <a:r>
              <a:rPr lang="en-US" sz="1800" dirty="0">
                <a:solidFill>
                  <a:srgbClr val="FFFFFF"/>
                </a:solidFill>
              </a:rPr>
              <a:t> </a:t>
            </a:r>
            <a:r>
              <a:rPr lang="en-US" sz="1800" dirty="0" err="1">
                <a:solidFill>
                  <a:srgbClr val="FFFFFF"/>
                </a:solidFill>
              </a:rPr>
              <a:t>dữ</a:t>
            </a:r>
            <a:r>
              <a:rPr lang="en-US" sz="1800" dirty="0">
                <a:solidFill>
                  <a:srgbClr val="FFFFFF"/>
                </a:solidFill>
              </a:rPr>
              <a:t> </a:t>
            </a:r>
            <a:r>
              <a:rPr lang="en-US" sz="1800" dirty="0" err="1">
                <a:solidFill>
                  <a:srgbClr val="FFFFFF"/>
                </a:solidFill>
              </a:rPr>
              <a:t>liệu</a:t>
            </a:r>
            <a:r>
              <a:rPr lang="en-US" sz="1800" dirty="0">
                <a:solidFill>
                  <a:srgbClr val="FFFFFF"/>
                </a:solidFill>
              </a:rPr>
              <a:t> (Data movement)</a:t>
            </a:r>
          </a:p>
          <a:p>
            <a:pPr lvl="1">
              <a:buClr>
                <a:schemeClr val="accent1">
                  <a:lumMod val="20000"/>
                  <a:lumOff val="80000"/>
                </a:schemeClr>
              </a:buClr>
              <a:buFont typeface="Lucida Grande"/>
              <a:buChar char="●"/>
            </a:pPr>
            <a:r>
              <a:rPr lang="en-US" sz="1800" dirty="0">
                <a:solidFill>
                  <a:srgbClr val="FFFFFF"/>
                </a:solidFill>
              </a:rPr>
              <a:t>  </a:t>
            </a:r>
            <a:r>
              <a:rPr lang="en-US" sz="1800" dirty="0" err="1">
                <a:solidFill>
                  <a:srgbClr val="FFFFFF"/>
                </a:solidFill>
              </a:rPr>
              <a:t>Điều</a:t>
            </a:r>
            <a:r>
              <a:rPr lang="en-US" sz="1800" dirty="0">
                <a:solidFill>
                  <a:srgbClr val="FFFFFF"/>
                </a:solidFill>
              </a:rPr>
              <a:t> </a:t>
            </a:r>
            <a:r>
              <a:rPr lang="en-US" sz="1800" dirty="0" err="1">
                <a:solidFill>
                  <a:srgbClr val="FFFFFF"/>
                </a:solidFill>
              </a:rPr>
              <a:t>khiển</a:t>
            </a:r>
            <a:r>
              <a:rPr lang="en-US" sz="1800" dirty="0">
                <a:solidFill>
                  <a:srgbClr val="FFFFFF"/>
                </a:solidFill>
              </a:rPr>
              <a:t> (Control)</a:t>
            </a:r>
          </a:p>
        </p:txBody>
      </p:sp>
      <p:sp>
        <p:nvSpPr>
          <p:cNvPr id="12" name="Minus 11"/>
          <p:cNvSpPr/>
          <p:nvPr/>
        </p:nvSpPr>
        <p:spPr>
          <a:xfrm>
            <a:off x="228600" y="1600200"/>
            <a:ext cx="1828800" cy="137160"/>
          </a:xfrm>
          <a:prstGeom prst="mathMinus">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283968" y="0"/>
            <a:ext cx="4320480" cy="6858000"/>
          </a:xfrm>
          <a:prstGeom prst="rect">
            <a:avLst/>
          </a:prstGeom>
        </p:spPr>
      </p:pic>
    </p:spTree>
  </p:cSld>
  <p:clrMapOvr>
    <a:masterClrMapping/>
  </p:clrMapOvr>
  <p:transition spd="med">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0555" y="1676400"/>
            <a:ext cx="3255264" cy="2133600"/>
          </a:xfrm>
          <a:noFill/>
        </p:spPr>
        <p:txBody>
          <a:bodyPr>
            <a:normAutofit fontScale="90000"/>
          </a:bodyPr>
          <a:lstStyle/>
          <a:p>
            <a:r>
              <a:rPr lang="en-GB" sz="3600" dirty="0" err="1"/>
              <a:t>Hoạt</a:t>
            </a:r>
            <a:r>
              <a:rPr lang="en-GB" sz="3600" dirty="0"/>
              <a:t> </a:t>
            </a:r>
            <a:r>
              <a:rPr lang="en-GB" sz="3600" dirty="0" err="1"/>
              <a:t>động</a:t>
            </a:r>
            <a:r>
              <a:rPr lang="en-GB" sz="3600" dirty="0"/>
              <a:t> </a:t>
            </a:r>
            <a:br>
              <a:rPr lang="en-GB" dirty="0"/>
            </a:br>
            <a:br>
              <a:rPr lang="en-GB" dirty="0"/>
            </a:br>
            <a:br>
              <a:rPr lang="en-GB" dirty="0"/>
            </a:br>
            <a:r>
              <a:rPr lang="en-GB" dirty="0"/>
              <a:t>	   (a)</a:t>
            </a:r>
            <a:br>
              <a:rPr lang="en-GB" dirty="0"/>
            </a:br>
            <a:r>
              <a:rPr lang="en-GB" dirty="0"/>
              <a:t>   Di </a:t>
            </a:r>
            <a:r>
              <a:rPr lang="en-GB" dirty="0" err="1"/>
              <a:t>chuyển</a:t>
            </a:r>
            <a:r>
              <a:rPr lang="en-GB" dirty="0"/>
              <a:t> </a:t>
            </a:r>
            <a:r>
              <a:rPr lang="en-GB" dirty="0" err="1"/>
              <a:t>dữ</a:t>
            </a:r>
            <a:r>
              <a:rPr lang="en-GB" dirty="0"/>
              <a:t> </a:t>
            </a:r>
            <a:r>
              <a:rPr lang="en-GB" dirty="0" err="1"/>
              <a:t>liệu</a:t>
            </a:r>
            <a:br>
              <a:rPr lang="en-GB" dirty="0"/>
            </a:br>
            <a:r>
              <a:rPr lang="en-GB" dirty="0"/>
              <a:t>   (Data movement)</a:t>
            </a:r>
          </a:p>
        </p:txBody>
      </p:sp>
      <p:cxnSp>
        <p:nvCxnSpPr>
          <p:cNvPr id="8" name="Straight Connector 7"/>
          <p:cNvCxnSpPr/>
          <p:nvPr/>
        </p:nvCxnSpPr>
        <p:spPr>
          <a:xfrm>
            <a:off x="539552" y="2060848"/>
            <a:ext cx="1600200"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9" name="Picture 8" descr="f2.pdf"/>
          <p:cNvPicPr>
            <a:picLocks noChangeAspect="1"/>
          </p:cNvPicPr>
          <p:nvPr/>
        </p:nvPicPr>
        <p:blipFill>
          <a:blip r:embed="rId3"/>
          <a:srcRect l="21176" t="88182" r="20000" b="3636"/>
          <a:stretch>
            <a:fillRect/>
          </a:stretch>
        </p:blipFill>
        <p:spPr>
          <a:xfrm>
            <a:off x="4876800" y="6296907"/>
            <a:ext cx="3117307" cy="561093"/>
          </a:xfrm>
          <a:prstGeom prst="rect">
            <a:avLst/>
          </a:prstGeom>
        </p:spPr>
      </p:pic>
      <p:grpSp>
        <p:nvGrpSpPr>
          <p:cNvPr id="2" name="Group 1"/>
          <p:cNvGrpSpPr/>
          <p:nvPr/>
        </p:nvGrpSpPr>
        <p:grpSpPr>
          <a:xfrm>
            <a:off x="3733800" y="-609600"/>
            <a:ext cx="5638800" cy="7807869"/>
            <a:chOff x="3733800" y="-609600"/>
            <a:chExt cx="5638800" cy="7807869"/>
          </a:xfrm>
        </p:grpSpPr>
        <p:pic>
          <p:nvPicPr>
            <p:cNvPr id="6" name="Picture 5" descr="f2.pdf"/>
            <p:cNvPicPr>
              <a:picLocks noChangeAspect="1"/>
            </p:cNvPicPr>
            <p:nvPr/>
          </p:nvPicPr>
          <p:blipFill>
            <a:blip r:embed="rId4"/>
            <a:srcRect l="4706" r="49412" b="50909"/>
            <a:stretch>
              <a:fillRect/>
            </a:stretch>
          </p:blipFill>
          <p:spPr>
            <a:xfrm>
              <a:off x="3733800" y="-609600"/>
              <a:ext cx="5638800" cy="7807869"/>
            </a:xfrm>
            <a:prstGeom prst="rect">
              <a:avLst/>
            </a:prstGeom>
          </p:spPr>
        </p:pic>
        <p:sp>
          <p:nvSpPr>
            <p:cNvPr id="7" name="Oval 6"/>
            <p:cNvSpPr/>
            <p:nvPr/>
          </p:nvSpPr>
          <p:spPr>
            <a:xfrm>
              <a:off x="5913696" y="2767698"/>
              <a:ext cx="1224136" cy="1224136"/>
            </a:xfrm>
            <a:prstGeom prst="ellipse">
              <a:avLst/>
            </a:prstGeom>
            <a:solidFill>
              <a:schemeClr val="bg1">
                <a:lumMod val="6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a:t>Điều</a:t>
              </a:r>
              <a:r>
                <a:rPr lang="en-US" sz="2000" dirty="0"/>
                <a:t> </a:t>
              </a:r>
              <a:r>
                <a:rPr lang="en-US" sz="2000" dirty="0" err="1"/>
                <a:t>khiển</a:t>
              </a:r>
              <a:endParaRPr lang="en-US" sz="2000" dirty="0"/>
            </a:p>
          </p:txBody>
        </p:sp>
        <p:sp>
          <p:nvSpPr>
            <p:cNvPr id="10" name="Oval 9"/>
            <p:cNvSpPr/>
            <p:nvPr/>
          </p:nvSpPr>
          <p:spPr>
            <a:xfrm>
              <a:off x="5926924" y="476672"/>
              <a:ext cx="1224136" cy="1224136"/>
            </a:xfrm>
            <a:prstGeom prst="ellipse">
              <a:avLst/>
            </a:prstGeom>
            <a:solidFill>
              <a:schemeClr val="bg1">
                <a:lumMod val="6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Di </a:t>
              </a:r>
              <a:r>
                <a:rPr lang="en-US" sz="1600" dirty="0" err="1"/>
                <a:t>chuyển</a:t>
              </a:r>
              <a:endParaRPr lang="en-US" sz="1600" dirty="0"/>
            </a:p>
          </p:txBody>
        </p:sp>
        <p:sp>
          <p:nvSpPr>
            <p:cNvPr id="11" name="Oval 10"/>
            <p:cNvSpPr/>
            <p:nvPr/>
          </p:nvSpPr>
          <p:spPr>
            <a:xfrm>
              <a:off x="4473536" y="4626676"/>
              <a:ext cx="1224136" cy="1224136"/>
            </a:xfrm>
            <a:prstGeom prst="ellipse">
              <a:avLst/>
            </a:prstGeom>
            <a:solidFill>
              <a:schemeClr val="bg1">
                <a:lumMod val="6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a:t>Lưu</a:t>
              </a:r>
              <a:r>
                <a:rPr lang="en-US" sz="2000" dirty="0"/>
                <a:t> </a:t>
              </a:r>
              <a:r>
                <a:rPr lang="en-US" sz="2000" dirty="0" err="1"/>
                <a:t>trữ</a:t>
              </a:r>
              <a:endParaRPr lang="en-US" sz="2000" dirty="0"/>
            </a:p>
          </p:txBody>
        </p:sp>
        <p:sp>
          <p:nvSpPr>
            <p:cNvPr id="12" name="Oval 11"/>
            <p:cNvSpPr/>
            <p:nvPr/>
          </p:nvSpPr>
          <p:spPr>
            <a:xfrm>
              <a:off x="7361216" y="4666366"/>
              <a:ext cx="1224136" cy="1224136"/>
            </a:xfrm>
            <a:prstGeom prst="ellipse">
              <a:avLst/>
            </a:prstGeom>
            <a:solidFill>
              <a:schemeClr val="bg1">
                <a:lumMod val="6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a:t>Xử</a:t>
              </a:r>
              <a:r>
                <a:rPr lang="en-US" sz="2000" dirty="0"/>
                <a:t> </a:t>
              </a:r>
              <a:r>
                <a:rPr lang="en-US" sz="2000" dirty="0" err="1"/>
                <a:t>lý</a:t>
              </a:r>
              <a:endParaRPr lang="en-US" sz="2000" dirty="0"/>
            </a:p>
          </p:txBody>
        </p:sp>
      </p:grpSp>
    </p:spTree>
  </p:cSld>
  <p:clrMapOvr>
    <a:masterClrMapping/>
  </p:clrMapOvr>
  <p:transition spd="med">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f2.pdf"/>
          <p:cNvPicPr>
            <a:picLocks noChangeAspect="1"/>
          </p:cNvPicPr>
          <p:nvPr/>
        </p:nvPicPr>
        <p:blipFill>
          <a:blip r:embed="rId3"/>
          <a:srcRect l="21176" t="88182" r="20000" b="3636"/>
          <a:stretch>
            <a:fillRect/>
          </a:stretch>
        </p:blipFill>
        <p:spPr>
          <a:xfrm>
            <a:off x="4495800" y="6296907"/>
            <a:ext cx="3117307" cy="561093"/>
          </a:xfrm>
          <a:prstGeom prst="rect">
            <a:avLst/>
          </a:prstGeom>
        </p:spPr>
      </p:pic>
      <p:sp>
        <p:nvSpPr>
          <p:cNvPr id="9" name="Rectangle 2"/>
          <p:cNvSpPr>
            <a:spLocks noGrp="1" noChangeArrowheads="1"/>
          </p:cNvSpPr>
          <p:nvPr>
            <p:ph type="title"/>
          </p:nvPr>
        </p:nvSpPr>
        <p:spPr>
          <a:xfrm>
            <a:off x="395536" y="1772816"/>
            <a:ext cx="3255264" cy="2037184"/>
          </a:xfrm>
          <a:noFill/>
        </p:spPr>
        <p:txBody>
          <a:bodyPr>
            <a:normAutofit fontScale="90000"/>
          </a:bodyPr>
          <a:lstStyle/>
          <a:p>
            <a:r>
              <a:rPr lang="en-GB" sz="3600" dirty="0" err="1"/>
              <a:t>Hoạt</a:t>
            </a:r>
            <a:r>
              <a:rPr lang="en-GB" sz="3600" dirty="0"/>
              <a:t> </a:t>
            </a:r>
            <a:r>
              <a:rPr lang="en-GB" sz="3600" dirty="0" err="1"/>
              <a:t>động</a:t>
            </a:r>
            <a:r>
              <a:rPr lang="en-GB" sz="3600" dirty="0"/>
              <a:t> </a:t>
            </a:r>
            <a:br>
              <a:rPr lang="en-GB" dirty="0"/>
            </a:br>
            <a:br>
              <a:rPr lang="en-GB" dirty="0"/>
            </a:br>
            <a:br>
              <a:rPr lang="en-GB" dirty="0"/>
            </a:br>
            <a:r>
              <a:rPr lang="en-GB" dirty="0"/>
              <a:t>	   (b)</a:t>
            </a:r>
            <a:br>
              <a:rPr lang="en-GB" dirty="0"/>
            </a:br>
            <a:r>
              <a:rPr lang="en-GB" dirty="0"/>
              <a:t>     </a:t>
            </a:r>
            <a:r>
              <a:rPr lang="en-GB" dirty="0" err="1"/>
              <a:t>Lưu</a:t>
            </a:r>
            <a:r>
              <a:rPr lang="en-GB" dirty="0"/>
              <a:t> </a:t>
            </a:r>
            <a:r>
              <a:rPr lang="en-GB" dirty="0" err="1"/>
              <a:t>trữ</a:t>
            </a:r>
            <a:r>
              <a:rPr lang="en-GB" dirty="0"/>
              <a:t> </a:t>
            </a:r>
            <a:r>
              <a:rPr lang="en-GB" dirty="0" err="1"/>
              <a:t>dữ</a:t>
            </a:r>
            <a:r>
              <a:rPr lang="en-GB" dirty="0"/>
              <a:t> </a:t>
            </a:r>
            <a:r>
              <a:rPr lang="en-GB" dirty="0" err="1"/>
              <a:t>liệu</a:t>
            </a:r>
            <a:br>
              <a:rPr lang="en-GB" dirty="0"/>
            </a:br>
            <a:r>
              <a:rPr lang="en-GB" dirty="0"/>
              <a:t>      (Data storage)</a:t>
            </a:r>
          </a:p>
        </p:txBody>
      </p:sp>
      <p:cxnSp>
        <p:nvCxnSpPr>
          <p:cNvPr id="12" name="Straight Connector 11"/>
          <p:cNvCxnSpPr/>
          <p:nvPr/>
        </p:nvCxnSpPr>
        <p:spPr>
          <a:xfrm>
            <a:off x="539552" y="2060848"/>
            <a:ext cx="1600200"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 name="Group 2"/>
          <p:cNvGrpSpPr/>
          <p:nvPr/>
        </p:nvGrpSpPr>
        <p:grpSpPr>
          <a:xfrm>
            <a:off x="3581401" y="0"/>
            <a:ext cx="5562599" cy="6989102"/>
            <a:chOff x="3581401" y="0"/>
            <a:chExt cx="5562599" cy="6989102"/>
          </a:xfrm>
        </p:grpSpPr>
        <p:pic>
          <p:nvPicPr>
            <p:cNvPr id="6" name="Picture 5" descr="f2.pdf"/>
            <p:cNvPicPr>
              <a:picLocks noChangeAspect="1"/>
            </p:cNvPicPr>
            <p:nvPr/>
          </p:nvPicPr>
          <p:blipFill>
            <a:blip r:embed="rId4"/>
            <a:srcRect l="49412" t="2727" r="4706" b="52727"/>
            <a:stretch>
              <a:fillRect/>
            </a:stretch>
          </p:blipFill>
          <p:spPr>
            <a:xfrm>
              <a:off x="3581401" y="0"/>
              <a:ext cx="5562599" cy="6989102"/>
            </a:xfrm>
            <a:prstGeom prst="rect">
              <a:avLst/>
            </a:prstGeom>
          </p:spPr>
        </p:pic>
        <p:sp>
          <p:nvSpPr>
            <p:cNvPr id="13" name="Oval 12"/>
            <p:cNvSpPr/>
            <p:nvPr/>
          </p:nvSpPr>
          <p:spPr>
            <a:xfrm>
              <a:off x="5782908" y="2866166"/>
              <a:ext cx="1224136" cy="1224136"/>
            </a:xfrm>
            <a:prstGeom prst="ellipse">
              <a:avLst/>
            </a:prstGeom>
            <a:solidFill>
              <a:schemeClr val="bg1">
                <a:lumMod val="6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a:t>Điều</a:t>
              </a:r>
              <a:r>
                <a:rPr lang="en-US" sz="2000" dirty="0"/>
                <a:t> </a:t>
              </a:r>
              <a:r>
                <a:rPr lang="en-US" sz="2000" dirty="0" err="1"/>
                <a:t>khiển</a:t>
              </a:r>
              <a:endParaRPr lang="en-US" sz="2000" dirty="0"/>
            </a:p>
          </p:txBody>
        </p:sp>
        <p:sp>
          <p:nvSpPr>
            <p:cNvPr id="14" name="Oval 13"/>
            <p:cNvSpPr/>
            <p:nvPr/>
          </p:nvSpPr>
          <p:spPr>
            <a:xfrm>
              <a:off x="5782908" y="620688"/>
              <a:ext cx="1224136" cy="1224136"/>
            </a:xfrm>
            <a:prstGeom prst="ellipse">
              <a:avLst/>
            </a:prstGeom>
            <a:solidFill>
              <a:schemeClr val="bg1">
                <a:lumMod val="6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Di </a:t>
              </a:r>
              <a:r>
                <a:rPr lang="en-US" sz="1600" dirty="0" err="1"/>
                <a:t>chuyển</a:t>
              </a:r>
              <a:endParaRPr lang="en-US" sz="1600" dirty="0"/>
            </a:p>
          </p:txBody>
        </p:sp>
        <p:sp>
          <p:nvSpPr>
            <p:cNvPr id="15" name="Oval 14"/>
            <p:cNvSpPr/>
            <p:nvPr/>
          </p:nvSpPr>
          <p:spPr>
            <a:xfrm>
              <a:off x="4355976" y="4751604"/>
              <a:ext cx="1224136" cy="1224136"/>
            </a:xfrm>
            <a:prstGeom prst="ellipse">
              <a:avLst/>
            </a:prstGeom>
            <a:solidFill>
              <a:schemeClr val="bg1">
                <a:lumMod val="6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a:t>Lưu</a:t>
              </a:r>
              <a:r>
                <a:rPr lang="en-US" sz="2000" dirty="0"/>
                <a:t> </a:t>
              </a:r>
              <a:r>
                <a:rPr lang="en-US" sz="2000" dirty="0" err="1"/>
                <a:t>trữ</a:t>
              </a:r>
              <a:endParaRPr lang="en-US" sz="2000" dirty="0"/>
            </a:p>
          </p:txBody>
        </p:sp>
        <p:sp>
          <p:nvSpPr>
            <p:cNvPr id="16" name="Oval 15"/>
            <p:cNvSpPr/>
            <p:nvPr/>
          </p:nvSpPr>
          <p:spPr>
            <a:xfrm>
              <a:off x="7196612" y="4770692"/>
              <a:ext cx="1224136" cy="1224136"/>
            </a:xfrm>
            <a:prstGeom prst="ellipse">
              <a:avLst/>
            </a:prstGeom>
            <a:solidFill>
              <a:schemeClr val="bg1">
                <a:lumMod val="6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a:t>Xử</a:t>
              </a:r>
              <a:r>
                <a:rPr lang="en-US" sz="2000" dirty="0"/>
                <a:t> </a:t>
              </a:r>
              <a:r>
                <a:rPr lang="en-US" sz="2000" dirty="0" err="1"/>
                <a:t>lý</a:t>
              </a:r>
              <a:endParaRPr lang="en-US" sz="2000" dirty="0"/>
            </a:p>
          </p:txBody>
        </p:sp>
      </p:grpSp>
    </p:spTree>
  </p:cSld>
  <p:clrMapOvr>
    <a:masterClrMapping/>
  </p:clrMapOvr>
  <p:transition spd="med">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2.pdf"/>
          <p:cNvPicPr>
            <a:picLocks noChangeAspect="1"/>
          </p:cNvPicPr>
          <p:nvPr/>
        </p:nvPicPr>
        <p:blipFill>
          <a:blip r:embed="rId3"/>
          <a:srcRect l="21176" t="88182" r="20000" b="3636"/>
          <a:stretch>
            <a:fillRect/>
          </a:stretch>
        </p:blipFill>
        <p:spPr>
          <a:xfrm>
            <a:off x="4724400" y="6296907"/>
            <a:ext cx="3117307" cy="561093"/>
          </a:xfrm>
          <a:prstGeom prst="rect">
            <a:avLst/>
          </a:prstGeom>
        </p:spPr>
      </p:pic>
      <p:sp>
        <p:nvSpPr>
          <p:cNvPr id="7" name="Rectangle 2"/>
          <p:cNvSpPr>
            <a:spLocks noGrp="1" noChangeArrowheads="1"/>
          </p:cNvSpPr>
          <p:nvPr>
            <p:ph type="title"/>
          </p:nvPr>
        </p:nvSpPr>
        <p:spPr>
          <a:xfrm>
            <a:off x="380555" y="1676400"/>
            <a:ext cx="3255264" cy="2133600"/>
          </a:xfrm>
          <a:noFill/>
        </p:spPr>
        <p:txBody>
          <a:bodyPr>
            <a:normAutofit fontScale="90000"/>
          </a:bodyPr>
          <a:lstStyle/>
          <a:p>
            <a:r>
              <a:rPr lang="en-GB" sz="3600" dirty="0" err="1"/>
              <a:t>Hoạt</a:t>
            </a:r>
            <a:r>
              <a:rPr lang="en-GB" sz="3600" dirty="0"/>
              <a:t> </a:t>
            </a:r>
            <a:r>
              <a:rPr lang="en-GB" sz="3600" dirty="0" err="1"/>
              <a:t>động</a:t>
            </a:r>
            <a:r>
              <a:rPr lang="en-GB" sz="3600" dirty="0"/>
              <a:t> </a:t>
            </a:r>
            <a:br>
              <a:rPr lang="en-GB" dirty="0"/>
            </a:br>
            <a:br>
              <a:rPr lang="en-GB" dirty="0"/>
            </a:br>
            <a:br>
              <a:rPr lang="en-GB" dirty="0"/>
            </a:br>
            <a:r>
              <a:rPr lang="en-GB" dirty="0"/>
              <a:t>	   (c)</a:t>
            </a:r>
            <a:br>
              <a:rPr lang="en-GB" dirty="0"/>
            </a:br>
            <a:r>
              <a:rPr lang="en-GB" dirty="0"/>
              <a:t> </a:t>
            </a:r>
            <a:r>
              <a:rPr lang="en-GB" dirty="0" err="1"/>
              <a:t>Xử</a:t>
            </a:r>
            <a:r>
              <a:rPr lang="en-GB" dirty="0"/>
              <a:t> </a:t>
            </a:r>
            <a:r>
              <a:rPr lang="en-GB" dirty="0" err="1"/>
              <a:t>lý</a:t>
            </a:r>
            <a:r>
              <a:rPr lang="en-GB" dirty="0"/>
              <a:t> </a:t>
            </a:r>
            <a:r>
              <a:rPr lang="en-GB" dirty="0" err="1"/>
              <a:t>dữ</a:t>
            </a:r>
            <a:r>
              <a:rPr lang="en-GB" dirty="0"/>
              <a:t> </a:t>
            </a:r>
            <a:r>
              <a:rPr lang="en-GB" dirty="0" err="1"/>
              <a:t>liệu</a:t>
            </a:r>
            <a:br>
              <a:rPr lang="en-GB" dirty="0"/>
            </a:br>
            <a:r>
              <a:rPr lang="en-GB" dirty="0"/>
              <a:t>(Data processing)</a:t>
            </a:r>
          </a:p>
        </p:txBody>
      </p:sp>
      <p:cxnSp>
        <p:nvCxnSpPr>
          <p:cNvPr id="9" name="Straight Connector 8"/>
          <p:cNvCxnSpPr/>
          <p:nvPr/>
        </p:nvCxnSpPr>
        <p:spPr>
          <a:xfrm>
            <a:off x="539552" y="2060848"/>
            <a:ext cx="1600200"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 name="Group 2"/>
          <p:cNvGrpSpPr/>
          <p:nvPr/>
        </p:nvGrpSpPr>
        <p:grpSpPr>
          <a:xfrm>
            <a:off x="3354876" y="-381000"/>
            <a:ext cx="5789124" cy="6976636"/>
            <a:chOff x="3354876" y="-381000"/>
            <a:chExt cx="5789124" cy="6976636"/>
          </a:xfrm>
        </p:grpSpPr>
        <p:pic>
          <p:nvPicPr>
            <p:cNvPr id="6" name="Picture 5" descr="f2.pdf"/>
            <p:cNvPicPr>
              <a:picLocks noChangeAspect="1"/>
            </p:cNvPicPr>
            <p:nvPr/>
          </p:nvPicPr>
          <p:blipFill>
            <a:blip r:embed="rId4"/>
            <a:srcRect l="3529" t="46364" r="50588" b="10909"/>
            <a:stretch>
              <a:fillRect/>
            </a:stretch>
          </p:blipFill>
          <p:spPr>
            <a:xfrm>
              <a:off x="3354876" y="-381000"/>
              <a:ext cx="5789124" cy="6976636"/>
            </a:xfrm>
            <a:prstGeom prst="rect">
              <a:avLst/>
            </a:prstGeom>
          </p:spPr>
        </p:pic>
        <p:sp>
          <p:nvSpPr>
            <p:cNvPr id="11" name="Oval 10"/>
            <p:cNvSpPr/>
            <p:nvPr/>
          </p:nvSpPr>
          <p:spPr>
            <a:xfrm>
              <a:off x="5762320" y="307710"/>
              <a:ext cx="1224136" cy="1224136"/>
            </a:xfrm>
            <a:prstGeom prst="ellipse">
              <a:avLst/>
            </a:prstGeom>
            <a:solidFill>
              <a:schemeClr val="bg1">
                <a:lumMod val="6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Di</a:t>
              </a:r>
            </a:p>
            <a:p>
              <a:pPr algn="ctr"/>
              <a:r>
                <a:rPr lang="en-US" sz="1600" dirty="0" err="1"/>
                <a:t>Chuyển</a:t>
              </a:r>
              <a:endParaRPr lang="en-US" sz="1600" dirty="0"/>
            </a:p>
          </p:txBody>
        </p:sp>
        <p:sp>
          <p:nvSpPr>
            <p:cNvPr id="12" name="Oval 11"/>
            <p:cNvSpPr/>
            <p:nvPr/>
          </p:nvSpPr>
          <p:spPr>
            <a:xfrm>
              <a:off x="5763812" y="2695690"/>
              <a:ext cx="1224136" cy="1224136"/>
            </a:xfrm>
            <a:prstGeom prst="ellipse">
              <a:avLst/>
            </a:prstGeom>
            <a:solidFill>
              <a:schemeClr val="bg1">
                <a:lumMod val="6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a:t>Điều</a:t>
              </a:r>
              <a:r>
                <a:rPr lang="en-US" sz="2000" dirty="0"/>
                <a:t> </a:t>
              </a:r>
              <a:r>
                <a:rPr lang="en-US" sz="2000" dirty="0" err="1"/>
                <a:t>khiển</a:t>
              </a:r>
              <a:endParaRPr lang="en-US" sz="2000" dirty="0"/>
            </a:p>
          </p:txBody>
        </p:sp>
        <p:sp>
          <p:nvSpPr>
            <p:cNvPr id="13" name="Oval 12"/>
            <p:cNvSpPr/>
            <p:nvPr/>
          </p:nvSpPr>
          <p:spPr>
            <a:xfrm>
              <a:off x="7246866" y="4614012"/>
              <a:ext cx="1224136" cy="1224136"/>
            </a:xfrm>
            <a:prstGeom prst="ellipse">
              <a:avLst/>
            </a:prstGeom>
            <a:solidFill>
              <a:schemeClr val="bg1">
                <a:lumMod val="6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a:t>Xử</a:t>
              </a:r>
              <a:r>
                <a:rPr lang="en-US" sz="2000" dirty="0"/>
                <a:t> </a:t>
              </a:r>
              <a:r>
                <a:rPr lang="en-US" sz="2000" dirty="0" err="1"/>
                <a:t>lý</a:t>
              </a:r>
              <a:endParaRPr lang="en-US" sz="2000" dirty="0"/>
            </a:p>
          </p:txBody>
        </p:sp>
        <p:sp>
          <p:nvSpPr>
            <p:cNvPr id="14" name="Oval 13"/>
            <p:cNvSpPr/>
            <p:nvPr/>
          </p:nvSpPr>
          <p:spPr>
            <a:xfrm>
              <a:off x="4270740" y="4626676"/>
              <a:ext cx="1224136" cy="1224136"/>
            </a:xfrm>
            <a:prstGeom prst="ellipse">
              <a:avLst/>
            </a:prstGeom>
            <a:solidFill>
              <a:schemeClr val="bg1">
                <a:lumMod val="6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a:t>Lưu</a:t>
              </a:r>
              <a:r>
                <a:rPr lang="en-US" sz="2000" dirty="0"/>
                <a:t> </a:t>
              </a:r>
              <a:r>
                <a:rPr lang="en-US" sz="2000" dirty="0" err="1"/>
                <a:t>trữ</a:t>
              </a:r>
              <a:endParaRPr lang="en-US" sz="2000" dirty="0"/>
            </a:p>
          </p:txBody>
        </p:sp>
      </p:grpSp>
    </p:spTree>
  </p:cSld>
  <p:clrMapOvr>
    <a:masterClrMapping/>
  </p:clrMapOvr>
  <p:transition spd="med">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0"/>
            <a:ext cx="7556313" cy="1116106"/>
          </a:xfrm>
        </p:spPr>
        <p:txBody>
          <a:bodyPr/>
          <a:lstStyle/>
          <a:p>
            <a:r>
              <a:rPr lang="en-GB" dirty="0" err="1"/>
              <a:t>Nội</a:t>
            </a:r>
            <a:r>
              <a:rPr lang="en-GB" dirty="0"/>
              <a:t> dung </a:t>
            </a:r>
            <a:r>
              <a:rPr lang="en-GB" dirty="0" err="1"/>
              <a:t>môn</a:t>
            </a:r>
            <a:r>
              <a:rPr lang="en-GB" dirty="0"/>
              <a:t> </a:t>
            </a:r>
            <a:r>
              <a:rPr lang="en-GB" dirty="0" err="1"/>
              <a:t>học</a:t>
            </a:r>
            <a:endParaRPr lang="en-GB" dirty="0"/>
          </a:p>
        </p:txBody>
      </p:sp>
      <p:sp>
        <p:nvSpPr>
          <p:cNvPr id="3" name="Content Placeholder 2"/>
          <p:cNvSpPr>
            <a:spLocks noGrp="1"/>
          </p:cNvSpPr>
          <p:nvPr>
            <p:ph idx="1"/>
          </p:nvPr>
        </p:nvSpPr>
        <p:spPr>
          <a:xfrm>
            <a:off x="498474" y="836712"/>
            <a:ext cx="7556313" cy="5760640"/>
          </a:xfrm>
        </p:spPr>
        <p:txBody>
          <a:bodyPr>
            <a:noAutofit/>
          </a:bodyPr>
          <a:lstStyle/>
          <a:p>
            <a:pPr marL="0" indent="0">
              <a:lnSpc>
                <a:spcPct val="150000"/>
              </a:lnSpc>
              <a:spcBef>
                <a:spcPts val="0"/>
              </a:spcBef>
              <a:buNone/>
            </a:pPr>
            <a:r>
              <a:rPr lang="it-IT" dirty="0"/>
              <a:t>Chương 1 – Giới thiệu</a:t>
            </a:r>
            <a:endParaRPr lang="en-GB" dirty="0"/>
          </a:p>
          <a:p>
            <a:pPr marL="0" indent="0">
              <a:lnSpc>
                <a:spcPct val="150000"/>
              </a:lnSpc>
              <a:spcBef>
                <a:spcPts val="0"/>
              </a:spcBef>
              <a:buNone/>
            </a:pPr>
            <a:r>
              <a:rPr lang="it-IT" dirty="0"/>
              <a:t>Chương 2 – Sự phát triển của máy tính và hiệu năng</a:t>
            </a:r>
            <a:endParaRPr lang="en-GB" dirty="0"/>
          </a:p>
          <a:p>
            <a:pPr marL="0" indent="0">
              <a:lnSpc>
                <a:spcPct val="150000"/>
              </a:lnSpc>
              <a:spcBef>
                <a:spcPts val="0"/>
              </a:spcBef>
              <a:buNone/>
            </a:pPr>
            <a:r>
              <a:rPr lang="it-IT" dirty="0"/>
              <a:t>Chương 3 – Tổng quan về chức năng và kết nối trong máy tính</a:t>
            </a:r>
            <a:endParaRPr lang="en-GB" dirty="0"/>
          </a:p>
          <a:p>
            <a:pPr marL="0" indent="0">
              <a:lnSpc>
                <a:spcPct val="150000"/>
              </a:lnSpc>
              <a:spcBef>
                <a:spcPts val="0"/>
              </a:spcBef>
              <a:buNone/>
            </a:pPr>
            <a:r>
              <a:rPr lang="it-IT" dirty="0"/>
              <a:t>Chương 4 – Bộ nhớ Cache</a:t>
            </a:r>
            <a:endParaRPr lang="en-GB" dirty="0"/>
          </a:p>
          <a:p>
            <a:pPr marL="0" indent="0">
              <a:lnSpc>
                <a:spcPct val="150000"/>
              </a:lnSpc>
              <a:spcBef>
                <a:spcPts val="0"/>
              </a:spcBef>
              <a:buNone/>
            </a:pPr>
            <a:r>
              <a:rPr lang="it-IT" dirty="0"/>
              <a:t>Chương 5 – Bộ nhớ trong</a:t>
            </a:r>
            <a:endParaRPr lang="en-GB" dirty="0"/>
          </a:p>
          <a:p>
            <a:pPr marL="0" indent="0">
              <a:lnSpc>
                <a:spcPct val="150000"/>
              </a:lnSpc>
              <a:spcBef>
                <a:spcPts val="0"/>
              </a:spcBef>
              <a:buNone/>
            </a:pPr>
            <a:r>
              <a:rPr lang="it-IT" dirty="0"/>
              <a:t>Chương 6 – Bộ nhớ ngoài</a:t>
            </a:r>
            <a:endParaRPr lang="en-GB" dirty="0"/>
          </a:p>
          <a:p>
            <a:pPr marL="0" indent="0">
              <a:lnSpc>
                <a:spcPct val="150000"/>
              </a:lnSpc>
              <a:spcBef>
                <a:spcPts val="0"/>
              </a:spcBef>
              <a:buNone/>
            </a:pPr>
            <a:r>
              <a:rPr lang="it-IT" dirty="0"/>
              <a:t>Chương 7 – Vào/Ra</a:t>
            </a:r>
            <a:endParaRPr lang="en-GB" dirty="0"/>
          </a:p>
          <a:p>
            <a:pPr marL="0" indent="0">
              <a:lnSpc>
                <a:spcPct val="150000"/>
              </a:lnSpc>
              <a:spcBef>
                <a:spcPts val="0"/>
              </a:spcBef>
              <a:buNone/>
            </a:pPr>
            <a:r>
              <a:rPr lang="it-IT" dirty="0"/>
              <a:t>Chương 8 </a:t>
            </a:r>
            <a:r>
              <a:rPr lang="it-IT"/>
              <a:t>– Hệ thống số</a:t>
            </a:r>
          </a:p>
          <a:p>
            <a:pPr marL="0" indent="0">
              <a:lnSpc>
                <a:spcPct val="150000"/>
              </a:lnSpc>
              <a:spcBef>
                <a:spcPts val="0"/>
              </a:spcBef>
              <a:buNone/>
            </a:pPr>
            <a:r>
              <a:rPr lang="it-IT"/>
              <a:t>Chương </a:t>
            </a:r>
            <a:r>
              <a:rPr lang="it-IT" dirty="0"/>
              <a:t>9 – Bộ xử lý số học</a:t>
            </a:r>
            <a:endParaRPr lang="en-GB" dirty="0"/>
          </a:p>
          <a:p>
            <a:pPr marL="0" indent="0">
              <a:lnSpc>
                <a:spcPct val="150000"/>
              </a:lnSpc>
              <a:spcBef>
                <a:spcPts val="0"/>
              </a:spcBef>
              <a:buNone/>
            </a:pPr>
            <a:r>
              <a:rPr lang="it-IT" dirty="0"/>
              <a:t>Chương 10 – Tập lệnh: Các đặc tính và chức năng</a:t>
            </a:r>
            <a:endParaRPr lang="en-GB" dirty="0"/>
          </a:p>
          <a:p>
            <a:pPr marL="0" indent="0">
              <a:lnSpc>
                <a:spcPct val="150000"/>
              </a:lnSpc>
              <a:spcBef>
                <a:spcPts val="0"/>
              </a:spcBef>
              <a:buNone/>
            </a:pPr>
            <a:r>
              <a:rPr lang="it-IT" dirty="0"/>
              <a:t>Chương 11 – Tập lệnh: Chế độ địa chỉ và khuôn dạng</a:t>
            </a:r>
            <a:endParaRPr lang="en-GB" dirty="0"/>
          </a:p>
          <a:p>
            <a:pPr marL="0" indent="0">
              <a:lnSpc>
                <a:spcPct val="150000"/>
              </a:lnSpc>
              <a:spcBef>
                <a:spcPts val="0"/>
              </a:spcBef>
              <a:buNone/>
            </a:pPr>
            <a:r>
              <a:rPr lang="it-IT" dirty="0"/>
              <a:t>Chương 12 – Tổ chức và chức năng bộ vi xử </a:t>
            </a:r>
            <a:endParaRPr lang="en-GB" dirty="0"/>
          </a:p>
        </p:txBody>
      </p:sp>
    </p:spTree>
    <p:extLst>
      <p:ext uri="{BB962C8B-B14F-4D97-AF65-F5344CB8AC3E}">
        <p14:creationId xmlns:p14="http://schemas.microsoft.com/office/powerpoint/2010/main" val="3626140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2.pdf"/>
          <p:cNvPicPr>
            <a:picLocks noChangeAspect="1"/>
          </p:cNvPicPr>
          <p:nvPr/>
        </p:nvPicPr>
        <p:blipFill>
          <a:blip r:embed="rId3"/>
          <a:srcRect l="21176" t="88182" r="20000" b="3636"/>
          <a:stretch>
            <a:fillRect/>
          </a:stretch>
        </p:blipFill>
        <p:spPr>
          <a:xfrm>
            <a:off x="4495800" y="6296907"/>
            <a:ext cx="3117307" cy="561093"/>
          </a:xfrm>
          <a:prstGeom prst="rect">
            <a:avLst/>
          </a:prstGeom>
        </p:spPr>
      </p:pic>
      <p:sp>
        <p:nvSpPr>
          <p:cNvPr id="7" name="Rectangle 2"/>
          <p:cNvSpPr>
            <a:spLocks noGrp="1" noChangeArrowheads="1"/>
          </p:cNvSpPr>
          <p:nvPr>
            <p:ph type="title"/>
          </p:nvPr>
        </p:nvSpPr>
        <p:spPr>
          <a:xfrm>
            <a:off x="380555" y="1676400"/>
            <a:ext cx="3255264" cy="2133600"/>
          </a:xfrm>
          <a:noFill/>
        </p:spPr>
        <p:txBody>
          <a:bodyPr>
            <a:normAutofit fontScale="90000"/>
          </a:bodyPr>
          <a:lstStyle/>
          <a:p>
            <a:r>
              <a:rPr lang="en-GB" sz="3600" dirty="0" err="1"/>
              <a:t>Hoạt</a:t>
            </a:r>
            <a:r>
              <a:rPr lang="en-GB" sz="3600" dirty="0"/>
              <a:t> </a:t>
            </a:r>
            <a:r>
              <a:rPr lang="en-GB" sz="3600" dirty="0" err="1"/>
              <a:t>động</a:t>
            </a:r>
            <a:r>
              <a:rPr lang="en-GB" sz="3600" dirty="0"/>
              <a:t> </a:t>
            </a:r>
            <a:br>
              <a:rPr lang="en-GB" dirty="0"/>
            </a:br>
            <a:br>
              <a:rPr lang="en-GB" dirty="0"/>
            </a:br>
            <a:br>
              <a:rPr lang="en-GB" dirty="0"/>
            </a:br>
            <a:r>
              <a:rPr lang="en-GB" dirty="0"/>
              <a:t>	   (d)</a:t>
            </a:r>
            <a:br>
              <a:rPr lang="en-GB" dirty="0"/>
            </a:br>
            <a:r>
              <a:rPr lang="en-GB" dirty="0"/>
              <a:t>        </a:t>
            </a:r>
            <a:r>
              <a:rPr lang="en-GB" dirty="0" err="1"/>
              <a:t>Điều</a:t>
            </a:r>
            <a:r>
              <a:rPr lang="en-GB" dirty="0"/>
              <a:t> </a:t>
            </a:r>
            <a:r>
              <a:rPr lang="en-GB" dirty="0" err="1"/>
              <a:t>khiển</a:t>
            </a:r>
            <a:br>
              <a:rPr lang="en-GB" dirty="0"/>
            </a:br>
            <a:r>
              <a:rPr lang="en-GB" dirty="0"/>
              <a:t>         (Control)</a:t>
            </a:r>
          </a:p>
        </p:txBody>
      </p:sp>
      <p:cxnSp>
        <p:nvCxnSpPr>
          <p:cNvPr id="9" name="Straight Connector 8"/>
          <p:cNvCxnSpPr/>
          <p:nvPr/>
        </p:nvCxnSpPr>
        <p:spPr>
          <a:xfrm>
            <a:off x="539552" y="2060848"/>
            <a:ext cx="1600200"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3650974" y="-313569"/>
            <a:ext cx="5493026" cy="7171569"/>
            <a:chOff x="3650974" y="-313569"/>
            <a:chExt cx="5493026" cy="7171569"/>
          </a:xfrm>
        </p:grpSpPr>
        <p:pic>
          <p:nvPicPr>
            <p:cNvPr id="6" name="Picture 5" descr="f2.pdf"/>
            <p:cNvPicPr>
              <a:picLocks noChangeAspect="1"/>
            </p:cNvPicPr>
            <p:nvPr/>
          </p:nvPicPr>
          <p:blipFill>
            <a:blip r:embed="rId4"/>
            <a:srcRect l="52941" t="47273" r="4706" b="10000"/>
            <a:stretch>
              <a:fillRect/>
            </a:stretch>
          </p:blipFill>
          <p:spPr>
            <a:xfrm>
              <a:off x="3650974" y="-313569"/>
              <a:ext cx="5493026" cy="7171569"/>
            </a:xfrm>
            <a:prstGeom prst="rect">
              <a:avLst/>
            </a:prstGeom>
          </p:spPr>
        </p:pic>
        <p:sp>
          <p:nvSpPr>
            <p:cNvPr id="11" name="Oval 10"/>
            <p:cNvSpPr/>
            <p:nvPr/>
          </p:nvSpPr>
          <p:spPr>
            <a:xfrm>
              <a:off x="5580112" y="260648"/>
              <a:ext cx="1224136" cy="1224136"/>
            </a:xfrm>
            <a:prstGeom prst="ellipse">
              <a:avLst/>
            </a:prstGeom>
            <a:solidFill>
              <a:schemeClr val="bg1">
                <a:lumMod val="6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Di </a:t>
              </a:r>
              <a:r>
                <a:rPr lang="en-US" sz="1600" dirty="0" err="1"/>
                <a:t>chuyển</a:t>
              </a:r>
              <a:endParaRPr lang="en-US" sz="1600" dirty="0"/>
            </a:p>
          </p:txBody>
        </p:sp>
        <p:sp>
          <p:nvSpPr>
            <p:cNvPr id="12" name="Oval 11"/>
            <p:cNvSpPr/>
            <p:nvPr/>
          </p:nvSpPr>
          <p:spPr>
            <a:xfrm>
              <a:off x="5580112" y="2708920"/>
              <a:ext cx="1224136" cy="1224136"/>
            </a:xfrm>
            <a:prstGeom prst="ellipse">
              <a:avLst/>
            </a:prstGeom>
            <a:solidFill>
              <a:schemeClr val="bg1">
                <a:lumMod val="6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a:t>Điều</a:t>
              </a:r>
              <a:r>
                <a:rPr lang="en-US" sz="2000" dirty="0"/>
                <a:t> </a:t>
              </a:r>
              <a:r>
                <a:rPr lang="en-US" sz="2000" dirty="0" err="1"/>
                <a:t>khiển</a:t>
              </a:r>
              <a:endParaRPr lang="en-US" sz="2000" dirty="0"/>
            </a:p>
          </p:txBody>
        </p:sp>
        <p:sp>
          <p:nvSpPr>
            <p:cNvPr id="13" name="Oval 12"/>
            <p:cNvSpPr/>
            <p:nvPr/>
          </p:nvSpPr>
          <p:spPr>
            <a:xfrm>
              <a:off x="4054716" y="4685454"/>
              <a:ext cx="1224136" cy="1224136"/>
            </a:xfrm>
            <a:prstGeom prst="ellipse">
              <a:avLst/>
            </a:prstGeom>
            <a:solidFill>
              <a:schemeClr val="bg1">
                <a:lumMod val="6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Lưu</a:t>
              </a:r>
              <a:r>
                <a:rPr lang="en-US" dirty="0"/>
                <a:t> </a:t>
              </a:r>
              <a:r>
                <a:rPr lang="en-US" dirty="0" err="1"/>
                <a:t>trữ</a:t>
              </a:r>
              <a:endParaRPr lang="en-US" dirty="0"/>
            </a:p>
          </p:txBody>
        </p:sp>
        <p:sp>
          <p:nvSpPr>
            <p:cNvPr id="14" name="Oval 13"/>
            <p:cNvSpPr/>
            <p:nvPr/>
          </p:nvSpPr>
          <p:spPr>
            <a:xfrm>
              <a:off x="7111376" y="4686968"/>
              <a:ext cx="1224136" cy="1224136"/>
            </a:xfrm>
            <a:prstGeom prst="ellipse">
              <a:avLst/>
            </a:prstGeom>
            <a:solidFill>
              <a:schemeClr val="bg1">
                <a:lumMod val="6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a:t>Xử</a:t>
              </a:r>
              <a:r>
                <a:rPr lang="en-US" sz="2000" dirty="0"/>
                <a:t> </a:t>
              </a:r>
              <a:r>
                <a:rPr lang="en-US" sz="2000" dirty="0" err="1"/>
                <a:t>lý</a:t>
              </a:r>
              <a:endParaRPr lang="en-US" sz="2000" dirty="0"/>
            </a:p>
          </p:txBody>
        </p:sp>
      </p:grpSp>
    </p:spTree>
  </p:cSld>
  <p:clrMapOvr>
    <a:masterClrMapping/>
  </p:clrMapOvr>
  <p:transition spd="med">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29400" y="2895600"/>
            <a:ext cx="2514600" cy="1524000"/>
          </a:xfrm>
        </p:spPr>
        <p:txBody>
          <a:bodyPr>
            <a:noAutofit/>
          </a:bodyPr>
          <a:lstStyle/>
          <a:p>
            <a:pPr algn="ctr"/>
            <a:r>
              <a:rPr lang="en-US" dirty="0" err="1">
                <a:effectLst>
                  <a:outerShdw blurRad="38100" dist="38100" dir="2700000" algn="tl">
                    <a:srgbClr val="000000">
                      <a:alpha val="43137"/>
                    </a:srgbClr>
                  </a:outerShdw>
                </a:effectLst>
              </a:rPr>
              <a:t>Máy</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tính</a:t>
            </a:r>
            <a:endParaRPr lang="en-US" dirty="0">
              <a:effectLst>
                <a:outerShdw blurRad="38100" dist="38100" dir="2700000" algn="tl">
                  <a:srgbClr val="000000">
                    <a:alpha val="43137"/>
                  </a:srgbClr>
                </a:outerShdw>
              </a:effectLst>
            </a:endParaRPr>
          </a:p>
        </p:txBody>
      </p:sp>
      <p:grpSp>
        <p:nvGrpSpPr>
          <p:cNvPr id="9" name="Group 8"/>
          <p:cNvGrpSpPr/>
          <p:nvPr/>
        </p:nvGrpSpPr>
        <p:grpSpPr>
          <a:xfrm>
            <a:off x="0" y="0"/>
            <a:ext cx="7347921" cy="6857999"/>
            <a:chOff x="0" y="0"/>
            <a:chExt cx="7347921" cy="6857999"/>
          </a:xfrm>
        </p:grpSpPr>
        <p:pic>
          <p:nvPicPr>
            <p:cNvPr id="4" name="Picture 3" descr="f3.pdf"/>
            <p:cNvPicPr>
              <a:picLocks noChangeAspect="1"/>
            </p:cNvPicPr>
            <p:nvPr/>
          </p:nvPicPr>
          <p:blipFill>
            <a:blip r:embed="rId3"/>
            <a:srcRect l="11765" t="21818" b="14545"/>
            <a:stretch>
              <a:fillRect/>
            </a:stretch>
          </p:blipFill>
          <p:spPr>
            <a:xfrm>
              <a:off x="0" y="0"/>
              <a:ext cx="7347921" cy="6857999"/>
            </a:xfrm>
            <a:prstGeom prst="rect">
              <a:avLst/>
            </a:prstGeom>
          </p:spPr>
        </p:pic>
        <p:grpSp>
          <p:nvGrpSpPr>
            <p:cNvPr id="6" name="Group 5"/>
            <p:cNvGrpSpPr/>
            <p:nvPr/>
          </p:nvGrpSpPr>
          <p:grpSpPr>
            <a:xfrm>
              <a:off x="1259632" y="1268760"/>
              <a:ext cx="3888432" cy="3960440"/>
              <a:chOff x="1253764" y="1268760"/>
              <a:chExt cx="3888432" cy="3960440"/>
            </a:xfrm>
          </p:grpSpPr>
          <p:sp>
            <p:nvSpPr>
              <p:cNvPr id="3" name="Oval 2"/>
              <p:cNvSpPr/>
              <p:nvPr/>
            </p:nvSpPr>
            <p:spPr>
              <a:xfrm>
                <a:off x="1253764" y="1268760"/>
                <a:ext cx="3888432" cy="39604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333884" y="2276872"/>
                <a:ext cx="2376264" cy="1200328"/>
              </a:xfrm>
              <a:prstGeom prst="rect">
                <a:avLst/>
              </a:prstGeom>
              <a:noFill/>
            </p:spPr>
            <p:txBody>
              <a:bodyPr wrap="square" rtlCol="0">
                <a:spAutoFit/>
              </a:bodyPr>
              <a:lstStyle/>
              <a:p>
                <a:r>
                  <a:rPr lang="en-US" dirty="0" err="1"/>
                  <a:t>Máy</a:t>
                </a:r>
                <a:r>
                  <a:rPr lang="en-US" dirty="0"/>
                  <a:t> </a:t>
                </a:r>
                <a:r>
                  <a:rPr lang="en-US" dirty="0" err="1"/>
                  <a:t>tính</a:t>
                </a:r>
                <a:r>
                  <a:rPr lang="en-US" dirty="0"/>
                  <a:t>:</a:t>
                </a:r>
              </a:p>
              <a:p>
                <a:pPr marL="342900" indent="-342900">
                  <a:buFontTx/>
                  <a:buChar char="-"/>
                </a:pPr>
                <a:r>
                  <a:rPr lang="en-US" dirty="0" err="1"/>
                  <a:t>Lưu</a:t>
                </a:r>
                <a:r>
                  <a:rPr lang="en-US" dirty="0"/>
                  <a:t> </a:t>
                </a:r>
                <a:r>
                  <a:rPr lang="en-US" dirty="0" err="1"/>
                  <a:t>trữ</a:t>
                </a:r>
                <a:endParaRPr lang="en-US" dirty="0"/>
              </a:p>
              <a:p>
                <a:pPr marL="342900" indent="-342900">
                  <a:buFontTx/>
                  <a:buChar char="-"/>
                </a:pPr>
                <a:r>
                  <a:rPr lang="en-US" dirty="0" err="1"/>
                  <a:t>Xử</a:t>
                </a:r>
                <a:r>
                  <a:rPr lang="en-US" dirty="0"/>
                  <a:t> </a:t>
                </a:r>
                <a:r>
                  <a:rPr lang="en-US" dirty="0" err="1"/>
                  <a:t>lý</a:t>
                </a:r>
                <a:endParaRPr lang="en-US" dirty="0"/>
              </a:p>
            </p:txBody>
          </p:sp>
        </p:grpSp>
      </p:grpSp>
      <p:sp>
        <p:nvSpPr>
          <p:cNvPr id="7" name="TextBox 6"/>
          <p:cNvSpPr txBox="1"/>
          <p:nvPr/>
        </p:nvSpPr>
        <p:spPr>
          <a:xfrm rot="18959318">
            <a:off x="-81094" y="757787"/>
            <a:ext cx="1990597" cy="400110"/>
          </a:xfrm>
          <a:prstGeom prst="rect">
            <a:avLst/>
          </a:prstGeom>
          <a:noFill/>
        </p:spPr>
        <p:txBody>
          <a:bodyPr wrap="square" rtlCol="0">
            <a:spAutoFit/>
          </a:bodyPr>
          <a:lstStyle/>
          <a:p>
            <a:r>
              <a:rPr lang="en-US" sz="2000" b="1" dirty="0" err="1"/>
              <a:t>Thiết</a:t>
            </a:r>
            <a:r>
              <a:rPr lang="en-US" sz="2000" b="1" dirty="0"/>
              <a:t> </a:t>
            </a:r>
            <a:r>
              <a:rPr lang="en-US" sz="2000" b="1" dirty="0" err="1"/>
              <a:t>bị</a:t>
            </a:r>
            <a:r>
              <a:rPr lang="en-US" sz="2000" b="1" dirty="0"/>
              <a:t> </a:t>
            </a:r>
            <a:r>
              <a:rPr lang="en-US" sz="2000" b="1" dirty="0" err="1"/>
              <a:t>ngoại</a:t>
            </a:r>
            <a:r>
              <a:rPr lang="en-US" sz="2000" b="1" dirty="0"/>
              <a:t> vi</a:t>
            </a:r>
          </a:p>
        </p:txBody>
      </p:sp>
      <p:sp>
        <p:nvSpPr>
          <p:cNvPr id="8" name="TextBox 7"/>
          <p:cNvSpPr txBox="1"/>
          <p:nvPr/>
        </p:nvSpPr>
        <p:spPr>
          <a:xfrm rot="3009167">
            <a:off x="4309622" y="970971"/>
            <a:ext cx="2716598" cy="400110"/>
          </a:xfrm>
          <a:prstGeom prst="rect">
            <a:avLst/>
          </a:prstGeom>
          <a:noFill/>
        </p:spPr>
        <p:txBody>
          <a:bodyPr wrap="square" rtlCol="0">
            <a:spAutoFit/>
          </a:bodyPr>
          <a:lstStyle/>
          <a:p>
            <a:r>
              <a:rPr lang="en-US" sz="2000" b="1" dirty="0" err="1"/>
              <a:t>Đường</a:t>
            </a:r>
            <a:r>
              <a:rPr lang="en-US" sz="2000" b="1" dirty="0"/>
              <a:t> </a:t>
            </a:r>
            <a:r>
              <a:rPr lang="en-US" sz="2000" b="1" dirty="0" err="1"/>
              <a:t>dây</a:t>
            </a:r>
            <a:r>
              <a:rPr lang="en-US" sz="2000" b="1" dirty="0"/>
              <a:t> </a:t>
            </a:r>
            <a:r>
              <a:rPr lang="en-US" sz="2000" b="1" dirty="0" err="1"/>
              <a:t>thông</a:t>
            </a:r>
            <a:r>
              <a:rPr lang="en-US" sz="2000" b="1" dirty="0"/>
              <a:t> tin</a:t>
            </a:r>
          </a:p>
        </p:txBody>
      </p:sp>
    </p:spTree>
  </p:cSld>
  <p:clrMapOvr>
    <a:masterClrMapping/>
  </p:clrMapOvr>
  <p:transition spd="med">
    <p:plus/>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2771800" y="9128"/>
            <a:ext cx="6175127" cy="6848872"/>
          </a:xfrm>
          <a:prstGeom prst="rect">
            <a:avLst/>
          </a:prstGeom>
        </p:spPr>
      </p:pic>
      <p:sp>
        <p:nvSpPr>
          <p:cNvPr id="6" name="Title 1"/>
          <p:cNvSpPr txBox="1">
            <a:spLocks/>
          </p:cNvSpPr>
          <p:nvPr/>
        </p:nvSpPr>
        <p:spPr>
          <a:xfrm>
            <a:off x="381000" y="2438400"/>
            <a:ext cx="7556500" cy="1116012"/>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pPr fontAlgn="auto">
              <a:spcAft>
                <a:spcPts val="0"/>
              </a:spcAft>
            </a:pPr>
            <a:r>
              <a:rPr lang="en-US" sz="4000">
                <a:effectLst>
                  <a:outerShdw blurRad="38100" dist="38100" dir="2700000" algn="tl">
                    <a:srgbClr val="000000">
                      <a:alpha val="43137"/>
                    </a:srgbClr>
                  </a:outerShdw>
                </a:effectLst>
              </a:rPr>
              <a:t>1.2.2 Cấu trúc</a:t>
            </a:r>
            <a:endParaRPr lang="en-US" sz="4000" dirty="0">
              <a:effectLst>
                <a:outerShdw blurRad="38100" dist="38100" dir="2700000" algn="tl">
                  <a:srgbClr val="000000">
                    <a:alpha val="43137"/>
                  </a:srgbClr>
                </a:outerShdw>
              </a:effectLst>
            </a:endParaRPr>
          </a:p>
        </p:txBody>
      </p:sp>
    </p:spTree>
  </p:cSld>
  <p:clrMapOvr>
    <a:masterClrMapping/>
  </p:clrMapOvr>
  <p:transition spd="med">
    <p:plu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p:cNvSpPr>
            <a:spLocks noGrp="1"/>
          </p:cNvSpPr>
          <p:nvPr>
            <p:ph idx="1"/>
          </p:nvPr>
        </p:nvSpPr>
        <p:spPr>
          <a:xfrm>
            <a:off x="4033146" y="381000"/>
            <a:ext cx="5092824" cy="6477000"/>
          </a:xfrm>
        </p:spPr>
        <p:txBody>
          <a:bodyPr>
            <a:noAutofit/>
          </a:bodyPr>
          <a:lstStyle/>
          <a:p>
            <a:pPr>
              <a:buClr>
                <a:schemeClr val="accent1">
                  <a:lumMod val="75000"/>
                </a:schemeClr>
              </a:buClr>
              <a:buSzPct val="128000"/>
              <a:buFont typeface="Wingdings" charset="2"/>
              <a:buChar char=""/>
            </a:pPr>
            <a:r>
              <a:rPr lang="en-US" sz="2100" dirty="0">
                <a:solidFill>
                  <a:schemeClr val="tx1"/>
                </a:solidFill>
              </a:rPr>
              <a:t> </a:t>
            </a:r>
            <a:r>
              <a:rPr lang="en-US" sz="2400" dirty="0">
                <a:solidFill>
                  <a:schemeClr val="tx1"/>
                </a:solidFill>
              </a:rPr>
              <a:t>CPU – </a:t>
            </a:r>
            <a:r>
              <a:rPr lang="en-US" sz="2400" dirty="0" err="1">
                <a:solidFill>
                  <a:schemeClr val="tx1"/>
                </a:solidFill>
              </a:rPr>
              <a:t>bộ</a:t>
            </a:r>
            <a:r>
              <a:rPr lang="en-US" sz="2400" dirty="0">
                <a:solidFill>
                  <a:schemeClr val="tx1"/>
                </a:solidFill>
              </a:rPr>
              <a:t> </a:t>
            </a:r>
            <a:r>
              <a:rPr lang="en-US" sz="2400" dirty="0" err="1">
                <a:solidFill>
                  <a:schemeClr val="tx1"/>
                </a:solidFill>
              </a:rPr>
              <a:t>xử</a:t>
            </a:r>
            <a:r>
              <a:rPr lang="en-US" sz="2400" dirty="0">
                <a:solidFill>
                  <a:schemeClr val="tx1"/>
                </a:solidFill>
              </a:rPr>
              <a:t> </a:t>
            </a:r>
            <a:r>
              <a:rPr lang="en-US" sz="2400" dirty="0" err="1">
                <a:solidFill>
                  <a:schemeClr val="tx1"/>
                </a:solidFill>
              </a:rPr>
              <a:t>lý</a:t>
            </a:r>
            <a:r>
              <a:rPr lang="en-US" sz="2400" dirty="0">
                <a:solidFill>
                  <a:schemeClr val="tx1"/>
                </a:solidFill>
              </a:rPr>
              <a:t> </a:t>
            </a:r>
            <a:r>
              <a:rPr lang="en-US" sz="2400" dirty="0" err="1">
                <a:solidFill>
                  <a:schemeClr val="tx1"/>
                </a:solidFill>
              </a:rPr>
              <a:t>trung</a:t>
            </a:r>
            <a:r>
              <a:rPr lang="en-US" sz="2400" dirty="0">
                <a:solidFill>
                  <a:schemeClr val="tx1"/>
                </a:solidFill>
              </a:rPr>
              <a:t> </a:t>
            </a:r>
            <a:r>
              <a:rPr lang="en-US" sz="2400" dirty="0" err="1">
                <a:solidFill>
                  <a:schemeClr val="tx1"/>
                </a:solidFill>
              </a:rPr>
              <a:t>tâm</a:t>
            </a:r>
            <a:r>
              <a:rPr lang="en-US" sz="2400" dirty="0">
                <a:solidFill>
                  <a:schemeClr val="tx1"/>
                </a:solidFill>
              </a:rPr>
              <a:t> </a:t>
            </a:r>
            <a:r>
              <a:rPr lang="en-US" sz="2400" dirty="0" err="1">
                <a:solidFill>
                  <a:schemeClr val="tx1"/>
                </a:solidFill>
              </a:rPr>
              <a:t>điều</a:t>
            </a:r>
            <a:r>
              <a:rPr lang="en-US" sz="2400" dirty="0">
                <a:solidFill>
                  <a:schemeClr val="tx1"/>
                </a:solidFill>
              </a:rPr>
              <a:t> </a:t>
            </a:r>
            <a:r>
              <a:rPr lang="en-US" sz="2400" dirty="0" err="1">
                <a:solidFill>
                  <a:schemeClr val="tx1"/>
                </a:solidFill>
              </a:rPr>
              <a:t>khiển</a:t>
            </a:r>
            <a:r>
              <a:rPr lang="en-US" sz="2400" dirty="0">
                <a:solidFill>
                  <a:schemeClr val="tx1"/>
                </a:solidFill>
              </a:rPr>
              <a:t> </a:t>
            </a:r>
            <a:r>
              <a:rPr lang="en-US" sz="2400" dirty="0" err="1">
                <a:solidFill>
                  <a:schemeClr val="tx1"/>
                </a:solidFill>
              </a:rPr>
              <a:t>hoạt</a:t>
            </a:r>
            <a:r>
              <a:rPr lang="en-US" sz="2400" dirty="0">
                <a:solidFill>
                  <a:schemeClr val="tx1"/>
                </a:solidFill>
              </a:rPr>
              <a:t> </a:t>
            </a:r>
            <a:r>
              <a:rPr lang="en-US" sz="2400" dirty="0" err="1">
                <a:solidFill>
                  <a:schemeClr val="tx1"/>
                </a:solidFill>
              </a:rPr>
              <a:t>động</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máy</a:t>
            </a:r>
            <a:r>
              <a:rPr lang="en-US" sz="2400" dirty="0">
                <a:solidFill>
                  <a:schemeClr val="tx1"/>
                </a:solidFill>
              </a:rPr>
              <a:t> </a:t>
            </a:r>
            <a:r>
              <a:rPr lang="en-US" sz="2400" dirty="0" err="1">
                <a:solidFill>
                  <a:schemeClr val="tx1"/>
                </a:solidFill>
              </a:rPr>
              <a:t>tính</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thực</a:t>
            </a:r>
            <a:r>
              <a:rPr lang="en-US" sz="2400" dirty="0">
                <a:solidFill>
                  <a:schemeClr val="tx1"/>
                </a:solidFill>
              </a:rPr>
              <a:t> </a:t>
            </a:r>
            <a:r>
              <a:rPr lang="en-US" sz="2400" dirty="0" err="1">
                <a:solidFill>
                  <a:schemeClr val="tx1"/>
                </a:solidFill>
              </a:rPr>
              <a:t>hiện</a:t>
            </a:r>
            <a:r>
              <a:rPr lang="en-US" sz="2400" dirty="0">
                <a:solidFill>
                  <a:schemeClr val="tx1"/>
                </a:solidFill>
              </a:rPr>
              <a:t> </a:t>
            </a:r>
            <a:r>
              <a:rPr lang="en-US" sz="2400" dirty="0" err="1">
                <a:solidFill>
                  <a:schemeClr val="tx1"/>
                </a:solidFill>
              </a:rPr>
              <a:t>chức</a:t>
            </a:r>
            <a:r>
              <a:rPr lang="en-US" sz="2400" dirty="0">
                <a:solidFill>
                  <a:schemeClr val="tx1"/>
                </a:solidFill>
              </a:rPr>
              <a:t> </a:t>
            </a:r>
            <a:r>
              <a:rPr lang="en-US" sz="2400" dirty="0" err="1">
                <a:solidFill>
                  <a:schemeClr val="tx1"/>
                </a:solidFill>
              </a:rPr>
              <a:t>năng</a:t>
            </a:r>
            <a:r>
              <a:rPr lang="en-US" sz="2400" dirty="0">
                <a:solidFill>
                  <a:schemeClr val="tx1"/>
                </a:solidFill>
              </a:rPr>
              <a:t> </a:t>
            </a:r>
            <a:r>
              <a:rPr lang="en-US" sz="2400" dirty="0" err="1">
                <a:solidFill>
                  <a:schemeClr val="tx1"/>
                </a:solidFill>
              </a:rPr>
              <a:t>xử</a:t>
            </a:r>
            <a:r>
              <a:rPr lang="en-US" sz="2400" dirty="0">
                <a:solidFill>
                  <a:schemeClr val="tx1"/>
                </a:solidFill>
              </a:rPr>
              <a:t> </a:t>
            </a:r>
            <a:r>
              <a:rPr lang="en-US" sz="2400" dirty="0" err="1">
                <a:solidFill>
                  <a:schemeClr val="tx1"/>
                </a:solidFill>
              </a:rPr>
              <a:t>lý</a:t>
            </a:r>
            <a:r>
              <a:rPr lang="en-US" sz="2400" dirty="0">
                <a:solidFill>
                  <a:schemeClr val="tx1"/>
                </a:solidFill>
              </a:rPr>
              <a:t> </a:t>
            </a:r>
            <a:r>
              <a:rPr lang="en-US" sz="2400" dirty="0" err="1">
                <a:solidFill>
                  <a:schemeClr val="tx1"/>
                </a:solidFill>
              </a:rPr>
              <a:t>dữ</a:t>
            </a:r>
            <a:r>
              <a:rPr lang="en-US" sz="2400" dirty="0">
                <a:solidFill>
                  <a:schemeClr val="tx1"/>
                </a:solidFill>
              </a:rPr>
              <a:t> </a:t>
            </a:r>
            <a:r>
              <a:rPr lang="en-US" sz="2400" dirty="0" err="1">
                <a:solidFill>
                  <a:schemeClr val="tx1"/>
                </a:solidFill>
              </a:rPr>
              <a:t>liệu</a:t>
            </a:r>
            <a:endParaRPr lang="en-US" sz="2400" dirty="0">
              <a:solidFill>
                <a:schemeClr val="tx1"/>
              </a:solidFill>
            </a:endParaRPr>
          </a:p>
          <a:p>
            <a:pPr>
              <a:buClr>
                <a:schemeClr val="accent1">
                  <a:lumMod val="75000"/>
                </a:schemeClr>
              </a:buClr>
              <a:buSzPct val="128000"/>
              <a:buFont typeface="Wingdings" charset="2"/>
              <a:buChar char=""/>
            </a:pPr>
            <a:r>
              <a:rPr lang="en-US" sz="2400" dirty="0">
                <a:solidFill>
                  <a:schemeClr val="tx1"/>
                </a:solidFill>
              </a:rPr>
              <a:t> </a:t>
            </a:r>
            <a:r>
              <a:rPr lang="en-US" sz="2400" dirty="0" err="1">
                <a:solidFill>
                  <a:schemeClr val="tx1"/>
                </a:solidFill>
              </a:rPr>
              <a:t>Bộ</a:t>
            </a:r>
            <a:r>
              <a:rPr lang="en-US" sz="2400" dirty="0">
                <a:solidFill>
                  <a:schemeClr val="tx1"/>
                </a:solidFill>
              </a:rPr>
              <a:t> </a:t>
            </a:r>
            <a:r>
              <a:rPr lang="en-US" sz="2400" dirty="0" err="1">
                <a:solidFill>
                  <a:schemeClr val="tx1"/>
                </a:solidFill>
              </a:rPr>
              <a:t>nhớ</a:t>
            </a:r>
            <a:r>
              <a:rPr lang="en-US" sz="2400" dirty="0">
                <a:solidFill>
                  <a:schemeClr val="tx1"/>
                </a:solidFill>
              </a:rPr>
              <a:t> </a:t>
            </a:r>
            <a:r>
              <a:rPr lang="en-US" sz="2400" dirty="0" err="1">
                <a:solidFill>
                  <a:schemeClr val="tx1"/>
                </a:solidFill>
              </a:rPr>
              <a:t>chính</a:t>
            </a:r>
            <a:r>
              <a:rPr lang="en-US" sz="2400" dirty="0">
                <a:solidFill>
                  <a:schemeClr val="tx1"/>
                </a:solidFill>
              </a:rPr>
              <a:t>: </a:t>
            </a:r>
            <a:r>
              <a:rPr lang="en-US" sz="2400" dirty="0" err="1">
                <a:solidFill>
                  <a:schemeClr val="tx1"/>
                </a:solidFill>
              </a:rPr>
              <a:t>lưu</a:t>
            </a:r>
            <a:r>
              <a:rPr lang="en-US" sz="2400" dirty="0">
                <a:solidFill>
                  <a:schemeClr val="tx1"/>
                </a:solidFill>
              </a:rPr>
              <a:t> </a:t>
            </a:r>
            <a:r>
              <a:rPr lang="en-US" sz="2400" dirty="0" err="1">
                <a:solidFill>
                  <a:schemeClr val="tx1"/>
                </a:solidFill>
              </a:rPr>
              <a:t>trữ</a:t>
            </a:r>
            <a:r>
              <a:rPr lang="en-US" sz="2400" dirty="0">
                <a:solidFill>
                  <a:schemeClr val="tx1"/>
                </a:solidFill>
              </a:rPr>
              <a:t> </a:t>
            </a:r>
            <a:r>
              <a:rPr lang="en-US" sz="2400" dirty="0" err="1">
                <a:solidFill>
                  <a:schemeClr val="tx1"/>
                </a:solidFill>
              </a:rPr>
              <a:t>dữ</a:t>
            </a:r>
            <a:r>
              <a:rPr lang="en-US" sz="2400" dirty="0">
                <a:solidFill>
                  <a:schemeClr val="tx1"/>
                </a:solidFill>
              </a:rPr>
              <a:t> </a:t>
            </a:r>
            <a:r>
              <a:rPr lang="en-US" sz="2400" dirty="0" err="1">
                <a:solidFill>
                  <a:schemeClr val="tx1"/>
                </a:solidFill>
              </a:rPr>
              <a:t>liệu</a:t>
            </a:r>
            <a:r>
              <a:rPr lang="en-US" sz="2400" dirty="0">
                <a:solidFill>
                  <a:schemeClr val="tx1"/>
                </a:solidFill>
              </a:rPr>
              <a:t>. </a:t>
            </a:r>
            <a:r>
              <a:rPr lang="en-US" sz="2400" dirty="0" err="1">
                <a:solidFill>
                  <a:schemeClr val="tx1"/>
                </a:solidFill>
              </a:rPr>
              <a:t>Là</a:t>
            </a:r>
            <a:r>
              <a:rPr lang="en-US" sz="2400" dirty="0">
                <a:solidFill>
                  <a:schemeClr val="tx1"/>
                </a:solidFill>
              </a:rPr>
              <a:t> </a:t>
            </a:r>
            <a:r>
              <a:rPr lang="en-US" sz="2400" dirty="0" err="1">
                <a:solidFill>
                  <a:schemeClr val="tx1"/>
                </a:solidFill>
              </a:rPr>
              <a:t>tập</a:t>
            </a:r>
            <a:r>
              <a:rPr lang="en-US" sz="2400" dirty="0">
                <a:solidFill>
                  <a:schemeClr val="tx1"/>
                </a:solidFill>
              </a:rPr>
              <a:t> </a:t>
            </a:r>
            <a:r>
              <a:rPr lang="en-US" sz="2400" dirty="0" err="1">
                <a:solidFill>
                  <a:schemeClr val="tx1"/>
                </a:solidFill>
              </a:rPr>
              <a:t>hợp</a:t>
            </a:r>
            <a:r>
              <a:rPr lang="en-US" sz="2400" dirty="0">
                <a:solidFill>
                  <a:schemeClr val="tx1"/>
                </a:solidFill>
              </a:rPr>
              <a:t> </a:t>
            </a:r>
            <a:r>
              <a:rPr lang="en-US" sz="2400" dirty="0" err="1">
                <a:solidFill>
                  <a:schemeClr val="tx1"/>
                </a:solidFill>
              </a:rPr>
              <a:t>các</a:t>
            </a:r>
            <a:r>
              <a:rPr lang="en-US" sz="2400" dirty="0">
                <a:solidFill>
                  <a:schemeClr val="tx1"/>
                </a:solidFill>
              </a:rPr>
              <a:t> </a:t>
            </a:r>
            <a:r>
              <a:rPr lang="en-US" sz="2400" dirty="0" err="1">
                <a:solidFill>
                  <a:schemeClr val="tx1"/>
                </a:solidFill>
              </a:rPr>
              <a:t>ô</a:t>
            </a:r>
            <a:r>
              <a:rPr lang="en-US" sz="2400" dirty="0">
                <a:solidFill>
                  <a:schemeClr val="tx1"/>
                </a:solidFill>
              </a:rPr>
              <a:t> </a:t>
            </a:r>
            <a:r>
              <a:rPr lang="en-US" sz="2400" dirty="0" err="1">
                <a:solidFill>
                  <a:schemeClr val="tx1"/>
                </a:solidFill>
              </a:rPr>
              <a:t>nhớ</a:t>
            </a:r>
            <a:r>
              <a:rPr lang="en-US" sz="2400" dirty="0">
                <a:solidFill>
                  <a:schemeClr val="tx1"/>
                </a:solidFill>
              </a:rPr>
              <a:t>, </a:t>
            </a:r>
            <a:r>
              <a:rPr lang="en-US" sz="2400" dirty="0" err="1">
                <a:solidFill>
                  <a:schemeClr val="tx1"/>
                </a:solidFill>
              </a:rPr>
              <a:t>mỗi</a:t>
            </a:r>
            <a:r>
              <a:rPr lang="en-US" sz="2400" dirty="0">
                <a:solidFill>
                  <a:schemeClr val="tx1"/>
                </a:solidFill>
              </a:rPr>
              <a:t> </a:t>
            </a:r>
            <a:r>
              <a:rPr lang="en-US" sz="2400" dirty="0" err="1">
                <a:solidFill>
                  <a:schemeClr val="tx1"/>
                </a:solidFill>
              </a:rPr>
              <a:t>ô</a:t>
            </a:r>
            <a:r>
              <a:rPr lang="en-US" sz="2400" dirty="0">
                <a:solidFill>
                  <a:schemeClr val="tx1"/>
                </a:solidFill>
              </a:rPr>
              <a:t> </a:t>
            </a:r>
            <a:r>
              <a:rPr lang="en-US" sz="2400" dirty="0" err="1">
                <a:solidFill>
                  <a:schemeClr val="tx1"/>
                </a:solidFill>
              </a:rPr>
              <a:t>nhớ</a:t>
            </a:r>
            <a:r>
              <a:rPr lang="en-US" sz="2400" dirty="0">
                <a:solidFill>
                  <a:schemeClr val="tx1"/>
                </a:solidFill>
              </a:rPr>
              <a:t> </a:t>
            </a:r>
            <a:r>
              <a:rPr lang="en-US" sz="2400" dirty="0" err="1">
                <a:solidFill>
                  <a:schemeClr val="tx1"/>
                </a:solidFill>
              </a:rPr>
              <a:t>có</a:t>
            </a:r>
            <a:r>
              <a:rPr lang="en-US" sz="2400" dirty="0">
                <a:solidFill>
                  <a:schemeClr val="tx1"/>
                </a:solidFill>
              </a:rPr>
              <a:t> </a:t>
            </a:r>
            <a:r>
              <a:rPr lang="en-US" sz="2400" dirty="0" err="1">
                <a:solidFill>
                  <a:schemeClr val="tx1"/>
                </a:solidFill>
              </a:rPr>
              <a:t>một</a:t>
            </a:r>
            <a:r>
              <a:rPr lang="en-US" sz="2400" dirty="0">
                <a:solidFill>
                  <a:schemeClr val="tx1"/>
                </a:solidFill>
              </a:rPr>
              <a:t> </a:t>
            </a:r>
            <a:r>
              <a:rPr lang="en-US" sz="2400" dirty="0" err="1">
                <a:solidFill>
                  <a:schemeClr val="tx1"/>
                </a:solidFill>
              </a:rPr>
              <a:t>số</a:t>
            </a:r>
            <a:r>
              <a:rPr lang="en-US" sz="2400" dirty="0">
                <a:solidFill>
                  <a:schemeClr val="tx1"/>
                </a:solidFill>
              </a:rPr>
              <a:t> bit </a:t>
            </a:r>
            <a:r>
              <a:rPr lang="en-US" sz="2400" dirty="0" err="1">
                <a:solidFill>
                  <a:schemeClr val="tx1"/>
                </a:solidFill>
              </a:rPr>
              <a:t>nhất</a:t>
            </a:r>
            <a:r>
              <a:rPr lang="en-US" sz="2400" dirty="0">
                <a:solidFill>
                  <a:schemeClr val="tx1"/>
                </a:solidFill>
              </a:rPr>
              <a:t> </a:t>
            </a:r>
            <a:r>
              <a:rPr lang="en-US" sz="2400" dirty="0" err="1">
                <a:solidFill>
                  <a:schemeClr val="tx1"/>
                </a:solidFill>
              </a:rPr>
              <a:t>định</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chứa</a:t>
            </a:r>
            <a:r>
              <a:rPr lang="en-US" sz="2400" dirty="0">
                <a:solidFill>
                  <a:schemeClr val="tx1"/>
                </a:solidFill>
              </a:rPr>
              <a:t> </a:t>
            </a:r>
            <a:r>
              <a:rPr lang="en-US" sz="2400" dirty="0" err="1">
                <a:solidFill>
                  <a:schemeClr val="tx1"/>
                </a:solidFill>
              </a:rPr>
              <a:t>thông</a:t>
            </a:r>
            <a:r>
              <a:rPr lang="en-US" sz="2400" dirty="0">
                <a:solidFill>
                  <a:schemeClr val="tx1"/>
                </a:solidFill>
              </a:rPr>
              <a:t> tin </a:t>
            </a:r>
            <a:r>
              <a:rPr lang="en-US" sz="2400" dirty="0" err="1">
                <a:solidFill>
                  <a:schemeClr val="tx1"/>
                </a:solidFill>
              </a:rPr>
              <a:t>mã</a:t>
            </a:r>
            <a:r>
              <a:rPr lang="en-US" sz="2400" dirty="0">
                <a:solidFill>
                  <a:schemeClr val="tx1"/>
                </a:solidFill>
              </a:rPr>
              <a:t> </a:t>
            </a:r>
            <a:r>
              <a:rPr lang="en-US" sz="2400" dirty="0" err="1">
                <a:solidFill>
                  <a:schemeClr val="tx1"/>
                </a:solidFill>
              </a:rPr>
              <a:t>hoá</a:t>
            </a:r>
            <a:r>
              <a:rPr lang="en-US" sz="2400" dirty="0">
                <a:solidFill>
                  <a:schemeClr val="tx1"/>
                </a:solidFill>
              </a:rPr>
              <a:t> </a:t>
            </a:r>
            <a:r>
              <a:rPr lang="en-US" sz="2400" dirty="0" err="1">
                <a:solidFill>
                  <a:schemeClr val="tx1"/>
                </a:solidFill>
              </a:rPr>
              <a:t>số</a:t>
            </a:r>
            <a:r>
              <a:rPr lang="en-US" sz="2400" dirty="0">
                <a:solidFill>
                  <a:schemeClr val="tx1"/>
                </a:solidFill>
              </a:rPr>
              <a:t> </a:t>
            </a:r>
            <a:r>
              <a:rPr lang="en-US" sz="2400" dirty="0" err="1">
                <a:solidFill>
                  <a:schemeClr val="tx1"/>
                </a:solidFill>
              </a:rPr>
              <a:t>nhị</a:t>
            </a:r>
            <a:r>
              <a:rPr lang="en-US" sz="2400" dirty="0">
                <a:solidFill>
                  <a:schemeClr val="tx1"/>
                </a:solidFill>
              </a:rPr>
              <a:t> </a:t>
            </a:r>
            <a:r>
              <a:rPr lang="en-US" sz="2400" dirty="0" err="1">
                <a:solidFill>
                  <a:schemeClr val="tx1"/>
                </a:solidFill>
              </a:rPr>
              <a:t>phân</a:t>
            </a:r>
            <a:r>
              <a:rPr lang="en-US" sz="2400" dirty="0">
                <a:solidFill>
                  <a:schemeClr val="tx1"/>
                </a:solidFill>
              </a:rPr>
              <a:t>.</a:t>
            </a:r>
          </a:p>
          <a:p>
            <a:pPr>
              <a:buClr>
                <a:schemeClr val="accent1">
                  <a:lumMod val="75000"/>
                </a:schemeClr>
              </a:buClr>
              <a:buSzPct val="128000"/>
              <a:buFont typeface="Wingdings" charset="2"/>
              <a:buChar char=""/>
            </a:pPr>
            <a:r>
              <a:rPr lang="en-US" sz="2400" dirty="0">
                <a:solidFill>
                  <a:schemeClr val="tx1"/>
                </a:solidFill>
              </a:rPr>
              <a:t> I/O – </a:t>
            </a:r>
            <a:r>
              <a:rPr lang="en-US" sz="2400" dirty="0" err="1">
                <a:solidFill>
                  <a:schemeClr val="tx1"/>
                </a:solidFill>
              </a:rPr>
              <a:t>bộ</a:t>
            </a:r>
            <a:r>
              <a:rPr lang="en-US" sz="2400" dirty="0">
                <a:solidFill>
                  <a:schemeClr val="tx1"/>
                </a:solidFill>
              </a:rPr>
              <a:t> </a:t>
            </a:r>
            <a:r>
              <a:rPr lang="en-US" sz="2400" dirty="0" err="1">
                <a:solidFill>
                  <a:schemeClr val="tx1"/>
                </a:solidFill>
              </a:rPr>
              <a:t>phận</a:t>
            </a:r>
            <a:r>
              <a:rPr lang="en-US" sz="2400" dirty="0">
                <a:solidFill>
                  <a:schemeClr val="tx1"/>
                </a:solidFill>
              </a:rPr>
              <a:t> </a:t>
            </a:r>
            <a:r>
              <a:rPr lang="en-US" sz="2400" dirty="0" err="1">
                <a:solidFill>
                  <a:schemeClr val="tx1"/>
                </a:solidFill>
              </a:rPr>
              <a:t>nhập</a:t>
            </a:r>
            <a:r>
              <a:rPr lang="en-US" sz="2400" dirty="0">
                <a:solidFill>
                  <a:schemeClr val="tx1"/>
                </a:solidFill>
              </a:rPr>
              <a:t> </a:t>
            </a:r>
            <a:r>
              <a:rPr lang="en-US" sz="2400" dirty="0" err="1">
                <a:solidFill>
                  <a:schemeClr val="tx1"/>
                </a:solidFill>
              </a:rPr>
              <a:t>xuất</a:t>
            </a:r>
            <a:r>
              <a:rPr lang="en-US" sz="2400" dirty="0">
                <a:solidFill>
                  <a:schemeClr val="tx1"/>
                </a:solidFill>
              </a:rPr>
              <a:t> </a:t>
            </a:r>
            <a:r>
              <a:rPr lang="en-US" sz="2400" dirty="0" err="1">
                <a:solidFill>
                  <a:schemeClr val="tx1"/>
                </a:solidFill>
              </a:rPr>
              <a:t>thông</a:t>
            </a:r>
            <a:r>
              <a:rPr lang="en-US" sz="2400" dirty="0">
                <a:solidFill>
                  <a:schemeClr val="tx1"/>
                </a:solidFill>
              </a:rPr>
              <a:t> tin – </a:t>
            </a:r>
            <a:r>
              <a:rPr lang="en-US" sz="2400" dirty="0" err="1">
                <a:solidFill>
                  <a:schemeClr val="tx1"/>
                </a:solidFill>
              </a:rPr>
              <a:t>thực</a:t>
            </a:r>
            <a:r>
              <a:rPr lang="en-US" sz="2400" dirty="0">
                <a:solidFill>
                  <a:schemeClr val="tx1"/>
                </a:solidFill>
              </a:rPr>
              <a:t> </a:t>
            </a:r>
            <a:r>
              <a:rPr lang="en-US" sz="2400" dirty="0" err="1">
                <a:solidFill>
                  <a:schemeClr val="tx1"/>
                </a:solidFill>
              </a:rPr>
              <a:t>hiện</a:t>
            </a:r>
            <a:r>
              <a:rPr lang="en-US" sz="2400" dirty="0">
                <a:solidFill>
                  <a:schemeClr val="tx1"/>
                </a:solidFill>
              </a:rPr>
              <a:t> </a:t>
            </a:r>
            <a:r>
              <a:rPr lang="en-US" sz="2400" dirty="0" err="1">
                <a:solidFill>
                  <a:schemeClr val="tx1"/>
                </a:solidFill>
              </a:rPr>
              <a:t>giao</a:t>
            </a:r>
            <a:r>
              <a:rPr lang="en-US" sz="2400" dirty="0">
                <a:solidFill>
                  <a:schemeClr val="tx1"/>
                </a:solidFill>
              </a:rPr>
              <a:t> </a:t>
            </a:r>
            <a:r>
              <a:rPr lang="en-US" sz="2400" dirty="0" err="1">
                <a:solidFill>
                  <a:schemeClr val="tx1"/>
                </a:solidFill>
              </a:rPr>
              <a:t>tiếp</a:t>
            </a:r>
            <a:r>
              <a:rPr lang="en-US" sz="2400" dirty="0">
                <a:solidFill>
                  <a:schemeClr val="tx1"/>
                </a:solidFill>
              </a:rPr>
              <a:t> </a:t>
            </a:r>
            <a:r>
              <a:rPr lang="en-US" sz="2400" dirty="0" err="1">
                <a:solidFill>
                  <a:schemeClr val="tx1"/>
                </a:solidFill>
              </a:rPr>
              <a:t>giữa</a:t>
            </a:r>
            <a:r>
              <a:rPr lang="en-US" sz="2400" dirty="0">
                <a:solidFill>
                  <a:schemeClr val="tx1"/>
                </a:solidFill>
              </a:rPr>
              <a:t> </a:t>
            </a:r>
            <a:r>
              <a:rPr lang="en-US" sz="2400" dirty="0" err="1">
                <a:solidFill>
                  <a:schemeClr val="tx1"/>
                </a:solidFill>
              </a:rPr>
              <a:t>máy</a:t>
            </a:r>
            <a:r>
              <a:rPr lang="en-US" sz="2400" dirty="0">
                <a:solidFill>
                  <a:schemeClr val="tx1"/>
                </a:solidFill>
              </a:rPr>
              <a:t> </a:t>
            </a:r>
            <a:r>
              <a:rPr lang="en-US" sz="2400" dirty="0" err="1">
                <a:solidFill>
                  <a:schemeClr val="tx1"/>
                </a:solidFill>
              </a:rPr>
              <a:t>tính</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người</a:t>
            </a:r>
            <a:r>
              <a:rPr lang="en-US" sz="2400" dirty="0">
                <a:solidFill>
                  <a:schemeClr val="tx1"/>
                </a:solidFill>
              </a:rPr>
              <a:t> </a:t>
            </a:r>
            <a:r>
              <a:rPr lang="en-US" sz="2400" dirty="0" err="1">
                <a:solidFill>
                  <a:schemeClr val="tx1"/>
                </a:solidFill>
              </a:rPr>
              <a:t>dùng</a:t>
            </a:r>
            <a:r>
              <a:rPr lang="en-US" sz="2400" dirty="0">
                <a:solidFill>
                  <a:schemeClr val="tx1"/>
                </a:solidFill>
              </a:rPr>
              <a:t> hay </a:t>
            </a:r>
            <a:r>
              <a:rPr lang="en-US" sz="2400" dirty="0" err="1">
                <a:solidFill>
                  <a:schemeClr val="tx1"/>
                </a:solidFill>
              </a:rPr>
              <a:t>giữa</a:t>
            </a:r>
            <a:r>
              <a:rPr lang="en-US" sz="2400" dirty="0">
                <a:solidFill>
                  <a:schemeClr val="tx1"/>
                </a:solidFill>
              </a:rPr>
              <a:t> </a:t>
            </a:r>
            <a:r>
              <a:rPr lang="en-US" sz="2400" dirty="0" err="1">
                <a:solidFill>
                  <a:schemeClr val="tx1"/>
                </a:solidFill>
              </a:rPr>
              <a:t>các</a:t>
            </a:r>
            <a:r>
              <a:rPr lang="en-US" sz="2400" dirty="0">
                <a:solidFill>
                  <a:schemeClr val="tx1"/>
                </a:solidFill>
              </a:rPr>
              <a:t> </a:t>
            </a:r>
            <a:r>
              <a:rPr lang="en-US" sz="2400" dirty="0" err="1">
                <a:solidFill>
                  <a:schemeClr val="tx1"/>
                </a:solidFill>
              </a:rPr>
              <a:t>máy</a:t>
            </a:r>
            <a:r>
              <a:rPr lang="en-US" sz="2400" dirty="0">
                <a:solidFill>
                  <a:schemeClr val="tx1"/>
                </a:solidFill>
              </a:rPr>
              <a:t> </a:t>
            </a:r>
            <a:r>
              <a:rPr lang="en-US" sz="2400" dirty="0" err="1">
                <a:solidFill>
                  <a:schemeClr val="tx1"/>
                </a:solidFill>
              </a:rPr>
              <a:t>tính</a:t>
            </a:r>
            <a:r>
              <a:rPr lang="en-US" sz="2400" dirty="0">
                <a:solidFill>
                  <a:schemeClr val="tx1"/>
                </a:solidFill>
              </a:rPr>
              <a:t> </a:t>
            </a:r>
            <a:r>
              <a:rPr lang="en-US" sz="2400" dirty="0" err="1">
                <a:solidFill>
                  <a:schemeClr val="tx1"/>
                </a:solidFill>
              </a:rPr>
              <a:t>trong</a:t>
            </a:r>
            <a:r>
              <a:rPr lang="en-US" sz="2400" dirty="0">
                <a:solidFill>
                  <a:schemeClr val="tx1"/>
                </a:solidFill>
              </a:rPr>
              <a:t> </a:t>
            </a:r>
            <a:r>
              <a:rPr lang="en-US" sz="2400" dirty="0" err="1">
                <a:solidFill>
                  <a:schemeClr val="tx1"/>
                </a:solidFill>
              </a:rPr>
              <a:t>cùng</a:t>
            </a:r>
            <a:r>
              <a:rPr lang="en-US" sz="2400" dirty="0">
                <a:solidFill>
                  <a:schemeClr val="tx1"/>
                </a:solidFill>
              </a:rPr>
              <a:t> </a:t>
            </a:r>
            <a:r>
              <a:rPr lang="en-US" sz="2400" dirty="0" err="1">
                <a:solidFill>
                  <a:schemeClr val="tx1"/>
                </a:solidFill>
              </a:rPr>
              <a:t>mạng</a:t>
            </a:r>
            <a:r>
              <a:rPr lang="en-US" sz="2400" dirty="0">
                <a:solidFill>
                  <a:schemeClr val="tx1"/>
                </a:solidFill>
              </a:rPr>
              <a:t>, </a:t>
            </a:r>
          </a:p>
          <a:p>
            <a:pPr>
              <a:buClr>
                <a:schemeClr val="accent1">
                  <a:lumMod val="75000"/>
                </a:schemeClr>
              </a:buClr>
              <a:buSzPct val="128000"/>
              <a:buFont typeface="Wingdings" charset="2"/>
              <a:buChar char=""/>
            </a:pPr>
            <a:r>
              <a:rPr lang="en-US" sz="2400" dirty="0" err="1">
                <a:solidFill>
                  <a:schemeClr val="tx1"/>
                </a:solidFill>
              </a:rPr>
              <a:t>Hệ</a:t>
            </a:r>
            <a:r>
              <a:rPr lang="en-US" sz="2400" dirty="0">
                <a:solidFill>
                  <a:schemeClr val="tx1"/>
                </a:solidFill>
              </a:rPr>
              <a:t> </a:t>
            </a:r>
            <a:r>
              <a:rPr lang="en-US" sz="2400" dirty="0" err="1">
                <a:solidFill>
                  <a:schemeClr val="tx1"/>
                </a:solidFill>
              </a:rPr>
              <a:t>thống</a:t>
            </a:r>
            <a:r>
              <a:rPr lang="en-US" sz="2400" dirty="0">
                <a:solidFill>
                  <a:schemeClr val="tx1"/>
                </a:solidFill>
              </a:rPr>
              <a:t> </a:t>
            </a:r>
            <a:r>
              <a:rPr lang="en-US" sz="2400" dirty="0" err="1">
                <a:solidFill>
                  <a:schemeClr val="tx1"/>
                </a:solidFill>
              </a:rPr>
              <a:t>kết</a:t>
            </a:r>
            <a:r>
              <a:rPr lang="en-US" sz="2400" dirty="0">
                <a:solidFill>
                  <a:schemeClr val="tx1"/>
                </a:solidFill>
              </a:rPr>
              <a:t> </a:t>
            </a:r>
            <a:r>
              <a:rPr lang="en-US" sz="2400" dirty="0" err="1">
                <a:solidFill>
                  <a:schemeClr val="tx1"/>
                </a:solidFill>
              </a:rPr>
              <a:t>nối</a:t>
            </a:r>
            <a:r>
              <a:rPr lang="en-US" sz="2400" dirty="0">
                <a:solidFill>
                  <a:schemeClr val="tx1"/>
                </a:solidFill>
              </a:rPr>
              <a:t> (bus) – </a:t>
            </a:r>
            <a:r>
              <a:rPr lang="en-US" sz="2400" dirty="0" err="1">
                <a:solidFill>
                  <a:schemeClr val="tx1"/>
                </a:solidFill>
              </a:rPr>
              <a:t>một</a:t>
            </a:r>
            <a:r>
              <a:rPr lang="en-US" sz="2400" dirty="0">
                <a:solidFill>
                  <a:schemeClr val="tx1"/>
                </a:solidFill>
              </a:rPr>
              <a:t> </a:t>
            </a:r>
            <a:r>
              <a:rPr lang="en-US" sz="2400" dirty="0" err="1">
                <a:solidFill>
                  <a:schemeClr val="tx1"/>
                </a:solidFill>
              </a:rPr>
              <a:t>số</a:t>
            </a:r>
            <a:r>
              <a:rPr lang="en-US" sz="2400" dirty="0">
                <a:solidFill>
                  <a:schemeClr val="tx1"/>
                </a:solidFill>
              </a:rPr>
              <a:t> </a:t>
            </a:r>
            <a:r>
              <a:rPr lang="en-US" sz="2400" dirty="0" err="1">
                <a:solidFill>
                  <a:schemeClr val="tx1"/>
                </a:solidFill>
              </a:rPr>
              <a:t>cơ</a:t>
            </a:r>
            <a:r>
              <a:rPr lang="en-US" sz="2400" dirty="0">
                <a:solidFill>
                  <a:schemeClr val="tx1"/>
                </a:solidFill>
              </a:rPr>
              <a:t> </a:t>
            </a:r>
            <a:r>
              <a:rPr lang="en-US" sz="2400" dirty="0" err="1">
                <a:solidFill>
                  <a:schemeClr val="tx1"/>
                </a:solidFill>
              </a:rPr>
              <a:t>chế</a:t>
            </a:r>
            <a:r>
              <a:rPr lang="en-US" sz="2400" dirty="0">
                <a:solidFill>
                  <a:schemeClr val="tx1"/>
                </a:solidFill>
              </a:rPr>
              <a:t> </a:t>
            </a:r>
            <a:r>
              <a:rPr lang="en-US" sz="2400" dirty="0" err="1">
                <a:solidFill>
                  <a:schemeClr val="tx1"/>
                </a:solidFill>
              </a:rPr>
              <a:t>cung</a:t>
            </a:r>
            <a:r>
              <a:rPr lang="en-US" sz="2400" dirty="0">
                <a:solidFill>
                  <a:schemeClr val="tx1"/>
                </a:solidFill>
              </a:rPr>
              <a:t> </a:t>
            </a:r>
            <a:r>
              <a:rPr lang="en-US" sz="2400" dirty="0" err="1">
                <a:solidFill>
                  <a:schemeClr val="tx1"/>
                </a:solidFill>
              </a:rPr>
              <a:t>cấp</a:t>
            </a:r>
            <a:r>
              <a:rPr lang="en-US" sz="2400" dirty="0">
                <a:solidFill>
                  <a:schemeClr val="tx1"/>
                </a:solidFill>
              </a:rPr>
              <a:t> </a:t>
            </a:r>
            <a:r>
              <a:rPr lang="en-US" sz="2400" dirty="0" err="1">
                <a:solidFill>
                  <a:schemeClr val="tx1"/>
                </a:solidFill>
              </a:rPr>
              <a:t>cho</a:t>
            </a:r>
            <a:r>
              <a:rPr lang="en-US" sz="2400" dirty="0">
                <a:solidFill>
                  <a:schemeClr val="tx1"/>
                </a:solidFill>
              </a:rPr>
              <a:t> </a:t>
            </a:r>
            <a:r>
              <a:rPr lang="en-US" sz="2400" dirty="0" err="1">
                <a:solidFill>
                  <a:schemeClr val="tx1"/>
                </a:solidFill>
              </a:rPr>
              <a:t>việc</a:t>
            </a:r>
            <a:r>
              <a:rPr lang="en-US" sz="2400" dirty="0">
                <a:solidFill>
                  <a:schemeClr val="tx1"/>
                </a:solidFill>
              </a:rPr>
              <a:t> </a:t>
            </a:r>
            <a:r>
              <a:rPr lang="en-US" sz="2400" dirty="0" err="1">
                <a:solidFill>
                  <a:schemeClr val="tx1"/>
                </a:solidFill>
              </a:rPr>
              <a:t>truyền</a:t>
            </a:r>
            <a:r>
              <a:rPr lang="en-US" sz="2400" dirty="0">
                <a:solidFill>
                  <a:schemeClr val="tx1"/>
                </a:solidFill>
              </a:rPr>
              <a:t> </a:t>
            </a:r>
            <a:r>
              <a:rPr lang="en-US" sz="2400" dirty="0" err="1">
                <a:solidFill>
                  <a:schemeClr val="tx1"/>
                </a:solidFill>
              </a:rPr>
              <a:t>đạt</a:t>
            </a:r>
            <a:r>
              <a:rPr lang="en-US" sz="2400" dirty="0">
                <a:solidFill>
                  <a:schemeClr val="tx1"/>
                </a:solidFill>
              </a:rPr>
              <a:t> </a:t>
            </a:r>
            <a:r>
              <a:rPr lang="en-US" sz="2400" dirty="0" err="1">
                <a:solidFill>
                  <a:schemeClr val="tx1"/>
                </a:solidFill>
              </a:rPr>
              <a:t>thông</a:t>
            </a:r>
            <a:r>
              <a:rPr lang="en-US" sz="2400" dirty="0">
                <a:solidFill>
                  <a:schemeClr val="tx1"/>
                </a:solidFill>
              </a:rPr>
              <a:t> tin </a:t>
            </a:r>
            <a:r>
              <a:rPr lang="en-US" sz="2400" dirty="0" err="1">
                <a:solidFill>
                  <a:schemeClr val="tx1"/>
                </a:solidFill>
              </a:rPr>
              <a:t>giữa</a:t>
            </a:r>
            <a:r>
              <a:rPr lang="en-US" sz="2400" dirty="0">
                <a:solidFill>
                  <a:schemeClr val="tx1"/>
                </a:solidFill>
              </a:rPr>
              <a:t> CPU, </a:t>
            </a:r>
            <a:r>
              <a:rPr lang="en-US" sz="2400" dirty="0" err="1">
                <a:solidFill>
                  <a:schemeClr val="tx1"/>
                </a:solidFill>
              </a:rPr>
              <a:t>bộ</a:t>
            </a:r>
            <a:r>
              <a:rPr lang="en-US" sz="2400" dirty="0">
                <a:solidFill>
                  <a:schemeClr val="tx1"/>
                </a:solidFill>
              </a:rPr>
              <a:t> </a:t>
            </a:r>
            <a:r>
              <a:rPr lang="en-US" sz="2400" dirty="0" err="1">
                <a:solidFill>
                  <a:schemeClr val="tx1"/>
                </a:solidFill>
              </a:rPr>
              <a:t>nhớ</a:t>
            </a:r>
            <a:r>
              <a:rPr lang="en-US" sz="2400" dirty="0">
                <a:solidFill>
                  <a:schemeClr val="tx1"/>
                </a:solidFill>
              </a:rPr>
              <a:t> </a:t>
            </a:r>
            <a:r>
              <a:rPr lang="en-US" sz="2400" dirty="0" err="1">
                <a:solidFill>
                  <a:schemeClr val="tx1"/>
                </a:solidFill>
              </a:rPr>
              <a:t>chính</a:t>
            </a:r>
            <a:r>
              <a:rPr lang="en-US" sz="2400" dirty="0">
                <a:solidFill>
                  <a:schemeClr val="tx1"/>
                </a:solidFill>
              </a:rPr>
              <a:t> </a:t>
            </a:r>
            <a:r>
              <a:rPr lang="en-US" sz="2400" dirty="0" err="1">
                <a:solidFill>
                  <a:schemeClr val="tx1"/>
                </a:solidFill>
              </a:rPr>
              <a:t>và</a:t>
            </a:r>
            <a:r>
              <a:rPr lang="en-US" sz="2400" dirty="0">
                <a:solidFill>
                  <a:schemeClr val="tx1"/>
                </a:solidFill>
              </a:rPr>
              <a:t> I/O</a:t>
            </a:r>
            <a:endParaRPr lang="en-US" sz="2400" dirty="0"/>
          </a:p>
        </p:txBody>
      </p:sp>
      <p:sp>
        <p:nvSpPr>
          <p:cNvPr id="13" name="TextBox 12"/>
          <p:cNvSpPr txBox="1"/>
          <p:nvPr/>
        </p:nvSpPr>
        <p:spPr>
          <a:xfrm>
            <a:off x="533400" y="1524000"/>
            <a:ext cx="2911224" cy="954107"/>
          </a:xfrm>
          <a:prstGeom prst="rect">
            <a:avLst/>
          </a:prstGeom>
          <a:noFill/>
        </p:spPr>
        <p:txBody>
          <a:bodyPr wrap="square" rtlCol="0">
            <a:spAutoFit/>
          </a:bodyPr>
          <a:lstStyle/>
          <a:p>
            <a:r>
              <a:rPr lang="en-US" sz="2800" dirty="0" err="1">
                <a:solidFill>
                  <a:srgbClr val="FFFFFF"/>
                </a:solidFill>
              </a:rPr>
              <a:t>Một</a:t>
            </a:r>
            <a:r>
              <a:rPr lang="en-US" sz="2800" dirty="0">
                <a:solidFill>
                  <a:srgbClr val="FFFFFF"/>
                </a:solidFill>
              </a:rPr>
              <a:t> </a:t>
            </a:r>
            <a:r>
              <a:rPr lang="en-US" sz="2800" dirty="0" err="1">
                <a:solidFill>
                  <a:srgbClr val="FFFFFF"/>
                </a:solidFill>
              </a:rPr>
              <a:t>máy</a:t>
            </a:r>
            <a:r>
              <a:rPr lang="en-US" sz="2800" dirty="0">
                <a:solidFill>
                  <a:srgbClr val="FFFFFF"/>
                </a:solidFill>
              </a:rPr>
              <a:t> </a:t>
            </a:r>
            <a:r>
              <a:rPr lang="en-US" sz="2800" dirty="0" err="1">
                <a:solidFill>
                  <a:srgbClr val="FFFFFF"/>
                </a:solidFill>
              </a:rPr>
              <a:t>tính</a:t>
            </a:r>
            <a:r>
              <a:rPr lang="en-US" sz="2800" dirty="0">
                <a:solidFill>
                  <a:srgbClr val="FFFFFF"/>
                </a:solidFill>
              </a:rPr>
              <a:t> </a:t>
            </a:r>
            <a:r>
              <a:rPr lang="en-US" sz="2800" dirty="0" err="1">
                <a:solidFill>
                  <a:srgbClr val="FFFFFF"/>
                </a:solidFill>
              </a:rPr>
              <a:t>gồm</a:t>
            </a:r>
            <a:r>
              <a:rPr lang="en-US" sz="2800" dirty="0">
                <a:solidFill>
                  <a:srgbClr val="FFFFFF"/>
                </a:solidFill>
              </a:rPr>
              <a:t> </a:t>
            </a:r>
            <a:r>
              <a:rPr lang="en-US" sz="2800" dirty="0" err="1">
                <a:solidFill>
                  <a:srgbClr val="FFFFFF"/>
                </a:solidFill>
              </a:rPr>
              <a:t>có</a:t>
            </a:r>
            <a:r>
              <a:rPr lang="en-US" sz="2800" dirty="0">
                <a:solidFill>
                  <a:srgbClr val="FFFFFF"/>
                </a:solidFill>
              </a:rPr>
              <a:t> </a:t>
            </a:r>
            <a:r>
              <a:rPr lang="en-US" sz="2800" dirty="0" err="1">
                <a:solidFill>
                  <a:srgbClr val="FFFFFF"/>
                </a:solidFill>
              </a:rPr>
              <a:t>bốn</a:t>
            </a:r>
            <a:r>
              <a:rPr lang="en-US" sz="2800" dirty="0">
                <a:solidFill>
                  <a:srgbClr val="FFFFFF"/>
                </a:solidFill>
              </a:rPr>
              <a:t> </a:t>
            </a:r>
            <a:r>
              <a:rPr lang="en-US" sz="2800" dirty="0" err="1">
                <a:solidFill>
                  <a:srgbClr val="FFFFFF"/>
                </a:solidFill>
              </a:rPr>
              <a:t>phần</a:t>
            </a:r>
            <a:r>
              <a:rPr lang="en-US" sz="2800" dirty="0">
                <a:solidFill>
                  <a:srgbClr val="FFFFFF"/>
                </a:solidFill>
              </a:rPr>
              <a:t> </a:t>
            </a:r>
            <a:r>
              <a:rPr lang="en-US" sz="2800" dirty="0" err="1">
                <a:solidFill>
                  <a:srgbClr val="FFFFFF"/>
                </a:solidFill>
              </a:rPr>
              <a:t>chính</a:t>
            </a:r>
            <a:r>
              <a:rPr lang="en-US" sz="2800" dirty="0">
                <a:solidFill>
                  <a:srgbClr val="FFFFFF"/>
                </a:solidFill>
              </a:rPr>
              <a:t>:</a:t>
            </a:r>
          </a:p>
        </p:txBody>
      </p:sp>
      <p:pic>
        <p:nvPicPr>
          <p:cNvPr id="62" name="Picture 61"/>
          <p:cNvPicPr>
            <a:picLocks noChangeAspect="1"/>
          </p:cNvPicPr>
          <p:nvPr/>
        </p:nvPicPr>
        <p:blipFill>
          <a:blip r:embed="rId3"/>
          <a:stretch>
            <a:fillRect/>
          </a:stretch>
        </p:blipFill>
        <p:spPr>
          <a:xfrm>
            <a:off x="838200" y="3962400"/>
            <a:ext cx="2146980" cy="21300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3255264" cy="1162050"/>
          </a:xfrm>
        </p:spPr>
        <p:txBody>
          <a:bodyPr/>
          <a:lstStyle/>
          <a:p>
            <a:pPr algn="ctr"/>
            <a:r>
              <a:rPr lang="en-US" dirty="0"/>
              <a:t>CPU</a:t>
            </a:r>
          </a:p>
        </p:txBody>
      </p:sp>
      <p:sp>
        <p:nvSpPr>
          <p:cNvPr id="3" name="Content Placeholder 2"/>
          <p:cNvSpPr>
            <a:spLocks noGrp="1"/>
          </p:cNvSpPr>
          <p:nvPr>
            <p:ph idx="1"/>
          </p:nvPr>
        </p:nvSpPr>
        <p:spPr>
          <a:xfrm>
            <a:off x="4168775" y="838200"/>
            <a:ext cx="4597399" cy="5791200"/>
          </a:xfrm>
        </p:spPr>
        <p:txBody>
          <a:bodyPr/>
          <a:lstStyle/>
          <a:p>
            <a:r>
              <a:rPr lang="en-US" dirty="0" err="1">
                <a:solidFill>
                  <a:srgbClr val="000000"/>
                </a:solidFill>
              </a:rPr>
              <a:t>Bộ</a:t>
            </a:r>
            <a:r>
              <a:rPr lang="en-US" dirty="0">
                <a:solidFill>
                  <a:srgbClr val="000000"/>
                </a:solidFill>
              </a:rPr>
              <a:t> </a:t>
            </a:r>
            <a:r>
              <a:rPr lang="en-US" dirty="0" err="1">
                <a:solidFill>
                  <a:srgbClr val="000000"/>
                </a:solidFill>
              </a:rPr>
              <a:t>điều</a:t>
            </a:r>
            <a:r>
              <a:rPr lang="en-US" dirty="0">
                <a:solidFill>
                  <a:srgbClr val="000000"/>
                </a:solidFill>
              </a:rPr>
              <a:t> </a:t>
            </a:r>
            <a:r>
              <a:rPr lang="en-US" dirty="0" err="1">
                <a:solidFill>
                  <a:srgbClr val="000000"/>
                </a:solidFill>
              </a:rPr>
              <a:t>khiển</a:t>
            </a:r>
            <a:r>
              <a:rPr lang="en-US" dirty="0">
                <a:solidFill>
                  <a:srgbClr val="000000"/>
                </a:solidFill>
              </a:rPr>
              <a:t> (Control Unit - CU)</a:t>
            </a:r>
          </a:p>
          <a:p>
            <a:pPr lvl="1"/>
            <a:r>
              <a:rPr lang="en-US" dirty="0" err="1">
                <a:solidFill>
                  <a:srgbClr val="000000"/>
                </a:solidFill>
              </a:rPr>
              <a:t>Điều</a:t>
            </a:r>
            <a:r>
              <a:rPr lang="en-US" dirty="0">
                <a:solidFill>
                  <a:srgbClr val="000000"/>
                </a:solidFill>
              </a:rPr>
              <a:t> </a:t>
            </a:r>
            <a:r>
              <a:rPr lang="en-US" dirty="0" err="1">
                <a:solidFill>
                  <a:srgbClr val="000000"/>
                </a:solidFill>
              </a:rPr>
              <a:t>khiển</a:t>
            </a:r>
            <a:r>
              <a:rPr lang="en-US" dirty="0">
                <a:solidFill>
                  <a:srgbClr val="000000"/>
                </a:solidFill>
              </a:rPr>
              <a:t> </a:t>
            </a:r>
            <a:r>
              <a:rPr lang="en-US" dirty="0" err="1">
                <a:solidFill>
                  <a:srgbClr val="000000"/>
                </a:solidFill>
              </a:rPr>
              <a:t>hoạt</a:t>
            </a:r>
            <a:r>
              <a:rPr lang="en-US" dirty="0">
                <a:solidFill>
                  <a:srgbClr val="000000"/>
                </a:solidFill>
              </a:rPr>
              <a:t> </a:t>
            </a:r>
            <a:r>
              <a:rPr lang="en-US" dirty="0" err="1">
                <a:solidFill>
                  <a:srgbClr val="000000"/>
                </a:solidFill>
              </a:rPr>
              <a:t>động</a:t>
            </a:r>
            <a:r>
              <a:rPr lang="en-US" dirty="0">
                <a:solidFill>
                  <a:srgbClr val="000000"/>
                </a:solidFill>
              </a:rPr>
              <a:t> </a:t>
            </a:r>
            <a:r>
              <a:rPr lang="en-US" dirty="0" err="1">
                <a:solidFill>
                  <a:srgbClr val="000000"/>
                </a:solidFill>
              </a:rPr>
              <a:t>của</a:t>
            </a:r>
            <a:r>
              <a:rPr lang="en-US" dirty="0">
                <a:solidFill>
                  <a:srgbClr val="000000"/>
                </a:solidFill>
              </a:rPr>
              <a:t> CPU </a:t>
            </a:r>
            <a:r>
              <a:rPr lang="en-US" dirty="0" err="1">
                <a:solidFill>
                  <a:srgbClr val="000000"/>
                </a:solidFill>
              </a:rPr>
              <a:t>và</a:t>
            </a:r>
            <a:r>
              <a:rPr lang="en-US" dirty="0">
                <a:solidFill>
                  <a:srgbClr val="000000"/>
                </a:solidFill>
              </a:rPr>
              <a:t> </a:t>
            </a:r>
            <a:r>
              <a:rPr lang="en-US" dirty="0" err="1">
                <a:solidFill>
                  <a:srgbClr val="000000"/>
                </a:solidFill>
              </a:rPr>
              <a:t>cả</a:t>
            </a:r>
            <a:r>
              <a:rPr lang="en-US" dirty="0">
                <a:solidFill>
                  <a:srgbClr val="000000"/>
                </a:solidFill>
              </a:rPr>
              <a:t> </a:t>
            </a:r>
            <a:r>
              <a:rPr lang="en-US" dirty="0" err="1">
                <a:solidFill>
                  <a:srgbClr val="000000"/>
                </a:solidFill>
              </a:rPr>
              <a:t>máy</a:t>
            </a:r>
            <a:r>
              <a:rPr lang="en-US" dirty="0">
                <a:solidFill>
                  <a:srgbClr val="000000"/>
                </a:solidFill>
              </a:rPr>
              <a:t> </a:t>
            </a:r>
            <a:r>
              <a:rPr lang="en-US" dirty="0" err="1">
                <a:solidFill>
                  <a:srgbClr val="000000"/>
                </a:solidFill>
              </a:rPr>
              <a:t>tính</a:t>
            </a:r>
            <a:endParaRPr lang="en-US" dirty="0">
              <a:solidFill>
                <a:srgbClr val="000000"/>
              </a:solidFill>
            </a:endParaRPr>
          </a:p>
          <a:p>
            <a:pPr marL="228600" lvl="1">
              <a:spcBef>
                <a:spcPts val="2000"/>
              </a:spcBef>
              <a:buClr>
                <a:schemeClr val="accent1"/>
              </a:buClr>
            </a:pPr>
            <a:r>
              <a:rPr lang="en-US" err="1">
                <a:solidFill>
                  <a:srgbClr val="000000"/>
                </a:solidFill>
              </a:rPr>
              <a:t>Bộ</a:t>
            </a:r>
            <a:r>
              <a:rPr lang="en-US">
                <a:solidFill>
                  <a:srgbClr val="000000"/>
                </a:solidFill>
              </a:rPr>
              <a:t> số học và logic </a:t>
            </a:r>
            <a:r>
              <a:rPr lang="en-US" dirty="0">
                <a:solidFill>
                  <a:srgbClr val="000000"/>
                </a:solidFill>
              </a:rPr>
              <a:t>(Arithmetic and Logic Unit - ALU)</a:t>
            </a:r>
          </a:p>
          <a:p>
            <a:pPr lvl="1"/>
            <a:r>
              <a:rPr lang="en-US" dirty="0" err="1">
                <a:solidFill>
                  <a:srgbClr val="000000"/>
                </a:solidFill>
              </a:rPr>
              <a:t>Thực</a:t>
            </a:r>
            <a:r>
              <a:rPr lang="en-US" dirty="0">
                <a:solidFill>
                  <a:srgbClr val="000000"/>
                </a:solidFill>
              </a:rPr>
              <a:t> </a:t>
            </a:r>
            <a:r>
              <a:rPr lang="en-US" dirty="0" err="1">
                <a:solidFill>
                  <a:srgbClr val="000000"/>
                </a:solidFill>
              </a:rPr>
              <a:t>hiện</a:t>
            </a:r>
            <a:r>
              <a:rPr lang="en-US" dirty="0">
                <a:solidFill>
                  <a:srgbClr val="000000"/>
                </a:solidFill>
              </a:rPr>
              <a:t> </a:t>
            </a:r>
            <a:r>
              <a:rPr lang="en-US" dirty="0" err="1">
                <a:solidFill>
                  <a:srgbClr val="000000"/>
                </a:solidFill>
              </a:rPr>
              <a:t>chức</a:t>
            </a:r>
            <a:r>
              <a:rPr lang="en-US" dirty="0">
                <a:solidFill>
                  <a:srgbClr val="000000"/>
                </a:solidFill>
              </a:rPr>
              <a:t> </a:t>
            </a:r>
            <a:r>
              <a:rPr lang="en-US" dirty="0" err="1">
                <a:solidFill>
                  <a:srgbClr val="000000"/>
                </a:solidFill>
              </a:rPr>
              <a:t>năng</a:t>
            </a:r>
            <a:r>
              <a:rPr lang="en-US" dirty="0">
                <a:solidFill>
                  <a:srgbClr val="000000"/>
                </a:solidFill>
              </a:rPr>
              <a:t> </a:t>
            </a:r>
            <a:r>
              <a:rPr lang="en-US" dirty="0" err="1">
                <a:solidFill>
                  <a:srgbClr val="000000"/>
                </a:solidFill>
              </a:rPr>
              <a:t>xử</a:t>
            </a:r>
            <a:r>
              <a:rPr lang="en-US" dirty="0">
                <a:solidFill>
                  <a:srgbClr val="000000"/>
                </a:solidFill>
              </a:rPr>
              <a:t> </a:t>
            </a:r>
            <a:r>
              <a:rPr lang="en-US" dirty="0" err="1">
                <a:solidFill>
                  <a:srgbClr val="000000"/>
                </a:solidFill>
              </a:rPr>
              <a:t>lý</a:t>
            </a:r>
            <a:r>
              <a:rPr lang="en-US" dirty="0">
                <a:solidFill>
                  <a:srgbClr val="000000"/>
                </a:solidFill>
              </a:rPr>
              <a:t> </a:t>
            </a:r>
            <a:r>
              <a:rPr lang="en-US" dirty="0" err="1">
                <a:solidFill>
                  <a:srgbClr val="000000"/>
                </a:solidFill>
              </a:rPr>
              <a:t>dữ</a:t>
            </a:r>
            <a:r>
              <a:rPr lang="en-US" dirty="0">
                <a:solidFill>
                  <a:srgbClr val="000000"/>
                </a:solidFill>
              </a:rPr>
              <a:t> </a:t>
            </a:r>
            <a:r>
              <a:rPr lang="en-US" dirty="0" err="1">
                <a:solidFill>
                  <a:srgbClr val="000000"/>
                </a:solidFill>
              </a:rPr>
              <a:t>liệu</a:t>
            </a:r>
            <a:endParaRPr lang="en-US" dirty="0">
              <a:solidFill>
                <a:srgbClr val="000000"/>
              </a:solidFill>
            </a:endParaRPr>
          </a:p>
          <a:p>
            <a:pPr marL="228600" lvl="1">
              <a:spcBef>
                <a:spcPts val="2000"/>
              </a:spcBef>
              <a:buClr>
                <a:schemeClr val="accent1"/>
              </a:buClr>
            </a:pPr>
            <a:r>
              <a:rPr lang="en-US" dirty="0" err="1">
                <a:solidFill>
                  <a:srgbClr val="000000"/>
                </a:solidFill>
              </a:rPr>
              <a:t>Thanh</a:t>
            </a:r>
            <a:r>
              <a:rPr lang="en-US" dirty="0">
                <a:solidFill>
                  <a:srgbClr val="000000"/>
                </a:solidFill>
              </a:rPr>
              <a:t> </a:t>
            </a:r>
            <a:r>
              <a:rPr lang="en-US" dirty="0" err="1">
                <a:solidFill>
                  <a:srgbClr val="000000"/>
                </a:solidFill>
              </a:rPr>
              <a:t>ghi</a:t>
            </a:r>
            <a:r>
              <a:rPr lang="en-US" dirty="0">
                <a:solidFill>
                  <a:srgbClr val="000000"/>
                </a:solidFill>
              </a:rPr>
              <a:t> (Registers)</a:t>
            </a:r>
          </a:p>
          <a:p>
            <a:pPr lvl="1"/>
            <a:r>
              <a:rPr lang="en-US" dirty="0" err="1">
                <a:solidFill>
                  <a:srgbClr val="000000"/>
                </a:solidFill>
              </a:rPr>
              <a:t>Cung</a:t>
            </a:r>
            <a:r>
              <a:rPr lang="en-US" dirty="0">
                <a:solidFill>
                  <a:srgbClr val="000000"/>
                </a:solidFill>
              </a:rPr>
              <a:t> </a:t>
            </a:r>
            <a:r>
              <a:rPr lang="en-US" dirty="0" err="1">
                <a:solidFill>
                  <a:srgbClr val="000000"/>
                </a:solidFill>
              </a:rPr>
              <a:t>cấp</a:t>
            </a:r>
            <a:r>
              <a:rPr lang="en-US" dirty="0">
                <a:solidFill>
                  <a:srgbClr val="000000"/>
                </a:solidFill>
              </a:rPr>
              <a:t> </a:t>
            </a:r>
            <a:r>
              <a:rPr lang="en-US" dirty="0" err="1">
                <a:solidFill>
                  <a:srgbClr val="000000"/>
                </a:solidFill>
              </a:rPr>
              <a:t>lưu</a:t>
            </a:r>
            <a:r>
              <a:rPr lang="en-US" dirty="0">
                <a:solidFill>
                  <a:srgbClr val="000000"/>
                </a:solidFill>
              </a:rPr>
              <a:t> </a:t>
            </a:r>
            <a:r>
              <a:rPr lang="en-US" dirty="0" err="1">
                <a:solidFill>
                  <a:srgbClr val="000000"/>
                </a:solidFill>
              </a:rPr>
              <a:t>trữ</a:t>
            </a:r>
            <a:r>
              <a:rPr lang="en-US" dirty="0">
                <a:solidFill>
                  <a:srgbClr val="000000"/>
                </a:solidFill>
              </a:rPr>
              <a:t> </a:t>
            </a:r>
            <a:r>
              <a:rPr lang="en-US" dirty="0" err="1">
                <a:solidFill>
                  <a:srgbClr val="000000"/>
                </a:solidFill>
              </a:rPr>
              <a:t>nội</a:t>
            </a:r>
            <a:r>
              <a:rPr lang="en-US" dirty="0">
                <a:solidFill>
                  <a:srgbClr val="000000"/>
                </a:solidFill>
              </a:rPr>
              <a:t> </a:t>
            </a:r>
            <a:r>
              <a:rPr lang="en-US" dirty="0" err="1">
                <a:solidFill>
                  <a:srgbClr val="000000"/>
                </a:solidFill>
              </a:rPr>
              <a:t>bộ</a:t>
            </a:r>
            <a:r>
              <a:rPr lang="en-US" dirty="0">
                <a:solidFill>
                  <a:srgbClr val="000000"/>
                </a:solidFill>
              </a:rPr>
              <a:t> </a:t>
            </a:r>
            <a:r>
              <a:rPr lang="en-US" dirty="0" err="1">
                <a:solidFill>
                  <a:srgbClr val="000000"/>
                </a:solidFill>
              </a:rPr>
              <a:t>cho</a:t>
            </a:r>
            <a:r>
              <a:rPr lang="en-US" dirty="0">
                <a:solidFill>
                  <a:srgbClr val="000000"/>
                </a:solidFill>
              </a:rPr>
              <a:t> CPU</a:t>
            </a:r>
          </a:p>
          <a:p>
            <a:pPr marL="228600" lvl="1">
              <a:spcBef>
                <a:spcPts val="2000"/>
              </a:spcBef>
              <a:buClr>
                <a:schemeClr val="accent1"/>
              </a:buClr>
            </a:pPr>
            <a:r>
              <a:rPr lang="en-US" dirty="0" err="1">
                <a:solidFill>
                  <a:srgbClr val="000000"/>
                </a:solidFill>
              </a:rPr>
              <a:t>Các</a:t>
            </a:r>
            <a:r>
              <a:rPr lang="en-US" dirty="0">
                <a:solidFill>
                  <a:srgbClr val="000000"/>
                </a:solidFill>
              </a:rPr>
              <a:t> </a:t>
            </a:r>
            <a:r>
              <a:rPr lang="en-US" dirty="0" err="1">
                <a:solidFill>
                  <a:srgbClr val="000000"/>
                </a:solidFill>
              </a:rPr>
              <a:t>kết</a:t>
            </a:r>
            <a:r>
              <a:rPr lang="en-US" dirty="0">
                <a:solidFill>
                  <a:srgbClr val="000000"/>
                </a:solidFill>
              </a:rPr>
              <a:t> </a:t>
            </a:r>
            <a:r>
              <a:rPr lang="en-US" dirty="0" err="1">
                <a:solidFill>
                  <a:srgbClr val="000000"/>
                </a:solidFill>
              </a:rPr>
              <a:t>nối</a:t>
            </a:r>
            <a:r>
              <a:rPr lang="en-US" dirty="0">
                <a:solidFill>
                  <a:srgbClr val="000000"/>
                </a:solidFill>
              </a:rPr>
              <a:t> </a:t>
            </a:r>
            <a:r>
              <a:rPr lang="en-US" dirty="0" err="1">
                <a:solidFill>
                  <a:srgbClr val="000000"/>
                </a:solidFill>
              </a:rPr>
              <a:t>trong</a:t>
            </a:r>
            <a:r>
              <a:rPr lang="en-US" dirty="0">
                <a:solidFill>
                  <a:srgbClr val="000000"/>
                </a:solidFill>
              </a:rPr>
              <a:t> CPU</a:t>
            </a:r>
          </a:p>
          <a:p>
            <a:pPr lvl="1"/>
            <a:r>
              <a:rPr lang="en-US" dirty="0" err="1">
                <a:solidFill>
                  <a:srgbClr val="000000"/>
                </a:solidFill>
              </a:rPr>
              <a:t>Một</a:t>
            </a:r>
            <a:r>
              <a:rPr lang="en-US" dirty="0">
                <a:solidFill>
                  <a:srgbClr val="000000"/>
                </a:solidFill>
              </a:rPr>
              <a:t> </a:t>
            </a:r>
            <a:r>
              <a:rPr lang="en-US" dirty="0" err="1">
                <a:solidFill>
                  <a:srgbClr val="000000"/>
                </a:solidFill>
              </a:rPr>
              <a:t>số</a:t>
            </a:r>
            <a:r>
              <a:rPr lang="en-US" dirty="0">
                <a:solidFill>
                  <a:srgbClr val="000000"/>
                </a:solidFill>
              </a:rPr>
              <a:t> </a:t>
            </a:r>
            <a:r>
              <a:rPr lang="en-US" dirty="0" err="1">
                <a:solidFill>
                  <a:srgbClr val="000000"/>
                </a:solidFill>
              </a:rPr>
              <a:t>cơ</a:t>
            </a:r>
            <a:r>
              <a:rPr lang="en-US" dirty="0">
                <a:solidFill>
                  <a:srgbClr val="000000"/>
                </a:solidFill>
              </a:rPr>
              <a:t> </a:t>
            </a:r>
            <a:r>
              <a:rPr lang="en-US" dirty="0" err="1">
                <a:solidFill>
                  <a:srgbClr val="000000"/>
                </a:solidFill>
              </a:rPr>
              <a:t>chế</a:t>
            </a:r>
            <a:r>
              <a:rPr lang="en-US" dirty="0">
                <a:solidFill>
                  <a:srgbClr val="000000"/>
                </a:solidFill>
              </a:rPr>
              <a:t> </a:t>
            </a:r>
            <a:r>
              <a:rPr lang="en-US" dirty="0" err="1">
                <a:solidFill>
                  <a:srgbClr val="000000"/>
                </a:solidFill>
              </a:rPr>
              <a:t>dùng</a:t>
            </a:r>
            <a:r>
              <a:rPr lang="en-US" dirty="0">
                <a:solidFill>
                  <a:srgbClr val="000000"/>
                </a:solidFill>
              </a:rPr>
              <a:t> </a:t>
            </a:r>
            <a:r>
              <a:rPr lang="en-US" dirty="0" err="1">
                <a:solidFill>
                  <a:srgbClr val="000000"/>
                </a:solidFill>
              </a:rPr>
              <a:t>để</a:t>
            </a:r>
            <a:r>
              <a:rPr lang="en-US" dirty="0">
                <a:solidFill>
                  <a:srgbClr val="000000"/>
                </a:solidFill>
              </a:rPr>
              <a:t> </a:t>
            </a:r>
            <a:r>
              <a:rPr lang="en-US" dirty="0" err="1">
                <a:solidFill>
                  <a:srgbClr val="000000"/>
                </a:solidFill>
              </a:rPr>
              <a:t>cung</a:t>
            </a:r>
            <a:r>
              <a:rPr lang="en-US" dirty="0">
                <a:solidFill>
                  <a:srgbClr val="000000"/>
                </a:solidFill>
              </a:rPr>
              <a:t> </a:t>
            </a:r>
            <a:r>
              <a:rPr lang="en-US" dirty="0" err="1">
                <a:solidFill>
                  <a:srgbClr val="000000"/>
                </a:solidFill>
              </a:rPr>
              <a:t>cấp</a:t>
            </a:r>
            <a:r>
              <a:rPr lang="en-US" dirty="0">
                <a:solidFill>
                  <a:srgbClr val="000000"/>
                </a:solidFill>
              </a:rPr>
              <a:t> </a:t>
            </a:r>
            <a:r>
              <a:rPr lang="en-US" dirty="0" err="1">
                <a:solidFill>
                  <a:srgbClr val="000000"/>
                </a:solidFill>
              </a:rPr>
              <a:t>thông</a:t>
            </a:r>
            <a:r>
              <a:rPr lang="en-US" dirty="0">
                <a:solidFill>
                  <a:srgbClr val="000000"/>
                </a:solidFill>
              </a:rPr>
              <a:t> tin </a:t>
            </a:r>
            <a:r>
              <a:rPr lang="en-US" dirty="0" err="1">
                <a:solidFill>
                  <a:srgbClr val="000000"/>
                </a:solidFill>
              </a:rPr>
              <a:t>liên</a:t>
            </a:r>
            <a:r>
              <a:rPr lang="en-US" dirty="0">
                <a:solidFill>
                  <a:srgbClr val="000000"/>
                </a:solidFill>
              </a:rPr>
              <a:t> </a:t>
            </a:r>
            <a:r>
              <a:rPr lang="en-US" dirty="0" err="1">
                <a:solidFill>
                  <a:srgbClr val="000000"/>
                </a:solidFill>
              </a:rPr>
              <a:t>lạc</a:t>
            </a:r>
            <a:r>
              <a:rPr lang="en-US" dirty="0">
                <a:solidFill>
                  <a:srgbClr val="000000"/>
                </a:solidFill>
              </a:rPr>
              <a:t> </a:t>
            </a:r>
            <a:r>
              <a:rPr lang="en-US" dirty="0" err="1">
                <a:solidFill>
                  <a:srgbClr val="000000"/>
                </a:solidFill>
              </a:rPr>
              <a:t>giữa</a:t>
            </a:r>
            <a:r>
              <a:rPr lang="en-US" dirty="0">
                <a:solidFill>
                  <a:srgbClr val="000000"/>
                </a:solidFill>
              </a:rPr>
              <a:t> </a:t>
            </a:r>
            <a:r>
              <a:rPr lang="en-US" dirty="0" err="1">
                <a:solidFill>
                  <a:srgbClr val="000000"/>
                </a:solidFill>
              </a:rPr>
              <a:t>các</a:t>
            </a:r>
            <a:r>
              <a:rPr lang="en-US" dirty="0">
                <a:solidFill>
                  <a:srgbClr val="000000"/>
                </a:solidFill>
              </a:rPr>
              <a:t> </a:t>
            </a:r>
            <a:r>
              <a:rPr lang="en-US" dirty="0" err="1">
                <a:solidFill>
                  <a:srgbClr val="000000"/>
                </a:solidFill>
              </a:rPr>
              <a:t>khối</a:t>
            </a:r>
            <a:r>
              <a:rPr lang="en-US" dirty="0">
                <a:solidFill>
                  <a:srgbClr val="000000"/>
                </a:solidFill>
              </a:rPr>
              <a:t> CU, ALU </a:t>
            </a:r>
            <a:r>
              <a:rPr lang="en-US" dirty="0" err="1">
                <a:solidFill>
                  <a:srgbClr val="000000"/>
                </a:solidFill>
              </a:rPr>
              <a:t>và</a:t>
            </a:r>
            <a:r>
              <a:rPr lang="en-US" dirty="0">
                <a:solidFill>
                  <a:srgbClr val="000000"/>
                </a:solidFill>
              </a:rPr>
              <a:t> </a:t>
            </a:r>
            <a:r>
              <a:rPr lang="en-US" dirty="0" err="1">
                <a:solidFill>
                  <a:srgbClr val="000000"/>
                </a:solidFill>
              </a:rPr>
              <a:t>các</a:t>
            </a:r>
            <a:r>
              <a:rPr lang="en-US" dirty="0">
                <a:solidFill>
                  <a:srgbClr val="000000"/>
                </a:solidFill>
              </a:rPr>
              <a:t> </a:t>
            </a:r>
            <a:r>
              <a:rPr lang="en-US" dirty="0" err="1">
                <a:solidFill>
                  <a:srgbClr val="000000"/>
                </a:solidFill>
              </a:rPr>
              <a:t>thanh</a:t>
            </a:r>
            <a:r>
              <a:rPr lang="en-US" dirty="0">
                <a:solidFill>
                  <a:srgbClr val="000000"/>
                </a:solidFill>
              </a:rPr>
              <a:t> </a:t>
            </a:r>
            <a:r>
              <a:rPr lang="en-US" dirty="0" err="1">
                <a:solidFill>
                  <a:srgbClr val="000000"/>
                </a:solidFill>
              </a:rPr>
              <a:t>ghi</a:t>
            </a:r>
            <a:r>
              <a:rPr lang="en-US" dirty="0">
                <a:solidFill>
                  <a:srgbClr val="000000"/>
                </a:solidFill>
              </a:rPr>
              <a:t>.</a:t>
            </a:r>
          </a:p>
        </p:txBody>
      </p:sp>
      <p:sp>
        <p:nvSpPr>
          <p:cNvPr id="4" name="Text Placeholder 3"/>
          <p:cNvSpPr>
            <a:spLocks noGrp="1"/>
          </p:cNvSpPr>
          <p:nvPr>
            <p:ph type="body" sz="half" idx="2"/>
          </p:nvPr>
        </p:nvSpPr>
        <p:spPr>
          <a:xfrm>
            <a:off x="381000" y="1676400"/>
            <a:ext cx="3255264" cy="2392363"/>
          </a:xfrm>
        </p:spPr>
        <p:txBody>
          <a:bodyPr>
            <a:normAutofit/>
          </a:bodyPr>
          <a:lstStyle/>
          <a:p>
            <a:pPr algn="ctr">
              <a:spcBef>
                <a:spcPct val="0"/>
              </a:spcBef>
            </a:pPr>
            <a:r>
              <a:rPr lang="en-US" sz="2600" dirty="0" err="1">
                <a:latin typeface="+mj-lt"/>
                <a:ea typeface="+mj-ea"/>
                <a:cs typeface="+mj-cs"/>
              </a:rPr>
              <a:t>Thành</a:t>
            </a:r>
            <a:r>
              <a:rPr lang="en-US" sz="2600" dirty="0">
                <a:latin typeface="+mj-lt"/>
                <a:ea typeface="+mj-ea"/>
                <a:cs typeface="+mj-cs"/>
              </a:rPr>
              <a:t> </a:t>
            </a:r>
            <a:r>
              <a:rPr lang="en-US" sz="2600" dirty="0" err="1">
                <a:latin typeface="+mj-lt"/>
                <a:ea typeface="+mj-ea"/>
                <a:cs typeface="+mj-cs"/>
              </a:rPr>
              <a:t>phần</a:t>
            </a:r>
            <a:r>
              <a:rPr lang="en-US" sz="2600" dirty="0">
                <a:latin typeface="+mj-lt"/>
                <a:ea typeface="+mj-ea"/>
                <a:cs typeface="+mj-cs"/>
              </a:rPr>
              <a:t> </a:t>
            </a:r>
            <a:r>
              <a:rPr lang="en-US" sz="2600" dirty="0" err="1">
                <a:latin typeface="+mj-lt"/>
                <a:ea typeface="+mj-ea"/>
                <a:cs typeface="+mj-cs"/>
              </a:rPr>
              <a:t>cấu</a:t>
            </a:r>
            <a:r>
              <a:rPr lang="en-US" sz="2600" dirty="0">
                <a:latin typeface="+mj-lt"/>
                <a:ea typeface="+mj-ea"/>
                <a:cs typeface="+mj-cs"/>
              </a:rPr>
              <a:t> </a:t>
            </a:r>
            <a:r>
              <a:rPr lang="en-US" sz="2600" dirty="0" err="1">
                <a:latin typeface="+mj-lt"/>
                <a:ea typeface="+mj-ea"/>
                <a:cs typeface="+mj-cs"/>
              </a:rPr>
              <a:t>trúc</a:t>
            </a:r>
            <a:r>
              <a:rPr lang="en-US" sz="2600" dirty="0">
                <a:latin typeface="+mj-lt"/>
                <a:ea typeface="+mj-ea"/>
                <a:cs typeface="+mj-cs"/>
              </a:rPr>
              <a:t> </a:t>
            </a:r>
            <a:r>
              <a:rPr lang="en-US" sz="2600" dirty="0" err="1">
                <a:latin typeface="+mj-lt"/>
                <a:ea typeface="+mj-ea"/>
                <a:cs typeface="+mj-cs"/>
              </a:rPr>
              <a:t>chính</a:t>
            </a:r>
            <a:r>
              <a:rPr lang="en-US" sz="2600" dirty="0">
                <a:latin typeface="+mj-lt"/>
                <a:ea typeface="+mj-ea"/>
                <a:cs typeface="+mj-cs"/>
              </a:rPr>
              <a:t> </a:t>
            </a:r>
            <a:r>
              <a:rPr lang="en-US" sz="2600" dirty="0" err="1">
                <a:latin typeface="+mj-lt"/>
                <a:ea typeface="+mj-ea"/>
                <a:cs typeface="+mj-cs"/>
              </a:rPr>
              <a:t>gồm</a:t>
            </a:r>
            <a:r>
              <a:rPr lang="en-US" sz="2600" dirty="0">
                <a:latin typeface="+mj-lt"/>
                <a:ea typeface="+mj-ea"/>
                <a:cs typeface="+mj-cs"/>
              </a:rPr>
              <a:t>:</a:t>
            </a:r>
          </a:p>
        </p:txBody>
      </p:sp>
      <p:pic>
        <p:nvPicPr>
          <p:cNvPr id="7" name="Picture 6"/>
          <p:cNvPicPr>
            <a:picLocks noChangeAspect="1"/>
          </p:cNvPicPr>
          <p:nvPr/>
        </p:nvPicPr>
        <p:blipFill>
          <a:blip r:embed="rId3"/>
          <a:stretch>
            <a:fillRect/>
          </a:stretch>
        </p:blipFill>
        <p:spPr>
          <a:xfrm rot="20844596">
            <a:off x="1752600" y="4724400"/>
            <a:ext cx="1599971" cy="1599971"/>
          </a:xfrm>
          <a:prstGeom prst="rect">
            <a:avLst/>
          </a:prstGeom>
        </p:spPr>
      </p:pic>
      <p:pic>
        <p:nvPicPr>
          <p:cNvPr id="8" name="Picture 7"/>
          <p:cNvPicPr>
            <a:picLocks noChangeAspect="1"/>
          </p:cNvPicPr>
          <p:nvPr/>
        </p:nvPicPr>
        <p:blipFill>
          <a:blip r:embed="rId4"/>
          <a:stretch>
            <a:fillRect/>
          </a:stretch>
        </p:blipFill>
        <p:spPr>
          <a:xfrm rot="1677974">
            <a:off x="588811" y="2951012"/>
            <a:ext cx="1612900" cy="16129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err="1"/>
              <a:t>Tổng</a:t>
            </a:r>
            <a:r>
              <a:rPr lang="en-US" sz="4400" dirty="0"/>
              <a:t> </a:t>
            </a:r>
            <a:r>
              <a:rPr lang="en-US" sz="4400" dirty="0" err="1"/>
              <a:t>kết</a:t>
            </a:r>
            <a:endParaRPr lang="en-US" sz="4400" dirty="0"/>
          </a:p>
        </p:txBody>
      </p:sp>
      <p:sp>
        <p:nvSpPr>
          <p:cNvPr id="30" name="Content Placeholder 29"/>
          <p:cNvSpPr>
            <a:spLocks noGrp="1"/>
          </p:cNvSpPr>
          <p:nvPr>
            <p:ph sz="half" idx="2"/>
          </p:nvPr>
        </p:nvSpPr>
        <p:spPr/>
        <p:txBody>
          <a:bodyPr/>
          <a:lstStyle/>
          <a:p>
            <a:r>
              <a:rPr lang="en-US"/>
              <a:t>Hệ đếm và cơ sở toán học</a:t>
            </a:r>
          </a:p>
          <a:p>
            <a:r>
              <a:rPr lang="en-US"/>
              <a:t>Tổ </a:t>
            </a:r>
            <a:r>
              <a:rPr lang="en-US" dirty="0" err="1"/>
              <a:t>chức</a:t>
            </a:r>
            <a:r>
              <a:rPr lang="en-US" dirty="0"/>
              <a:t> </a:t>
            </a:r>
            <a:r>
              <a:rPr lang="en-US" dirty="0" err="1"/>
              <a:t>máy</a:t>
            </a:r>
            <a:r>
              <a:rPr lang="en-US" dirty="0"/>
              <a:t> </a:t>
            </a:r>
            <a:r>
              <a:rPr lang="en-US" dirty="0" err="1"/>
              <a:t>tính</a:t>
            </a:r>
            <a:endParaRPr lang="en-US" dirty="0"/>
          </a:p>
          <a:p>
            <a:r>
              <a:rPr lang="en-US" dirty="0" err="1"/>
              <a:t>Kiến</a:t>
            </a:r>
            <a:r>
              <a:rPr lang="en-US" dirty="0"/>
              <a:t> </a:t>
            </a:r>
            <a:r>
              <a:rPr lang="en-US" dirty="0" err="1"/>
              <a:t>trúc</a:t>
            </a:r>
            <a:r>
              <a:rPr lang="en-US" dirty="0"/>
              <a:t> </a:t>
            </a:r>
            <a:r>
              <a:rPr lang="en-US" dirty="0" err="1"/>
              <a:t>máy</a:t>
            </a:r>
            <a:r>
              <a:rPr lang="en-US" dirty="0"/>
              <a:t> </a:t>
            </a:r>
            <a:r>
              <a:rPr lang="en-US" dirty="0" err="1"/>
              <a:t>tính</a:t>
            </a:r>
            <a:endParaRPr lang="en-US" dirty="0"/>
          </a:p>
          <a:p>
            <a:r>
              <a:rPr lang="en-US" dirty="0" err="1"/>
              <a:t>Chức</a:t>
            </a:r>
            <a:r>
              <a:rPr lang="en-US" dirty="0"/>
              <a:t> </a:t>
            </a:r>
            <a:r>
              <a:rPr lang="en-US" dirty="0" err="1"/>
              <a:t>năng</a:t>
            </a:r>
            <a:endParaRPr lang="en-US" dirty="0"/>
          </a:p>
          <a:p>
            <a:pPr lvl="1"/>
            <a:r>
              <a:rPr lang="en-US" dirty="0" err="1"/>
              <a:t>Xử</a:t>
            </a:r>
            <a:r>
              <a:rPr lang="en-US" dirty="0"/>
              <a:t> </a:t>
            </a:r>
            <a:r>
              <a:rPr lang="en-US" dirty="0" err="1"/>
              <a:t>lý</a:t>
            </a:r>
            <a:r>
              <a:rPr lang="en-US" dirty="0"/>
              <a:t> </a:t>
            </a:r>
            <a:r>
              <a:rPr lang="en-US" dirty="0" err="1"/>
              <a:t>dữ</a:t>
            </a:r>
            <a:r>
              <a:rPr lang="en-US" dirty="0"/>
              <a:t> </a:t>
            </a:r>
            <a:r>
              <a:rPr lang="en-US" dirty="0" err="1"/>
              <a:t>liệu</a:t>
            </a:r>
            <a:endParaRPr lang="en-US" dirty="0"/>
          </a:p>
          <a:p>
            <a:pPr lvl="1"/>
            <a:r>
              <a:rPr lang="en-US" dirty="0" err="1"/>
              <a:t>Lưu</a:t>
            </a:r>
            <a:r>
              <a:rPr lang="en-US" dirty="0"/>
              <a:t> </a:t>
            </a:r>
            <a:r>
              <a:rPr lang="en-US" dirty="0" err="1"/>
              <a:t>trữ</a:t>
            </a:r>
            <a:r>
              <a:rPr lang="en-US" dirty="0"/>
              <a:t> </a:t>
            </a:r>
            <a:r>
              <a:rPr lang="en-US" dirty="0" err="1"/>
              <a:t>dữ</a:t>
            </a:r>
            <a:r>
              <a:rPr lang="en-US" dirty="0"/>
              <a:t> </a:t>
            </a:r>
            <a:r>
              <a:rPr lang="en-US" dirty="0" err="1"/>
              <a:t>liệu</a:t>
            </a:r>
            <a:endParaRPr lang="en-US" dirty="0"/>
          </a:p>
          <a:p>
            <a:pPr lvl="1"/>
            <a:r>
              <a:rPr lang="en-US" dirty="0"/>
              <a:t>Di </a:t>
            </a:r>
            <a:r>
              <a:rPr lang="en-US" dirty="0" err="1"/>
              <a:t>chuyển</a:t>
            </a:r>
            <a:r>
              <a:rPr lang="en-US" dirty="0"/>
              <a:t> </a:t>
            </a:r>
            <a:r>
              <a:rPr lang="en-US" dirty="0" err="1"/>
              <a:t>dữ</a:t>
            </a:r>
            <a:r>
              <a:rPr lang="en-US" dirty="0"/>
              <a:t> </a:t>
            </a:r>
            <a:r>
              <a:rPr lang="en-US" dirty="0" err="1"/>
              <a:t>liệu</a:t>
            </a:r>
            <a:endParaRPr lang="en-US" dirty="0"/>
          </a:p>
          <a:p>
            <a:pPr lvl="1"/>
            <a:r>
              <a:rPr lang="en-US" dirty="0" err="1"/>
              <a:t>Điều</a:t>
            </a:r>
            <a:r>
              <a:rPr lang="en-US" dirty="0"/>
              <a:t> </a:t>
            </a:r>
            <a:r>
              <a:rPr lang="en-US" dirty="0" err="1"/>
              <a:t>khiển</a:t>
            </a:r>
            <a:endParaRPr lang="en-US" dirty="0"/>
          </a:p>
          <a:p>
            <a:endParaRPr lang="en-US" dirty="0"/>
          </a:p>
        </p:txBody>
      </p:sp>
      <p:sp>
        <p:nvSpPr>
          <p:cNvPr id="32" name="Content Placeholder 31"/>
          <p:cNvSpPr>
            <a:spLocks noGrp="1"/>
          </p:cNvSpPr>
          <p:nvPr>
            <p:ph sz="quarter" idx="4"/>
          </p:nvPr>
        </p:nvSpPr>
        <p:spPr>
          <a:xfrm>
            <a:off x="4495800" y="2362200"/>
            <a:ext cx="3657600" cy="3962400"/>
          </a:xfrm>
        </p:spPr>
        <p:txBody>
          <a:bodyPr>
            <a:normAutofit/>
          </a:bodyPr>
          <a:lstStyle/>
          <a:p>
            <a:r>
              <a:rPr lang="en-US" dirty="0" err="1"/>
              <a:t>Cấu</a:t>
            </a:r>
            <a:r>
              <a:rPr lang="en-US" dirty="0"/>
              <a:t> </a:t>
            </a:r>
            <a:r>
              <a:rPr lang="en-US" dirty="0" err="1"/>
              <a:t>trúc</a:t>
            </a:r>
            <a:endParaRPr lang="en-US" dirty="0"/>
          </a:p>
          <a:p>
            <a:pPr lvl="1"/>
            <a:r>
              <a:rPr lang="en-US" dirty="0"/>
              <a:t>CPU</a:t>
            </a:r>
          </a:p>
          <a:p>
            <a:pPr lvl="1"/>
            <a:r>
              <a:rPr lang="en-US" dirty="0" err="1"/>
              <a:t>Bộ</a:t>
            </a:r>
            <a:r>
              <a:rPr lang="en-US" dirty="0"/>
              <a:t> </a:t>
            </a:r>
            <a:r>
              <a:rPr lang="en-US" dirty="0" err="1"/>
              <a:t>nhớ</a:t>
            </a:r>
            <a:r>
              <a:rPr lang="en-US" dirty="0"/>
              <a:t> </a:t>
            </a:r>
            <a:r>
              <a:rPr lang="en-US" dirty="0" err="1"/>
              <a:t>chính</a:t>
            </a:r>
            <a:endParaRPr lang="en-US" dirty="0"/>
          </a:p>
          <a:p>
            <a:pPr lvl="1"/>
            <a:r>
              <a:rPr lang="en-US" dirty="0"/>
              <a:t>I/O</a:t>
            </a:r>
          </a:p>
          <a:p>
            <a:pPr lvl="1"/>
            <a:r>
              <a:rPr lang="en-US" dirty="0" err="1"/>
              <a:t>Kết</a:t>
            </a:r>
            <a:r>
              <a:rPr lang="en-US" dirty="0"/>
              <a:t> </a:t>
            </a:r>
            <a:r>
              <a:rPr lang="en-US" dirty="0" err="1"/>
              <a:t>nối</a:t>
            </a:r>
            <a:r>
              <a:rPr lang="en-US" dirty="0"/>
              <a:t> </a:t>
            </a:r>
            <a:r>
              <a:rPr lang="en-US" dirty="0" err="1"/>
              <a:t>hệ</a:t>
            </a:r>
            <a:r>
              <a:rPr lang="en-US" dirty="0"/>
              <a:t> </a:t>
            </a:r>
            <a:r>
              <a:rPr lang="en-US" dirty="0" err="1"/>
              <a:t>thống</a:t>
            </a:r>
            <a:endParaRPr lang="en-US" dirty="0"/>
          </a:p>
          <a:p>
            <a:pPr marL="228600" lvl="1">
              <a:spcBef>
                <a:spcPts val="2000"/>
              </a:spcBef>
              <a:buClr>
                <a:schemeClr val="accent1"/>
              </a:buClr>
            </a:pPr>
            <a:r>
              <a:rPr lang="en-US" dirty="0" err="1"/>
              <a:t>Thành</a:t>
            </a:r>
            <a:r>
              <a:rPr lang="en-US" dirty="0"/>
              <a:t> </a:t>
            </a:r>
            <a:r>
              <a:rPr lang="en-US" dirty="0" err="1"/>
              <a:t>phần</a:t>
            </a:r>
            <a:r>
              <a:rPr lang="en-US" dirty="0"/>
              <a:t> </a:t>
            </a:r>
            <a:r>
              <a:rPr lang="en-US" dirty="0" err="1"/>
              <a:t>cấu</a:t>
            </a:r>
            <a:r>
              <a:rPr lang="en-US" dirty="0"/>
              <a:t> </a:t>
            </a:r>
            <a:r>
              <a:rPr lang="en-US" dirty="0" err="1"/>
              <a:t>trúc</a:t>
            </a:r>
            <a:r>
              <a:rPr lang="en-US" dirty="0"/>
              <a:t> CPU</a:t>
            </a:r>
          </a:p>
          <a:p>
            <a:pPr lvl="1"/>
            <a:r>
              <a:rPr lang="en-US" sz="1765" dirty="0" err="1"/>
              <a:t>Bộ</a:t>
            </a:r>
            <a:r>
              <a:rPr lang="en-US" sz="1765" dirty="0"/>
              <a:t> </a:t>
            </a:r>
            <a:r>
              <a:rPr lang="en-US" sz="1765" dirty="0" err="1"/>
              <a:t>điều</a:t>
            </a:r>
            <a:r>
              <a:rPr lang="en-US" sz="1765" dirty="0"/>
              <a:t> </a:t>
            </a:r>
            <a:r>
              <a:rPr lang="en-US" sz="1765" dirty="0" err="1"/>
              <a:t>khiển</a:t>
            </a:r>
            <a:r>
              <a:rPr lang="en-US" sz="1765" dirty="0"/>
              <a:t> CU</a:t>
            </a:r>
          </a:p>
          <a:p>
            <a:pPr lvl="1"/>
            <a:r>
              <a:rPr lang="en-US" sz="1765" dirty="0" err="1"/>
              <a:t>Bộ</a:t>
            </a:r>
            <a:r>
              <a:rPr lang="en-US" sz="1765" dirty="0"/>
              <a:t> </a:t>
            </a:r>
            <a:r>
              <a:rPr lang="en-US" sz="1765" dirty="0" err="1"/>
              <a:t>làm</a:t>
            </a:r>
            <a:r>
              <a:rPr lang="en-US" sz="1765" dirty="0"/>
              <a:t> </a:t>
            </a:r>
            <a:r>
              <a:rPr lang="en-US" sz="1765" dirty="0" err="1"/>
              <a:t>toán</a:t>
            </a:r>
            <a:r>
              <a:rPr lang="en-US" sz="1765" dirty="0"/>
              <a:t> </a:t>
            </a:r>
            <a:r>
              <a:rPr lang="en-US" sz="1765" dirty="0" err="1"/>
              <a:t>và</a:t>
            </a:r>
            <a:r>
              <a:rPr lang="en-US" sz="1765" dirty="0"/>
              <a:t> logic ALU</a:t>
            </a:r>
          </a:p>
          <a:p>
            <a:pPr lvl="1"/>
            <a:r>
              <a:rPr lang="en-US" sz="1765" dirty="0" err="1"/>
              <a:t>Thanh</a:t>
            </a:r>
            <a:r>
              <a:rPr lang="en-US" sz="1765" dirty="0"/>
              <a:t> </a:t>
            </a:r>
            <a:r>
              <a:rPr lang="en-US" sz="1765" dirty="0" err="1"/>
              <a:t>ghi</a:t>
            </a:r>
            <a:endParaRPr lang="en-US" sz="1765" dirty="0"/>
          </a:p>
          <a:p>
            <a:pPr lvl="1"/>
            <a:r>
              <a:rPr lang="en-US" sz="1765" dirty="0" err="1"/>
              <a:t>Kết</a:t>
            </a:r>
            <a:r>
              <a:rPr lang="en-US" sz="1765" dirty="0"/>
              <a:t> </a:t>
            </a:r>
            <a:r>
              <a:rPr lang="en-US" sz="1765" dirty="0" err="1"/>
              <a:t>nối</a:t>
            </a:r>
            <a:r>
              <a:rPr lang="en-US" sz="1765" dirty="0"/>
              <a:t> CPU</a:t>
            </a:r>
          </a:p>
        </p:txBody>
      </p:sp>
      <p:sp>
        <p:nvSpPr>
          <p:cNvPr id="44035" name="Rectangle 3"/>
          <p:cNvSpPr>
            <a:spLocks noGrp="1" noChangeArrowheads="1"/>
          </p:cNvSpPr>
          <p:nvPr>
            <p:ph type="body" idx="1"/>
          </p:nvPr>
        </p:nvSpPr>
        <p:spPr>
          <a:xfrm>
            <a:off x="497541" y="1295400"/>
            <a:ext cx="3657600" cy="1098177"/>
          </a:xfrm>
        </p:spPr>
        <p:txBody>
          <a:bodyPr>
            <a:normAutofit/>
          </a:bodyPr>
          <a:lstStyle/>
          <a:p>
            <a:r>
              <a:rPr lang="en-US" dirty="0"/>
              <a:t>    </a:t>
            </a:r>
          </a:p>
          <a:p>
            <a:endParaRPr lang="en-US" sz="800" dirty="0"/>
          </a:p>
          <a:p>
            <a:endParaRPr lang="en-US" sz="800" dirty="0"/>
          </a:p>
          <a:p>
            <a:r>
              <a:rPr lang="en-US" sz="3200" dirty="0" err="1"/>
              <a:t>Chương</a:t>
            </a:r>
            <a:r>
              <a:rPr lang="en-US" sz="3200" dirty="0"/>
              <a:t> 1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a:solidFill>
                  <a:schemeClr val="accent1">
                    <a:lumMod val="50000"/>
                  </a:schemeClr>
                </a:solidFill>
              </a:rPr>
              <a:t>Introduction  </a:t>
            </a:r>
            <a:r>
              <a:rPr lang="en-US" dirty="0">
                <a:solidFill>
                  <a:schemeClr val="accent1">
                    <a:lumMod val="50000"/>
                  </a:schemeClr>
                </a:solidFill>
              </a:rPr>
              <a:t>  </a:t>
            </a:r>
            <a:r>
              <a:rPr lang="en-US" dirty="0">
                <a:solidFill>
                  <a:srgbClr val="6666CC"/>
                </a:solidFill>
              </a:rPr>
              <a:t>  </a:t>
            </a:r>
          </a:p>
        </p:txBody>
      </p:sp>
    </p:spTree>
  </p:cSld>
  <p:clrMapOvr>
    <a:masterClrMapping/>
  </p:clrMapOvr>
  <p:transition spd="med">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a:t>Từ khóa</a:t>
            </a:r>
          </a:p>
        </p:txBody>
      </p:sp>
      <p:sp>
        <p:nvSpPr>
          <p:cNvPr id="8" name="Content Placeholder 7"/>
          <p:cNvSpPr>
            <a:spLocks noGrp="1"/>
          </p:cNvSpPr>
          <p:nvPr>
            <p:ph idx="1"/>
          </p:nvPr>
        </p:nvSpPr>
        <p:spPr>
          <a:xfrm>
            <a:off x="323528" y="1567904"/>
            <a:ext cx="8640960" cy="4929411"/>
          </a:xfrm>
          <a:solidFill>
            <a:schemeClr val="bg1"/>
          </a:solidFill>
        </p:spPr>
        <p:txBody>
          <a:bodyPr numCol="2">
            <a:noAutofit/>
          </a:bodyPr>
          <a:lstStyle/>
          <a:p>
            <a:r>
              <a:rPr lang="en-GB" sz="2200" b="1"/>
              <a:t>Arithmetic and logic unit (ALU)</a:t>
            </a:r>
            <a:r>
              <a:rPr lang="en-GB" sz="2200"/>
              <a:t>: khối (đơn vị) số học và logic</a:t>
            </a:r>
          </a:p>
          <a:p>
            <a:r>
              <a:rPr lang="en-GB" sz="2200" b="1"/>
              <a:t>Central processing unit (CPU)</a:t>
            </a:r>
            <a:r>
              <a:rPr lang="en-GB" sz="2200"/>
              <a:t>: khối (đơn vị) xử lý trung tâm</a:t>
            </a:r>
          </a:p>
          <a:p>
            <a:r>
              <a:rPr lang="en-GB" sz="2200" b="1"/>
              <a:t>Computer architecture</a:t>
            </a:r>
            <a:r>
              <a:rPr lang="en-GB" sz="2200"/>
              <a:t>: Kiến trúc máy tính</a:t>
            </a:r>
          </a:p>
          <a:p>
            <a:r>
              <a:rPr lang="en-GB" sz="2200" b="1"/>
              <a:t>Computer organization</a:t>
            </a:r>
            <a:r>
              <a:rPr lang="en-GB" sz="2200"/>
              <a:t>: Tổ chức máy tính</a:t>
            </a:r>
          </a:p>
          <a:p>
            <a:pPr marL="0" indent="0">
              <a:buNone/>
            </a:pPr>
            <a:endParaRPr lang="en-GB" sz="2200" b="1"/>
          </a:p>
          <a:p>
            <a:pPr marL="541338"/>
            <a:r>
              <a:rPr lang="en-GB" sz="2200" b="1"/>
              <a:t>Control unit</a:t>
            </a:r>
            <a:r>
              <a:rPr lang="en-GB" sz="2200"/>
              <a:t>: Khối (đơn vị) điều khiển</a:t>
            </a:r>
          </a:p>
          <a:p>
            <a:pPr marL="541338"/>
            <a:r>
              <a:rPr lang="en-GB" sz="2200" b="1"/>
              <a:t>Input–output (I/O)</a:t>
            </a:r>
            <a:r>
              <a:rPr lang="en-GB" sz="2200"/>
              <a:t>: Vào-ra</a:t>
            </a:r>
          </a:p>
          <a:p>
            <a:pPr marL="541338"/>
            <a:r>
              <a:rPr lang="en-GB" sz="2200" b="1"/>
              <a:t>Main memory</a:t>
            </a:r>
            <a:r>
              <a:rPr lang="en-GB" sz="2200"/>
              <a:t>: Bộ nhớ chính (ROM, RAM)</a:t>
            </a:r>
          </a:p>
          <a:p>
            <a:pPr marL="541338"/>
            <a:r>
              <a:rPr lang="en-GB" sz="2200" b="1"/>
              <a:t>Processor</a:t>
            </a:r>
            <a:r>
              <a:rPr lang="en-GB" sz="2200"/>
              <a:t>: Vi xử lý</a:t>
            </a:r>
          </a:p>
          <a:p>
            <a:pPr marL="541338"/>
            <a:r>
              <a:rPr lang="en-GB" sz="2200" b="1"/>
              <a:t>Register</a:t>
            </a:r>
            <a:r>
              <a:rPr lang="en-GB" sz="2200"/>
              <a:t>: Thanh ghi</a:t>
            </a:r>
          </a:p>
          <a:p>
            <a:pPr marL="541338"/>
            <a:r>
              <a:rPr lang="en-GB" sz="2200" b="1"/>
              <a:t>System bus</a:t>
            </a:r>
            <a:r>
              <a:rPr lang="en-GB" sz="2200"/>
              <a:t>: Bus hệ thống</a:t>
            </a:r>
            <a:br>
              <a:rPr lang="en-GB" sz="2200"/>
            </a:br>
            <a:endParaRPr lang="en-GB" sz="2200"/>
          </a:p>
        </p:txBody>
      </p:sp>
    </p:spTree>
    <p:extLst>
      <p:ext uri="{BB962C8B-B14F-4D97-AF65-F5344CB8AC3E}">
        <p14:creationId xmlns:p14="http://schemas.microsoft.com/office/powerpoint/2010/main" val="1272206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Câu hỏi</a:t>
            </a:r>
          </a:p>
        </p:txBody>
      </p:sp>
      <p:sp>
        <p:nvSpPr>
          <p:cNvPr id="3" name="Content Placeholder 2"/>
          <p:cNvSpPr>
            <a:spLocks noGrp="1"/>
          </p:cNvSpPr>
          <p:nvPr>
            <p:ph idx="1"/>
          </p:nvPr>
        </p:nvSpPr>
        <p:spPr/>
        <p:txBody>
          <a:bodyPr/>
          <a:lstStyle/>
          <a:p>
            <a:r>
              <a:rPr lang="en-GB"/>
              <a:t>Sự khác nhau giữa kiến trúc và tổ chức máy tính</a:t>
            </a:r>
          </a:p>
          <a:p>
            <a:r>
              <a:rPr lang="en-GB"/>
              <a:t>Sự khác nhau giữa chức năng và cấu trúc máy tính</a:t>
            </a:r>
          </a:p>
          <a:p>
            <a:r>
              <a:rPr lang="en-GB"/>
              <a:t>Bốn chức năng chính của máy tính là gì</a:t>
            </a:r>
          </a:p>
          <a:p>
            <a:r>
              <a:rPr lang="en-GB"/>
              <a:t>Liệt kê và định nghĩa tóm tắt bốn thành phần chính của máy tính</a:t>
            </a:r>
          </a:p>
          <a:p>
            <a:r>
              <a:rPr lang="en-GB"/>
              <a:t>Liệt kê và định nghĩa tóm tắt bốn thành phần chính của VXL</a:t>
            </a:r>
          </a:p>
        </p:txBody>
      </p:sp>
    </p:spTree>
    <p:extLst>
      <p:ext uri="{BB962C8B-B14F-4D97-AF65-F5344CB8AC3E}">
        <p14:creationId xmlns:p14="http://schemas.microsoft.com/office/powerpoint/2010/main" val="3483672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sz="5400" dirty="0" err="1">
                <a:effectLst>
                  <a:outerShdw blurRad="38100" dist="38100" dir="2700000" algn="tl">
                    <a:srgbClr val="000000">
                      <a:alpha val="43137"/>
                    </a:srgbClr>
                  </a:outerShdw>
                </a:effectLst>
              </a:rPr>
              <a:t>Chương</a:t>
            </a:r>
            <a:r>
              <a:rPr lang="en-US" sz="5400" dirty="0">
                <a:effectLst>
                  <a:outerShdw blurRad="38100" dist="38100" dir="2700000" algn="tl">
                    <a:srgbClr val="000000">
                      <a:alpha val="43137"/>
                    </a:srgbClr>
                  </a:outerShdw>
                </a:effectLst>
              </a:rPr>
              <a:t> 1</a:t>
            </a:r>
          </a:p>
        </p:txBody>
      </p:sp>
      <p:sp>
        <p:nvSpPr>
          <p:cNvPr id="11" name="Text Placeholder 10"/>
          <p:cNvSpPr>
            <a:spLocks noGrp="1"/>
          </p:cNvSpPr>
          <p:nvPr>
            <p:ph type="body" sz="half" idx="2"/>
          </p:nvPr>
        </p:nvSpPr>
        <p:spPr>
          <a:xfrm>
            <a:off x="971600" y="5229200"/>
            <a:ext cx="6191157" cy="885825"/>
          </a:xfrm>
        </p:spPr>
        <p:txBody>
          <a:bodyPr>
            <a:normAutofit/>
          </a:bodyPr>
          <a:lstStyle/>
          <a:p>
            <a:r>
              <a:rPr lang="en-US" sz="4400" dirty="0" err="1">
                <a:latin typeface="Calisto MT"/>
                <a:cs typeface="Calisto MT"/>
              </a:rPr>
              <a:t>Giới</a:t>
            </a:r>
            <a:r>
              <a:rPr lang="en-US" sz="4400" dirty="0">
                <a:latin typeface="Calisto MT"/>
                <a:cs typeface="Calisto MT"/>
              </a:rPr>
              <a:t> </a:t>
            </a:r>
            <a:r>
              <a:rPr lang="en-US" sz="4400" dirty="0" err="1">
                <a:latin typeface="Calisto MT"/>
                <a:cs typeface="Calisto MT"/>
              </a:rPr>
              <a:t>thiệu</a:t>
            </a:r>
            <a:endParaRPr lang="en-US" sz="4400" dirty="0">
              <a:latin typeface="Calisto MT"/>
              <a:cs typeface="Calisto MT"/>
            </a:endParaRPr>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z="5400" b="1" dirty="0"/>
              <a:t>Chương 1 – Giới thiệu</a:t>
            </a:r>
            <a:endParaRPr lang="en-GB" sz="5400" dirty="0"/>
          </a:p>
        </p:txBody>
      </p:sp>
      <p:sp>
        <p:nvSpPr>
          <p:cNvPr id="3" name="Content Placeholder 2"/>
          <p:cNvSpPr>
            <a:spLocks noGrp="1"/>
          </p:cNvSpPr>
          <p:nvPr>
            <p:ph idx="1"/>
          </p:nvPr>
        </p:nvSpPr>
        <p:spPr/>
        <p:txBody>
          <a:bodyPr>
            <a:normAutofit/>
          </a:bodyPr>
          <a:lstStyle/>
          <a:p>
            <a:pPr marL="0" indent="0">
              <a:buNone/>
            </a:pPr>
            <a:r>
              <a:rPr lang="it-IT" sz="4000"/>
              <a:t>1.1 </a:t>
            </a:r>
            <a:r>
              <a:rPr lang="en-GB" sz="4000"/>
              <a:t>Cơ sở toán học và các hệ đếm</a:t>
            </a:r>
            <a:endParaRPr lang="it-IT" sz="4000"/>
          </a:p>
          <a:p>
            <a:pPr marL="0" indent="0">
              <a:buNone/>
            </a:pPr>
            <a:r>
              <a:rPr lang="it-IT" sz="4000"/>
              <a:t>1.2 Tổ </a:t>
            </a:r>
            <a:r>
              <a:rPr lang="it-IT" sz="4000" dirty="0"/>
              <a:t>chức và kiến trúc</a:t>
            </a:r>
            <a:endParaRPr lang="en-GB" sz="4000" dirty="0"/>
          </a:p>
          <a:p>
            <a:pPr marL="0" indent="0">
              <a:buNone/>
            </a:pPr>
            <a:r>
              <a:rPr lang="it-IT" sz="4000"/>
              <a:t>1.3 </a:t>
            </a:r>
            <a:r>
              <a:rPr lang="it-IT" sz="4000" dirty="0"/>
              <a:t>Cấu trúc và chức năng</a:t>
            </a:r>
            <a:endParaRPr lang="en-GB" sz="4000" dirty="0"/>
          </a:p>
        </p:txBody>
      </p:sp>
    </p:spTree>
    <p:extLst>
      <p:ext uri="{BB962C8B-B14F-4D97-AF65-F5344CB8AC3E}">
        <p14:creationId xmlns:p14="http://schemas.microsoft.com/office/powerpoint/2010/main" val="2942018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1.1 Cơ sở toán học và các hệ đếm</a:t>
            </a:r>
            <a:endParaRPr lang="en-US"/>
          </a:p>
        </p:txBody>
      </p:sp>
      <p:sp>
        <p:nvSpPr>
          <p:cNvPr id="3" name="Content Placeholder 2"/>
          <p:cNvSpPr>
            <a:spLocks noGrp="1"/>
          </p:cNvSpPr>
          <p:nvPr>
            <p:ph idx="1"/>
          </p:nvPr>
        </p:nvSpPr>
        <p:spPr/>
        <p:txBody>
          <a:bodyPr/>
          <a:lstStyle/>
          <a:p>
            <a:r>
              <a:rPr lang="en-US" b="1"/>
              <a:t>Hệ đếm </a:t>
            </a:r>
            <a:r>
              <a:rPr lang="en-US"/>
              <a:t>là một tập các ký hiệu (bảng chữ số) để biểu diễn các số và xác định giá trị của các biểu diễn số. </a:t>
            </a:r>
          </a:p>
          <a:p>
            <a:r>
              <a:rPr lang="en-US"/>
              <a:t>Phân loại:</a:t>
            </a:r>
          </a:p>
          <a:p>
            <a:pPr lvl="1"/>
            <a:r>
              <a:rPr lang="en-US"/>
              <a:t>Hệ đếm không vị trí</a:t>
            </a:r>
          </a:p>
          <a:p>
            <a:pPr lvl="1"/>
            <a:r>
              <a:rPr lang="en-US"/>
              <a:t>Hệ đếm có vị trí</a:t>
            </a:r>
          </a:p>
          <a:p>
            <a:r>
              <a:rPr lang="en-US"/>
              <a:t>Các hệ đếm thông dụng</a:t>
            </a:r>
          </a:p>
          <a:p>
            <a:pPr marL="0" indent="0">
              <a:buNone/>
            </a:pPr>
            <a:br>
              <a:rPr lang="en-US"/>
            </a:br>
            <a:br>
              <a:rPr lang="en-US"/>
            </a:br>
            <a:endParaRPr lang="en-US"/>
          </a:p>
        </p:txBody>
      </p:sp>
      <p:pic>
        <p:nvPicPr>
          <p:cNvPr id="4" name="Picture 3"/>
          <p:cNvPicPr>
            <a:picLocks noChangeAspect="1"/>
          </p:cNvPicPr>
          <p:nvPr/>
        </p:nvPicPr>
        <p:blipFill>
          <a:blip r:embed="rId2"/>
          <a:stretch>
            <a:fillRect/>
          </a:stretch>
        </p:blipFill>
        <p:spPr>
          <a:xfrm>
            <a:off x="683568" y="4830763"/>
            <a:ext cx="7896225" cy="1676400"/>
          </a:xfrm>
          <a:prstGeom prst="rect">
            <a:avLst/>
          </a:prstGeom>
        </p:spPr>
      </p:pic>
    </p:spTree>
    <p:extLst>
      <p:ext uri="{BB962C8B-B14F-4D97-AF65-F5344CB8AC3E}">
        <p14:creationId xmlns:p14="http://schemas.microsoft.com/office/powerpoint/2010/main" val="170638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533400"/>
            <a:ext cx="7556313" cy="1116106"/>
          </a:xfrm>
        </p:spPr>
        <p:txBody>
          <a:bodyPr/>
          <a:lstStyle/>
          <a:p>
            <a:r>
              <a:rPr lang="en-US">
                <a:effectLst>
                  <a:outerShdw blurRad="38100" dist="38100" dir="2700000" algn="tl">
                    <a:srgbClr val="000000">
                      <a:alpha val="43137"/>
                    </a:srgbClr>
                  </a:outerShdw>
                </a:effectLst>
              </a:rPr>
              <a:t>Hệ đếm có vị trí</a:t>
            </a:r>
            <a:endParaRPr lang="en-US"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916834"/>
                <a:ext cx="8287072" cy="4144963"/>
              </a:xfrm>
            </p:spPr>
            <p:txBody>
              <a:bodyPr>
                <a:noAutofit/>
              </a:bodyPr>
              <a:lstStyle/>
              <a:p>
                <a:pPr>
                  <a:spcBef>
                    <a:spcPts val="600"/>
                  </a:spcBef>
                </a:pPr>
                <a:r>
                  <a:rPr lang="en-US" sz="2200"/>
                  <a:t>Nguyên tắc chung</a:t>
                </a:r>
              </a:p>
              <a:p>
                <a:pPr lvl="1"/>
                <a:r>
                  <a:rPr lang="en-US" sz="2000" b="1"/>
                  <a:t>Cơ số </a:t>
                </a:r>
                <a:r>
                  <a:rPr lang="en-US" sz="2000"/>
                  <a:t>của hệ đếm </a:t>
                </a:r>
                <a14:m>
                  <m:oMath xmlns:m="http://schemas.openxmlformats.org/officeDocument/2006/math">
                    <m:r>
                      <a:rPr lang="en-US" sz="2000" i="1" smtClean="0">
                        <a:latin typeface="Cambria Math" panose="02040503050406030204" pitchFamily="18" charset="0"/>
                      </a:rPr>
                      <m:t>𝑟</m:t>
                    </m:r>
                  </m:oMath>
                </a14:m>
                <a:r>
                  <a:rPr lang="en-US" sz="2000" i="1"/>
                  <a:t> </a:t>
                </a:r>
                <a:r>
                  <a:rPr lang="en-US" sz="2000"/>
                  <a:t> là số ký hiệu được dùng</a:t>
                </a:r>
              </a:p>
              <a:p>
                <a:pPr lvl="1"/>
                <a:r>
                  <a:rPr lang="en-US" sz="2000" b="1"/>
                  <a:t>Trọng số </a:t>
                </a:r>
                <a:r>
                  <a:rPr lang="en-US" sz="2000"/>
                  <a:t>bất kỳ của một hệ đếm là </a:t>
                </a:r>
                <a14:m>
                  <m:oMath xmlns:m="http://schemas.openxmlformats.org/officeDocument/2006/math">
                    <m:r>
                      <a:rPr lang="en-US" sz="2000" i="1" smtClean="0">
                        <a:latin typeface="Cambria Math" panose="02040503050406030204" pitchFamily="18" charset="0"/>
                      </a:rPr>
                      <m:t>𝑟</m:t>
                    </m:r>
                    <m:r>
                      <a:rPr lang="en-US" sz="2000" i="1" baseline="30000">
                        <a:latin typeface="Cambria Math" panose="02040503050406030204" pitchFamily="18" charset="0"/>
                      </a:rPr>
                      <m:t>𝑖</m:t>
                    </m:r>
                  </m:oMath>
                </a14:m>
                <a:r>
                  <a:rPr lang="en-US" sz="2000"/>
                  <a:t> (i là số nguyên  âm hoặc dương) giúp phân biệt giá trị biểu diễn của các chữ số khác nhau</a:t>
                </a:r>
              </a:p>
              <a:p>
                <a:pPr>
                  <a:spcBef>
                    <a:spcPts val="1200"/>
                  </a:spcBef>
                </a:pPr>
                <a:r>
                  <a:rPr lang="vi-VN" sz="2200"/>
                  <a:t>Mỗi số được biểu diễn bằng một chuỗi các chữ số, trong đó </a:t>
                </a:r>
                <a:r>
                  <a:rPr lang="en-US" sz="2200"/>
                  <a:t>số ở </a:t>
                </a:r>
                <a:r>
                  <a:rPr lang="vi-VN" sz="2200"/>
                  <a:t>vị trí </a:t>
                </a:r>
                <a:r>
                  <a:rPr lang="en-US" sz="2200"/>
                  <a:t>thứ </a:t>
                </a:r>
                <a14:m>
                  <m:oMath xmlns:m="http://schemas.openxmlformats.org/officeDocument/2006/math">
                    <m:r>
                      <a:rPr lang="vi-VN" sz="2200" i="1" smtClean="0">
                        <a:latin typeface="Cambria Math" panose="02040503050406030204" pitchFamily="18" charset="0"/>
                      </a:rPr>
                      <m:t>𝑖</m:t>
                    </m:r>
                  </m:oMath>
                </a14:m>
                <a:r>
                  <a:rPr lang="vi-VN" sz="2200"/>
                  <a:t> có trọng số </a:t>
                </a:r>
                <a14:m>
                  <m:oMath xmlns:m="http://schemas.openxmlformats.org/officeDocument/2006/math">
                    <m:r>
                      <a:rPr lang="en-US" sz="2200" i="1" smtClean="0">
                        <a:latin typeface="Cambria Math" panose="02040503050406030204" pitchFamily="18" charset="0"/>
                      </a:rPr>
                      <m:t>𝑟</m:t>
                    </m:r>
                    <m:r>
                      <a:rPr lang="en-US" sz="2200" i="1" baseline="30000">
                        <a:latin typeface="Cambria Math" panose="02040503050406030204" pitchFamily="18" charset="0"/>
                      </a:rPr>
                      <m:t>𝑖</m:t>
                    </m:r>
                  </m:oMath>
                </a14:m>
                <a:endParaRPr lang="en-US" sz="2200" i="1" baseline="30000"/>
              </a:p>
              <a:p>
                <a:pPr>
                  <a:spcBef>
                    <a:spcPts val="1200"/>
                  </a:spcBef>
                </a:pPr>
                <a:r>
                  <a:rPr lang="vi-VN" sz="2200"/>
                  <a:t>Dạng </a:t>
                </a:r>
                <a:r>
                  <a:rPr lang="en-US" sz="2200"/>
                  <a:t>tổng quát c</a:t>
                </a:r>
                <a:r>
                  <a:rPr lang="vi-VN" sz="2200"/>
                  <a:t>ủa một số trong hệ </a:t>
                </a:r>
                <a:r>
                  <a:rPr lang="en-US" sz="2200"/>
                  <a:t>đếm có </a:t>
                </a:r>
                <a:r>
                  <a:rPr lang="vi-VN" sz="2200"/>
                  <a:t>cơ số </a:t>
                </a:r>
                <a:r>
                  <a:rPr lang="vi-VN" sz="2200" i="1"/>
                  <a:t>r </a:t>
                </a:r>
                <a:r>
                  <a:rPr lang="vi-VN" sz="2200"/>
                  <a:t>là </a:t>
                </a:r>
                <a:endParaRPr lang="en-US" sz="2200"/>
              </a:p>
              <a:p>
                <a:pPr algn="ctr">
                  <a:spcBef>
                    <a:spcPts val="1200"/>
                  </a:spcBef>
                  <a:buNone/>
                </a:pPr>
                <a14:m>
                  <m:oMathPara xmlns:m="http://schemas.openxmlformats.org/officeDocument/2006/math">
                    <m:oMathParaPr>
                      <m:jc m:val="centerGroup"/>
                    </m:oMathParaPr>
                    <m:oMath xmlns:m="http://schemas.openxmlformats.org/officeDocument/2006/math">
                      <m:sSub>
                        <m:sSubPr>
                          <m:ctrlPr>
                            <a:rPr lang="en-GB" sz="2200" b="0" i="1" smtClean="0">
                              <a:latin typeface="Cambria Math" panose="02040503050406030204" pitchFamily="18" charset="0"/>
                            </a:rPr>
                          </m:ctrlPr>
                        </m:sSubPr>
                        <m:e>
                          <m:d>
                            <m:dPr>
                              <m:ctrlPr>
                                <a:rPr lang="en-US" sz="2200" i="1" smtClean="0">
                                  <a:latin typeface="Cambria Math" panose="02040503050406030204" pitchFamily="18" charset="0"/>
                                </a:rPr>
                              </m:ctrlPr>
                            </m:dPr>
                            <m:e>
                              <m:r>
                                <a:rPr lang="en-US" sz="2200" i="1" smtClean="0">
                                  <a:latin typeface="Cambria Math" panose="02040503050406030204" pitchFamily="18" charset="0"/>
                                </a:rPr>
                                <m:t> . . </m:t>
                              </m:r>
                              <m:r>
                                <a:rPr lang="en-US" sz="2200" i="1">
                                  <a:latin typeface="Cambria Math" panose="02040503050406030204" pitchFamily="18" charset="0"/>
                                </a:rPr>
                                <m:t>. </m:t>
                              </m:r>
                              <m:sSub>
                                <m:sSubPr>
                                  <m:ctrlPr>
                                    <a:rPr lang="en-GB" sz="2200" b="0" i="1" smtClean="0">
                                      <a:latin typeface="Cambria Math" panose="02040503050406030204" pitchFamily="18" charset="0"/>
                                    </a:rPr>
                                  </m:ctrlPr>
                                </m:sSubPr>
                                <m:e>
                                  <m:r>
                                    <a:rPr lang="en-US" sz="2200" i="1" smtClean="0">
                                      <a:latin typeface="Cambria Math" panose="02040503050406030204" pitchFamily="18" charset="0"/>
                                    </a:rPr>
                                    <m:t>𝑎</m:t>
                                  </m:r>
                                </m:e>
                                <m:sub>
                                  <m:r>
                                    <a:rPr lang="en-US" sz="2200" i="1" smtClean="0">
                                      <a:latin typeface="Cambria Math" panose="02040503050406030204" pitchFamily="18" charset="0"/>
                                    </a:rPr>
                                    <m:t>3</m:t>
                                  </m:r>
                                </m:sub>
                              </m:sSub>
                              <m:sSub>
                                <m:sSubPr>
                                  <m:ctrlPr>
                                    <a:rPr lang="en-GB" sz="2200" b="0" i="1" smtClean="0">
                                      <a:latin typeface="Cambria Math" panose="02040503050406030204" pitchFamily="18" charset="0"/>
                                    </a:rPr>
                                  </m:ctrlPr>
                                </m:sSubPr>
                                <m:e>
                                  <m:r>
                                    <a:rPr lang="en-US" sz="2200" i="1" smtClean="0">
                                      <a:latin typeface="Cambria Math" panose="02040503050406030204" pitchFamily="18" charset="0"/>
                                    </a:rPr>
                                    <m:t>𝑎</m:t>
                                  </m:r>
                                </m:e>
                                <m:sub>
                                  <m:r>
                                    <a:rPr lang="en-US" sz="2200" i="1" smtClean="0">
                                      <a:latin typeface="Cambria Math" panose="02040503050406030204" pitchFamily="18" charset="0"/>
                                    </a:rPr>
                                    <m:t>2</m:t>
                                  </m:r>
                                </m:sub>
                              </m:sSub>
                              <m:sSub>
                                <m:sSubPr>
                                  <m:ctrlPr>
                                    <a:rPr lang="en-GB" sz="2200" b="0" i="1" smtClean="0">
                                      <a:latin typeface="Cambria Math" panose="02040503050406030204" pitchFamily="18" charset="0"/>
                                    </a:rPr>
                                  </m:ctrlPr>
                                </m:sSubPr>
                                <m:e>
                                  <m:r>
                                    <a:rPr lang="en-US" sz="2200" i="1" smtClean="0">
                                      <a:latin typeface="Cambria Math" panose="02040503050406030204" pitchFamily="18" charset="0"/>
                                    </a:rPr>
                                    <m:t>𝑎</m:t>
                                  </m:r>
                                </m:e>
                                <m:sub>
                                  <m:r>
                                    <a:rPr lang="en-US" sz="2200" i="1" smtClean="0">
                                      <a:latin typeface="Cambria Math" panose="02040503050406030204" pitchFamily="18" charset="0"/>
                                    </a:rPr>
                                    <m:t>1</m:t>
                                  </m:r>
                                </m:sub>
                              </m:sSub>
                              <m:sSub>
                                <m:sSubPr>
                                  <m:ctrlPr>
                                    <a:rPr lang="en-GB" sz="2200" b="0" i="1" smtClean="0">
                                      <a:latin typeface="Cambria Math" panose="02040503050406030204" pitchFamily="18" charset="0"/>
                                    </a:rPr>
                                  </m:ctrlPr>
                                </m:sSubPr>
                                <m:e>
                                  <m:r>
                                    <a:rPr lang="en-US" sz="2200" i="1" smtClean="0">
                                      <a:latin typeface="Cambria Math" panose="02040503050406030204" pitchFamily="18" charset="0"/>
                                    </a:rPr>
                                    <m:t>𝑎</m:t>
                                  </m:r>
                                </m:e>
                                <m:sub>
                                  <m:r>
                                    <a:rPr lang="en-US" sz="2200" i="1" smtClean="0">
                                      <a:latin typeface="Cambria Math" panose="02040503050406030204" pitchFamily="18" charset="0"/>
                                    </a:rPr>
                                    <m:t>0</m:t>
                                  </m:r>
                                </m:sub>
                              </m:sSub>
                              <m:r>
                                <a:rPr lang="en-US" sz="2200" i="1" smtClean="0">
                                  <a:latin typeface="Cambria Math" panose="02040503050406030204" pitchFamily="18" charset="0"/>
                                </a:rPr>
                                <m:t>.</m:t>
                              </m:r>
                              <m:sSub>
                                <m:sSubPr>
                                  <m:ctrlPr>
                                    <a:rPr lang="en-GB" sz="2200" b="0" i="1" smtClean="0">
                                      <a:latin typeface="Cambria Math" panose="02040503050406030204" pitchFamily="18" charset="0"/>
                                    </a:rPr>
                                  </m:ctrlPr>
                                </m:sSubPr>
                                <m:e>
                                  <m:r>
                                    <a:rPr lang="en-US" sz="2200" i="1" smtClean="0">
                                      <a:latin typeface="Cambria Math" panose="02040503050406030204" pitchFamily="18" charset="0"/>
                                    </a:rPr>
                                    <m:t>𝑎</m:t>
                                  </m:r>
                                </m:e>
                                <m:sub>
                                  <m:r>
                                    <a:rPr lang="en-GB" sz="2200" b="0" i="1" smtClean="0">
                                      <a:latin typeface="Cambria Math" panose="02040503050406030204" pitchFamily="18" charset="0"/>
                                    </a:rPr>
                                    <m:t>−1</m:t>
                                  </m:r>
                                </m:sub>
                              </m:sSub>
                              <m:sSub>
                                <m:sSubPr>
                                  <m:ctrlPr>
                                    <a:rPr lang="en-GB" sz="2200" b="0" i="1" smtClean="0">
                                      <a:latin typeface="Cambria Math" panose="02040503050406030204" pitchFamily="18" charset="0"/>
                                    </a:rPr>
                                  </m:ctrlPr>
                                </m:sSubPr>
                                <m:e>
                                  <m:r>
                                    <a:rPr lang="en-US" sz="2200" i="1" smtClean="0">
                                      <a:latin typeface="Cambria Math" panose="02040503050406030204" pitchFamily="18" charset="0"/>
                                    </a:rPr>
                                    <m:t>𝑎</m:t>
                                  </m:r>
                                </m:e>
                                <m:sub>
                                  <m:r>
                                    <a:rPr lang="en-US" sz="2200" i="1" smtClean="0">
                                      <a:latin typeface="Cambria Math" panose="02040503050406030204" pitchFamily="18" charset="0"/>
                                    </a:rPr>
                                    <m:t>−2</m:t>
                                  </m:r>
                                </m:sub>
                              </m:sSub>
                              <m:sSub>
                                <m:sSubPr>
                                  <m:ctrlPr>
                                    <a:rPr lang="en-GB" sz="2200" b="0" i="1" smtClean="0">
                                      <a:latin typeface="Cambria Math" panose="02040503050406030204" pitchFamily="18" charset="0"/>
                                    </a:rPr>
                                  </m:ctrlPr>
                                </m:sSubPr>
                                <m:e>
                                  <m:r>
                                    <a:rPr lang="en-US" sz="2200" i="1" smtClean="0">
                                      <a:latin typeface="Cambria Math" panose="02040503050406030204" pitchFamily="18" charset="0"/>
                                    </a:rPr>
                                    <m:t>𝑎</m:t>
                                  </m:r>
                                </m:e>
                                <m:sub>
                                  <m:r>
                                    <a:rPr lang="en-US" sz="2200" i="1" smtClean="0">
                                      <a:latin typeface="Cambria Math" panose="02040503050406030204" pitchFamily="18" charset="0"/>
                                    </a:rPr>
                                    <m:t>−3</m:t>
                                  </m:r>
                                </m:sub>
                              </m:sSub>
                              <m:r>
                                <a:rPr lang="en-US" sz="2200" i="1" smtClean="0">
                                  <a:latin typeface="Cambria Math" panose="02040503050406030204" pitchFamily="18" charset="0"/>
                                </a:rPr>
                                <m:t> </m:t>
                              </m:r>
                              <m:r>
                                <a:rPr lang="en-US" sz="2200" i="1">
                                  <a:latin typeface="Cambria Math" panose="02040503050406030204" pitchFamily="18" charset="0"/>
                                </a:rPr>
                                <m:t>. . </m:t>
                              </m:r>
                              <m:r>
                                <a:rPr lang="en-US" sz="2200" i="1" smtClean="0">
                                  <a:latin typeface="Cambria Math" panose="02040503050406030204" pitchFamily="18" charset="0"/>
                                </a:rPr>
                                <m:t>. </m:t>
                              </m:r>
                            </m:e>
                          </m:d>
                        </m:e>
                        <m:sub>
                          <m:r>
                            <a:rPr lang="en-US" sz="2200" i="1">
                              <a:latin typeface="Cambria Math" panose="02040503050406030204" pitchFamily="18" charset="0"/>
                            </a:rPr>
                            <m:t>𝑟</m:t>
                          </m:r>
                        </m:sub>
                      </m:sSub>
                    </m:oMath>
                  </m:oMathPara>
                </a14:m>
                <a:endParaRPr lang="en-US" sz="2200">
                  <a:latin typeface="+mj-lt"/>
                </a:endParaRPr>
              </a:p>
              <a:p>
                <a:pPr lvl="1">
                  <a:spcBef>
                    <a:spcPts val="1200"/>
                  </a:spcBef>
                </a:pPr>
                <a:r>
                  <a:rPr lang="en-US" sz="2000"/>
                  <a:t>Giá trị của chữ số </a:t>
                </a:r>
                <a:r>
                  <a:rPr lang="en-US" sz="2000" i="1"/>
                  <a:t>a</a:t>
                </a:r>
                <a:r>
                  <a:rPr lang="en-US" sz="2000" i="1" baseline="-25000"/>
                  <a:t>i</a:t>
                </a:r>
                <a:r>
                  <a:rPr lang="en-US" sz="2000" i="1"/>
                  <a:t> </a:t>
                </a:r>
                <a:r>
                  <a:rPr lang="en-US" sz="2000"/>
                  <a:t>là 1 số nguyên trong khoảng </a:t>
                </a:r>
                <a:r>
                  <a:rPr lang="en-US" sz="2000" i="1"/>
                  <a:t>0 </a:t>
                </a:r>
                <a:r>
                  <a:rPr lang="en-US" sz="2000" i="1" u="sng" dirty="0"/>
                  <a:t>&lt;</a:t>
                </a:r>
                <a:r>
                  <a:rPr lang="en-US" sz="2000" i="1" dirty="0"/>
                  <a:t> a</a:t>
                </a:r>
                <a:r>
                  <a:rPr lang="en-US" sz="2000" i="1" baseline="-25000" dirty="0"/>
                  <a:t>i</a:t>
                </a:r>
                <a:r>
                  <a:rPr lang="en-US" sz="2000" i="1" dirty="0"/>
                  <a:t> &lt; r</a:t>
                </a:r>
                <a:r>
                  <a:rPr lang="en-US" sz="2000" i="1"/>
                  <a:t>. </a:t>
                </a:r>
              </a:p>
              <a:p>
                <a:pPr lvl="1">
                  <a:spcBef>
                    <a:spcPts val="1200"/>
                  </a:spcBef>
                </a:pPr>
                <a:r>
                  <a:rPr lang="en-US" sz="2000"/>
                  <a:t>Dấu chấm giữa </a:t>
                </a:r>
                <a:r>
                  <a:rPr lang="en-US" sz="2000" i="1"/>
                  <a:t>a</a:t>
                </a:r>
                <a:r>
                  <a:rPr lang="en-US" sz="2000" i="1" baseline="-25000"/>
                  <a:t>0</a:t>
                </a:r>
                <a:r>
                  <a:rPr lang="en-US" sz="2000" i="1"/>
                  <a:t> </a:t>
                </a:r>
                <a:r>
                  <a:rPr lang="en-US" sz="2000"/>
                  <a:t>và</a:t>
                </a:r>
                <a:r>
                  <a:rPr lang="en-US" sz="2000" i="1"/>
                  <a:t> a</a:t>
                </a:r>
                <a:r>
                  <a:rPr lang="en-US" sz="2000" i="1" baseline="-25000"/>
                  <a:t>-1 </a:t>
                </a:r>
                <a:r>
                  <a:rPr lang="en-US" sz="2000"/>
                  <a:t>được gọi là </a:t>
                </a:r>
                <a:r>
                  <a:rPr lang="en-US" sz="2000" b="1" i="1"/>
                  <a:t>“dấu phẩy”</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916834"/>
                <a:ext cx="8287072" cy="4144963"/>
              </a:xfrm>
              <a:blipFill rotWithShape="0">
                <a:blip r:embed="rId3"/>
                <a:stretch>
                  <a:fillRect l="-368" t="-1029" r="-442" b="-441"/>
                </a:stretch>
              </a:blipFill>
            </p:spPr>
            <p:txBody>
              <a:bodyPr/>
              <a:lstStyle/>
              <a:p>
                <a:r>
                  <a:rPr lang="en-US">
                    <a:noFill/>
                  </a:rPr>
                  <a:t> </a:t>
                </a:r>
              </a:p>
            </p:txBody>
          </p:sp>
        </mc:Fallback>
      </mc:AlternateContent>
    </p:spTree>
    <p:extLst>
      <p:ext uri="{BB962C8B-B14F-4D97-AF65-F5344CB8AC3E}">
        <p14:creationId xmlns:p14="http://schemas.microsoft.com/office/powerpoint/2010/main" val="2564432534"/>
      </p:ext>
    </p:extLst>
  </p:cSld>
  <p:clrMapOvr>
    <a:masterClrMapping/>
  </p:clrMapOvr>
  <p:transition spd="med">
    <p:diamon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15000"/>
              </a:lnSpc>
              <a:spcBef>
                <a:spcPts val="0"/>
              </a:spcBef>
              <a:spcAft>
                <a:spcPts val="500"/>
              </a:spcAft>
            </a:pPr>
            <a:r>
              <a:rPr lang="en-US" dirty="0" err="1">
                <a:solidFill>
                  <a:srgbClr val="000000"/>
                </a:solidFill>
                <a:ea typeface="Times New Roman"/>
              </a:rPr>
              <a:t>Biểu</a:t>
            </a:r>
            <a:r>
              <a:rPr lang="en-US" dirty="0">
                <a:solidFill>
                  <a:srgbClr val="000000"/>
                </a:solidFill>
                <a:ea typeface="Times New Roman"/>
              </a:rPr>
              <a:t> </a:t>
            </a:r>
            <a:r>
              <a:rPr lang="en-US" err="1">
                <a:solidFill>
                  <a:srgbClr val="000000"/>
                </a:solidFill>
                <a:ea typeface="Times New Roman"/>
              </a:rPr>
              <a:t>diễn</a:t>
            </a:r>
            <a:r>
              <a:rPr lang="en-US">
                <a:solidFill>
                  <a:srgbClr val="000000"/>
                </a:solidFill>
                <a:ea typeface="Times New Roman"/>
              </a:rPr>
              <a:t> số</a:t>
            </a:r>
            <a:endParaRPr lang="en-US" sz="1400" dirty="0">
              <a:solidFill>
                <a:srgbClr val="000000"/>
              </a:solidFill>
              <a:ea typeface="Aria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98474" y="1052736"/>
                <a:ext cx="8321998" cy="5328592"/>
              </a:xfrm>
            </p:spPr>
            <p:txBody>
              <a:bodyPr>
                <a:noAutofit/>
              </a:bodyPr>
              <a:lstStyle/>
              <a:p>
                <a:pPr marL="0" indent="0">
                  <a:lnSpc>
                    <a:spcPct val="150000"/>
                  </a:lnSpc>
                  <a:spcBef>
                    <a:spcPts val="600"/>
                  </a:spcBef>
                  <a:spcAft>
                    <a:spcPts val="600"/>
                  </a:spcAft>
                  <a:buNone/>
                </a:pPr>
                <a:r>
                  <a:rPr lang="en-GB">
                    <a:latin typeface="Arial" panose="020B0604020202020204" pitchFamily="34" charset="0"/>
                    <a:cs typeface="Arial" panose="020B0604020202020204" pitchFamily="34" charset="0"/>
                  </a:rPr>
                  <a:t>Số </a:t>
                </a:r>
                <a14:m>
                  <m:oMath xmlns:m="http://schemas.openxmlformats.org/officeDocument/2006/math">
                    <m:sSub>
                      <m:sSubPr>
                        <m:ctrlPr>
                          <a:rPr lang="en-GB" i="1">
                            <a:latin typeface="Cambria Math" panose="02040503050406030204" pitchFamily="18" charset="0"/>
                          </a:rPr>
                        </m:ctrlPr>
                      </m:sSubPr>
                      <m:e>
                        <m:d>
                          <m:dPr>
                            <m:ctrlPr>
                              <a:rPr lang="en-US" i="1">
                                <a:latin typeface="Cambria Math" panose="02040503050406030204" pitchFamily="18" charset="0"/>
                              </a:rPr>
                            </m:ctrlPr>
                          </m:dPr>
                          <m:e>
                            <m:r>
                              <a:rPr lang="en-US" i="1">
                                <a:latin typeface="Cambria Math" panose="02040503050406030204" pitchFamily="18" charset="0"/>
                              </a:rPr>
                              <m:t> . . . </m:t>
                            </m:r>
                            <m:sSub>
                              <m:sSubPr>
                                <m:ctrlPr>
                                  <a:rPr lang="en-GB"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3</m:t>
                                </m:r>
                              </m:sub>
                            </m:sSub>
                            <m:sSub>
                              <m:sSubPr>
                                <m:ctrlPr>
                                  <a:rPr lang="en-GB"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Sub>
                              <m:sSubPr>
                                <m:ctrlPr>
                                  <a:rPr lang="en-GB"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sSub>
                              <m:sSubPr>
                                <m:ctrlPr>
                                  <a:rPr lang="en-GB"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GB" i="1">
                                    <a:latin typeface="Cambria Math" panose="02040503050406030204" pitchFamily="18" charset="0"/>
                                  </a:rPr>
                                </m:ctrlPr>
                              </m:sSubPr>
                              <m:e>
                                <m:r>
                                  <a:rPr lang="en-US" i="1">
                                    <a:latin typeface="Cambria Math" panose="02040503050406030204" pitchFamily="18" charset="0"/>
                                  </a:rPr>
                                  <m:t>𝑎</m:t>
                                </m:r>
                              </m:e>
                              <m:sub>
                                <m:r>
                                  <a:rPr lang="en-GB" i="1">
                                    <a:latin typeface="Cambria Math" panose="02040503050406030204" pitchFamily="18" charset="0"/>
                                  </a:rPr>
                                  <m:t>−</m:t>
                                </m:r>
                                <m:r>
                                  <a:rPr lang="en-GB" i="1">
                                    <a:latin typeface="Cambria Math" panose="02040503050406030204" pitchFamily="18" charset="0"/>
                                  </a:rPr>
                                  <m:t>1</m:t>
                                </m:r>
                              </m:sub>
                            </m:sSub>
                            <m:sSub>
                              <m:sSubPr>
                                <m:ctrlPr>
                                  <a:rPr lang="en-GB"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m:t>
                                </m:r>
                                <m:r>
                                  <a:rPr lang="en-US" i="1">
                                    <a:latin typeface="Cambria Math" panose="02040503050406030204" pitchFamily="18" charset="0"/>
                                  </a:rPr>
                                  <m:t>2</m:t>
                                </m:r>
                              </m:sub>
                            </m:sSub>
                            <m:sSub>
                              <m:sSubPr>
                                <m:ctrlPr>
                                  <a:rPr lang="en-GB"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m:t>
                                </m:r>
                                <m:r>
                                  <a:rPr lang="en-US" i="1">
                                    <a:latin typeface="Cambria Math" panose="02040503050406030204" pitchFamily="18" charset="0"/>
                                  </a:rPr>
                                  <m:t>3</m:t>
                                </m:r>
                              </m:sub>
                            </m:sSub>
                            <m:r>
                              <a:rPr lang="en-US" i="1">
                                <a:latin typeface="Cambria Math" panose="02040503050406030204" pitchFamily="18" charset="0"/>
                              </a:rPr>
                              <m:t> . . . </m:t>
                            </m:r>
                          </m:e>
                        </m:d>
                      </m:e>
                      <m:sub>
                        <m:r>
                          <a:rPr lang="en-US" i="1">
                            <a:latin typeface="Cambria Math" panose="02040503050406030204" pitchFamily="18" charset="0"/>
                          </a:rPr>
                          <m:t>𝑟</m:t>
                        </m:r>
                      </m:sub>
                    </m:sSub>
                  </m:oMath>
                </a14:m>
                <a:r>
                  <a:rPr lang="en-US">
                    <a:solidFill>
                      <a:schemeClr val="tx1"/>
                    </a:solidFill>
                    <a:latin typeface="Arial (Body)"/>
                    <a:ea typeface="Times New Roman"/>
                  </a:rPr>
                  <a:t> biểu diễn giá trị:</a:t>
                </a:r>
                <a:endParaRPr lang="en-US" dirty="0">
                  <a:solidFill>
                    <a:schemeClr val="tx1"/>
                  </a:solidFill>
                  <a:latin typeface="Arial (Body)"/>
                  <a:ea typeface="Times New Roman"/>
                </a:endParaRPr>
              </a:p>
              <a:p>
                <a:pPr marL="0" indent="0">
                  <a:lnSpc>
                    <a:spcPct val="150000"/>
                  </a:lnSpc>
                  <a:spcBef>
                    <a:spcPts val="600"/>
                  </a:spcBef>
                  <a:spcAft>
                    <a:spcPts val="600"/>
                  </a:spcAft>
                  <a:buNone/>
                </a:pPr>
                <a:endParaRPr lang="en-US" dirty="0">
                  <a:solidFill>
                    <a:schemeClr val="tx1"/>
                  </a:solidFill>
                  <a:latin typeface="Arial (Body)"/>
                </a:endParaRPr>
              </a:p>
              <a:p>
                <a:pPr marL="0" indent="0">
                  <a:lnSpc>
                    <a:spcPct val="150000"/>
                  </a:lnSpc>
                  <a:spcBef>
                    <a:spcPts val="600"/>
                  </a:spcBef>
                  <a:spcAft>
                    <a:spcPts val="600"/>
                  </a:spcAft>
                  <a:buNone/>
                </a:pPr>
                <a:endParaRPr lang="en-US" dirty="0">
                  <a:solidFill>
                    <a:schemeClr val="tx1"/>
                  </a:solidFill>
                  <a:latin typeface="Arial (Body)"/>
                </a:endParaRPr>
              </a:p>
              <a:p>
                <a:pPr>
                  <a:lnSpc>
                    <a:spcPct val="150000"/>
                  </a:lnSpc>
                  <a:spcBef>
                    <a:spcPts val="600"/>
                  </a:spcBef>
                  <a:spcAft>
                    <a:spcPts val="600"/>
                  </a:spcAft>
                </a:pPr>
                <a:r>
                  <a:rPr lang="en-US">
                    <a:solidFill>
                      <a:schemeClr val="tx1"/>
                    </a:solidFill>
                    <a:latin typeface="Arial (Body)"/>
                    <a:ea typeface="Times New Roman"/>
                  </a:rPr>
                  <a:t>Trong </a:t>
                </a:r>
                <a:r>
                  <a:rPr lang="en-US" dirty="0" err="1">
                    <a:solidFill>
                      <a:schemeClr val="tx1"/>
                    </a:solidFill>
                    <a:latin typeface="Arial (Body)"/>
                    <a:ea typeface="Times New Roman"/>
                  </a:rPr>
                  <a:t>một</a:t>
                </a:r>
                <a:r>
                  <a:rPr lang="en-US" dirty="0">
                    <a:solidFill>
                      <a:schemeClr val="tx1"/>
                    </a:solidFill>
                    <a:latin typeface="Arial (Body)"/>
                    <a:ea typeface="Times New Roman"/>
                  </a:rPr>
                  <a:t> </a:t>
                </a:r>
                <a:r>
                  <a:rPr lang="en-US" dirty="0" err="1">
                    <a:solidFill>
                      <a:schemeClr val="tx1"/>
                    </a:solidFill>
                    <a:latin typeface="Arial (Body)"/>
                    <a:ea typeface="Times New Roman"/>
                  </a:rPr>
                  <a:t>số</a:t>
                </a:r>
                <a:r>
                  <a:rPr lang="en-US" dirty="0">
                    <a:solidFill>
                      <a:schemeClr val="tx1"/>
                    </a:solidFill>
                    <a:latin typeface="Arial (Body)"/>
                    <a:ea typeface="Times New Roman"/>
                  </a:rPr>
                  <a:t> </a:t>
                </a:r>
                <a:r>
                  <a:rPr lang="en-US" dirty="0" err="1">
                    <a:solidFill>
                      <a:schemeClr val="tx1"/>
                    </a:solidFill>
                    <a:latin typeface="Arial (Body)"/>
                    <a:ea typeface="Times New Roman"/>
                  </a:rPr>
                  <a:t>trường</a:t>
                </a:r>
                <a:r>
                  <a:rPr lang="en-US" dirty="0">
                    <a:solidFill>
                      <a:schemeClr val="tx1"/>
                    </a:solidFill>
                    <a:latin typeface="Arial (Body)"/>
                    <a:ea typeface="Times New Roman"/>
                  </a:rPr>
                  <a:t> </a:t>
                </a:r>
                <a:r>
                  <a:rPr lang="en-US" dirty="0" err="1">
                    <a:solidFill>
                      <a:schemeClr val="tx1"/>
                    </a:solidFill>
                    <a:latin typeface="Arial (Body)"/>
                    <a:ea typeface="Times New Roman"/>
                  </a:rPr>
                  <a:t>hợp</a:t>
                </a:r>
                <a:r>
                  <a:rPr lang="en-US" dirty="0">
                    <a:solidFill>
                      <a:schemeClr val="tx1"/>
                    </a:solidFill>
                    <a:latin typeface="Arial (Body)"/>
                    <a:ea typeface="Times New Roman"/>
                  </a:rPr>
                  <a:t>, ta </a:t>
                </a:r>
                <a:r>
                  <a:rPr lang="en-US" dirty="0" err="1">
                    <a:solidFill>
                      <a:schemeClr val="tx1"/>
                    </a:solidFill>
                    <a:latin typeface="Arial (Body)"/>
                    <a:ea typeface="Times New Roman"/>
                  </a:rPr>
                  <a:t>phải</a:t>
                </a:r>
                <a:r>
                  <a:rPr lang="en-US" dirty="0">
                    <a:solidFill>
                      <a:schemeClr val="tx1"/>
                    </a:solidFill>
                    <a:latin typeface="Arial (Body)"/>
                    <a:ea typeface="Times New Roman"/>
                  </a:rPr>
                  <a:t> </a:t>
                </a:r>
                <a:r>
                  <a:rPr lang="en-US" dirty="0" err="1">
                    <a:solidFill>
                      <a:schemeClr val="tx1"/>
                    </a:solidFill>
                    <a:latin typeface="Arial (Body)"/>
                    <a:ea typeface="Times New Roman"/>
                  </a:rPr>
                  <a:t>thêm</a:t>
                </a:r>
                <a:r>
                  <a:rPr lang="en-US" dirty="0">
                    <a:solidFill>
                      <a:schemeClr val="tx1"/>
                    </a:solidFill>
                    <a:latin typeface="Arial (Body)"/>
                    <a:ea typeface="Times New Roman"/>
                  </a:rPr>
                  <a:t> </a:t>
                </a:r>
                <a:r>
                  <a:rPr lang="en-US" dirty="0" err="1">
                    <a:solidFill>
                      <a:schemeClr val="tx1"/>
                    </a:solidFill>
                    <a:latin typeface="Arial (Body)"/>
                    <a:ea typeface="Times New Roman"/>
                  </a:rPr>
                  <a:t>chỉ</a:t>
                </a:r>
                <a:r>
                  <a:rPr lang="en-US" dirty="0">
                    <a:solidFill>
                      <a:schemeClr val="tx1"/>
                    </a:solidFill>
                    <a:latin typeface="Arial (Body)"/>
                    <a:ea typeface="Times New Roman"/>
                  </a:rPr>
                  <a:t> </a:t>
                </a:r>
                <a:r>
                  <a:rPr lang="en-US" dirty="0" err="1">
                    <a:solidFill>
                      <a:schemeClr val="tx1"/>
                    </a:solidFill>
                    <a:latin typeface="Arial (Body)"/>
                    <a:ea typeface="Times New Roman"/>
                  </a:rPr>
                  <a:t>số</a:t>
                </a:r>
                <a:r>
                  <a:rPr lang="en-US" dirty="0">
                    <a:solidFill>
                      <a:schemeClr val="tx1"/>
                    </a:solidFill>
                    <a:latin typeface="Arial (Body)"/>
                    <a:ea typeface="Times New Roman"/>
                  </a:rPr>
                  <a:t> </a:t>
                </a:r>
                <a:r>
                  <a:rPr lang="en-US" dirty="0" err="1">
                    <a:solidFill>
                      <a:schemeClr val="tx1"/>
                    </a:solidFill>
                    <a:latin typeface="Arial (Body)"/>
                    <a:ea typeface="Times New Roman"/>
                  </a:rPr>
                  <a:t>để</a:t>
                </a:r>
                <a:r>
                  <a:rPr lang="en-US" dirty="0">
                    <a:solidFill>
                      <a:schemeClr val="tx1"/>
                    </a:solidFill>
                    <a:latin typeface="Arial (Body)"/>
                    <a:ea typeface="Times New Roman"/>
                  </a:rPr>
                  <a:t> </a:t>
                </a:r>
                <a:r>
                  <a:rPr lang="en-US" dirty="0" err="1">
                    <a:solidFill>
                      <a:schemeClr val="tx1"/>
                    </a:solidFill>
                    <a:latin typeface="Arial (Body)"/>
                    <a:ea typeface="Times New Roman"/>
                  </a:rPr>
                  <a:t>tránh</a:t>
                </a:r>
                <a:r>
                  <a:rPr lang="en-US" dirty="0">
                    <a:solidFill>
                      <a:schemeClr val="tx1"/>
                    </a:solidFill>
                    <a:latin typeface="Arial (Body)"/>
                    <a:ea typeface="Times New Roman"/>
                  </a:rPr>
                  <a:t> </a:t>
                </a:r>
                <a:r>
                  <a:rPr lang="en-US" dirty="0" err="1">
                    <a:solidFill>
                      <a:schemeClr val="tx1"/>
                    </a:solidFill>
                    <a:latin typeface="Arial (Body)"/>
                    <a:ea typeface="Times New Roman"/>
                  </a:rPr>
                  <a:t>nhầm</a:t>
                </a:r>
                <a:r>
                  <a:rPr lang="en-US" dirty="0">
                    <a:solidFill>
                      <a:schemeClr val="tx1"/>
                    </a:solidFill>
                    <a:latin typeface="Arial (Body)"/>
                    <a:ea typeface="Times New Roman"/>
                  </a:rPr>
                  <a:t> </a:t>
                </a:r>
                <a:r>
                  <a:rPr lang="en-US" dirty="0" err="1">
                    <a:solidFill>
                      <a:schemeClr val="tx1"/>
                    </a:solidFill>
                    <a:latin typeface="Arial (Body)"/>
                    <a:ea typeface="Times New Roman"/>
                  </a:rPr>
                  <a:t>lẫn</a:t>
                </a:r>
                <a:r>
                  <a:rPr lang="en-US" dirty="0">
                    <a:solidFill>
                      <a:schemeClr val="tx1"/>
                    </a:solidFill>
                    <a:latin typeface="Arial (Body)"/>
                    <a:ea typeface="Times New Roman"/>
                  </a:rPr>
                  <a:t> </a:t>
                </a:r>
                <a:r>
                  <a:rPr lang="en-US" err="1">
                    <a:solidFill>
                      <a:schemeClr val="tx1"/>
                    </a:solidFill>
                    <a:latin typeface="Arial (Body)"/>
                    <a:ea typeface="Times New Roman"/>
                  </a:rPr>
                  <a:t>giữa</a:t>
                </a:r>
                <a:r>
                  <a:rPr lang="en-US">
                    <a:solidFill>
                      <a:schemeClr val="tx1"/>
                    </a:solidFill>
                    <a:latin typeface="Arial (Body)"/>
                    <a:ea typeface="Times New Roman"/>
                  </a:rPr>
                  <a:t> các hệ đếm.</a:t>
                </a:r>
                <a:endParaRPr lang="en-US" dirty="0">
                  <a:solidFill>
                    <a:schemeClr val="tx1"/>
                  </a:solidFill>
                  <a:latin typeface="Arial (Body)"/>
                  <a:ea typeface="Arial"/>
                </a:endParaRPr>
              </a:p>
              <a:p>
                <a:pPr marL="0" indent="0">
                  <a:lnSpc>
                    <a:spcPct val="150000"/>
                  </a:lnSpc>
                  <a:spcBef>
                    <a:spcPts val="600"/>
                  </a:spcBef>
                  <a:spcAft>
                    <a:spcPts val="600"/>
                  </a:spcAft>
                  <a:buNone/>
                </a:pPr>
                <a:r>
                  <a:rPr lang="en-US">
                    <a:solidFill>
                      <a:schemeClr val="tx1"/>
                    </a:solidFill>
                    <a:latin typeface="Arial (Body)"/>
                    <a:ea typeface="Times New Roman"/>
                  </a:rPr>
                  <a:t>	Ví </a:t>
                </a:r>
                <a:r>
                  <a:rPr lang="en-US" dirty="0" err="1">
                    <a:solidFill>
                      <a:schemeClr val="tx1"/>
                    </a:solidFill>
                    <a:latin typeface="Arial (Body)"/>
                    <a:ea typeface="Times New Roman"/>
                  </a:rPr>
                  <a:t>dụ</a:t>
                </a:r>
                <a:r>
                  <a:rPr lang="en-US" dirty="0">
                    <a:solidFill>
                      <a:schemeClr val="tx1"/>
                    </a:solidFill>
                    <a:latin typeface="Arial (Body)"/>
                    <a:ea typeface="Times New Roman"/>
                  </a:rPr>
                  <a:t>: </a:t>
                </a:r>
                <a:r>
                  <a:rPr lang="en-US" dirty="0">
                    <a:solidFill>
                      <a:schemeClr val="tx1"/>
                    </a:solidFill>
                    <a:latin typeface="Arial (Body)"/>
                    <a:cs typeface="Times New Roman" pitchFamily="18" charset="0"/>
                  </a:rPr>
                  <a:t>36</a:t>
                </a:r>
                <a:r>
                  <a:rPr lang="en-US" baseline="-25000" dirty="0">
                    <a:solidFill>
                      <a:schemeClr val="tx1"/>
                    </a:solidFill>
                    <a:latin typeface="Arial (Body)"/>
                    <a:cs typeface="Times New Roman" pitchFamily="18" charset="0"/>
                  </a:rPr>
                  <a:t>10</a:t>
                </a:r>
                <a:r>
                  <a:rPr lang="en-US" dirty="0">
                    <a:solidFill>
                      <a:schemeClr val="tx1"/>
                    </a:solidFill>
                    <a:latin typeface="Arial (Body)"/>
                    <a:cs typeface="Times New Roman" pitchFamily="18" charset="0"/>
                  </a:rPr>
                  <a:t> , 36</a:t>
                </a:r>
                <a:r>
                  <a:rPr lang="en-US" baseline="-25000" dirty="0">
                    <a:solidFill>
                      <a:schemeClr val="tx1"/>
                    </a:solidFill>
                    <a:latin typeface="Arial (Body)"/>
                    <a:cs typeface="Times New Roman" pitchFamily="18" charset="0"/>
                  </a:rPr>
                  <a:t>8</a:t>
                </a:r>
                <a:r>
                  <a:rPr lang="en-US" dirty="0">
                    <a:solidFill>
                      <a:schemeClr val="tx1"/>
                    </a:solidFill>
                    <a:latin typeface="Arial (Body)"/>
                    <a:cs typeface="Times New Roman" pitchFamily="18" charset="0"/>
                  </a:rPr>
                  <a:t> </a:t>
                </a:r>
                <a:r>
                  <a:rPr lang="en-US">
                    <a:solidFill>
                      <a:schemeClr val="tx1"/>
                    </a:solidFill>
                    <a:latin typeface="Arial (Body)"/>
                    <a:cs typeface="Times New Roman" pitchFamily="18" charset="0"/>
                  </a:rPr>
                  <a:t>, 36</a:t>
                </a:r>
                <a:r>
                  <a:rPr lang="en-US" baseline="-25000">
                    <a:solidFill>
                      <a:schemeClr val="tx1"/>
                    </a:solidFill>
                    <a:latin typeface="Arial (Body)"/>
                    <a:cs typeface="Times New Roman" pitchFamily="18" charset="0"/>
                  </a:rPr>
                  <a:t>16</a:t>
                </a:r>
              </a:p>
              <a:p>
                <a:pPr>
                  <a:lnSpc>
                    <a:spcPct val="150000"/>
                  </a:lnSpc>
                  <a:spcBef>
                    <a:spcPts val="600"/>
                  </a:spcBef>
                  <a:spcAft>
                    <a:spcPts val="600"/>
                  </a:spcAft>
                </a:pPr>
                <a:r>
                  <a:rPr lang="en-US" b="1" i="1">
                    <a:solidFill>
                      <a:schemeClr val="tx1"/>
                    </a:solidFill>
                    <a:latin typeface="Arial (Body)"/>
                    <a:cs typeface="Times New Roman" pitchFamily="18" charset="0"/>
                  </a:rPr>
                  <a:t>Số quan trọng nhất (MSB): </a:t>
                </a:r>
                <a:r>
                  <a:rPr lang="en-US">
                    <a:solidFill>
                      <a:schemeClr val="tx1"/>
                    </a:solidFill>
                    <a:latin typeface="Arial (Body)"/>
                    <a:cs typeface="Times New Roman" pitchFamily="18" charset="0"/>
                  </a:rPr>
                  <a:t>Chữ số ngoài cùng bên trái (mang giá trị lớn nhất)</a:t>
                </a:r>
              </a:p>
              <a:p>
                <a:pPr>
                  <a:lnSpc>
                    <a:spcPct val="150000"/>
                  </a:lnSpc>
                  <a:spcBef>
                    <a:spcPts val="600"/>
                  </a:spcBef>
                  <a:spcAft>
                    <a:spcPts val="600"/>
                  </a:spcAft>
                </a:pPr>
                <a:r>
                  <a:rPr lang="en-US" b="1" i="1">
                    <a:solidFill>
                      <a:schemeClr val="tx1"/>
                    </a:solidFill>
                    <a:latin typeface="Arial (Body)"/>
                    <a:cs typeface="Times New Roman" pitchFamily="18" charset="0"/>
                  </a:rPr>
                  <a:t>Số ít quan trọng nhất (LSB): </a:t>
                </a:r>
                <a:r>
                  <a:rPr lang="en-US">
                    <a:solidFill>
                      <a:schemeClr val="tx1"/>
                    </a:solidFill>
                    <a:latin typeface="Arial (Body)"/>
                    <a:cs typeface="Times New Roman" pitchFamily="18" charset="0"/>
                  </a:rPr>
                  <a:t>Chữ số ngoài cùng bên phải</a:t>
                </a:r>
                <a:endParaRPr lang="en-US" dirty="0">
                  <a:solidFill>
                    <a:schemeClr val="tx1"/>
                  </a:solidFill>
                  <a:latin typeface="Arial (Body)"/>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98474" y="1052736"/>
                <a:ext cx="8321998" cy="5328592"/>
              </a:xfrm>
              <a:blipFill rotWithShape="0">
                <a:blip r:embed="rId2"/>
                <a:stretch>
                  <a:fillRect l="-806" r="-659"/>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04E4AF6F-0D0C-437F-9FF6-9A021FFDC0C4}" type="slidenum">
              <a:rPr lang="en-US" smtClean="0"/>
              <a:pPr/>
              <a:t>8</a:t>
            </a:fld>
            <a:endParaRPr lang="en-US"/>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135" t="11203" r="4227" b="9347"/>
          <a:stretch/>
        </p:blipFill>
        <p:spPr bwMode="auto">
          <a:xfrm>
            <a:off x="919019" y="1620036"/>
            <a:ext cx="7480907" cy="1324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5063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1. Hệ đếm</a:t>
            </a:r>
            <a:endParaRPr lang="en-GB" dirty="0">
              <a:effectLst>
                <a:outerShdw blurRad="38100" dist="38100" dir="2700000" algn="tl">
                  <a:srgbClr val="000000">
                    <a:alpha val="43137"/>
                  </a:srgbClr>
                </a:outerShdw>
              </a:effectLst>
            </a:endParaRPr>
          </a:p>
        </p:txBody>
      </p:sp>
      <p:sp>
        <p:nvSpPr>
          <p:cNvPr id="7171" name="Rectangle 3"/>
          <p:cNvSpPr>
            <a:spLocks noGrp="1" noChangeArrowheads="1"/>
          </p:cNvSpPr>
          <p:nvPr>
            <p:ph idx="1"/>
          </p:nvPr>
        </p:nvSpPr>
        <p:spPr>
          <a:xfrm>
            <a:off x="251519" y="1981202"/>
            <a:ext cx="8784977" cy="4144963"/>
          </a:xfrm>
        </p:spPr>
        <p:txBody>
          <a:bodyPr>
            <a:noAutofit/>
          </a:bodyPr>
          <a:lstStyle/>
          <a:p>
            <a:pPr>
              <a:spcBef>
                <a:spcPts val="1000"/>
              </a:spcBef>
            </a:pPr>
            <a:r>
              <a:rPr lang="en-US" sz="2100"/>
              <a:t>D</a:t>
            </a:r>
            <a:r>
              <a:rPr lang="vi-VN" sz="2100"/>
              <a:t>ựa trên </a:t>
            </a:r>
            <a:r>
              <a:rPr lang="en-GB" sz="2100"/>
              <a:t>10 </a:t>
            </a:r>
            <a:r>
              <a:rPr lang="en-US" sz="2100"/>
              <a:t>chữ </a:t>
            </a:r>
            <a:r>
              <a:rPr lang="vi-VN" sz="2100"/>
              <a:t>số thập phân (0, 1, 2, 3, 4, 5, 6, 7, 8, 9) để </a:t>
            </a:r>
            <a:r>
              <a:rPr lang="en-US" sz="2100"/>
              <a:t>biểu diễn các </a:t>
            </a:r>
            <a:r>
              <a:rPr lang="vi-VN" sz="2100"/>
              <a:t>số</a:t>
            </a:r>
            <a:r>
              <a:rPr lang="en-US" sz="2100"/>
              <a:t>. Cơ số = </a:t>
            </a:r>
            <a:r>
              <a:rPr lang="vi-VN" sz="2100"/>
              <a:t>10</a:t>
            </a:r>
          </a:p>
          <a:p>
            <a:pPr>
              <a:spcBef>
                <a:spcPts val="1000"/>
              </a:spcBef>
            </a:pPr>
            <a:r>
              <a:rPr lang="vi-VN" sz="2100"/>
              <a:t>Ví dụ</a:t>
            </a:r>
            <a:r>
              <a:rPr lang="en-US" sz="2100"/>
              <a:t>: 83</a:t>
            </a:r>
            <a:r>
              <a:rPr lang="en-US" sz="2100" baseline="-25000"/>
              <a:t>10</a:t>
            </a:r>
            <a:r>
              <a:rPr lang="en-US" sz="2100"/>
              <a:t>, 4728</a:t>
            </a:r>
            <a:r>
              <a:rPr lang="en-US" sz="2100" baseline="-25000"/>
              <a:t>10</a:t>
            </a:r>
            <a:r>
              <a:rPr lang="en-US" sz="2100"/>
              <a:t>, </a:t>
            </a:r>
          </a:p>
          <a:p>
            <a:pPr>
              <a:spcBef>
                <a:spcPts val="1000"/>
              </a:spcBef>
            </a:pPr>
            <a:r>
              <a:rPr lang="en-US" sz="2100"/>
              <a:t>Phân bố trọng số:</a:t>
            </a:r>
          </a:p>
          <a:p>
            <a:pPr>
              <a:spcBef>
                <a:spcPts val="1000"/>
              </a:spcBef>
            </a:pPr>
            <a:endParaRPr lang="en-US" sz="2100"/>
          </a:p>
          <a:p>
            <a:pPr>
              <a:spcBef>
                <a:spcPts val="1000"/>
              </a:spcBef>
            </a:pPr>
            <a:endParaRPr lang="en-US" sz="2100"/>
          </a:p>
          <a:p>
            <a:pPr>
              <a:spcBef>
                <a:spcPts val="1000"/>
              </a:spcBef>
            </a:pPr>
            <a:endParaRPr lang="en-US" sz="2100"/>
          </a:p>
          <a:p>
            <a:pPr>
              <a:spcBef>
                <a:spcPts val="1000"/>
              </a:spcBef>
              <a:buNone/>
            </a:pPr>
            <a:r>
              <a:rPr lang="en-US"/>
              <a:t>83 </a:t>
            </a:r>
            <a:r>
              <a:rPr lang="en-US" dirty="0"/>
              <a:t>= (8 * 10</a:t>
            </a:r>
            <a:r>
              <a:rPr lang="en-US" baseline="30000" dirty="0"/>
              <a:t>1</a:t>
            </a:r>
            <a:r>
              <a:rPr lang="en-US" dirty="0"/>
              <a:t>) + (3 * 10</a:t>
            </a:r>
            <a:r>
              <a:rPr lang="en-US" baseline="30000" dirty="0"/>
              <a:t>0</a:t>
            </a:r>
            <a:r>
              <a:rPr lang="en-US" dirty="0"/>
              <a:t>)</a:t>
            </a:r>
          </a:p>
          <a:p>
            <a:pPr>
              <a:spcBef>
                <a:spcPts val="1000"/>
              </a:spcBef>
              <a:buNone/>
            </a:pPr>
            <a:r>
              <a:rPr lang="en-US"/>
              <a:t>4728 </a:t>
            </a:r>
            <a:r>
              <a:rPr lang="en-US" dirty="0"/>
              <a:t>= (4 * 10</a:t>
            </a:r>
            <a:r>
              <a:rPr lang="en-US" baseline="30000" dirty="0"/>
              <a:t>3</a:t>
            </a:r>
            <a:r>
              <a:rPr lang="en-US" dirty="0"/>
              <a:t>) + (7 * 10</a:t>
            </a:r>
            <a:r>
              <a:rPr lang="en-US" baseline="30000" dirty="0"/>
              <a:t>2</a:t>
            </a:r>
            <a:r>
              <a:rPr lang="en-US" dirty="0"/>
              <a:t>) + (2 * 10</a:t>
            </a:r>
            <a:r>
              <a:rPr lang="en-US" baseline="30000" dirty="0"/>
              <a:t>1</a:t>
            </a:r>
            <a:r>
              <a:rPr lang="en-US" dirty="0"/>
              <a:t>) + (8 * </a:t>
            </a:r>
            <a:r>
              <a:rPr lang="en-US"/>
              <a:t>10</a:t>
            </a:r>
            <a:r>
              <a:rPr lang="en-US" baseline="30000"/>
              <a:t>0</a:t>
            </a:r>
            <a:r>
              <a:rPr lang="en-US"/>
              <a:t>)</a:t>
            </a:r>
          </a:p>
          <a:p>
            <a:pPr>
              <a:buNone/>
            </a:pPr>
            <a:r>
              <a:rPr lang="en-US"/>
              <a:t>442.256 = (4 * 10</a:t>
            </a:r>
            <a:r>
              <a:rPr lang="en-US" baseline="30000"/>
              <a:t>2</a:t>
            </a:r>
            <a:r>
              <a:rPr lang="en-US"/>
              <a:t>) + (4 + 10</a:t>
            </a:r>
            <a:r>
              <a:rPr lang="en-US" baseline="30000"/>
              <a:t>1</a:t>
            </a:r>
            <a:r>
              <a:rPr lang="en-US"/>
              <a:t>) + (2 * 10</a:t>
            </a:r>
            <a:r>
              <a:rPr lang="en-US" baseline="30000"/>
              <a:t>0</a:t>
            </a:r>
            <a:r>
              <a:rPr lang="en-US"/>
              <a:t>) + (2 * 10</a:t>
            </a:r>
            <a:r>
              <a:rPr lang="en-US" baseline="30000"/>
              <a:t>-1</a:t>
            </a:r>
            <a:r>
              <a:rPr lang="en-US"/>
              <a:t>) + (5 * 10</a:t>
            </a:r>
            <a:r>
              <a:rPr lang="en-US" baseline="30000"/>
              <a:t>-2</a:t>
            </a:r>
            <a:r>
              <a:rPr lang="en-US"/>
              <a:t>) + (6 * 10</a:t>
            </a:r>
            <a:r>
              <a:rPr lang="en-US" baseline="30000"/>
              <a:t>-3</a:t>
            </a:r>
            <a:r>
              <a:rPr lang="en-US"/>
              <a:t>)</a:t>
            </a:r>
            <a:endParaRPr lang="en-GB" sz="2100" dirty="0"/>
          </a:p>
        </p:txBody>
      </p:sp>
      <p:sp>
        <p:nvSpPr>
          <p:cNvPr id="2" name="Text Placeholder 1"/>
          <p:cNvSpPr>
            <a:spLocks noGrp="1"/>
          </p:cNvSpPr>
          <p:nvPr>
            <p:ph type="body" sz="half" idx="2"/>
          </p:nvPr>
        </p:nvSpPr>
        <p:spPr/>
        <p:txBody>
          <a:bodyPr/>
          <a:lstStyle/>
          <a:p>
            <a:r>
              <a:rPr lang="en-US"/>
              <a:t>a. Hệ thập phân</a:t>
            </a: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nvGraphicFramePr>
            <p:xfrm>
              <a:off x="498479" y="3786232"/>
              <a:ext cx="8249989" cy="1010920"/>
            </p:xfrm>
            <a:graphic>
              <a:graphicData uri="http://schemas.openxmlformats.org/drawingml/2006/table">
                <a:tbl>
                  <a:tblPr firstRow="1" bandRow="1">
                    <a:tableStyleId>{2D5ABB26-0587-4C30-8999-92F81FD0307C}</a:tableStyleId>
                  </a:tblPr>
                  <a:tblGrid>
                    <a:gridCol w="977177">
                      <a:extLst>
                        <a:ext uri="{9D8B030D-6E8A-4147-A177-3AD203B41FA5}">
                          <a16:colId xmlns:a16="http://schemas.microsoft.com/office/drawing/2014/main" val="20000"/>
                        </a:ext>
                      </a:extLst>
                    </a:gridCol>
                    <a:gridCol w="522821">
                      <a:extLst>
                        <a:ext uri="{9D8B030D-6E8A-4147-A177-3AD203B41FA5}">
                          <a16:colId xmlns:a16="http://schemas.microsoft.com/office/drawing/2014/main" val="20001"/>
                        </a:ext>
                      </a:extLst>
                    </a:gridCol>
                    <a:gridCol w="749999">
                      <a:extLst>
                        <a:ext uri="{9D8B030D-6E8A-4147-A177-3AD203B41FA5}">
                          <a16:colId xmlns:a16="http://schemas.microsoft.com/office/drawing/2014/main" val="20002"/>
                        </a:ext>
                      </a:extLst>
                    </a:gridCol>
                    <a:gridCol w="749999">
                      <a:extLst>
                        <a:ext uri="{9D8B030D-6E8A-4147-A177-3AD203B41FA5}">
                          <a16:colId xmlns:a16="http://schemas.microsoft.com/office/drawing/2014/main" val="20003"/>
                        </a:ext>
                      </a:extLst>
                    </a:gridCol>
                    <a:gridCol w="749999">
                      <a:extLst>
                        <a:ext uri="{9D8B030D-6E8A-4147-A177-3AD203B41FA5}">
                          <a16:colId xmlns:a16="http://schemas.microsoft.com/office/drawing/2014/main" val="20004"/>
                        </a:ext>
                      </a:extLst>
                    </a:gridCol>
                    <a:gridCol w="749999">
                      <a:extLst>
                        <a:ext uri="{9D8B030D-6E8A-4147-A177-3AD203B41FA5}">
                          <a16:colId xmlns:a16="http://schemas.microsoft.com/office/drawing/2014/main" val="20005"/>
                        </a:ext>
                      </a:extLst>
                    </a:gridCol>
                    <a:gridCol w="749999">
                      <a:extLst>
                        <a:ext uri="{9D8B030D-6E8A-4147-A177-3AD203B41FA5}">
                          <a16:colId xmlns:a16="http://schemas.microsoft.com/office/drawing/2014/main" val="20006"/>
                        </a:ext>
                      </a:extLst>
                    </a:gridCol>
                    <a:gridCol w="749999">
                      <a:extLst>
                        <a:ext uri="{9D8B030D-6E8A-4147-A177-3AD203B41FA5}">
                          <a16:colId xmlns:a16="http://schemas.microsoft.com/office/drawing/2014/main" val="20007"/>
                        </a:ext>
                      </a:extLst>
                    </a:gridCol>
                    <a:gridCol w="749999">
                      <a:extLst>
                        <a:ext uri="{9D8B030D-6E8A-4147-A177-3AD203B41FA5}">
                          <a16:colId xmlns:a16="http://schemas.microsoft.com/office/drawing/2014/main" val="20008"/>
                        </a:ext>
                      </a:extLst>
                    </a:gridCol>
                    <a:gridCol w="749999">
                      <a:extLst>
                        <a:ext uri="{9D8B030D-6E8A-4147-A177-3AD203B41FA5}">
                          <a16:colId xmlns:a16="http://schemas.microsoft.com/office/drawing/2014/main" val="20009"/>
                        </a:ext>
                      </a:extLst>
                    </a:gridCol>
                    <a:gridCol w="749999">
                      <a:extLst>
                        <a:ext uri="{9D8B030D-6E8A-4147-A177-3AD203B41FA5}">
                          <a16:colId xmlns:a16="http://schemas.microsoft.com/office/drawing/2014/main" val="2001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a:t>Vị trí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a:t>Trọng số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rPr>
                                      <m:t>10</m:t>
                                    </m:r>
                                  </m:e>
                                  <m:sup>
                                    <m:r>
                                      <a:rPr lang="en-US" b="0" i="1" smtClean="0">
                                        <a:latin typeface="Cambria Math" panose="02040503050406030204" pitchFamily="18" charset="0"/>
                                      </a:rPr>
                                      <m:t>3</m:t>
                                    </m:r>
                                  </m:sup>
                                </m:sSup>
                              </m:oMath>
                            </m:oMathPara>
                          </a14:m>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rPr>
                                      <m:t>10</m:t>
                                    </m:r>
                                  </m:e>
                                  <m:sup>
                                    <m:r>
                                      <a:rPr lang="en-US" b="0" i="1" smtClean="0">
                                        <a:latin typeface="Cambria Math" panose="02040503050406030204" pitchFamily="18" charset="0"/>
                                      </a:rPr>
                                      <m:t>2</m:t>
                                    </m:r>
                                  </m:sup>
                                </m:sSup>
                              </m:oMath>
                            </m:oMathPara>
                          </a14:m>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rPr>
                                      <m:t>10</m:t>
                                    </m:r>
                                  </m:e>
                                  <m:sup>
                                    <m:r>
                                      <a:rPr lang="en-US" b="0" i="1" smtClean="0">
                                        <a:latin typeface="Cambria Math" panose="02040503050406030204" pitchFamily="18" charset="0"/>
                                      </a:rPr>
                                      <m:t>1</m:t>
                                    </m:r>
                                  </m:sup>
                                </m:sSup>
                              </m:oMath>
                            </m:oMathPara>
                          </a14:m>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rPr>
                                      <m:t>10</m:t>
                                    </m:r>
                                  </m:e>
                                  <m:sup>
                                    <m:r>
                                      <a:rPr lang="en-US" b="0" i="1" smtClean="0">
                                        <a:latin typeface="Cambria Math" panose="02040503050406030204" pitchFamily="18" charset="0"/>
                                      </a:rPr>
                                      <m:t>0</m:t>
                                    </m:r>
                                  </m:sup>
                                </m:sSup>
                              </m:oMath>
                            </m:oMathPara>
                          </a14:m>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rPr>
                                      <m:t>10</m:t>
                                    </m:r>
                                  </m:e>
                                  <m:sup>
                                    <m:r>
                                      <a:rPr lang="en-US" b="0" i="1" smtClean="0">
                                        <a:latin typeface="Cambria Math" panose="02040503050406030204" pitchFamily="18" charset="0"/>
                                      </a:rPr>
                                      <m:t>−1</m:t>
                                    </m:r>
                                  </m:sup>
                                </m:sSup>
                              </m:oMath>
                            </m:oMathPara>
                          </a14:m>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rPr>
                                      <m:t>10</m:t>
                                    </m:r>
                                  </m:e>
                                  <m:sup>
                                    <m:r>
                                      <a:rPr lang="en-US" b="0" i="1" smtClean="0">
                                        <a:latin typeface="Cambria Math" panose="02040503050406030204" pitchFamily="18" charset="0"/>
                                      </a:rPr>
                                      <m:t>−2</m:t>
                                    </m:r>
                                  </m:sup>
                                </m:sSup>
                              </m:oMath>
                            </m:oMathPara>
                          </a14:m>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rPr>
                                      <m:t>10</m:t>
                                    </m:r>
                                  </m:e>
                                  <m:sup>
                                    <m:r>
                                      <a:rPr lang="en-US" b="0" i="1" smtClean="0">
                                        <a:latin typeface="Cambria Math" panose="02040503050406030204" pitchFamily="18" charset="0"/>
                                      </a:rPr>
                                      <m:t>−3</m:t>
                                    </m:r>
                                  </m:sup>
                                </m:sSup>
                              </m:oMath>
                            </m:oMathPara>
                          </a14:m>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rPr>
                                      <m:t>10</m:t>
                                    </m:r>
                                  </m:e>
                                  <m:sup>
                                    <m:r>
                                      <a:rPr lang="en-US" b="0" i="1" smtClean="0">
                                        <a:latin typeface="Cambria Math" panose="02040503050406030204" pitchFamily="18" charset="0"/>
                                      </a:rPr>
                                      <m:t>−4</m:t>
                                    </m:r>
                                  </m:sup>
                                </m:sSup>
                              </m:oMath>
                            </m:oMathPara>
                          </a14:m>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7" name="Table 6"/>
              <p:cNvGraphicFramePr>
                <a:graphicFrameLocks noGrp="1"/>
              </p:cNvGraphicFramePr>
              <p:nvPr>
                <p:extLst/>
              </p:nvPr>
            </p:nvGraphicFramePr>
            <p:xfrm>
              <a:off x="498479" y="3786232"/>
              <a:ext cx="8249989" cy="1010920"/>
            </p:xfrm>
            <a:graphic>
              <a:graphicData uri="http://schemas.openxmlformats.org/drawingml/2006/table">
                <a:tbl>
                  <a:tblPr firstRow="1" bandRow="1">
                    <a:tableStyleId>{2D5ABB26-0587-4C30-8999-92F81FD0307C}</a:tableStyleId>
                  </a:tblPr>
                  <a:tblGrid>
                    <a:gridCol w="977177"/>
                    <a:gridCol w="522821"/>
                    <a:gridCol w="749999"/>
                    <a:gridCol w="749999"/>
                    <a:gridCol w="749999"/>
                    <a:gridCol w="749999"/>
                    <a:gridCol w="749999"/>
                    <a:gridCol w="749999"/>
                    <a:gridCol w="749999"/>
                    <a:gridCol w="749999"/>
                    <a:gridCol w="749999"/>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Vị trí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3</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2</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1</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-1</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-2</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-3</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-4</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Trọng số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99194" t="-63810" r="-795968" b="-15238"/>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01626" t="-63810" r="-702439" b="-15238"/>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401626" t="-63810" r="-602439" b="-15238"/>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501626" t="-63810" r="-502439" b="-15238"/>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601626" t="-63810" r="-402439" b="-15238"/>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701626" t="-63810" r="-302439" b="-15238"/>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795161" t="-63810" r="-200000" b="-15238"/>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902439" t="-63810" r="-101626" b="-15238"/>
                          </a:stretch>
                        </a:blipFill>
                      </a:tcPr>
                    </a:tc>
                    <a:tc>
                      <a:txBody>
                        <a:bodyPr/>
                        <a:lstStyle/>
                        <a:p>
                          <a:pPr algn="ctr"/>
                          <a:r>
                            <a:rPr lang="en-US" smtClean="0"/>
                            <a:t>…</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Tree>
    <p:extLst>
      <p:ext uri="{BB962C8B-B14F-4D97-AF65-F5344CB8AC3E}">
        <p14:creationId xmlns:p14="http://schemas.microsoft.com/office/powerpoint/2010/main" val="870918602"/>
      </p:ext>
    </p:extLst>
  </p:cSld>
  <p:clrMapOvr>
    <a:masterClrMapping/>
  </p:clrMapOvr>
  <p:transition spd="med">
    <p:diamond/>
  </p:transition>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10112</TotalTime>
  <Words>6777</Words>
  <Application>Microsoft Office PowerPoint</Application>
  <PresentationFormat>On-screen Show (4:3)</PresentationFormat>
  <Paragraphs>572</Paragraphs>
  <Slides>37</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(Body)</vt:lpstr>
      <vt:lpstr>Calisto MT</vt:lpstr>
      <vt:lpstr>Cambria Math</vt:lpstr>
      <vt:lpstr>Lucida Grande</vt:lpstr>
      <vt:lpstr>Times New Roman</vt:lpstr>
      <vt:lpstr>Wingdings</vt:lpstr>
      <vt:lpstr>Advantage</vt:lpstr>
      <vt:lpstr>KIẾN TRÚC MÁY TÍNH </vt:lpstr>
      <vt:lpstr>Giới thiệu môn học                           Kiến trúc máy tính</vt:lpstr>
      <vt:lpstr>Nội dung môn học</vt:lpstr>
      <vt:lpstr>Chương 1</vt:lpstr>
      <vt:lpstr>Chương 1 – Giới thiệu</vt:lpstr>
      <vt:lpstr>1.1 Cơ sở toán học và các hệ đếm</vt:lpstr>
      <vt:lpstr>Hệ đếm có vị trí</vt:lpstr>
      <vt:lpstr>Biểu diễn số</vt:lpstr>
      <vt:lpstr>1. Hệ đếm</vt:lpstr>
      <vt:lpstr>1. Hệ đếm</vt:lpstr>
      <vt:lpstr>2. Chuyển đổi hệ thập phân và nhị phân</vt:lpstr>
      <vt:lpstr>PowerPoint Presentation</vt:lpstr>
      <vt:lpstr>PowerPoint Presentation</vt:lpstr>
      <vt:lpstr>PowerPoint Presentation</vt:lpstr>
      <vt:lpstr>PowerPoint Presentation</vt:lpstr>
      <vt:lpstr>Kết luận: Nhân liên tiếp phần phân số của số thập phân với 2. Lấy tuần tự phần nguyên của tích thu được sau mỗi lần nhân là kết quả cần tìm. Phần phân số của tích được sử dụng làm số bị nhân trong bước tiếp theo.      </vt:lpstr>
      <vt:lpstr>PowerPoint Presentation</vt:lpstr>
      <vt:lpstr>5. Hệ  thập lục phân (Hexadecimal)</vt:lpstr>
      <vt:lpstr>Bảng 8.3</vt:lpstr>
      <vt:lpstr>Biểu diễn thập lục phân</vt:lpstr>
      <vt:lpstr>Bài tập (1)</vt:lpstr>
      <vt:lpstr>Bài tập (2)</vt:lpstr>
      <vt:lpstr>1.2 Kiến trúc máy tính</vt:lpstr>
      <vt:lpstr>Kiến trúc hệ thống</vt:lpstr>
      <vt:lpstr>1.3 Cấu trúc và chức năng</vt:lpstr>
      <vt:lpstr>1.2.1 Chức năng</vt:lpstr>
      <vt:lpstr>Hoạt động        (a)    Di chuyển dữ liệu    (Data movement)</vt:lpstr>
      <vt:lpstr>Hoạt động        (b)      Lưu trữ dữ liệu       (Data storage)</vt:lpstr>
      <vt:lpstr>Hoạt động        (c)  Xử lý dữ liệu (Data processing)</vt:lpstr>
      <vt:lpstr>Hoạt động        (d)         Điều khiển          (Control)</vt:lpstr>
      <vt:lpstr>Máy tính</vt:lpstr>
      <vt:lpstr>PowerPoint Presentation</vt:lpstr>
      <vt:lpstr>PowerPoint Presentation</vt:lpstr>
      <vt:lpstr>CPU</vt:lpstr>
      <vt:lpstr>Tổng kết</vt:lpstr>
      <vt:lpstr>Từ khóa</vt:lpstr>
      <vt:lpstr>Câu hỏi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Intrduction</dc:title>
  <dc:creator>Adrian J Pullin</dc:creator>
  <cp:lastModifiedBy>Nguyen Thi Phuong Thao (CNTT)</cp:lastModifiedBy>
  <cp:revision>175</cp:revision>
  <dcterms:created xsi:type="dcterms:W3CDTF">2012-06-10T02:41:24Z</dcterms:created>
  <dcterms:modified xsi:type="dcterms:W3CDTF">2021-09-05T18:38:06Z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