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Roboto"/>
      <p:regular r:id="rId28"/>
      <p:bold r:id="rId29"/>
      <p:italic r:id="rId30"/>
      <p:boldItalic r:id="rId31"/>
    </p:embeddedFont>
    <p:embeddedFont>
      <p:font typeface="Poppins"/>
      <p:regular r:id="rId32"/>
      <p:bold r:id="rId33"/>
      <p:italic r:id="rId34"/>
      <p:boldItalic r:id="rId35"/>
    </p:embeddedFont>
    <p:embeddedFont>
      <p:font typeface="Poppins Light"/>
      <p:regular r:id="rId36"/>
      <p:bold r:id="rId37"/>
      <p:italic r:id="rId38"/>
      <p:boldItalic r:id="rId39"/>
    </p:embeddedFont>
    <p:embeddedFont>
      <p:font typeface="Roboto Light"/>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Light-regular.fntdata"/><Relationship Id="rId20" Type="http://schemas.openxmlformats.org/officeDocument/2006/relationships/slide" Target="slides/slide16.xml"/><Relationship Id="rId42" Type="http://schemas.openxmlformats.org/officeDocument/2006/relationships/font" Target="fonts/RobotoLight-italic.fntdata"/><Relationship Id="rId41" Type="http://schemas.openxmlformats.org/officeDocument/2006/relationships/font" Target="fonts/RobotoLight-bold.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RobotoLight-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7.xml"/><Relationship Id="rId33" Type="http://schemas.openxmlformats.org/officeDocument/2006/relationships/font" Target="fonts/Poppins-bold.fntdata"/><Relationship Id="rId10" Type="http://schemas.openxmlformats.org/officeDocument/2006/relationships/slide" Target="slides/slide6.xml"/><Relationship Id="rId32" Type="http://schemas.openxmlformats.org/officeDocument/2006/relationships/font" Target="fonts/Poppins-regular.fntdata"/><Relationship Id="rId13" Type="http://schemas.openxmlformats.org/officeDocument/2006/relationships/slide" Target="slides/slide9.xml"/><Relationship Id="rId35" Type="http://schemas.openxmlformats.org/officeDocument/2006/relationships/font" Target="fonts/Poppins-boldItalic.fntdata"/><Relationship Id="rId12" Type="http://schemas.openxmlformats.org/officeDocument/2006/relationships/slide" Target="slides/slide8.xml"/><Relationship Id="rId34" Type="http://schemas.openxmlformats.org/officeDocument/2006/relationships/font" Target="fonts/Poppins-italic.fntdata"/><Relationship Id="rId15" Type="http://schemas.openxmlformats.org/officeDocument/2006/relationships/slide" Target="slides/slide11.xml"/><Relationship Id="rId37" Type="http://schemas.openxmlformats.org/officeDocument/2006/relationships/font" Target="fonts/PoppinsLight-bold.fntdata"/><Relationship Id="rId14" Type="http://schemas.openxmlformats.org/officeDocument/2006/relationships/slide" Target="slides/slide10.xml"/><Relationship Id="rId36" Type="http://schemas.openxmlformats.org/officeDocument/2006/relationships/font" Target="fonts/PoppinsLight-regular.fntdata"/><Relationship Id="rId17" Type="http://schemas.openxmlformats.org/officeDocument/2006/relationships/slide" Target="slides/slide13.xml"/><Relationship Id="rId39" Type="http://schemas.openxmlformats.org/officeDocument/2006/relationships/font" Target="fonts/PoppinsLight-boldItalic.fntdata"/><Relationship Id="rId16" Type="http://schemas.openxmlformats.org/officeDocument/2006/relationships/slide" Target="slides/slide12.xml"/><Relationship Id="rId38" Type="http://schemas.openxmlformats.org/officeDocument/2006/relationships/font" Target="fonts/PoppinsLight-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f86a695a93_0_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f86a695a9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f86a695a93_0_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f86a695a9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f86a695a93_0_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f86a695a9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f86a695a93_0_1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f86a695a9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f86a695a93_0_1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f86a695a9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f86a695a93_0_1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f86a695a93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f86a695a93_0_1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f86a695a93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5ed75ccf_01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5ed75ccf_0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86a695a93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f86a695a9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86a695a93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f86a695a9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86a695a93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f86a695a9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86a695a93_0_1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f86a695a9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p:nvPr/>
        </p:nvSpPr>
        <p:spPr>
          <a:xfrm>
            <a:off x="1592400" y="-407850"/>
            <a:ext cx="5959200" cy="5959200"/>
          </a:xfrm>
          <a:prstGeom prst="ellipse">
            <a:avLst/>
          </a:prstGeom>
          <a:solidFill>
            <a:srgbClr val="000000">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501210" y="175873"/>
            <a:ext cx="2451351" cy="2451351"/>
            <a:chOff x="6680825" y="2549350"/>
            <a:chExt cx="1539600" cy="1539600"/>
          </a:xfrm>
        </p:grpSpPr>
        <p:sp>
          <p:nvSpPr>
            <p:cNvPr id="12" name="Google Shape;12;p2"/>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680825" y="2549350"/>
              <a:ext cx="1539600" cy="1539600"/>
            </a:xfrm>
            <a:prstGeom prst="donut">
              <a:avLst>
                <a:gd fmla="val 495" name="adj"/>
              </a:avLst>
            </a:prstGeom>
            <a:solidFill>
              <a:srgbClr val="000000">
                <a:alpha val="65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 name="Google Shape;15;p2"/>
          <p:cNvGrpSpPr/>
          <p:nvPr/>
        </p:nvGrpSpPr>
        <p:grpSpPr>
          <a:xfrm>
            <a:off x="6427669" y="2502633"/>
            <a:ext cx="2324700" cy="2324700"/>
            <a:chOff x="-474900" y="321200"/>
            <a:chExt cx="2324700" cy="2324700"/>
          </a:xfrm>
        </p:grpSpPr>
        <p:sp>
          <p:nvSpPr>
            <p:cNvPr id="16" name="Google Shape;16;p2"/>
            <p:cNvSpPr/>
            <p:nvPr/>
          </p:nvSpPr>
          <p:spPr>
            <a:xfrm>
              <a:off x="-474900" y="321200"/>
              <a:ext cx="2324700" cy="23247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20725" y="916825"/>
              <a:ext cx="1133400" cy="11334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37125" y="658975"/>
              <a:ext cx="1649100" cy="16491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13650" y="1109750"/>
              <a:ext cx="747600" cy="7476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2"/>
          <p:cNvSpPr txBox="1"/>
          <p:nvPr>
            <p:ph type="ctrTitle"/>
          </p:nvPr>
        </p:nvSpPr>
        <p:spPr>
          <a:xfrm>
            <a:off x="2211600" y="1991850"/>
            <a:ext cx="4720800" cy="1159800"/>
          </a:xfrm>
          <a:prstGeom prst="rect">
            <a:avLst/>
          </a:prstGeom>
          <a:effectLst>
            <a:outerShdw blurRad="85725" rotWithShape="0" algn="bl" dir="5400000" dist="19050">
              <a:srgbClr val="000000">
                <a:alpha val="10000"/>
              </a:srgbClr>
            </a:outerShdw>
          </a:effectLst>
        </p:spPr>
        <p:txBody>
          <a:bodyPr anchorCtr="0" anchor="ctr" bIns="91425" lIns="91425" spcFirstLastPara="1" rIns="91425" wrap="square" tIns="91425">
            <a:noAutofit/>
          </a:bodyPr>
          <a:lstStyle>
            <a:lvl1pPr lvl="0" algn="ctr">
              <a:spcBef>
                <a:spcPts val="0"/>
              </a:spcBef>
              <a:spcAft>
                <a:spcPts val="0"/>
              </a:spcAft>
              <a:buClr>
                <a:srgbClr val="FFFFFF"/>
              </a:buClr>
              <a:buSzPts val="5200"/>
              <a:buNone/>
              <a:defRPr sz="5200">
                <a:solidFill>
                  <a:srgbClr val="FFFFFF"/>
                </a:solidFill>
              </a:defRPr>
            </a:lvl1pPr>
            <a:lvl2pPr lvl="1" algn="ctr">
              <a:spcBef>
                <a:spcPts val="0"/>
              </a:spcBef>
              <a:spcAft>
                <a:spcPts val="0"/>
              </a:spcAft>
              <a:buClr>
                <a:srgbClr val="FFFFFF"/>
              </a:buClr>
              <a:buSzPts val="5200"/>
              <a:buNone/>
              <a:defRPr sz="5200">
                <a:solidFill>
                  <a:srgbClr val="FFFFFF"/>
                </a:solidFill>
              </a:defRPr>
            </a:lvl2pPr>
            <a:lvl3pPr lvl="2" algn="ctr">
              <a:spcBef>
                <a:spcPts val="0"/>
              </a:spcBef>
              <a:spcAft>
                <a:spcPts val="0"/>
              </a:spcAft>
              <a:buClr>
                <a:srgbClr val="FFFFFF"/>
              </a:buClr>
              <a:buSzPts val="5200"/>
              <a:buNone/>
              <a:defRPr sz="5200">
                <a:solidFill>
                  <a:srgbClr val="FFFFFF"/>
                </a:solidFill>
              </a:defRPr>
            </a:lvl3pPr>
            <a:lvl4pPr lvl="3" algn="ctr">
              <a:spcBef>
                <a:spcPts val="0"/>
              </a:spcBef>
              <a:spcAft>
                <a:spcPts val="0"/>
              </a:spcAft>
              <a:buClr>
                <a:srgbClr val="FFFFFF"/>
              </a:buClr>
              <a:buSzPts val="5200"/>
              <a:buNone/>
              <a:defRPr sz="5200">
                <a:solidFill>
                  <a:srgbClr val="FFFFFF"/>
                </a:solidFill>
              </a:defRPr>
            </a:lvl4pPr>
            <a:lvl5pPr lvl="4" algn="ctr">
              <a:spcBef>
                <a:spcPts val="0"/>
              </a:spcBef>
              <a:spcAft>
                <a:spcPts val="0"/>
              </a:spcAft>
              <a:buClr>
                <a:srgbClr val="FFFFFF"/>
              </a:buClr>
              <a:buSzPts val="5200"/>
              <a:buNone/>
              <a:defRPr sz="5200">
                <a:solidFill>
                  <a:srgbClr val="FFFFFF"/>
                </a:solidFill>
              </a:defRPr>
            </a:lvl5pPr>
            <a:lvl6pPr lvl="5" algn="ctr">
              <a:spcBef>
                <a:spcPts val="0"/>
              </a:spcBef>
              <a:spcAft>
                <a:spcPts val="0"/>
              </a:spcAft>
              <a:buClr>
                <a:srgbClr val="FFFFFF"/>
              </a:buClr>
              <a:buSzPts val="5200"/>
              <a:buNone/>
              <a:defRPr sz="5200">
                <a:solidFill>
                  <a:srgbClr val="FFFFFF"/>
                </a:solidFill>
              </a:defRPr>
            </a:lvl6pPr>
            <a:lvl7pPr lvl="6" algn="ctr">
              <a:spcBef>
                <a:spcPts val="0"/>
              </a:spcBef>
              <a:spcAft>
                <a:spcPts val="0"/>
              </a:spcAft>
              <a:buClr>
                <a:srgbClr val="FFFFFF"/>
              </a:buClr>
              <a:buSzPts val="5200"/>
              <a:buNone/>
              <a:defRPr sz="5200">
                <a:solidFill>
                  <a:srgbClr val="FFFFFF"/>
                </a:solidFill>
              </a:defRPr>
            </a:lvl7pPr>
            <a:lvl8pPr lvl="7" algn="ctr">
              <a:spcBef>
                <a:spcPts val="0"/>
              </a:spcBef>
              <a:spcAft>
                <a:spcPts val="0"/>
              </a:spcAft>
              <a:buClr>
                <a:srgbClr val="FFFFFF"/>
              </a:buClr>
              <a:buSzPts val="5200"/>
              <a:buNone/>
              <a:defRPr sz="5200">
                <a:solidFill>
                  <a:srgbClr val="FFFFFF"/>
                </a:solidFill>
              </a:defRPr>
            </a:lvl8pPr>
            <a:lvl9pPr lvl="8"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 A" type="blank">
  <p:cSld name="BLANK">
    <p:spTree>
      <p:nvGrpSpPr>
        <p:cNvPr id="114" name="Shape 114"/>
        <p:cNvGrpSpPr/>
        <p:nvPr/>
      </p:nvGrpSpPr>
      <p:grpSpPr>
        <a:xfrm>
          <a:off x="0" y="0"/>
          <a:ext cx="0" cy="0"/>
          <a:chOff x="0" y="0"/>
          <a:chExt cx="0" cy="0"/>
        </a:xfrm>
      </p:grpSpPr>
      <p:sp>
        <p:nvSpPr>
          <p:cNvPr id="115" name="Google Shape;115;p11"/>
          <p:cNvSpPr/>
          <p:nvPr/>
        </p:nvSpPr>
        <p:spPr>
          <a:xfrm>
            <a:off x="764000" y="-1236275"/>
            <a:ext cx="7616100" cy="7616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a:off x="1198300" y="-801975"/>
            <a:ext cx="6747000" cy="67470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2267900" y="267625"/>
            <a:ext cx="4608300" cy="46083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704850" y="-2705100"/>
            <a:ext cx="10553700" cy="10553700"/>
          </a:xfrm>
          <a:prstGeom prst="donut">
            <a:avLst>
              <a:gd fmla="val 10467" name="adj"/>
            </a:avLst>
          </a:prstGeom>
          <a:solidFill>
            <a:srgbClr val="000000">
              <a:alpha val="65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 B">
  <p:cSld name="BLANK_2">
    <p:spTree>
      <p:nvGrpSpPr>
        <p:cNvPr id="121" name="Shape 121"/>
        <p:cNvGrpSpPr/>
        <p:nvPr/>
      </p:nvGrpSpPr>
      <p:grpSpPr>
        <a:xfrm>
          <a:off x="0" y="0"/>
          <a:ext cx="0" cy="0"/>
          <a:chOff x="0" y="0"/>
          <a:chExt cx="0" cy="0"/>
        </a:xfrm>
      </p:grpSpPr>
      <p:sp>
        <p:nvSpPr>
          <p:cNvPr id="122" name="Google Shape;122;p12"/>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2"/>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24" name="Google Shape;124;p12"/>
          <p:cNvGrpSpPr/>
          <p:nvPr/>
        </p:nvGrpSpPr>
        <p:grpSpPr>
          <a:xfrm>
            <a:off x="818844" y="502333"/>
            <a:ext cx="2324700" cy="2324700"/>
            <a:chOff x="-474900" y="321200"/>
            <a:chExt cx="2324700" cy="2324700"/>
          </a:xfrm>
        </p:grpSpPr>
        <p:sp>
          <p:nvSpPr>
            <p:cNvPr id="125" name="Google Shape;125;p12"/>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2"/>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2"/>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2"/>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2"/>
          <p:cNvSpPr/>
          <p:nvPr/>
        </p:nvSpPr>
        <p:spPr>
          <a:xfrm>
            <a:off x="1794525" y="-407900"/>
            <a:ext cx="5959200" cy="5959200"/>
          </a:xfrm>
          <a:prstGeom prst="ellipse">
            <a:avLst/>
          </a:prstGeom>
          <a:solidFill>
            <a:srgbClr val="000000">
              <a:alpha val="65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1">
    <p:bg>
      <p:bgPr>
        <a:solidFill>
          <a:srgbClr val="000000"/>
        </a:solidFill>
      </p:bgPr>
    </p:bg>
    <p:spTree>
      <p:nvGrpSpPr>
        <p:cNvPr id="130" name="Shape 130"/>
        <p:cNvGrpSpPr/>
        <p:nvPr/>
      </p:nvGrpSpPr>
      <p:grpSpPr>
        <a:xfrm>
          <a:off x="0" y="0"/>
          <a:ext cx="0" cy="0"/>
          <a:chOff x="0" y="0"/>
          <a:chExt cx="0" cy="0"/>
        </a:xfrm>
      </p:grpSpPr>
      <p:sp>
        <p:nvSpPr>
          <p:cNvPr id="131" name="Google Shape;131;p13"/>
          <p:cNvSpPr/>
          <p:nvPr/>
        </p:nvSpPr>
        <p:spPr>
          <a:xfrm>
            <a:off x="-704850" y="-2705100"/>
            <a:ext cx="10553700" cy="10553700"/>
          </a:xfrm>
          <a:prstGeom prst="donut">
            <a:avLst>
              <a:gd fmla="val 104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764000" y="-1236275"/>
            <a:ext cx="7616100" cy="76161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1198300" y="-801975"/>
            <a:ext cx="6747000" cy="67470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2267900" y="267625"/>
            <a:ext cx="4608300" cy="46083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rgbClr val="000000"/>
        </a:solidFill>
      </p:bgPr>
    </p:bg>
    <p:spTree>
      <p:nvGrpSpPr>
        <p:cNvPr id="21" name="Shape 21"/>
        <p:cNvGrpSpPr/>
        <p:nvPr/>
      </p:nvGrpSpPr>
      <p:grpSpPr>
        <a:xfrm>
          <a:off x="0" y="0"/>
          <a:ext cx="0" cy="0"/>
          <a:chOff x="0" y="0"/>
          <a:chExt cx="0" cy="0"/>
        </a:xfrm>
      </p:grpSpPr>
      <p:sp>
        <p:nvSpPr>
          <p:cNvPr id="22" name="Google Shape;22;p3"/>
          <p:cNvSpPr/>
          <p:nvPr/>
        </p:nvSpPr>
        <p:spPr>
          <a:xfrm>
            <a:off x="1592400" y="-407850"/>
            <a:ext cx="5959200" cy="59592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 name="Google Shape;23;p3"/>
          <p:cNvGrpSpPr/>
          <p:nvPr/>
        </p:nvGrpSpPr>
        <p:grpSpPr>
          <a:xfrm>
            <a:off x="6427669" y="2502633"/>
            <a:ext cx="2324700" cy="2324700"/>
            <a:chOff x="-474900" y="321200"/>
            <a:chExt cx="2324700" cy="2324700"/>
          </a:xfrm>
        </p:grpSpPr>
        <p:sp>
          <p:nvSpPr>
            <p:cNvPr id="24" name="Google Shape;24;p3"/>
            <p:cNvSpPr/>
            <p:nvPr/>
          </p:nvSpPr>
          <p:spPr>
            <a:xfrm>
              <a:off x="-474900" y="321200"/>
              <a:ext cx="2324700" cy="23247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120725" y="916825"/>
              <a:ext cx="1133400" cy="11334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137125" y="658975"/>
              <a:ext cx="1649100" cy="16491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313650" y="1109750"/>
              <a:ext cx="747600" cy="7476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3"/>
          <p:cNvSpPr txBox="1"/>
          <p:nvPr>
            <p:ph type="ctrTitle"/>
          </p:nvPr>
        </p:nvSpPr>
        <p:spPr>
          <a:xfrm>
            <a:off x="2569800" y="2236800"/>
            <a:ext cx="4004400" cy="956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5200"/>
              <a:buNone/>
              <a:defRPr sz="5200">
                <a:solidFill>
                  <a:srgbClr val="000000"/>
                </a:solidFill>
              </a:defRPr>
            </a:lvl1pPr>
            <a:lvl2pPr lvl="1" rtl="0" algn="ctr">
              <a:spcBef>
                <a:spcPts val="0"/>
              </a:spcBef>
              <a:spcAft>
                <a:spcPts val="0"/>
              </a:spcAft>
              <a:buClr>
                <a:srgbClr val="000000"/>
              </a:buClr>
              <a:buSzPts val="5200"/>
              <a:buNone/>
              <a:defRPr sz="5200">
                <a:solidFill>
                  <a:srgbClr val="000000"/>
                </a:solidFill>
              </a:defRPr>
            </a:lvl2pPr>
            <a:lvl3pPr lvl="2" rtl="0" algn="ctr">
              <a:spcBef>
                <a:spcPts val="0"/>
              </a:spcBef>
              <a:spcAft>
                <a:spcPts val="0"/>
              </a:spcAft>
              <a:buClr>
                <a:srgbClr val="000000"/>
              </a:buClr>
              <a:buSzPts val="5200"/>
              <a:buNone/>
              <a:defRPr sz="5200">
                <a:solidFill>
                  <a:srgbClr val="000000"/>
                </a:solidFill>
              </a:defRPr>
            </a:lvl3pPr>
            <a:lvl4pPr lvl="3" rtl="0" algn="ctr">
              <a:spcBef>
                <a:spcPts val="0"/>
              </a:spcBef>
              <a:spcAft>
                <a:spcPts val="0"/>
              </a:spcAft>
              <a:buClr>
                <a:srgbClr val="000000"/>
              </a:buClr>
              <a:buSzPts val="5200"/>
              <a:buNone/>
              <a:defRPr sz="5200">
                <a:solidFill>
                  <a:srgbClr val="000000"/>
                </a:solidFill>
              </a:defRPr>
            </a:lvl4pPr>
            <a:lvl5pPr lvl="4" rtl="0" algn="ctr">
              <a:spcBef>
                <a:spcPts val="0"/>
              </a:spcBef>
              <a:spcAft>
                <a:spcPts val="0"/>
              </a:spcAft>
              <a:buClr>
                <a:srgbClr val="000000"/>
              </a:buClr>
              <a:buSzPts val="5200"/>
              <a:buNone/>
              <a:defRPr sz="5200">
                <a:solidFill>
                  <a:srgbClr val="000000"/>
                </a:solidFill>
              </a:defRPr>
            </a:lvl5pPr>
            <a:lvl6pPr lvl="5" rtl="0" algn="ctr">
              <a:spcBef>
                <a:spcPts val="0"/>
              </a:spcBef>
              <a:spcAft>
                <a:spcPts val="0"/>
              </a:spcAft>
              <a:buClr>
                <a:srgbClr val="000000"/>
              </a:buClr>
              <a:buSzPts val="5200"/>
              <a:buNone/>
              <a:defRPr sz="5200">
                <a:solidFill>
                  <a:srgbClr val="000000"/>
                </a:solidFill>
              </a:defRPr>
            </a:lvl6pPr>
            <a:lvl7pPr lvl="6" rtl="0" algn="ctr">
              <a:spcBef>
                <a:spcPts val="0"/>
              </a:spcBef>
              <a:spcAft>
                <a:spcPts val="0"/>
              </a:spcAft>
              <a:buClr>
                <a:srgbClr val="000000"/>
              </a:buClr>
              <a:buSzPts val="5200"/>
              <a:buNone/>
              <a:defRPr sz="5200">
                <a:solidFill>
                  <a:srgbClr val="000000"/>
                </a:solidFill>
              </a:defRPr>
            </a:lvl7pPr>
            <a:lvl8pPr lvl="7" rtl="0" algn="ctr">
              <a:spcBef>
                <a:spcPts val="0"/>
              </a:spcBef>
              <a:spcAft>
                <a:spcPts val="0"/>
              </a:spcAft>
              <a:buClr>
                <a:srgbClr val="000000"/>
              </a:buClr>
              <a:buSzPts val="5200"/>
              <a:buNone/>
              <a:defRPr sz="5200">
                <a:solidFill>
                  <a:srgbClr val="000000"/>
                </a:solidFill>
              </a:defRPr>
            </a:lvl8pPr>
            <a:lvl9pPr lvl="8" rtl="0" algn="ctr">
              <a:spcBef>
                <a:spcPts val="0"/>
              </a:spcBef>
              <a:spcAft>
                <a:spcPts val="0"/>
              </a:spcAft>
              <a:buClr>
                <a:srgbClr val="000000"/>
              </a:buClr>
              <a:buSzPts val="5200"/>
              <a:buNone/>
              <a:defRPr sz="5200">
                <a:solidFill>
                  <a:srgbClr val="000000"/>
                </a:solidFill>
              </a:defRPr>
            </a:lvl9pPr>
          </a:lstStyle>
          <a:p/>
        </p:txBody>
      </p:sp>
      <p:sp>
        <p:nvSpPr>
          <p:cNvPr id="29" name="Google Shape;29;p3"/>
          <p:cNvSpPr txBox="1"/>
          <p:nvPr>
            <p:ph idx="1" type="subTitle"/>
          </p:nvPr>
        </p:nvSpPr>
        <p:spPr>
          <a:xfrm>
            <a:off x="2569800" y="3188701"/>
            <a:ext cx="40044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1400"/>
              <a:buNone/>
              <a:defRPr sz="1400">
                <a:solidFill>
                  <a:srgbClr val="000000"/>
                </a:solidFill>
              </a:defRPr>
            </a:lvl1pPr>
            <a:lvl2pPr lvl="1" rtl="0" algn="ctr">
              <a:spcBef>
                <a:spcPts val="0"/>
              </a:spcBef>
              <a:spcAft>
                <a:spcPts val="0"/>
              </a:spcAft>
              <a:buClr>
                <a:srgbClr val="000000"/>
              </a:buClr>
              <a:buSzPts val="1400"/>
              <a:buNone/>
              <a:defRPr sz="1400">
                <a:solidFill>
                  <a:srgbClr val="000000"/>
                </a:solidFill>
              </a:defRPr>
            </a:lvl2pPr>
            <a:lvl3pPr lvl="2" rtl="0" algn="ctr">
              <a:spcBef>
                <a:spcPts val="0"/>
              </a:spcBef>
              <a:spcAft>
                <a:spcPts val="0"/>
              </a:spcAft>
              <a:buClr>
                <a:srgbClr val="000000"/>
              </a:buClr>
              <a:buSzPts val="1400"/>
              <a:buNone/>
              <a:defRPr sz="1400">
                <a:solidFill>
                  <a:srgbClr val="000000"/>
                </a:solidFill>
              </a:defRPr>
            </a:lvl3pPr>
            <a:lvl4pPr lvl="3" rtl="0" algn="ctr">
              <a:spcBef>
                <a:spcPts val="0"/>
              </a:spcBef>
              <a:spcAft>
                <a:spcPts val="0"/>
              </a:spcAft>
              <a:buClr>
                <a:srgbClr val="000000"/>
              </a:buClr>
              <a:buSzPts val="1400"/>
              <a:buNone/>
              <a:defRPr sz="1400">
                <a:solidFill>
                  <a:srgbClr val="000000"/>
                </a:solidFill>
              </a:defRPr>
            </a:lvl4pPr>
            <a:lvl5pPr lvl="4" rtl="0" algn="ctr">
              <a:spcBef>
                <a:spcPts val="0"/>
              </a:spcBef>
              <a:spcAft>
                <a:spcPts val="0"/>
              </a:spcAft>
              <a:buClr>
                <a:srgbClr val="000000"/>
              </a:buClr>
              <a:buSzPts val="1400"/>
              <a:buNone/>
              <a:defRPr sz="1400">
                <a:solidFill>
                  <a:srgbClr val="000000"/>
                </a:solidFill>
              </a:defRPr>
            </a:lvl5pPr>
            <a:lvl6pPr lvl="5" rtl="0" algn="ctr">
              <a:spcBef>
                <a:spcPts val="0"/>
              </a:spcBef>
              <a:spcAft>
                <a:spcPts val="0"/>
              </a:spcAft>
              <a:buClr>
                <a:srgbClr val="000000"/>
              </a:buClr>
              <a:buSzPts val="1400"/>
              <a:buNone/>
              <a:defRPr sz="1400">
                <a:solidFill>
                  <a:srgbClr val="000000"/>
                </a:solidFill>
              </a:defRPr>
            </a:lvl6pPr>
            <a:lvl7pPr lvl="6" rtl="0" algn="ctr">
              <a:spcBef>
                <a:spcPts val="0"/>
              </a:spcBef>
              <a:spcAft>
                <a:spcPts val="0"/>
              </a:spcAft>
              <a:buClr>
                <a:srgbClr val="000000"/>
              </a:buClr>
              <a:buSzPts val="1400"/>
              <a:buNone/>
              <a:defRPr sz="1400">
                <a:solidFill>
                  <a:srgbClr val="000000"/>
                </a:solidFill>
              </a:defRPr>
            </a:lvl7pPr>
            <a:lvl8pPr lvl="7" rtl="0" algn="ctr">
              <a:spcBef>
                <a:spcPts val="0"/>
              </a:spcBef>
              <a:spcAft>
                <a:spcPts val="0"/>
              </a:spcAft>
              <a:buClr>
                <a:srgbClr val="000000"/>
              </a:buClr>
              <a:buSzPts val="1400"/>
              <a:buNone/>
              <a:defRPr sz="1400">
                <a:solidFill>
                  <a:srgbClr val="000000"/>
                </a:solidFill>
              </a:defRPr>
            </a:lvl8pPr>
            <a:lvl9pPr lvl="8" rtl="0" algn="ctr">
              <a:spcBef>
                <a:spcPts val="0"/>
              </a:spcBef>
              <a:spcAft>
                <a:spcPts val="0"/>
              </a:spcAft>
              <a:buClr>
                <a:srgbClr val="000000"/>
              </a:buClr>
              <a:buSzPts val="1400"/>
              <a:buNone/>
              <a:defRPr sz="1400">
                <a:solidFill>
                  <a:srgbClr val="000000"/>
                </a:solidFill>
              </a:defRPr>
            </a:lvl9pPr>
          </a:lstStyle>
          <a:p/>
        </p:txBody>
      </p:sp>
      <p:grpSp>
        <p:nvGrpSpPr>
          <p:cNvPr id="30" name="Google Shape;30;p3"/>
          <p:cNvGrpSpPr/>
          <p:nvPr/>
        </p:nvGrpSpPr>
        <p:grpSpPr>
          <a:xfrm>
            <a:off x="764825" y="439375"/>
            <a:ext cx="1924500" cy="1924500"/>
            <a:chOff x="6680825" y="2549350"/>
            <a:chExt cx="1539600" cy="1539600"/>
          </a:xfrm>
        </p:grpSpPr>
        <p:sp>
          <p:nvSpPr>
            <p:cNvPr id="31" name="Google Shape;31;p3"/>
            <p:cNvSpPr/>
            <p:nvPr/>
          </p:nvSpPr>
          <p:spPr>
            <a:xfrm>
              <a:off x="6825669" y="2694194"/>
              <a:ext cx="1249800" cy="1249800"/>
            </a:xfrm>
            <a:prstGeom prst="ellipse">
              <a:avLst/>
            </a:prstGeom>
            <a:solidFill>
              <a:srgbClr val="666666">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6894850" y="2763375"/>
              <a:ext cx="1111200" cy="1111200"/>
            </a:xfrm>
            <a:prstGeom prst="ellipse">
              <a:avLst/>
            </a:prstGeom>
            <a:solidFill>
              <a:srgbClr val="666666">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6680825" y="2549350"/>
              <a:ext cx="1539600" cy="1539600"/>
            </a:xfrm>
            <a:prstGeom prst="donut">
              <a:avLst>
                <a:gd fmla="val 495" name="adj"/>
              </a:avLst>
            </a:prstGeom>
            <a:solidFill>
              <a:srgbClr val="666666">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34" name="Shape 34"/>
        <p:cNvGrpSpPr/>
        <p:nvPr/>
      </p:nvGrpSpPr>
      <p:grpSpPr>
        <a:xfrm>
          <a:off x="0" y="0"/>
          <a:ext cx="0" cy="0"/>
          <a:chOff x="0" y="0"/>
          <a:chExt cx="0" cy="0"/>
        </a:xfrm>
      </p:grpSpPr>
      <p:grpSp>
        <p:nvGrpSpPr>
          <p:cNvPr id="35" name="Google Shape;35;p4"/>
          <p:cNvGrpSpPr/>
          <p:nvPr/>
        </p:nvGrpSpPr>
        <p:grpSpPr>
          <a:xfrm>
            <a:off x="818844" y="502333"/>
            <a:ext cx="2324700" cy="2324700"/>
            <a:chOff x="-474900" y="321200"/>
            <a:chExt cx="2324700" cy="2324700"/>
          </a:xfrm>
        </p:grpSpPr>
        <p:sp>
          <p:nvSpPr>
            <p:cNvPr id="36" name="Google Shape;36;p4"/>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4"/>
          <p:cNvSpPr/>
          <p:nvPr/>
        </p:nvSpPr>
        <p:spPr>
          <a:xfrm>
            <a:off x="1794525" y="-407900"/>
            <a:ext cx="5959200" cy="5959200"/>
          </a:xfrm>
          <a:prstGeom prst="ellipse">
            <a:avLst/>
          </a:prstGeom>
          <a:solidFill>
            <a:srgbClr val="000000">
              <a:alpha val="65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txBox="1"/>
          <p:nvPr>
            <p:ph idx="1" type="body"/>
          </p:nvPr>
        </p:nvSpPr>
        <p:spPr>
          <a:xfrm>
            <a:off x="2385525" y="1310550"/>
            <a:ext cx="4777200" cy="32658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Font typeface="Poppins"/>
              <a:buChar char="￮"/>
              <a:defRPr b="1" sz="2600">
                <a:latin typeface="Poppins"/>
                <a:ea typeface="Poppins"/>
                <a:cs typeface="Poppins"/>
                <a:sym typeface="Poppins"/>
              </a:defRPr>
            </a:lvl1pPr>
            <a:lvl2pPr indent="-393700" lvl="1" marL="914400" rtl="0">
              <a:spcBef>
                <a:spcPts val="0"/>
              </a:spcBef>
              <a:spcAft>
                <a:spcPts val="0"/>
              </a:spcAft>
              <a:buSzPts val="2600"/>
              <a:buFont typeface="Poppins"/>
              <a:buChar char="￮"/>
              <a:defRPr b="1" sz="2600">
                <a:latin typeface="Poppins"/>
                <a:ea typeface="Poppins"/>
                <a:cs typeface="Poppins"/>
                <a:sym typeface="Poppins"/>
              </a:defRPr>
            </a:lvl2pPr>
            <a:lvl3pPr indent="-393700" lvl="2" marL="1371600" rtl="0">
              <a:spcBef>
                <a:spcPts val="0"/>
              </a:spcBef>
              <a:spcAft>
                <a:spcPts val="0"/>
              </a:spcAft>
              <a:buSzPts val="2600"/>
              <a:buFont typeface="Poppins"/>
              <a:buChar char="￮"/>
              <a:defRPr b="1" sz="2600">
                <a:latin typeface="Poppins"/>
                <a:ea typeface="Poppins"/>
                <a:cs typeface="Poppins"/>
                <a:sym typeface="Poppins"/>
              </a:defRPr>
            </a:lvl3pPr>
            <a:lvl4pPr indent="-393700" lvl="3" marL="1828800" rtl="0">
              <a:spcBef>
                <a:spcPts val="0"/>
              </a:spcBef>
              <a:spcAft>
                <a:spcPts val="0"/>
              </a:spcAft>
              <a:buSzPts val="2600"/>
              <a:buFont typeface="Poppins"/>
              <a:buChar char="●"/>
              <a:defRPr b="1" sz="2600">
                <a:latin typeface="Poppins"/>
                <a:ea typeface="Poppins"/>
                <a:cs typeface="Poppins"/>
                <a:sym typeface="Poppins"/>
              </a:defRPr>
            </a:lvl4pPr>
            <a:lvl5pPr indent="-393700" lvl="4" marL="2286000" rtl="0">
              <a:spcBef>
                <a:spcPts val="0"/>
              </a:spcBef>
              <a:spcAft>
                <a:spcPts val="0"/>
              </a:spcAft>
              <a:buSzPts val="2600"/>
              <a:buFont typeface="Poppins"/>
              <a:buChar char="○"/>
              <a:defRPr b="1" sz="2600">
                <a:latin typeface="Poppins"/>
                <a:ea typeface="Poppins"/>
                <a:cs typeface="Poppins"/>
                <a:sym typeface="Poppins"/>
              </a:defRPr>
            </a:lvl5pPr>
            <a:lvl6pPr indent="-393700" lvl="5" marL="2743200" rtl="0">
              <a:spcBef>
                <a:spcPts val="0"/>
              </a:spcBef>
              <a:spcAft>
                <a:spcPts val="0"/>
              </a:spcAft>
              <a:buSzPts val="2600"/>
              <a:buFont typeface="Poppins"/>
              <a:buChar char="■"/>
              <a:defRPr b="1" sz="2600">
                <a:latin typeface="Poppins"/>
                <a:ea typeface="Poppins"/>
                <a:cs typeface="Poppins"/>
                <a:sym typeface="Poppins"/>
              </a:defRPr>
            </a:lvl6pPr>
            <a:lvl7pPr indent="-393700" lvl="6" marL="3200400" rtl="0">
              <a:spcBef>
                <a:spcPts val="0"/>
              </a:spcBef>
              <a:spcAft>
                <a:spcPts val="0"/>
              </a:spcAft>
              <a:buSzPts val="2600"/>
              <a:buFont typeface="Poppins"/>
              <a:buChar char="●"/>
              <a:defRPr b="1" sz="2600">
                <a:latin typeface="Poppins"/>
                <a:ea typeface="Poppins"/>
                <a:cs typeface="Poppins"/>
                <a:sym typeface="Poppins"/>
              </a:defRPr>
            </a:lvl7pPr>
            <a:lvl8pPr indent="-393700" lvl="7" marL="3657600" rtl="0">
              <a:spcBef>
                <a:spcPts val="0"/>
              </a:spcBef>
              <a:spcAft>
                <a:spcPts val="0"/>
              </a:spcAft>
              <a:buSzPts val="2600"/>
              <a:buFont typeface="Poppins"/>
              <a:buChar char="○"/>
              <a:defRPr b="1" sz="2600">
                <a:latin typeface="Poppins"/>
                <a:ea typeface="Poppins"/>
                <a:cs typeface="Poppins"/>
                <a:sym typeface="Poppins"/>
              </a:defRPr>
            </a:lvl8pPr>
            <a:lvl9pPr indent="-393700" lvl="8" marL="4114800">
              <a:spcBef>
                <a:spcPts val="0"/>
              </a:spcBef>
              <a:spcAft>
                <a:spcPts val="0"/>
              </a:spcAft>
              <a:buSzPts val="2600"/>
              <a:buFont typeface="Poppins"/>
              <a:buChar char="■"/>
              <a:defRPr b="1" sz="2600">
                <a:latin typeface="Poppins"/>
                <a:ea typeface="Poppins"/>
                <a:cs typeface="Poppins"/>
                <a:sym typeface="Poppins"/>
              </a:defRPr>
            </a:lvl9pPr>
          </a:lstStyle>
          <a:p/>
        </p:txBody>
      </p:sp>
      <p:sp>
        <p:nvSpPr>
          <p:cNvPr id="43" name="Google Shape;43;p4"/>
          <p:cNvSpPr txBox="1"/>
          <p:nvPr/>
        </p:nvSpPr>
        <p:spPr>
          <a:xfrm>
            <a:off x="1599200" y="1326625"/>
            <a:ext cx="7641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latin typeface="Poppins"/>
                <a:ea typeface="Poppins"/>
                <a:cs typeface="Poppins"/>
                <a:sym typeface="Poppins"/>
              </a:rPr>
              <a:t>“</a:t>
            </a:r>
            <a:endParaRPr b="1" sz="7200">
              <a:latin typeface="Poppins"/>
              <a:ea typeface="Poppins"/>
              <a:cs typeface="Poppins"/>
              <a:sym typeface="Poppins"/>
            </a:endParaRPr>
          </a:p>
        </p:txBody>
      </p:sp>
      <p:sp>
        <p:nvSpPr>
          <p:cNvPr id="44" name="Google Shape;44;p4"/>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5" name="Shape 45"/>
        <p:cNvGrpSpPr/>
        <p:nvPr/>
      </p:nvGrpSpPr>
      <p:grpSpPr>
        <a:xfrm>
          <a:off x="0" y="0"/>
          <a:ext cx="0" cy="0"/>
          <a:chOff x="0" y="0"/>
          <a:chExt cx="0" cy="0"/>
        </a:xfrm>
      </p:grpSpPr>
      <p:sp>
        <p:nvSpPr>
          <p:cNvPr id="46" name="Google Shape;46;p5"/>
          <p:cNvSpPr/>
          <p:nvPr/>
        </p:nvSpPr>
        <p:spPr>
          <a:xfrm>
            <a:off x="6081700" y="764000"/>
            <a:ext cx="3615600" cy="3615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 name="Google Shape;47;p5"/>
          <p:cNvGrpSpPr/>
          <p:nvPr/>
        </p:nvGrpSpPr>
        <p:grpSpPr>
          <a:xfrm>
            <a:off x="-442731" y="337284"/>
            <a:ext cx="2324700" cy="2324700"/>
            <a:chOff x="-474900" y="321200"/>
            <a:chExt cx="2324700" cy="2324700"/>
          </a:xfrm>
        </p:grpSpPr>
        <p:sp>
          <p:nvSpPr>
            <p:cNvPr id="48" name="Google Shape;48;p5"/>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54" name="Google Shape;54;p5"/>
          <p:cNvSpPr txBox="1"/>
          <p:nvPr>
            <p:ph idx="1" type="body"/>
          </p:nvPr>
        </p:nvSpPr>
        <p:spPr>
          <a:xfrm>
            <a:off x="1069625" y="1958050"/>
            <a:ext cx="4608000" cy="2618400"/>
          </a:xfrm>
          <a:prstGeom prst="rect">
            <a:avLst/>
          </a:prstGeom>
        </p:spPr>
        <p:txBody>
          <a:bodyPr anchorCtr="0" anchor="t" bIns="91425" lIns="91425" spcFirstLastPara="1" rIns="91425" wrap="square" tIns="91425">
            <a:noAutofit/>
          </a:bodyPr>
          <a:lstStyle>
            <a:lvl1pPr indent="-330200" lvl="0" marL="457200">
              <a:spcBef>
                <a:spcPts val="60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55" name="Google Shape;55;p5"/>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56" name="Google Shape;56;p5"/>
          <p:cNvSpPr/>
          <p:nvPr/>
        </p:nvSpPr>
        <p:spPr>
          <a:xfrm>
            <a:off x="6272900" y="955200"/>
            <a:ext cx="3233100" cy="3233100"/>
          </a:xfrm>
          <a:prstGeom prst="ellipse">
            <a:avLst/>
          </a:prstGeom>
          <a:solidFill>
            <a:srgbClr val="000000">
              <a:alpha val="65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big image">
  <p:cSld name="TITLE_AND_BODY_1">
    <p:spTree>
      <p:nvGrpSpPr>
        <p:cNvPr id="57" name="Shape 57"/>
        <p:cNvGrpSpPr/>
        <p:nvPr/>
      </p:nvGrpSpPr>
      <p:grpSpPr>
        <a:xfrm>
          <a:off x="0" y="0"/>
          <a:ext cx="0" cy="0"/>
          <a:chOff x="0" y="0"/>
          <a:chExt cx="0" cy="0"/>
        </a:xfrm>
      </p:grpSpPr>
      <p:sp>
        <p:nvSpPr>
          <p:cNvPr id="58" name="Google Shape;58;p6"/>
          <p:cNvSpPr/>
          <p:nvPr/>
        </p:nvSpPr>
        <p:spPr>
          <a:xfrm>
            <a:off x="5142675" y="358375"/>
            <a:ext cx="4426800" cy="44268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a:off x="5376775" y="592475"/>
            <a:ext cx="3958500" cy="3958500"/>
          </a:xfrm>
          <a:prstGeom prst="ellipse">
            <a:avLst/>
          </a:prstGeom>
          <a:solidFill>
            <a:srgbClr val="000000">
              <a:alpha val="65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 name="Google Shape;60;p6"/>
          <p:cNvGrpSpPr/>
          <p:nvPr/>
        </p:nvGrpSpPr>
        <p:grpSpPr>
          <a:xfrm>
            <a:off x="-442731" y="337284"/>
            <a:ext cx="2324700" cy="2324700"/>
            <a:chOff x="-474900" y="321200"/>
            <a:chExt cx="2324700" cy="2324700"/>
          </a:xfrm>
        </p:grpSpPr>
        <p:sp>
          <p:nvSpPr>
            <p:cNvPr id="61" name="Google Shape;61;p6"/>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6"/>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txBox="1"/>
          <p:nvPr>
            <p:ph type="title"/>
          </p:nvPr>
        </p:nvSpPr>
        <p:spPr>
          <a:xfrm>
            <a:off x="457200" y="1166125"/>
            <a:ext cx="4504800" cy="6831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7" name="Google Shape;67;p6"/>
          <p:cNvSpPr txBox="1"/>
          <p:nvPr>
            <p:ph idx="1" type="body"/>
          </p:nvPr>
        </p:nvSpPr>
        <p:spPr>
          <a:xfrm>
            <a:off x="985679" y="1958050"/>
            <a:ext cx="3976500" cy="26184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
        <p:nvSpPr>
          <p:cNvPr id="68" name="Google Shape;68;p6"/>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69" name="Shape 69"/>
        <p:cNvGrpSpPr/>
        <p:nvPr/>
      </p:nvGrpSpPr>
      <p:grpSpPr>
        <a:xfrm>
          <a:off x="0" y="0"/>
          <a:ext cx="0" cy="0"/>
          <a:chOff x="0" y="0"/>
          <a:chExt cx="0" cy="0"/>
        </a:xfrm>
      </p:grpSpPr>
      <p:grpSp>
        <p:nvGrpSpPr>
          <p:cNvPr id="70" name="Google Shape;70;p7"/>
          <p:cNvGrpSpPr/>
          <p:nvPr/>
        </p:nvGrpSpPr>
        <p:grpSpPr>
          <a:xfrm>
            <a:off x="-442731" y="337284"/>
            <a:ext cx="2324700" cy="2324700"/>
            <a:chOff x="-474900" y="321200"/>
            <a:chExt cx="2324700" cy="2324700"/>
          </a:xfrm>
        </p:grpSpPr>
        <p:sp>
          <p:nvSpPr>
            <p:cNvPr id="71" name="Google Shape;71;p7"/>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7"/>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77" name="Google Shape;77;p7"/>
          <p:cNvSpPr txBox="1"/>
          <p:nvPr>
            <p:ph idx="1" type="body"/>
          </p:nvPr>
        </p:nvSpPr>
        <p:spPr>
          <a:xfrm>
            <a:off x="1069625" y="1958050"/>
            <a:ext cx="2236800" cy="2618400"/>
          </a:xfrm>
          <a:prstGeom prst="rect">
            <a:avLst/>
          </a:prstGeom>
        </p:spPr>
        <p:txBody>
          <a:bodyPr anchorCtr="0" anchor="t" bIns="91425" lIns="91425" spcFirstLastPara="1" rIns="91425" wrap="square" tIns="91425">
            <a:noAutofit/>
          </a:bodyPr>
          <a:lstStyle>
            <a:lvl1pPr indent="-317500" lvl="0" marL="457200">
              <a:spcBef>
                <a:spcPts val="60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78" name="Google Shape;78;p7"/>
          <p:cNvSpPr txBox="1"/>
          <p:nvPr>
            <p:ph idx="2" type="body"/>
          </p:nvPr>
        </p:nvSpPr>
        <p:spPr>
          <a:xfrm>
            <a:off x="3440857" y="1958050"/>
            <a:ext cx="2236800" cy="2618400"/>
          </a:xfrm>
          <a:prstGeom prst="rect">
            <a:avLst/>
          </a:prstGeom>
        </p:spPr>
        <p:txBody>
          <a:bodyPr anchorCtr="0" anchor="t" bIns="91425" lIns="91425" spcFirstLastPara="1" rIns="91425" wrap="square" tIns="91425">
            <a:noAutofit/>
          </a:bodyPr>
          <a:lstStyle>
            <a:lvl1pPr indent="-317500" lvl="0" marL="457200">
              <a:spcBef>
                <a:spcPts val="60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79" name="Google Shape;79;p7"/>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80" name="Google Shape;80;p7"/>
          <p:cNvSpPr/>
          <p:nvPr/>
        </p:nvSpPr>
        <p:spPr>
          <a:xfrm>
            <a:off x="6081700" y="764000"/>
            <a:ext cx="3615600" cy="3615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7"/>
          <p:cNvSpPr/>
          <p:nvPr/>
        </p:nvSpPr>
        <p:spPr>
          <a:xfrm>
            <a:off x="6272900" y="955200"/>
            <a:ext cx="3233100" cy="3233100"/>
          </a:xfrm>
          <a:prstGeom prst="ellipse">
            <a:avLst/>
          </a:prstGeom>
          <a:solidFill>
            <a:srgbClr val="000000">
              <a:alpha val="65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82" name="Shape 82"/>
        <p:cNvGrpSpPr/>
        <p:nvPr/>
      </p:nvGrpSpPr>
      <p:grpSpPr>
        <a:xfrm>
          <a:off x="0" y="0"/>
          <a:ext cx="0" cy="0"/>
          <a:chOff x="0" y="0"/>
          <a:chExt cx="0" cy="0"/>
        </a:xfrm>
      </p:grpSpPr>
      <p:grpSp>
        <p:nvGrpSpPr>
          <p:cNvPr id="83" name="Google Shape;83;p8"/>
          <p:cNvGrpSpPr/>
          <p:nvPr/>
        </p:nvGrpSpPr>
        <p:grpSpPr>
          <a:xfrm>
            <a:off x="-442731" y="337284"/>
            <a:ext cx="2324700" cy="2324700"/>
            <a:chOff x="-474900" y="321200"/>
            <a:chExt cx="2324700" cy="2324700"/>
          </a:xfrm>
        </p:grpSpPr>
        <p:sp>
          <p:nvSpPr>
            <p:cNvPr id="84" name="Google Shape;84;p8"/>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8"/>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90" name="Google Shape;90;p8"/>
          <p:cNvSpPr txBox="1"/>
          <p:nvPr>
            <p:ph idx="1" type="body"/>
          </p:nvPr>
        </p:nvSpPr>
        <p:spPr>
          <a:xfrm>
            <a:off x="1069625" y="1958050"/>
            <a:ext cx="1485300" cy="2618400"/>
          </a:xfrm>
          <a:prstGeom prst="rect">
            <a:avLst/>
          </a:prstGeom>
        </p:spPr>
        <p:txBody>
          <a:bodyPr anchorCtr="0" anchor="t" bIns="91425" lIns="91425" spcFirstLastPara="1" rIns="91425" wrap="square" tIns="91425">
            <a:noAutofit/>
          </a:bodyPr>
          <a:lstStyle>
            <a:lvl1pPr indent="-298450" lvl="0" marL="457200" rtl="0">
              <a:spcBef>
                <a:spcPts val="60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91" name="Google Shape;91;p8"/>
          <p:cNvSpPr txBox="1"/>
          <p:nvPr>
            <p:ph idx="2" type="body"/>
          </p:nvPr>
        </p:nvSpPr>
        <p:spPr>
          <a:xfrm>
            <a:off x="2630936" y="1958050"/>
            <a:ext cx="1485300" cy="2618400"/>
          </a:xfrm>
          <a:prstGeom prst="rect">
            <a:avLst/>
          </a:prstGeom>
        </p:spPr>
        <p:txBody>
          <a:bodyPr anchorCtr="0" anchor="t" bIns="91425" lIns="91425" spcFirstLastPara="1" rIns="91425" wrap="square" tIns="91425">
            <a:noAutofit/>
          </a:bodyPr>
          <a:lstStyle>
            <a:lvl1pPr indent="-298450" lvl="0" marL="457200" rtl="0">
              <a:spcBef>
                <a:spcPts val="60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92" name="Google Shape;92;p8"/>
          <p:cNvSpPr txBox="1"/>
          <p:nvPr>
            <p:ph idx="3" type="body"/>
          </p:nvPr>
        </p:nvSpPr>
        <p:spPr>
          <a:xfrm>
            <a:off x="4192246" y="1958050"/>
            <a:ext cx="1485300" cy="2618400"/>
          </a:xfrm>
          <a:prstGeom prst="rect">
            <a:avLst/>
          </a:prstGeom>
        </p:spPr>
        <p:txBody>
          <a:bodyPr anchorCtr="0" anchor="t" bIns="91425" lIns="91425" spcFirstLastPara="1" rIns="91425" wrap="square" tIns="91425">
            <a:noAutofit/>
          </a:bodyPr>
          <a:lstStyle>
            <a:lvl1pPr indent="-298450" lvl="0" marL="457200" rtl="0">
              <a:spcBef>
                <a:spcPts val="60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93" name="Google Shape;93;p8"/>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94" name="Google Shape;94;p8"/>
          <p:cNvSpPr/>
          <p:nvPr/>
        </p:nvSpPr>
        <p:spPr>
          <a:xfrm>
            <a:off x="6081700" y="764000"/>
            <a:ext cx="3615600" cy="3615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p:nvPr/>
        </p:nvSpPr>
        <p:spPr>
          <a:xfrm>
            <a:off x="6272900" y="955200"/>
            <a:ext cx="3233100" cy="3233100"/>
          </a:xfrm>
          <a:prstGeom prst="ellipse">
            <a:avLst/>
          </a:prstGeom>
          <a:solidFill>
            <a:srgbClr val="000000">
              <a:alpha val="65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6" name="Shape 96"/>
        <p:cNvGrpSpPr/>
        <p:nvPr/>
      </p:nvGrpSpPr>
      <p:grpSpPr>
        <a:xfrm>
          <a:off x="0" y="0"/>
          <a:ext cx="0" cy="0"/>
          <a:chOff x="0" y="0"/>
          <a:chExt cx="0" cy="0"/>
        </a:xfrm>
      </p:grpSpPr>
      <p:grpSp>
        <p:nvGrpSpPr>
          <p:cNvPr id="97" name="Google Shape;97;p9"/>
          <p:cNvGrpSpPr/>
          <p:nvPr/>
        </p:nvGrpSpPr>
        <p:grpSpPr>
          <a:xfrm>
            <a:off x="-442731" y="337284"/>
            <a:ext cx="2324700" cy="2324700"/>
            <a:chOff x="-474900" y="321200"/>
            <a:chExt cx="2324700" cy="2324700"/>
          </a:xfrm>
        </p:grpSpPr>
        <p:sp>
          <p:nvSpPr>
            <p:cNvPr id="98" name="Google Shape;98;p9"/>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9"/>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9"/>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9"/>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04" name="Google Shape;104;p9"/>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5" name="Shape 105"/>
        <p:cNvGrpSpPr/>
        <p:nvPr/>
      </p:nvGrpSpPr>
      <p:grpSpPr>
        <a:xfrm>
          <a:off x="0" y="0"/>
          <a:ext cx="0" cy="0"/>
          <a:chOff x="0" y="0"/>
          <a:chExt cx="0" cy="0"/>
        </a:xfrm>
      </p:grpSpPr>
      <p:grpSp>
        <p:nvGrpSpPr>
          <p:cNvPr id="106" name="Google Shape;106;p10"/>
          <p:cNvGrpSpPr/>
          <p:nvPr/>
        </p:nvGrpSpPr>
        <p:grpSpPr>
          <a:xfrm>
            <a:off x="308378" y="3811995"/>
            <a:ext cx="1844185" cy="1844185"/>
            <a:chOff x="-474900" y="321200"/>
            <a:chExt cx="2324700" cy="2324700"/>
          </a:xfrm>
        </p:grpSpPr>
        <p:sp>
          <p:nvSpPr>
            <p:cNvPr id="107" name="Google Shape;107;p10"/>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0"/>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0"/>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0"/>
          <p:cNvSpPr txBox="1"/>
          <p:nvPr>
            <p:ph idx="1" type="body"/>
          </p:nvPr>
        </p:nvSpPr>
        <p:spPr>
          <a:xfrm>
            <a:off x="1069625" y="4406300"/>
            <a:ext cx="4608000" cy="519600"/>
          </a:xfrm>
          <a:prstGeom prst="rect">
            <a:avLst/>
          </a:prstGeom>
        </p:spPr>
        <p:txBody>
          <a:bodyPr anchorCtr="0" anchor="b" bIns="91425" lIns="91425" spcFirstLastPara="1" rIns="91425" wrap="square" tIns="91425">
            <a:noAutofit/>
          </a:bodyPr>
          <a:lstStyle>
            <a:lvl1pPr indent="-228600" lvl="0" marL="457200">
              <a:spcBef>
                <a:spcPts val="360"/>
              </a:spcBef>
              <a:spcAft>
                <a:spcPts val="0"/>
              </a:spcAft>
              <a:buSzPts val="1400"/>
              <a:buNone/>
              <a:defRPr sz="1400"/>
            </a:lvl1pPr>
          </a:lstStyle>
          <a:p/>
        </p:txBody>
      </p:sp>
      <p:sp>
        <p:nvSpPr>
          <p:cNvPr id="113" name="Google Shape;113;p10"/>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lvl1pPr lvl="0" algn="ctr">
              <a:buNone/>
              <a:defRPr b="1" sz="1000">
                <a:solidFill>
                  <a:srgbClr val="FFFFFF"/>
                </a:solidFill>
                <a:latin typeface="Poppins"/>
                <a:ea typeface="Poppins"/>
                <a:cs typeface="Poppins"/>
                <a:sym typeface="Poppins"/>
              </a:defRPr>
            </a:lvl1pPr>
            <a:lvl2pPr lvl="1" algn="ctr">
              <a:buNone/>
              <a:defRPr b="1" sz="1000">
                <a:solidFill>
                  <a:srgbClr val="FFFFFF"/>
                </a:solidFill>
                <a:latin typeface="Poppins"/>
                <a:ea typeface="Poppins"/>
                <a:cs typeface="Poppins"/>
                <a:sym typeface="Poppins"/>
              </a:defRPr>
            </a:lvl2pPr>
            <a:lvl3pPr lvl="2" algn="ctr">
              <a:buNone/>
              <a:defRPr b="1" sz="1000">
                <a:solidFill>
                  <a:srgbClr val="FFFFFF"/>
                </a:solidFill>
                <a:latin typeface="Poppins"/>
                <a:ea typeface="Poppins"/>
                <a:cs typeface="Poppins"/>
                <a:sym typeface="Poppins"/>
              </a:defRPr>
            </a:lvl3pPr>
            <a:lvl4pPr lvl="3" algn="ctr">
              <a:buNone/>
              <a:defRPr b="1" sz="1000">
                <a:solidFill>
                  <a:srgbClr val="FFFFFF"/>
                </a:solidFill>
                <a:latin typeface="Poppins"/>
                <a:ea typeface="Poppins"/>
                <a:cs typeface="Poppins"/>
                <a:sym typeface="Poppins"/>
              </a:defRPr>
            </a:lvl4pPr>
            <a:lvl5pPr lvl="4" algn="ctr">
              <a:buNone/>
              <a:defRPr b="1" sz="1000">
                <a:solidFill>
                  <a:srgbClr val="FFFFFF"/>
                </a:solidFill>
                <a:latin typeface="Poppins"/>
                <a:ea typeface="Poppins"/>
                <a:cs typeface="Poppins"/>
                <a:sym typeface="Poppins"/>
              </a:defRPr>
            </a:lvl5pPr>
            <a:lvl6pPr lvl="5" algn="ctr">
              <a:buNone/>
              <a:defRPr b="1" sz="1000">
                <a:solidFill>
                  <a:srgbClr val="FFFFFF"/>
                </a:solidFill>
                <a:latin typeface="Poppins"/>
                <a:ea typeface="Poppins"/>
                <a:cs typeface="Poppins"/>
                <a:sym typeface="Poppins"/>
              </a:defRPr>
            </a:lvl6pPr>
            <a:lvl7pPr lvl="6" algn="ctr">
              <a:buNone/>
              <a:defRPr b="1" sz="1000">
                <a:solidFill>
                  <a:srgbClr val="FFFFFF"/>
                </a:solidFill>
                <a:latin typeface="Poppins"/>
                <a:ea typeface="Poppins"/>
                <a:cs typeface="Poppins"/>
                <a:sym typeface="Poppins"/>
              </a:defRPr>
            </a:lvl7pPr>
            <a:lvl8pPr lvl="7" algn="ctr">
              <a:buNone/>
              <a:defRPr b="1" sz="1000">
                <a:solidFill>
                  <a:srgbClr val="FFFFFF"/>
                </a:solidFill>
                <a:latin typeface="Poppins"/>
                <a:ea typeface="Poppins"/>
                <a:cs typeface="Poppins"/>
                <a:sym typeface="Poppins"/>
              </a:defRPr>
            </a:lvl8pPr>
            <a:lvl9pPr lvl="8" algn="ctr">
              <a:buNone/>
              <a:defRPr b="1" sz="1000">
                <a:solidFill>
                  <a:srgbClr val="FFFFFF"/>
                </a:solidFill>
                <a:latin typeface="Poppins"/>
                <a:ea typeface="Poppins"/>
                <a:cs typeface="Poppins"/>
                <a:sym typeface="Poppins"/>
              </a:defRPr>
            </a:lvl9pPr>
          </a:lstStyle>
          <a:p>
            <a:pPr indent="0" lvl="0" marL="0" rtl="0" algn="ctr">
              <a:spcBef>
                <a:spcPts val="0"/>
              </a:spcBef>
              <a:spcAft>
                <a:spcPts val="0"/>
              </a:spcAft>
              <a:buNone/>
            </a:pPr>
            <a:fld id="{00000000-1234-1234-1234-123412341234}" type="slidenum">
              <a:rPr lang="en"/>
              <a:t>‹#›</a:t>
            </a:fld>
            <a:endParaRPr/>
          </a:p>
        </p:txBody>
      </p:sp>
      <p:sp>
        <p:nvSpPr>
          <p:cNvPr id="7" name="Google Shape;7;p1"/>
          <p:cNvSpPr txBox="1"/>
          <p:nvPr>
            <p:ph type="title"/>
          </p:nvPr>
        </p:nvSpPr>
        <p:spPr>
          <a:xfrm>
            <a:off x="457200" y="1166125"/>
            <a:ext cx="5220300" cy="683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600"/>
              <a:buFont typeface="Poppins"/>
              <a:buNone/>
              <a:defRPr b="1" sz="3600">
                <a:solidFill>
                  <a:schemeClr val="dk1"/>
                </a:solidFill>
                <a:latin typeface="Poppins"/>
                <a:ea typeface="Poppins"/>
                <a:cs typeface="Poppins"/>
                <a:sym typeface="Poppins"/>
              </a:defRPr>
            </a:lvl1pPr>
            <a:lvl2pPr lvl="1">
              <a:spcBef>
                <a:spcPts val="0"/>
              </a:spcBef>
              <a:spcAft>
                <a:spcPts val="0"/>
              </a:spcAft>
              <a:buClr>
                <a:schemeClr val="dk1"/>
              </a:buClr>
              <a:buSzPts val="3600"/>
              <a:buFont typeface="Poppins"/>
              <a:buNone/>
              <a:defRPr b="1" sz="3600">
                <a:solidFill>
                  <a:schemeClr val="dk1"/>
                </a:solidFill>
                <a:latin typeface="Poppins"/>
                <a:ea typeface="Poppins"/>
                <a:cs typeface="Poppins"/>
                <a:sym typeface="Poppins"/>
              </a:defRPr>
            </a:lvl2pPr>
            <a:lvl3pPr lvl="2">
              <a:spcBef>
                <a:spcPts val="0"/>
              </a:spcBef>
              <a:spcAft>
                <a:spcPts val="0"/>
              </a:spcAft>
              <a:buClr>
                <a:schemeClr val="dk1"/>
              </a:buClr>
              <a:buSzPts val="3600"/>
              <a:buFont typeface="Poppins"/>
              <a:buNone/>
              <a:defRPr b="1" sz="3600">
                <a:solidFill>
                  <a:schemeClr val="dk1"/>
                </a:solidFill>
                <a:latin typeface="Poppins"/>
                <a:ea typeface="Poppins"/>
                <a:cs typeface="Poppins"/>
                <a:sym typeface="Poppins"/>
              </a:defRPr>
            </a:lvl3pPr>
            <a:lvl4pPr lvl="3">
              <a:spcBef>
                <a:spcPts val="0"/>
              </a:spcBef>
              <a:spcAft>
                <a:spcPts val="0"/>
              </a:spcAft>
              <a:buClr>
                <a:schemeClr val="dk1"/>
              </a:buClr>
              <a:buSzPts val="3600"/>
              <a:buFont typeface="Poppins"/>
              <a:buNone/>
              <a:defRPr b="1" sz="3600">
                <a:solidFill>
                  <a:schemeClr val="dk1"/>
                </a:solidFill>
                <a:latin typeface="Poppins"/>
                <a:ea typeface="Poppins"/>
                <a:cs typeface="Poppins"/>
                <a:sym typeface="Poppins"/>
              </a:defRPr>
            </a:lvl4pPr>
            <a:lvl5pPr lvl="4">
              <a:spcBef>
                <a:spcPts val="0"/>
              </a:spcBef>
              <a:spcAft>
                <a:spcPts val="0"/>
              </a:spcAft>
              <a:buClr>
                <a:schemeClr val="dk1"/>
              </a:buClr>
              <a:buSzPts val="3600"/>
              <a:buFont typeface="Poppins"/>
              <a:buNone/>
              <a:defRPr b="1" sz="3600">
                <a:solidFill>
                  <a:schemeClr val="dk1"/>
                </a:solidFill>
                <a:latin typeface="Poppins"/>
                <a:ea typeface="Poppins"/>
                <a:cs typeface="Poppins"/>
                <a:sym typeface="Poppins"/>
              </a:defRPr>
            </a:lvl5pPr>
            <a:lvl6pPr lvl="5">
              <a:spcBef>
                <a:spcPts val="0"/>
              </a:spcBef>
              <a:spcAft>
                <a:spcPts val="0"/>
              </a:spcAft>
              <a:buClr>
                <a:schemeClr val="dk1"/>
              </a:buClr>
              <a:buSzPts val="3600"/>
              <a:buFont typeface="Poppins"/>
              <a:buNone/>
              <a:defRPr b="1" sz="3600">
                <a:solidFill>
                  <a:schemeClr val="dk1"/>
                </a:solidFill>
                <a:latin typeface="Poppins"/>
                <a:ea typeface="Poppins"/>
                <a:cs typeface="Poppins"/>
                <a:sym typeface="Poppins"/>
              </a:defRPr>
            </a:lvl6pPr>
            <a:lvl7pPr lvl="6">
              <a:spcBef>
                <a:spcPts val="0"/>
              </a:spcBef>
              <a:spcAft>
                <a:spcPts val="0"/>
              </a:spcAft>
              <a:buClr>
                <a:schemeClr val="dk1"/>
              </a:buClr>
              <a:buSzPts val="3600"/>
              <a:buFont typeface="Poppins"/>
              <a:buNone/>
              <a:defRPr b="1" sz="3600">
                <a:solidFill>
                  <a:schemeClr val="dk1"/>
                </a:solidFill>
                <a:latin typeface="Poppins"/>
                <a:ea typeface="Poppins"/>
                <a:cs typeface="Poppins"/>
                <a:sym typeface="Poppins"/>
              </a:defRPr>
            </a:lvl7pPr>
            <a:lvl8pPr lvl="7">
              <a:spcBef>
                <a:spcPts val="0"/>
              </a:spcBef>
              <a:spcAft>
                <a:spcPts val="0"/>
              </a:spcAft>
              <a:buClr>
                <a:schemeClr val="dk1"/>
              </a:buClr>
              <a:buSzPts val="3600"/>
              <a:buFont typeface="Poppins"/>
              <a:buNone/>
              <a:defRPr b="1" sz="3600">
                <a:solidFill>
                  <a:schemeClr val="dk1"/>
                </a:solidFill>
                <a:latin typeface="Poppins"/>
                <a:ea typeface="Poppins"/>
                <a:cs typeface="Poppins"/>
                <a:sym typeface="Poppins"/>
              </a:defRPr>
            </a:lvl8pPr>
            <a:lvl9pPr lvl="8">
              <a:spcBef>
                <a:spcPts val="0"/>
              </a:spcBef>
              <a:spcAft>
                <a:spcPts val="0"/>
              </a:spcAft>
              <a:buClr>
                <a:schemeClr val="dk1"/>
              </a:buClr>
              <a:buSzPts val="3600"/>
              <a:buFont typeface="Poppins"/>
              <a:buNone/>
              <a:defRPr b="1" sz="3600">
                <a:solidFill>
                  <a:schemeClr val="dk1"/>
                </a:solidFill>
                <a:latin typeface="Poppins"/>
                <a:ea typeface="Poppins"/>
                <a:cs typeface="Poppins"/>
                <a:sym typeface="Poppins"/>
              </a:defRPr>
            </a:lvl9pPr>
          </a:lstStyle>
          <a:p/>
        </p:txBody>
      </p:sp>
      <p:sp>
        <p:nvSpPr>
          <p:cNvPr id="8" name="Google Shape;8;p1"/>
          <p:cNvSpPr txBox="1"/>
          <p:nvPr>
            <p:ph idx="1" type="body"/>
          </p:nvPr>
        </p:nvSpPr>
        <p:spPr>
          <a:xfrm>
            <a:off x="1069625" y="1958050"/>
            <a:ext cx="4608300" cy="2618400"/>
          </a:xfrm>
          <a:prstGeom prst="rect">
            <a:avLst/>
          </a:prstGeom>
          <a:noFill/>
          <a:ln>
            <a:noFill/>
          </a:ln>
        </p:spPr>
        <p:txBody>
          <a:bodyPr anchorCtr="0" anchor="t" bIns="91425" lIns="91425" spcFirstLastPara="1" rIns="91425" wrap="square" tIns="91425">
            <a:noAutofit/>
          </a:bodyPr>
          <a:lstStyle>
            <a:lvl1pPr indent="-330200" lvl="0" marL="457200">
              <a:spcBef>
                <a:spcPts val="60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1pPr>
            <a:lvl2pPr indent="-330200" lvl="1" marL="914400">
              <a:spcBef>
                <a:spcPts val="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2pPr>
            <a:lvl3pPr indent="-330200" lvl="2" marL="1371600">
              <a:spcBef>
                <a:spcPts val="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3pPr>
            <a:lvl4pPr indent="-330200" lvl="3" marL="18288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4pPr>
            <a:lvl5pPr indent="-330200" lvl="4" marL="22860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5pPr>
            <a:lvl6pPr indent="-330200" lvl="5" marL="2743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6pPr>
            <a:lvl7pPr indent="-330200" lvl="6" marL="32004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7pPr>
            <a:lvl8pPr indent="-330200" lvl="7" marL="36576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8pPr>
            <a:lvl9pPr indent="-330200" lvl="8" marL="41148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5.jpg"/><Relationship Id="rId4" Type="http://schemas.openxmlformats.org/officeDocument/2006/relationships/hyperlink" Target="https://www.kaggle.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ctrTitle"/>
          </p:nvPr>
        </p:nvSpPr>
        <p:spPr>
          <a:xfrm>
            <a:off x="1773675" y="985525"/>
            <a:ext cx="47208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MACHINE </a:t>
            </a:r>
            <a:endParaRPr/>
          </a:p>
        </p:txBody>
      </p:sp>
      <p:grpSp>
        <p:nvGrpSpPr>
          <p:cNvPr id="142" name="Google Shape;142;p14"/>
          <p:cNvGrpSpPr/>
          <p:nvPr/>
        </p:nvGrpSpPr>
        <p:grpSpPr>
          <a:xfrm>
            <a:off x="1311079" y="985525"/>
            <a:ext cx="832106" cy="832102"/>
            <a:chOff x="1923675" y="1633650"/>
            <a:chExt cx="436000" cy="435975"/>
          </a:xfrm>
        </p:grpSpPr>
        <p:sp>
          <p:nvSpPr>
            <p:cNvPr id="143" name="Google Shape;143;p14"/>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14"/>
          <p:cNvSpPr txBox="1"/>
          <p:nvPr/>
        </p:nvSpPr>
        <p:spPr>
          <a:xfrm>
            <a:off x="3783075" y="2145325"/>
            <a:ext cx="39882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5200">
                <a:solidFill>
                  <a:schemeClr val="lt1"/>
                </a:solidFill>
                <a:latin typeface="Poppins"/>
                <a:ea typeface="Poppins"/>
                <a:cs typeface="Poppins"/>
                <a:sym typeface="Poppins"/>
              </a:rPr>
              <a:t>LEARNING</a:t>
            </a:r>
            <a:endParaRPr>
              <a:latin typeface="Poppins Light"/>
              <a:ea typeface="Poppins Light"/>
              <a:cs typeface="Poppins Light"/>
              <a:sym typeface="Poppins Light"/>
            </a:endParaRPr>
          </a:p>
        </p:txBody>
      </p:sp>
      <p:sp>
        <p:nvSpPr>
          <p:cNvPr id="150" name="Google Shape;150;p14"/>
          <p:cNvSpPr txBox="1"/>
          <p:nvPr/>
        </p:nvSpPr>
        <p:spPr>
          <a:xfrm>
            <a:off x="7240050" y="83850"/>
            <a:ext cx="1826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lt1"/>
                </a:solidFill>
                <a:latin typeface="Poppins"/>
                <a:ea typeface="Poppins"/>
                <a:cs typeface="Poppins"/>
                <a:sym typeface="Poppins"/>
              </a:rPr>
              <a:t>NHÓM 15</a:t>
            </a:r>
            <a:endParaRPr b="1" sz="2300">
              <a:solidFill>
                <a:schemeClr val="lt1"/>
              </a:solidFill>
              <a:latin typeface="Poppins"/>
              <a:ea typeface="Poppins"/>
              <a:cs typeface="Poppins"/>
              <a:sym typeface="Poppins"/>
            </a:endParaRPr>
          </a:p>
        </p:txBody>
      </p:sp>
      <p:cxnSp>
        <p:nvCxnSpPr>
          <p:cNvPr id="151" name="Google Shape;151;p14"/>
          <p:cNvCxnSpPr/>
          <p:nvPr/>
        </p:nvCxnSpPr>
        <p:spPr>
          <a:xfrm>
            <a:off x="7184125" y="605675"/>
            <a:ext cx="1975500" cy="18600"/>
          </a:xfrm>
          <a:prstGeom prst="straightConnector1">
            <a:avLst/>
          </a:prstGeom>
          <a:noFill/>
          <a:ln cap="flat" cmpd="sng" w="76200">
            <a:solidFill>
              <a:schemeClr val="lt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35" name="Shape 235"/>
        <p:cNvGrpSpPr/>
        <p:nvPr/>
      </p:nvGrpSpPr>
      <p:grpSpPr>
        <a:xfrm>
          <a:off x="0" y="0"/>
          <a:ext cx="0" cy="0"/>
          <a:chOff x="0" y="0"/>
          <a:chExt cx="0" cy="0"/>
        </a:xfrm>
      </p:grpSpPr>
      <p:sp>
        <p:nvSpPr>
          <p:cNvPr id="236" name="Google Shape;236;p23"/>
          <p:cNvSpPr txBox="1"/>
          <p:nvPr>
            <p:ph type="title"/>
          </p:nvPr>
        </p:nvSpPr>
        <p:spPr>
          <a:xfrm>
            <a:off x="457200" y="737875"/>
            <a:ext cx="5220300" cy="68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Phân tích thành phần chính (PCA)</a:t>
            </a:r>
            <a:endParaRPr/>
          </a:p>
        </p:txBody>
      </p:sp>
      <p:sp>
        <p:nvSpPr>
          <p:cNvPr id="237" name="Google Shape;237;p23"/>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38" name="Google Shape;238;p23"/>
          <p:cNvPicPr preferRelativeResize="0"/>
          <p:nvPr/>
        </p:nvPicPr>
        <p:blipFill rotWithShape="1">
          <a:blip r:embed="rId3">
            <a:alphaModFix/>
          </a:blip>
          <a:srcRect b="0" l="0" r="0" t="0"/>
          <a:stretch/>
        </p:blipFill>
        <p:spPr>
          <a:xfrm>
            <a:off x="6372150" y="1054450"/>
            <a:ext cx="3034500" cy="3034500"/>
          </a:xfrm>
          <a:prstGeom prst="ellipse">
            <a:avLst/>
          </a:prstGeom>
          <a:noFill/>
          <a:ln>
            <a:noFill/>
          </a:ln>
        </p:spPr>
      </p:pic>
      <p:grpSp>
        <p:nvGrpSpPr>
          <p:cNvPr id="239" name="Google Shape;239;p23"/>
          <p:cNvGrpSpPr/>
          <p:nvPr/>
        </p:nvGrpSpPr>
        <p:grpSpPr>
          <a:xfrm>
            <a:off x="7867050" y="309625"/>
            <a:ext cx="1539600" cy="1539600"/>
            <a:chOff x="6680825" y="2549350"/>
            <a:chExt cx="1539600" cy="1539600"/>
          </a:xfrm>
        </p:grpSpPr>
        <p:sp>
          <p:nvSpPr>
            <p:cNvPr id="240" name="Google Shape;240;p23"/>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 name="Google Shape;243;p23"/>
          <p:cNvSpPr/>
          <p:nvPr/>
        </p:nvSpPr>
        <p:spPr>
          <a:xfrm>
            <a:off x="8468461" y="911040"/>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
          <p:cNvSpPr txBox="1"/>
          <p:nvPr/>
        </p:nvSpPr>
        <p:spPr>
          <a:xfrm>
            <a:off x="304800" y="1346350"/>
            <a:ext cx="6352800" cy="3392100"/>
          </a:xfrm>
          <a:prstGeom prst="rect">
            <a:avLst/>
          </a:prstGeom>
          <a:noFill/>
          <a:ln>
            <a:noFill/>
          </a:ln>
        </p:spPr>
        <p:txBody>
          <a:bodyPr anchorCtr="0" anchor="t" bIns="91425" lIns="91425" spcFirstLastPara="1" rIns="91425" wrap="square" tIns="91425">
            <a:spAutoFit/>
          </a:bodyPr>
          <a:lstStyle/>
          <a:p>
            <a:pPr indent="-317500" lvl="0" marL="457200" rtl="0" algn="l">
              <a:lnSpc>
                <a:spcPct val="126923"/>
              </a:lnSpc>
              <a:spcBef>
                <a:spcPts val="0"/>
              </a:spcBef>
              <a:spcAft>
                <a:spcPts val="0"/>
              </a:spcAft>
              <a:buSzPts val="1400"/>
              <a:buFont typeface="Roboto"/>
              <a:buChar char="❏"/>
            </a:pPr>
            <a:r>
              <a:rPr b="1" lang="en">
                <a:latin typeface="Roboto"/>
                <a:ea typeface="Roboto"/>
                <a:cs typeface="Roboto"/>
                <a:sym typeface="Roboto"/>
              </a:rPr>
              <a:t>Ý tưởng</a:t>
            </a:r>
            <a:endParaRPr b="1">
              <a:latin typeface="Roboto"/>
              <a:ea typeface="Roboto"/>
              <a:cs typeface="Roboto"/>
              <a:sym typeface="Roboto"/>
            </a:endParaRPr>
          </a:p>
          <a:p>
            <a:pPr indent="-317500" lvl="0" marL="457200" rtl="0" algn="l">
              <a:lnSpc>
                <a:spcPct val="126923"/>
              </a:lnSpc>
              <a:spcBef>
                <a:spcPts val="0"/>
              </a:spcBef>
              <a:spcAft>
                <a:spcPts val="0"/>
              </a:spcAft>
              <a:buSzPts val="1400"/>
              <a:buFont typeface="Roboto"/>
              <a:buChar char="●"/>
            </a:pPr>
            <a:r>
              <a:rPr lang="en">
                <a:latin typeface="Roboto"/>
                <a:ea typeface="Roboto"/>
                <a:cs typeface="Roboto"/>
                <a:sym typeface="Roboto"/>
              </a:rPr>
              <a:t>Một phương pháp đơn giản nhất trong các thuật toán Dimensionality Reduction - Phương pháp Phân tích thành phần chính</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Dựa trên quan sát rằng dữ liệu thường không phân bố ngẫu nhiên trong không gian mà thường phân bố gần các đường/mặt đặc biệt nào đó. </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 PCA xem xét một trường hợp đặc biệt khi các mặt đặc biệt đó có dạng tuyến tính là các không gian con (subspace).</a:t>
            </a:r>
            <a:endParaRPr>
              <a:latin typeface="Roboto"/>
              <a:ea typeface="Roboto"/>
              <a:cs typeface="Roboto"/>
              <a:sym typeface="Roboto"/>
            </a:endParaRPr>
          </a:p>
          <a:p>
            <a:pPr indent="-311150" lvl="0" marL="457200" rtl="0" algn="l">
              <a:lnSpc>
                <a:spcPct val="126923"/>
              </a:lnSpc>
              <a:spcBef>
                <a:spcPts val="0"/>
              </a:spcBef>
              <a:spcAft>
                <a:spcPts val="0"/>
              </a:spcAft>
              <a:buClr>
                <a:srgbClr val="111111"/>
              </a:buClr>
              <a:buSzPts val="1300"/>
              <a:buFont typeface="Roboto"/>
              <a:buChar char="●"/>
            </a:pPr>
            <a:r>
              <a:rPr lang="en">
                <a:latin typeface="Roboto"/>
                <a:ea typeface="Roboto"/>
                <a:cs typeface="Roboto"/>
                <a:sym typeface="Roboto"/>
              </a:rPr>
              <a:t>PCA là phương pháp đi tìm một phép xoay trục tọa độ để được một hệ trục toạ độ mới sao cho trong hệ mới này, thông tin của dữ liệu chủ yếu tập trung ở một vài thành phần. Phần còn lại chứa ít thông tin hơn có thể được lược bỏ.</a:t>
            </a:r>
            <a:endParaRPr>
              <a:latin typeface="Roboto"/>
              <a:ea typeface="Roboto"/>
              <a:cs typeface="Roboto"/>
              <a:sym typeface="Roboto"/>
            </a:endParaRPr>
          </a:p>
          <a:p>
            <a:pPr indent="0" lvl="0" marL="0" rtl="0" algn="l">
              <a:lnSpc>
                <a:spcPct val="126923"/>
              </a:lnSpc>
              <a:spcBef>
                <a:spcPts val="0"/>
              </a:spcBef>
              <a:spcAft>
                <a:spcPts val="0"/>
              </a:spcAft>
              <a:buNone/>
            </a:pPr>
            <a:r>
              <a:t/>
            </a:r>
            <a:endParaRPr>
              <a:latin typeface="Roboto Light"/>
              <a:ea typeface="Roboto Light"/>
              <a:cs typeface="Roboto Light"/>
              <a:sym typeface="Roboto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4"/>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50" name="Google Shape;250;p24"/>
          <p:cNvSpPr txBox="1"/>
          <p:nvPr>
            <p:ph type="title"/>
          </p:nvPr>
        </p:nvSpPr>
        <p:spPr>
          <a:xfrm>
            <a:off x="483150" y="320600"/>
            <a:ext cx="8177700" cy="68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Phân tích thành phần chính PCA</a:t>
            </a:r>
            <a:endParaRPr/>
          </a:p>
        </p:txBody>
      </p:sp>
      <p:sp>
        <p:nvSpPr>
          <p:cNvPr id="251" name="Google Shape;251;p24"/>
          <p:cNvSpPr txBox="1"/>
          <p:nvPr/>
        </p:nvSpPr>
        <p:spPr>
          <a:xfrm>
            <a:off x="770025" y="1235250"/>
            <a:ext cx="53829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PCA là phương pháp đi tìm một hệ trực chuẩn mới sao cho trong hệ này, các thành phần quan trọng nhất nằm trong K thành phần đầu tiên.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Để cho đơn giản trong tính toán, PCA sẽ tìm một hệ trực chuẩn để làm cơ sở mới.</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Dưới góc nhìn Thống kê, PCA có thể được coi là phương pháp đi tìm một hệ cơ sở trực chuẩn đóng vai trò một phép xoay, sao cho trong hệ cơ sở mới này, phương sai theo một số chiều nào đó là rất nhỏ, và ta có thể bỏ qua.</a:t>
            </a:r>
            <a:endParaRPr>
              <a:latin typeface="Roboto"/>
              <a:ea typeface="Roboto"/>
              <a:cs typeface="Roboto"/>
              <a:sym typeface="Roboto"/>
            </a:endParaRPr>
          </a:p>
        </p:txBody>
      </p:sp>
      <p:pic>
        <p:nvPicPr>
          <p:cNvPr id="252" name="Google Shape;252;p24"/>
          <p:cNvPicPr preferRelativeResize="0"/>
          <p:nvPr/>
        </p:nvPicPr>
        <p:blipFill>
          <a:blip r:embed="rId3">
            <a:alphaModFix/>
          </a:blip>
          <a:stretch>
            <a:fillRect/>
          </a:stretch>
        </p:blipFill>
        <p:spPr>
          <a:xfrm>
            <a:off x="6351900" y="826800"/>
            <a:ext cx="2686150" cy="425048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5"/>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58" name="Google Shape;258;p25"/>
          <p:cNvSpPr txBox="1"/>
          <p:nvPr>
            <p:ph type="title"/>
          </p:nvPr>
        </p:nvSpPr>
        <p:spPr>
          <a:xfrm>
            <a:off x="483150" y="320600"/>
            <a:ext cx="8177700" cy="68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Phân tích thành phần chính PCA</a:t>
            </a:r>
            <a:endParaRPr/>
          </a:p>
        </p:txBody>
      </p:sp>
      <p:pic>
        <p:nvPicPr>
          <p:cNvPr id="259" name="Google Shape;259;p25"/>
          <p:cNvPicPr preferRelativeResize="0"/>
          <p:nvPr/>
        </p:nvPicPr>
        <p:blipFill>
          <a:blip r:embed="rId3">
            <a:alphaModFix/>
          </a:blip>
          <a:stretch>
            <a:fillRect/>
          </a:stretch>
        </p:blipFill>
        <p:spPr>
          <a:xfrm>
            <a:off x="855563" y="1528450"/>
            <a:ext cx="7526075" cy="2637875"/>
          </a:xfrm>
          <a:prstGeom prst="rect">
            <a:avLst/>
          </a:prstGeom>
          <a:noFill/>
          <a:ln>
            <a:noFill/>
          </a:ln>
        </p:spPr>
      </p:pic>
      <p:sp>
        <p:nvSpPr>
          <p:cNvPr id="260" name="Google Shape;260;p25"/>
          <p:cNvSpPr txBox="1"/>
          <p:nvPr/>
        </p:nvSpPr>
        <p:spPr>
          <a:xfrm>
            <a:off x="652250" y="1006325"/>
            <a:ext cx="82185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GS hệ cơ sở trực chuẩn mới là 𝑈 và chúng ta muốn giữ lại 𝐾 tọa độ trong hệ cơ sở mới:</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6"/>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66" name="Google Shape;266;p26"/>
          <p:cNvSpPr txBox="1"/>
          <p:nvPr>
            <p:ph type="title"/>
          </p:nvPr>
        </p:nvSpPr>
        <p:spPr>
          <a:xfrm>
            <a:off x="573050" y="406850"/>
            <a:ext cx="8177700" cy="68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Phân tích thành phần chính PCA</a:t>
            </a:r>
            <a:endParaRPr/>
          </a:p>
        </p:txBody>
      </p:sp>
      <p:sp>
        <p:nvSpPr>
          <p:cNvPr id="267" name="Google Shape;267;p26"/>
          <p:cNvSpPr txBox="1"/>
          <p:nvPr/>
        </p:nvSpPr>
        <p:spPr>
          <a:xfrm>
            <a:off x="536300" y="1563300"/>
            <a:ext cx="8251200" cy="2539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Font typeface="Roboto"/>
              <a:buChar char="●"/>
            </a:pPr>
            <a:r>
              <a:rPr lang="en" sz="1500">
                <a:latin typeface="Roboto"/>
                <a:ea typeface="Roboto"/>
                <a:cs typeface="Roboto"/>
                <a:sym typeface="Roboto"/>
              </a:rPr>
              <a:t>Quan sát hình vẽ trên với cơ sở mới 			  là một hệ trực chuẩn với 𝑈𝐾 là ma trận con tạo bởi 𝐾 cột đầu tiên của 𝑈. </a:t>
            </a:r>
            <a:endParaRPr sz="1500">
              <a:latin typeface="Roboto"/>
              <a:ea typeface="Roboto"/>
              <a:cs typeface="Roboto"/>
              <a:sym typeface="Roboto"/>
            </a:endParaRPr>
          </a:p>
          <a:p>
            <a:pPr indent="-323850" lvl="0" marL="457200" rtl="0" algn="l">
              <a:lnSpc>
                <a:spcPct val="115000"/>
              </a:lnSpc>
              <a:spcBef>
                <a:spcPts val="0"/>
              </a:spcBef>
              <a:spcAft>
                <a:spcPts val="0"/>
              </a:spcAft>
              <a:buSzPts val="1500"/>
              <a:buFont typeface="Roboto"/>
              <a:buChar char="●"/>
            </a:pPr>
            <a:r>
              <a:rPr lang="en" sz="1500">
                <a:latin typeface="Roboto"/>
                <a:ea typeface="Roboto"/>
                <a:cs typeface="Roboto"/>
                <a:sym typeface="Roboto"/>
              </a:rPr>
              <a:t>Với cơ sở mới này, ma trận dữ liệu có thể được viết thành:</a:t>
            </a:r>
            <a:endParaRPr sz="1500">
              <a:latin typeface="Roboto"/>
              <a:ea typeface="Roboto"/>
              <a:cs typeface="Roboto"/>
              <a:sym typeface="Roboto"/>
            </a:endParaRPr>
          </a:p>
          <a:p>
            <a:pPr indent="-323850" lvl="0" marL="457200" rtl="0" algn="l">
              <a:lnSpc>
                <a:spcPct val="115000"/>
              </a:lnSpc>
              <a:spcBef>
                <a:spcPts val="0"/>
              </a:spcBef>
              <a:spcAft>
                <a:spcPts val="0"/>
              </a:spcAft>
              <a:buSzPts val="1500"/>
              <a:buFont typeface="Roboto"/>
              <a:buChar char="●"/>
            </a:pPr>
            <a:r>
              <a:rPr lang="en" sz="1500">
                <a:latin typeface="Roboto"/>
                <a:ea typeface="Roboto"/>
                <a:cs typeface="Roboto"/>
                <a:sym typeface="Roboto"/>
              </a:rPr>
              <a:t>Từ đây ta suy ra:</a:t>
            </a:r>
            <a:endParaRPr sz="1500">
              <a:latin typeface="Roboto"/>
              <a:ea typeface="Roboto"/>
              <a:cs typeface="Roboto"/>
              <a:sym typeface="Roboto"/>
            </a:endParaRPr>
          </a:p>
          <a:p>
            <a:pPr indent="0" lvl="0" marL="0" rtl="0" algn="l">
              <a:lnSpc>
                <a:spcPct val="115000"/>
              </a:lnSpc>
              <a:spcBef>
                <a:spcPts val="0"/>
              </a:spcBef>
              <a:spcAft>
                <a:spcPts val="0"/>
              </a:spcAft>
              <a:buNone/>
            </a:pPr>
            <a:r>
              <a:t/>
            </a:r>
            <a:endParaRPr sz="1500">
              <a:latin typeface="Roboto"/>
              <a:ea typeface="Roboto"/>
              <a:cs typeface="Roboto"/>
              <a:sym typeface="Roboto"/>
            </a:endParaRPr>
          </a:p>
          <a:p>
            <a:pPr indent="0" lvl="0" marL="0" rtl="0" algn="l">
              <a:lnSpc>
                <a:spcPct val="115000"/>
              </a:lnSpc>
              <a:spcBef>
                <a:spcPts val="0"/>
              </a:spcBef>
              <a:spcAft>
                <a:spcPts val="0"/>
              </a:spcAft>
              <a:buNone/>
            </a:pPr>
            <a:r>
              <a:t/>
            </a:r>
            <a:endParaRPr sz="1500">
              <a:latin typeface="Roboto"/>
              <a:ea typeface="Roboto"/>
              <a:cs typeface="Roboto"/>
              <a:sym typeface="Roboto"/>
            </a:endParaRPr>
          </a:p>
          <a:p>
            <a:pPr indent="-323850" lvl="0" marL="457200" rtl="0" algn="l">
              <a:lnSpc>
                <a:spcPct val="115000"/>
              </a:lnSpc>
              <a:spcBef>
                <a:spcPts val="0"/>
              </a:spcBef>
              <a:spcAft>
                <a:spcPts val="0"/>
              </a:spcAft>
              <a:buSzPts val="1500"/>
              <a:buFont typeface="Roboto"/>
              <a:buChar char="●"/>
            </a:pPr>
            <a:r>
              <a:rPr lang="en" sz="1500">
                <a:latin typeface="Roboto"/>
                <a:ea typeface="Roboto"/>
                <a:cs typeface="Roboto"/>
                <a:sym typeface="Roboto"/>
              </a:rPr>
              <a:t>Mục đích của PCA là đi tìm ma trận trực giao 𝐔 sao cho phần lớn thông tin được giữ lại ở phần màu xanh 𝐔𝐾𝐙 và phần màu đỏ 𝐔ഥ K𝐘 sẽ được lược bỏ và thay bằng một ma trận không phụ thuộc vào từng điểm dữ liệu.</a:t>
            </a:r>
            <a:endParaRPr sz="1500">
              <a:latin typeface="Roboto"/>
              <a:ea typeface="Roboto"/>
              <a:cs typeface="Roboto"/>
              <a:sym typeface="Roboto"/>
            </a:endParaRPr>
          </a:p>
        </p:txBody>
      </p:sp>
      <p:pic>
        <p:nvPicPr>
          <p:cNvPr id="268" name="Google Shape;268;p26"/>
          <p:cNvPicPr preferRelativeResize="0"/>
          <p:nvPr/>
        </p:nvPicPr>
        <p:blipFill>
          <a:blip r:embed="rId3">
            <a:alphaModFix/>
          </a:blip>
          <a:stretch>
            <a:fillRect/>
          </a:stretch>
        </p:blipFill>
        <p:spPr>
          <a:xfrm>
            <a:off x="4090400" y="1599625"/>
            <a:ext cx="1143000" cy="323850"/>
          </a:xfrm>
          <a:prstGeom prst="rect">
            <a:avLst/>
          </a:prstGeom>
          <a:noFill/>
          <a:ln>
            <a:noFill/>
          </a:ln>
        </p:spPr>
      </p:pic>
      <p:pic>
        <p:nvPicPr>
          <p:cNvPr id="269" name="Google Shape;269;p26"/>
          <p:cNvPicPr preferRelativeResize="0"/>
          <p:nvPr/>
        </p:nvPicPr>
        <p:blipFill>
          <a:blip r:embed="rId4">
            <a:alphaModFix/>
          </a:blip>
          <a:stretch>
            <a:fillRect/>
          </a:stretch>
        </p:blipFill>
        <p:spPr>
          <a:xfrm>
            <a:off x="6501400" y="2249050"/>
            <a:ext cx="1638300" cy="295275"/>
          </a:xfrm>
          <a:prstGeom prst="rect">
            <a:avLst/>
          </a:prstGeom>
          <a:noFill/>
          <a:ln>
            <a:noFill/>
          </a:ln>
        </p:spPr>
      </p:pic>
      <p:pic>
        <p:nvPicPr>
          <p:cNvPr id="270" name="Google Shape;270;p26"/>
          <p:cNvPicPr preferRelativeResize="0"/>
          <p:nvPr/>
        </p:nvPicPr>
        <p:blipFill>
          <a:blip r:embed="rId5">
            <a:alphaModFix/>
          </a:blip>
          <a:stretch>
            <a:fillRect/>
          </a:stretch>
        </p:blipFill>
        <p:spPr>
          <a:xfrm>
            <a:off x="2882400" y="2433150"/>
            <a:ext cx="2543175" cy="800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74" name="Shape 274"/>
        <p:cNvGrpSpPr/>
        <p:nvPr/>
      </p:nvGrpSpPr>
      <p:grpSpPr>
        <a:xfrm>
          <a:off x="0" y="0"/>
          <a:ext cx="0" cy="0"/>
          <a:chOff x="0" y="0"/>
          <a:chExt cx="0" cy="0"/>
        </a:xfrm>
      </p:grpSpPr>
      <p:sp>
        <p:nvSpPr>
          <p:cNvPr id="275" name="Google Shape;275;p27"/>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76" name="Google Shape;276;p27"/>
          <p:cNvSpPr txBox="1"/>
          <p:nvPr>
            <p:ph idx="4294967295" type="title"/>
          </p:nvPr>
        </p:nvSpPr>
        <p:spPr>
          <a:xfrm>
            <a:off x="563725" y="220800"/>
            <a:ext cx="8177700" cy="68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Phân tích thành phần chính PCA</a:t>
            </a:r>
            <a:endParaRPr sz="3200"/>
          </a:p>
        </p:txBody>
      </p:sp>
      <p:sp>
        <p:nvSpPr>
          <p:cNvPr id="277" name="Google Shape;277;p27"/>
          <p:cNvSpPr txBox="1"/>
          <p:nvPr>
            <p:ph idx="1" type="body"/>
          </p:nvPr>
        </p:nvSpPr>
        <p:spPr>
          <a:xfrm>
            <a:off x="398725" y="1193650"/>
            <a:ext cx="1269300" cy="3382800"/>
          </a:xfrm>
          <a:prstGeom prst="rect">
            <a:avLst/>
          </a:prstGeom>
        </p:spPr>
        <p:txBody>
          <a:bodyPr anchorCtr="0" anchor="b" bIns="91425" lIns="91425" spcFirstLastPara="1" rIns="91425" wrap="square" tIns="91425">
            <a:noAutofit/>
          </a:bodyPr>
          <a:lstStyle/>
          <a:p>
            <a:pPr indent="0" lvl="0" marL="0" rtl="0" algn="l">
              <a:spcBef>
                <a:spcPts val="360"/>
              </a:spcBef>
              <a:spcAft>
                <a:spcPts val="0"/>
              </a:spcAft>
              <a:buNone/>
            </a:pPr>
            <a:r>
              <a:rPr b="1" lang="en">
                <a:latin typeface="Roboto"/>
                <a:ea typeface="Roboto"/>
                <a:cs typeface="Roboto"/>
                <a:sym typeface="Roboto"/>
              </a:rPr>
              <a:t>Quy </a:t>
            </a:r>
            <a:endParaRPr b="1">
              <a:latin typeface="Roboto"/>
              <a:ea typeface="Roboto"/>
              <a:cs typeface="Roboto"/>
              <a:sym typeface="Roboto"/>
            </a:endParaRPr>
          </a:p>
          <a:p>
            <a:pPr indent="0" lvl="0" marL="0" rtl="0" algn="l">
              <a:spcBef>
                <a:spcPts val="360"/>
              </a:spcBef>
              <a:spcAft>
                <a:spcPts val="0"/>
              </a:spcAft>
              <a:buNone/>
            </a:pPr>
            <a:r>
              <a:rPr b="1" lang="en">
                <a:latin typeface="Roboto"/>
                <a:ea typeface="Roboto"/>
                <a:cs typeface="Roboto"/>
                <a:sym typeface="Roboto"/>
              </a:rPr>
              <a:t>trình </a:t>
            </a:r>
            <a:endParaRPr b="1">
              <a:latin typeface="Roboto"/>
              <a:ea typeface="Roboto"/>
              <a:cs typeface="Roboto"/>
              <a:sym typeface="Roboto"/>
            </a:endParaRPr>
          </a:p>
          <a:p>
            <a:pPr indent="0" lvl="0" marL="0" rtl="0" algn="l">
              <a:spcBef>
                <a:spcPts val="360"/>
              </a:spcBef>
              <a:spcAft>
                <a:spcPts val="0"/>
              </a:spcAft>
              <a:buNone/>
            </a:pPr>
            <a:r>
              <a:rPr b="1" lang="en">
                <a:latin typeface="Roboto"/>
                <a:ea typeface="Roboto"/>
                <a:cs typeface="Roboto"/>
                <a:sym typeface="Roboto"/>
              </a:rPr>
              <a:t>thực </a:t>
            </a:r>
            <a:endParaRPr b="1">
              <a:latin typeface="Roboto"/>
              <a:ea typeface="Roboto"/>
              <a:cs typeface="Roboto"/>
              <a:sym typeface="Roboto"/>
            </a:endParaRPr>
          </a:p>
          <a:p>
            <a:pPr indent="0" lvl="0" marL="0" rtl="0" algn="l">
              <a:spcBef>
                <a:spcPts val="360"/>
              </a:spcBef>
              <a:spcAft>
                <a:spcPts val="0"/>
              </a:spcAft>
              <a:buNone/>
            </a:pPr>
            <a:r>
              <a:rPr b="1" lang="en">
                <a:latin typeface="Roboto"/>
                <a:ea typeface="Roboto"/>
                <a:cs typeface="Roboto"/>
                <a:sym typeface="Roboto"/>
              </a:rPr>
              <a:t>hiện </a:t>
            </a:r>
            <a:endParaRPr b="1">
              <a:latin typeface="Roboto"/>
              <a:ea typeface="Roboto"/>
              <a:cs typeface="Roboto"/>
              <a:sym typeface="Roboto"/>
            </a:endParaRPr>
          </a:p>
          <a:p>
            <a:pPr indent="0" lvl="0" marL="0" rtl="0" algn="l">
              <a:spcBef>
                <a:spcPts val="360"/>
              </a:spcBef>
              <a:spcAft>
                <a:spcPts val="0"/>
              </a:spcAft>
              <a:buNone/>
            </a:pPr>
            <a:r>
              <a:rPr b="1" lang="en">
                <a:latin typeface="Roboto"/>
                <a:ea typeface="Roboto"/>
                <a:cs typeface="Roboto"/>
                <a:sym typeface="Roboto"/>
              </a:rPr>
              <a:t>PCA</a:t>
            </a:r>
            <a:endParaRPr b="1">
              <a:latin typeface="Roboto"/>
              <a:ea typeface="Roboto"/>
              <a:cs typeface="Roboto"/>
              <a:sym typeface="Roboto"/>
            </a:endParaRPr>
          </a:p>
        </p:txBody>
      </p:sp>
      <p:pic>
        <p:nvPicPr>
          <p:cNvPr id="278" name="Google Shape;278;p27"/>
          <p:cNvPicPr preferRelativeResize="0"/>
          <p:nvPr/>
        </p:nvPicPr>
        <p:blipFill>
          <a:blip r:embed="rId3">
            <a:alphaModFix/>
          </a:blip>
          <a:stretch>
            <a:fillRect/>
          </a:stretch>
        </p:blipFill>
        <p:spPr>
          <a:xfrm>
            <a:off x="1142625" y="819025"/>
            <a:ext cx="5650765" cy="4193025"/>
          </a:xfrm>
          <a:prstGeom prst="rect">
            <a:avLst/>
          </a:prstGeom>
          <a:noFill/>
          <a:ln>
            <a:noFill/>
          </a:ln>
        </p:spPr>
      </p:pic>
      <p:sp>
        <p:nvSpPr>
          <p:cNvPr id="279" name="Google Shape;279;p27"/>
          <p:cNvSpPr/>
          <p:nvPr/>
        </p:nvSpPr>
        <p:spPr>
          <a:xfrm>
            <a:off x="6941850" y="1015650"/>
            <a:ext cx="1984800" cy="32985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26923"/>
              </a:lnSpc>
              <a:spcBef>
                <a:spcPts val="0"/>
              </a:spcBef>
              <a:spcAft>
                <a:spcPts val="0"/>
              </a:spcAft>
              <a:buClr>
                <a:schemeClr val="dk1"/>
              </a:buClr>
              <a:buSzPts val="1100"/>
              <a:buFont typeface="Arial"/>
              <a:buNone/>
            </a:pPr>
            <a:r>
              <a:rPr i="1" lang="en" sz="1300">
                <a:solidFill>
                  <a:srgbClr val="111111"/>
                </a:solidFill>
                <a:latin typeface="Times New Roman"/>
                <a:ea typeface="Times New Roman"/>
                <a:cs typeface="Times New Roman"/>
                <a:sym typeface="Times New Roman"/>
              </a:rPr>
              <a:t>⇒ Như vậy, PCA là kết hợp của phép tịnh tiến, xoay trục tọa độ và chiếu dữ liệu lên hệ toạ độ mới</a:t>
            </a:r>
            <a:r>
              <a:rPr lang="en" sz="1300">
                <a:solidFill>
                  <a:srgbClr val="111111"/>
                </a:solidFill>
                <a:latin typeface="Times New Roman"/>
                <a:ea typeface="Times New Roman"/>
                <a:cs typeface="Times New Roman"/>
                <a:sym typeface="Times New Roman"/>
              </a:rPr>
              <a:t>.</a:t>
            </a:r>
            <a:endParaRPr sz="1300">
              <a:solidFill>
                <a:srgbClr val="111111"/>
              </a:solidFill>
              <a:latin typeface="Times New Roman"/>
              <a:ea typeface="Times New Roman"/>
              <a:cs typeface="Times New Roman"/>
              <a:sym typeface="Times New Roman"/>
            </a:endParaRPr>
          </a:p>
          <a:p>
            <a:pPr indent="0" lvl="0" marL="0" rtl="0" algn="l">
              <a:lnSpc>
                <a:spcPct val="126923"/>
              </a:lnSpc>
              <a:spcBef>
                <a:spcPts val="0"/>
              </a:spcBef>
              <a:spcAft>
                <a:spcPts val="0"/>
              </a:spcAft>
              <a:buNone/>
            </a:pPr>
            <a:r>
              <a:rPr lang="en" sz="1300">
                <a:solidFill>
                  <a:srgbClr val="111111"/>
                </a:solidFill>
                <a:latin typeface="Times New Roman"/>
                <a:ea typeface="Times New Roman"/>
                <a:cs typeface="Times New Roman"/>
                <a:sym typeface="Times New Roman"/>
              </a:rPr>
              <a:t>Dữ liệu ban đầu có thể tính được xấp xỉ theo dữ liệu mới bởi </a:t>
            </a:r>
            <a:endParaRPr sz="1300">
              <a:solidFill>
                <a:srgbClr val="111111"/>
              </a:solidFill>
              <a:latin typeface="Times New Roman"/>
              <a:ea typeface="Times New Roman"/>
              <a:cs typeface="Times New Roman"/>
              <a:sym typeface="Times New Roman"/>
            </a:endParaRPr>
          </a:p>
          <a:p>
            <a:pPr indent="0" lvl="0" marL="0" rtl="0" algn="l">
              <a:lnSpc>
                <a:spcPct val="126923"/>
              </a:lnSpc>
              <a:spcBef>
                <a:spcPts val="0"/>
              </a:spcBef>
              <a:spcAft>
                <a:spcPts val="0"/>
              </a:spcAft>
              <a:buClr>
                <a:schemeClr val="dk1"/>
              </a:buClr>
              <a:buSzPts val="1100"/>
              <a:buFont typeface="Arial"/>
              <a:buNone/>
            </a:pPr>
            <a:r>
              <a:rPr lang="en" sz="1300">
                <a:solidFill>
                  <a:srgbClr val="111111"/>
                </a:solidFill>
                <a:latin typeface="Times New Roman"/>
                <a:ea typeface="Times New Roman"/>
                <a:cs typeface="Times New Roman"/>
                <a:sym typeface="Times New Roman"/>
              </a:rPr>
              <a:t>x ≈ UkZ + x¯.</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83" name="Shape 283"/>
        <p:cNvGrpSpPr/>
        <p:nvPr/>
      </p:nvGrpSpPr>
      <p:grpSpPr>
        <a:xfrm>
          <a:off x="0" y="0"/>
          <a:ext cx="0" cy="0"/>
          <a:chOff x="0" y="0"/>
          <a:chExt cx="0" cy="0"/>
        </a:xfrm>
      </p:grpSpPr>
      <p:sp>
        <p:nvSpPr>
          <p:cNvPr id="284" name="Google Shape;284;p28"/>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85" name="Google Shape;285;p28"/>
          <p:cNvSpPr txBox="1"/>
          <p:nvPr>
            <p:ph type="title"/>
          </p:nvPr>
        </p:nvSpPr>
        <p:spPr>
          <a:xfrm>
            <a:off x="407025" y="704425"/>
            <a:ext cx="5220300" cy="68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Phân tích thành phần chính PCA</a:t>
            </a:r>
            <a:endParaRPr sz="3200"/>
          </a:p>
        </p:txBody>
      </p:sp>
      <p:sp>
        <p:nvSpPr>
          <p:cNvPr id="286" name="Google Shape;286;p28"/>
          <p:cNvSpPr txBox="1"/>
          <p:nvPr>
            <p:ph idx="1" type="body"/>
          </p:nvPr>
        </p:nvSpPr>
        <p:spPr>
          <a:xfrm>
            <a:off x="250925" y="1757300"/>
            <a:ext cx="3383100" cy="3038400"/>
          </a:xfrm>
          <a:prstGeom prst="rect">
            <a:avLst/>
          </a:prstGeom>
        </p:spPr>
        <p:txBody>
          <a:bodyPr anchorCtr="0" anchor="t" bIns="91425" lIns="91425" spcFirstLastPara="1" rIns="91425" wrap="square" tIns="91425">
            <a:noAutofit/>
          </a:bodyPr>
          <a:lstStyle/>
          <a:p>
            <a:pPr indent="-311150" lvl="0" marL="457200" rtl="0" algn="l">
              <a:lnSpc>
                <a:spcPct val="126923"/>
              </a:lnSpc>
              <a:spcBef>
                <a:spcPts val="0"/>
              </a:spcBef>
              <a:spcAft>
                <a:spcPts val="0"/>
              </a:spcAft>
              <a:buClr>
                <a:srgbClr val="111111"/>
              </a:buClr>
              <a:buSzPts val="1300"/>
              <a:buFont typeface="Roboto"/>
              <a:buChar char="-"/>
            </a:pPr>
            <a:r>
              <a:rPr lang="en" sz="1300">
                <a:solidFill>
                  <a:srgbClr val="111111"/>
                </a:solidFill>
                <a:latin typeface="Roboto"/>
                <a:ea typeface="Roboto"/>
                <a:cs typeface="Roboto"/>
                <a:sym typeface="Roboto"/>
              </a:rPr>
              <a:t>PCA: giảm chiều dữ liệu, giúp việc lưu trữ và tính toán được thuận tiện hơn. Thực tế cho thấy, nhiều khi làm việc trên dữ liệu đã được giảm chiều mang lại kết quả tốt hơn so với dữ liệu gốc. Việc giảm chiều dữ liệu phần nào giúp khắc phục hiện tượng gây nhiễu của dữ liệu và quá khớp khi số chiều dữ liệu ít. Đồng thời cải thiện trực quan hóa dữ liệu (dễ trực quan hóa khi có ít chiều)</a:t>
            </a:r>
            <a:endParaRPr sz="1300">
              <a:solidFill>
                <a:srgbClr val="111111"/>
              </a:solidFill>
              <a:latin typeface="Roboto"/>
              <a:ea typeface="Roboto"/>
              <a:cs typeface="Roboto"/>
              <a:sym typeface="Roboto"/>
            </a:endParaRPr>
          </a:p>
          <a:p>
            <a:pPr indent="0" lvl="0" marL="0" rtl="0" algn="l">
              <a:lnSpc>
                <a:spcPct val="126923"/>
              </a:lnSpc>
              <a:spcBef>
                <a:spcPts val="0"/>
              </a:spcBef>
              <a:spcAft>
                <a:spcPts val="0"/>
              </a:spcAft>
              <a:buNone/>
            </a:pPr>
            <a:r>
              <a:t/>
            </a:r>
            <a:endParaRPr sz="1300">
              <a:solidFill>
                <a:srgbClr val="111111"/>
              </a:solidFill>
              <a:latin typeface="Roboto"/>
              <a:ea typeface="Roboto"/>
              <a:cs typeface="Roboto"/>
              <a:sym typeface="Roboto"/>
            </a:endParaRPr>
          </a:p>
        </p:txBody>
      </p:sp>
      <p:sp>
        <p:nvSpPr>
          <p:cNvPr id="287" name="Google Shape;287;p28"/>
          <p:cNvSpPr txBox="1"/>
          <p:nvPr>
            <p:ph idx="2" type="body"/>
          </p:nvPr>
        </p:nvSpPr>
        <p:spPr>
          <a:xfrm>
            <a:off x="3584675" y="1593425"/>
            <a:ext cx="3623400" cy="3291600"/>
          </a:xfrm>
          <a:prstGeom prst="rect">
            <a:avLst/>
          </a:prstGeom>
          <a:noFill/>
          <a:ln>
            <a:noFill/>
          </a:ln>
        </p:spPr>
        <p:txBody>
          <a:bodyPr anchorCtr="0" anchor="t" bIns="91425" lIns="91425" spcFirstLastPara="1" rIns="91425" wrap="square" tIns="91425">
            <a:noAutofit/>
          </a:bodyPr>
          <a:lstStyle/>
          <a:p>
            <a:pPr indent="-311150" lvl="0" marL="457200" rtl="0" algn="l">
              <a:lnSpc>
                <a:spcPct val="126000"/>
              </a:lnSpc>
              <a:spcBef>
                <a:spcPts val="1200"/>
              </a:spcBef>
              <a:spcAft>
                <a:spcPts val="0"/>
              </a:spcAft>
              <a:buClr>
                <a:srgbClr val="111111"/>
              </a:buClr>
              <a:buSzPts val="1300"/>
              <a:buFont typeface="Roboto"/>
              <a:buChar char="-"/>
            </a:pPr>
            <a:r>
              <a:rPr lang="en" sz="1300">
                <a:solidFill>
                  <a:srgbClr val="111111"/>
                </a:solidFill>
                <a:latin typeface="Roboto"/>
                <a:ea typeface="Roboto"/>
                <a:cs typeface="Roboto"/>
                <a:sym typeface="Roboto"/>
              </a:rPr>
              <a:t>Việc giảm chiều dữ liệu từ D về K &lt; D, chỉ giữ lại K phần tử quan trọng nhất là cách đơn giản nhất. Tuy nhiên, việc làm này chắc chắn chưa phải tốt nhất vì chúng ta chưa biết xác định thành phần nào là quan trọng hơn. Hoặc trong trường hợp xấu nhất, lượng thông tin mà mỗi thành phần là như nhau, bỏ đi thành phần nào cũng dẫn đến việc mất một lượng thông tin lớn.</a:t>
            </a:r>
            <a:endParaRPr sz="1300">
              <a:solidFill>
                <a:srgbClr val="111111"/>
              </a:solidFill>
              <a:latin typeface="Roboto"/>
              <a:ea typeface="Roboto"/>
              <a:cs typeface="Roboto"/>
              <a:sym typeface="Roboto"/>
            </a:endParaRPr>
          </a:p>
          <a:p>
            <a:pPr indent="0" lvl="0" marL="0" rtl="0" algn="l">
              <a:spcBef>
                <a:spcPts val="1200"/>
              </a:spcBef>
              <a:spcAft>
                <a:spcPts val="0"/>
              </a:spcAft>
              <a:buNone/>
            </a:pPr>
            <a:r>
              <a:t/>
            </a:r>
            <a:endParaRPr sz="1300">
              <a:solidFill>
                <a:srgbClr val="111111"/>
              </a:solidFill>
              <a:latin typeface="Roboto"/>
              <a:ea typeface="Roboto"/>
              <a:cs typeface="Roboto"/>
              <a:sym typeface="Roboto"/>
            </a:endParaRPr>
          </a:p>
        </p:txBody>
      </p:sp>
      <p:sp>
        <p:nvSpPr>
          <p:cNvPr id="288" name="Google Shape;288;p28"/>
          <p:cNvSpPr txBox="1"/>
          <p:nvPr/>
        </p:nvSpPr>
        <p:spPr>
          <a:xfrm>
            <a:off x="572125" y="1357100"/>
            <a:ext cx="35832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oppins Light"/>
              <a:buChar char="❏"/>
            </a:pPr>
            <a:r>
              <a:rPr b="1" lang="en">
                <a:latin typeface="Poppins"/>
                <a:ea typeface="Poppins"/>
                <a:cs typeface="Poppins"/>
                <a:sym typeface="Poppins"/>
              </a:rPr>
              <a:t>Đánh giá phương pháp</a:t>
            </a:r>
            <a:endParaRPr b="1">
              <a:latin typeface="Poppins"/>
              <a:ea typeface="Poppins"/>
              <a:cs typeface="Poppins"/>
              <a:sym typeface="Poppi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92" name="Shape 292"/>
        <p:cNvGrpSpPr/>
        <p:nvPr/>
      </p:nvGrpSpPr>
      <p:grpSpPr>
        <a:xfrm>
          <a:off x="0" y="0"/>
          <a:ext cx="0" cy="0"/>
          <a:chOff x="0" y="0"/>
          <a:chExt cx="0" cy="0"/>
        </a:xfrm>
      </p:grpSpPr>
      <p:sp>
        <p:nvSpPr>
          <p:cNvPr id="293" name="Google Shape;293;p29"/>
          <p:cNvSpPr txBox="1"/>
          <p:nvPr>
            <p:ph idx="4294967295" type="ctrTitle"/>
          </p:nvPr>
        </p:nvSpPr>
        <p:spPr>
          <a:xfrm>
            <a:off x="0" y="57425"/>
            <a:ext cx="61218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Roboto"/>
                <a:ea typeface="Roboto"/>
                <a:cs typeface="Roboto"/>
                <a:sym typeface="Roboto"/>
              </a:rPr>
              <a:t>2. MÔ TẢ BÀI TOÁN</a:t>
            </a:r>
            <a:endParaRPr sz="4800">
              <a:latin typeface="Roboto"/>
              <a:ea typeface="Roboto"/>
              <a:cs typeface="Roboto"/>
              <a:sym typeface="Roboto"/>
            </a:endParaRPr>
          </a:p>
        </p:txBody>
      </p:sp>
      <p:grpSp>
        <p:nvGrpSpPr>
          <p:cNvPr id="294" name="Google Shape;294;p29"/>
          <p:cNvGrpSpPr/>
          <p:nvPr/>
        </p:nvGrpSpPr>
        <p:grpSpPr>
          <a:xfrm>
            <a:off x="7176323" y="57429"/>
            <a:ext cx="1738561" cy="1738545"/>
            <a:chOff x="6643075" y="3664250"/>
            <a:chExt cx="407950" cy="407975"/>
          </a:xfrm>
        </p:grpSpPr>
        <p:sp>
          <p:nvSpPr>
            <p:cNvPr id="295" name="Google Shape;295;p29"/>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9"/>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 name="Google Shape;297;p29"/>
          <p:cNvGrpSpPr/>
          <p:nvPr/>
        </p:nvGrpSpPr>
        <p:grpSpPr>
          <a:xfrm rot="-587313">
            <a:off x="7074146" y="2022742"/>
            <a:ext cx="714809" cy="714768"/>
            <a:chOff x="576250" y="4319400"/>
            <a:chExt cx="442075" cy="442050"/>
          </a:xfrm>
        </p:grpSpPr>
        <p:sp>
          <p:nvSpPr>
            <p:cNvPr id="298" name="Google Shape;298;p29"/>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9"/>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9"/>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9"/>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29"/>
          <p:cNvSpPr/>
          <p:nvPr/>
        </p:nvSpPr>
        <p:spPr>
          <a:xfrm>
            <a:off x="6760532" y="458979"/>
            <a:ext cx="271742" cy="259470"/>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9"/>
          <p:cNvSpPr/>
          <p:nvPr/>
        </p:nvSpPr>
        <p:spPr>
          <a:xfrm rot="2697553">
            <a:off x="8551307" y="1787409"/>
            <a:ext cx="412519" cy="393888"/>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9"/>
          <p:cNvSpPr/>
          <p:nvPr/>
        </p:nvSpPr>
        <p:spPr>
          <a:xfrm>
            <a:off x="8877653" y="1562532"/>
            <a:ext cx="165205" cy="157816"/>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9"/>
          <p:cNvSpPr/>
          <p:nvPr/>
        </p:nvSpPr>
        <p:spPr>
          <a:xfrm rot="1280074">
            <a:off x="6572255" y="1241644"/>
            <a:ext cx="165200" cy="157799"/>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9"/>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07" name="Google Shape;307;p29"/>
          <p:cNvSpPr txBox="1"/>
          <p:nvPr/>
        </p:nvSpPr>
        <p:spPr>
          <a:xfrm>
            <a:off x="489625" y="1217225"/>
            <a:ext cx="62709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Bài toán: Ứng dụng thuật toán ID3 và Phân tích thành phần chính (PCA) để dự đoán giá nhà ở Việt Nam</a:t>
            </a:r>
            <a:endParaRPr>
              <a:latin typeface="Roboto"/>
              <a:ea typeface="Roboto"/>
              <a:cs typeface="Roboto"/>
              <a:sym typeface="Roboto"/>
            </a:endParaRPr>
          </a:p>
        </p:txBody>
      </p:sp>
      <p:sp>
        <p:nvSpPr>
          <p:cNvPr id="308" name="Google Shape;308;p29"/>
          <p:cNvSpPr txBox="1"/>
          <p:nvPr/>
        </p:nvSpPr>
        <p:spPr>
          <a:xfrm>
            <a:off x="489625" y="1795975"/>
            <a:ext cx="4305000" cy="2601300"/>
          </a:xfrm>
          <a:prstGeom prst="rect">
            <a:avLst/>
          </a:prstGeom>
          <a:noFill/>
          <a:ln>
            <a:noFill/>
          </a:ln>
        </p:spPr>
        <p:txBody>
          <a:bodyPr anchorCtr="0" anchor="t" bIns="91425" lIns="91425" spcFirstLastPara="1" rIns="91425" wrap="square" tIns="91425">
            <a:spAutoFit/>
          </a:bodyPr>
          <a:lstStyle/>
          <a:p>
            <a:pPr indent="-317500" lvl="0" marL="457200" rtl="0" algn="l">
              <a:lnSpc>
                <a:spcPct val="100000"/>
              </a:lnSpc>
              <a:spcBef>
                <a:spcPts val="0"/>
              </a:spcBef>
              <a:spcAft>
                <a:spcPts val="0"/>
              </a:spcAft>
              <a:buSzPts val="1400"/>
              <a:buFont typeface="Roboto"/>
              <a:buChar char="❏"/>
            </a:pPr>
            <a:r>
              <a:rPr lang="en">
                <a:latin typeface="Roboto"/>
                <a:ea typeface="Roboto"/>
                <a:cs typeface="Roboto"/>
                <a:sym typeface="Roboto"/>
              </a:rPr>
              <a:t>Input (11 giá trị): </a:t>
            </a:r>
            <a:endParaRPr>
              <a:latin typeface="Roboto"/>
              <a:ea typeface="Roboto"/>
              <a:cs typeface="Roboto"/>
              <a:sym typeface="Roboto"/>
            </a:endParaRPr>
          </a:p>
          <a:p>
            <a:pPr indent="-311150" lvl="1" marL="914400" rtl="0" algn="l">
              <a:lnSpc>
                <a:spcPct val="100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BEDROOMS ( PHÒNG NGỦ )</a:t>
            </a:r>
            <a:endParaRPr sz="1300">
              <a:solidFill>
                <a:schemeClr val="dk1"/>
              </a:solidFill>
              <a:latin typeface="Roboto"/>
              <a:ea typeface="Roboto"/>
              <a:cs typeface="Roboto"/>
              <a:sym typeface="Roboto"/>
            </a:endParaRPr>
          </a:p>
          <a:p>
            <a:pPr indent="-311150" lvl="1" marL="914400" rtl="0" algn="l">
              <a:lnSpc>
                <a:spcPct val="100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BATHROOMS ( PHÒNG TẮM )</a:t>
            </a:r>
            <a:endParaRPr sz="1300">
              <a:solidFill>
                <a:schemeClr val="dk1"/>
              </a:solidFill>
              <a:latin typeface="Roboto"/>
              <a:ea typeface="Roboto"/>
              <a:cs typeface="Roboto"/>
              <a:sym typeface="Roboto"/>
            </a:endParaRPr>
          </a:p>
          <a:p>
            <a:pPr indent="-311150" lvl="1" marL="914400" rtl="0" algn="l">
              <a:lnSpc>
                <a:spcPct val="100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STORIES (TỒN TẠI)</a:t>
            </a:r>
            <a:endParaRPr sz="1300">
              <a:solidFill>
                <a:schemeClr val="dk1"/>
              </a:solidFill>
              <a:latin typeface="Roboto"/>
              <a:ea typeface="Roboto"/>
              <a:cs typeface="Roboto"/>
              <a:sym typeface="Roboto"/>
            </a:endParaRPr>
          </a:p>
          <a:p>
            <a:pPr indent="-311150" lvl="1" marL="914400" rtl="0" algn="l">
              <a:lnSpc>
                <a:spcPct val="100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MAINROAD ( ĐƯỜNG CHÍNH )</a:t>
            </a:r>
            <a:endParaRPr sz="1300">
              <a:solidFill>
                <a:schemeClr val="dk1"/>
              </a:solidFill>
              <a:latin typeface="Roboto"/>
              <a:ea typeface="Roboto"/>
              <a:cs typeface="Roboto"/>
              <a:sym typeface="Roboto"/>
            </a:endParaRPr>
          </a:p>
          <a:p>
            <a:pPr indent="-311150" lvl="1" marL="914400" rtl="0" algn="l">
              <a:lnSpc>
                <a:spcPct val="100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GUESTROOM ( PHÒNG KHÁCH )</a:t>
            </a:r>
            <a:endParaRPr sz="1300">
              <a:solidFill>
                <a:schemeClr val="dk1"/>
              </a:solidFill>
              <a:latin typeface="Roboto"/>
              <a:ea typeface="Roboto"/>
              <a:cs typeface="Roboto"/>
              <a:sym typeface="Roboto"/>
            </a:endParaRPr>
          </a:p>
          <a:p>
            <a:pPr indent="-311150" lvl="1" marL="914400" rtl="0" algn="l">
              <a:lnSpc>
                <a:spcPct val="100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BASEMENT (TẦNG HẦM)</a:t>
            </a:r>
            <a:endParaRPr sz="1300">
              <a:solidFill>
                <a:schemeClr val="dk1"/>
              </a:solidFill>
              <a:latin typeface="Roboto"/>
              <a:ea typeface="Roboto"/>
              <a:cs typeface="Roboto"/>
              <a:sym typeface="Roboto"/>
            </a:endParaRPr>
          </a:p>
          <a:p>
            <a:pPr indent="-311150" lvl="1" marL="914400" rtl="0" algn="l">
              <a:lnSpc>
                <a:spcPct val="100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HOTWATERHEATING (BÌNH NÓNG LẠNH)</a:t>
            </a:r>
            <a:endParaRPr sz="1300">
              <a:solidFill>
                <a:schemeClr val="dk1"/>
              </a:solidFill>
              <a:latin typeface="Roboto"/>
              <a:ea typeface="Roboto"/>
              <a:cs typeface="Roboto"/>
              <a:sym typeface="Roboto"/>
            </a:endParaRPr>
          </a:p>
          <a:p>
            <a:pPr indent="-311150" lvl="1" marL="914400" rtl="0" algn="l">
              <a:lnSpc>
                <a:spcPct val="100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AIRCONDITIONING (ĐIỀU HÒA NHIỆT ĐỘ)</a:t>
            </a:r>
            <a:endParaRPr sz="1300">
              <a:solidFill>
                <a:schemeClr val="dk1"/>
              </a:solidFill>
              <a:latin typeface="Roboto"/>
              <a:ea typeface="Roboto"/>
              <a:cs typeface="Roboto"/>
              <a:sym typeface="Roboto"/>
            </a:endParaRPr>
          </a:p>
          <a:p>
            <a:pPr indent="-311150" lvl="1" marL="914400" rtl="0" algn="l">
              <a:lnSpc>
                <a:spcPct val="100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PARKING (BÃI ĐẬU XE)</a:t>
            </a:r>
            <a:endParaRPr sz="1300">
              <a:solidFill>
                <a:schemeClr val="dk1"/>
              </a:solidFill>
              <a:latin typeface="Roboto"/>
              <a:ea typeface="Roboto"/>
              <a:cs typeface="Roboto"/>
              <a:sym typeface="Roboto"/>
            </a:endParaRPr>
          </a:p>
          <a:p>
            <a:pPr indent="-311150" lvl="1" marL="914400" rtl="0" algn="l">
              <a:lnSpc>
                <a:spcPct val="100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PREFAREA (KHO)</a:t>
            </a:r>
            <a:endParaRPr sz="1300">
              <a:solidFill>
                <a:schemeClr val="dk1"/>
              </a:solidFill>
              <a:latin typeface="Roboto"/>
              <a:ea typeface="Roboto"/>
              <a:cs typeface="Roboto"/>
              <a:sym typeface="Roboto"/>
            </a:endParaRPr>
          </a:p>
          <a:p>
            <a:pPr indent="-311150" lvl="1" marL="914400" rtl="0" algn="l">
              <a:lnSpc>
                <a:spcPct val="100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FURNITURETATUS (NỘI THẤT)</a:t>
            </a:r>
            <a:endParaRPr>
              <a:latin typeface="Roboto"/>
              <a:ea typeface="Roboto"/>
              <a:cs typeface="Roboto"/>
              <a:sym typeface="Roboto"/>
            </a:endParaRPr>
          </a:p>
        </p:txBody>
      </p:sp>
      <p:sp>
        <p:nvSpPr>
          <p:cNvPr id="309" name="Google Shape;309;p29"/>
          <p:cNvSpPr txBox="1"/>
          <p:nvPr/>
        </p:nvSpPr>
        <p:spPr>
          <a:xfrm>
            <a:off x="4794625" y="2964275"/>
            <a:ext cx="35049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Output: tầm mức giá nhà</a:t>
            </a:r>
            <a:endParaRPr>
              <a:latin typeface="Roboto"/>
              <a:ea typeface="Roboto"/>
              <a:cs typeface="Roboto"/>
              <a:sym typeface="Roboto"/>
            </a:endParaRPr>
          </a:p>
          <a:p>
            <a:pPr indent="-317500" lvl="1" marL="914400" rtl="0" algn="l">
              <a:lnSpc>
                <a:spcPct val="150000"/>
              </a:lnSpc>
              <a:spcBef>
                <a:spcPts val="0"/>
              </a:spcBef>
              <a:spcAft>
                <a:spcPts val="1200"/>
              </a:spcAft>
              <a:buSzPts val="1400"/>
              <a:buFont typeface="Roboto"/>
              <a:buChar char="❏"/>
            </a:pPr>
            <a:r>
              <a:rPr lang="en" sz="1300">
                <a:solidFill>
                  <a:schemeClr val="dk1"/>
                </a:solidFill>
                <a:latin typeface="Roboto"/>
                <a:ea typeface="Roboto"/>
                <a:cs typeface="Roboto"/>
                <a:sym typeface="Roboto"/>
              </a:rPr>
              <a:t>PRICE_SEGMENT (TẦM GIÁ)</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13" name="Shape 313"/>
        <p:cNvGrpSpPr/>
        <p:nvPr/>
      </p:nvGrpSpPr>
      <p:grpSpPr>
        <a:xfrm>
          <a:off x="0" y="0"/>
          <a:ext cx="0" cy="0"/>
          <a:chOff x="0" y="0"/>
          <a:chExt cx="0" cy="0"/>
        </a:xfrm>
      </p:grpSpPr>
      <p:sp>
        <p:nvSpPr>
          <p:cNvPr id="314" name="Google Shape;314;p30"/>
          <p:cNvSpPr txBox="1"/>
          <p:nvPr>
            <p:ph type="title"/>
          </p:nvPr>
        </p:nvSpPr>
        <p:spPr>
          <a:xfrm>
            <a:off x="513100" y="504550"/>
            <a:ext cx="5220300" cy="68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3. </a:t>
            </a:r>
            <a:r>
              <a:rPr lang="en">
                <a:latin typeface="Roboto"/>
                <a:ea typeface="Roboto"/>
                <a:cs typeface="Roboto"/>
                <a:sym typeface="Roboto"/>
              </a:rPr>
              <a:t>MÔ TẢ TẬP DỮ LIỆU</a:t>
            </a:r>
            <a:endParaRPr>
              <a:latin typeface="Roboto"/>
              <a:ea typeface="Roboto"/>
              <a:cs typeface="Roboto"/>
              <a:sym typeface="Roboto"/>
            </a:endParaRPr>
          </a:p>
        </p:txBody>
      </p:sp>
      <p:sp>
        <p:nvSpPr>
          <p:cNvPr id="315" name="Google Shape;315;p30"/>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16" name="Google Shape;316;p30"/>
          <p:cNvPicPr preferRelativeResize="0"/>
          <p:nvPr/>
        </p:nvPicPr>
        <p:blipFill rotWithShape="1">
          <a:blip r:embed="rId3">
            <a:alphaModFix/>
          </a:blip>
          <a:srcRect b="0" l="0" r="0" t="0"/>
          <a:stretch/>
        </p:blipFill>
        <p:spPr>
          <a:xfrm>
            <a:off x="6372150" y="1054450"/>
            <a:ext cx="3034500" cy="3034500"/>
          </a:xfrm>
          <a:prstGeom prst="ellipse">
            <a:avLst/>
          </a:prstGeom>
          <a:noFill/>
          <a:ln>
            <a:noFill/>
          </a:ln>
        </p:spPr>
      </p:pic>
      <p:grpSp>
        <p:nvGrpSpPr>
          <p:cNvPr id="317" name="Google Shape;317;p30"/>
          <p:cNvGrpSpPr/>
          <p:nvPr/>
        </p:nvGrpSpPr>
        <p:grpSpPr>
          <a:xfrm>
            <a:off x="7744650" y="263900"/>
            <a:ext cx="1539600" cy="1539600"/>
            <a:chOff x="6680825" y="2549350"/>
            <a:chExt cx="1539600" cy="1539600"/>
          </a:xfrm>
        </p:grpSpPr>
        <p:sp>
          <p:nvSpPr>
            <p:cNvPr id="318" name="Google Shape;318;p30"/>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0"/>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0"/>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1" name="Google Shape;321;p30"/>
          <p:cNvGrpSpPr/>
          <p:nvPr/>
        </p:nvGrpSpPr>
        <p:grpSpPr>
          <a:xfrm>
            <a:off x="8296949" y="871984"/>
            <a:ext cx="435022" cy="323445"/>
            <a:chOff x="5247525" y="3007275"/>
            <a:chExt cx="517575" cy="384825"/>
          </a:xfrm>
        </p:grpSpPr>
        <p:sp>
          <p:nvSpPr>
            <p:cNvPr id="322" name="Google Shape;322;p30"/>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0"/>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 name="Google Shape;324;p30"/>
          <p:cNvSpPr txBox="1"/>
          <p:nvPr/>
        </p:nvSpPr>
        <p:spPr>
          <a:xfrm>
            <a:off x="745300" y="1304525"/>
            <a:ext cx="5660100" cy="15039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Poppins Light"/>
              <a:buChar char="❏"/>
            </a:pPr>
            <a:r>
              <a:rPr lang="en">
                <a:latin typeface="Roboto"/>
                <a:ea typeface="Roboto"/>
                <a:cs typeface="Roboto"/>
                <a:sym typeface="Roboto"/>
              </a:rPr>
              <a:t>Nguồn dữ liệu: </a:t>
            </a:r>
            <a:r>
              <a:rPr lang="en" sz="1300">
                <a:solidFill>
                  <a:schemeClr val="dk1"/>
                </a:solidFill>
                <a:latin typeface="Roboto"/>
                <a:ea typeface="Roboto"/>
                <a:cs typeface="Roboto"/>
                <a:sym typeface="Roboto"/>
              </a:rPr>
              <a:t>Dataset </a:t>
            </a:r>
            <a:r>
              <a:rPr lang="en" sz="1300" u="sng">
                <a:solidFill>
                  <a:srgbClr val="1155CC"/>
                </a:solidFill>
                <a:latin typeface="Roboto"/>
                <a:ea typeface="Roboto"/>
                <a:cs typeface="Roboto"/>
                <a:sym typeface="Roboto"/>
                <a:hlinkClick r:id="rId4">
                  <a:extLst>
                    <a:ext uri="{A12FA001-AC4F-418D-AE19-62706E023703}">
                      <ahyp:hlinkClr val="tx"/>
                    </a:ext>
                  </a:extLst>
                </a:hlinkClick>
              </a:rPr>
              <a:t>https://www.kaggle.com</a:t>
            </a:r>
            <a:r>
              <a:rPr lang="en" sz="1300">
                <a:solidFill>
                  <a:schemeClr val="dk1"/>
                </a:solidFill>
                <a:latin typeface="Roboto"/>
                <a:ea typeface="Roboto"/>
                <a:cs typeface="Roboto"/>
                <a:sym typeface="Roboto"/>
              </a:rPr>
              <a:t> .</a:t>
            </a:r>
            <a:endParaRPr sz="1300">
              <a:solidFill>
                <a:schemeClr val="dk1"/>
              </a:solidFill>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Dữ liệu bài toán gồm: ma trận dữ liệu (X), nhãn lớp (Y)</a:t>
            </a:r>
            <a:endParaRPr>
              <a:latin typeface="Roboto"/>
              <a:ea typeface="Roboto"/>
              <a:cs typeface="Roboto"/>
              <a:sym typeface="Roboto"/>
            </a:endParaRPr>
          </a:p>
          <a:p>
            <a:pPr indent="-317500" lvl="1" marL="914400" rtl="0" algn="l">
              <a:lnSpc>
                <a:spcPct val="150000"/>
              </a:lnSpc>
              <a:spcBef>
                <a:spcPts val="0"/>
              </a:spcBef>
              <a:spcAft>
                <a:spcPts val="0"/>
              </a:spcAft>
              <a:buSzPts val="1400"/>
              <a:buFont typeface="Roboto"/>
              <a:buChar char="❏"/>
            </a:pPr>
            <a:r>
              <a:rPr lang="en" sz="1300">
                <a:solidFill>
                  <a:schemeClr val="dk1"/>
                </a:solidFill>
                <a:latin typeface="Roboto"/>
                <a:ea typeface="Roboto"/>
                <a:cs typeface="Roboto"/>
                <a:sym typeface="Roboto"/>
              </a:rPr>
              <a:t>Ma trận X là vector đầu vào tập hợp các mẫu dữ liệu(11 giá trị); Mỗi mẫu dữ liệu đầu ra là một vector mô tả giá nhà nhớ hơn hoặc lớn hơn tầm giá 7 tỷ - nhãn lớp y</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28" name="Shape 328"/>
        <p:cNvGrpSpPr/>
        <p:nvPr/>
      </p:nvGrpSpPr>
      <p:grpSpPr>
        <a:xfrm>
          <a:off x="0" y="0"/>
          <a:ext cx="0" cy="0"/>
          <a:chOff x="0" y="0"/>
          <a:chExt cx="0" cy="0"/>
        </a:xfrm>
      </p:grpSpPr>
      <p:sp>
        <p:nvSpPr>
          <p:cNvPr id="329" name="Google Shape;329;p31"/>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30" name="Google Shape;330;p31"/>
          <p:cNvPicPr preferRelativeResize="0"/>
          <p:nvPr/>
        </p:nvPicPr>
        <p:blipFill>
          <a:blip r:embed="rId3">
            <a:alphaModFix/>
          </a:blip>
          <a:stretch>
            <a:fillRect/>
          </a:stretch>
        </p:blipFill>
        <p:spPr>
          <a:xfrm>
            <a:off x="152425" y="1587350"/>
            <a:ext cx="5734050" cy="2057400"/>
          </a:xfrm>
          <a:prstGeom prst="rect">
            <a:avLst/>
          </a:prstGeom>
          <a:noFill/>
          <a:ln>
            <a:noFill/>
          </a:ln>
        </p:spPr>
      </p:pic>
      <p:sp>
        <p:nvSpPr>
          <p:cNvPr id="331" name="Google Shape;331;p31"/>
          <p:cNvSpPr txBox="1"/>
          <p:nvPr/>
        </p:nvSpPr>
        <p:spPr>
          <a:xfrm>
            <a:off x="223625" y="288850"/>
            <a:ext cx="40812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b="1" lang="en">
                <a:latin typeface="Roboto"/>
                <a:ea typeface="Roboto"/>
                <a:cs typeface="Roboto"/>
                <a:sym typeface="Roboto"/>
              </a:rPr>
              <a:t>Mô tả ma trận dữ liệu (X), nhãn lớp (Y)</a:t>
            </a:r>
            <a:endParaRPr b="1">
              <a:latin typeface="Roboto"/>
              <a:ea typeface="Roboto"/>
              <a:cs typeface="Roboto"/>
              <a:sym typeface="Roboto"/>
            </a:endParaRPr>
          </a:p>
        </p:txBody>
      </p:sp>
      <p:sp>
        <p:nvSpPr>
          <p:cNvPr id="332" name="Google Shape;332;p31"/>
          <p:cNvSpPr txBox="1"/>
          <p:nvPr/>
        </p:nvSpPr>
        <p:spPr>
          <a:xfrm>
            <a:off x="531125" y="894525"/>
            <a:ext cx="45192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Ma trận dữ liệu (X):</a:t>
            </a:r>
            <a:endParaRPr>
              <a:latin typeface="Roboto"/>
              <a:ea typeface="Roboto"/>
              <a:cs typeface="Roboto"/>
              <a:sym typeface="Roboto"/>
            </a:endParaRPr>
          </a:p>
        </p:txBody>
      </p:sp>
      <p:sp>
        <p:nvSpPr>
          <p:cNvPr id="333" name="Google Shape;333;p31"/>
          <p:cNvSpPr txBox="1"/>
          <p:nvPr/>
        </p:nvSpPr>
        <p:spPr>
          <a:xfrm>
            <a:off x="6168475" y="894525"/>
            <a:ext cx="38670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1200"/>
              </a:spcBef>
              <a:spcAft>
                <a:spcPts val="0"/>
              </a:spcAft>
              <a:buSzPts val="1400"/>
              <a:buFont typeface="Roboto"/>
              <a:buChar char="●"/>
            </a:pPr>
            <a:r>
              <a:rPr lang="en" sz="1300">
                <a:solidFill>
                  <a:schemeClr val="dk1"/>
                </a:solidFill>
                <a:latin typeface="Roboto"/>
                <a:ea typeface="Roboto"/>
                <a:cs typeface="Roboto"/>
                <a:sym typeface="Roboto"/>
              </a:rPr>
              <a:t>Ma trận nhãn lớp (Y):</a:t>
            </a:r>
            <a:endParaRPr>
              <a:latin typeface="Roboto"/>
              <a:ea typeface="Roboto"/>
              <a:cs typeface="Roboto"/>
              <a:sym typeface="Roboto"/>
            </a:endParaRPr>
          </a:p>
        </p:txBody>
      </p:sp>
      <p:pic>
        <p:nvPicPr>
          <p:cNvPr id="334" name="Google Shape;334;p31"/>
          <p:cNvPicPr preferRelativeResize="0"/>
          <p:nvPr/>
        </p:nvPicPr>
        <p:blipFill>
          <a:blip r:embed="rId4">
            <a:alphaModFix/>
          </a:blip>
          <a:stretch>
            <a:fillRect/>
          </a:stretch>
        </p:blipFill>
        <p:spPr>
          <a:xfrm>
            <a:off x="7200288" y="1231613"/>
            <a:ext cx="1228725" cy="3705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338" name="Shape 338"/>
        <p:cNvGrpSpPr/>
        <p:nvPr/>
      </p:nvGrpSpPr>
      <p:grpSpPr>
        <a:xfrm>
          <a:off x="0" y="0"/>
          <a:ext cx="0" cy="0"/>
          <a:chOff x="0" y="0"/>
          <a:chExt cx="0" cy="0"/>
        </a:xfrm>
      </p:grpSpPr>
      <p:sp>
        <p:nvSpPr>
          <p:cNvPr id="339" name="Google Shape;339;p32"/>
          <p:cNvSpPr txBox="1"/>
          <p:nvPr/>
        </p:nvSpPr>
        <p:spPr>
          <a:xfrm>
            <a:off x="708150" y="437925"/>
            <a:ext cx="3671400" cy="4926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Roboto"/>
              <a:buChar char="❏"/>
            </a:pPr>
            <a:r>
              <a:rPr b="1" lang="en" sz="2000">
                <a:latin typeface="Roboto"/>
                <a:ea typeface="Roboto"/>
                <a:cs typeface="Roboto"/>
                <a:sym typeface="Roboto"/>
              </a:rPr>
              <a:t>Chia tập dữ liệu</a:t>
            </a:r>
            <a:endParaRPr b="1" sz="2000">
              <a:latin typeface="Roboto"/>
              <a:ea typeface="Roboto"/>
              <a:cs typeface="Roboto"/>
              <a:sym typeface="Roboto"/>
            </a:endParaRPr>
          </a:p>
        </p:txBody>
      </p:sp>
      <p:sp>
        <p:nvSpPr>
          <p:cNvPr id="340" name="Google Shape;340;p32"/>
          <p:cNvSpPr txBox="1"/>
          <p:nvPr/>
        </p:nvSpPr>
        <p:spPr>
          <a:xfrm>
            <a:off x="997000" y="1086000"/>
            <a:ext cx="42210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1"/>
                </a:solidFill>
              </a:rPr>
              <a:t>Bộ dữ liệu được chia làm 2 phần theo tỷ lệ: </a:t>
            </a:r>
            <a:endParaRPr sz="1600">
              <a:solidFill>
                <a:schemeClr val="dk1"/>
              </a:solidFill>
            </a:endParaRPr>
          </a:p>
        </p:txBody>
      </p:sp>
      <p:sp>
        <p:nvSpPr>
          <p:cNvPr id="341" name="Google Shape;341;p32"/>
          <p:cNvSpPr txBox="1"/>
          <p:nvPr>
            <p:ph idx="1" type="body"/>
          </p:nvPr>
        </p:nvSpPr>
        <p:spPr>
          <a:xfrm>
            <a:off x="810650" y="1762375"/>
            <a:ext cx="2630100" cy="2618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latin typeface="Roboto"/>
                <a:ea typeface="Roboto"/>
                <a:cs typeface="Roboto"/>
                <a:sym typeface="Roboto"/>
              </a:rPr>
              <a:t>X_Train, Y_Train</a:t>
            </a:r>
            <a:endParaRPr b="1" sz="1800">
              <a:latin typeface="Roboto"/>
              <a:ea typeface="Roboto"/>
              <a:cs typeface="Roboto"/>
              <a:sym typeface="Roboto"/>
            </a:endParaRPr>
          </a:p>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70% dùng để huấn luyện mô hình</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Gồm 105 mẫu dữ liệu đầu tiên</a:t>
            </a:r>
            <a:endParaRPr sz="1800">
              <a:latin typeface="Arial"/>
              <a:ea typeface="Arial"/>
              <a:cs typeface="Arial"/>
              <a:sym typeface="Arial"/>
            </a:endParaRPr>
          </a:p>
          <a:p>
            <a:pPr indent="0" lvl="0" marL="0" rtl="0" algn="l">
              <a:spcBef>
                <a:spcPts val="600"/>
              </a:spcBef>
              <a:spcAft>
                <a:spcPts val="0"/>
              </a:spcAft>
              <a:buNone/>
            </a:pPr>
            <a:r>
              <a:t/>
            </a:r>
            <a:endParaRPr sz="1800">
              <a:latin typeface="Roboto Light"/>
              <a:ea typeface="Roboto Light"/>
              <a:cs typeface="Roboto Light"/>
              <a:sym typeface="Roboto Light"/>
            </a:endParaRPr>
          </a:p>
        </p:txBody>
      </p:sp>
      <p:sp>
        <p:nvSpPr>
          <p:cNvPr id="342" name="Google Shape;342;p32"/>
          <p:cNvSpPr txBox="1"/>
          <p:nvPr>
            <p:ph idx="2" type="body"/>
          </p:nvPr>
        </p:nvSpPr>
        <p:spPr>
          <a:xfrm>
            <a:off x="3766973" y="1836925"/>
            <a:ext cx="2876700" cy="2618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latin typeface="Poppins"/>
                <a:ea typeface="Poppins"/>
                <a:cs typeface="Poppins"/>
                <a:sym typeface="Poppins"/>
              </a:rPr>
              <a:t>X_Test, Y_Test</a:t>
            </a:r>
            <a:endParaRPr b="1" sz="1800">
              <a:latin typeface="Poppins"/>
              <a:ea typeface="Poppins"/>
              <a:cs typeface="Poppins"/>
              <a:sym typeface="Poppins"/>
            </a:endParaRPr>
          </a:p>
          <a:p>
            <a:pPr indent="-342900" lvl="0" marL="457200" rtl="0" algn="l">
              <a:lnSpc>
                <a:spcPct val="115000"/>
              </a:lnSpc>
              <a:spcBef>
                <a:spcPts val="0"/>
              </a:spcBef>
              <a:spcAft>
                <a:spcPts val="0"/>
              </a:spcAft>
              <a:buSzPts val="1800"/>
              <a:buChar char="●"/>
            </a:pPr>
            <a:r>
              <a:rPr lang="en" sz="1800">
                <a:latin typeface="Arial"/>
                <a:ea typeface="Arial"/>
                <a:cs typeface="Arial"/>
                <a:sym typeface="Arial"/>
              </a:rPr>
              <a:t>30% dùng để kiểm tra  sự phù hợp của mô hình</a:t>
            </a:r>
            <a:endParaRPr sz="1800">
              <a:latin typeface="Arial"/>
              <a:ea typeface="Arial"/>
              <a:cs typeface="Arial"/>
              <a:sym typeface="Arial"/>
            </a:endParaRPr>
          </a:p>
          <a:p>
            <a:pPr indent="-342900" lvl="0" marL="457200" rtl="0" algn="l">
              <a:lnSpc>
                <a:spcPct val="115000"/>
              </a:lnSpc>
              <a:spcBef>
                <a:spcPts val="0"/>
              </a:spcBef>
              <a:spcAft>
                <a:spcPts val="0"/>
              </a:spcAft>
              <a:buSzPts val="1800"/>
              <a:buChar char="●"/>
            </a:pPr>
            <a:r>
              <a:rPr lang="en" sz="1800">
                <a:latin typeface="Arial"/>
                <a:ea typeface="Arial"/>
                <a:cs typeface="Arial"/>
                <a:sym typeface="Arial"/>
              </a:rPr>
              <a:t>Gồm 45 mẫu dữ liệu</a:t>
            </a:r>
            <a:endParaRPr sz="1800">
              <a:latin typeface="Arial"/>
              <a:ea typeface="Arial"/>
              <a:cs typeface="Arial"/>
              <a:sym typeface="Arial"/>
            </a:endParaRPr>
          </a:p>
          <a:p>
            <a:pPr indent="0" lvl="0" marL="0" rtl="0" algn="l">
              <a:spcBef>
                <a:spcPts val="600"/>
              </a:spcBef>
              <a:spcAft>
                <a:spcPts val="0"/>
              </a:spcAft>
              <a:buNone/>
            </a:pPr>
            <a:r>
              <a:t/>
            </a:r>
            <a:endParaRPr sz="1800"/>
          </a:p>
        </p:txBody>
      </p:sp>
      <p:sp>
        <p:nvSpPr>
          <p:cNvPr id="343" name="Google Shape;343;p32"/>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1D1B"/>
        </a:solidFill>
      </p:bgPr>
    </p:bg>
    <p:spTree>
      <p:nvGrpSpPr>
        <p:cNvPr id="155" name="Shape 155"/>
        <p:cNvGrpSpPr/>
        <p:nvPr/>
      </p:nvGrpSpPr>
      <p:grpSpPr>
        <a:xfrm>
          <a:off x="0" y="0"/>
          <a:ext cx="0" cy="0"/>
          <a:chOff x="0" y="0"/>
          <a:chExt cx="0" cy="0"/>
        </a:xfrm>
      </p:grpSpPr>
      <p:grpSp>
        <p:nvGrpSpPr>
          <p:cNvPr id="156" name="Google Shape;156;p15"/>
          <p:cNvGrpSpPr/>
          <p:nvPr/>
        </p:nvGrpSpPr>
        <p:grpSpPr>
          <a:xfrm>
            <a:off x="7760752" y="2310923"/>
            <a:ext cx="1212302" cy="1038068"/>
            <a:chOff x="1934025" y="1001650"/>
            <a:chExt cx="415300" cy="355600"/>
          </a:xfrm>
        </p:grpSpPr>
        <p:sp>
          <p:nvSpPr>
            <p:cNvPr id="157" name="Google Shape;157;p15"/>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15"/>
          <p:cNvSpPr txBox="1"/>
          <p:nvPr>
            <p:ph type="ctrTitle"/>
          </p:nvPr>
        </p:nvSpPr>
        <p:spPr>
          <a:xfrm>
            <a:off x="2049950" y="670925"/>
            <a:ext cx="5534700" cy="325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latin typeface="Roboto"/>
                <a:ea typeface="Roboto"/>
                <a:cs typeface="Roboto"/>
                <a:sym typeface="Roboto"/>
              </a:rPr>
              <a:t>ỨNG DỤNG THUẬT TOÁN ID3 VÀ PHÂN TÍCH THÀNH PHẦN CHÍNH (PCA) </a:t>
            </a:r>
            <a:endParaRPr sz="3200">
              <a:latin typeface="Roboto"/>
              <a:ea typeface="Roboto"/>
              <a:cs typeface="Roboto"/>
              <a:sym typeface="Roboto"/>
            </a:endParaRPr>
          </a:p>
          <a:p>
            <a:pPr indent="0" lvl="0" marL="0" rtl="0" algn="l">
              <a:spcBef>
                <a:spcPts val="0"/>
              </a:spcBef>
              <a:spcAft>
                <a:spcPts val="0"/>
              </a:spcAft>
              <a:buNone/>
            </a:pPr>
            <a:r>
              <a:rPr lang="en" sz="3200">
                <a:latin typeface="Roboto"/>
                <a:ea typeface="Roboto"/>
                <a:cs typeface="Roboto"/>
                <a:sym typeface="Roboto"/>
              </a:rPr>
              <a:t>ĐỂ DỰ ĐOÁN GIÁ NHÀ </a:t>
            </a:r>
            <a:endParaRPr sz="3200">
              <a:latin typeface="Roboto"/>
              <a:ea typeface="Roboto"/>
              <a:cs typeface="Roboto"/>
              <a:sym typeface="Roboto"/>
            </a:endParaRPr>
          </a:p>
          <a:p>
            <a:pPr indent="0" lvl="0" marL="0" rtl="0" algn="l">
              <a:spcBef>
                <a:spcPts val="0"/>
              </a:spcBef>
              <a:spcAft>
                <a:spcPts val="0"/>
              </a:spcAft>
              <a:buNone/>
            </a:pPr>
            <a:r>
              <a:rPr lang="en" sz="3200">
                <a:latin typeface="Roboto"/>
                <a:ea typeface="Roboto"/>
                <a:cs typeface="Roboto"/>
                <a:sym typeface="Roboto"/>
              </a:rPr>
              <a:t>Ở VIỆT NAM</a:t>
            </a:r>
            <a:endParaRPr sz="3200">
              <a:latin typeface="Roboto"/>
              <a:ea typeface="Roboto"/>
              <a:cs typeface="Roboto"/>
              <a:sym typeface="Roboto"/>
            </a:endParaRPr>
          </a:p>
        </p:txBody>
      </p:sp>
      <p:sp>
        <p:nvSpPr>
          <p:cNvPr id="162" name="Google Shape;162;p15"/>
          <p:cNvSpPr/>
          <p:nvPr/>
        </p:nvSpPr>
        <p:spPr>
          <a:xfrm>
            <a:off x="7584650" y="279550"/>
            <a:ext cx="1388400" cy="117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NHÓM 15</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6539"/>
          </a:srgbClr>
        </a:solidFill>
      </p:bgPr>
    </p:bg>
    <p:spTree>
      <p:nvGrpSpPr>
        <p:cNvPr id="347" name="Shape 347"/>
        <p:cNvGrpSpPr/>
        <p:nvPr/>
      </p:nvGrpSpPr>
      <p:grpSpPr>
        <a:xfrm>
          <a:off x="0" y="0"/>
          <a:ext cx="0" cy="0"/>
          <a:chOff x="0" y="0"/>
          <a:chExt cx="0" cy="0"/>
        </a:xfrm>
      </p:grpSpPr>
      <p:pic>
        <p:nvPicPr>
          <p:cNvPr id="348" name="Google Shape;348;p33"/>
          <p:cNvPicPr preferRelativeResize="0"/>
          <p:nvPr/>
        </p:nvPicPr>
        <p:blipFill rotWithShape="1">
          <a:blip r:embed="rId3">
            <a:alphaModFix/>
          </a:blip>
          <a:srcRect b="0" l="0" r="0" t="0"/>
          <a:stretch/>
        </p:blipFill>
        <p:spPr>
          <a:xfrm>
            <a:off x="5376775" y="592475"/>
            <a:ext cx="3958500" cy="3958500"/>
          </a:xfrm>
          <a:prstGeom prst="ellipse">
            <a:avLst/>
          </a:prstGeom>
          <a:noFill/>
          <a:ln>
            <a:noFill/>
          </a:ln>
        </p:spPr>
      </p:pic>
      <p:sp>
        <p:nvSpPr>
          <p:cNvPr id="349" name="Google Shape;349;p33"/>
          <p:cNvSpPr txBox="1"/>
          <p:nvPr>
            <p:ph type="title"/>
          </p:nvPr>
        </p:nvSpPr>
        <p:spPr>
          <a:xfrm>
            <a:off x="457200" y="1166125"/>
            <a:ext cx="5739300" cy="68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4. GIẢI BÀI TOÁN BẰNG PHƯƠNG PHÁP HỌC MÁY</a:t>
            </a:r>
            <a:endParaRPr>
              <a:latin typeface="Roboto"/>
              <a:ea typeface="Roboto"/>
              <a:cs typeface="Roboto"/>
              <a:sym typeface="Roboto"/>
            </a:endParaRPr>
          </a:p>
        </p:txBody>
      </p:sp>
      <p:sp>
        <p:nvSpPr>
          <p:cNvPr id="350" name="Google Shape;350;p33"/>
          <p:cNvSpPr txBox="1"/>
          <p:nvPr>
            <p:ph idx="1" type="body"/>
          </p:nvPr>
        </p:nvSpPr>
        <p:spPr>
          <a:xfrm>
            <a:off x="985679" y="1958050"/>
            <a:ext cx="3976500" cy="2618400"/>
          </a:xfrm>
          <a:prstGeom prst="rect">
            <a:avLst/>
          </a:prstGeom>
        </p:spPr>
        <p:txBody>
          <a:bodyPr anchorCtr="0" anchor="t" bIns="91425" lIns="91425" spcFirstLastPara="1" rIns="91425" wrap="square" tIns="91425">
            <a:noAutofit/>
          </a:bodyPr>
          <a:lstStyle/>
          <a:p>
            <a:pPr indent="0" lvl="0" marL="0" rtl="0" algn="just">
              <a:lnSpc>
                <a:spcPct val="120000"/>
              </a:lnSpc>
              <a:spcBef>
                <a:spcPts val="1200"/>
              </a:spcBef>
              <a:spcAft>
                <a:spcPts val="0"/>
              </a:spcAft>
              <a:buNone/>
            </a:pPr>
            <a:r>
              <a:rPr lang="en" sz="1300">
                <a:latin typeface="Roboto"/>
                <a:ea typeface="Roboto"/>
                <a:cs typeface="Roboto"/>
                <a:sym typeface="Roboto"/>
              </a:rPr>
              <a:t>- </a:t>
            </a:r>
            <a:r>
              <a:rPr lang="en" sz="1300">
                <a:latin typeface="Roboto"/>
                <a:ea typeface="Roboto"/>
                <a:cs typeface="Roboto"/>
                <a:sym typeface="Roboto"/>
              </a:rPr>
              <a:t>Bước 1: Dùng phương pháp Phân tích thành phần chính để lựa chọn tập các thuộc tính tốt nhất cho bài toán. Từ tập training data và test data ban đầu, sử dụng các thành phần chính tốt nhất đã chọn để tạo ra tập training data và test data mới.</a:t>
            </a:r>
            <a:endParaRPr sz="1300">
              <a:latin typeface="Roboto"/>
              <a:ea typeface="Roboto"/>
              <a:cs typeface="Roboto"/>
              <a:sym typeface="Roboto"/>
            </a:endParaRPr>
          </a:p>
          <a:p>
            <a:pPr indent="0" lvl="0" marL="0" rtl="0" algn="just">
              <a:lnSpc>
                <a:spcPct val="120000"/>
              </a:lnSpc>
              <a:spcBef>
                <a:spcPts val="1200"/>
              </a:spcBef>
              <a:spcAft>
                <a:spcPts val="0"/>
              </a:spcAft>
              <a:buNone/>
            </a:pPr>
            <a:r>
              <a:rPr lang="en" sz="1300">
                <a:latin typeface="Roboto"/>
                <a:ea typeface="Roboto"/>
                <a:cs typeface="Roboto"/>
                <a:sym typeface="Roboto"/>
              </a:rPr>
              <a:t>- Bước 2: Dùng phương pháp ID3 trong nhóm để xây dựng mô hình và đánh giá mô hình trên tập dữ liệu mới.</a:t>
            </a:r>
            <a:endParaRPr sz="1300">
              <a:latin typeface="Roboto"/>
              <a:ea typeface="Roboto"/>
              <a:cs typeface="Roboto"/>
              <a:sym typeface="Roboto"/>
            </a:endParaRPr>
          </a:p>
          <a:p>
            <a:pPr indent="0" lvl="0" marL="0" rtl="0" algn="l">
              <a:spcBef>
                <a:spcPts val="1200"/>
              </a:spcBef>
              <a:spcAft>
                <a:spcPts val="0"/>
              </a:spcAft>
              <a:buNone/>
            </a:pPr>
            <a:r>
              <a:t/>
            </a:r>
            <a:endParaRPr>
              <a:latin typeface="Roboto"/>
              <a:ea typeface="Roboto"/>
              <a:cs typeface="Roboto"/>
              <a:sym typeface="Roboto"/>
            </a:endParaRPr>
          </a:p>
        </p:txBody>
      </p:sp>
      <p:sp>
        <p:nvSpPr>
          <p:cNvPr id="351" name="Google Shape;351;p33"/>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4"/>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5. ĐÁNH GIÁ MÔ HÌNH</a:t>
            </a:r>
            <a:endParaRPr/>
          </a:p>
        </p:txBody>
      </p:sp>
      <p:sp>
        <p:nvSpPr>
          <p:cNvPr id="357" name="Google Shape;357;p34"/>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58" name="Google Shape;358;p34"/>
          <p:cNvSpPr/>
          <p:nvPr/>
        </p:nvSpPr>
        <p:spPr>
          <a:xfrm>
            <a:off x="7253423" y="2000860"/>
            <a:ext cx="1272074" cy="1141889"/>
          </a:xfrm>
          <a:custGeom>
            <a:rect b="b" l="l" r="r" t="t"/>
            <a:pathLst>
              <a:path extrusionOk="0" fill="none" h="14955" w="1666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4"/>
          <p:cNvSpPr txBox="1"/>
          <p:nvPr/>
        </p:nvSpPr>
        <p:spPr>
          <a:xfrm>
            <a:off x="885200" y="1751350"/>
            <a:ext cx="6066000" cy="3260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Clr>
                <a:schemeClr val="dk1"/>
              </a:buClr>
              <a:buSzPts val="1400"/>
              <a:buFont typeface="Times New Roman"/>
              <a:buChar char="❏"/>
            </a:pPr>
            <a:r>
              <a:rPr lang="en" sz="1300">
                <a:solidFill>
                  <a:schemeClr val="dk1"/>
                </a:solidFill>
                <a:latin typeface="Times New Roman"/>
                <a:ea typeface="Times New Roman"/>
                <a:cs typeface="Times New Roman"/>
                <a:sym typeface="Times New Roman"/>
              </a:rPr>
              <a:t>Kết quả thu được: Tỷ lệ dự đoán đúng sau khi tập test được phương pháp PCA lựa chọn các thuộc tính tốt nhất là 71,11 % </a:t>
            </a:r>
            <a:endParaRPr sz="13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300">
                <a:solidFill>
                  <a:schemeClr val="dk1"/>
                </a:solidFill>
                <a:latin typeface="Times New Roman"/>
                <a:ea typeface="Times New Roman"/>
                <a:cs typeface="Times New Roman"/>
                <a:sym typeface="Times New Roman"/>
              </a:rPr>
              <a:t>Dùng tập test data để đánh giá chất lượng của mô hình được lựa chọn theo các độ đo:</a:t>
            </a:r>
            <a:endParaRPr sz="1300">
              <a:solidFill>
                <a:schemeClr val="dk1"/>
              </a:solidFill>
              <a:latin typeface="Times New Roman"/>
              <a:ea typeface="Times New Roman"/>
              <a:cs typeface="Times New Roman"/>
              <a:sym typeface="Times New Roman"/>
            </a:endParaRPr>
          </a:p>
          <a:p>
            <a:pPr indent="-317500" lvl="1" marL="914400" rtl="0" algn="l">
              <a:lnSpc>
                <a:spcPct val="120000"/>
              </a:lnSpc>
              <a:spcBef>
                <a:spcPts val="0"/>
              </a:spcBef>
              <a:spcAft>
                <a:spcPts val="0"/>
              </a:spcAft>
              <a:buClr>
                <a:schemeClr val="dk1"/>
              </a:buClr>
              <a:buSzPts val="1400"/>
              <a:buFont typeface="Times New Roman"/>
              <a:buChar char="❏"/>
            </a:pPr>
            <a:r>
              <a:rPr lang="en" sz="1300">
                <a:solidFill>
                  <a:schemeClr val="dk1"/>
                </a:solidFill>
                <a:latin typeface="Times New Roman"/>
                <a:ea typeface="Times New Roman"/>
                <a:cs typeface="Times New Roman"/>
                <a:sym typeface="Times New Roman"/>
              </a:rPr>
              <a:t>Precision (độ chính xác) là 71,25%</a:t>
            </a:r>
            <a:endParaRPr sz="1300">
              <a:solidFill>
                <a:schemeClr val="dk1"/>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chemeClr val="dk1"/>
              </a:buClr>
              <a:buSzPts val="1400"/>
              <a:buFont typeface="Times New Roman"/>
              <a:buChar char="❏"/>
            </a:pPr>
            <a:r>
              <a:rPr lang="en" sz="1300">
                <a:solidFill>
                  <a:schemeClr val="dk1"/>
                </a:solidFill>
                <a:latin typeface="Times New Roman"/>
                <a:ea typeface="Times New Roman"/>
                <a:cs typeface="Times New Roman"/>
                <a:sym typeface="Times New Roman"/>
              </a:rPr>
              <a:t>Recall (độ nhạy) là 71,5%</a:t>
            </a:r>
            <a:endParaRPr sz="1300">
              <a:solidFill>
                <a:schemeClr val="dk1"/>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chemeClr val="dk1"/>
              </a:buClr>
              <a:buSzPts val="1400"/>
              <a:buFont typeface="Times New Roman"/>
              <a:buChar char="❏"/>
            </a:pPr>
            <a:r>
              <a:rPr lang="en" sz="1300">
                <a:solidFill>
                  <a:schemeClr val="dk1"/>
                </a:solidFill>
                <a:latin typeface="Times New Roman"/>
                <a:ea typeface="Times New Roman"/>
                <a:cs typeface="Times New Roman"/>
                <a:sym typeface="Times New Roman"/>
              </a:rPr>
              <a:t>F1 - score (trung bình hài hòa của Precision và Recall) là 71,05%</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Sau khi sử dụng phương pháp PCA để giảm chiều dữ liệu và sử dựng thuật toán ID3, kết quả ta thu được khả quan hơn nhiều so với dữ liệu ban đầu thu được. </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Bằng cách sử dụng PCA trước để giảm kích thước của tập dữ liệu đào tạo đã ngăn thuật toán ID3 trang bị quá nhiều trên dữ liệu thưa thớt. Từ đó cho ra kết quả dự đoán có tỷ lệ tương đối cao</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Poppins Light"/>
              <a:ea typeface="Poppins Light"/>
              <a:cs typeface="Poppins Light"/>
              <a:sym typeface="Poppins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5"/>
          <p:cNvSpPr txBox="1"/>
          <p:nvPr>
            <p:ph type="title"/>
          </p:nvPr>
        </p:nvSpPr>
        <p:spPr>
          <a:xfrm>
            <a:off x="4799600" y="112425"/>
            <a:ext cx="5220300" cy="68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6. DEMO GIAO DIỆN</a:t>
            </a:r>
            <a:endParaRPr>
              <a:latin typeface="Roboto"/>
              <a:ea typeface="Roboto"/>
              <a:cs typeface="Roboto"/>
              <a:sym typeface="Roboto"/>
            </a:endParaRPr>
          </a:p>
        </p:txBody>
      </p:sp>
      <p:sp>
        <p:nvSpPr>
          <p:cNvPr id="365" name="Google Shape;365;p35"/>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366" name="Google Shape;366;p35"/>
          <p:cNvGrpSpPr/>
          <p:nvPr/>
        </p:nvGrpSpPr>
        <p:grpSpPr>
          <a:xfrm>
            <a:off x="7075309" y="1848466"/>
            <a:ext cx="1628291" cy="1446665"/>
            <a:chOff x="5292575" y="3681900"/>
            <a:chExt cx="420150" cy="373275"/>
          </a:xfrm>
        </p:grpSpPr>
        <p:sp>
          <p:nvSpPr>
            <p:cNvPr id="367" name="Google Shape;367;p35"/>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5"/>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5"/>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5"/>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5"/>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5"/>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5"/>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74" name="Google Shape;374;p35"/>
          <p:cNvPicPr preferRelativeResize="0"/>
          <p:nvPr/>
        </p:nvPicPr>
        <p:blipFill>
          <a:blip r:embed="rId3">
            <a:alphaModFix/>
          </a:blip>
          <a:stretch>
            <a:fillRect/>
          </a:stretch>
        </p:blipFill>
        <p:spPr>
          <a:xfrm>
            <a:off x="1046900" y="711675"/>
            <a:ext cx="5503600" cy="4241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6"/>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80" name="Google Shape;380;p36"/>
          <p:cNvSpPr txBox="1"/>
          <p:nvPr>
            <p:ph idx="4294967295" type="ctrTitle"/>
          </p:nvPr>
        </p:nvSpPr>
        <p:spPr>
          <a:xfrm>
            <a:off x="2743113" y="2130937"/>
            <a:ext cx="46080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8000"/>
              <a:t>Thanks</a:t>
            </a:r>
            <a:r>
              <a:rPr lang="en" sz="8000"/>
              <a:t>!</a:t>
            </a:r>
            <a:endParaRPr sz="8000"/>
          </a:p>
        </p:txBody>
      </p:sp>
      <p:grpSp>
        <p:nvGrpSpPr>
          <p:cNvPr id="381" name="Google Shape;381;p36"/>
          <p:cNvGrpSpPr/>
          <p:nvPr/>
        </p:nvGrpSpPr>
        <p:grpSpPr>
          <a:xfrm>
            <a:off x="1812552" y="1460659"/>
            <a:ext cx="345971" cy="325505"/>
            <a:chOff x="5972700" y="2330200"/>
            <a:chExt cx="411625" cy="387275"/>
          </a:xfrm>
        </p:grpSpPr>
        <p:sp>
          <p:nvSpPr>
            <p:cNvPr id="382" name="Google Shape;382;p36"/>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6"/>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166" name="Shape 166"/>
        <p:cNvGrpSpPr/>
        <p:nvPr/>
      </p:nvGrpSpPr>
      <p:grpSpPr>
        <a:xfrm>
          <a:off x="0" y="0"/>
          <a:ext cx="0" cy="0"/>
          <a:chOff x="0" y="0"/>
          <a:chExt cx="0" cy="0"/>
        </a:xfrm>
      </p:grpSpPr>
      <p:sp>
        <p:nvSpPr>
          <p:cNvPr id="167" name="Google Shape;167;p16"/>
          <p:cNvSpPr txBox="1"/>
          <p:nvPr>
            <p:ph type="title"/>
          </p:nvPr>
        </p:nvSpPr>
        <p:spPr>
          <a:xfrm>
            <a:off x="6615900" y="113200"/>
            <a:ext cx="2528100" cy="68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latin typeface="Roboto"/>
                <a:ea typeface="Roboto"/>
                <a:cs typeface="Roboto"/>
                <a:sym typeface="Roboto"/>
              </a:rPr>
              <a:t>NỘI DUNG</a:t>
            </a:r>
            <a:endParaRPr sz="2500">
              <a:latin typeface="Roboto"/>
              <a:ea typeface="Roboto"/>
              <a:cs typeface="Roboto"/>
              <a:sym typeface="Roboto"/>
            </a:endParaRPr>
          </a:p>
        </p:txBody>
      </p:sp>
      <p:sp>
        <p:nvSpPr>
          <p:cNvPr id="168" name="Google Shape;168;p16"/>
          <p:cNvSpPr txBox="1"/>
          <p:nvPr>
            <p:ph idx="1" type="body"/>
          </p:nvPr>
        </p:nvSpPr>
        <p:spPr>
          <a:xfrm>
            <a:off x="858200" y="1054075"/>
            <a:ext cx="6487200" cy="34272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Clr>
                <a:schemeClr val="dk1"/>
              </a:buClr>
              <a:buSzPts val="2600"/>
              <a:buFont typeface="Roboto"/>
              <a:buAutoNum type="arabicPeriod"/>
            </a:pPr>
            <a:r>
              <a:rPr lang="en" sz="2600">
                <a:latin typeface="Roboto"/>
                <a:ea typeface="Roboto"/>
                <a:cs typeface="Roboto"/>
                <a:sym typeface="Roboto"/>
              </a:rPr>
              <a:t>Phương pháp học máy </a:t>
            </a:r>
            <a:endParaRPr sz="2600">
              <a:latin typeface="Roboto"/>
              <a:ea typeface="Roboto"/>
              <a:cs typeface="Roboto"/>
              <a:sym typeface="Roboto"/>
            </a:endParaRPr>
          </a:p>
          <a:p>
            <a:pPr indent="-393700" lvl="0" marL="457200" rtl="0" algn="l">
              <a:spcBef>
                <a:spcPts val="0"/>
              </a:spcBef>
              <a:spcAft>
                <a:spcPts val="0"/>
              </a:spcAft>
              <a:buClr>
                <a:schemeClr val="dk1"/>
              </a:buClr>
              <a:buSzPts val="2600"/>
              <a:buFont typeface="Roboto"/>
              <a:buAutoNum type="arabicPeriod"/>
            </a:pPr>
            <a:r>
              <a:rPr lang="en" sz="2600">
                <a:latin typeface="Roboto"/>
                <a:ea typeface="Roboto"/>
                <a:cs typeface="Roboto"/>
                <a:sym typeface="Roboto"/>
              </a:rPr>
              <a:t>Mô tả bài toán </a:t>
            </a:r>
            <a:endParaRPr sz="2600">
              <a:latin typeface="Roboto"/>
              <a:ea typeface="Roboto"/>
              <a:cs typeface="Roboto"/>
              <a:sym typeface="Roboto"/>
            </a:endParaRPr>
          </a:p>
          <a:p>
            <a:pPr indent="-393700" lvl="0" marL="457200" rtl="0" algn="l">
              <a:spcBef>
                <a:spcPts val="0"/>
              </a:spcBef>
              <a:spcAft>
                <a:spcPts val="0"/>
              </a:spcAft>
              <a:buClr>
                <a:schemeClr val="dk1"/>
              </a:buClr>
              <a:buSzPts val="2600"/>
              <a:buFont typeface="Roboto"/>
              <a:buAutoNum type="arabicPeriod"/>
            </a:pPr>
            <a:r>
              <a:rPr lang="en" sz="2600">
                <a:latin typeface="Roboto"/>
                <a:ea typeface="Roboto"/>
                <a:cs typeface="Roboto"/>
                <a:sym typeface="Roboto"/>
              </a:rPr>
              <a:t>Mô tả tập dữ liệu </a:t>
            </a:r>
            <a:endParaRPr sz="2600">
              <a:latin typeface="Roboto"/>
              <a:ea typeface="Roboto"/>
              <a:cs typeface="Roboto"/>
              <a:sym typeface="Roboto"/>
            </a:endParaRPr>
          </a:p>
          <a:p>
            <a:pPr indent="-393700" lvl="0" marL="457200" rtl="0" algn="l">
              <a:spcBef>
                <a:spcPts val="0"/>
              </a:spcBef>
              <a:spcAft>
                <a:spcPts val="0"/>
              </a:spcAft>
              <a:buClr>
                <a:schemeClr val="dk1"/>
              </a:buClr>
              <a:buSzPts val="2600"/>
              <a:buFont typeface="Roboto"/>
              <a:buAutoNum type="arabicPeriod"/>
            </a:pPr>
            <a:r>
              <a:rPr lang="en" sz="2600">
                <a:latin typeface="Roboto"/>
                <a:ea typeface="Roboto"/>
                <a:cs typeface="Roboto"/>
                <a:sym typeface="Roboto"/>
              </a:rPr>
              <a:t>Cách giải bài toán bằng phương pháp học máy </a:t>
            </a:r>
            <a:endParaRPr sz="2600">
              <a:latin typeface="Roboto"/>
              <a:ea typeface="Roboto"/>
              <a:cs typeface="Roboto"/>
              <a:sym typeface="Roboto"/>
            </a:endParaRPr>
          </a:p>
          <a:p>
            <a:pPr indent="-393700" lvl="0" marL="457200" rtl="0" algn="l">
              <a:spcBef>
                <a:spcPts val="0"/>
              </a:spcBef>
              <a:spcAft>
                <a:spcPts val="0"/>
              </a:spcAft>
              <a:buClr>
                <a:schemeClr val="dk1"/>
              </a:buClr>
              <a:buSzPts val="2600"/>
              <a:buFont typeface="Roboto"/>
              <a:buAutoNum type="arabicPeriod"/>
            </a:pPr>
            <a:r>
              <a:rPr lang="en" sz="2600">
                <a:latin typeface="Roboto"/>
                <a:ea typeface="Roboto"/>
                <a:cs typeface="Roboto"/>
                <a:sym typeface="Roboto"/>
              </a:rPr>
              <a:t>Đánh giá mô hình </a:t>
            </a:r>
            <a:endParaRPr sz="2600">
              <a:latin typeface="Roboto"/>
              <a:ea typeface="Roboto"/>
              <a:cs typeface="Roboto"/>
              <a:sym typeface="Roboto"/>
            </a:endParaRPr>
          </a:p>
          <a:p>
            <a:pPr indent="-393700" lvl="0" marL="457200" rtl="0" algn="l">
              <a:spcBef>
                <a:spcPts val="0"/>
              </a:spcBef>
              <a:spcAft>
                <a:spcPts val="0"/>
              </a:spcAft>
              <a:buClr>
                <a:schemeClr val="dk1"/>
              </a:buClr>
              <a:buSzPts val="2600"/>
              <a:buFont typeface="Roboto"/>
              <a:buAutoNum type="arabicPeriod"/>
            </a:pPr>
            <a:r>
              <a:rPr lang="en" sz="2600">
                <a:latin typeface="Roboto"/>
                <a:ea typeface="Roboto"/>
                <a:cs typeface="Roboto"/>
                <a:sym typeface="Roboto"/>
              </a:rPr>
              <a:t>Demo giao diện</a:t>
            </a:r>
            <a:endParaRPr sz="2600">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t/>
            </a:r>
            <a:endParaRPr b="1">
              <a:latin typeface="Poppins"/>
              <a:ea typeface="Poppins"/>
              <a:cs typeface="Poppins"/>
              <a:sym typeface="Poppins"/>
            </a:endParaRPr>
          </a:p>
        </p:txBody>
      </p:sp>
      <p:sp>
        <p:nvSpPr>
          <p:cNvPr id="169" name="Google Shape;169;p16"/>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70" name="Google Shape;170;p16"/>
          <p:cNvSpPr/>
          <p:nvPr/>
        </p:nvSpPr>
        <p:spPr>
          <a:xfrm>
            <a:off x="248139" y="4639686"/>
            <a:ext cx="339835" cy="309115"/>
          </a:xfrm>
          <a:custGeom>
            <a:rect b="b" l="l" r="r" t="t"/>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74" name="Shape 174"/>
        <p:cNvGrpSpPr/>
        <p:nvPr/>
      </p:nvGrpSpPr>
      <p:grpSpPr>
        <a:xfrm>
          <a:off x="0" y="0"/>
          <a:ext cx="0" cy="0"/>
          <a:chOff x="0" y="0"/>
          <a:chExt cx="0" cy="0"/>
        </a:xfrm>
      </p:grpSpPr>
      <p:sp>
        <p:nvSpPr>
          <p:cNvPr id="175" name="Google Shape;175;p17"/>
          <p:cNvSpPr txBox="1"/>
          <p:nvPr>
            <p:ph type="ctrTitle"/>
          </p:nvPr>
        </p:nvSpPr>
        <p:spPr>
          <a:xfrm>
            <a:off x="2519600" y="2036075"/>
            <a:ext cx="4918200" cy="95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PHƯƠNG PHÁP HỌC MÁY</a:t>
            </a:r>
            <a:endParaRPr>
              <a:latin typeface="Roboto"/>
              <a:ea typeface="Roboto"/>
              <a:cs typeface="Roboto"/>
              <a:sym typeface="Roboto"/>
            </a:endParaRPr>
          </a:p>
        </p:txBody>
      </p:sp>
      <p:sp>
        <p:nvSpPr>
          <p:cNvPr id="176" name="Google Shape;176;p17"/>
          <p:cNvSpPr txBox="1"/>
          <p:nvPr>
            <p:ph idx="1" type="subTitle"/>
          </p:nvPr>
        </p:nvSpPr>
        <p:spPr>
          <a:xfrm>
            <a:off x="2015025" y="3056100"/>
            <a:ext cx="5518200" cy="1088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Roboto"/>
              <a:buChar char="❏"/>
            </a:pPr>
            <a:r>
              <a:rPr lang="en" sz="2000">
                <a:latin typeface="Roboto"/>
                <a:ea typeface="Roboto"/>
                <a:cs typeface="Roboto"/>
                <a:sym typeface="Roboto"/>
              </a:rPr>
              <a:t>Thuật toán ID3</a:t>
            </a:r>
            <a:endParaRPr sz="2000">
              <a:latin typeface="Roboto"/>
              <a:ea typeface="Roboto"/>
              <a:cs typeface="Roboto"/>
              <a:sym typeface="Roboto"/>
            </a:endParaRPr>
          </a:p>
          <a:p>
            <a:pPr indent="-355600" lvl="1" marL="914400" rtl="0" algn="ctr">
              <a:spcBef>
                <a:spcPts val="0"/>
              </a:spcBef>
              <a:spcAft>
                <a:spcPts val="0"/>
              </a:spcAft>
              <a:buSzPts val="2000"/>
              <a:buFont typeface="Roboto"/>
              <a:buChar char="❏"/>
            </a:pPr>
            <a:r>
              <a:rPr lang="en" sz="2000">
                <a:latin typeface="Roboto"/>
                <a:ea typeface="Roboto"/>
                <a:cs typeface="Roboto"/>
                <a:sym typeface="Roboto"/>
              </a:rPr>
              <a:t>Phân tích thành phần chính (PCA)</a:t>
            </a:r>
            <a:endParaRPr sz="2000">
              <a:latin typeface="Roboto"/>
              <a:ea typeface="Roboto"/>
              <a:cs typeface="Roboto"/>
              <a:sym typeface="Roboto"/>
            </a:endParaRPr>
          </a:p>
        </p:txBody>
      </p:sp>
      <p:sp>
        <p:nvSpPr>
          <p:cNvPr id="177" name="Google Shape;177;p17"/>
          <p:cNvSpPr txBox="1"/>
          <p:nvPr/>
        </p:nvSpPr>
        <p:spPr>
          <a:xfrm>
            <a:off x="1030925" y="710500"/>
            <a:ext cx="1392600" cy="139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6000">
                <a:solidFill>
                  <a:srgbClr val="FFFFFF"/>
                </a:solidFill>
                <a:latin typeface="Poppins"/>
                <a:ea typeface="Poppins"/>
                <a:cs typeface="Poppins"/>
                <a:sym typeface="Poppins"/>
              </a:rPr>
              <a:t>1</a:t>
            </a:r>
            <a:endParaRPr sz="60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181" name="Shape 181"/>
        <p:cNvGrpSpPr/>
        <p:nvPr/>
      </p:nvGrpSpPr>
      <p:grpSpPr>
        <a:xfrm>
          <a:off x="0" y="0"/>
          <a:ext cx="0" cy="0"/>
          <a:chOff x="0" y="0"/>
          <a:chExt cx="0" cy="0"/>
        </a:xfrm>
      </p:grpSpPr>
      <p:sp>
        <p:nvSpPr>
          <p:cNvPr id="182" name="Google Shape;182;p18"/>
          <p:cNvSpPr txBox="1"/>
          <p:nvPr>
            <p:ph idx="4294967295" type="body"/>
          </p:nvPr>
        </p:nvSpPr>
        <p:spPr>
          <a:xfrm>
            <a:off x="648350" y="1279200"/>
            <a:ext cx="8437200" cy="3864300"/>
          </a:xfrm>
          <a:prstGeom prst="rect">
            <a:avLst/>
          </a:prstGeom>
        </p:spPr>
        <p:txBody>
          <a:bodyPr anchorCtr="0" anchor="t" bIns="91425" lIns="91425" spcFirstLastPara="1" rIns="91425" wrap="square" tIns="91425">
            <a:noAutofit/>
          </a:bodyPr>
          <a:lstStyle/>
          <a:p>
            <a:pPr indent="-330200" lvl="0" marL="914400" rtl="0" algn="l">
              <a:spcBef>
                <a:spcPts val="600"/>
              </a:spcBef>
              <a:spcAft>
                <a:spcPts val="0"/>
              </a:spcAft>
              <a:buSzPts val="1600"/>
              <a:buFont typeface="Roboto"/>
              <a:buChar char="❏"/>
            </a:pPr>
            <a:r>
              <a:rPr b="1" lang="en">
                <a:latin typeface="Roboto"/>
                <a:ea typeface="Roboto"/>
                <a:cs typeface="Roboto"/>
                <a:sym typeface="Roboto"/>
              </a:rPr>
              <a:t>Ý tưởng</a:t>
            </a:r>
            <a:endParaRPr b="1">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Chúng ta cần xác định thứ tự của thuộc tính cần được xem xét tại mỗi bước</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Tại mỗi bước, một thuộc tính tốt nhất sẽ được chọn ra dựa trên một tiêu chuẩn nào đó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Với mỗi thuộc tính được chọn, ta chia dữ liệu vào các child node tương ứng với các giá trị của thuộc tính đó rồi tiếp tục áp dụng phương pháp này cho mỗi child node</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Việc chọn ra thuộc tính tốt nhất ở mỗi bước như thế này được gọi là cách chọn greedy (tham lam). Cách chọn này có thể không phải là tối ưu, nhưng trực giác cho chúng ta thấy rằng cách làm này sẽ gần với cách làm tối ưu</a:t>
            </a:r>
            <a:endParaRPr sz="1700">
              <a:latin typeface="Roboto"/>
              <a:ea typeface="Roboto"/>
              <a:cs typeface="Roboto"/>
              <a:sym typeface="Roboto"/>
            </a:endParaRPr>
          </a:p>
        </p:txBody>
      </p:sp>
      <p:sp>
        <p:nvSpPr>
          <p:cNvPr id="183" name="Google Shape;183;p18"/>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84" name="Google Shape;184;p18"/>
          <p:cNvSpPr txBox="1"/>
          <p:nvPr>
            <p:ph type="title"/>
          </p:nvPr>
        </p:nvSpPr>
        <p:spPr>
          <a:xfrm>
            <a:off x="880650" y="358100"/>
            <a:ext cx="5220300" cy="68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Thuật toán ID3</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8" name="Shape 188"/>
        <p:cNvGrpSpPr/>
        <p:nvPr/>
      </p:nvGrpSpPr>
      <p:grpSpPr>
        <a:xfrm>
          <a:off x="0" y="0"/>
          <a:ext cx="0" cy="0"/>
          <a:chOff x="0" y="0"/>
          <a:chExt cx="0" cy="0"/>
        </a:xfrm>
      </p:grpSpPr>
      <p:pic>
        <p:nvPicPr>
          <p:cNvPr id="189" name="Google Shape;189;p19"/>
          <p:cNvPicPr preferRelativeResize="0"/>
          <p:nvPr/>
        </p:nvPicPr>
        <p:blipFill>
          <a:blip r:embed="rId3">
            <a:alphaModFix/>
          </a:blip>
          <a:stretch>
            <a:fillRect/>
          </a:stretch>
        </p:blipFill>
        <p:spPr>
          <a:xfrm>
            <a:off x="6357900" y="1054500"/>
            <a:ext cx="3034500" cy="3034500"/>
          </a:xfrm>
          <a:prstGeom prst="ellipse">
            <a:avLst/>
          </a:prstGeom>
          <a:noFill/>
          <a:ln>
            <a:noFill/>
          </a:ln>
        </p:spPr>
      </p:pic>
      <p:grpSp>
        <p:nvGrpSpPr>
          <p:cNvPr id="190" name="Google Shape;190;p19"/>
          <p:cNvGrpSpPr/>
          <p:nvPr/>
        </p:nvGrpSpPr>
        <p:grpSpPr>
          <a:xfrm>
            <a:off x="7899375" y="522725"/>
            <a:ext cx="1539600" cy="1539600"/>
            <a:chOff x="6680825" y="2549350"/>
            <a:chExt cx="1539600" cy="1539600"/>
          </a:xfrm>
        </p:grpSpPr>
        <p:sp>
          <p:nvSpPr>
            <p:cNvPr id="191" name="Google Shape;191;p19"/>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9"/>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 name="Google Shape;194;p19"/>
          <p:cNvSpPr txBox="1"/>
          <p:nvPr>
            <p:ph type="title"/>
          </p:nvPr>
        </p:nvSpPr>
        <p:spPr>
          <a:xfrm>
            <a:off x="632800" y="371350"/>
            <a:ext cx="5220300" cy="68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Thuật toán ID3</a:t>
            </a:r>
            <a:endParaRPr>
              <a:latin typeface="Roboto"/>
              <a:ea typeface="Roboto"/>
              <a:cs typeface="Roboto"/>
              <a:sym typeface="Roboto"/>
            </a:endParaRPr>
          </a:p>
        </p:txBody>
      </p:sp>
      <p:sp>
        <p:nvSpPr>
          <p:cNvPr id="195" name="Google Shape;195;p19"/>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196" name="Google Shape;196;p19"/>
          <p:cNvGrpSpPr/>
          <p:nvPr/>
        </p:nvGrpSpPr>
        <p:grpSpPr>
          <a:xfrm>
            <a:off x="8484422" y="1070500"/>
            <a:ext cx="369505" cy="369505"/>
            <a:chOff x="2594050" y="1631825"/>
            <a:chExt cx="439625" cy="439625"/>
          </a:xfrm>
        </p:grpSpPr>
        <p:sp>
          <p:nvSpPr>
            <p:cNvPr id="197" name="Google Shape;197;p19"/>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9"/>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9"/>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9"/>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19"/>
          <p:cNvSpPr txBox="1"/>
          <p:nvPr/>
        </p:nvSpPr>
        <p:spPr>
          <a:xfrm>
            <a:off x="320850" y="1171075"/>
            <a:ext cx="57270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b="1" lang="en">
                <a:latin typeface="Roboto"/>
                <a:ea typeface="Roboto"/>
                <a:cs typeface="Roboto"/>
                <a:sym typeface="Roboto"/>
              </a:rPr>
              <a:t>Hàm số entropy</a:t>
            </a:r>
            <a:endParaRPr b="1">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Cho một phân phối xác suất của một biến rời rạc x có thể nhận n giá trị khác nhau x1, x2, .. , xn.</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Giả sử xác suất để x nhận các giá trị này là pi = p(x=xi) với  0 ≤ 𝑝𝑖 ≤ 1, , σ𝑖=1 𝑛 𝑝𝑖 = 1. Ký hiệu phân phối này là 𝑝 = (𝑝1 , 𝑝2 , … , 𝑝𝑛).</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Entropy của phân phối này được định nghĩa là</a:t>
            </a:r>
            <a:endParaRPr>
              <a:latin typeface="Roboto"/>
              <a:ea typeface="Roboto"/>
              <a:cs typeface="Roboto"/>
              <a:sym typeface="Roboto"/>
            </a:endParaRPr>
          </a:p>
          <a:p>
            <a:pPr indent="0" lvl="0" marL="457200" rtl="0" algn="l">
              <a:spcBef>
                <a:spcPts val="0"/>
              </a:spcBef>
              <a:spcAft>
                <a:spcPts val="0"/>
              </a:spcAft>
              <a:buNone/>
            </a:pPr>
            <a:r>
              <a:t/>
            </a:r>
            <a:endParaRPr>
              <a:latin typeface="Roboto Light"/>
              <a:ea typeface="Roboto Light"/>
              <a:cs typeface="Roboto Light"/>
              <a:sym typeface="Roboto Light"/>
            </a:endParaRPr>
          </a:p>
        </p:txBody>
      </p:sp>
      <p:pic>
        <p:nvPicPr>
          <p:cNvPr id="202" name="Google Shape;202;p19"/>
          <p:cNvPicPr preferRelativeResize="0"/>
          <p:nvPr/>
        </p:nvPicPr>
        <p:blipFill>
          <a:blip r:embed="rId4">
            <a:alphaModFix/>
          </a:blip>
          <a:stretch>
            <a:fillRect/>
          </a:stretch>
        </p:blipFill>
        <p:spPr>
          <a:xfrm>
            <a:off x="1756600" y="2847075"/>
            <a:ext cx="2076450" cy="704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6539"/>
          </a:srgbClr>
        </a:solidFill>
      </p:bgPr>
    </p:bg>
    <p:spTree>
      <p:nvGrpSpPr>
        <p:cNvPr id="206" name="Shape 206"/>
        <p:cNvGrpSpPr/>
        <p:nvPr/>
      </p:nvGrpSpPr>
      <p:grpSpPr>
        <a:xfrm>
          <a:off x="0" y="0"/>
          <a:ext cx="0" cy="0"/>
          <a:chOff x="0" y="0"/>
          <a:chExt cx="0" cy="0"/>
        </a:xfrm>
      </p:grpSpPr>
      <p:sp>
        <p:nvSpPr>
          <p:cNvPr id="207" name="Google Shape;207;p20"/>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08" name="Google Shape;208;p20"/>
          <p:cNvSpPr txBox="1"/>
          <p:nvPr>
            <p:ph type="title"/>
          </p:nvPr>
        </p:nvSpPr>
        <p:spPr>
          <a:xfrm>
            <a:off x="517250" y="246275"/>
            <a:ext cx="5220300" cy="68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Thuật toán ID3</a:t>
            </a:r>
            <a:endParaRPr>
              <a:latin typeface="Roboto"/>
              <a:ea typeface="Roboto"/>
              <a:cs typeface="Roboto"/>
              <a:sym typeface="Roboto"/>
            </a:endParaRPr>
          </a:p>
        </p:txBody>
      </p:sp>
      <p:sp>
        <p:nvSpPr>
          <p:cNvPr id="209" name="Google Shape;209;p20"/>
          <p:cNvSpPr txBox="1"/>
          <p:nvPr/>
        </p:nvSpPr>
        <p:spPr>
          <a:xfrm>
            <a:off x="657725" y="1171075"/>
            <a:ext cx="78981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b="1" lang="en">
                <a:latin typeface="Roboto"/>
                <a:ea typeface="Roboto"/>
                <a:cs typeface="Roboto"/>
                <a:sym typeface="Roboto"/>
              </a:rPr>
              <a:t>Thuật toán ID3</a:t>
            </a:r>
            <a:endParaRPr b="1">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Tìm các cách phân chia hợp lý (thứ tự chọn thuộc tính hợp lý) sao cho hàm mất mát cuối cùng đạt giá trị càng nhỏ càng tốt.  </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Việc này đạt được bằng cách chọn ra thuộc tính sao cho nếu dùng thuộc tính đó để phân chia, entropy tại mỗi bước giảm đi một lượng lớn nhất.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Xét một bài toán với C class khác nhau:  </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GS ta đang làm việc với một non-leaf node với các điểm dữ liệu tạo thành một tập 𝑆 với số phần tử là |𝑆| = 𝑁.  </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Giả sử thêm rằng trong số 𝑁 điểm dữ liệu này, 𝑁𝑐 , 𝑐 = 1,2, … , 𝐶 điểm thuộc vào class 𝑐. Xác suất để mỗi điểm dữ liệu rơi vào một class 𝑐 được xấp xỉ bằng 𝑁𝑐/𝑁 (maximum likelihood estimation).  </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entropy tại </a:t>
            </a:r>
            <a:endParaRPr>
              <a:latin typeface="Roboto"/>
              <a:ea typeface="Roboto"/>
              <a:cs typeface="Roboto"/>
              <a:sym typeface="Roboto"/>
            </a:endParaRPr>
          </a:p>
        </p:txBody>
      </p:sp>
      <p:pic>
        <p:nvPicPr>
          <p:cNvPr id="210" name="Google Shape;210;p20"/>
          <p:cNvPicPr preferRelativeResize="0"/>
          <p:nvPr/>
        </p:nvPicPr>
        <p:blipFill>
          <a:blip r:embed="rId3">
            <a:alphaModFix/>
          </a:blip>
          <a:stretch>
            <a:fillRect/>
          </a:stretch>
        </p:blipFill>
        <p:spPr>
          <a:xfrm>
            <a:off x="2991850" y="3612700"/>
            <a:ext cx="2324100" cy="742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214" name="Shape 214"/>
        <p:cNvGrpSpPr/>
        <p:nvPr/>
      </p:nvGrpSpPr>
      <p:grpSpPr>
        <a:xfrm>
          <a:off x="0" y="0"/>
          <a:ext cx="0" cy="0"/>
          <a:chOff x="0" y="0"/>
          <a:chExt cx="0" cy="0"/>
        </a:xfrm>
      </p:grpSpPr>
      <p:sp>
        <p:nvSpPr>
          <p:cNvPr id="215" name="Google Shape;215;p21"/>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16" name="Google Shape;216;p21"/>
          <p:cNvSpPr txBox="1"/>
          <p:nvPr>
            <p:ph type="title"/>
          </p:nvPr>
        </p:nvSpPr>
        <p:spPr>
          <a:xfrm>
            <a:off x="517250" y="246275"/>
            <a:ext cx="5220300" cy="68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Thuật toán ID3</a:t>
            </a:r>
            <a:endParaRPr>
              <a:latin typeface="Roboto"/>
              <a:ea typeface="Roboto"/>
              <a:cs typeface="Roboto"/>
              <a:sym typeface="Roboto"/>
            </a:endParaRPr>
          </a:p>
        </p:txBody>
      </p:sp>
      <p:sp>
        <p:nvSpPr>
          <p:cNvPr id="217" name="Google Shape;217;p21"/>
          <p:cNvSpPr txBox="1"/>
          <p:nvPr/>
        </p:nvSpPr>
        <p:spPr>
          <a:xfrm>
            <a:off x="657725" y="1171075"/>
            <a:ext cx="78981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GS thuộc tính được chọn là 𝑥. Dựa trên 𝑥, các điểm dữ liệu trong 𝑆 được phân ra thành 𝐾 child node 𝑆1 , 𝑆2 , … , 𝑆𝐾 với số điểm trong mỗi child node lần lượt là 𝑚1 , 𝑚2 , … , 𝑚𝐾. Ta định nghĩa</a:t>
            </a:r>
            <a:endParaRPr>
              <a:latin typeface="Roboto"/>
              <a:ea typeface="Roboto"/>
              <a:cs typeface="Roboto"/>
              <a:sym typeface="Roboto"/>
            </a:endParaRPr>
          </a:p>
        </p:txBody>
      </p:sp>
      <p:pic>
        <p:nvPicPr>
          <p:cNvPr id="218" name="Google Shape;218;p21"/>
          <p:cNvPicPr preferRelativeResize="0"/>
          <p:nvPr/>
        </p:nvPicPr>
        <p:blipFill>
          <a:blip r:embed="rId3">
            <a:alphaModFix/>
          </a:blip>
          <a:stretch>
            <a:fillRect/>
          </a:stretch>
        </p:blipFill>
        <p:spPr>
          <a:xfrm>
            <a:off x="3360825" y="1769750"/>
            <a:ext cx="1800225" cy="647700"/>
          </a:xfrm>
          <a:prstGeom prst="rect">
            <a:avLst/>
          </a:prstGeom>
          <a:noFill/>
          <a:ln>
            <a:noFill/>
          </a:ln>
        </p:spPr>
      </p:pic>
      <p:sp>
        <p:nvSpPr>
          <p:cNvPr id="219" name="Google Shape;219;p21"/>
          <p:cNvSpPr txBox="1"/>
          <p:nvPr/>
        </p:nvSpPr>
        <p:spPr>
          <a:xfrm>
            <a:off x="657725" y="2486525"/>
            <a:ext cx="7523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Ta định nghĩa information gain dựa trên thuộc tính x</a:t>
            </a:r>
            <a:endParaRPr>
              <a:latin typeface="Roboto"/>
              <a:ea typeface="Roboto"/>
              <a:cs typeface="Roboto"/>
              <a:sym typeface="Roboto"/>
            </a:endParaRPr>
          </a:p>
        </p:txBody>
      </p:sp>
      <p:pic>
        <p:nvPicPr>
          <p:cNvPr id="220" name="Google Shape;220;p21"/>
          <p:cNvPicPr preferRelativeResize="0"/>
          <p:nvPr/>
        </p:nvPicPr>
        <p:blipFill>
          <a:blip r:embed="rId4">
            <a:alphaModFix/>
          </a:blip>
          <a:stretch>
            <a:fillRect/>
          </a:stretch>
        </p:blipFill>
        <p:spPr>
          <a:xfrm>
            <a:off x="3665600" y="2798500"/>
            <a:ext cx="2209800" cy="381000"/>
          </a:xfrm>
          <a:prstGeom prst="rect">
            <a:avLst/>
          </a:prstGeom>
          <a:noFill/>
          <a:ln>
            <a:noFill/>
          </a:ln>
        </p:spPr>
      </p:pic>
      <p:sp>
        <p:nvSpPr>
          <p:cNvPr id="221" name="Google Shape;221;p21"/>
          <p:cNvSpPr txBox="1"/>
          <p:nvPr/>
        </p:nvSpPr>
        <p:spPr>
          <a:xfrm>
            <a:off x="657725" y="3481125"/>
            <a:ext cx="78981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Tại mỗi node, thuộc tính được chọn được xác định dựa trên:</a:t>
            </a:r>
            <a:endParaRPr>
              <a:latin typeface="Roboto"/>
              <a:ea typeface="Roboto"/>
              <a:cs typeface="Roboto"/>
              <a:sym typeface="Roboto"/>
            </a:endParaRPr>
          </a:p>
        </p:txBody>
      </p:sp>
      <p:pic>
        <p:nvPicPr>
          <p:cNvPr id="222" name="Google Shape;222;p21"/>
          <p:cNvPicPr preferRelativeResize="0"/>
          <p:nvPr/>
        </p:nvPicPr>
        <p:blipFill>
          <a:blip r:embed="rId5">
            <a:alphaModFix/>
          </a:blip>
          <a:stretch>
            <a:fillRect/>
          </a:stretch>
        </p:blipFill>
        <p:spPr>
          <a:xfrm>
            <a:off x="2709838" y="3975625"/>
            <a:ext cx="3419475" cy="676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26" name="Shape 226"/>
        <p:cNvGrpSpPr/>
        <p:nvPr/>
      </p:nvGrpSpPr>
      <p:grpSpPr>
        <a:xfrm>
          <a:off x="0" y="0"/>
          <a:ext cx="0" cy="0"/>
          <a:chOff x="0" y="0"/>
          <a:chExt cx="0" cy="0"/>
        </a:xfrm>
      </p:grpSpPr>
      <p:sp>
        <p:nvSpPr>
          <p:cNvPr id="227" name="Google Shape;227;p22"/>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28" name="Google Shape;228;p22"/>
          <p:cNvSpPr txBox="1"/>
          <p:nvPr>
            <p:ph type="title"/>
          </p:nvPr>
        </p:nvSpPr>
        <p:spPr>
          <a:xfrm>
            <a:off x="457350" y="607050"/>
            <a:ext cx="5220300" cy="68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Thuật toán ID3</a:t>
            </a:r>
            <a:endParaRPr>
              <a:latin typeface="Roboto"/>
              <a:ea typeface="Roboto"/>
              <a:cs typeface="Roboto"/>
              <a:sym typeface="Roboto"/>
            </a:endParaRPr>
          </a:p>
        </p:txBody>
      </p:sp>
      <p:sp>
        <p:nvSpPr>
          <p:cNvPr id="229" name="Google Shape;229;p22"/>
          <p:cNvSpPr txBox="1"/>
          <p:nvPr/>
        </p:nvSpPr>
        <p:spPr>
          <a:xfrm>
            <a:off x="726900" y="1225150"/>
            <a:ext cx="45369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b="1" lang="en">
                <a:latin typeface="Roboto"/>
                <a:ea typeface="Roboto"/>
                <a:cs typeface="Roboto"/>
                <a:sym typeface="Roboto"/>
              </a:rPr>
              <a:t>Đánh giá phương pháp:</a:t>
            </a:r>
            <a:endParaRPr b="1">
              <a:latin typeface="Roboto"/>
              <a:ea typeface="Roboto"/>
              <a:cs typeface="Roboto"/>
              <a:sym typeface="Roboto"/>
            </a:endParaRPr>
          </a:p>
        </p:txBody>
      </p:sp>
      <p:sp>
        <p:nvSpPr>
          <p:cNvPr id="230" name="Google Shape;230;p22"/>
          <p:cNvSpPr txBox="1"/>
          <p:nvPr>
            <p:ph idx="1" type="body"/>
          </p:nvPr>
        </p:nvSpPr>
        <p:spPr>
          <a:xfrm>
            <a:off x="457350" y="1625350"/>
            <a:ext cx="3316500" cy="2883300"/>
          </a:xfrm>
          <a:prstGeom prst="rect">
            <a:avLst/>
          </a:prstGeom>
        </p:spPr>
        <p:txBody>
          <a:bodyPr anchorCtr="0" anchor="t" bIns="91425" lIns="91425" spcFirstLastPara="1" rIns="91425" wrap="square" tIns="91425">
            <a:noAutofit/>
          </a:bodyPr>
          <a:lstStyle/>
          <a:p>
            <a:pPr indent="-311150" lvl="0" marL="457200" rtl="0" algn="l">
              <a:lnSpc>
                <a:spcPct val="126000"/>
              </a:lnSpc>
              <a:spcBef>
                <a:spcPts val="0"/>
              </a:spcBef>
              <a:spcAft>
                <a:spcPts val="0"/>
              </a:spcAft>
              <a:buClr>
                <a:srgbClr val="111111"/>
              </a:buClr>
              <a:buSzPts val="1300"/>
              <a:buFont typeface="Roboto"/>
              <a:buChar char="-"/>
            </a:pPr>
            <a:r>
              <a:rPr lang="en" sz="1300">
                <a:solidFill>
                  <a:srgbClr val="111111"/>
                </a:solidFill>
                <a:latin typeface="Roboto"/>
                <a:ea typeface="Roboto"/>
                <a:cs typeface="Roboto"/>
                <a:sym typeface="Roboto"/>
              </a:rPr>
              <a:t>ID3 sử dụng một cách tiếp cận tham lam, đó là lý do tại sao nó không đảm bảo một giải pháp tối ưu; nó có thể bị mắc kẹt trong mức tối ưu cục bộ, có thể quá phù hợp với dữ liệu đào tạo (để tránh trang bị quá mức, cây quyết định nhỏ hơn nên được ưu tiên hơn cây lớn hơn). Thuật toán này thường tạo ra cây nhỏ, nhưng nó không phải lúc nào cũng tạo ra cây nhỏ nhất có thể.</a:t>
            </a:r>
            <a:endParaRPr sz="1300">
              <a:solidFill>
                <a:srgbClr val="111111"/>
              </a:solidFill>
              <a:latin typeface="Roboto"/>
              <a:ea typeface="Roboto"/>
              <a:cs typeface="Roboto"/>
              <a:sym typeface="Roboto"/>
            </a:endParaRPr>
          </a:p>
        </p:txBody>
      </p:sp>
      <p:sp>
        <p:nvSpPr>
          <p:cNvPr id="231" name="Google Shape;231;p22"/>
          <p:cNvSpPr txBox="1"/>
          <p:nvPr>
            <p:ph idx="2" type="body"/>
          </p:nvPr>
        </p:nvSpPr>
        <p:spPr>
          <a:xfrm>
            <a:off x="3494850" y="1625350"/>
            <a:ext cx="3540300" cy="2951100"/>
          </a:xfrm>
          <a:prstGeom prst="rect">
            <a:avLst/>
          </a:prstGeom>
        </p:spPr>
        <p:txBody>
          <a:bodyPr anchorCtr="0" anchor="t" bIns="91425" lIns="91425" spcFirstLastPara="1" rIns="91425" wrap="square" tIns="91425">
            <a:noAutofit/>
          </a:bodyPr>
          <a:lstStyle/>
          <a:p>
            <a:pPr indent="-311150" lvl="0" marL="457200" rtl="0" algn="l">
              <a:lnSpc>
                <a:spcPct val="126923"/>
              </a:lnSpc>
              <a:spcBef>
                <a:spcPts val="0"/>
              </a:spcBef>
              <a:spcAft>
                <a:spcPts val="0"/>
              </a:spcAft>
              <a:buClr>
                <a:schemeClr val="dk1"/>
              </a:buClr>
              <a:buSzPts val="1300"/>
              <a:buFont typeface="Roboto"/>
              <a:buChar char="-"/>
            </a:pPr>
            <a:r>
              <a:rPr lang="en" sz="1300">
                <a:solidFill>
                  <a:srgbClr val="111111"/>
                </a:solidFill>
                <a:latin typeface="Roboto"/>
                <a:ea typeface="Roboto"/>
                <a:cs typeface="Roboto"/>
                <a:sym typeface="Roboto"/>
              </a:rPr>
              <a:t>Hạn chế lớn nhất của ID3 và decision tree nói chung là việc nếu một điểm dữ liệu mới rơi vào </a:t>
            </a:r>
            <a:r>
              <a:rPr i="1" lang="en" sz="1300">
                <a:solidFill>
                  <a:srgbClr val="111111"/>
                </a:solidFill>
                <a:latin typeface="Roboto"/>
                <a:ea typeface="Roboto"/>
                <a:cs typeface="Roboto"/>
                <a:sym typeface="Roboto"/>
              </a:rPr>
              <a:t>nhầm</a:t>
            </a:r>
            <a:r>
              <a:rPr lang="en" sz="1300">
                <a:solidFill>
                  <a:srgbClr val="111111"/>
                </a:solidFill>
                <a:latin typeface="Roboto"/>
                <a:ea typeface="Roboto"/>
                <a:cs typeface="Roboto"/>
                <a:sym typeface="Roboto"/>
              </a:rPr>
              <a:t> nhánh ở ngay những lần phân chia đầu tiên, kết quả cuối cùng sẽ khác đi rất nhiều. Việc rơi vào nhầm nhánh này rất dễ xảy ra trong trường hợp thuộc tính liên tục được chia thành nhiều nhóm nhỏ, vì hai điểm có thuộc tính tương ứng rất gần nhau có thể rơi vào hai nhóm khác nhau.</a:t>
            </a:r>
            <a:endParaRPr sz="1300">
              <a:latin typeface="Roboto Light"/>
              <a:ea typeface="Roboto Light"/>
              <a:cs typeface="Roboto Light"/>
              <a:sym typeface="Roboto 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ymbeline template">
  <a:themeElements>
    <a:clrScheme name="Custom 347">
      <a:dk1>
        <a:srgbClr val="000000"/>
      </a:dk1>
      <a:lt1>
        <a:srgbClr val="FFFFFF"/>
      </a:lt1>
      <a:dk2>
        <a:srgbClr val="666666"/>
      </a:dk2>
      <a:lt2>
        <a:srgbClr val="EFEFEF"/>
      </a:lt2>
      <a:accent1>
        <a:srgbClr val="485364"/>
      </a:accent1>
      <a:accent2>
        <a:srgbClr val="63728A"/>
      </a:accent2>
      <a:accent3>
        <a:srgbClr val="8B9AB3"/>
      </a:accent3>
      <a:accent4>
        <a:srgbClr val="9E8473"/>
      </a:accent4>
      <a:accent5>
        <a:srgbClr val="CAAE9C"/>
      </a:accent5>
      <a:accent6>
        <a:srgbClr val="DFCEC3"/>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