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0" r:id="rId4"/>
    <p:sldId id="259" r:id="rId5"/>
    <p:sldId id="258" r:id="rId6"/>
    <p:sldId id="257" r:id="rId7"/>
    <p:sldId id="262" r:id="rId8"/>
    <p:sldId id="267" r:id="rId9"/>
    <p:sldId id="266" r:id="rId10"/>
    <p:sldId id="265" r:id="rId11"/>
    <p:sldId id="264"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4/16/2019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9783DF-F251-4128-B7A0-12CA96066DF0}"/>
              </a:ext>
            </a:extLst>
          </p:cNvPr>
          <p:cNvSpPr>
            <a:spLocks noGrp="1"/>
          </p:cNvSpPr>
          <p:nvPr>
            <p:ph type="ctrTitle"/>
          </p:nvPr>
        </p:nvSpPr>
        <p:spPr>
          <a:xfrm>
            <a:off x="8140932" y="4817533"/>
            <a:ext cx="3657492" cy="1323439"/>
          </a:xfrm>
        </p:spPr>
        <p:txBody>
          <a:bodyPr>
            <a:normAutofit fontScale="90000"/>
          </a:bodyPr>
          <a:lstStyle/>
          <a:p>
            <a:br>
              <a:rPr lang="en-US" altLang="zh-CN" dirty="0"/>
            </a:br>
            <a:r>
              <a:rPr lang="zh-CN" altLang="en-US" sz="3600" dirty="0"/>
              <a:t>唐铭 </a:t>
            </a:r>
            <a:r>
              <a:rPr lang="en-US" altLang="zh-CN" sz="2000" dirty="0">
                <a:solidFill>
                  <a:schemeClr val="bg1">
                    <a:lumMod val="75000"/>
                    <a:lumOff val="25000"/>
                  </a:schemeClr>
                </a:solidFill>
              </a:rPr>
              <a:t>201601530319</a:t>
            </a:r>
            <a:br>
              <a:rPr lang="en-US" altLang="zh-CN" sz="3600" dirty="0"/>
            </a:br>
            <a:r>
              <a:rPr lang="en-US" altLang="zh-CN" sz="3600" dirty="0" err="1"/>
              <a:t>tangming</a:t>
            </a:r>
            <a:endParaRPr lang="zh-CN" altLang="en-US" dirty="0"/>
          </a:p>
        </p:txBody>
      </p:sp>
      <p:sp>
        <p:nvSpPr>
          <p:cNvPr id="4" name="文本框 3">
            <a:extLst>
              <a:ext uri="{FF2B5EF4-FFF2-40B4-BE49-F238E27FC236}">
                <a16:creationId xmlns:a16="http://schemas.microsoft.com/office/drawing/2014/main" id="{5C60835A-3B4D-4559-BB5C-9A759B86D7F1}"/>
              </a:ext>
            </a:extLst>
          </p:cNvPr>
          <p:cNvSpPr txBox="1"/>
          <p:nvPr/>
        </p:nvSpPr>
        <p:spPr>
          <a:xfrm>
            <a:off x="3585972" y="1859419"/>
            <a:ext cx="5020056" cy="1323439"/>
          </a:xfrm>
          <a:prstGeom prst="rect">
            <a:avLst/>
          </a:prstGeom>
          <a:noFill/>
        </p:spPr>
        <p:txBody>
          <a:bodyPr wrap="square" rtlCol="0">
            <a:spAutoFit/>
          </a:bodyPr>
          <a:lstStyle/>
          <a:p>
            <a:r>
              <a:rPr lang="zh-CN" altLang="en-US" sz="4000" dirty="0"/>
              <a:t>控制台窗口下允许多人同时在线的聊天室</a:t>
            </a:r>
          </a:p>
        </p:txBody>
      </p:sp>
      <p:sp>
        <p:nvSpPr>
          <p:cNvPr id="7" name="文本框 6">
            <a:extLst>
              <a:ext uri="{FF2B5EF4-FFF2-40B4-BE49-F238E27FC236}">
                <a16:creationId xmlns:a16="http://schemas.microsoft.com/office/drawing/2014/main" id="{7A1C1D9E-D5E0-4016-8D31-2E785A1D1B45}"/>
              </a:ext>
            </a:extLst>
          </p:cNvPr>
          <p:cNvSpPr txBox="1"/>
          <p:nvPr/>
        </p:nvSpPr>
        <p:spPr>
          <a:xfrm>
            <a:off x="1952481" y="2228750"/>
            <a:ext cx="1633491" cy="584775"/>
          </a:xfrm>
          <a:prstGeom prst="rect">
            <a:avLst/>
          </a:prstGeom>
          <a:noFill/>
        </p:spPr>
        <p:txBody>
          <a:bodyPr wrap="square" rtlCol="0">
            <a:spAutoFit/>
          </a:bodyPr>
          <a:lstStyle/>
          <a:p>
            <a:r>
              <a:rPr lang="zh-CN" altLang="en-US" sz="3200" dirty="0">
                <a:solidFill>
                  <a:schemeClr val="bg1">
                    <a:lumMod val="65000"/>
                    <a:lumOff val="35000"/>
                  </a:schemeClr>
                </a:solidFill>
              </a:rPr>
              <a:t>课设名</a:t>
            </a:r>
            <a:r>
              <a:rPr lang="en-US" altLang="zh-CN" sz="3200" dirty="0">
                <a:solidFill>
                  <a:schemeClr val="bg1">
                    <a:lumMod val="65000"/>
                    <a:lumOff val="35000"/>
                  </a:schemeClr>
                </a:solidFill>
              </a:rPr>
              <a:t>:</a:t>
            </a:r>
            <a:endParaRPr lang="zh-CN" altLang="en-US" sz="3200" dirty="0">
              <a:solidFill>
                <a:schemeClr val="bg1">
                  <a:lumMod val="65000"/>
                  <a:lumOff val="35000"/>
                </a:schemeClr>
              </a:solidFill>
            </a:endParaRPr>
          </a:p>
        </p:txBody>
      </p:sp>
    </p:spTree>
    <p:extLst>
      <p:ext uri="{BB962C8B-B14F-4D97-AF65-F5344CB8AC3E}">
        <p14:creationId xmlns:p14="http://schemas.microsoft.com/office/powerpoint/2010/main" val="1916044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7A93FC-2865-4128-9543-2AE50BF7A47A}"/>
              </a:ext>
            </a:extLst>
          </p:cNvPr>
          <p:cNvSpPr>
            <a:spLocks noGrp="1"/>
          </p:cNvSpPr>
          <p:nvPr>
            <p:ph type="title"/>
          </p:nvPr>
        </p:nvSpPr>
        <p:spPr/>
        <p:txBody>
          <a:bodyPr/>
          <a:lstStyle/>
          <a:p>
            <a:r>
              <a:rPr lang="zh-CN" altLang="en-US" dirty="0"/>
              <a:t>用户登录</a:t>
            </a:r>
          </a:p>
        </p:txBody>
      </p:sp>
      <p:sp>
        <p:nvSpPr>
          <p:cNvPr id="3" name="内容占位符 2">
            <a:extLst>
              <a:ext uri="{FF2B5EF4-FFF2-40B4-BE49-F238E27FC236}">
                <a16:creationId xmlns:a16="http://schemas.microsoft.com/office/drawing/2014/main" id="{EFB1E1A1-EC18-4FB0-97FA-E0838D62E18E}"/>
              </a:ext>
            </a:extLst>
          </p:cNvPr>
          <p:cNvSpPr>
            <a:spLocks noGrp="1"/>
          </p:cNvSpPr>
          <p:nvPr>
            <p:ph idx="1"/>
          </p:nvPr>
        </p:nvSpPr>
        <p:spPr/>
        <p:txBody>
          <a:bodyPr/>
          <a:lstStyle/>
          <a:p>
            <a:r>
              <a:rPr lang="zh-CN" altLang="en-US" dirty="0"/>
              <a:t>用户第一次打开客户端程序时需要输入服务器端的</a:t>
            </a:r>
            <a:r>
              <a:rPr lang="en-US" altLang="zh-CN" dirty="0" err="1"/>
              <a:t>ip</a:t>
            </a:r>
            <a:r>
              <a:rPr lang="en-US" altLang="zh-CN" dirty="0"/>
              <a:t>,</a:t>
            </a:r>
            <a:r>
              <a:rPr lang="zh-CN" altLang="en-US" dirty="0"/>
              <a:t>之后会要求用户输入用户名</a:t>
            </a:r>
            <a:r>
              <a:rPr lang="en-US" altLang="zh-CN" dirty="0"/>
              <a:t>,</a:t>
            </a:r>
            <a:r>
              <a:rPr lang="zh-CN" altLang="en-US" dirty="0"/>
              <a:t>这时就完成了登录</a:t>
            </a:r>
            <a:r>
              <a:rPr lang="en-US" altLang="zh-CN" dirty="0"/>
              <a:t>,</a:t>
            </a:r>
            <a:r>
              <a:rPr lang="zh-CN" altLang="en-US" dirty="0"/>
              <a:t>服务器仅通过</a:t>
            </a:r>
            <a:r>
              <a:rPr lang="en-US" altLang="zh-CN" dirty="0" err="1"/>
              <a:t>ip</a:t>
            </a:r>
            <a:r>
              <a:rPr lang="zh-CN" altLang="en-US" dirty="0"/>
              <a:t>标识用户</a:t>
            </a:r>
          </a:p>
        </p:txBody>
      </p:sp>
    </p:spTree>
    <p:extLst>
      <p:ext uri="{BB962C8B-B14F-4D97-AF65-F5344CB8AC3E}">
        <p14:creationId xmlns:p14="http://schemas.microsoft.com/office/powerpoint/2010/main" val="420380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FAAD6B-1131-450F-BA5F-80FAC8B73AA1}"/>
              </a:ext>
            </a:extLst>
          </p:cNvPr>
          <p:cNvSpPr>
            <a:spLocks noGrp="1"/>
          </p:cNvSpPr>
          <p:nvPr>
            <p:ph type="title"/>
          </p:nvPr>
        </p:nvSpPr>
        <p:spPr/>
        <p:txBody>
          <a:bodyPr/>
          <a:lstStyle/>
          <a:p>
            <a:r>
              <a:rPr lang="zh-CN" altLang="en-US" dirty="0"/>
              <a:t>消息的实时接收和发送</a:t>
            </a:r>
          </a:p>
        </p:txBody>
      </p:sp>
      <p:sp>
        <p:nvSpPr>
          <p:cNvPr id="3" name="内容占位符 2">
            <a:extLst>
              <a:ext uri="{FF2B5EF4-FFF2-40B4-BE49-F238E27FC236}">
                <a16:creationId xmlns:a16="http://schemas.microsoft.com/office/drawing/2014/main" id="{423507D8-A029-45BB-87B3-074274C1FE9C}"/>
              </a:ext>
            </a:extLst>
          </p:cNvPr>
          <p:cNvSpPr>
            <a:spLocks noGrp="1"/>
          </p:cNvSpPr>
          <p:nvPr>
            <p:ph idx="1"/>
          </p:nvPr>
        </p:nvSpPr>
        <p:spPr/>
        <p:txBody>
          <a:bodyPr/>
          <a:lstStyle/>
          <a:p>
            <a:r>
              <a:rPr lang="zh-CN" altLang="en-US" dirty="0"/>
              <a:t>客户端程序拥有两个线程分别用于接收和发送消息</a:t>
            </a:r>
          </a:p>
        </p:txBody>
      </p:sp>
    </p:spTree>
    <p:extLst>
      <p:ext uri="{BB962C8B-B14F-4D97-AF65-F5344CB8AC3E}">
        <p14:creationId xmlns:p14="http://schemas.microsoft.com/office/powerpoint/2010/main" val="1747188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4D5313-7D3F-44E9-AD26-5B9EC00A4E79}"/>
              </a:ext>
            </a:extLst>
          </p:cNvPr>
          <p:cNvSpPr>
            <a:spLocks noGrp="1"/>
          </p:cNvSpPr>
          <p:nvPr>
            <p:ph type="title"/>
          </p:nvPr>
        </p:nvSpPr>
        <p:spPr/>
        <p:txBody>
          <a:bodyPr/>
          <a:lstStyle/>
          <a:p>
            <a:r>
              <a:rPr lang="zh-CN" altLang="en-US" dirty="0"/>
              <a:t>结尾</a:t>
            </a:r>
          </a:p>
        </p:txBody>
      </p:sp>
      <p:sp>
        <p:nvSpPr>
          <p:cNvPr id="3" name="内容占位符 2">
            <a:extLst>
              <a:ext uri="{FF2B5EF4-FFF2-40B4-BE49-F238E27FC236}">
                <a16:creationId xmlns:a16="http://schemas.microsoft.com/office/drawing/2014/main" id="{FB9F804D-8059-4511-8052-1F14AB672817}"/>
              </a:ext>
            </a:extLst>
          </p:cNvPr>
          <p:cNvSpPr>
            <a:spLocks noGrp="1"/>
          </p:cNvSpPr>
          <p:nvPr>
            <p:ph idx="1"/>
          </p:nvPr>
        </p:nvSpPr>
        <p:spPr/>
        <p:txBody>
          <a:bodyPr/>
          <a:lstStyle/>
          <a:p>
            <a:pPr marL="0" indent="0">
              <a:buNone/>
            </a:pPr>
            <a:r>
              <a:rPr lang="zh-CN" altLang="en-US" dirty="0"/>
              <a:t>现象</a:t>
            </a:r>
            <a:endParaRPr lang="en-US" altLang="zh-CN" dirty="0"/>
          </a:p>
          <a:p>
            <a:r>
              <a:rPr lang="en-US" altLang="zh-CN" dirty="0"/>
              <a:t>python</a:t>
            </a:r>
            <a:r>
              <a:rPr lang="zh-CN" altLang="en-US" dirty="0"/>
              <a:t>比</a:t>
            </a:r>
            <a:r>
              <a:rPr lang="en-US" altLang="zh-CN" dirty="0"/>
              <a:t>Java</a:t>
            </a:r>
            <a:r>
              <a:rPr lang="zh-CN" altLang="en-US" dirty="0"/>
              <a:t>语法简单高效易用还不啰嗦</a:t>
            </a:r>
            <a:endParaRPr lang="en-US" altLang="zh-CN" dirty="0"/>
          </a:p>
          <a:p>
            <a:r>
              <a:rPr lang="en-US" altLang="zh-CN" dirty="0"/>
              <a:t>python</a:t>
            </a:r>
            <a:r>
              <a:rPr lang="zh-CN" altLang="en-US" dirty="0"/>
              <a:t>比</a:t>
            </a:r>
            <a:r>
              <a:rPr lang="en-US" altLang="zh-CN" dirty="0"/>
              <a:t>Java</a:t>
            </a:r>
            <a:r>
              <a:rPr lang="zh-CN" altLang="en-US" dirty="0"/>
              <a:t>学习难度低语法易于编写</a:t>
            </a:r>
            <a:endParaRPr lang="en-US" altLang="zh-CN" dirty="0"/>
          </a:p>
          <a:p>
            <a:r>
              <a:rPr lang="en-US" altLang="zh-CN" dirty="0"/>
              <a:t>python</a:t>
            </a:r>
            <a:r>
              <a:rPr lang="zh-CN" altLang="en-US" dirty="0"/>
              <a:t>标准库比</a:t>
            </a:r>
            <a:r>
              <a:rPr lang="en-US" altLang="zh-CN" dirty="0"/>
              <a:t>Java</a:t>
            </a:r>
            <a:r>
              <a:rPr lang="zh-CN" altLang="en-US" dirty="0"/>
              <a:t>标准库简单易用易理解</a:t>
            </a:r>
            <a:endParaRPr lang="en-US" altLang="zh-CN" dirty="0"/>
          </a:p>
          <a:p>
            <a:pPr marL="0" indent="0">
              <a:buNone/>
            </a:pPr>
            <a:r>
              <a:rPr lang="zh-CN" altLang="en-US" dirty="0"/>
              <a:t>结论</a:t>
            </a:r>
            <a:endParaRPr lang="en-US" altLang="zh-CN" dirty="0"/>
          </a:p>
          <a:p>
            <a:r>
              <a:rPr lang="en-US" altLang="zh-CN" dirty="0"/>
              <a:t>C++</a:t>
            </a:r>
            <a:r>
              <a:rPr lang="zh-CN" altLang="en-US" dirty="0"/>
              <a:t>比较</a:t>
            </a:r>
            <a:r>
              <a:rPr lang="en-US" altLang="zh-CN" dirty="0" err="1"/>
              <a:t>nb</a:t>
            </a:r>
            <a:endParaRPr lang="zh-CN" altLang="en-US" dirty="0"/>
          </a:p>
        </p:txBody>
      </p:sp>
    </p:spTree>
    <p:extLst>
      <p:ext uri="{BB962C8B-B14F-4D97-AF65-F5344CB8AC3E}">
        <p14:creationId xmlns:p14="http://schemas.microsoft.com/office/powerpoint/2010/main" val="1471817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2CCC7A-52DE-4EF6-9F4B-A46B48EDF568}"/>
              </a:ext>
            </a:extLst>
          </p:cNvPr>
          <p:cNvSpPr>
            <a:spLocks noGrp="1"/>
          </p:cNvSpPr>
          <p:nvPr>
            <p:ph type="title"/>
          </p:nvPr>
        </p:nvSpPr>
        <p:spPr/>
        <p:txBody>
          <a:bodyPr/>
          <a:lstStyle/>
          <a:p>
            <a:r>
              <a:rPr lang="zh-CN" altLang="en-US" dirty="0"/>
              <a:t>简介</a:t>
            </a:r>
          </a:p>
        </p:txBody>
      </p:sp>
      <p:sp>
        <p:nvSpPr>
          <p:cNvPr id="3" name="内容占位符 2">
            <a:extLst>
              <a:ext uri="{FF2B5EF4-FFF2-40B4-BE49-F238E27FC236}">
                <a16:creationId xmlns:a16="http://schemas.microsoft.com/office/drawing/2014/main" id="{4ECD2746-E832-4FBC-823B-65892E8FDA32}"/>
              </a:ext>
            </a:extLst>
          </p:cNvPr>
          <p:cNvSpPr>
            <a:spLocks noGrp="1"/>
          </p:cNvSpPr>
          <p:nvPr>
            <p:ph idx="1"/>
          </p:nvPr>
        </p:nvSpPr>
        <p:spPr>
          <a:xfrm>
            <a:off x="684212" y="685800"/>
            <a:ext cx="11202988" cy="3615267"/>
          </a:xfrm>
        </p:spPr>
        <p:txBody>
          <a:bodyPr/>
          <a:lstStyle/>
          <a:p>
            <a:r>
              <a:rPr lang="zh-CN" altLang="en-US" dirty="0"/>
              <a:t>使用语言 </a:t>
            </a:r>
            <a:r>
              <a:rPr lang="en-US" altLang="zh-CN" dirty="0"/>
              <a:t>&gt; Python</a:t>
            </a:r>
          </a:p>
          <a:p>
            <a:r>
              <a:rPr lang="zh-CN" altLang="en-US" dirty="0"/>
              <a:t>使用模块 </a:t>
            </a:r>
            <a:r>
              <a:rPr lang="en-US" altLang="zh-CN" dirty="0"/>
              <a:t>&gt; </a:t>
            </a:r>
            <a:r>
              <a:rPr lang="zh-CN" altLang="en-US" dirty="0"/>
              <a:t>主要为</a:t>
            </a:r>
            <a:r>
              <a:rPr lang="en-US" altLang="zh-CN" dirty="0"/>
              <a:t>python</a:t>
            </a:r>
            <a:r>
              <a:rPr lang="zh-CN" altLang="en-US" dirty="0"/>
              <a:t>标准库中的</a:t>
            </a:r>
            <a:r>
              <a:rPr lang="en-US" altLang="zh-CN" dirty="0"/>
              <a:t>socket  threading  sqlite3</a:t>
            </a:r>
          </a:p>
          <a:p>
            <a:r>
              <a:rPr lang="zh-CN" altLang="en-US" dirty="0"/>
              <a:t>涉及内容 </a:t>
            </a:r>
            <a:r>
              <a:rPr lang="en-US" altLang="zh-CN" dirty="0"/>
              <a:t>&gt; </a:t>
            </a:r>
            <a:r>
              <a:rPr lang="zh-CN" altLang="en-US" dirty="0"/>
              <a:t>网络编程  多线程 </a:t>
            </a:r>
            <a:r>
              <a:rPr lang="en-US" altLang="zh-CN" dirty="0"/>
              <a:t> </a:t>
            </a:r>
            <a:r>
              <a:rPr lang="zh-CN" altLang="en-US" dirty="0"/>
              <a:t>数据库读写 </a:t>
            </a:r>
            <a:r>
              <a:rPr lang="en-US" altLang="zh-CN" dirty="0"/>
              <a:t> </a:t>
            </a:r>
            <a:r>
              <a:rPr lang="zh-CN" altLang="en-US" dirty="0"/>
              <a:t>文件读写</a:t>
            </a:r>
            <a:endParaRPr lang="en-US" altLang="zh-CN" dirty="0"/>
          </a:p>
          <a:p>
            <a:r>
              <a:rPr lang="zh-CN" altLang="en-US" dirty="0"/>
              <a:t>实现效果 </a:t>
            </a:r>
            <a:r>
              <a:rPr lang="en-US" altLang="zh-CN" dirty="0"/>
              <a:t>&gt; </a:t>
            </a:r>
            <a:r>
              <a:rPr lang="zh-CN" altLang="en-US" dirty="0"/>
              <a:t>可以实现多台主机在同一网络下自由的发送消息和实时的接收消息</a:t>
            </a:r>
          </a:p>
        </p:txBody>
      </p:sp>
    </p:spTree>
    <p:extLst>
      <p:ext uri="{BB962C8B-B14F-4D97-AF65-F5344CB8AC3E}">
        <p14:creationId xmlns:p14="http://schemas.microsoft.com/office/powerpoint/2010/main" val="526192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4CC6A5-C8E9-4D63-9578-EF3134D00909}"/>
              </a:ext>
            </a:extLst>
          </p:cNvPr>
          <p:cNvSpPr>
            <a:spLocks noGrp="1"/>
          </p:cNvSpPr>
          <p:nvPr>
            <p:ph type="title"/>
          </p:nvPr>
        </p:nvSpPr>
        <p:spPr>
          <a:xfrm>
            <a:off x="684212" y="4487332"/>
            <a:ext cx="8534400" cy="1507067"/>
          </a:xfrm>
        </p:spPr>
        <p:txBody>
          <a:bodyPr/>
          <a:lstStyle/>
          <a:p>
            <a:r>
              <a:rPr lang="zh-CN" altLang="en-US" dirty="0"/>
              <a:t>服务器端功能</a:t>
            </a:r>
          </a:p>
        </p:txBody>
      </p:sp>
      <p:sp>
        <p:nvSpPr>
          <p:cNvPr id="3" name="内容占位符 2">
            <a:extLst>
              <a:ext uri="{FF2B5EF4-FFF2-40B4-BE49-F238E27FC236}">
                <a16:creationId xmlns:a16="http://schemas.microsoft.com/office/drawing/2014/main" id="{4E7BE50D-0987-4563-AE7B-F5EFD97C33C8}"/>
              </a:ext>
            </a:extLst>
          </p:cNvPr>
          <p:cNvSpPr>
            <a:spLocks noGrp="1"/>
          </p:cNvSpPr>
          <p:nvPr>
            <p:ph idx="1"/>
          </p:nvPr>
        </p:nvSpPr>
        <p:spPr>
          <a:xfrm>
            <a:off x="684212" y="685800"/>
            <a:ext cx="8534400" cy="3615267"/>
          </a:xfrm>
        </p:spPr>
        <p:txBody>
          <a:bodyPr/>
          <a:lstStyle/>
          <a:p>
            <a:r>
              <a:rPr lang="zh-CN" altLang="en-US" dirty="0"/>
              <a:t>用户登录和下线</a:t>
            </a:r>
            <a:endParaRPr lang="en-US" altLang="zh-CN" dirty="0"/>
          </a:p>
          <a:p>
            <a:r>
              <a:rPr lang="zh-CN" altLang="en-US" dirty="0"/>
              <a:t>消息接收与转发</a:t>
            </a:r>
            <a:endParaRPr lang="en-US" altLang="zh-CN" dirty="0"/>
          </a:p>
          <a:p>
            <a:r>
              <a:rPr lang="zh-CN" altLang="en-US" dirty="0"/>
              <a:t>聊天记录录入数据库</a:t>
            </a:r>
            <a:endParaRPr lang="en-US" altLang="zh-CN" dirty="0"/>
          </a:p>
          <a:p>
            <a:r>
              <a:rPr lang="zh-CN" altLang="en-US" dirty="0"/>
              <a:t>查询聊天记录</a:t>
            </a:r>
            <a:endParaRPr lang="en-US" altLang="zh-CN" dirty="0"/>
          </a:p>
          <a:p>
            <a:r>
              <a:rPr lang="zh-CN" altLang="en-US" dirty="0"/>
              <a:t>编写系统日志</a:t>
            </a:r>
            <a:endParaRPr lang="en-US" altLang="zh-CN" dirty="0"/>
          </a:p>
          <a:p>
            <a:endParaRPr lang="en-US" altLang="zh-CN" dirty="0"/>
          </a:p>
        </p:txBody>
      </p:sp>
    </p:spTree>
    <p:extLst>
      <p:ext uri="{BB962C8B-B14F-4D97-AF65-F5344CB8AC3E}">
        <p14:creationId xmlns:p14="http://schemas.microsoft.com/office/powerpoint/2010/main" val="3559676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8B8659-6C9E-41F6-8B63-FFDDF75ED5D6}"/>
              </a:ext>
            </a:extLst>
          </p:cNvPr>
          <p:cNvSpPr>
            <a:spLocks noGrp="1"/>
          </p:cNvSpPr>
          <p:nvPr>
            <p:ph type="title"/>
          </p:nvPr>
        </p:nvSpPr>
        <p:spPr/>
        <p:txBody>
          <a:bodyPr/>
          <a:lstStyle/>
          <a:p>
            <a:r>
              <a:rPr lang="zh-CN" altLang="en-US" dirty="0"/>
              <a:t>用户登录和下线</a:t>
            </a:r>
          </a:p>
        </p:txBody>
      </p:sp>
      <p:sp>
        <p:nvSpPr>
          <p:cNvPr id="3" name="内容占位符 2">
            <a:extLst>
              <a:ext uri="{FF2B5EF4-FFF2-40B4-BE49-F238E27FC236}">
                <a16:creationId xmlns:a16="http://schemas.microsoft.com/office/drawing/2014/main" id="{E332803C-4BD2-4DF6-A4F4-776EBC40CE9D}"/>
              </a:ext>
            </a:extLst>
          </p:cNvPr>
          <p:cNvSpPr>
            <a:spLocks noGrp="1"/>
          </p:cNvSpPr>
          <p:nvPr>
            <p:ph idx="1"/>
          </p:nvPr>
        </p:nvSpPr>
        <p:spPr/>
        <p:txBody>
          <a:bodyPr/>
          <a:lstStyle/>
          <a:p>
            <a:r>
              <a:rPr lang="zh-CN" altLang="en-US" dirty="0"/>
              <a:t>通过每台主机的</a:t>
            </a:r>
            <a:r>
              <a:rPr lang="en-US" altLang="zh-CN" dirty="0" err="1"/>
              <a:t>ip</a:t>
            </a:r>
            <a:r>
              <a:rPr lang="zh-CN" altLang="en-US" dirty="0"/>
              <a:t>标记每个用户</a:t>
            </a:r>
            <a:r>
              <a:rPr lang="en-US" altLang="zh-CN" dirty="0"/>
              <a:t>,</a:t>
            </a:r>
            <a:r>
              <a:rPr lang="zh-CN" altLang="en-US" dirty="0"/>
              <a:t>同时每个用户拥有一个自定义的昵称</a:t>
            </a:r>
            <a:r>
              <a:rPr lang="en-US" altLang="zh-CN" dirty="0"/>
              <a:t>,</a:t>
            </a:r>
            <a:r>
              <a:rPr lang="zh-CN" altLang="en-US" dirty="0"/>
              <a:t>当用户第一次访问服务器端时会要求用户给自己起名</a:t>
            </a:r>
            <a:endParaRPr lang="en-US" altLang="zh-CN" dirty="0"/>
          </a:p>
          <a:p>
            <a:r>
              <a:rPr lang="zh-CN" altLang="en-US" dirty="0"/>
              <a:t>当服务器端无法访问到用户主机进程时</a:t>
            </a:r>
            <a:r>
              <a:rPr lang="en-US" altLang="zh-CN" dirty="0"/>
              <a:t>,</a:t>
            </a:r>
            <a:r>
              <a:rPr lang="zh-CN" altLang="en-US" dirty="0"/>
              <a:t>判断为用户下线</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3356009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27B051-0E66-4FA7-909F-7DF648DD2B45}"/>
              </a:ext>
            </a:extLst>
          </p:cNvPr>
          <p:cNvSpPr>
            <a:spLocks noGrp="1"/>
          </p:cNvSpPr>
          <p:nvPr>
            <p:ph type="title"/>
          </p:nvPr>
        </p:nvSpPr>
        <p:spPr/>
        <p:txBody>
          <a:bodyPr/>
          <a:lstStyle/>
          <a:p>
            <a:r>
              <a:rPr lang="zh-CN" altLang="en-US" dirty="0"/>
              <a:t>消息接收和转发</a:t>
            </a:r>
          </a:p>
        </p:txBody>
      </p:sp>
      <p:sp>
        <p:nvSpPr>
          <p:cNvPr id="3" name="内容占位符 2">
            <a:extLst>
              <a:ext uri="{FF2B5EF4-FFF2-40B4-BE49-F238E27FC236}">
                <a16:creationId xmlns:a16="http://schemas.microsoft.com/office/drawing/2014/main" id="{8EBEE264-3F81-434B-89A5-8DE2D9E736C2}"/>
              </a:ext>
            </a:extLst>
          </p:cNvPr>
          <p:cNvSpPr>
            <a:spLocks noGrp="1"/>
          </p:cNvSpPr>
          <p:nvPr>
            <p:ph idx="1"/>
          </p:nvPr>
        </p:nvSpPr>
        <p:spPr/>
        <p:txBody>
          <a:bodyPr/>
          <a:lstStyle/>
          <a:p>
            <a:r>
              <a:rPr lang="zh-CN" altLang="en-US" dirty="0"/>
              <a:t>消息传输使用</a:t>
            </a:r>
            <a:r>
              <a:rPr lang="en-US" altLang="zh-CN" dirty="0"/>
              <a:t>TCP</a:t>
            </a:r>
            <a:r>
              <a:rPr lang="zh-CN" altLang="en-US" dirty="0"/>
              <a:t>传输</a:t>
            </a:r>
            <a:endParaRPr lang="en-US" altLang="zh-CN" dirty="0"/>
          </a:p>
          <a:p>
            <a:r>
              <a:rPr lang="zh-CN" altLang="en-US" dirty="0"/>
              <a:t>服务器端绑定一个本地端口用于接收数据</a:t>
            </a:r>
            <a:r>
              <a:rPr lang="en-US" altLang="zh-CN" dirty="0"/>
              <a:t>,</a:t>
            </a:r>
            <a:r>
              <a:rPr lang="zh-CN" altLang="en-US" dirty="0"/>
              <a:t>当服务器端接收到一条新的消息时会将该条消息转发给除了发送该条消息以外的全部在线的主机</a:t>
            </a:r>
          </a:p>
        </p:txBody>
      </p:sp>
    </p:spTree>
    <p:extLst>
      <p:ext uri="{BB962C8B-B14F-4D97-AF65-F5344CB8AC3E}">
        <p14:creationId xmlns:p14="http://schemas.microsoft.com/office/powerpoint/2010/main" val="3410215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31CC52-0767-4E85-BE63-A81FF7180252}"/>
              </a:ext>
            </a:extLst>
          </p:cNvPr>
          <p:cNvSpPr>
            <a:spLocks noGrp="1"/>
          </p:cNvSpPr>
          <p:nvPr>
            <p:ph type="title"/>
          </p:nvPr>
        </p:nvSpPr>
        <p:spPr/>
        <p:txBody>
          <a:bodyPr/>
          <a:lstStyle/>
          <a:p>
            <a:r>
              <a:rPr lang="zh-CN" altLang="en-US" dirty="0"/>
              <a:t>聊天记录录入数据库</a:t>
            </a:r>
          </a:p>
        </p:txBody>
      </p:sp>
      <p:sp>
        <p:nvSpPr>
          <p:cNvPr id="3" name="内容占位符 2">
            <a:extLst>
              <a:ext uri="{FF2B5EF4-FFF2-40B4-BE49-F238E27FC236}">
                <a16:creationId xmlns:a16="http://schemas.microsoft.com/office/drawing/2014/main" id="{AAB5B145-31B3-43AB-ACD7-2B31A4A72BB4}"/>
              </a:ext>
            </a:extLst>
          </p:cNvPr>
          <p:cNvSpPr>
            <a:spLocks noGrp="1"/>
          </p:cNvSpPr>
          <p:nvPr>
            <p:ph idx="1"/>
          </p:nvPr>
        </p:nvSpPr>
        <p:spPr/>
        <p:txBody>
          <a:bodyPr/>
          <a:lstStyle/>
          <a:p>
            <a:r>
              <a:rPr lang="zh-CN" altLang="en-US" dirty="0"/>
              <a:t>使用的数据库为</a:t>
            </a:r>
            <a:r>
              <a:rPr lang="en-US" altLang="zh-CN" dirty="0" err="1"/>
              <a:t>sqlite</a:t>
            </a:r>
            <a:endParaRPr lang="en-US" altLang="zh-CN" dirty="0"/>
          </a:p>
          <a:p>
            <a:r>
              <a:rPr lang="zh-CN" altLang="en-US" dirty="0"/>
              <a:t>当服务器端转发一条消息的同时会将该条消息封装成一条记录</a:t>
            </a:r>
            <a:r>
              <a:rPr lang="en-US" altLang="zh-CN" dirty="0"/>
              <a:t>,</a:t>
            </a:r>
            <a:r>
              <a:rPr lang="zh-CN" altLang="en-US" dirty="0"/>
              <a:t>带有消息的发送者</a:t>
            </a:r>
            <a:r>
              <a:rPr lang="en-US" altLang="zh-CN" dirty="0"/>
              <a:t>,</a:t>
            </a:r>
            <a:r>
              <a:rPr lang="zh-CN" altLang="en-US" dirty="0"/>
              <a:t>发送时间</a:t>
            </a:r>
            <a:r>
              <a:rPr lang="en-US" altLang="zh-CN" dirty="0"/>
              <a:t>,</a:t>
            </a:r>
            <a:r>
              <a:rPr lang="zh-CN" altLang="en-US" dirty="0"/>
              <a:t>内容</a:t>
            </a:r>
            <a:r>
              <a:rPr lang="en-US" altLang="zh-CN" dirty="0"/>
              <a:t>,</a:t>
            </a:r>
            <a:r>
              <a:rPr lang="zh-CN" altLang="en-US" dirty="0"/>
              <a:t>并将这条记录送入消息列表</a:t>
            </a:r>
            <a:r>
              <a:rPr lang="en-US" altLang="zh-CN" dirty="0"/>
              <a:t>,</a:t>
            </a:r>
            <a:r>
              <a:rPr lang="zh-CN" altLang="en-US" dirty="0"/>
              <a:t>程序有一个额外的线程每五秒自动将消息列表中的全部内容写入数据库</a:t>
            </a:r>
          </a:p>
        </p:txBody>
      </p:sp>
    </p:spTree>
    <p:extLst>
      <p:ext uri="{BB962C8B-B14F-4D97-AF65-F5344CB8AC3E}">
        <p14:creationId xmlns:p14="http://schemas.microsoft.com/office/powerpoint/2010/main" val="1137062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B7F168-5AEF-4937-9206-E376095BC847}"/>
              </a:ext>
            </a:extLst>
          </p:cNvPr>
          <p:cNvSpPr>
            <a:spLocks noGrp="1"/>
          </p:cNvSpPr>
          <p:nvPr>
            <p:ph type="title"/>
          </p:nvPr>
        </p:nvSpPr>
        <p:spPr/>
        <p:txBody>
          <a:bodyPr/>
          <a:lstStyle/>
          <a:p>
            <a:r>
              <a:rPr lang="zh-CN" altLang="en-US" dirty="0"/>
              <a:t>查询聊天记录</a:t>
            </a:r>
          </a:p>
        </p:txBody>
      </p:sp>
      <p:sp>
        <p:nvSpPr>
          <p:cNvPr id="3" name="内容占位符 2">
            <a:extLst>
              <a:ext uri="{FF2B5EF4-FFF2-40B4-BE49-F238E27FC236}">
                <a16:creationId xmlns:a16="http://schemas.microsoft.com/office/drawing/2014/main" id="{26C65E4B-F88F-43DC-A18C-C2C632A0F87D}"/>
              </a:ext>
            </a:extLst>
          </p:cNvPr>
          <p:cNvSpPr>
            <a:spLocks noGrp="1"/>
          </p:cNvSpPr>
          <p:nvPr>
            <p:ph idx="1"/>
          </p:nvPr>
        </p:nvSpPr>
        <p:spPr/>
        <p:txBody>
          <a:bodyPr/>
          <a:lstStyle/>
          <a:p>
            <a:r>
              <a:rPr lang="zh-CN" altLang="en-US" dirty="0"/>
              <a:t>服务器端可以通过</a:t>
            </a:r>
            <a:r>
              <a:rPr lang="en-US" altLang="zh-CN" dirty="0" err="1"/>
              <a:t>ip</a:t>
            </a:r>
            <a:r>
              <a:rPr lang="zh-CN" altLang="en-US" dirty="0"/>
              <a:t>或者用户名查询数据库中某台主机发送的全部消息</a:t>
            </a:r>
          </a:p>
        </p:txBody>
      </p:sp>
    </p:spTree>
    <p:extLst>
      <p:ext uri="{BB962C8B-B14F-4D97-AF65-F5344CB8AC3E}">
        <p14:creationId xmlns:p14="http://schemas.microsoft.com/office/powerpoint/2010/main" val="4173822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EDC89A-9586-40D1-9735-E35F7361CE12}"/>
              </a:ext>
            </a:extLst>
          </p:cNvPr>
          <p:cNvSpPr>
            <a:spLocks noGrp="1"/>
          </p:cNvSpPr>
          <p:nvPr>
            <p:ph type="title"/>
          </p:nvPr>
        </p:nvSpPr>
        <p:spPr/>
        <p:txBody>
          <a:bodyPr/>
          <a:lstStyle/>
          <a:p>
            <a:r>
              <a:rPr lang="zh-CN" altLang="en-US" dirty="0"/>
              <a:t>编写系统日志</a:t>
            </a:r>
          </a:p>
        </p:txBody>
      </p:sp>
      <p:sp>
        <p:nvSpPr>
          <p:cNvPr id="3" name="内容占位符 2">
            <a:extLst>
              <a:ext uri="{FF2B5EF4-FFF2-40B4-BE49-F238E27FC236}">
                <a16:creationId xmlns:a16="http://schemas.microsoft.com/office/drawing/2014/main" id="{F0F43C22-456D-4CFE-8C4C-CF3987B5703B}"/>
              </a:ext>
            </a:extLst>
          </p:cNvPr>
          <p:cNvSpPr>
            <a:spLocks noGrp="1"/>
          </p:cNvSpPr>
          <p:nvPr>
            <p:ph idx="1"/>
          </p:nvPr>
        </p:nvSpPr>
        <p:spPr/>
        <p:txBody>
          <a:bodyPr/>
          <a:lstStyle/>
          <a:p>
            <a:r>
              <a:rPr lang="zh-CN" altLang="en-US" dirty="0"/>
              <a:t>服务器端可以将一些关键信息封装成记录送入日志列表</a:t>
            </a:r>
            <a:endParaRPr lang="en-US" altLang="zh-CN" dirty="0"/>
          </a:p>
          <a:p>
            <a:r>
              <a:rPr lang="zh-CN" altLang="en-US" dirty="0"/>
              <a:t>在主线程中可以让系统将日志信息输出为文本保存到文件</a:t>
            </a:r>
          </a:p>
        </p:txBody>
      </p:sp>
    </p:spTree>
    <p:extLst>
      <p:ext uri="{BB962C8B-B14F-4D97-AF65-F5344CB8AC3E}">
        <p14:creationId xmlns:p14="http://schemas.microsoft.com/office/powerpoint/2010/main" val="1537748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D80B16-0754-4824-AE7A-D2484734C34E}"/>
              </a:ext>
            </a:extLst>
          </p:cNvPr>
          <p:cNvSpPr>
            <a:spLocks noGrp="1"/>
          </p:cNvSpPr>
          <p:nvPr>
            <p:ph type="title"/>
          </p:nvPr>
        </p:nvSpPr>
        <p:spPr/>
        <p:txBody>
          <a:bodyPr/>
          <a:lstStyle/>
          <a:p>
            <a:r>
              <a:rPr lang="zh-CN" altLang="en-US" dirty="0"/>
              <a:t>客户端功能</a:t>
            </a:r>
          </a:p>
        </p:txBody>
      </p:sp>
      <p:sp>
        <p:nvSpPr>
          <p:cNvPr id="3" name="内容占位符 2">
            <a:extLst>
              <a:ext uri="{FF2B5EF4-FFF2-40B4-BE49-F238E27FC236}">
                <a16:creationId xmlns:a16="http://schemas.microsoft.com/office/drawing/2014/main" id="{518FD876-8258-432E-AC5E-36196251E4F1}"/>
              </a:ext>
            </a:extLst>
          </p:cNvPr>
          <p:cNvSpPr>
            <a:spLocks noGrp="1"/>
          </p:cNvSpPr>
          <p:nvPr>
            <p:ph idx="1"/>
          </p:nvPr>
        </p:nvSpPr>
        <p:spPr/>
        <p:txBody>
          <a:bodyPr/>
          <a:lstStyle/>
          <a:p>
            <a:r>
              <a:rPr lang="zh-CN" altLang="en-US" dirty="0"/>
              <a:t>用户登录</a:t>
            </a:r>
            <a:endParaRPr lang="en-US" altLang="zh-CN" dirty="0"/>
          </a:p>
          <a:p>
            <a:r>
              <a:rPr lang="zh-CN" altLang="en-US" dirty="0"/>
              <a:t>消息的实时接收和发送</a:t>
            </a:r>
          </a:p>
        </p:txBody>
      </p:sp>
    </p:spTree>
    <p:extLst>
      <p:ext uri="{BB962C8B-B14F-4D97-AF65-F5344CB8AC3E}">
        <p14:creationId xmlns:p14="http://schemas.microsoft.com/office/powerpoint/2010/main" val="1772387688"/>
      </p:ext>
    </p:extLst>
  </p:cSld>
  <p:clrMapOvr>
    <a:masterClrMapping/>
  </p:clrMapOvr>
</p:sld>
</file>

<file path=ppt/theme/theme1.xml><?xml version="1.0" encoding="utf-8"?>
<a:theme xmlns:a="http://schemas.openxmlformats.org/drawingml/2006/main" name="切片">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90</TotalTime>
  <Words>406</Words>
  <Application>Microsoft Office PowerPoint</Application>
  <PresentationFormat>宽屏</PresentationFormat>
  <Paragraphs>42</Paragraphs>
  <Slides>12</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12</vt:i4>
      </vt:variant>
    </vt:vector>
  </HeadingPairs>
  <TitlesOfParts>
    <vt:vector size="15" baseType="lpstr">
      <vt:lpstr>Century Gothic</vt:lpstr>
      <vt:lpstr>Wingdings 3</vt:lpstr>
      <vt:lpstr>切片</vt:lpstr>
      <vt:lpstr> 唐铭 201601530319 tangming</vt:lpstr>
      <vt:lpstr>简介</vt:lpstr>
      <vt:lpstr>服务器端功能</vt:lpstr>
      <vt:lpstr>用户登录和下线</vt:lpstr>
      <vt:lpstr>消息接收和转发</vt:lpstr>
      <vt:lpstr>聊天记录录入数据库</vt:lpstr>
      <vt:lpstr>查询聊天记录</vt:lpstr>
      <vt:lpstr>编写系统日志</vt:lpstr>
      <vt:lpstr>客户端功能</vt:lpstr>
      <vt:lpstr>用户登录</vt:lpstr>
      <vt:lpstr>消息的实时接收和发送</vt:lpstr>
      <vt:lpstr>结尾</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唐铭 201601530319 tangming</dc:title>
  <dc:creator>铭 唐</dc:creator>
  <cp:lastModifiedBy>铭 唐</cp:lastModifiedBy>
  <cp:revision>9</cp:revision>
  <dcterms:created xsi:type="dcterms:W3CDTF">2019-04-16T01:51:42Z</dcterms:created>
  <dcterms:modified xsi:type="dcterms:W3CDTF">2019-04-16T03:22:00Z</dcterms:modified>
</cp:coreProperties>
</file>