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8"/>
  </p:notesMasterIdLst>
  <p:sldIdLst>
    <p:sldId id="256" r:id="rId2"/>
    <p:sldId id="325" r:id="rId3"/>
    <p:sldId id="367" r:id="rId4"/>
    <p:sldId id="368" r:id="rId5"/>
    <p:sldId id="369" r:id="rId6"/>
    <p:sldId id="365" r:id="rId7"/>
    <p:sldId id="366" r:id="rId8"/>
    <p:sldId id="259" r:id="rId9"/>
    <p:sldId id="474" r:id="rId10"/>
    <p:sldId id="344" r:id="rId11"/>
    <p:sldId id="345" r:id="rId12"/>
    <p:sldId id="349" r:id="rId13"/>
    <p:sldId id="356" r:id="rId14"/>
    <p:sldId id="407" r:id="rId15"/>
    <p:sldId id="408" r:id="rId16"/>
    <p:sldId id="409" r:id="rId17"/>
    <p:sldId id="410" r:id="rId18"/>
    <p:sldId id="411"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 id="425" r:id="rId32"/>
    <p:sldId id="426" r:id="rId33"/>
    <p:sldId id="475" r:id="rId34"/>
    <p:sldId id="427" r:id="rId35"/>
    <p:sldId id="428" r:id="rId36"/>
    <p:sldId id="429" r:id="rId37"/>
    <p:sldId id="430" r:id="rId38"/>
    <p:sldId id="431" r:id="rId39"/>
    <p:sldId id="432" r:id="rId40"/>
    <p:sldId id="433" r:id="rId41"/>
    <p:sldId id="434" r:id="rId42"/>
    <p:sldId id="435" r:id="rId43"/>
    <p:sldId id="436" r:id="rId44"/>
    <p:sldId id="437" r:id="rId45"/>
    <p:sldId id="438" r:id="rId46"/>
    <p:sldId id="439" r:id="rId47"/>
    <p:sldId id="440" r:id="rId48"/>
    <p:sldId id="480" r:id="rId49"/>
    <p:sldId id="441" r:id="rId50"/>
    <p:sldId id="442" r:id="rId51"/>
    <p:sldId id="443" r:id="rId52"/>
    <p:sldId id="444" r:id="rId53"/>
    <p:sldId id="445" r:id="rId54"/>
    <p:sldId id="446" r:id="rId55"/>
    <p:sldId id="481" r:id="rId56"/>
    <p:sldId id="482" r:id="rId57"/>
    <p:sldId id="447" r:id="rId58"/>
    <p:sldId id="476" r:id="rId59"/>
    <p:sldId id="448" r:id="rId60"/>
    <p:sldId id="451" r:id="rId61"/>
    <p:sldId id="452" r:id="rId62"/>
    <p:sldId id="477" r:id="rId63"/>
    <p:sldId id="478" r:id="rId64"/>
    <p:sldId id="479" r:id="rId65"/>
    <p:sldId id="453" r:id="rId66"/>
    <p:sldId id="454" r:id="rId67"/>
    <p:sldId id="455" r:id="rId68"/>
    <p:sldId id="456" r:id="rId69"/>
    <p:sldId id="457" r:id="rId70"/>
    <p:sldId id="458" r:id="rId71"/>
    <p:sldId id="483" r:id="rId72"/>
    <p:sldId id="473" r:id="rId73"/>
    <p:sldId id="459" r:id="rId74"/>
    <p:sldId id="460" r:id="rId75"/>
    <p:sldId id="461" r:id="rId76"/>
    <p:sldId id="462" r:id="rId77"/>
    <p:sldId id="463" r:id="rId78"/>
    <p:sldId id="464" r:id="rId79"/>
    <p:sldId id="465" r:id="rId80"/>
    <p:sldId id="466" r:id="rId81"/>
    <p:sldId id="467" r:id="rId82"/>
    <p:sldId id="468" r:id="rId83"/>
    <p:sldId id="469" r:id="rId84"/>
    <p:sldId id="470" r:id="rId85"/>
    <p:sldId id="471" r:id="rId86"/>
    <p:sldId id="472"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18A830-EC3F-42FF-B955-597717CEF26D}">
          <p14:sldIdLst>
            <p14:sldId id="256"/>
          </p14:sldIdLst>
        </p14:section>
        <p14:section name="Introduction to Test Automation" id="{08F01991-BFBE-41C2-BE37-8D750D67D322}">
          <p14:sldIdLst>
            <p14:sldId id="325"/>
            <p14:sldId id="367"/>
            <p14:sldId id="368"/>
            <p14:sldId id="369"/>
            <p14:sldId id="365"/>
            <p14:sldId id="366"/>
            <p14:sldId id="259"/>
            <p14:sldId id="474"/>
          </p14:sldIdLst>
        </p14:section>
        <p14:section name="Overview on Common Tools" id="{650D61A8-15F4-4649-AD45-41031373D308}">
          <p14:sldIdLst>
            <p14:sldId id="344"/>
            <p14:sldId id="345"/>
            <p14:sldId id="349"/>
            <p14:sldId id="356"/>
          </p14:sldIdLst>
        </p14:section>
        <p14:section name="Selenium" id="{A096F6ED-9E59-49CC-967E-5F61A38100A3}">
          <p14:sldIdLst>
            <p14:sldId id="407"/>
            <p14:sldId id="408"/>
            <p14:sldId id="409"/>
            <p14:sldId id="410"/>
            <p14:sldId id="411"/>
            <p14:sldId id="413"/>
            <p14:sldId id="414"/>
            <p14:sldId id="415"/>
            <p14:sldId id="416"/>
            <p14:sldId id="417"/>
            <p14:sldId id="418"/>
            <p14:sldId id="419"/>
            <p14:sldId id="420"/>
            <p14:sldId id="421"/>
            <p14:sldId id="422"/>
            <p14:sldId id="423"/>
            <p14:sldId id="424"/>
            <p14:sldId id="425"/>
            <p14:sldId id="426"/>
            <p14:sldId id="475"/>
            <p14:sldId id="427"/>
            <p14:sldId id="428"/>
            <p14:sldId id="429"/>
            <p14:sldId id="430"/>
            <p14:sldId id="431"/>
            <p14:sldId id="432"/>
            <p14:sldId id="433"/>
            <p14:sldId id="434"/>
            <p14:sldId id="435"/>
            <p14:sldId id="436"/>
            <p14:sldId id="437"/>
            <p14:sldId id="438"/>
            <p14:sldId id="439"/>
            <p14:sldId id="440"/>
            <p14:sldId id="480"/>
            <p14:sldId id="441"/>
            <p14:sldId id="442"/>
            <p14:sldId id="443"/>
            <p14:sldId id="444"/>
            <p14:sldId id="445"/>
            <p14:sldId id="446"/>
            <p14:sldId id="481"/>
            <p14:sldId id="482"/>
            <p14:sldId id="447"/>
            <p14:sldId id="476"/>
            <p14:sldId id="448"/>
            <p14:sldId id="451"/>
            <p14:sldId id="452"/>
            <p14:sldId id="477"/>
            <p14:sldId id="478"/>
            <p14:sldId id="479"/>
            <p14:sldId id="453"/>
            <p14:sldId id="454"/>
            <p14:sldId id="455"/>
            <p14:sldId id="456"/>
            <p14:sldId id="457"/>
            <p14:sldId id="458"/>
            <p14:sldId id="483"/>
            <p14:sldId id="473"/>
            <p14:sldId id="459"/>
            <p14:sldId id="460"/>
            <p14:sldId id="461"/>
            <p14:sldId id="462"/>
            <p14:sldId id="463"/>
            <p14:sldId id="464"/>
            <p14:sldId id="465"/>
            <p14:sldId id="466"/>
            <p14:sldId id="467"/>
            <p14:sldId id="468"/>
            <p14:sldId id="469"/>
            <p14:sldId id="470"/>
            <p14:sldId id="471"/>
            <p14:sldId id="4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75921" autoAdjust="0"/>
  </p:normalViewPr>
  <p:slideViewPr>
    <p:cSldViewPr snapToGrid="0">
      <p:cViewPr varScale="1">
        <p:scale>
          <a:sx n="117" d="100"/>
          <a:sy n="117" d="100"/>
        </p:scale>
        <p:origin x="1474" y="8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3" Type="http://schemas.openxmlformats.org/officeDocument/2006/relationships/oleObject" Target="file:///C:\Work\TheCompleteGuideToTestAutomation\GammaDistribu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Probability of the time it takes</a:t>
            </a:r>
            <a:r>
              <a:rPr lang="en-US" baseline="0"/>
              <a:t> for an operation to complete</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Probability for operation to complete in exactly X seconds</c:v>
          </c:tx>
          <c:spPr>
            <a:ln w="28575" cap="rnd">
              <a:solidFill>
                <a:schemeClr val="accent1"/>
              </a:solidFill>
              <a:round/>
            </a:ln>
            <a:effectLst/>
          </c:spPr>
          <c:marker>
            <c:symbol val="none"/>
          </c:marker>
          <c:cat>
            <c:numRef>
              <c:f>Sheet1!$A$1:$A$199</c:f>
              <c:numCache>
                <c:formatCode>General</c:formatCode>
                <c:ptCount val="199"/>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numCache>
            </c:numRef>
          </c:cat>
          <c:val>
            <c:numRef>
              <c:f>Sheet1!$B$1:$B$199</c:f>
              <c:numCache>
                <c:formatCode>General</c:formatCode>
                <c:ptCount val="199"/>
                <c:pt idx="0">
                  <c:v>0</c:v>
                </c:pt>
                <c:pt idx="1">
                  <c:v>1.5465307026467172E-4</c:v>
                </c:pt>
                <c:pt idx="2">
                  <c:v>1.1484812448621332E-3</c:v>
                </c:pt>
                <c:pt idx="3">
                  <c:v>3.5994931830894685E-3</c:v>
                </c:pt>
                <c:pt idx="4">
                  <c:v>7.9263318672538382E-3</c:v>
                </c:pt>
                <c:pt idx="5">
                  <c:v>1.4387677966970684E-2</c:v>
                </c:pt>
                <c:pt idx="6">
                  <c:v>2.3115287752632951E-2</c:v>
                </c:pt>
                <c:pt idx="7">
                  <c:v>3.4141584125708502E-2</c:v>
                </c:pt>
                <c:pt idx="8">
                  <c:v>4.7422596071490228E-2</c:v>
                </c:pt>
                <c:pt idx="9">
                  <c:v>6.2856934297919054E-2</c:v>
                </c:pt>
                <c:pt idx="10">
                  <c:v>8.0301397071394193E-2</c:v>
                </c:pt>
                <c:pt idx="11">
                  <c:v>9.9583718596694792E-2</c:v>
                </c:pt>
                <c:pt idx="12">
                  <c:v>0.12051290121636986</c:v>
                </c:pt>
                <c:pt idx="13">
                  <c:v>0.14288751090803042</c:v>
                </c:pt>
                <c:pt idx="14">
                  <c:v>0.16650226187737016</c:v>
                </c:pt>
                <c:pt idx="15">
                  <c:v>0.19115316946194189</c:v>
                </c:pt>
                <c:pt idx="16">
                  <c:v>0.21664151018073702</c:v>
                </c:pt>
                <c:pt idx="17">
                  <c:v>0.2427767928014149</c:v>
                </c:pt>
                <c:pt idx="18">
                  <c:v>0.2693789140605875</c:v>
                </c:pt>
                <c:pt idx="19">
                  <c:v>0.29627964655750216</c:v>
                </c:pt>
                <c:pt idx="20">
                  <c:v>0.3233235838169366</c:v>
                </c:pt>
                <c:pt idx="21">
                  <c:v>0.350368648117931</c:v>
                </c:pt>
                <c:pt idx="22">
                  <c:v>0.3772862500036836</c:v>
                </c:pt>
                <c:pt idx="23">
                  <c:v>0.40396117406793192</c:v>
                </c:pt>
                <c:pt idx="24">
                  <c:v>0.43029125334248952</c:v>
                </c:pt>
                <c:pt idx="25">
                  <c:v>0.45618688411667041</c:v>
                </c:pt>
                <c:pt idx="26">
                  <c:v>0.48157042406394962</c:v>
                </c:pt>
                <c:pt idx="27">
                  <c:v>0.50637550892653826</c:v>
                </c:pt>
                <c:pt idx="28">
                  <c:v>0.53054631653331741</c:v>
                </c:pt>
                <c:pt idx="29">
                  <c:v>0.55403680144281942</c:v>
                </c:pt>
                <c:pt idx="30">
                  <c:v>0.57680991887315658</c:v>
                </c:pt>
                <c:pt idx="31">
                  <c:v>0.59883685268536779</c:v>
                </c:pt>
                <c:pt idx="32">
                  <c:v>0.6200962589216269</c:v>
                </c:pt>
                <c:pt idx="33">
                  <c:v>0.6405735336749161</c:v>
                </c:pt>
                <c:pt idx="34">
                  <c:v>0.66026011180388045</c:v>
                </c:pt>
                <c:pt idx="35">
                  <c:v>0.67915280113786591</c:v>
                </c:pt>
                <c:pt idx="36">
                  <c:v>0.69725315528399845</c:v>
                </c:pt>
                <c:pt idx="37">
                  <c:v>0.71456688689993175</c:v>
                </c:pt>
                <c:pt idx="38">
                  <c:v>0.73110332228888941</c:v>
                </c:pt>
                <c:pt idx="39">
                  <c:v>0.74687489737021606</c:v>
                </c:pt>
                <c:pt idx="40">
                  <c:v>0.76189669444645569</c:v>
                </c:pt>
                <c:pt idx="41">
                  <c:v>0.77618601869921422</c:v>
                </c:pt>
                <c:pt idx="42">
                  <c:v>0.78976201297690252</c:v>
                </c:pt>
                <c:pt idx="43">
                  <c:v>0.8026453091675374</c:v>
                </c:pt>
                <c:pt idx="44">
                  <c:v>0.81485771426172793</c:v>
                </c:pt>
                <c:pt idx="45">
                  <c:v>0.82642192908996392</c:v>
                </c:pt>
                <c:pt idx="46">
                  <c:v>0.83736129765182854</c:v>
                </c:pt>
                <c:pt idx="47">
                  <c:v>0.84769958493210362</c:v>
                </c:pt>
                <c:pt idx="48">
                  <c:v>0.85746078111097312</c:v>
                </c:pt>
                <c:pt idx="49">
                  <c:v>0.86666893011509971</c:v>
                </c:pt>
                <c:pt idx="50">
                  <c:v>0.87534798051691887</c:v>
                </c:pt>
                <c:pt idx="51">
                  <c:v>0.88352165686582373</c:v>
                </c:pt>
                <c:pt idx="52">
                  <c:v>0.89121334962259757</c:v>
                </c:pt>
                <c:pt idx="53">
                  <c:v>0.89844602196391166</c:v>
                </c:pt>
                <c:pt idx="54">
                  <c:v>0.90524213182398627</c:v>
                </c:pt>
                <c:pt idx="55">
                  <c:v>0.91162356764321451</c:v>
                </c:pt>
                <c:pt idx="56">
                  <c:v>0.91761159639676027</c:v>
                </c:pt>
                <c:pt idx="57">
                  <c:v>0.92322682257832167</c:v>
                </c:pt>
                <c:pt idx="58">
                  <c:v>0.92848915691422329</c:v>
                </c:pt>
                <c:pt idx="59">
                  <c:v>0.9334177936798348</c:v>
                </c:pt>
                <c:pt idx="60">
                  <c:v>0.93803119558334103</c:v>
                </c:pt>
                <c:pt idx="61">
                  <c:v>0.9423470852706175</c:v>
                </c:pt>
                <c:pt idx="62">
                  <c:v>0.94638244258906679</c:v>
                </c:pt>
                <c:pt idx="63">
                  <c:v>0.95015350682755029</c:v>
                </c:pt>
                <c:pt idx="64">
                  <c:v>0.95367578322391067</c:v>
                </c:pt>
                <c:pt idx="65">
                  <c:v>0.95696405310101706</c:v>
                </c:pt>
                <c:pt idx="66">
                  <c:v>0.96003238705684291</c:v>
                </c:pt>
                <c:pt idx="67">
                  <c:v>0.96289416069390787</c:v>
                </c:pt>
                <c:pt idx="68">
                  <c:v>0.96556207242863867</c:v>
                </c:pt>
                <c:pt idx="69">
                  <c:v>0.96804816297201701</c:v>
                </c:pt>
                <c:pt idx="70">
                  <c:v>0.97036383611947818</c:v>
                </c:pt>
                <c:pt idx="71">
                  <c:v>0.97251988053062899</c:v>
                </c:pt>
                <c:pt idx="72">
                  <c:v>0.97452649221818777</c:v>
                </c:pt>
                <c:pt idx="73">
                  <c:v>0.97639329750085113</c:v>
                </c:pt>
                <c:pt idx="74">
                  <c:v>0.97812937620678397</c:v>
                </c:pt>
                <c:pt idx="75">
                  <c:v>0.97974328494333562</c:v>
                </c:pt>
                <c:pt idx="76">
                  <c:v>0.98124308027464591</c:v>
                </c:pt>
                <c:pt idx="77">
                  <c:v>0.9826363416722057</c:v>
                </c:pt>
                <c:pt idx="78">
                  <c:v>0.98393019412441274</c:v>
                </c:pt>
                <c:pt idx="79">
                  <c:v>0.98513133030988831</c:v>
                </c:pt>
                <c:pt idx="80">
                  <c:v>0.98624603225599694</c:v>
                </c:pt>
                <c:pt idx="81">
                  <c:v>0.98728019241880505</c:v>
                </c:pt>
                <c:pt idx="82">
                  <c:v>0.98823933413379283</c:v>
                </c:pt>
                <c:pt idx="83">
                  <c:v>0.98912863139816265</c:v>
                </c:pt>
                <c:pt idx="84">
                  <c:v>0.98995292795568912</c:v>
                </c:pt>
                <c:pt idx="85">
                  <c:v>0.99071675566388939</c:v>
                </c:pt>
                <c:pt idx="86">
                  <c:v>0.99142435213096414</c:v>
                </c:pt>
                <c:pt idx="87">
                  <c:v>0.99207967761659299</c:v>
                </c:pt>
                <c:pt idx="88">
                  <c:v>0.99268643119636746</c:v>
                </c:pt>
                <c:pt idx="89">
                  <c:v>0.99324806619450801</c:v>
                </c:pt>
                <c:pt idx="90">
                  <c:v>0.99376780489362271</c:v>
                </c:pt>
                <c:pt idx="91">
                  <c:v>0.99424865253371664</c:v>
                </c:pt>
                <c:pt idx="92">
                  <c:v>0.99469341061551586</c:v>
                </c:pt>
                <c:pt idx="93">
                  <c:v>0.99510468952550113</c:v>
                </c:pt>
                <c:pt idx="94">
                  <c:v>0.99548492050191895</c:v>
                </c:pt>
                <c:pt idx="95">
                  <c:v>0.99583636696249667</c:v>
                </c:pt>
                <c:pt idx="96">
                  <c:v>0.99616113521569838</c:v>
                </c:pt>
                <c:pt idx="97">
                  <c:v>0.99646118457815169</c:v>
                </c:pt>
                <c:pt idx="98">
                  <c:v>0.99673833692139935</c:v>
                </c:pt>
                <c:pt idx="99">
                  <c:v>0.9969942856714249</c:v>
                </c:pt>
                <c:pt idx="100">
                  <c:v>0.9972306042844884</c:v>
                </c:pt>
                <c:pt idx="101">
                  <c:v>0.99744875422273271</c:v>
                </c:pt>
                <c:pt idx="102">
                  <c:v>0.99765009245278957</c:v>
                </c:pt>
                <c:pt idx="103">
                  <c:v>0.99783587849027489</c:v>
                </c:pt>
                <c:pt idx="104">
                  <c:v>0.99800728101260971</c:v>
                </c:pt>
                <c:pt idx="105">
                  <c:v>0.99816538406207311</c:v>
                </c:pt>
                <c:pt idx="106">
                  <c:v>0.99831119286039871</c:v>
                </c:pt>
                <c:pt idx="107">
                  <c:v>0.99844563925557361</c:v>
                </c:pt>
                <c:pt idx="108">
                  <c:v>0.99856958682080865</c:v>
                </c:pt>
                <c:pt idx="109">
                  <c:v>0.99868383562493079</c:v>
                </c:pt>
                <c:pt idx="110">
                  <c:v>0.99878912669270714</c:v>
                </c:pt>
                <c:pt idx="111">
                  <c:v>0.99888614617285754</c:v>
                </c:pt>
                <c:pt idx="112">
                  <c:v>0.99897552923075916</c:v>
                </c:pt>
                <c:pt idx="113">
                  <c:v>0.99905786368208616</c:v>
                </c:pt>
                <c:pt idx="114">
                  <c:v>0.99913369338288027</c:v>
                </c:pt>
                <c:pt idx="115">
                  <c:v>0.9992035213908077</c:v>
                </c:pt>
                <c:pt idx="116">
                  <c:v>0.99926781291162858</c:v>
                </c:pt>
                <c:pt idx="117">
                  <c:v>0.99932699804420033</c:v>
                </c:pt>
                <c:pt idx="118">
                  <c:v>0.99938147433663937</c:v>
                </c:pt>
                <c:pt idx="119">
                  <c:v>0.99943160916559837</c:v>
                </c:pt>
                <c:pt idx="120">
                  <c:v>0.99947774194996708</c:v>
                </c:pt>
                <c:pt idx="121">
                  <c:v>0.99952018620967942</c:v>
                </c:pt>
                <c:pt idx="122">
                  <c:v>0.99955923147970482</c:v>
                </c:pt>
                <c:pt idx="123">
                  <c:v>0.99959514508873104</c:v>
                </c:pt>
                <c:pt idx="124">
                  <c:v>0.99962817381148361</c:v>
                </c:pt>
                <c:pt idx="125">
                  <c:v>0.99965854540310828</c:v>
                </c:pt>
                <c:pt idx="126">
                  <c:v>0.99968647002352973</c:v>
                </c:pt>
                <c:pt idx="127">
                  <c:v>0.99971214155922705</c:v>
                </c:pt>
                <c:pt idx="128">
                  <c:v>0.99973573884940459</c:v>
                </c:pt>
                <c:pt idx="129">
                  <c:v>0.99975742682310664</c:v>
                </c:pt>
                <c:pt idx="130">
                  <c:v>0.99977735755341235</c:v>
                </c:pt>
                <c:pt idx="131">
                  <c:v>0.99979567123445701</c:v>
                </c:pt>
                <c:pt idx="132">
                  <c:v>0.99981249708666098</c:v>
                </c:pt>
                <c:pt idx="133">
                  <c:v>0.99982795419519666</c:v>
                </c:pt>
                <c:pt idx="134">
                  <c:v>0.99984215228639695</c:v>
                </c:pt>
                <c:pt idx="135">
                  <c:v>0.99985519244650067</c:v>
                </c:pt>
                <c:pt idx="136">
                  <c:v>0.99986716778683826</c:v>
                </c:pt>
                <c:pt idx="137">
                  <c:v>0.99987816405928565</c:v>
                </c:pt>
                <c:pt idx="138">
                  <c:v>0.99988826022556032</c:v>
                </c:pt>
                <c:pt idx="139">
                  <c:v>0.99989752898368756</c:v>
                </c:pt>
                <c:pt idx="140">
                  <c:v>0.99990603725474125</c:v>
                </c:pt>
                <c:pt idx="141">
                  <c:v>0.99991384663274818</c:v>
                </c:pt>
                <c:pt idx="142">
                  <c:v>0.99992101380044718</c:v>
                </c:pt>
                <c:pt idx="143">
                  <c:v>0.99992759091340633</c:v>
                </c:pt>
                <c:pt idx="144">
                  <c:v>0.99993362595482738</c:v>
                </c:pt>
                <c:pt idx="145">
                  <c:v>0.99993916306320274</c:v>
                </c:pt>
                <c:pt idx="146">
                  <c:v>0.99994424283483696</c:v>
                </c:pt>
                <c:pt idx="147">
                  <c:v>0.99994890260310321</c:v>
                </c:pt>
                <c:pt idx="148">
                  <c:v>0.99995317669617134</c:v>
                </c:pt>
                <c:pt idx="149">
                  <c:v>0.99995709667481747</c:v>
                </c:pt>
                <c:pt idx="150">
                  <c:v>0.99996069155181555</c:v>
                </c:pt>
                <c:pt idx="151">
                  <c:v>0.99996398799429298</c:v>
                </c:pt>
                <c:pt idx="152">
                  <c:v>0.99996701051034376</c:v>
                </c:pt>
                <c:pt idx="153">
                  <c:v>0.9999697816210863</c:v>
                </c:pt>
                <c:pt idx="154">
                  <c:v>0.99997232201927844</c:v>
                </c:pt>
                <c:pt idx="155">
                  <c:v>0.99997465071550828</c:v>
                </c:pt>
                <c:pt idx="156">
                  <c:v>0.99997678517291522</c:v>
                </c:pt>
                <c:pt idx="157">
                  <c:v>0.99997874143131682</c:v>
                </c:pt>
                <c:pt idx="158">
                  <c:v>0.99998053422155719</c:v>
                </c:pt>
                <c:pt idx="159">
                  <c:v>0.99998217707082881</c:v>
                </c:pt>
                <c:pt idx="160">
                  <c:v>0.99998368239966573</c:v>
                </c:pt>
                <c:pt idx="161">
                  <c:v>0.999985061611252</c:v>
                </c:pt>
                <c:pt idx="162">
                  <c:v>0.99998632517364139</c:v>
                </c:pt>
                <c:pt idx="163">
                  <c:v>0.99998748269543936</c:v>
                </c:pt>
                <c:pt idx="164">
                  <c:v>0.99998854299545825</c:v>
                </c:pt>
                <c:pt idx="165">
                  <c:v>0.99998951416681314</c:v>
                </c:pt>
                <c:pt idx="166">
                  <c:v>0.99999040363589675</c:v>
                </c:pt>
                <c:pt idx="167">
                  <c:v>0.99999121821663328</c:v>
                </c:pt>
                <c:pt idx="168">
                  <c:v>0.99999196416038116</c:v>
                </c:pt>
                <c:pt idx="169">
                  <c:v>0.99999264720183056</c:v>
                </c:pt>
                <c:pt idx="170">
                  <c:v>0.99999327260120696</c:v>
                </c:pt>
                <c:pt idx="171">
                  <c:v>0.99999384518307743</c:v>
                </c:pt>
                <c:pt idx="172">
                  <c:v>0.99999436937202535</c:v>
                </c:pt>
                <c:pt idx="173">
                  <c:v>0.99999484922544291</c:v>
                </c:pt>
                <c:pt idx="174">
                  <c:v>0.99999528846367136</c:v>
                </c:pt>
                <c:pt idx="175">
                  <c:v>0.99999569049769899</c:v>
                </c:pt>
                <c:pt idx="176">
                  <c:v>0.9999960584546117</c:v>
                </c:pt>
                <c:pt idx="177">
                  <c:v>0.99999639520097672</c:v>
                </c:pt>
                <c:pt idx="178">
                  <c:v>0.99999670336432311</c:v>
                </c:pt>
                <c:pt idx="179">
                  <c:v>0.99999698535287362</c:v>
                </c:pt>
                <c:pt idx="180">
                  <c:v>0.99999724337366613</c:v>
                </c:pt>
                <c:pt idx="181">
                  <c:v>0.99999747944919681</c:v>
                </c:pt>
                <c:pt idx="182">
                  <c:v>0.99999769543270012</c:v>
                </c:pt>
                <c:pt idx="183">
                  <c:v>0.99999789302218023</c:v>
                </c:pt>
                <c:pt idx="184">
                  <c:v>0.99999807377329075</c:v>
                </c:pt>
                <c:pt idx="185">
                  <c:v>0.99999823911115815</c:v>
                </c:pt>
                <c:pt idx="186">
                  <c:v>0.99999839034123428</c:v>
                </c:pt>
                <c:pt idx="187">
                  <c:v>0.99999852865925476</c:v>
                </c:pt>
                <c:pt idx="188">
                  <c:v>0.99999865516037878</c:v>
                </c:pt>
                <c:pt idx="189">
                  <c:v>0.99999877084757482</c:v>
                </c:pt>
                <c:pt idx="190">
                  <c:v>0.99999887663931419</c:v>
                </c:pt>
                <c:pt idx="191">
                  <c:v>0.9999989733766298</c:v>
                </c:pt>
                <c:pt idx="192">
                  <c:v>0.9999990618295892</c:v>
                </c:pt>
                <c:pt idx="193">
                  <c:v>0.99999914270323409</c:v>
                </c:pt>
                <c:pt idx="194">
                  <c:v>0.99999921664302593</c:v>
                </c:pt>
                <c:pt idx="195">
                  <c:v>0.99999928423984052</c:v>
                </c:pt>
                <c:pt idx="196">
                  <c:v>0.99999934603454721</c:v>
                </c:pt>
                <c:pt idx="197">
                  <c:v>0.99999940252220809</c:v>
                </c:pt>
                <c:pt idx="198">
                  <c:v>0.99999945415592761</c:v>
                </c:pt>
              </c:numCache>
            </c:numRef>
          </c:val>
          <c:smooth val="0"/>
          <c:extLst>
            <c:ext xmlns:c16="http://schemas.microsoft.com/office/drawing/2014/chart" uri="{C3380CC4-5D6E-409C-BE32-E72D297353CC}">
              <c16:uniqueId val="{00000000-2DAE-43F6-8625-255C52A2CFBF}"/>
            </c:ext>
          </c:extLst>
        </c:ser>
        <c:ser>
          <c:idx val="1"/>
          <c:order val="1"/>
          <c:tx>
            <c:v>Probability of operation to complete in X seconds or less</c:v>
          </c:tx>
          <c:spPr>
            <a:ln w="28575" cap="rnd">
              <a:solidFill>
                <a:schemeClr val="accent2"/>
              </a:solidFill>
              <a:round/>
            </a:ln>
            <a:effectLst/>
          </c:spPr>
          <c:marker>
            <c:symbol val="none"/>
          </c:marker>
          <c:cat>
            <c:numRef>
              <c:f>Sheet1!$A$1:$A$199</c:f>
              <c:numCache>
                <c:formatCode>General</c:formatCode>
                <c:ptCount val="199"/>
                <c:pt idx="0">
                  <c:v>0</c:v>
                </c:pt>
                <c:pt idx="1">
                  <c:v>0.1</c:v>
                </c:pt>
                <c:pt idx="2">
                  <c:v>0.2</c:v>
                </c:pt>
                <c:pt idx="3">
                  <c:v>0.3</c:v>
                </c:pt>
                <c:pt idx="4">
                  <c:v>0.4</c:v>
                </c:pt>
                <c:pt idx="5">
                  <c:v>0.5</c:v>
                </c:pt>
                <c:pt idx="6">
                  <c:v>0.6</c:v>
                </c:pt>
                <c:pt idx="7">
                  <c:v>0.7</c:v>
                </c:pt>
                <c:pt idx="8">
                  <c:v>0.8</c:v>
                </c:pt>
                <c:pt idx="9">
                  <c:v>0.9</c:v>
                </c:pt>
                <c:pt idx="10">
                  <c:v>1</c:v>
                </c:pt>
                <c:pt idx="11">
                  <c:v>1.1000000000000001</c:v>
                </c:pt>
                <c:pt idx="12">
                  <c:v>1.2</c:v>
                </c:pt>
                <c:pt idx="13">
                  <c:v>1.3</c:v>
                </c:pt>
                <c:pt idx="14">
                  <c:v>1.4</c:v>
                </c:pt>
                <c:pt idx="15">
                  <c:v>1.5</c:v>
                </c:pt>
                <c:pt idx="16">
                  <c:v>1.6</c:v>
                </c:pt>
                <c:pt idx="17">
                  <c:v>1.7</c:v>
                </c:pt>
                <c:pt idx="18">
                  <c:v>1.8</c:v>
                </c:pt>
                <c:pt idx="19">
                  <c:v>1.9</c:v>
                </c:pt>
                <c:pt idx="20">
                  <c:v>2</c:v>
                </c:pt>
                <c:pt idx="21">
                  <c:v>2.1</c:v>
                </c:pt>
                <c:pt idx="22">
                  <c:v>2.2000000000000002</c:v>
                </c:pt>
                <c:pt idx="23">
                  <c:v>2.2999999999999998</c:v>
                </c:pt>
                <c:pt idx="24">
                  <c:v>2.4</c:v>
                </c:pt>
                <c:pt idx="25">
                  <c:v>2.5</c:v>
                </c:pt>
                <c:pt idx="26">
                  <c:v>2.6</c:v>
                </c:pt>
                <c:pt idx="27">
                  <c:v>2.7</c:v>
                </c:pt>
                <c:pt idx="28">
                  <c:v>2.8</c:v>
                </c:pt>
                <c:pt idx="29">
                  <c:v>2.9</c:v>
                </c:pt>
                <c:pt idx="30">
                  <c:v>3</c:v>
                </c:pt>
                <c:pt idx="31">
                  <c:v>3.1</c:v>
                </c:pt>
                <c:pt idx="32">
                  <c:v>3.2</c:v>
                </c:pt>
                <c:pt idx="33">
                  <c:v>3.3</c:v>
                </c:pt>
                <c:pt idx="34">
                  <c:v>3.4</c:v>
                </c:pt>
                <c:pt idx="35">
                  <c:v>3.5</c:v>
                </c:pt>
                <c:pt idx="36">
                  <c:v>3.6</c:v>
                </c:pt>
                <c:pt idx="37">
                  <c:v>3.7</c:v>
                </c:pt>
                <c:pt idx="38">
                  <c:v>3.8</c:v>
                </c:pt>
                <c:pt idx="39">
                  <c:v>3.9</c:v>
                </c:pt>
                <c:pt idx="40">
                  <c:v>4</c:v>
                </c:pt>
                <c:pt idx="41">
                  <c:v>4.0999999999999996</c:v>
                </c:pt>
                <c:pt idx="42">
                  <c:v>4.2</c:v>
                </c:pt>
                <c:pt idx="43">
                  <c:v>4.3</c:v>
                </c:pt>
                <c:pt idx="44">
                  <c:v>4.4000000000000004</c:v>
                </c:pt>
                <c:pt idx="45">
                  <c:v>4.5</c:v>
                </c:pt>
                <c:pt idx="46">
                  <c:v>4.5999999999999996</c:v>
                </c:pt>
                <c:pt idx="47">
                  <c:v>4.7</c:v>
                </c:pt>
                <c:pt idx="48">
                  <c:v>4.8</c:v>
                </c:pt>
                <c:pt idx="49">
                  <c:v>4.9000000000000004</c:v>
                </c:pt>
                <c:pt idx="50">
                  <c:v>5</c:v>
                </c:pt>
                <c:pt idx="51">
                  <c:v>5.0999999999999996</c:v>
                </c:pt>
                <c:pt idx="52">
                  <c:v>5.2</c:v>
                </c:pt>
                <c:pt idx="53">
                  <c:v>5.3</c:v>
                </c:pt>
                <c:pt idx="54">
                  <c:v>5.4</c:v>
                </c:pt>
                <c:pt idx="55">
                  <c:v>5.5</c:v>
                </c:pt>
                <c:pt idx="56">
                  <c:v>5.6</c:v>
                </c:pt>
                <c:pt idx="57">
                  <c:v>5.7</c:v>
                </c:pt>
                <c:pt idx="58">
                  <c:v>5.8</c:v>
                </c:pt>
                <c:pt idx="59">
                  <c:v>5.9</c:v>
                </c:pt>
                <c:pt idx="60">
                  <c:v>6</c:v>
                </c:pt>
                <c:pt idx="61">
                  <c:v>6.1</c:v>
                </c:pt>
                <c:pt idx="62">
                  <c:v>6.2</c:v>
                </c:pt>
                <c:pt idx="63">
                  <c:v>6.3</c:v>
                </c:pt>
                <c:pt idx="64">
                  <c:v>6.4</c:v>
                </c:pt>
                <c:pt idx="65">
                  <c:v>6.5</c:v>
                </c:pt>
                <c:pt idx="66">
                  <c:v>6.6</c:v>
                </c:pt>
                <c:pt idx="67">
                  <c:v>6.7</c:v>
                </c:pt>
                <c:pt idx="68">
                  <c:v>6.8</c:v>
                </c:pt>
                <c:pt idx="69">
                  <c:v>6.9</c:v>
                </c:pt>
                <c:pt idx="70">
                  <c:v>7</c:v>
                </c:pt>
                <c:pt idx="71">
                  <c:v>7.1</c:v>
                </c:pt>
                <c:pt idx="72">
                  <c:v>7.2</c:v>
                </c:pt>
                <c:pt idx="73">
                  <c:v>7.3</c:v>
                </c:pt>
                <c:pt idx="74">
                  <c:v>7.4</c:v>
                </c:pt>
                <c:pt idx="75">
                  <c:v>7.5</c:v>
                </c:pt>
                <c:pt idx="76">
                  <c:v>7.6</c:v>
                </c:pt>
                <c:pt idx="77">
                  <c:v>7.7</c:v>
                </c:pt>
                <c:pt idx="78">
                  <c:v>7.8</c:v>
                </c:pt>
                <c:pt idx="79">
                  <c:v>7.9</c:v>
                </c:pt>
                <c:pt idx="80">
                  <c:v>8</c:v>
                </c:pt>
                <c:pt idx="81">
                  <c:v>8.1</c:v>
                </c:pt>
                <c:pt idx="82">
                  <c:v>8.1999999999999993</c:v>
                </c:pt>
                <c:pt idx="83">
                  <c:v>8.3000000000000007</c:v>
                </c:pt>
                <c:pt idx="84">
                  <c:v>8.4</c:v>
                </c:pt>
                <c:pt idx="85">
                  <c:v>8.5</c:v>
                </c:pt>
                <c:pt idx="86">
                  <c:v>8.6</c:v>
                </c:pt>
                <c:pt idx="87">
                  <c:v>8.6999999999999993</c:v>
                </c:pt>
                <c:pt idx="88">
                  <c:v>8.8000000000000007</c:v>
                </c:pt>
                <c:pt idx="89">
                  <c:v>8.9</c:v>
                </c:pt>
                <c:pt idx="90">
                  <c:v>9</c:v>
                </c:pt>
                <c:pt idx="91">
                  <c:v>9.1</c:v>
                </c:pt>
                <c:pt idx="92">
                  <c:v>9.1999999999999993</c:v>
                </c:pt>
                <c:pt idx="93">
                  <c:v>9.3000000000000007</c:v>
                </c:pt>
                <c:pt idx="94">
                  <c:v>9.4</c:v>
                </c:pt>
                <c:pt idx="95">
                  <c:v>9.5</c:v>
                </c:pt>
                <c:pt idx="96">
                  <c:v>9.6</c:v>
                </c:pt>
                <c:pt idx="97">
                  <c:v>9.6999999999999993</c:v>
                </c:pt>
                <c:pt idx="98">
                  <c:v>9.8000000000000007</c:v>
                </c:pt>
                <c:pt idx="99">
                  <c:v>9.9</c:v>
                </c:pt>
                <c:pt idx="100">
                  <c:v>10</c:v>
                </c:pt>
                <c:pt idx="101">
                  <c:v>10.1</c:v>
                </c:pt>
                <c:pt idx="102">
                  <c:v>10.199999999999999</c:v>
                </c:pt>
                <c:pt idx="103">
                  <c:v>10.3</c:v>
                </c:pt>
                <c:pt idx="104">
                  <c:v>10.4</c:v>
                </c:pt>
                <c:pt idx="105">
                  <c:v>10.5</c:v>
                </c:pt>
                <c:pt idx="106">
                  <c:v>10.6</c:v>
                </c:pt>
                <c:pt idx="107">
                  <c:v>10.7</c:v>
                </c:pt>
                <c:pt idx="108">
                  <c:v>10.8</c:v>
                </c:pt>
                <c:pt idx="109">
                  <c:v>10.9</c:v>
                </c:pt>
                <c:pt idx="110">
                  <c:v>11</c:v>
                </c:pt>
                <c:pt idx="111">
                  <c:v>11.1</c:v>
                </c:pt>
                <c:pt idx="112">
                  <c:v>11.2</c:v>
                </c:pt>
                <c:pt idx="113">
                  <c:v>11.3</c:v>
                </c:pt>
                <c:pt idx="114">
                  <c:v>11.4</c:v>
                </c:pt>
                <c:pt idx="115">
                  <c:v>11.5</c:v>
                </c:pt>
                <c:pt idx="116">
                  <c:v>11.6</c:v>
                </c:pt>
                <c:pt idx="117">
                  <c:v>11.7</c:v>
                </c:pt>
                <c:pt idx="118">
                  <c:v>11.8</c:v>
                </c:pt>
                <c:pt idx="119">
                  <c:v>11.9</c:v>
                </c:pt>
                <c:pt idx="120">
                  <c:v>12</c:v>
                </c:pt>
                <c:pt idx="121">
                  <c:v>12.1</c:v>
                </c:pt>
                <c:pt idx="122">
                  <c:v>12.2</c:v>
                </c:pt>
                <c:pt idx="123">
                  <c:v>12.3</c:v>
                </c:pt>
                <c:pt idx="124">
                  <c:v>12.4</c:v>
                </c:pt>
                <c:pt idx="125">
                  <c:v>12.5</c:v>
                </c:pt>
                <c:pt idx="126">
                  <c:v>12.6</c:v>
                </c:pt>
                <c:pt idx="127">
                  <c:v>12.7</c:v>
                </c:pt>
                <c:pt idx="128">
                  <c:v>12.8</c:v>
                </c:pt>
                <c:pt idx="129">
                  <c:v>12.9</c:v>
                </c:pt>
                <c:pt idx="130">
                  <c:v>13</c:v>
                </c:pt>
                <c:pt idx="131">
                  <c:v>13.1</c:v>
                </c:pt>
                <c:pt idx="132">
                  <c:v>13.2</c:v>
                </c:pt>
                <c:pt idx="133">
                  <c:v>13.3</c:v>
                </c:pt>
                <c:pt idx="134">
                  <c:v>13.4</c:v>
                </c:pt>
                <c:pt idx="135">
                  <c:v>13.5</c:v>
                </c:pt>
                <c:pt idx="136">
                  <c:v>13.6</c:v>
                </c:pt>
                <c:pt idx="137">
                  <c:v>13.7</c:v>
                </c:pt>
                <c:pt idx="138">
                  <c:v>13.8</c:v>
                </c:pt>
                <c:pt idx="139">
                  <c:v>13.9</c:v>
                </c:pt>
                <c:pt idx="140">
                  <c:v>14</c:v>
                </c:pt>
                <c:pt idx="141">
                  <c:v>14.1</c:v>
                </c:pt>
                <c:pt idx="142">
                  <c:v>14.2</c:v>
                </c:pt>
                <c:pt idx="143">
                  <c:v>14.3</c:v>
                </c:pt>
                <c:pt idx="144">
                  <c:v>14.4</c:v>
                </c:pt>
                <c:pt idx="145">
                  <c:v>14.5</c:v>
                </c:pt>
                <c:pt idx="146">
                  <c:v>14.6</c:v>
                </c:pt>
                <c:pt idx="147">
                  <c:v>14.7</c:v>
                </c:pt>
                <c:pt idx="148">
                  <c:v>14.8</c:v>
                </c:pt>
                <c:pt idx="149">
                  <c:v>14.9</c:v>
                </c:pt>
                <c:pt idx="150">
                  <c:v>15</c:v>
                </c:pt>
                <c:pt idx="151">
                  <c:v>15.1</c:v>
                </c:pt>
                <c:pt idx="152">
                  <c:v>15.2</c:v>
                </c:pt>
                <c:pt idx="153">
                  <c:v>15.3</c:v>
                </c:pt>
                <c:pt idx="154">
                  <c:v>15.4</c:v>
                </c:pt>
                <c:pt idx="155">
                  <c:v>15.5</c:v>
                </c:pt>
                <c:pt idx="156">
                  <c:v>15.6</c:v>
                </c:pt>
                <c:pt idx="157">
                  <c:v>15.7</c:v>
                </c:pt>
                <c:pt idx="158">
                  <c:v>15.8</c:v>
                </c:pt>
                <c:pt idx="159">
                  <c:v>15.9</c:v>
                </c:pt>
                <c:pt idx="160">
                  <c:v>16</c:v>
                </c:pt>
                <c:pt idx="161">
                  <c:v>16.100000000000001</c:v>
                </c:pt>
                <c:pt idx="162">
                  <c:v>16.2</c:v>
                </c:pt>
                <c:pt idx="163">
                  <c:v>16.3</c:v>
                </c:pt>
                <c:pt idx="164">
                  <c:v>16.399999999999999</c:v>
                </c:pt>
                <c:pt idx="165">
                  <c:v>16.5</c:v>
                </c:pt>
                <c:pt idx="166">
                  <c:v>16.600000000000001</c:v>
                </c:pt>
                <c:pt idx="167">
                  <c:v>16.7</c:v>
                </c:pt>
                <c:pt idx="168">
                  <c:v>16.8</c:v>
                </c:pt>
                <c:pt idx="169">
                  <c:v>16.899999999999999</c:v>
                </c:pt>
                <c:pt idx="170">
                  <c:v>17</c:v>
                </c:pt>
                <c:pt idx="171">
                  <c:v>17.100000000000001</c:v>
                </c:pt>
                <c:pt idx="172">
                  <c:v>17.2</c:v>
                </c:pt>
                <c:pt idx="173">
                  <c:v>17.3</c:v>
                </c:pt>
                <c:pt idx="174">
                  <c:v>17.399999999999999</c:v>
                </c:pt>
                <c:pt idx="175">
                  <c:v>17.5</c:v>
                </c:pt>
                <c:pt idx="176">
                  <c:v>17.600000000000001</c:v>
                </c:pt>
                <c:pt idx="177">
                  <c:v>17.7</c:v>
                </c:pt>
                <c:pt idx="178">
                  <c:v>17.8</c:v>
                </c:pt>
                <c:pt idx="179">
                  <c:v>17.899999999999999</c:v>
                </c:pt>
                <c:pt idx="180">
                  <c:v>18</c:v>
                </c:pt>
                <c:pt idx="181">
                  <c:v>18.100000000000001</c:v>
                </c:pt>
                <c:pt idx="182">
                  <c:v>18.2</c:v>
                </c:pt>
                <c:pt idx="183">
                  <c:v>18.3</c:v>
                </c:pt>
                <c:pt idx="184">
                  <c:v>18.399999999999999</c:v>
                </c:pt>
                <c:pt idx="185">
                  <c:v>18.5</c:v>
                </c:pt>
                <c:pt idx="186">
                  <c:v>18.600000000000001</c:v>
                </c:pt>
                <c:pt idx="187">
                  <c:v>18.7</c:v>
                </c:pt>
                <c:pt idx="188">
                  <c:v>18.8</c:v>
                </c:pt>
                <c:pt idx="189">
                  <c:v>18.899999999999999</c:v>
                </c:pt>
                <c:pt idx="190">
                  <c:v>19</c:v>
                </c:pt>
                <c:pt idx="191">
                  <c:v>19.100000000000001</c:v>
                </c:pt>
                <c:pt idx="192">
                  <c:v>19.2</c:v>
                </c:pt>
                <c:pt idx="193">
                  <c:v>19.3</c:v>
                </c:pt>
                <c:pt idx="194">
                  <c:v>19.399999999999999</c:v>
                </c:pt>
                <c:pt idx="195">
                  <c:v>19.5</c:v>
                </c:pt>
                <c:pt idx="196">
                  <c:v>19.600000000000001</c:v>
                </c:pt>
                <c:pt idx="197">
                  <c:v>19.7</c:v>
                </c:pt>
                <c:pt idx="198">
                  <c:v>19.8</c:v>
                </c:pt>
              </c:numCache>
            </c:numRef>
          </c:cat>
          <c:val>
            <c:numRef>
              <c:f>Sheet1!$C$1:$C$199</c:f>
              <c:numCache>
                <c:formatCode>General</c:formatCode>
                <c:ptCount val="199"/>
                <c:pt idx="0">
                  <c:v>0</c:v>
                </c:pt>
                <c:pt idx="1">
                  <c:v>4.5241870901798001E-3</c:v>
                </c:pt>
                <c:pt idx="2">
                  <c:v>1.6374615061559648E-2</c:v>
                </c:pt>
                <c:pt idx="3">
                  <c:v>3.3336819930677289E-2</c:v>
                </c:pt>
                <c:pt idx="4">
                  <c:v>5.3625603682851158E-2</c:v>
                </c:pt>
                <c:pt idx="5">
                  <c:v>7.5816332464079192E-2</c:v>
                </c:pt>
                <c:pt idx="6">
                  <c:v>9.8786094496924742E-2</c:v>
                </c:pt>
                <c:pt idx="7">
                  <c:v>0.12166339942889531</c:v>
                </c:pt>
                <c:pt idx="8">
                  <c:v>0.14378526851751092</c:v>
                </c:pt>
                <c:pt idx="9">
                  <c:v>0.16466071219494263</c:v>
                </c:pt>
                <c:pt idx="10">
                  <c:v>0.18393972058572117</c:v>
                </c:pt>
                <c:pt idx="11">
                  <c:v>0.20138700563733813</c:v>
                </c:pt>
                <c:pt idx="12">
                  <c:v>0.21685983257678551</c:v>
                </c:pt>
                <c:pt idx="13">
                  <c:v>0.23028936511374079</c:v>
                </c:pt>
                <c:pt idx="14">
                  <c:v>0.2416650246627744</c:v>
                </c:pt>
                <c:pt idx="15">
                  <c:v>0.25102143016698364</c:v>
                </c:pt>
                <c:pt idx="16">
                  <c:v>0.25842754303315896</c:v>
                </c:pt>
                <c:pt idx="17">
                  <c:v>0.2639776922562016</c:v>
                </c:pt>
                <c:pt idx="18">
                  <c:v>0.26778419891897021</c:v>
                </c:pt>
                <c:pt idx="19">
                  <c:v>0.26997135769685637</c:v>
                </c:pt>
                <c:pt idx="20">
                  <c:v>0.27067056647322546</c:v>
                </c:pt>
                <c:pt idx="21">
                  <c:v>0.27001642429782519</c:v>
                </c:pt>
                <c:pt idx="22">
                  <c:v>0.26814364323684797</c:v>
                </c:pt>
                <c:pt idx="23">
                  <c:v>0.26518464164681593</c:v>
                </c:pt>
                <c:pt idx="24">
                  <c:v>0.26126770547350803</c:v>
                </c:pt>
                <c:pt idx="25">
                  <c:v>0.25651562069968376</c:v>
                </c:pt>
                <c:pt idx="26">
                  <c:v>0.25104469436444854</c:v>
                </c:pt>
                <c:pt idx="27">
                  <c:v>0.24496409393638788</c:v>
                </c:pt>
                <c:pt idx="28">
                  <c:v>0.23837544549085443</c:v>
                </c:pt>
                <c:pt idx="29">
                  <c:v>0.23137264033719243</c:v>
                </c:pt>
                <c:pt idx="30">
                  <c:v>0.22404180765538778</c:v>
                </c:pt>
                <c:pt idx="31">
                  <c:v>0.21646141750104525</c:v>
                </c:pt>
                <c:pt idx="32">
                  <c:v>0.20870248436923505</c:v>
                </c:pt>
                <c:pt idx="33">
                  <c:v>0.20082884649975186</c:v>
                </c:pt>
                <c:pt idx="34">
                  <c:v>0.19289750037068479</c:v>
                </c:pt>
                <c:pt idx="35">
                  <c:v>0.18495897346170082</c:v>
                </c:pt>
                <c:pt idx="36">
                  <c:v>0.1770577214584558</c:v>
                </c:pt>
                <c:pt idx="37">
                  <c:v>0.16923253868947313</c:v>
                </c:pt>
                <c:pt idx="38">
                  <c:v>0.16151697280151564</c:v>
                </c:pt>
                <c:pt idx="39">
                  <c:v>0.1539397365453424</c:v>
                </c:pt>
                <c:pt idx="40">
                  <c:v>0.14652511110987346</c:v>
                </c:pt>
                <c:pt idx="41">
                  <c:v>0.13929333675180333</c:v>
                </c:pt>
                <c:pt idx="42">
                  <c:v>0.13226098755661339</c:v>
                </c:pt>
                <c:pt idx="43">
                  <c:v>0.12544132806779765</c:v>
                </c:pt>
                <c:pt idx="44">
                  <c:v>0.11884465026170252</c:v>
                </c:pt>
                <c:pt idx="45">
                  <c:v>0.11247858994970335</c:v>
                </c:pt>
                <c:pt idx="46">
                  <c:v>0.10634842217822334</c:v>
                </c:pt>
                <c:pt idx="47">
                  <c:v>0.10045733558823032</c:v>
                </c:pt>
                <c:pt idx="48">
                  <c:v>9.4806686004710761E-2</c:v>
                </c:pt>
                <c:pt idx="49">
                  <c:v>8.9396229766446705E-2</c:v>
                </c:pt>
                <c:pt idx="50">
                  <c:v>8.4224337488568349E-2</c:v>
                </c:pt>
                <c:pt idx="51">
                  <c:v>7.9288189084530905E-2</c:v>
                </c:pt>
                <c:pt idx="52">
                  <c:v>7.4583950968685656E-2</c:v>
                </c:pt>
                <c:pt idx="53">
                  <c:v>7.0106936422554014E-2</c:v>
                </c:pt>
                <c:pt idx="54">
                  <c:v>6.5851750143292712E-2</c:v>
                </c:pt>
                <c:pt idx="55">
                  <c:v>6.1812418006769024E-2</c:v>
                </c:pt>
                <c:pt idx="56">
                  <c:v>5.7982503074452393E-2</c:v>
                </c:pt>
                <c:pt idx="57">
                  <c:v>5.4355208856620825E-2</c:v>
                </c:pt>
                <c:pt idx="58">
                  <c:v>5.0923470817221213E-2</c:v>
                </c:pt>
                <c:pt idx="59">
                  <c:v>4.7680037070663456E-2</c:v>
                </c:pt>
                <c:pt idx="60">
                  <c:v>4.4617539179994455E-2</c:v>
                </c:pt>
                <c:pt idx="61">
                  <c:v>4.1728553921033362E-2</c:v>
                </c:pt>
                <c:pt idx="62">
                  <c:v>3.9005656829604024E-2</c:v>
                </c:pt>
                <c:pt idx="63">
                  <c:v>3.6441468300138662E-2</c:v>
                </c:pt>
                <c:pt idx="64">
                  <c:v>3.4028692954602167E-2</c:v>
                </c:pt>
                <c:pt idx="65">
                  <c:v>3.1760152951651216E-2</c:v>
                </c:pt>
                <c:pt idx="66">
                  <c:v>2.9628815857793121E-2</c:v>
                </c:pt>
                <c:pt idx="67">
                  <c:v>2.7627817655506273E-2</c:v>
                </c:pt>
                <c:pt idx="68">
                  <c:v>2.5750481418171853E-2</c:v>
                </c:pt>
                <c:pt idx="69">
                  <c:v>2.3990332138499795E-2</c:v>
                </c:pt>
                <c:pt idx="70">
                  <c:v>2.2341108156085657E-2</c:v>
                </c:pt>
                <c:pt idx="71">
                  <c:v>2.0796769590917114E-2</c:v>
                </c:pt>
                <c:pt idx="72">
                  <c:v>1.935150415312353E-2</c:v>
                </c:pt>
                <c:pt idx="73">
                  <c:v>1.799973066503998E-2</c:v>
                </c:pt>
                <c:pt idx="74">
                  <c:v>1.6736100599727698E-2</c:v>
                </c:pt>
                <c:pt idx="75">
                  <c:v>1.5555497910407818E-2</c:v>
                </c:pt>
                <c:pt idx="76">
                  <c:v>1.4453037397764846E-2</c:v>
                </c:pt>
                <c:pt idx="77">
                  <c:v>1.3424061836679097E-2</c:v>
                </c:pt>
                <c:pt idx="78">
                  <c:v>1.2464138060565115E-2</c:v>
                </c:pt>
                <c:pt idx="79">
                  <c:v>1.1569052180025853E-2</c:v>
                </c:pt>
                <c:pt idx="80">
                  <c:v>1.0734804092880381E-2</c:v>
                </c:pt>
                <c:pt idx="81">
                  <c:v>9.9576014246772274E-3</c:v>
                </c:pt>
                <c:pt idx="82">
                  <c:v>9.2338530224634358E-3</c:v>
                </c:pt>
                <c:pt idx="83">
                  <c:v>8.5601621097334078E-3</c:v>
                </c:pt>
                <c:pt idx="84">
                  <c:v>7.9333191970297635E-3</c:v>
                </c:pt>
                <c:pt idx="85">
                  <c:v>7.3502948305095225E-3</c:v>
                </c:pt>
                <c:pt idx="86">
                  <c:v>6.80823224982708E-3</c:v>
                </c:pt>
                <c:pt idx="87">
                  <c:v>6.3044400168269918E-3</c:v>
                </c:pt>
                <c:pt idx="88">
                  <c:v>5.8363846676968536E-3</c:v>
                </c:pt>
                <c:pt idx="89">
                  <c:v>5.4016834333200604E-3</c:v>
                </c:pt>
                <c:pt idx="90">
                  <c:v>4.9980970655105223E-3</c:v>
                </c:pt>
                <c:pt idx="91">
                  <c:v>4.6235228005332045E-3</c:v>
                </c:pt>
                <c:pt idx="92">
                  <c:v>4.2759874857457962E-3</c:v>
                </c:pt>
                <c:pt idx="93">
                  <c:v>3.9536408902736053E-3</c:v>
                </c:pt>
                <c:pt idx="94">
                  <c:v>3.6547492162920131E-3</c:v>
                </c:pt>
                <c:pt idx="95">
                  <c:v>3.3776888236824896E-3</c:v>
                </c:pt>
                <c:pt idx="96">
                  <c:v>3.1209401774985475E-3</c:v>
                </c:pt>
                <c:pt idx="97">
                  <c:v>2.8830820247788352E-3</c:v>
                </c:pt>
                <c:pt idx="98">
                  <c:v>2.6627858047331386E-3</c:v>
                </c:pt>
                <c:pt idx="99">
                  <c:v>2.4588102941628699E-3</c:v>
                </c:pt>
                <c:pt idx="100">
                  <c:v>2.2699964881242444E-3</c:v>
                </c:pt>
                <c:pt idx="101">
                  <c:v>2.0952627142664646E-3</c:v>
                </c:pt>
                <c:pt idx="102">
                  <c:v>1.933599977948273E-3</c:v>
                </c:pt>
                <c:pt idx="103">
                  <c:v>1.784067534126463E-3</c:v>
                </c:pt>
                <c:pt idx="104">
                  <c:v>1.6457886810944693E-3</c:v>
                </c:pt>
                <c:pt idx="105">
                  <c:v>1.5179467704048127E-3</c:v>
                </c:pt>
                <c:pt idx="106">
                  <c:v>1.3997814267158509E-3</c:v>
                </c:pt>
                <c:pt idx="107">
                  <c:v>1.2905849708418334E-3</c:v>
                </c:pt>
                <c:pt idx="108">
                  <c:v>1.1896990389395471E-3</c:v>
                </c:pt>
                <c:pt idx="109">
                  <c:v>1.0965113905193435E-3</c:v>
                </c:pt>
                <c:pt idx="110">
                  <c:v>1.0104528978098625E-3</c:v>
                </c:pt>
                <c:pt idx="111">
                  <c:v>9.3099470892216878E-4</c:v>
                </c:pt>
                <c:pt idx="112">
                  <c:v>8.5764557723950975E-4</c:v>
                </c:pt>
                <c:pt idx="113">
                  <c:v>7.8994934949386947E-4</c:v>
                </c:pt>
                <c:pt idx="114">
                  <c:v>7.2748260507155904E-4</c:v>
                </c:pt>
                <c:pt idx="115">
                  <c:v>6.6985243920945545E-4</c:v>
                </c:pt>
                <c:pt idx="116">
                  <c:v>6.1669438289473945E-4</c:v>
                </c:pt>
                <c:pt idx="117">
                  <c:v>5.676704524580382E-4</c:v>
                </c:pt>
                <c:pt idx="118">
                  <c:v>5.224673220476509E-4</c:v>
                </c:pt>
                <c:pt idx="119">
                  <c:v>4.8079461238650337E-4</c:v>
                </c:pt>
                <c:pt idx="120">
                  <c:v>4.4238328943963087E-4</c:v>
                </c:pt>
                <c:pt idx="121">
                  <c:v>4.0698416685499888E-4</c:v>
                </c:pt>
                <c:pt idx="122">
                  <c:v>3.7436650628123384E-4</c:v>
                </c:pt>
                <c:pt idx="123">
                  <c:v>3.4431670990993092E-4</c:v>
                </c:pt>
                <c:pt idx="124">
                  <c:v>3.1663709983534516E-4</c:v>
                </c:pt>
                <c:pt idx="125">
                  <c:v>2.9114477906864625E-4</c:v>
                </c:pt>
                <c:pt idx="126">
                  <c:v>2.6767056928596821E-4</c:v>
                </c:pt>
                <c:pt idx="127">
                  <c:v>2.4605802062784731E-4</c:v>
                </c:pt>
                <c:pt idx="128">
                  <c:v>2.2616248910128735E-4</c:v>
                </c:pt>
                <c:pt idx="129">
                  <c:v>2.0785027736373326E-4</c:v>
                </c:pt>
                <c:pt idx="130">
                  <c:v>1.9099783488989896E-4</c:v>
                </c:pt>
                <c:pt idx="131">
                  <c:v>1.75491013737238E-4</c:v>
                </c:pt>
                <c:pt idx="132">
                  <c:v>1.6122437633333571E-4</c:v>
                </c:pt>
                <c:pt idx="133">
                  <c:v>1.4810055190841363E-4</c:v>
                </c:pt>
                <c:pt idx="134">
                  <c:v>1.3602963838822081E-4</c:v>
                </c:pt>
                <c:pt idx="135">
                  <c:v>1.2492864674674961E-4</c:v>
                </c:pt>
                <c:pt idx="136">
                  <c:v>1.1472098499439688E-4</c:v>
                </c:pt>
                <c:pt idx="137">
                  <c:v>1.0533597914541699E-4</c:v>
                </c:pt>
                <c:pt idx="138">
                  <c:v>9.6708428668857148E-5</c:v>
                </c:pt>
                <c:pt idx="139">
                  <c:v>8.877819407973214E-5</c:v>
                </c:pt>
                <c:pt idx="140">
                  <c:v>8.1489814472149696E-5</c:v>
                </c:pt>
                <c:pt idx="141">
                  <c:v>7.4792152933608402E-5</c:v>
                </c:pt>
                <c:pt idx="142">
                  <c:v>6.8638067909969466E-5</c:v>
                </c:pt>
                <c:pt idx="143">
                  <c:v>6.2984108713871718E-5</c:v>
                </c:pt>
                <c:pt idx="144">
                  <c:v>5.7790233485857527E-5</c:v>
                </c:pt>
                <c:pt idx="145">
                  <c:v>5.3019548027449194E-5</c:v>
                </c:pt>
                <c:pt idx="146">
                  <c:v>4.8638064029120755E-5</c:v>
                </c:pt>
                <c:pt idx="147">
                  <c:v>4.4614475313802765E-5</c:v>
                </c:pt>
                <c:pt idx="148">
                  <c:v>4.0919950808503361E-5</c:v>
                </c:pt>
                <c:pt idx="149">
                  <c:v>3.7527943043084502E-5</c:v>
                </c:pt>
                <c:pt idx="150">
                  <c:v>3.4414011056455379E-5</c:v>
                </c:pt>
                <c:pt idx="151">
                  <c:v>3.1555656666694442E-5</c:v>
                </c:pt>
                <c:pt idx="152">
                  <c:v>2.8932173133128694E-5</c:v>
                </c:pt>
                <c:pt idx="153">
                  <c:v>2.6524505305433738E-5</c:v>
                </c:pt>
                <c:pt idx="154">
                  <c:v>2.4315120417606232E-5</c:v>
                </c:pt>
                <c:pt idx="155">
                  <c:v>2.2287888743424447E-5</c:v>
                </c:pt>
                <c:pt idx="156">
                  <c:v>2.0427973384987216E-5</c:v>
                </c:pt>
                <c:pt idx="157">
                  <c:v>1.8721728517303692E-5</c:v>
                </c:pt>
                <c:pt idx="158">
                  <c:v>1.7156605459914853E-5</c:v>
                </c:pt>
                <c:pt idx="159">
                  <c:v>1.5721065991352073E-5</c:v>
                </c:pt>
                <c:pt idx="160">
                  <c:v>1.4404502364065165E-5</c:v>
                </c:pt>
                <c:pt idx="161">
                  <c:v>1.3197163516468175E-5</c:v>
                </c:pt>
                <c:pt idx="162">
                  <c:v>1.2090087015117679E-5</c:v>
                </c:pt>
                <c:pt idx="163">
                  <c:v>1.1075036293926043E-5</c:v>
                </c:pt>
                <c:pt idx="164">
                  <c:v>1.014444278887057E-5</c:v>
                </c:pt>
                <c:pt idx="165">
                  <c:v>9.2913525960358491E-6</c:v>
                </c:pt>
                <c:pt idx="166">
                  <c:v>8.5093773081626401E-6</c:v>
                </c:pt>
                <c:pt idx="167">
                  <c:v>7.7926487102971066E-6</c:v>
                </c:pt>
                <c:pt idx="168">
                  <c:v>7.1357770387710891E-6</c:v>
                </c:pt>
                <c:pt idx="169">
                  <c:v>6.5338125297070913E-6</c:v>
                </c:pt>
                <c:pt idx="170">
                  <c:v>5.982210003644576E-6</c:v>
                </c:pt>
                <c:pt idx="171">
                  <c:v>5.4767962518314754E-6</c:v>
                </c:pt>
                <c:pt idx="172">
                  <c:v>5.01374000731049E-6</c:v>
                </c:pt>
                <c:pt idx="173">
                  <c:v>4.5895243002496362E-6</c:v>
                </c:pt>
                <c:pt idx="174">
                  <c:v>4.2009210121040617E-6</c:v>
                </c:pt>
                <c:pt idx="175">
                  <c:v>3.8449674572329803E-6</c:v>
                </c:pt>
                <c:pt idx="176">
                  <c:v>3.5189448336081491E-6</c:v>
                </c:pt>
                <c:pt idx="177">
                  <c:v>3.2203583963082518E-6</c:v>
                </c:pt>
                <c:pt idx="178">
                  <c:v>2.9469192186647567E-6</c:v>
                </c:pt>
                <c:pt idx="179">
                  <c:v>2.6965274162708492E-6</c:v>
                </c:pt>
                <c:pt idx="180">
                  <c:v>2.4672567186434481E-6</c:v>
                </c:pt>
                <c:pt idx="181">
                  <c:v>2.2573402821950554E-6</c:v>
                </c:pt>
                <c:pt idx="182">
                  <c:v>2.0651576463760793E-6</c:v>
                </c:pt>
                <c:pt idx="183">
                  <c:v>1.8892227424384331E-6</c:v>
                </c:pt>
                <c:pt idx="184">
                  <c:v>1.7281728712906079E-6</c:v>
                </c:pt>
                <c:pt idx="185">
                  <c:v>1.5807585734047191E-6</c:v>
                </c:pt>
                <c:pt idx="186">
                  <c:v>1.4458343197357805E-6</c:v>
                </c:pt>
                <c:pt idx="187">
                  <c:v>1.322349958158069E-6</c:v>
                </c:pt>
                <c:pt idx="188">
                  <c:v>1.2093428550463627E-6</c:v>
                </c:pt>
                <c:pt idx="189">
                  <c:v>1.1059306763622105E-6</c:v>
                </c:pt>
                <c:pt idx="190">
                  <c:v>1.0113047569754788E-6</c:v>
                </c:pt>
                <c:pt idx="191">
                  <c:v>9.2472401098689754E-7</c:v>
                </c:pt>
                <c:pt idx="192">
                  <c:v>8.4550933954207238E-7</c:v>
                </c:pt>
                <c:pt idx="193">
                  <c:v>7.7303849606535647E-7</c:v>
                </c:pt>
                <c:pt idx="194">
                  <c:v>7.0674137201427059E-7</c:v>
                </c:pt>
                <c:pt idx="195">
                  <c:v>6.4609566918150106E-7</c:v>
                </c:pt>
                <c:pt idx="196">
                  <c:v>5.9062292727099661E-7</c:v>
                </c:pt>
                <c:pt idx="197">
                  <c:v>5.3988487796377515E-7</c:v>
                </c:pt>
                <c:pt idx="198">
                  <c:v>4.9348009898429118E-7</c:v>
                </c:pt>
              </c:numCache>
            </c:numRef>
          </c:val>
          <c:smooth val="0"/>
          <c:extLst>
            <c:ext xmlns:c16="http://schemas.microsoft.com/office/drawing/2014/chart" uri="{C3380CC4-5D6E-409C-BE32-E72D297353CC}">
              <c16:uniqueId val="{00000001-2DAE-43F6-8625-255C52A2CFBF}"/>
            </c:ext>
          </c:extLst>
        </c:ser>
        <c:dLbls>
          <c:showLegendKey val="0"/>
          <c:showVal val="0"/>
          <c:showCatName val="0"/>
          <c:showSerName val="0"/>
          <c:showPercent val="0"/>
          <c:showBubbleSize val="0"/>
        </c:dLbls>
        <c:smooth val="0"/>
        <c:axId val="811453184"/>
        <c:axId val="811448288"/>
      </c:lineChart>
      <c:catAx>
        <c:axId val="811453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Seconds</a:t>
                </a:r>
                <a:r>
                  <a:rPr lang="en-US" baseline="0"/>
                  <a:t> (X)</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448288"/>
        <c:crosses val="autoZero"/>
        <c:auto val="1"/>
        <c:lblAlgn val="ctr"/>
        <c:lblOffset val="100"/>
        <c:noMultiLvlLbl val="0"/>
      </c:catAx>
      <c:valAx>
        <c:axId val="811448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Probability</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4531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4F3F9-8AA9-40CB-B5CC-29B21A200395}" type="datetimeFigureOut">
              <a:rPr lang="en-US" smtClean="0"/>
              <a:t>4/3/2021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06F54-47E2-4D59-ABAF-55DB301BD258}" type="slidenum">
              <a:rPr lang="en-US" smtClean="0"/>
              <a:t>‹#›</a:t>
            </a:fld>
            <a:endParaRPr lang="en-US"/>
          </a:p>
        </p:txBody>
      </p:sp>
    </p:spTree>
    <p:extLst>
      <p:ext uri="{BB962C8B-B14F-4D97-AF65-F5344CB8AC3E}">
        <p14:creationId xmlns:p14="http://schemas.microsoft.com/office/powerpoint/2010/main" val="1573195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he.wikipedia.org/wiki/%D7%91%D7%93%D7%99%D7%A7%D7%95%D7%AA_%D7%AA%D7%95%D7%9B%D7%A0%D7%94"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he.wikipedia.org/wiki/%D7%AA%D7%95%D7%9B%D7%A0%D7%94" TargetMode="External"/><Relationship Id="rId4" Type="http://schemas.openxmlformats.org/officeDocument/2006/relationships/hyperlink" Target="https://he.wikipedia.org/wiki/%D7%90%D7%95%D7%98%D7%95%D7%9E%D7%A6%D7%99%D7%94_(%D7%9B%D7%9C%D7%9C%D7%99)"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he-IL" dirty="0" smtClean="0"/>
              <a:t>להתחיל מלשאול</a:t>
            </a:r>
            <a:r>
              <a:rPr lang="he-IL" baseline="0" dirty="0" smtClean="0"/>
              <a:t> את המשתתפים מה זה אוטומציה? </a:t>
            </a:r>
            <a:r>
              <a:rPr lang="he-IL" sz="1200" b="1" i="0" kern="1200" dirty="0" smtClean="0">
                <a:solidFill>
                  <a:schemeClr val="tx1"/>
                </a:solidFill>
                <a:effectLst/>
                <a:latin typeface="+mn-lt"/>
                <a:ea typeface="+mn-ea"/>
                <a:cs typeface="+mn-cs"/>
              </a:rPr>
              <a:t>בדיקות תוכנה ממוכנות</a:t>
            </a:r>
            <a:r>
              <a:rPr lang="he-IL" sz="1200" b="0" i="0" kern="1200" dirty="0" smtClean="0">
                <a:solidFill>
                  <a:schemeClr val="tx1"/>
                </a:solidFill>
                <a:effectLst/>
                <a:latin typeface="+mn-lt"/>
                <a:ea typeface="+mn-ea"/>
                <a:cs typeface="+mn-cs"/>
              </a:rPr>
              <a:t>  הן  </a:t>
            </a:r>
            <a:r>
              <a:rPr lang="he-IL" sz="1200" b="0" i="0" u="none" strike="noStrike" kern="1200" dirty="0" smtClean="0">
                <a:solidFill>
                  <a:schemeClr val="tx1"/>
                </a:solidFill>
                <a:effectLst/>
                <a:latin typeface="+mn-lt"/>
                <a:ea typeface="+mn-ea"/>
                <a:cs typeface="+mn-cs"/>
                <a:hlinkClick r:id="rId3" tooltip="בדיקות תוכנה"/>
              </a:rPr>
              <a:t>בדיקות תוכנה</a:t>
            </a:r>
            <a:r>
              <a:rPr lang="he-IL" sz="1200" b="0" i="0" kern="1200" dirty="0" smtClean="0">
                <a:solidFill>
                  <a:schemeClr val="tx1"/>
                </a:solidFill>
                <a:effectLst/>
                <a:latin typeface="+mn-lt"/>
                <a:ea typeface="+mn-ea"/>
                <a:cs typeface="+mn-cs"/>
              </a:rPr>
              <a:t> המבוצעות בדרך </a:t>
            </a:r>
            <a:r>
              <a:rPr lang="he-IL" sz="1200" b="0" i="0" u="none" strike="noStrike" kern="1200" dirty="0" smtClean="0">
                <a:solidFill>
                  <a:schemeClr val="tx1"/>
                </a:solidFill>
                <a:effectLst/>
                <a:latin typeface="+mn-lt"/>
                <a:ea typeface="+mn-ea"/>
                <a:cs typeface="+mn-cs"/>
                <a:hlinkClick r:id="rId4" tooltip="אוטומציה (כללי)"/>
              </a:rPr>
              <a:t>אוטומטית</a:t>
            </a:r>
            <a:r>
              <a:rPr lang="he-IL" sz="1200" b="0" i="0" kern="1200" dirty="0" smtClean="0">
                <a:solidFill>
                  <a:schemeClr val="tx1"/>
                </a:solidFill>
                <a:effectLst/>
                <a:latin typeface="+mn-lt"/>
                <a:ea typeface="+mn-ea"/>
                <a:cs typeface="+mn-cs"/>
              </a:rPr>
              <a:t> על ידי שימוש ב</a:t>
            </a:r>
            <a:r>
              <a:rPr lang="he-IL" sz="1200" b="0" i="0" u="none" strike="noStrike" kern="1200" dirty="0" smtClean="0">
                <a:solidFill>
                  <a:schemeClr val="tx1"/>
                </a:solidFill>
                <a:effectLst/>
                <a:latin typeface="+mn-lt"/>
                <a:ea typeface="+mn-ea"/>
                <a:cs typeface="+mn-cs"/>
                <a:hlinkClick r:id="rId5" tooltip="תוכנה"/>
              </a:rPr>
              <a:t>תוכנה</a:t>
            </a:r>
            <a:r>
              <a:rPr lang="he-IL" sz="1200" b="0" i="0" kern="1200" dirty="0" smtClean="0">
                <a:solidFill>
                  <a:schemeClr val="tx1"/>
                </a:solidFill>
                <a:effectLst/>
                <a:latin typeface="+mn-lt"/>
                <a:ea typeface="+mn-ea"/>
                <a:cs typeface="+mn-cs"/>
              </a:rPr>
              <a:t> ייעודית (נפרדת </a:t>
            </a:r>
            <a:r>
              <a:rPr lang="he-IL" sz="1200" b="0" i="0" kern="1200" dirty="0" err="1" smtClean="0">
                <a:solidFill>
                  <a:schemeClr val="tx1"/>
                </a:solidFill>
                <a:effectLst/>
                <a:latin typeface="+mn-lt"/>
                <a:ea typeface="+mn-ea"/>
                <a:cs typeface="+mn-cs"/>
              </a:rPr>
              <a:t>מהתכנה</a:t>
            </a:r>
            <a:r>
              <a:rPr lang="he-IL" sz="1200" b="0" i="0" kern="1200" dirty="0" smtClean="0">
                <a:solidFill>
                  <a:schemeClr val="tx1"/>
                </a:solidFill>
                <a:effectLst/>
                <a:latin typeface="+mn-lt"/>
                <a:ea typeface="+mn-ea"/>
                <a:cs typeface="+mn-cs"/>
              </a:rPr>
              <a:t> הנבדקת) לשליטה על ביצוע בדיקות והשוואת פלט הבדיקה הרצוי לפלט בפועל. אוטומציה יכולה להריץ בצורה אוטומטית בדיקות קיימות כחלק מתהליך הבדיקות הפורמלי או להוסיף בדיקות נוספות שקשה לבצען ידנית.</a:t>
            </a:r>
            <a:endParaRPr lang="he-IL" baseline="0" dirty="0" smtClean="0"/>
          </a:p>
          <a:p>
            <a:pPr marL="171450" indent="-171450" algn="r" rtl="1">
              <a:buFont typeface="Arial" panose="020B0604020202020204" pitchFamily="34" charset="0"/>
              <a:buChar char="•"/>
            </a:pPr>
            <a:r>
              <a:rPr lang="he-IL" baseline="0" dirty="0" smtClean="0"/>
              <a:t>למה צריך אוטומציה והאם זה מחליף בדיקות ידניות</a:t>
            </a:r>
          </a:p>
          <a:p>
            <a:pPr marL="628650" lvl="1" indent="-171450" algn="r" rtl="1">
              <a:buFont typeface="Arial" panose="020B0604020202020204" pitchFamily="34" charset="0"/>
              <a:buChar char="•"/>
            </a:pPr>
            <a:r>
              <a:rPr lang="he-IL" baseline="0" dirty="0" smtClean="0"/>
              <a:t>מתי נשתמש בבדיקות אוטומטיות </a:t>
            </a:r>
            <a:r>
              <a:rPr lang="en-US" baseline="0" dirty="0" smtClean="0"/>
              <a:t>: </a:t>
            </a:r>
            <a:r>
              <a:rPr lang="he-IL" baseline="0" dirty="0" smtClean="0"/>
              <a:t>רגרסיה </a:t>
            </a:r>
            <a:r>
              <a:rPr lang="en-US" baseline="0" dirty="0" smtClean="0"/>
              <a:t>,</a:t>
            </a:r>
            <a:r>
              <a:rPr lang="he-IL" baseline="0" dirty="0" smtClean="0"/>
              <a:t> </a:t>
            </a:r>
            <a:r>
              <a:rPr lang="en-US" baseline="0" dirty="0" smtClean="0"/>
              <a:t>continues integration, </a:t>
            </a:r>
            <a:r>
              <a:rPr lang="en-US" baseline="0" dirty="0" err="1" smtClean="0"/>
              <a:t>sanety</a:t>
            </a:r>
            <a:endParaRPr lang="he-IL" baseline="0" dirty="0" smtClean="0"/>
          </a:p>
          <a:p>
            <a:pPr marL="628650" lvl="1" indent="-171450" algn="r" rtl="1">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5D606F54-47E2-4D59-ABAF-55DB301BD258}" type="slidenum">
              <a:rPr lang="en-US" smtClean="0"/>
              <a:t>1</a:t>
            </a:fld>
            <a:endParaRPr lang="en-US"/>
          </a:p>
        </p:txBody>
      </p:sp>
    </p:spTree>
    <p:extLst>
      <p:ext uri="{BB962C8B-B14F-4D97-AF65-F5344CB8AC3E}">
        <p14:creationId xmlns:p14="http://schemas.microsoft.com/office/powerpoint/2010/main" val="265708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40</a:t>
            </a:fld>
            <a:endParaRPr lang="en-US"/>
          </a:p>
        </p:txBody>
      </p:sp>
    </p:spTree>
    <p:extLst>
      <p:ext uri="{BB962C8B-B14F-4D97-AF65-F5344CB8AC3E}">
        <p14:creationId xmlns:p14="http://schemas.microsoft.com/office/powerpoint/2010/main" val="3877583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41</a:t>
            </a:fld>
            <a:endParaRPr lang="en-US"/>
          </a:p>
        </p:txBody>
      </p:sp>
    </p:spTree>
    <p:extLst>
      <p:ext uri="{BB962C8B-B14F-4D97-AF65-F5344CB8AC3E}">
        <p14:creationId xmlns:p14="http://schemas.microsoft.com/office/powerpoint/2010/main" val="205133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42</a:t>
            </a:fld>
            <a:endParaRPr lang="en-US"/>
          </a:p>
        </p:txBody>
      </p:sp>
    </p:spTree>
    <p:extLst>
      <p:ext uri="{BB962C8B-B14F-4D97-AF65-F5344CB8AC3E}">
        <p14:creationId xmlns:p14="http://schemas.microsoft.com/office/powerpoint/2010/main" val="3535335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43</a:t>
            </a:fld>
            <a:endParaRPr lang="en-US"/>
          </a:p>
        </p:txBody>
      </p:sp>
    </p:spTree>
    <p:extLst>
      <p:ext uri="{BB962C8B-B14F-4D97-AF65-F5344CB8AC3E}">
        <p14:creationId xmlns:p14="http://schemas.microsoft.com/office/powerpoint/2010/main" val="2917767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44</a:t>
            </a:fld>
            <a:endParaRPr lang="en-US"/>
          </a:p>
        </p:txBody>
      </p:sp>
    </p:spTree>
    <p:extLst>
      <p:ext uri="{BB962C8B-B14F-4D97-AF65-F5344CB8AC3E}">
        <p14:creationId xmlns:p14="http://schemas.microsoft.com/office/powerpoint/2010/main" val="1749024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45</a:t>
            </a:fld>
            <a:endParaRPr lang="en-US"/>
          </a:p>
        </p:txBody>
      </p:sp>
    </p:spTree>
    <p:extLst>
      <p:ext uri="{BB962C8B-B14F-4D97-AF65-F5344CB8AC3E}">
        <p14:creationId xmlns:p14="http://schemas.microsoft.com/office/powerpoint/2010/main" val="1154802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46</a:t>
            </a:fld>
            <a:endParaRPr lang="en-US"/>
          </a:p>
        </p:txBody>
      </p:sp>
    </p:spTree>
    <p:extLst>
      <p:ext uri="{BB962C8B-B14F-4D97-AF65-F5344CB8AC3E}">
        <p14:creationId xmlns:p14="http://schemas.microsoft.com/office/powerpoint/2010/main" val="744886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49</a:t>
            </a:fld>
            <a:endParaRPr lang="en-US"/>
          </a:p>
        </p:txBody>
      </p:sp>
    </p:spTree>
    <p:extLst>
      <p:ext uri="{BB962C8B-B14F-4D97-AF65-F5344CB8AC3E}">
        <p14:creationId xmlns:p14="http://schemas.microsoft.com/office/powerpoint/2010/main" val="1742204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54</a:t>
            </a:fld>
            <a:endParaRPr lang="en-US"/>
          </a:p>
        </p:txBody>
      </p:sp>
    </p:spTree>
    <p:extLst>
      <p:ext uri="{BB962C8B-B14F-4D97-AF65-F5344CB8AC3E}">
        <p14:creationId xmlns:p14="http://schemas.microsoft.com/office/powerpoint/2010/main" val="738559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59</a:t>
            </a:fld>
            <a:endParaRPr lang="en-US"/>
          </a:p>
        </p:txBody>
      </p:sp>
    </p:spTree>
    <p:extLst>
      <p:ext uri="{BB962C8B-B14F-4D97-AF65-F5344CB8AC3E}">
        <p14:creationId xmlns:p14="http://schemas.microsoft.com/office/powerpoint/2010/main" val="228682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606F54-47E2-4D59-ABAF-55DB301BD258}" type="slidenum">
              <a:rPr lang="en-US" smtClean="0"/>
              <a:t>3</a:t>
            </a:fld>
            <a:endParaRPr lang="en-US"/>
          </a:p>
        </p:txBody>
      </p:sp>
    </p:spTree>
    <p:extLst>
      <p:ext uri="{BB962C8B-B14F-4D97-AF65-F5344CB8AC3E}">
        <p14:creationId xmlns:p14="http://schemas.microsoft.com/office/powerpoint/2010/main" val="2976068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606F54-47E2-4D59-ABAF-55DB301BD258}" type="slidenum">
              <a:rPr lang="en-US" smtClean="0"/>
              <a:t>62</a:t>
            </a:fld>
            <a:endParaRPr lang="en-US"/>
          </a:p>
        </p:txBody>
      </p:sp>
    </p:spTree>
    <p:extLst>
      <p:ext uri="{BB962C8B-B14F-4D97-AF65-F5344CB8AC3E}">
        <p14:creationId xmlns:p14="http://schemas.microsoft.com/office/powerpoint/2010/main" val="4224505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click()</a:t>
            </a:r>
            <a:r>
              <a:rPr lang="en-US" sz="1200" b="0" i="0" kern="1200" dirty="0" smtClean="0">
                <a:solidFill>
                  <a:schemeClr val="tx1"/>
                </a:solidFill>
                <a:effectLst/>
                <a:latin typeface="+mn-lt"/>
                <a:ea typeface="+mn-ea"/>
                <a:cs typeface="+mn-cs"/>
              </a:rPr>
              <a:t>: Clicks on the element.</a:t>
            </a:r>
          </a:p>
          <a:p>
            <a:r>
              <a:rPr lang="en-US" sz="1200" b="1" i="0" kern="1200" dirty="0" err="1" smtClean="0">
                <a:solidFill>
                  <a:schemeClr val="tx1"/>
                </a:solidFill>
                <a:effectLst/>
                <a:latin typeface="+mn-lt"/>
                <a:ea typeface="+mn-ea"/>
                <a:cs typeface="+mn-cs"/>
              </a:rPr>
              <a:t>doubleClick</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Double clicks on the element.</a:t>
            </a:r>
          </a:p>
          <a:p>
            <a:r>
              <a:rPr lang="en-US" sz="1200" b="1" i="0" kern="1200" dirty="0" err="1" smtClean="0">
                <a:solidFill>
                  <a:schemeClr val="tx1"/>
                </a:solidFill>
                <a:effectLst/>
                <a:latin typeface="+mn-lt"/>
                <a:ea typeface="+mn-ea"/>
                <a:cs typeface="+mn-cs"/>
              </a:rPr>
              <a:t>contextClick</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 Performs a context-click (right-click) on the element.</a:t>
            </a:r>
          </a:p>
          <a:p>
            <a:r>
              <a:rPr lang="en-US" sz="1200" b="1" i="0" kern="1200" dirty="0" err="1" smtClean="0">
                <a:solidFill>
                  <a:schemeClr val="tx1"/>
                </a:solidFill>
                <a:effectLst/>
                <a:latin typeface="+mn-lt"/>
                <a:ea typeface="+mn-ea"/>
                <a:cs typeface="+mn-cs"/>
              </a:rPr>
              <a:t>clickAndHold</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Clicks at the present mouse location without releasing.</a:t>
            </a:r>
          </a:p>
          <a:p>
            <a:r>
              <a:rPr lang="en-US" sz="1200" b="1" i="0" kern="1200" dirty="0" err="1" smtClean="0">
                <a:solidFill>
                  <a:schemeClr val="tx1"/>
                </a:solidFill>
                <a:effectLst/>
                <a:latin typeface="+mn-lt"/>
                <a:ea typeface="+mn-ea"/>
                <a:cs typeface="+mn-cs"/>
              </a:rPr>
              <a:t>dragAndDrop</a:t>
            </a:r>
            <a:r>
              <a:rPr lang="en-US" sz="1200" b="1" i="0" kern="1200" dirty="0" smtClean="0">
                <a:solidFill>
                  <a:schemeClr val="tx1"/>
                </a:solidFill>
                <a:effectLst/>
                <a:latin typeface="+mn-lt"/>
                <a:ea typeface="+mn-ea"/>
                <a:cs typeface="+mn-cs"/>
              </a:rPr>
              <a:t>(source, target)</a:t>
            </a:r>
            <a:r>
              <a:rPr lang="en-US" sz="1200" b="0" i="0" kern="1200" dirty="0" smtClean="0">
                <a:solidFill>
                  <a:schemeClr val="tx1"/>
                </a:solidFill>
                <a:effectLst/>
                <a:latin typeface="+mn-lt"/>
                <a:ea typeface="+mn-ea"/>
                <a:cs typeface="+mn-cs"/>
              </a:rPr>
              <a:t>: Clicks at the source location and moves to the location of the target element before releasing the mouse. source (element to grab, target – element to release).</a:t>
            </a:r>
          </a:p>
          <a:p>
            <a:r>
              <a:rPr lang="en-US" sz="1200" b="1" i="0" kern="1200" dirty="0" err="1" smtClean="0">
                <a:solidFill>
                  <a:schemeClr val="tx1"/>
                </a:solidFill>
                <a:effectLst/>
                <a:latin typeface="+mn-lt"/>
                <a:ea typeface="+mn-ea"/>
                <a:cs typeface="+mn-cs"/>
              </a:rPr>
              <a:t>dragAndDropBy</a:t>
            </a:r>
            <a:r>
              <a:rPr lang="en-US" sz="1200" b="1" i="0" kern="1200" dirty="0" smtClean="0">
                <a:solidFill>
                  <a:schemeClr val="tx1"/>
                </a:solidFill>
                <a:effectLst/>
                <a:latin typeface="+mn-lt"/>
                <a:ea typeface="+mn-ea"/>
                <a:cs typeface="+mn-cs"/>
              </a:rPr>
              <a:t>(source, </a:t>
            </a:r>
            <a:r>
              <a:rPr lang="en-US" sz="1200" b="1" i="0" kern="1200" dirty="0" err="1" smtClean="0">
                <a:solidFill>
                  <a:schemeClr val="tx1"/>
                </a:solidFill>
                <a:effectLst/>
                <a:latin typeface="+mn-lt"/>
                <a:ea typeface="+mn-ea"/>
                <a:cs typeface="+mn-cs"/>
              </a:rPr>
              <a:t>xOffset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yOffset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Performs click-and-hold at the source location, shifts by a given offset value, then frees the mouse. (X offset – to shift horizontally, Y Offset – to shift vertically).</a:t>
            </a:r>
          </a:p>
          <a:p>
            <a:r>
              <a:rPr lang="en-US" sz="1200" b="1" i="0" kern="1200" dirty="0" err="1" smtClean="0">
                <a:solidFill>
                  <a:schemeClr val="tx1"/>
                </a:solidFill>
                <a:effectLst/>
                <a:latin typeface="+mn-lt"/>
                <a:ea typeface="+mn-ea"/>
                <a:cs typeface="+mn-cs"/>
              </a:rPr>
              <a:t>moveByOffset</a:t>
            </a:r>
            <a:r>
              <a:rPr lang="en-US" sz="1200" b="1" i="0" kern="1200" dirty="0" smtClean="0">
                <a:solidFill>
                  <a:schemeClr val="tx1"/>
                </a:solidFill>
                <a:effectLst/>
                <a:latin typeface="+mn-lt"/>
                <a:ea typeface="+mn-ea"/>
                <a:cs typeface="+mn-cs"/>
              </a:rPr>
              <a:t>(x-offset, y-offset)</a:t>
            </a:r>
            <a:r>
              <a:rPr lang="en-US" sz="1200" b="0" i="0" kern="1200" dirty="0" smtClean="0">
                <a:solidFill>
                  <a:schemeClr val="tx1"/>
                </a:solidFill>
                <a:effectLst/>
                <a:latin typeface="+mn-lt"/>
                <a:ea typeface="+mn-ea"/>
                <a:cs typeface="+mn-cs"/>
              </a:rPr>
              <a:t>: Shifts the mouse from its current position (or 0,0) by the given offset. x-offset – Sets the horizontal offset (negative value – shifting the mouse to the left), y-offset – Sets the vertical offset (negative value – shifting the mouse to the up).</a:t>
            </a:r>
          </a:p>
          <a:p>
            <a:r>
              <a:rPr lang="en-US" sz="1200" b="1" i="0" kern="1200" dirty="0" err="1" smtClean="0">
                <a:solidFill>
                  <a:schemeClr val="tx1"/>
                </a:solidFill>
                <a:effectLst/>
                <a:latin typeface="+mn-lt"/>
                <a:ea typeface="+mn-ea"/>
                <a:cs typeface="+mn-cs"/>
              </a:rPr>
              <a:t>moveToElement</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toElement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It shifts the mouse to the center of the element.</a:t>
            </a:r>
          </a:p>
          <a:p>
            <a:r>
              <a:rPr lang="en-US" sz="1200" b="1" i="0" kern="1200" dirty="0" smtClean="0">
                <a:solidFill>
                  <a:schemeClr val="tx1"/>
                </a:solidFill>
                <a:effectLst/>
                <a:latin typeface="+mn-lt"/>
                <a:ea typeface="+mn-ea"/>
                <a:cs typeface="+mn-cs"/>
              </a:rPr>
              <a:t>release()</a:t>
            </a:r>
            <a:r>
              <a:rPr lang="en-US" sz="1200" b="0" i="0" kern="1200" dirty="0" smtClean="0">
                <a:solidFill>
                  <a:schemeClr val="tx1"/>
                </a:solidFill>
                <a:effectLst/>
                <a:latin typeface="+mn-lt"/>
                <a:ea typeface="+mn-ea"/>
                <a:cs typeface="+mn-cs"/>
              </a:rPr>
              <a:t>: Releases the pressed left mouse button at the existing mouse location.</a:t>
            </a:r>
          </a:p>
          <a:p>
            <a:endParaRPr lang="en-US" dirty="0"/>
          </a:p>
        </p:txBody>
      </p:sp>
      <p:sp>
        <p:nvSpPr>
          <p:cNvPr id="4" name="Slide Number Placeholder 3"/>
          <p:cNvSpPr>
            <a:spLocks noGrp="1"/>
          </p:cNvSpPr>
          <p:nvPr>
            <p:ph type="sldNum" sz="quarter" idx="10"/>
          </p:nvPr>
        </p:nvSpPr>
        <p:spPr/>
        <p:txBody>
          <a:bodyPr/>
          <a:lstStyle/>
          <a:p>
            <a:fld id="{5D606F54-47E2-4D59-ABAF-55DB301BD258}" type="slidenum">
              <a:rPr lang="en-US" smtClean="0"/>
              <a:t>63</a:t>
            </a:fld>
            <a:endParaRPr lang="en-US"/>
          </a:p>
        </p:txBody>
      </p:sp>
    </p:spTree>
    <p:extLst>
      <p:ext uri="{BB962C8B-B14F-4D97-AF65-F5344CB8AC3E}">
        <p14:creationId xmlns:p14="http://schemas.microsoft.com/office/powerpoint/2010/main" val="2429502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click()</a:t>
            </a:r>
            <a:r>
              <a:rPr lang="en-US" sz="1200" b="0" i="0" kern="1200" dirty="0" smtClean="0">
                <a:solidFill>
                  <a:schemeClr val="tx1"/>
                </a:solidFill>
                <a:effectLst/>
                <a:latin typeface="+mn-lt"/>
                <a:ea typeface="+mn-ea"/>
                <a:cs typeface="+mn-cs"/>
              </a:rPr>
              <a:t>: Clicks on the element.</a:t>
            </a:r>
          </a:p>
          <a:p>
            <a:r>
              <a:rPr lang="en-US" sz="1200" b="1" i="0" kern="1200" dirty="0" err="1" smtClean="0">
                <a:solidFill>
                  <a:schemeClr val="tx1"/>
                </a:solidFill>
                <a:effectLst/>
                <a:latin typeface="+mn-lt"/>
                <a:ea typeface="+mn-ea"/>
                <a:cs typeface="+mn-cs"/>
              </a:rPr>
              <a:t>doubleClick</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Double clicks on the element.</a:t>
            </a:r>
          </a:p>
          <a:p>
            <a:r>
              <a:rPr lang="en-US" sz="1200" b="1" i="0" kern="1200" dirty="0" err="1" smtClean="0">
                <a:solidFill>
                  <a:schemeClr val="tx1"/>
                </a:solidFill>
                <a:effectLst/>
                <a:latin typeface="+mn-lt"/>
                <a:ea typeface="+mn-ea"/>
                <a:cs typeface="+mn-cs"/>
              </a:rPr>
              <a:t>contextClick</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 Performs a context-click (right-click) on the element.</a:t>
            </a:r>
          </a:p>
          <a:p>
            <a:r>
              <a:rPr lang="en-US" sz="1200" b="1" i="0" kern="1200" dirty="0" err="1" smtClean="0">
                <a:solidFill>
                  <a:schemeClr val="tx1"/>
                </a:solidFill>
                <a:effectLst/>
                <a:latin typeface="+mn-lt"/>
                <a:ea typeface="+mn-ea"/>
                <a:cs typeface="+mn-cs"/>
              </a:rPr>
              <a:t>clickAndHold</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Clicks at the present mouse location without releasing.</a:t>
            </a:r>
          </a:p>
          <a:p>
            <a:r>
              <a:rPr lang="en-US" sz="1200" b="1" i="0" kern="1200" dirty="0" err="1" smtClean="0">
                <a:solidFill>
                  <a:schemeClr val="tx1"/>
                </a:solidFill>
                <a:effectLst/>
                <a:latin typeface="+mn-lt"/>
                <a:ea typeface="+mn-ea"/>
                <a:cs typeface="+mn-cs"/>
              </a:rPr>
              <a:t>dragAndDrop</a:t>
            </a:r>
            <a:r>
              <a:rPr lang="en-US" sz="1200" b="1" i="0" kern="1200" dirty="0" smtClean="0">
                <a:solidFill>
                  <a:schemeClr val="tx1"/>
                </a:solidFill>
                <a:effectLst/>
                <a:latin typeface="+mn-lt"/>
                <a:ea typeface="+mn-ea"/>
                <a:cs typeface="+mn-cs"/>
              </a:rPr>
              <a:t>(source, target)</a:t>
            </a:r>
            <a:r>
              <a:rPr lang="en-US" sz="1200" b="0" i="0" kern="1200" dirty="0" smtClean="0">
                <a:solidFill>
                  <a:schemeClr val="tx1"/>
                </a:solidFill>
                <a:effectLst/>
                <a:latin typeface="+mn-lt"/>
                <a:ea typeface="+mn-ea"/>
                <a:cs typeface="+mn-cs"/>
              </a:rPr>
              <a:t>: Clicks at the source location and moves to the location of the target element before releasing the mouse. source (element to grab, target – element to release).</a:t>
            </a:r>
          </a:p>
          <a:p>
            <a:r>
              <a:rPr lang="en-US" sz="1200" b="1" i="0" kern="1200" dirty="0" err="1" smtClean="0">
                <a:solidFill>
                  <a:schemeClr val="tx1"/>
                </a:solidFill>
                <a:effectLst/>
                <a:latin typeface="+mn-lt"/>
                <a:ea typeface="+mn-ea"/>
                <a:cs typeface="+mn-cs"/>
              </a:rPr>
              <a:t>dragAndDropBy</a:t>
            </a:r>
            <a:r>
              <a:rPr lang="en-US" sz="1200" b="1" i="0" kern="1200" dirty="0" smtClean="0">
                <a:solidFill>
                  <a:schemeClr val="tx1"/>
                </a:solidFill>
                <a:effectLst/>
                <a:latin typeface="+mn-lt"/>
                <a:ea typeface="+mn-ea"/>
                <a:cs typeface="+mn-cs"/>
              </a:rPr>
              <a:t>(source, </a:t>
            </a:r>
            <a:r>
              <a:rPr lang="en-US" sz="1200" b="1" i="0" kern="1200" dirty="0" err="1" smtClean="0">
                <a:solidFill>
                  <a:schemeClr val="tx1"/>
                </a:solidFill>
                <a:effectLst/>
                <a:latin typeface="+mn-lt"/>
                <a:ea typeface="+mn-ea"/>
                <a:cs typeface="+mn-cs"/>
              </a:rPr>
              <a:t>xOffset</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yOffset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Performs click-and-hold at the source location, shifts by a given offset value, then frees the mouse. (X offset – to shift horizontally, Y Offset – to shift vertically).</a:t>
            </a:r>
          </a:p>
          <a:p>
            <a:r>
              <a:rPr lang="en-US" sz="1200" b="1" i="0" kern="1200" dirty="0" err="1" smtClean="0">
                <a:solidFill>
                  <a:schemeClr val="tx1"/>
                </a:solidFill>
                <a:effectLst/>
                <a:latin typeface="+mn-lt"/>
                <a:ea typeface="+mn-ea"/>
                <a:cs typeface="+mn-cs"/>
              </a:rPr>
              <a:t>moveByOffset</a:t>
            </a:r>
            <a:r>
              <a:rPr lang="en-US" sz="1200" b="1" i="0" kern="1200" dirty="0" smtClean="0">
                <a:solidFill>
                  <a:schemeClr val="tx1"/>
                </a:solidFill>
                <a:effectLst/>
                <a:latin typeface="+mn-lt"/>
                <a:ea typeface="+mn-ea"/>
                <a:cs typeface="+mn-cs"/>
              </a:rPr>
              <a:t>(x-offset, y-offset)</a:t>
            </a:r>
            <a:r>
              <a:rPr lang="en-US" sz="1200" b="0" i="0" kern="1200" dirty="0" smtClean="0">
                <a:solidFill>
                  <a:schemeClr val="tx1"/>
                </a:solidFill>
                <a:effectLst/>
                <a:latin typeface="+mn-lt"/>
                <a:ea typeface="+mn-ea"/>
                <a:cs typeface="+mn-cs"/>
              </a:rPr>
              <a:t>: Shifts the mouse from its current position (or 0,0) by the given offset. x-offset – Sets the horizontal offset (negative value – shifting the mouse to the left), y-offset – Sets the vertical offset (negative value – shifting the mouse to the up).</a:t>
            </a:r>
          </a:p>
          <a:p>
            <a:r>
              <a:rPr lang="en-US" sz="1200" b="1" i="0" kern="1200" dirty="0" err="1" smtClean="0">
                <a:solidFill>
                  <a:schemeClr val="tx1"/>
                </a:solidFill>
                <a:effectLst/>
                <a:latin typeface="+mn-lt"/>
                <a:ea typeface="+mn-ea"/>
                <a:cs typeface="+mn-cs"/>
              </a:rPr>
              <a:t>moveToElement</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toElement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It shifts the mouse to the center of the element.</a:t>
            </a:r>
          </a:p>
          <a:p>
            <a:r>
              <a:rPr lang="en-US" sz="1200" b="1" i="0" kern="1200" dirty="0" smtClean="0">
                <a:solidFill>
                  <a:schemeClr val="tx1"/>
                </a:solidFill>
                <a:effectLst/>
                <a:latin typeface="+mn-lt"/>
                <a:ea typeface="+mn-ea"/>
                <a:cs typeface="+mn-cs"/>
              </a:rPr>
              <a:t>release()</a:t>
            </a:r>
            <a:r>
              <a:rPr lang="en-US" sz="1200" b="0" i="0" kern="1200" dirty="0" smtClean="0">
                <a:solidFill>
                  <a:schemeClr val="tx1"/>
                </a:solidFill>
                <a:effectLst/>
                <a:latin typeface="+mn-lt"/>
                <a:ea typeface="+mn-ea"/>
                <a:cs typeface="+mn-cs"/>
              </a:rPr>
              <a:t>: Releases the pressed left mouse button at the existing mouse location.</a:t>
            </a:r>
          </a:p>
          <a:p>
            <a:endParaRPr lang="en-US" dirty="0"/>
          </a:p>
        </p:txBody>
      </p:sp>
      <p:sp>
        <p:nvSpPr>
          <p:cNvPr id="4" name="Slide Number Placeholder 3"/>
          <p:cNvSpPr>
            <a:spLocks noGrp="1"/>
          </p:cNvSpPr>
          <p:nvPr>
            <p:ph type="sldNum" sz="quarter" idx="10"/>
          </p:nvPr>
        </p:nvSpPr>
        <p:spPr/>
        <p:txBody>
          <a:bodyPr/>
          <a:lstStyle/>
          <a:p>
            <a:fld id="{5D606F54-47E2-4D59-ABAF-55DB301BD258}" type="slidenum">
              <a:rPr lang="en-US" smtClean="0"/>
              <a:t>64</a:t>
            </a:fld>
            <a:endParaRPr lang="en-US"/>
          </a:p>
        </p:txBody>
      </p:sp>
    </p:spTree>
    <p:extLst>
      <p:ext uri="{BB962C8B-B14F-4D97-AF65-F5344CB8AC3E}">
        <p14:creationId xmlns:p14="http://schemas.microsoft.com/office/powerpoint/2010/main" val="554466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relevant demos from https://github.com/arnonax/SeleniumInDepth</a:t>
            </a:r>
          </a:p>
        </p:txBody>
      </p:sp>
      <p:sp>
        <p:nvSpPr>
          <p:cNvPr id="4" name="Slide Number Placeholder 3"/>
          <p:cNvSpPr>
            <a:spLocks noGrp="1"/>
          </p:cNvSpPr>
          <p:nvPr>
            <p:ph type="sldNum" sz="quarter" idx="10"/>
          </p:nvPr>
        </p:nvSpPr>
        <p:spPr/>
        <p:txBody>
          <a:bodyPr/>
          <a:lstStyle/>
          <a:p>
            <a:fld id="{F48BE922-CEC6-4EEF-BDD4-AE481B62B248}" type="slidenum">
              <a:rPr lang="en-US" smtClean="0"/>
              <a:t>73</a:t>
            </a:fld>
            <a:endParaRPr lang="en-US"/>
          </a:p>
        </p:txBody>
      </p:sp>
    </p:spTree>
    <p:extLst>
      <p:ext uri="{BB962C8B-B14F-4D97-AF65-F5344CB8AC3E}">
        <p14:creationId xmlns:p14="http://schemas.microsoft.com/office/powerpoint/2010/main" val="1744530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05C70C-485B-4FB2-8275-DA7573A979F8}" type="slidenum">
              <a:rPr lang="en-US" smtClean="0"/>
              <a:t>80</a:t>
            </a:fld>
            <a:endParaRPr lang="en-US"/>
          </a:p>
        </p:txBody>
      </p:sp>
    </p:spTree>
    <p:extLst>
      <p:ext uri="{BB962C8B-B14F-4D97-AF65-F5344CB8AC3E}">
        <p14:creationId xmlns:p14="http://schemas.microsoft.com/office/powerpoint/2010/main" val="1639588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05C70C-485B-4FB2-8275-DA7573A979F8}" type="slidenum">
              <a:rPr lang="en-US" smtClean="0"/>
              <a:t>81</a:t>
            </a:fld>
            <a:endParaRPr lang="en-US"/>
          </a:p>
        </p:txBody>
      </p:sp>
    </p:spTree>
    <p:extLst>
      <p:ext uri="{BB962C8B-B14F-4D97-AF65-F5344CB8AC3E}">
        <p14:creationId xmlns:p14="http://schemas.microsoft.com/office/powerpoint/2010/main" val="1383284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אתם יכולים לראות</a:t>
            </a:r>
            <a:r>
              <a:rPr lang="he-IL" baseline="0" dirty="0" smtClean="0"/>
              <a:t> עוד </a:t>
            </a:r>
            <a:r>
              <a:rPr lang="en-US" baseline="0" dirty="0" smtClean="0"/>
              <a:t>reusable object</a:t>
            </a:r>
            <a:r>
              <a:rPr lang="he-IL" baseline="0" dirty="0" smtClean="0"/>
              <a:t>? (</a:t>
            </a:r>
            <a:r>
              <a:rPr lang="he-IL" baseline="0" dirty="0" err="1" smtClean="0"/>
              <a:t>האווטר</a:t>
            </a:r>
            <a:r>
              <a:rPr lang="he-IL" baseline="0" dirty="0" smtClean="0"/>
              <a:t> של המשתמשים)</a:t>
            </a:r>
            <a:endParaRPr lang="en-US" dirty="0"/>
          </a:p>
        </p:txBody>
      </p:sp>
      <p:sp>
        <p:nvSpPr>
          <p:cNvPr id="4" name="Slide Number Placeholder 3"/>
          <p:cNvSpPr>
            <a:spLocks noGrp="1"/>
          </p:cNvSpPr>
          <p:nvPr>
            <p:ph type="sldNum" sz="quarter" idx="10"/>
          </p:nvPr>
        </p:nvSpPr>
        <p:spPr/>
        <p:txBody>
          <a:bodyPr/>
          <a:lstStyle/>
          <a:p>
            <a:fld id="{2F05C70C-485B-4FB2-8275-DA7573A979F8}" type="slidenum">
              <a:rPr lang="en-US" smtClean="0"/>
              <a:t>82</a:t>
            </a:fld>
            <a:endParaRPr lang="en-US"/>
          </a:p>
        </p:txBody>
      </p:sp>
    </p:spTree>
    <p:extLst>
      <p:ext uri="{BB962C8B-B14F-4D97-AF65-F5344CB8AC3E}">
        <p14:creationId xmlns:p14="http://schemas.microsoft.com/office/powerpoint/2010/main" val="3992745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אתם יכולים לראות</a:t>
            </a:r>
            <a:r>
              <a:rPr lang="he-IL" baseline="0" dirty="0" smtClean="0"/>
              <a:t> עוד </a:t>
            </a:r>
            <a:r>
              <a:rPr lang="en-US" baseline="0" dirty="0" smtClean="0"/>
              <a:t>reusable object</a:t>
            </a:r>
            <a:r>
              <a:rPr lang="he-IL" baseline="0" dirty="0" smtClean="0"/>
              <a:t>? (</a:t>
            </a:r>
            <a:r>
              <a:rPr lang="he-IL" baseline="0" dirty="0" err="1" smtClean="0"/>
              <a:t>האווטר</a:t>
            </a:r>
            <a:r>
              <a:rPr lang="he-IL" baseline="0" dirty="0" smtClean="0"/>
              <a:t> של המשתמשים)</a:t>
            </a:r>
            <a:endParaRPr lang="en-US" dirty="0"/>
          </a:p>
        </p:txBody>
      </p:sp>
      <p:sp>
        <p:nvSpPr>
          <p:cNvPr id="4" name="Slide Number Placeholder 3"/>
          <p:cNvSpPr>
            <a:spLocks noGrp="1"/>
          </p:cNvSpPr>
          <p:nvPr>
            <p:ph type="sldNum" sz="quarter" idx="10"/>
          </p:nvPr>
        </p:nvSpPr>
        <p:spPr/>
        <p:txBody>
          <a:bodyPr/>
          <a:lstStyle/>
          <a:p>
            <a:fld id="{2F05C70C-485B-4FB2-8275-DA7573A979F8}" type="slidenum">
              <a:rPr lang="en-US" smtClean="0"/>
              <a:t>83</a:t>
            </a:fld>
            <a:endParaRPr lang="en-US"/>
          </a:p>
        </p:txBody>
      </p:sp>
    </p:spTree>
    <p:extLst>
      <p:ext uri="{BB962C8B-B14F-4D97-AF65-F5344CB8AC3E}">
        <p14:creationId xmlns:p14="http://schemas.microsoft.com/office/powerpoint/2010/main" val="20318138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85</a:t>
            </a:fld>
            <a:endParaRPr lang="en-US"/>
          </a:p>
        </p:txBody>
      </p:sp>
    </p:spTree>
    <p:extLst>
      <p:ext uri="{BB962C8B-B14F-4D97-AF65-F5344CB8AC3E}">
        <p14:creationId xmlns:p14="http://schemas.microsoft.com/office/powerpoint/2010/main" val="3639917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smtClean="0"/>
              <a:t>שקף</a:t>
            </a:r>
            <a:r>
              <a:rPr lang="he-IL" baseline="0" dirty="0" smtClean="0"/>
              <a:t> הבא : מה היתרונות</a:t>
            </a:r>
            <a:r>
              <a:rPr lang="en-US" baseline="0" dirty="0" smtClean="0"/>
              <a:t>? </a:t>
            </a:r>
            <a:endParaRPr lang="he-IL" baseline="0" dirty="0" smtClean="0"/>
          </a:p>
          <a:p>
            <a:pPr marL="171450" indent="-171450" algn="r" rtl="1">
              <a:buFont typeface="Arial" panose="020B0604020202020204" pitchFamily="34" charset="0"/>
              <a:buChar char="•"/>
            </a:pPr>
            <a:r>
              <a:rPr lang="he-IL" baseline="0" dirty="0" smtClean="0"/>
              <a:t>מהירות </a:t>
            </a:r>
          </a:p>
          <a:p>
            <a:pPr marL="171450" indent="-171450" algn="r" rtl="1">
              <a:buFont typeface="Arial" panose="020B0604020202020204" pitchFamily="34" charset="0"/>
              <a:buChar char="•"/>
            </a:pPr>
            <a:r>
              <a:rPr lang="he-IL" baseline="0" dirty="0" smtClean="0"/>
              <a:t>חוסך זמן בדיקה </a:t>
            </a:r>
          </a:p>
          <a:p>
            <a:pPr marL="171450" indent="-171450" algn="r" rtl="1">
              <a:buFont typeface="Arial" panose="020B0604020202020204" pitchFamily="34" charset="0"/>
              <a:buChar char="•"/>
            </a:pPr>
            <a:r>
              <a:rPr lang="he-IL" baseline="0" dirty="0" smtClean="0"/>
              <a:t>מפנה את הבודקים למשימות חשובות ומעניות יותר שדורשות מחשבה</a:t>
            </a:r>
          </a:p>
          <a:p>
            <a:pPr marL="171450" indent="-171450" algn="r" rtl="1">
              <a:buFont typeface="Arial" panose="020B0604020202020204" pitchFamily="34" charset="0"/>
              <a:buChar char="•"/>
            </a:pPr>
            <a:r>
              <a:rPr lang="he-IL" baseline="0" dirty="0" smtClean="0"/>
              <a:t>ניתן לבדוק דברים שלא ניתן לבדוק מה</a:t>
            </a:r>
            <a:r>
              <a:rPr lang="en-US" baseline="0" dirty="0" smtClean="0"/>
              <a:t>GUI</a:t>
            </a:r>
            <a:r>
              <a:rPr lang="he-IL" baseline="0" dirty="0" smtClean="0"/>
              <a:t> למשל  </a:t>
            </a:r>
            <a:endParaRPr lang="en-US" baseline="0" dirty="0" smtClean="0"/>
          </a:p>
          <a:p>
            <a:pPr algn="r" rtl="1"/>
            <a:endParaRPr lang="en-US" baseline="0" dirty="0" smtClean="0"/>
          </a:p>
          <a:p>
            <a:pPr algn="r" rtl="1"/>
            <a:r>
              <a:rPr lang="he-IL" baseline="0" dirty="0" smtClean="0"/>
              <a:t>מה החסרונות</a:t>
            </a:r>
          </a:p>
          <a:p>
            <a:pPr marL="171450" indent="-171450" algn="r" rtl="1">
              <a:buFont typeface="Arial" panose="020B0604020202020204" pitchFamily="34" charset="0"/>
              <a:buChar char="•"/>
            </a:pPr>
            <a:r>
              <a:rPr lang="he-IL" baseline="0" dirty="0" smtClean="0"/>
              <a:t>זמן פיתוח</a:t>
            </a:r>
          </a:p>
          <a:p>
            <a:pPr marL="171450" indent="-171450" algn="r" rtl="1">
              <a:buFont typeface="Arial" panose="020B0604020202020204" pitchFamily="34" charset="0"/>
              <a:buChar char="•"/>
            </a:pPr>
            <a:r>
              <a:rPr lang="he-IL" baseline="0" dirty="0" smtClean="0"/>
              <a:t>תחזוקה</a:t>
            </a:r>
            <a:endParaRPr lang="en-US" baseline="0" dirty="0" smtClean="0"/>
          </a:p>
          <a:p>
            <a:pPr algn="r" rtl="1"/>
            <a:endParaRPr lang="en-US" dirty="0"/>
          </a:p>
        </p:txBody>
      </p:sp>
      <p:sp>
        <p:nvSpPr>
          <p:cNvPr id="4" name="Slide Number Placeholder 3"/>
          <p:cNvSpPr>
            <a:spLocks noGrp="1"/>
          </p:cNvSpPr>
          <p:nvPr>
            <p:ph type="sldNum" sz="quarter" idx="10"/>
          </p:nvPr>
        </p:nvSpPr>
        <p:spPr/>
        <p:txBody>
          <a:bodyPr/>
          <a:lstStyle/>
          <a:p>
            <a:fld id="{5D606F54-47E2-4D59-ABAF-55DB301BD258}" type="slidenum">
              <a:rPr lang="en-US" smtClean="0"/>
              <a:t>5</a:t>
            </a:fld>
            <a:endParaRPr lang="en-US"/>
          </a:p>
        </p:txBody>
      </p:sp>
    </p:spTree>
    <p:extLst>
      <p:ext uri="{BB962C8B-B14F-4D97-AF65-F5344CB8AC3E}">
        <p14:creationId xmlns:p14="http://schemas.microsoft.com/office/powerpoint/2010/main" val="2075171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dirty="0" smtClean="0"/>
              <a:t>הערה</a:t>
            </a:r>
            <a:r>
              <a:rPr lang="he-IL" b="0" baseline="0" dirty="0" smtClean="0"/>
              <a:t> למרצה: </a:t>
            </a:r>
            <a:r>
              <a:rPr lang="he-IL" b="1" dirty="0" smtClean="0"/>
              <a:t>עדיף</a:t>
            </a:r>
            <a:r>
              <a:rPr lang="he-IL" b="1" baseline="0" dirty="0" smtClean="0"/>
              <a:t> לא להציג, אלא לקיים כדיון</a:t>
            </a:r>
            <a:endParaRPr lang="en-US" b="1" dirty="0" smtClean="0"/>
          </a:p>
          <a:p>
            <a:r>
              <a:rPr lang="en-US" dirty="0" smtClean="0"/>
              <a:t>* Manpower</a:t>
            </a:r>
            <a:r>
              <a:rPr lang="en-US" baseline="0" dirty="0" smtClean="0"/>
              <a:t> is saved because less people are needed to run regression testing. However, automation requires more manpower to maintain the tests and to investigate failures.</a:t>
            </a:r>
          </a:p>
          <a:p>
            <a:pPr marL="171450" indent="-171450">
              <a:buFont typeface="Arial" panose="020B0604020202020204" pitchFamily="34" charset="0"/>
              <a:buChar char="•"/>
            </a:pPr>
            <a:r>
              <a:rPr lang="en-US" baseline="0" dirty="0" smtClean="0"/>
              <a:t>The most important benefit of test automation is that it provides fast feedback! It’s much cheaper to fix (regression) bugs as close to when they are introduced rather than later. But this also </a:t>
            </a:r>
            <a:r>
              <a:rPr lang="en-US" b="1" baseline="0" dirty="0" smtClean="0"/>
              <a:t>requires a change in business processes! </a:t>
            </a:r>
            <a:r>
              <a:rPr lang="en-US" b="0" baseline="0" dirty="0" smtClean="0"/>
              <a:t>In order to get this benefit, the test automation must be kept reliable, and </a:t>
            </a:r>
            <a:r>
              <a:rPr lang="en-US" b="1" baseline="0" dirty="0" smtClean="0"/>
              <a:t>every bug that it founds must be fixed ASAP </a:t>
            </a:r>
            <a:r>
              <a:rPr lang="en-US" b="0" baseline="0" dirty="0" smtClean="0"/>
              <a:t>(even if it’s not a critical bug!)</a:t>
            </a:r>
            <a:endParaRPr lang="he-IL" b="0" baseline="0" dirty="0" smtClean="0"/>
          </a:p>
          <a:p>
            <a:pPr marL="171450" indent="-171450">
              <a:buFont typeface="Arial" panose="020B0604020202020204" pitchFamily="34" charset="0"/>
              <a:buChar char="•"/>
            </a:pPr>
            <a:endParaRPr lang="he-IL" b="0" baseline="0" dirty="0" smtClean="0"/>
          </a:p>
          <a:p>
            <a:pPr marL="171450" indent="-171450" algn="r" rtl="1">
              <a:buFont typeface="Arial" panose="020B0604020202020204" pitchFamily="34" charset="0"/>
              <a:buChar char="•"/>
            </a:pPr>
            <a:r>
              <a:rPr lang="he-IL" b="0" baseline="0" dirty="0" smtClean="0"/>
              <a:t>שקף הבא מגבלות</a:t>
            </a:r>
          </a:p>
          <a:p>
            <a:pPr marL="628650" lvl="1" indent="-171450" algn="r" rtl="1">
              <a:buFont typeface="Arial" panose="020B0604020202020204" pitchFamily="34" charset="0"/>
              <a:buChar char="•"/>
            </a:pPr>
            <a:r>
              <a:rPr lang="he-IL" b="0" baseline="0" dirty="0" smtClean="0"/>
              <a:t>לא מחפש באגים</a:t>
            </a:r>
          </a:p>
          <a:p>
            <a:pPr marL="628650" lvl="1" indent="-171450" algn="r" rtl="1">
              <a:buFont typeface="Arial" panose="020B0604020202020204" pitchFamily="34" charset="0"/>
              <a:buChar char="•"/>
            </a:pPr>
            <a:r>
              <a:rPr lang="he-IL" b="0" baseline="0" dirty="0" smtClean="0"/>
              <a:t>לא יודעים איך נראה העמוד(יש אפשרות כיום מאוד יקרה </a:t>
            </a:r>
            <a:r>
              <a:rPr lang="he-IL" b="0" baseline="0" dirty="0" err="1" smtClean="0"/>
              <a:t>אמפליטוד</a:t>
            </a:r>
            <a:r>
              <a:rPr lang="he-IL" b="0" baseline="0" dirty="0" smtClean="0"/>
              <a:t>)</a:t>
            </a:r>
          </a:p>
          <a:p>
            <a:pPr marL="628650" lvl="1" indent="-171450" algn="r" rtl="1">
              <a:buFont typeface="Arial" panose="020B0604020202020204" pitchFamily="34" charset="0"/>
              <a:buChar char="•"/>
            </a:pPr>
            <a:r>
              <a:rPr lang="he-IL" b="0" baseline="0" dirty="0" smtClean="0"/>
              <a:t>שבירה שינויים תשתיתים יכולים לגרום לאוטומציה להפסיק לעבוד</a:t>
            </a:r>
          </a:p>
          <a:p>
            <a:pPr marL="628650" lvl="1" indent="-171450" algn="r" rtl="1">
              <a:buFont typeface="Arial" panose="020B0604020202020204" pitchFamily="34" charset="0"/>
              <a:buChar char="•"/>
            </a:pPr>
            <a:endParaRPr lang="he-IL" b="0" baseline="0" dirty="0" smtClean="0"/>
          </a:p>
          <a:p>
            <a:pPr marL="628650" lvl="1" indent="-171450" algn="r" rtl="1">
              <a:buFont typeface="Arial" panose="020B0604020202020204" pitchFamily="34" charset="0"/>
              <a:buChar char="•"/>
            </a:pPr>
            <a:endParaRPr lang="he-IL" b="0" baseline="0" dirty="0" smtClean="0"/>
          </a:p>
          <a:p>
            <a:pPr marL="628650" lvl="1" indent="-171450" algn="r" rtl="1">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2B0EF8BE-3CC7-4B32-BE17-B3A40029E620}" type="slidenum">
              <a:rPr lang="en-US" smtClean="0"/>
              <a:t>6</a:t>
            </a:fld>
            <a:endParaRPr lang="en-US"/>
          </a:p>
        </p:txBody>
      </p:sp>
    </p:spTree>
    <p:extLst>
      <p:ext uri="{BB962C8B-B14F-4D97-AF65-F5344CB8AC3E}">
        <p14:creationId xmlns:p14="http://schemas.microsoft.com/office/powerpoint/2010/main" val="817040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dirty="0" smtClean="0"/>
              <a:t>הערה</a:t>
            </a:r>
            <a:r>
              <a:rPr lang="he-IL" b="0" baseline="0" dirty="0" smtClean="0"/>
              <a:t> למרצה: </a:t>
            </a:r>
            <a:r>
              <a:rPr lang="he-IL" b="1" dirty="0" smtClean="0"/>
              <a:t>עדיף</a:t>
            </a:r>
            <a:r>
              <a:rPr lang="he-IL" b="1" baseline="0" dirty="0" smtClean="0"/>
              <a:t> לא להציג, אלא לקיים כדיון</a:t>
            </a:r>
            <a:endParaRPr lang="en-US" b="1" dirty="0" smtClean="0"/>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validation = did we built the right thing, i.e., is the customer happy, whereas verification = did we built the thing right, i.e., does it work according to specs</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Doesn’t look for bugs =</a:t>
            </a:r>
            <a:r>
              <a:rPr lang="en-US" sz="1200" kern="1200" baseline="0" dirty="0" smtClean="0">
                <a:solidFill>
                  <a:schemeClr val="tx1"/>
                </a:solidFill>
                <a:effectLst/>
                <a:latin typeface="+mn-lt"/>
                <a:ea typeface="+mn-ea"/>
                <a:cs typeface="+mn-cs"/>
              </a:rPr>
              <a:t> only verifies what it’s been programmed. Doesn’t “look around”</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Manual tests are not always accurately defined. Automated tests must be, and that can be very challenging!</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Explain why test automation is fragile: Test automation relies on many very fine detailed that may change from one machine to another, from one run to another, when data changes, and most important: when the code changes between builds. All of these lead to the need for </a:t>
            </a:r>
            <a:r>
              <a:rPr lang="en-US" sz="1200" kern="1200" baseline="0" dirty="0" err="1" smtClean="0">
                <a:solidFill>
                  <a:schemeClr val="tx1"/>
                </a:solidFill>
                <a:effectLst/>
                <a:latin typeface="+mn-lt"/>
                <a:ea typeface="+mn-ea"/>
                <a:cs typeface="+mn-cs"/>
              </a:rPr>
              <a:t>maintainance</a:t>
            </a:r>
            <a:r>
              <a:rPr lang="en-US" sz="1200" kern="1200" baseline="0" dirty="0" smtClean="0">
                <a:solidFill>
                  <a:schemeClr val="tx1"/>
                </a:solidFill>
                <a:effectLst/>
                <a:latin typeface="+mn-lt"/>
                <a:ea typeface="+mn-ea"/>
                <a:cs typeface="+mn-cs"/>
              </a:rPr>
              <a:t>.</a:t>
            </a:r>
          </a:p>
          <a:p>
            <a:pPr marL="171450" indent="-171450">
              <a:buFont typeface="Arial" panose="020B0604020202020204" pitchFamily="34" charset="0"/>
              <a:buChar char="•"/>
            </a:pPr>
            <a:endParaRPr lang="he-IL" sz="1200" kern="1200" dirty="0" smtClean="0">
              <a:solidFill>
                <a:schemeClr val="tx1"/>
              </a:solidFill>
              <a:effectLst/>
              <a:latin typeface="+mn-lt"/>
              <a:ea typeface="+mn-ea"/>
              <a:cs typeface="+mn-cs"/>
            </a:endParaRPr>
          </a:p>
          <a:p>
            <a:pPr algn="r" rtl="1"/>
            <a:r>
              <a:rPr lang="he-IL" sz="1200" b="1" i="0" u="sng" kern="1200" dirty="0" smtClean="0">
                <a:solidFill>
                  <a:schemeClr val="tx1"/>
                </a:solidFill>
                <a:effectLst/>
                <a:latin typeface="+mn-lt"/>
                <a:ea typeface="+mn-ea"/>
                <a:cs typeface="+mn-cs"/>
              </a:rPr>
              <a:t>ולידציה = מתן תוקף (ווידוא) (</a:t>
            </a:r>
            <a:r>
              <a:rPr lang="en-US" sz="1200" b="1" i="0" u="sng" kern="1200" dirty="0" smtClean="0">
                <a:solidFill>
                  <a:schemeClr val="tx1"/>
                </a:solidFill>
                <a:effectLst/>
                <a:latin typeface="+mn-lt"/>
                <a:ea typeface="+mn-ea"/>
                <a:cs typeface="+mn-cs"/>
              </a:rPr>
              <a:t>validation)</a:t>
            </a:r>
            <a:r>
              <a:rPr lang="en-US" sz="1200" b="0" i="0" kern="1200" dirty="0" smtClean="0">
                <a:solidFill>
                  <a:schemeClr val="tx1"/>
                </a:solidFill>
                <a:effectLst/>
                <a:latin typeface="+mn-lt"/>
                <a:ea typeface="+mn-ea"/>
                <a:cs typeface="+mn-cs"/>
              </a:rPr>
              <a:t> = </a:t>
            </a:r>
            <a:r>
              <a:rPr lang="he-IL" sz="1200" b="0" i="0" kern="1200" dirty="0" smtClean="0">
                <a:solidFill>
                  <a:schemeClr val="tx1"/>
                </a:solidFill>
                <a:effectLst/>
                <a:latin typeface="+mn-lt"/>
                <a:ea typeface="+mn-ea"/>
                <a:cs typeface="+mn-cs"/>
              </a:rPr>
              <a:t>ווידוא ע"י בחינה ועדויות </a:t>
            </a:r>
            <a:r>
              <a:rPr lang="he-IL" sz="1200" b="0" i="0" kern="1200" dirty="0" err="1" smtClean="0">
                <a:solidFill>
                  <a:schemeClr val="tx1"/>
                </a:solidFill>
                <a:effectLst/>
                <a:latin typeface="+mn-lt"/>
                <a:ea typeface="+mn-ea"/>
                <a:cs typeface="+mn-cs"/>
              </a:rPr>
              <a:t>תוצאתיות</a:t>
            </a:r>
            <a:r>
              <a:rPr lang="he-IL" sz="1200" b="0" i="0" kern="1200" dirty="0" smtClean="0">
                <a:solidFill>
                  <a:schemeClr val="tx1"/>
                </a:solidFill>
                <a:effectLst/>
                <a:latin typeface="+mn-lt"/>
                <a:ea typeface="+mn-ea"/>
                <a:cs typeface="+mn-cs"/>
              </a:rPr>
              <a:t> שהדרישות לשימוש מסוים או יישום מסוים אכן מולאו.</a:t>
            </a:r>
          </a:p>
          <a:p>
            <a:pPr algn="r" rtl="1"/>
            <a:r>
              <a:rPr lang="he-IL" sz="1200" b="0" i="0" kern="1200" dirty="0" smtClean="0">
                <a:solidFill>
                  <a:schemeClr val="tx1"/>
                </a:solidFill>
                <a:effectLst/>
                <a:latin typeface="+mn-lt"/>
                <a:ea typeface="+mn-ea"/>
                <a:cs typeface="+mn-cs"/>
              </a:rPr>
              <a:t>ולידציה מתבצעת כחלק מהבדיקות הדינמיות כלומר ניתן לבצע ולידציה רק ע"י הרצת הבדיקות.</a:t>
            </a:r>
          </a:p>
          <a:p>
            <a:pPr algn="r" rtl="1"/>
            <a:r>
              <a:rPr lang="he-IL" sz="1200" b="0" i="0" kern="1200" dirty="0" smtClean="0">
                <a:solidFill>
                  <a:schemeClr val="tx1"/>
                </a:solidFill>
                <a:effectLst/>
                <a:latin typeface="+mn-lt"/>
                <a:ea typeface="+mn-ea"/>
                <a:cs typeface="+mn-cs"/>
              </a:rPr>
              <a:t> </a:t>
            </a:r>
          </a:p>
          <a:p>
            <a:pPr algn="r" rtl="1"/>
            <a:r>
              <a:rPr lang="he-IL" sz="1200" b="1" i="0" u="sng" kern="1200" dirty="0" err="1" smtClean="0">
                <a:solidFill>
                  <a:schemeClr val="tx1"/>
                </a:solidFill>
                <a:effectLst/>
                <a:latin typeface="+mn-lt"/>
                <a:ea typeface="+mn-ea"/>
                <a:cs typeface="+mn-cs"/>
              </a:rPr>
              <a:t>וריפיקציה</a:t>
            </a:r>
            <a:r>
              <a:rPr lang="he-IL" sz="1200" b="1" i="0" u="sng" kern="1200" dirty="0" smtClean="0">
                <a:solidFill>
                  <a:schemeClr val="tx1"/>
                </a:solidFill>
                <a:effectLst/>
                <a:latin typeface="+mn-lt"/>
                <a:ea typeface="+mn-ea"/>
                <a:cs typeface="+mn-cs"/>
              </a:rPr>
              <a:t> =אימות (</a:t>
            </a:r>
            <a:r>
              <a:rPr lang="en-US" sz="1200" b="1" i="0" u="sng" kern="1200" dirty="0" smtClean="0">
                <a:solidFill>
                  <a:schemeClr val="tx1"/>
                </a:solidFill>
                <a:effectLst/>
                <a:latin typeface="+mn-lt"/>
                <a:ea typeface="+mn-ea"/>
                <a:cs typeface="+mn-cs"/>
              </a:rPr>
              <a:t>verification)</a:t>
            </a:r>
            <a:r>
              <a:rPr lang="en-US" sz="1200" b="0" i="0" kern="1200" dirty="0" smtClean="0">
                <a:solidFill>
                  <a:schemeClr val="tx1"/>
                </a:solidFill>
                <a:effectLst/>
                <a:latin typeface="+mn-lt"/>
                <a:ea typeface="+mn-ea"/>
                <a:cs typeface="+mn-cs"/>
              </a:rPr>
              <a:t> = </a:t>
            </a:r>
            <a:r>
              <a:rPr lang="he-IL" sz="1200" b="0" i="0" kern="1200" dirty="0" smtClean="0">
                <a:solidFill>
                  <a:schemeClr val="tx1"/>
                </a:solidFill>
                <a:effectLst/>
                <a:latin typeface="+mn-lt"/>
                <a:ea typeface="+mn-ea"/>
                <a:cs typeface="+mn-cs"/>
              </a:rPr>
              <a:t>אימות ע"י בחינה ועדויות </a:t>
            </a:r>
            <a:r>
              <a:rPr lang="he-IL" sz="1200" b="0" i="0" kern="1200" dirty="0" err="1" smtClean="0">
                <a:solidFill>
                  <a:schemeClr val="tx1"/>
                </a:solidFill>
                <a:effectLst/>
                <a:latin typeface="+mn-lt"/>
                <a:ea typeface="+mn-ea"/>
                <a:cs typeface="+mn-cs"/>
              </a:rPr>
              <a:t>תוצאתיות</a:t>
            </a:r>
            <a:r>
              <a:rPr lang="he-IL" sz="1200" b="0" i="0" kern="1200" dirty="0" smtClean="0">
                <a:solidFill>
                  <a:schemeClr val="tx1"/>
                </a:solidFill>
                <a:effectLst/>
                <a:latin typeface="+mn-lt"/>
                <a:ea typeface="+mn-ea"/>
                <a:cs typeface="+mn-cs"/>
              </a:rPr>
              <a:t> שדרישות ספציפיות אכן מולאו.</a:t>
            </a:r>
          </a:p>
          <a:p>
            <a:pPr algn="r" rtl="1"/>
            <a:r>
              <a:rPr lang="he-IL" sz="1200" b="0" i="0" kern="1200" dirty="0" err="1" smtClean="0">
                <a:solidFill>
                  <a:schemeClr val="tx1"/>
                </a:solidFill>
                <a:effectLst/>
                <a:latin typeface="+mn-lt"/>
                <a:ea typeface="+mn-ea"/>
                <a:cs typeface="+mn-cs"/>
              </a:rPr>
              <a:t>וריפיקציה</a:t>
            </a:r>
            <a:r>
              <a:rPr lang="he-IL" sz="1200" b="0" i="0" kern="1200" dirty="0" smtClean="0">
                <a:solidFill>
                  <a:schemeClr val="tx1"/>
                </a:solidFill>
                <a:effectLst/>
                <a:latin typeface="+mn-lt"/>
                <a:ea typeface="+mn-ea"/>
                <a:cs typeface="+mn-cs"/>
              </a:rPr>
              <a:t> מתבצעת כחלק מהבדיקות הסטטיות כלומר האימות מבוצע כנגד מסמכים (אפיון, דרישות וכדומה) ואין צורך בהרצת בדיקות.</a:t>
            </a:r>
          </a:p>
          <a:p>
            <a:pPr algn="r" rtl="1"/>
            <a:r>
              <a:rPr lang="he-IL" sz="1200" b="0" i="0" kern="1200" dirty="0" smtClean="0">
                <a:solidFill>
                  <a:schemeClr val="tx1"/>
                </a:solidFill>
                <a:effectLst/>
                <a:latin typeface="+mn-lt"/>
                <a:ea typeface="+mn-ea"/>
                <a:cs typeface="+mn-cs"/>
              </a:rPr>
              <a:t> </a:t>
            </a:r>
          </a:p>
          <a:p>
            <a:pPr marL="171450" indent="-171450" algn="r" rtl="1">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B0EF8BE-3CC7-4B32-BE17-B3A40029E620}" type="slidenum">
              <a:rPr lang="en-US" smtClean="0"/>
              <a:t>7</a:t>
            </a:fld>
            <a:endParaRPr lang="en-US"/>
          </a:p>
        </p:txBody>
      </p:sp>
    </p:spTree>
    <p:extLst>
      <p:ext uri="{BB962C8B-B14F-4D97-AF65-F5344CB8AC3E}">
        <p14:creationId xmlns:p14="http://schemas.microsoft.com/office/powerpoint/2010/main" val="3055676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a:r>
              <a:rPr lang="he-IL" dirty="0" smtClean="0"/>
              <a:t>בודק </a:t>
            </a:r>
            <a:endParaRPr lang="en-US" dirty="0"/>
          </a:p>
        </p:txBody>
      </p:sp>
      <p:sp>
        <p:nvSpPr>
          <p:cNvPr id="4" name="Slide Number Placeholder 3"/>
          <p:cNvSpPr>
            <a:spLocks noGrp="1"/>
          </p:cNvSpPr>
          <p:nvPr>
            <p:ph type="sldNum" sz="quarter" idx="10"/>
          </p:nvPr>
        </p:nvSpPr>
        <p:spPr/>
        <p:txBody>
          <a:bodyPr/>
          <a:lstStyle/>
          <a:p>
            <a:fld id="{5D606F54-47E2-4D59-ABAF-55DB301BD258}" type="slidenum">
              <a:rPr lang="en-US" smtClean="0"/>
              <a:t>8</a:t>
            </a:fld>
            <a:endParaRPr lang="en-US"/>
          </a:p>
        </p:txBody>
      </p:sp>
    </p:spTree>
    <p:extLst>
      <p:ext uri="{BB962C8B-B14F-4D97-AF65-F5344CB8AC3E}">
        <p14:creationId xmlns:p14="http://schemas.microsoft.com/office/powerpoint/2010/main" val="3619299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Most details will</a:t>
            </a:r>
            <a:r>
              <a:rPr lang="en-US" baseline="0" dirty="0" smtClean="0"/>
              <a:t> be clear later</a:t>
            </a:r>
          </a:p>
          <a:p>
            <a:pPr marL="228600" indent="-228600">
              <a:buAutoNum type="arabicPeriod"/>
            </a:pPr>
            <a:r>
              <a:rPr lang="en-US" baseline="0" dirty="0" smtClean="0"/>
              <a:t>Create a console project and add WebDriver and </a:t>
            </a:r>
            <a:r>
              <a:rPr lang="en-US" baseline="0" dirty="0" err="1" smtClean="0"/>
              <a:t>ChormeDriver</a:t>
            </a:r>
            <a:r>
              <a:rPr lang="en-US" baseline="0" dirty="0" smtClean="0"/>
              <a:t> </a:t>
            </a:r>
            <a:r>
              <a:rPr lang="en-US" baseline="0" dirty="0" err="1" smtClean="0"/>
              <a:t>nuget</a:t>
            </a:r>
            <a:r>
              <a:rPr lang="en-US" baseline="0" dirty="0" smtClean="0"/>
              <a:t> packages</a:t>
            </a:r>
          </a:p>
          <a:p>
            <a:pPr marL="228600" indent="-228600">
              <a:buAutoNum type="arabicPeriod"/>
            </a:pPr>
            <a:r>
              <a:rPr lang="en-US" baseline="0" dirty="0" smtClean="0"/>
              <a:t>Navigate to “https://www.seleniumhq.org”, and click Projects ( </a:t>
            </a:r>
            <a:r>
              <a:rPr lang="en-US" baseline="0" dirty="0" err="1" smtClean="0"/>
              <a:t>By.Id</a:t>
            </a:r>
            <a:r>
              <a:rPr lang="en-US" baseline="0" dirty="0" smtClean="0"/>
              <a:t>(“</a:t>
            </a:r>
            <a:r>
              <a:rPr lang="en-US" baseline="0" dirty="0" err="1" smtClean="0"/>
              <a:t>menu_projects</a:t>
            </a:r>
            <a:r>
              <a:rPr lang="en-US" baseline="0" dirty="0" smtClean="0"/>
              <a:t>”) – show in F12)</a:t>
            </a:r>
          </a:p>
          <a:p>
            <a:pPr marL="228600" indent="-228600">
              <a:buAutoNum type="arabicPeriod"/>
            </a:pPr>
            <a:r>
              <a:rPr lang="en-US" baseline="0" dirty="0" smtClean="0"/>
              <a:t>Find all elements matching “#</a:t>
            </a:r>
            <a:r>
              <a:rPr lang="en-US" baseline="0" dirty="0" err="1" smtClean="0"/>
              <a:t>mainContent</a:t>
            </a:r>
            <a:r>
              <a:rPr lang="en-US" baseline="0" dirty="0" smtClean="0"/>
              <a:t> h3” and print their text.</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F48BE922-CEC6-4EEF-BDD4-AE481B62B248}" type="slidenum">
              <a:rPr lang="en-US" smtClean="0"/>
              <a:t>20</a:t>
            </a:fld>
            <a:endParaRPr lang="en-US"/>
          </a:p>
        </p:txBody>
      </p:sp>
    </p:spTree>
    <p:extLst>
      <p:ext uri="{BB962C8B-B14F-4D97-AF65-F5344CB8AC3E}">
        <p14:creationId xmlns:p14="http://schemas.microsoft.com/office/powerpoint/2010/main" val="3319518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30</a:t>
            </a:fld>
            <a:endParaRPr lang="en-US"/>
          </a:p>
        </p:txBody>
      </p:sp>
    </p:spTree>
    <p:extLst>
      <p:ext uri="{BB962C8B-B14F-4D97-AF65-F5344CB8AC3E}">
        <p14:creationId xmlns:p14="http://schemas.microsoft.com/office/powerpoint/2010/main" val="349112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8BE922-CEC6-4EEF-BDD4-AE481B62B248}" type="slidenum">
              <a:rPr lang="en-US" smtClean="0"/>
              <a:t>39</a:t>
            </a:fld>
            <a:endParaRPr lang="en-US"/>
          </a:p>
        </p:txBody>
      </p:sp>
    </p:spTree>
    <p:extLst>
      <p:ext uri="{BB962C8B-B14F-4D97-AF65-F5344CB8AC3E}">
        <p14:creationId xmlns:p14="http://schemas.microsoft.com/office/powerpoint/2010/main" val="192693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1" name="TextBox 10"/>
          <p:cNvSpPr txBox="1"/>
          <p:nvPr/>
        </p:nvSpPr>
        <p:spPr>
          <a:xfrm>
            <a:off x="580538" y="6362071"/>
            <a:ext cx="7879895" cy="219291"/>
          </a:xfrm>
          <a:prstGeom prst="rect">
            <a:avLst/>
          </a:prstGeom>
          <a:noFill/>
        </p:spPr>
        <p:txBody>
          <a:bodyPr wrap="square" lIns="0" rtlCol="0">
            <a:spAutoFit/>
          </a:bodyPr>
          <a:lstStyle/>
          <a:p>
            <a:pPr algn="l"/>
            <a:r>
              <a:rPr lang="en-US" sz="825" kern="1200" dirty="0" smtClean="0">
                <a:solidFill>
                  <a:schemeClr val="tx1">
                    <a:lumMod val="85000"/>
                    <a:lumOff val="15000"/>
                  </a:schemeClr>
                </a:solidFill>
                <a:latin typeface="Segoe" panose="020B0502040504020203" pitchFamily="34" charset="0"/>
                <a:ea typeface="+mn-ea"/>
                <a:cs typeface="+mn-cs"/>
              </a:rPr>
              <a:t>© Copyright SELA Software &amp; Education Labs Ltd. | 14-18 Baruch Hirsch St </a:t>
            </a:r>
            <a:r>
              <a:rPr lang="en-US" sz="825" kern="1200" dirty="0" err="1" smtClean="0">
                <a:solidFill>
                  <a:schemeClr val="tx1">
                    <a:lumMod val="85000"/>
                    <a:lumOff val="15000"/>
                  </a:schemeClr>
                </a:solidFill>
                <a:latin typeface="Segoe" panose="020B0502040504020203" pitchFamily="34" charset="0"/>
                <a:ea typeface="+mn-ea"/>
                <a:cs typeface="+mn-cs"/>
              </a:rPr>
              <a:t>Bnei</a:t>
            </a:r>
            <a:r>
              <a:rPr lang="en-US" sz="825" kern="1200" dirty="0" smtClean="0">
                <a:solidFill>
                  <a:schemeClr val="tx1">
                    <a:lumMod val="85000"/>
                    <a:lumOff val="15000"/>
                  </a:schemeClr>
                </a:solidFill>
                <a:latin typeface="Segoe" panose="020B0502040504020203" pitchFamily="34" charset="0"/>
                <a:ea typeface="+mn-ea"/>
                <a:cs typeface="+mn-cs"/>
              </a:rPr>
              <a:t> </a:t>
            </a:r>
            <a:r>
              <a:rPr lang="en-US" sz="825" kern="1200" dirty="0" err="1" smtClean="0">
                <a:solidFill>
                  <a:schemeClr val="tx1">
                    <a:lumMod val="85000"/>
                    <a:lumOff val="15000"/>
                  </a:schemeClr>
                </a:solidFill>
                <a:latin typeface="Segoe" panose="020B0502040504020203" pitchFamily="34" charset="0"/>
                <a:ea typeface="+mn-ea"/>
                <a:cs typeface="+mn-cs"/>
              </a:rPr>
              <a:t>Brak</a:t>
            </a:r>
            <a:r>
              <a:rPr lang="en-US" sz="825" kern="1200" dirty="0" smtClean="0">
                <a:solidFill>
                  <a:schemeClr val="tx1">
                    <a:lumMod val="85000"/>
                    <a:lumOff val="15000"/>
                  </a:schemeClr>
                </a:solidFill>
                <a:latin typeface="Segoe" panose="020B0502040504020203" pitchFamily="34" charset="0"/>
                <a:ea typeface="+mn-ea"/>
                <a:cs typeface="+mn-cs"/>
              </a:rPr>
              <a:t>, 51202 Israel | www.selagroup.com</a:t>
            </a:r>
            <a:endParaRPr lang="en-US" sz="6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538" y="534799"/>
            <a:ext cx="2632449" cy="483907"/>
          </a:xfrm>
          <a:prstGeom prst="rect">
            <a:avLst/>
          </a:prstGeom>
        </p:spPr>
      </p:pic>
      <p:sp>
        <p:nvSpPr>
          <p:cNvPr id="17" name="Title 16"/>
          <p:cNvSpPr>
            <a:spLocks noGrp="1"/>
          </p:cNvSpPr>
          <p:nvPr>
            <p:ph type="title" hasCustomPrompt="1"/>
          </p:nvPr>
        </p:nvSpPr>
        <p:spPr>
          <a:xfrm>
            <a:off x="755576" y="2420890"/>
            <a:ext cx="5543550" cy="583441"/>
          </a:xfrm>
        </p:spPr>
        <p:txBody>
          <a:bodyPr/>
          <a:lstStyle>
            <a:lvl1pPr>
              <a:defRPr lang="en-US" sz="1950" baseline="0">
                <a:latin typeface="Segoe UI" panose="020B0502040204020203" pitchFamily="34" charset="0"/>
              </a:defRPr>
            </a:lvl1pPr>
          </a:lstStyle>
          <a:p>
            <a:pPr marL="0" lvl="0" indent="0">
              <a:spcBef>
                <a:spcPct val="20000"/>
              </a:spcBef>
              <a:buFont typeface="Arial" pitchFamily="34" charset="0"/>
            </a:pPr>
            <a:r>
              <a:rPr lang="en-US" dirty="0" smtClean="0"/>
              <a:t>Speaker Name</a:t>
            </a:r>
            <a:endParaRPr lang="en-US" dirty="0"/>
          </a:p>
        </p:txBody>
      </p:sp>
      <p:sp>
        <p:nvSpPr>
          <p:cNvPr id="21" name="Text Placeholder 20"/>
          <p:cNvSpPr>
            <a:spLocks noGrp="1"/>
          </p:cNvSpPr>
          <p:nvPr>
            <p:ph type="body" sz="quarter" idx="10" hasCustomPrompt="1"/>
          </p:nvPr>
        </p:nvSpPr>
        <p:spPr>
          <a:xfrm>
            <a:off x="755651" y="3068638"/>
            <a:ext cx="5543476" cy="914400"/>
          </a:xfrm>
          <a:prstGeom prst="rect">
            <a:avLst/>
          </a:prstGeom>
        </p:spPr>
        <p:txBody>
          <a:bodyPr/>
          <a:lstStyle>
            <a:lvl1pPr marL="0" indent="0" algn="l" rtl="0">
              <a:buNone/>
              <a:defRPr lang="en-US" sz="2550" kern="1200" dirty="0">
                <a:solidFill>
                  <a:srgbClr val="262E64"/>
                </a:solidFill>
                <a:latin typeface="Segoe UI Semilight" panose="020B0402040204020203" pitchFamily="34" charset="0"/>
                <a:ea typeface="+mn-ea"/>
                <a:cs typeface="Segoe UI Semilight" panose="020B0402040204020203" pitchFamily="34" charset="0"/>
              </a:defRPr>
            </a:lvl1pPr>
            <a:lvl2pPr>
              <a:defRPr b="0" cap="none" spc="0">
                <a:ln w="0"/>
                <a:solidFill>
                  <a:schemeClr val="accent1"/>
                </a:solidFill>
                <a:effectLst>
                  <a:outerShdw blurRad="38100" dist="25400" dir="5400000" algn="ctr" rotWithShape="0">
                    <a:srgbClr val="6E747A">
                      <a:alpha val="43000"/>
                    </a:srgbClr>
                  </a:outerShdw>
                </a:effectLst>
              </a:defRPr>
            </a:lvl2pPr>
            <a:lvl3pPr>
              <a:defRPr b="0" cap="none" spc="0">
                <a:ln w="0"/>
                <a:solidFill>
                  <a:schemeClr val="accent1"/>
                </a:solidFill>
                <a:effectLst>
                  <a:outerShdw blurRad="38100" dist="25400" dir="5400000" algn="ctr" rotWithShape="0">
                    <a:srgbClr val="6E747A">
                      <a:alpha val="43000"/>
                    </a:srgbClr>
                  </a:outerShdw>
                </a:effectLst>
              </a:defRPr>
            </a:lvl3pPr>
            <a:lvl4pPr>
              <a:defRPr b="0" cap="none" spc="0">
                <a:ln w="0"/>
                <a:solidFill>
                  <a:schemeClr val="accent1"/>
                </a:solidFill>
                <a:effectLst>
                  <a:outerShdw blurRad="38100" dist="25400" dir="5400000" algn="ctr" rotWithShape="0">
                    <a:srgbClr val="6E747A">
                      <a:alpha val="43000"/>
                    </a:srgbClr>
                  </a:outerShdw>
                </a:effectLst>
              </a:defRPr>
            </a:lvl4pPr>
            <a:lvl5pPr>
              <a:defRPr b="0" cap="none" spc="0">
                <a:ln w="0"/>
                <a:solidFill>
                  <a:schemeClr val="accent1"/>
                </a:solidFill>
                <a:effectLst>
                  <a:outerShdw blurRad="38100" dist="25400" dir="5400000" algn="ctr" rotWithShape="0">
                    <a:srgbClr val="6E747A">
                      <a:alpha val="43000"/>
                    </a:srgbClr>
                  </a:outerShdw>
                </a:effectLst>
              </a:defRPr>
            </a:lvl5pPr>
          </a:lstStyle>
          <a:p>
            <a:pPr lvl="0"/>
            <a:r>
              <a:rPr lang="en-US" sz="2550" dirty="0" smtClean="0">
                <a:solidFill>
                  <a:srgbClr val="262E64"/>
                </a:solidFill>
                <a:latin typeface="Segoe UI Semilight" panose="020B0402040204020203" pitchFamily="34" charset="0"/>
                <a:cs typeface="Segoe UI Semilight" panose="020B0402040204020203" pitchFamily="34" charset="0"/>
              </a:rPr>
              <a:t>Session Title</a:t>
            </a:r>
            <a:endParaRPr lang="en-US" dirty="0"/>
          </a:p>
        </p:txBody>
      </p:sp>
      <p:grpSp>
        <p:nvGrpSpPr>
          <p:cNvPr id="25" name="Group 24"/>
          <p:cNvGrpSpPr/>
          <p:nvPr/>
        </p:nvGrpSpPr>
        <p:grpSpPr>
          <a:xfrm>
            <a:off x="4597584" y="518112"/>
            <a:ext cx="3068917" cy="392415"/>
            <a:chOff x="751782" y="609600"/>
            <a:chExt cx="3068916" cy="392415"/>
          </a:xfrm>
        </p:grpSpPr>
        <p:sp>
          <p:nvSpPr>
            <p:cNvPr id="26" name="TextBox 25"/>
            <p:cNvSpPr txBox="1"/>
            <p:nvPr/>
          </p:nvSpPr>
          <p:spPr>
            <a:xfrm>
              <a:off x="751782" y="609600"/>
              <a:ext cx="3068916" cy="392415"/>
            </a:xfrm>
            <a:prstGeom prst="rect">
              <a:avLst/>
            </a:prstGeom>
            <a:noFill/>
          </p:spPr>
          <p:txBody>
            <a:bodyPr wrap="none" rtlCol="1">
              <a:spAutoFit/>
            </a:bodyPr>
            <a:lstStyle/>
            <a:p>
              <a:pPr algn="l" rtl="0"/>
              <a:r>
                <a:rPr lang="en-US" sz="1950" dirty="0" smtClean="0">
                  <a:solidFill>
                    <a:srgbClr val="262E64"/>
                  </a:solidFill>
                  <a:latin typeface="Segoe UI Light" panose="020B0502040204020203" pitchFamily="34" charset="0"/>
                  <a:cs typeface="Segoe UI Light" panose="020B0502040204020203" pitchFamily="34" charset="0"/>
                </a:rPr>
                <a:t>SELA </a:t>
              </a:r>
              <a:r>
                <a:rPr lang="en-US" sz="1800" dirty="0" smtClean="0">
                  <a:solidFill>
                    <a:srgbClr val="262E64"/>
                  </a:solidFill>
                  <a:latin typeface="Segoe UI Light" panose="020B0502040204020203" pitchFamily="34" charset="0"/>
                  <a:cs typeface="Segoe UI Light" panose="020B0502040204020203" pitchFamily="34" charset="0"/>
                </a:rPr>
                <a:t>DEVELOPER</a:t>
              </a:r>
              <a:r>
                <a:rPr lang="en-US" sz="1950" dirty="0" smtClean="0">
                  <a:solidFill>
                    <a:srgbClr val="262E64"/>
                  </a:solidFill>
                  <a:latin typeface="Segoe UI Light" panose="020B0502040204020203" pitchFamily="34" charset="0"/>
                  <a:cs typeface="Segoe UI Light" panose="020B0502040204020203" pitchFamily="34" charset="0"/>
                </a:rPr>
                <a:t> PRACTICE</a:t>
              </a:r>
              <a:endParaRPr lang="he-IL" sz="1950" dirty="0">
                <a:solidFill>
                  <a:srgbClr val="262E64"/>
                </a:solidFill>
                <a:latin typeface="Segoe UI Light" panose="020B0502040204020203" pitchFamily="34" charset="0"/>
                <a:cs typeface="Segoe UI Light" panose="020B0502040204020203" pitchFamily="34" charset="0"/>
              </a:endParaRPr>
            </a:p>
          </p:txBody>
        </p:sp>
        <p:cxnSp>
          <p:nvCxnSpPr>
            <p:cNvPr id="27" name="Straight Connector 26"/>
            <p:cNvCxnSpPr/>
            <p:nvPr/>
          </p:nvCxnSpPr>
          <p:spPr>
            <a:xfrm>
              <a:off x="1587500"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213100" y="727075"/>
              <a:ext cx="0" cy="273050"/>
            </a:xfrm>
            <a:prstGeom prst="line">
              <a:avLst/>
            </a:prstGeom>
            <a:ln w="12700">
              <a:solidFill>
                <a:srgbClr val="F08E1B"/>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4597584" y="899428"/>
            <a:ext cx="1426994" cy="300082"/>
          </a:xfrm>
          <a:prstGeom prst="rect">
            <a:avLst/>
          </a:prstGeom>
          <a:noFill/>
        </p:spPr>
        <p:txBody>
          <a:bodyPr wrap="none" rtlCol="1">
            <a:spAutoFit/>
          </a:bodyPr>
          <a:lstStyle/>
          <a:p>
            <a:pPr algn="l" rtl="0"/>
            <a:r>
              <a:rPr lang="en-US" sz="1350" dirty="0" smtClean="0">
                <a:solidFill>
                  <a:srgbClr val="F08E1B"/>
                </a:solidFill>
                <a:latin typeface="Segoe UI Light" panose="020B0502040204020203" pitchFamily="34" charset="0"/>
                <a:cs typeface="Segoe UI Light" panose="020B0502040204020203" pitchFamily="34" charset="0"/>
              </a:rPr>
              <a:t>JUNE</a:t>
            </a:r>
            <a:r>
              <a:rPr lang="en-US" sz="1350" baseline="0" dirty="0" smtClean="0">
                <a:solidFill>
                  <a:srgbClr val="F08E1B"/>
                </a:solidFill>
                <a:latin typeface="Segoe UI Light" panose="020B0502040204020203" pitchFamily="34" charset="0"/>
                <a:cs typeface="Segoe UI Light" panose="020B0502040204020203" pitchFamily="34" charset="0"/>
              </a:rPr>
              <a:t> 19-23, 2016</a:t>
            </a:r>
            <a:endParaRPr lang="he-IL" sz="1350" dirty="0">
              <a:solidFill>
                <a:srgbClr val="F08E1B"/>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6050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250"/>
                                        <p:tgtEl>
                                          <p:spTgt spid="25"/>
                                        </p:tgtEl>
                                      </p:cBhvr>
                                    </p:animEffect>
                                  </p:childTnLst>
                                </p:cTn>
                              </p:par>
                              <p:par>
                                <p:cTn id="8" presetID="35" presetClass="path" presetSubtype="0" accel="17143" decel="82857" fill="hold" nodeType="withEffect">
                                  <p:stCondLst>
                                    <p:cond delay="0"/>
                                  </p:stCondLst>
                                  <p:childTnLst>
                                    <p:animMotion origin="layout" path="M 5.55556E-7 1.48148E-6 L -0.11233 1.48148E-6 " pathEditMode="relative" rAng="0" ptsTypes="AA">
                                      <p:cBhvr>
                                        <p:cTn id="9" dur="350" fill="hold"/>
                                        <p:tgtEl>
                                          <p:spTgt spid="25"/>
                                        </p:tgtEl>
                                        <p:attrNameLst>
                                          <p:attrName>ppt_x</p:attrName>
                                          <p:attrName>ppt_y</p:attrName>
                                        </p:attrNameLst>
                                      </p:cBhvr>
                                      <p:rCtr x="-5625" y="0"/>
                                    </p:animMotion>
                                  </p:childTnLst>
                                </p:cTn>
                              </p:par>
                              <p:par>
                                <p:cTn id="10" presetID="10" presetClass="entr" presetSubtype="0" fill="hold" grpId="0" nodeType="withEffect">
                                  <p:stCondLst>
                                    <p:cond delay="10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250"/>
                                        <p:tgtEl>
                                          <p:spTgt spid="29"/>
                                        </p:tgtEl>
                                      </p:cBhvr>
                                    </p:animEffect>
                                  </p:childTnLst>
                                </p:cTn>
                              </p:par>
                              <p:par>
                                <p:cTn id="13" presetID="35" presetClass="path" presetSubtype="0" accel="17143" decel="82857" fill="hold" grpId="1" nodeType="withEffect">
                                  <p:stCondLst>
                                    <p:cond delay="100"/>
                                  </p:stCondLst>
                                  <p:childTnLst>
                                    <p:animMotion origin="layout" path="M 2.5E-6 3.7037E-6 L -0.11216 3.7037E-6 " pathEditMode="relative" rAng="0" ptsTypes="AA">
                                      <p:cBhvr>
                                        <p:cTn id="14" dur="350" fill="hold"/>
                                        <p:tgtEl>
                                          <p:spTgt spid="29"/>
                                        </p:tgtEl>
                                        <p:attrNameLst>
                                          <p:attrName>ppt_x</p:attrName>
                                          <p:attrName>ppt_y</p:attrName>
                                        </p:attrNameLst>
                                      </p:cBhvr>
                                      <p:rCtr x="-56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extLst mod="1">
    <p:ext uri="{DCECCB84-F9BA-43D5-87BE-67443E8EF086}">
      <p15:sldGuideLst xmlns:p15="http://schemas.microsoft.com/office/powerpoint/2012/main">
        <p15:guide id="1" orient="horz" pos="789" userDrawn="1">
          <p15:clr>
            <a:srgbClr val="FBAE40"/>
          </p15:clr>
        </p15:guide>
        <p15:guide id="2" pos="45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1" y="476673"/>
            <a:ext cx="7993251" cy="1015489"/>
          </a:xfrm>
        </p:spPr>
        <p:txBody>
          <a:bodyPr anchor="ctr" anchorCtr="0"/>
          <a:lstStyle>
            <a:lvl1pPr algn="l" rtl="0">
              <a:defRPr/>
            </a:lvl1pPr>
          </a:lstStyle>
          <a:p>
            <a:r>
              <a:rPr lang="en-US" smtClean="0"/>
              <a:t>Click to edit Master title style</a:t>
            </a:r>
            <a:endParaRPr lang="en-US" dirty="0"/>
          </a:p>
        </p:txBody>
      </p:sp>
      <p:sp>
        <p:nvSpPr>
          <p:cNvPr id="22" name="Text Placeholder 12"/>
          <p:cNvSpPr>
            <a:spLocks noGrp="1"/>
          </p:cNvSpPr>
          <p:nvPr>
            <p:ph type="body" sz="quarter" idx="15" hasCustomPrompt="1"/>
          </p:nvPr>
        </p:nvSpPr>
        <p:spPr>
          <a:xfrm>
            <a:off x="590848" y="1494001"/>
            <a:ext cx="8004764" cy="1070904"/>
          </a:xfrm>
          <a:prstGeom prst="rect">
            <a:avLst/>
          </a:prstGeom>
          <a:solidFill>
            <a:schemeClr val="bg1">
              <a:alpha val="69000"/>
            </a:schemeClr>
          </a:solidFill>
        </p:spPr>
        <p:txBody>
          <a:bodyPr tIns="90000">
            <a:normAutofit/>
          </a:bodyPr>
          <a:lstStyle>
            <a:lvl1pPr marL="257175" indent="-257175" algn="l" rtl="0">
              <a:buFontTx/>
              <a:buBlip>
                <a:blip r:embed="rId2"/>
              </a:buBlip>
              <a:defRPr baseline="0">
                <a:latin typeface="Segoe" panose="020B0502040504020203" pitchFamily="34" charset="0"/>
              </a:defRPr>
            </a:lvl1pPr>
            <a:lvl2pPr marL="557213" indent="-214313"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dirty="0" smtClean="0"/>
              <a:t>Explanation of below sample</a:t>
            </a:r>
          </a:p>
          <a:p>
            <a:pPr lvl="1"/>
            <a:r>
              <a:rPr lang="en-US" dirty="0" smtClean="0"/>
              <a:t>Second level</a:t>
            </a:r>
            <a:endParaRPr lang="en-US" dirty="0"/>
          </a:p>
        </p:txBody>
      </p:sp>
      <p:sp>
        <p:nvSpPr>
          <p:cNvPr id="23" name="Text Placeholder 14"/>
          <p:cNvSpPr>
            <a:spLocks noGrp="1"/>
          </p:cNvSpPr>
          <p:nvPr>
            <p:ph type="body" sz="quarter" idx="16" hasCustomPrompt="1"/>
          </p:nvPr>
        </p:nvSpPr>
        <p:spPr bwMode="blackWhite">
          <a:xfrm>
            <a:off x="590849" y="2630518"/>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35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2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2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2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2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
        <p:nvSpPr>
          <p:cNvPr id="25" name="Text Placeholder 12"/>
          <p:cNvSpPr>
            <a:spLocks noGrp="1"/>
          </p:cNvSpPr>
          <p:nvPr>
            <p:ph type="body" sz="quarter" idx="15" hasCustomPrompt="1"/>
          </p:nvPr>
        </p:nvSpPr>
        <p:spPr>
          <a:xfrm>
            <a:off x="590848" y="3835550"/>
            <a:ext cx="8004764" cy="1072800"/>
          </a:xfrm>
          <a:prstGeom prst="rect">
            <a:avLst/>
          </a:prstGeom>
          <a:solidFill>
            <a:schemeClr val="bg1">
              <a:alpha val="69000"/>
            </a:schemeClr>
          </a:solidFill>
        </p:spPr>
        <p:txBody>
          <a:bodyPr tIns="90000">
            <a:normAutofit/>
          </a:bodyPr>
          <a:lstStyle>
            <a:lvl1pPr marL="257175" indent="-257175" algn="l" rtl="0">
              <a:buFontTx/>
              <a:buBlip>
                <a:blip r:embed="rId2"/>
              </a:buBlip>
              <a:defRPr>
                <a:latin typeface="Segoe" panose="020B0502040504020203" pitchFamily="34" charset="0"/>
              </a:defRPr>
            </a:lvl1pPr>
            <a:lvl2pPr marL="557213" indent="-214313" algn="l" rtl="0">
              <a:buFontTx/>
              <a:buBlip>
                <a:blip r:embed="rId2"/>
              </a:buBlip>
              <a:defRPr>
                <a:latin typeface="Segoe" panose="020B0502040504020203" pitchFamily="34" charset="0"/>
              </a:defRPr>
            </a:lvl2pPr>
            <a:lvl3pPr algn="l" rtl="0">
              <a:buFontTx/>
              <a:buBlip>
                <a:blip r:embed="rId3"/>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dirty="0" smtClean="0"/>
              <a:t>Explanation of below sample</a:t>
            </a:r>
          </a:p>
          <a:p>
            <a:pPr lvl="1"/>
            <a:r>
              <a:rPr lang="en-US" dirty="0" smtClean="0"/>
              <a:t>Second level</a:t>
            </a:r>
            <a:endParaRPr lang="en-US" dirty="0"/>
          </a:p>
        </p:txBody>
      </p:sp>
      <p:sp>
        <p:nvSpPr>
          <p:cNvPr id="26" name="Text Placeholder 14"/>
          <p:cNvSpPr>
            <a:spLocks noGrp="1"/>
          </p:cNvSpPr>
          <p:nvPr>
            <p:ph type="body" sz="quarter" idx="16" hasCustomPrompt="1"/>
          </p:nvPr>
        </p:nvSpPr>
        <p:spPr bwMode="blackWhite">
          <a:xfrm>
            <a:off x="590849" y="4973962"/>
            <a:ext cx="8013402" cy="1139423"/>
          </a:xfrm>
          <a:prstGeom prst="rect">
            <a:avLst/>
          </a:prstGeom>
          <a:solidFill>
            <a:srgbClr val="4B84C9">
              <a:alpha val="50000"/>
            </a:srgbClr>
          </a:solidFill>
        </p:spPr>
        <p:txBody>
          <a:bodyPr tIns="90000">
            <a:normAutofit/>
          </a:bodyPr>
          <a:lstStyle>
            <a:lvl1pPr algn="l" rtl="0">
              <a:buFont typeface="Arial" pitchFamily="34" charset="0"/>
              <a:buNone/>
              <a:defRPr lang="en-US" sz="135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2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2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2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2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extLst>
      <p:ext uri="{BB962C8B-B14F-4D97-AF65-F5344CB8AC3E}">
        <p14:creationId xmlns:p14="http://schemas.microsoft.com/office/powerpoint/2010/main" val="220713611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7" name="TextBox 6"/>
          <p:cNvSpPr txBox="1"/>
          <p:nvPr/>
        </p:nvSpPr>
        <p:spPr>
          <a:xfrm>
            <a:off x="1403649" y="2492897"/>
            <a:ext cx="4322017" cy="1246495"/>
          </a:xfrm>
          <a:prstGeom prst="rect">
            <a:avLst/>
          </a:prstGeom>
          <a:noFill/>
        </p:spPr>
        <p:txBody>
          <a:bodyPr wrap="none" rtlCol="0">
            <a:spAutoFit/>
          </a:bodyPr>
          <a:lstStyle/>
          <a:p>
            <a:r>
              <a:rPr lang="en-US" sz="7500" b="1" dirty="0" smtClean="0">
                <a:solidFill>
                  <a:schemeClr val="tx1">
                    <a:lumMod val="65000"/>
                    <a:lumOff val="35000"/>
                  </a:schemeClr>
                </a:solidFill>
                <a:latin typeface="Segoe Light" panose="020B0302040504020203" pitchFamily="34" charset="0"/>
              </a:rPr>
              <a:t>Questions</a:t>
            </a:r>
            <a:endParaRPr lang="en-US" sz="7500" b="1" dirty="0">
              <a:solidFill>
                <a:schemeClr val="tx1">
                  <a:lumMod val="65000"/>
                  <a:lumOff val="35000"/>
                </a:schemeClr>
              </a:solidFill>
              <a:latin typeface="Segoe Light" panose="020B0302040504020203"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1711" y="1988842"/>
            <a:ext cx="1532540" cy="2844235"/>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419154080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14:presetBounceEnd="42000">
                                      <p:stCondLst>
                                        <p:cond delay="500"/>
                                      </p:stCondLst>
                                      <p:childTnLst>
                                        <p:animMotion origin="layout" path="M 0.48837 2.59259E-6 L -4.16667E-6 2.59259E-6 " pathEditMode="relative" rAng="0" ptsTypes="AA" p14:bounceEnd="42000">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100"/>
                                            <p:tgtEl>
                                              <p:spTgt spid="7"/>
                                            </p:tgtEl>
                                          </p:cBhvr>
                                        </p:animEffect>
                                      </p:childTnLst>
                                    </p:cTn>
                                  </p:par>
                                  <p:par>
                                    <p:cTn id="12" presetID="35" presetClass="path" presetSubtype="0" fill="hold" grpId="1" nodeType="withEffect">
                                      <p:stCondLst>
                                        <p:cond delay="500"/>
                                      </p:stCondLst>
                                      <p:childTnLst>
                                        <p:animMotion origin="layout" path="M 0.48837 2.59259E-6 L -4.16667E-6 2.59259E-6 " pathEditMode="relative" rAng="0" ptsTypes="AA">
                                          <p:cBhvr>
                                            <p:cTn id="13" dur="1100" fill="hold"/>
                                            <p:tgtEl>
                                              <p:spTgt spid="7"/>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11560" y="476673"/>
            <a:ext cx="7992690" cy="1015489"/>
          </a:xfrm>
        </p:spPr>
        <p:txBody>
          <a:bodyPr anchor="ctr" anchorCtr="0"/>
          <a:lstStyle>
            <a:lvl1pPr algn="l" rtl="0">
              <a:defRPr/>
            </a:lvl1pPr>
          </a:lstStyle>
          <a:p>
            <a:r>
              <a:rPr lang="en-US" dirty="0" smtClean="0"/>
              <a:t>Summary</a:t>
            </a:r>
            <a:endParaRPr lang="en-US" dirty="0"/>
          </a:p>
        </p:txBody>
      </p:sp>
      <p:sp>
        <p:nvSpPr>
          <p:cNvPr id="12" name="Text Placeholder 11"/>
          <p:cNvSpPr>
            <a:spLocks noGrp="1"/>
          </p:cNvSpPr>
          <p:nvPr>
            <p:ph type="body" sz="quarter" idx="13"/>
          </p:nvPr>
        </p:nvSpPr>
        <p:spPr>
          <a:xfrm>
            <a:off x="611560" y="1492163"/>
            <a:ext cx="7992690" cy="4673143"/>
          </a:xfrm>
          <a:prstGeom prst="rect">
            <a:avLst/>
          </a:prstGeom>
          <a:solidFill>
            <a:schemeClr val="bg1">
              <a:alpha val="69000"/>
            </a:schemeClr>
          </a:solidFill>
        </p:spPr>
        <p:txBody>
          <a:bodyPr>
            <a:normAutofit/>
          </a:bodyPr>
          <a:lstStyle>
            <a:lvl1pPr marL="257175" indent="-257175" algn="l" rtl="0">
              <a:buSzPct val="75000"/>
              <a:buFontTx/>
              <a:buBlip>
                <a:blip r:embed="rId2"/>
              </a:buBlip>
              <a:defRPr sz="2100" b="0">
                <a:latin typeface="Segoe" panose="020B0502040504020203" pitchFamily="34" charset="0"/>
              </a:defRPr>
            </a:lvl1pPr>
            <a:lvl2pPr>
              <a:buNone/>
              <a:defRPr/>
            </a:lvl2pPr>
            <a:lvl3pPr>
              <a:buNone/>
              <a:defRPr/>
            </a:lvl3pPr>
            <a:lvl4pPr>
              <a:buNone/>
              <a:defRPr/>
            </a:lvl4pPr>
          </a:lstStyle>
          <a:p>
            <a:pPr lvl="0"/>
            <a:r>
              <a:rPr lang="en-US" smtClean="0"/>
              <a:t>Click to edit Master text styles</a:t>
            </a:r>
          </a:p>
        </p:txBody>
      </p:sp>
    </p:spTree>
    <p:extLst>
      <p:ext uri="{BB962C8B-B14F-4D97-AF65-F5344CB8AC3E}">
        <p14:creationId xmlns:p14="http://schemas.microsoft.com/office/powerpoint/2010/main" val="229166777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3"/>
            <a:ext cx="7992690" cy="4673143"/>
          </a:xfrm>
          <a:prstGeom prst="rect">
            <a:avLst/>
          </a:prstGeom>
          <a:solidFill>
            <a:schemeClr val="bg1">
              <a:alpha val="69000"/>
            </a:schemeClr>
          </a:solidFill>
        </p:spPr>
        <p:txBody>
          <a:bodyPr>
            <a:normAutofit/>
          </a:bodyPr>
          <a:lstStyle>
            <a:lvl1pPr marL="257175" indent="-257175" algn="l" rtl="0">
              <a:buSzPct val="75000"/>
              <a:buFontTx/>
              <a:buBlip>
                <a:blip r:embed="rId2"/>
              </a:buBlip>
              <a:defRPr sz="2100" b="0">
                <a:latin typeface="Segoe" panose="020B0502040504020203" pitchFamily="34" charset="0"/>
              </a:defRPr>
            </a:lvl1pPr>
            <a:lvl2pPr>
              <a:buNone/>
              <a:defRPr/>
            </a:lvl2pPr>
            <a:lvl3pPr>
              <a:buNone/>
              <a:defRPr/>
            </a:lvl3pPr>
            <a:lvl4pPr>
              <a:buNone/>
              <a:defRPr/>
            </a:lvl4pPr>
          </a:lstStyle>
          <a:p>
            <a:pPr lvl="0"/>
            <a:r>
              <a:rPr lang="en-US" smtClean="0"/>
              <a:t>Click to edit Master text styles</a:t>
            </a:r>
          </a:p>
        </p:txBody>
      </p:sp>
      <p:sp>
        <p:nvSpPr>
          <p:cNvPr id="2" name="TextBox 1"/>
          <p:cNvSpPr txBox="1"/>
          <p:nvPr/>
        </p:nvSpPr>
        <p:spPr>
          <a:xfrm>
            <a:off x="611560" y="553616"/>
            <a:ext cx="7992690" cy="553998"/>
          </a:xfrm>
          <a:prstGeom prst="rect">
            <a:avLst/>
          </a:prstGeom>
          <a:noFill/>
        </p:spPr>
        <p:txBody>
          <a:bodyPr wrap="square" rtlCol="0" anchor="ctr" anchorCtr="0">
            <a:spAutoFit/>
          </a:bodyPr>
          <a:lstStyle/>
          <a:p>
            <a:r>
              <a:rPr kumimoji="0" lang="en-US" sz="3000" b="0" i="0" u="none" strike="noStrike" kern="1200" cap="none" spc="0" normalizeH="0" baseline="0" noProof="0" dirty="0" smtClean="0">
                <a:ln w="3175">
                  <a:noFill/>
                </a:ln>
                <a:solidFill>
                  <a:srgbClr val="F08E1B"/>
                </a:solidFill>
                <a:effectLst/>
                <a:uLnTx/>
                <a:uFillTx/>
                <a:latin typeface="Segoe Light" panose="020B0302040504020203" pitchFamily="34" charset="0"/>
                <a:cs typeface="Segoe UI" panose="020B0502040204020203" pitchFamily="34" charset="0"/>
              </a:rPr>
              <a:t>Agenda</a:t>
            </a:r>
            <a:endParaRPr lang="en-US" sz="1350" dirty="0"/>
          </a:p>
        </p:txBody>
      </p:sp>
    </p:spTree>
    <p:extLst>
      <p:ext uri="{BB962C8B-B14F-4D97-AF65-F5344CB8AC3E}">
        <p14:creationId xmlns:p14="http://schemas.microsoft.com/office/powerpoint/2010/main" val="373851160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ps">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3"/>
            <a:ext cx="7992690" cy="1015489"/>
          </a:xfrm>
        </p:spPr>
        <p:txBody>
          <a:bodyPr anchor="ctr" anchorCtr="0"/>
          <a:lstStyle>
            <a:lvl1pPr algn="l" rtl="0">
              <a:defRPr/>
            </a:lvl1pPr>
          </a:lstStyle>
          <a:p>
            <a:r>
              <a:rPr lang="en-US" smtClean="0"/>
              <a:t>Click to edit Master title style</a:t>
            </a:r>
            <a:endParaRPr lang="en-US" dirty="0"/>
          </a:p>
        </p:txBody>
      </p:sp>
      <p:sp>
        <p:nvSpPr>
          <p:cNvPr id="11" name="Text Placeholder 10"/>
          <p:cNvSpPr>
            <a:spLocks noGrp="1"/>
          </p:cNvSpPr>
          <p:nvPr>
            <p:ph type="body" sz="quarter" idx="15"/>
          </p:nvPr>
        </p:nvSpPr>
        <p:spPr>
          <a:xfrm>
            <a:off x="7380313" y="2348344"/>
            <a:ext cx="1655516" cy="3900056"/>
          </a:xfrm>
          <a:prstGeom prst="rect">
            <a:avLst/>
          </a:prstGeom>
          <a:solidFill>
            <a:schemeClr val="bg1">
              <a:alpha val="69000"/>
            </a:schemeClr>
          </a:solidFill>
        </p:spPr>
        <p:txBody>
          <a:bodyPr>
            <a:normAutofit/>
          </a:bodyPr>
          <a:lstStyle>
            <a:lvl1pPr marL="86916" indent="-86916" algn="l" rtl="0">
              <a:buFont typeface="Arial" pitchFamily="34" charset="0"/>
              <a:buChar char="•"/>
              <a:defRPr sz="1050"/>
            </a:lvl1pPr>
          </a:lstStyle>
          <a:p>
            <a:pPr lvl="0"/>
            <a:r>
              <a:rPr lang="en-US" smtClean="0"/>
              <a:t>Click to edit Master text styles</a:t>
            </a:r>
          </a:p>
        </p:txBody>
      </p:sp>
      <p:sp>
        <p:nvSpPr>
          <p:cNvPr id="17" name="Text Placeholder 16"/>
          <p:cNvSpPr>
            <a:spLocks noGrp="1"/>
          </p:cNvSpPr>
          <p:nvPr>
            <p:ph type="body" sz="quarter" idx="16"/>
          </p:nvPr>
        </p:nvSpPr>
        <p:spPr>
          <a:xfrm>
            <a:off x="611560" y="1524000"/>
            <a:ext cx="6553200" cy="4724400"/>
          </a:xfrm>
          <a:prstGeom prst="rect">
            <a:avLst/>
          </a:prstGeom>
          <a:solidFill>
            <a:schemeClr val="bg1">
              <a:alpha val="69000"/>
            </a:schemeClr>
          </a:solidFill>
          <a:ln>
            <a:noFill/>
          </a:ln>
        </p:spPr>
        <p:txBody>
          <a:bodyPr/>
          <a:lstStyle>
            <a:lvl1pPr marL="257175" indent="-257175" algn="l" rtl="0">
              <a:buFontTx/>
              <a:buBlip>
                <a:blip r:embed="rId2"/>
              </a:buBlip>
              <a:defRPr/>
            </a:lvl1pPr>
            <a:lvl2pPr marL="557213" indent="-214313" algn="l" rtl="0">
              <a:buFontTx/>
              <a:buBlip>
                <a:blip r:embed="rId2"/>
              </a:buBlip>
              <a:defRPr/>
            </a:lvl2pPr>
            <a:lvl3pPr marL="857250" indent="-171450" algn="l" rtl="0">
              <a:buFontTx/>
              <a:buBlip>
                <a:blip r:embed="rId2"/>
              </a:buBlip>
              <a:defRPr/>
            </a:lvl3pPr>
            <a:lvl4pPr marL="1200150" indent="-171450" algn="l" rtl="0">
              <a:buFontTx/>
              <a:buBlip>
                <a:blip r:embed="rId2"/>
              </a:buBlip>
              <a:defRPr/>
            </a:lvl4pPr>
            <a:lvl5pPr marL="1543050" indent="-171450" algn="l" rtl="0">
              <a:buFontTx/>
              <a:buBlip>
                <a:blip r:embed="rId2"/>
              </a:buBlip>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Box 13"/>
          <p:cNvSpPr txBox="1"/>
          <p:nvPr/>
        </p:nvSpPr>
        <p:spPr>
          <a:xfrm>
            <a:off x="7979692" y="1524001"/>
            <a:ext cx="976164" cy="461665"/>
          </a:xfrm>
          <a:prstGeom prst="rect">
            <a:avLst/>
          </a:prstGeom>
          <a:effectLst>
            <a:outerShdw blurRad="50800" dist="12700" dir="2220000" sx="102000" sy="102000" algn="ctr" rotWithShape="0">
              <a:srgbClr val="000000">
                <a:alpha val="35000"/>
              </a:srgbClr>
            </a:outerShdw>
            <a:softEdge rad="0"/>
          </a:effectLst>
        </p:spPr>
        <p:txBody>
          <a:bodyPr vert="horz" wrap="square" lIns="0" tIns="0" rIns="0" bIns="0" rtlCol="0" anchor="t" anchorCtr="0">
            <a:spAutoFit/>
          </a:bodyPr>
          <a:lstStyle>
            <a:lvl1pPr>
              <a:spcBef>
                <a:spcPct val="0"/>
              </a:spcBef>
              <a:buNone/>
              <a:defRPr lang="en-US" sz="4000" b="0" dirty="0" smtClean="0">
                <a:ln w="3175">
                  <a:noFill/>
                </a:ln>
                <a:solidFill>
                  <a:srgbClr val="F08E1B"/>
                </a:solidFill>
                <a:effectLst/>
                <a:latin typeface="Segoe Light" panose="020B0302040504020203" pitchFamily="34" charset="0"/>
                <a:cs typeface="Segoe UI" panose="020B0502040204020203" pitchFamily="34" charset="0"/>
              </a:defRPr>
            </a:lvl1pPr>
          </a:lstStyle>
          <a:p>
            <a:pPr lvl="0"/>
            <a:r>
              <a:rPr lang="en-US" sz="3000" b="1" dirty="0" smtClean="0">
                <a:effectLst>
                  <a:outerShdw blurRad="38100" dist="38100" dir="2700000" algn="tl">
                    <a:srgbClr val="000000">
                      <a:alpha val="43137"/>
                    </a:srgbClr>
                  </a:outerShdw>
                </a:effectLst>
                <a:latin typeface="Segoe" panose="020B0502040504020203" pitchFamily="34" charset="0"/>
                <a:cs typeface="Consolas" panose="020B0609020204030204" pitchFamily="49" charset="0"/>
              </a:rPr>
              <a:t>tips</a:t>
            </a:r>
            <a:endParaRPr lang="en-US" sz="3000" b="1" dirty="0">
              <a:effectLst>
                <a:outerShdw blurRad="38100" dist="38100" dir="2700000" algn="tl">
                  <a:srgbClr val="000000">
                    <a:alpha val="43137"/>
                  </a:srgbClr>
                </a:outerShdw>
              </a:effectLst>
              <a:latin typeface="Segoe" panose="020B0502040504020203" pitchFamily="34" charset="0"/>
              <a:cs typeface="Consolas" panose="020B0609020204030204" pitchFamily="49"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9091" y="1414674"/>
            <a:ext cx="938110" cy="938110"/>
          </a:xfrm>
          <a:prstGeom prst="rect">
            <a:avLst/>
          </a:prstGeom>
          <a:effectLst>
            <a:outerShdw blurRad="50800" dist="12700" dir="2220000" sx="102000" sy="102000" algn="ctr" rotWithShape="0">
              <a:srgbClr val="000000">
                <a:alpha val="35000"/>
              </a:srgbClr>
            </a:outerShdw>
            <a:softEdge rad="0"/>
          </a:effectLst>
        </p:spPr>
      </p:pic>
    </p:spTree>
    <p:extLst>
      <p:ext uri="{BB962C8B-B14F-4D97-AF65-F5344CB8AC3E}">
        <p14:creationId xmlns:p14="http://schemas.microsoft.com/office/powerpoint/2010/main" val="298053595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3"/>
            <a:ext cx="7992690" cy="1015489"/>
          </a:xfrm>
        </p:spPr>
        <p:txBody>
          <a:bodyPr anchor="ctr" anchorCtr="0"/>
          <a:lstStyle>
            <a:lvl1pPr algn="l" rtl="0">
              <a:defRPr/>
            </a:lvl1pPr>
          </a:lstStyle>
          <a:p>
            <a:r>
              <a:rPr lang="en-US" smtClean="0"/>
              <a:t>Click to edit Master title style</a:t>
            </a:r>
            <a:endParaRPr lang="en-US" dirty="0"/>
          </a:p>
        </p:txBody>
      </p:sp>
    </p:spTree>
    <p:extLst>
      <p:ext uri="{BB962C8B-B14F-4D97-AF65-F5344CB8AC3E}">
        <p14:creationId xmlns:p14="http://schemas.microsoft.com/office/powerpoint/2010/main" val="389208120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14186" y="1240779"/>
            <a:ext cx="4171102" cy="3241183"/>
          </a:xfrm>
          <a:prstGeom prst="rect">
            <a:avLst/>
          </a:prstGeom>
        </p:spPr>
        <p:txBody>
          <a:bodyPr/>
          <a:lstStyle>
            <a:lvl1pPr marL="0" indent="0">
              <a:lnSpc>
                <a:spcPct val="100000"/>
              </a:lnSpc>
              <a:buNone/>
              <a:defRPr sz="4800" cap="all" spc="-100" baseline="0">
                <a:solidFill>
                  <a:schemeClr val="bg1"/>
                </a:solidFill>
                <a:latin typeface="+mj-lt"/>
                <a:cs typeface="NCR New Marker" pitchFamily="50" charset="0"/>
              </a:defRPr>
            </a:lvl1pPr>
          </a:lstStyle>
          <a:p>
            <a:pPr lvl="0"/>
            <a:r>
              <a:rPr lang="en-US" smtClean="0"/>
              <a:t>Click to edit Master text styles</a:t>
            </a:r>
          </a:p>
        </p:txBody>
      </p:sp>
      <p:sp>
        <p:nvSpPr>
          <p:cNvPr id="5" name="Text Placeholder 2"/>
          <p:cNvSpPr>
            <a:spLocks noGrp="1"/>
          </p:cNvSpPr>
          <p:nvPr>
            <p:ph type="body" sz="quarter" idx="11"/>
          </p:nvPr>
        </p:nvSpPr>
        <p:spPr>
          <a:xfrm>
            <a:off x="514186" y="4554955"/>
            <a:ext cx="3908425" cy="948951"/>
          </a:xfrm>
          <a:prstGeom prst="rect">
            <a:avLst/>
          </a:prstGeom>
        </p:spPr>
        <p:txBody>
          <a:bodyPr/>
          <a:lstStyle>
            <a:lvl1pPr marL="0" indent="0">
              <a:lnSpc>
                <a:spcPts val="2000"/>
              </a:lnSpc>
              <a:buNone/>
              <a:defRPr sz="1800" spc="-30" baseline="0">
                <a:solidFill>
                  <a:srgbClr val="FFFFFF"/>
                </a:solidFill>
              </a:defRPr>
            </a:lvl1pPr>
          </a:lstStyle>
          <a:p>
            <a:pPr lvl="0"/>
            <a:r>
              <a:rPr lang="en-US" smtClean="0"/>
              <a:t>Click to edit Master text styles</a:t>
            </a:r>
          </a:p>
        </p:txBody>
      </p:sp>
    </p:spTree>
    <p:extLst>
      <p:ext uri="{BB962C8B-B14F-4D97-AF65-F5344CB8AC3E}">
        <p14:creationId xmlns:p14="http://schemas.microsoft.com/office/powerpoint/2010/main" val="22916880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ModuleAgenda">
    <p:spTree>
      <p:nvGrpSpPr>
        <p:cNvPr id="1" name=""/>
        <p:cNvGrpSpPr/>
        <p:nvPr/>
      </p:nvGrpSpPr>
      <p:grpSpPr>
        <a:xfrm>
          <a:off x="0" y="0"/>
          <a:ext cx="0" cy="0"/>
          <a:chOff x="0" y="0"/>
          <a:chExt cx="0" cy="0"/>
        </a:xfrm>
      </p:grpSpPr>
      <p:sp>
        <p:nvSpPr>
          <p:cNvPr id="13" name="Text Placeholder 11"/>
          <p:cNvSpPr>
            <a:spLocks noGrp="1"/>
          </p:cNvSpPr>
          <p:nvPr>
            <p:ph type="body" sz="quarter" idx="13"/>
          </p:nvPr>
        </p:nvSpPr>
        <p:spPr>
          <a:xfrm>
            <a:off x="611560" y="1492161"/>
            <a:ext cx="7992690" cy="4673143"/>
          </a:xfrm>
          <a:prstGeom prst="rect">
            <a:avLst/>
          </a:prstGeom>
          <a:solidFill>
            <a:schemeClr val="bg1">
              <a:alpha val="69000"/>
            </a:schemeClr>
          </a:solidFill>
        </p:spPr>
        <p:txBody>
          <a:bodyPr>
            <a:normAutofit/>
          </a:bodyPr>
          <a:lstStyle>
            <a:lvl1pPr marL="342900" indent="-342900" algn="l" rtl="0">
              <a:buSzPct val="75000"/>
              <a:buFontTx/>
              <a:buBlip>
                <a:blip r:embed="rId2"/>
              </a:buBlip>
              <a:defRPr sz="2800" b="0">
                <a:latin typeface="Segoe" panose="020B0502040504020203" pitchFamily="34" charset="0"/>
              </a:defRPr>
            </a:lvl1pPr>
            <a:lvl2pPr>
              <a:buNone/>
              <a:defRPr/>
            </a:lvl2pPr>
            <a:lvl3pPr>
              <a:buNone/>
              <a:defRPr/>
            </a:lvl3pPr>
            <a:lvl4pPr>
              <a:buNone/>
              <a:defRPr/>
            </a:lvl4pPr>
          </a:lstStyle>
          <a:p>
            <a:pPr lvl="0"/>
            <a:r>
              <a:rPr lang="en-US" smtClean="0"/>
              <a:t>Click to edit Master text styles</a:t>
            </a:r>
          </a:p>
        </p:txBody>
      </p:sp>
      <p:sp>
        <p:nvSpPr>
          <p:cNvPr id="4" name="Title Placeholder 1"/>
          <p:cNvSpPr>
            <a:spLocks noGrp="1"/>
          </p:cNvSpPr>
          <p:nvPr>
            <p:ph type="title"/>
          </p:nvPr>
        </p:nvSpPr>
        <p:spPr>
          <a:xfrm>
            <a:off x="611560" y="548680"/>
            <a:ext cx="7920880" cy="720000"/>
          </a:xfrm>
          <a:prstGeom prst="rect">
            <a:avLst/>
          </a:prstGeom>
        </p:spPr>
        <p:txBody>
          <a:bodyPr vert="horz" lIns="0" tIns="0" rIns="91440" bIns="45720" rtlCol="0" anchor="b" anchorCtr="0">
            <a:normAutofit/>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val="130747059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odule Title Slide">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538" y="534799"/>
            <a:ext cx="2632449" cy="483907"/>
          </a:xfrm>
          <a:prstGeom prst="rect">
            <a:avLst/>
          </a:prstGeom>
        </p:spPr>
      </p:pic>
      <p:sp>
        <p:nvSpPr>
          <p:cNvPr id="3" name="Picture Placeholder 2"/>
          <p:cNvSpPr>
            <a:spLocks noGrp="1"/>
          </p:cNvSpPr>
          <p:nvPr>
            <p:ph type="pic" sz="quarter" idx="11"/>
          </p:nvPr>
        </p:nvSpPr>
        <p:spPr>
          <a:xfrm>
            <a:off x="4277413" y="534988"/>
            <a:ext cx="4411769" cy="5734050"/>
          </a:xfrm>
          <a:prstGeom prst="rect">
            <a:avLst/>
          </a:prstGeom>
        </p:spPr>
        <p:txBody>
          <a:bodyPr/>
          <a:lstStyle>
            <a:lvl1pPr marL="0" indent="0">
              <a:buNone/>
              <a:defRPr/>
            </a:lvl1pPr>
          </a:lstStyle>
          <a:p>
            <a:endParaRPr lang="en-US" dirty="0"/>
          </a:p>
        </p:txBody>
      </p:sp>
      <p:sp>
        <p:nvSpPr>
          <p:cNvPr id="4" name="Title 3"/>
          <p:cNvSpPr>
            <a:spLocks noGrp="1"/>
          </p:cNvSpPr>
          <p:nvPr>
            <p:ph type="title" hasCustomPrompt="1"/>
          </p:nvPr>
        </p:nvSpPr>
        <p:spPr>
          <a:xfrm>
            <a:off x="580538" y="2305474"/>
            <a:ext cx="4729110" cy="2407929"/>
          </a:xfrm>
        </p:spPr>
        <p:txBody>
          <a:bodyPr/>
          <a:lstStyle>
            <a:lvl1pPr>
              <a:defRPr/>
            </a:lvl1pPr>
          </a:lstStyle>
          <a:p>
            <a:r>
              <a:rPr lang="en-US" dirty="0" smtClean="0"/>
              <a:t>Click to edit Module title</a:t>
            </a:r>
            <a:endParaRPr lang="en-US" dirty="0"/>
          </a:p>
        </p:txBody>
      </p:sp>
    </p:spTree>
    <p:extLst>
      <p:ext uri="{BB962C8B-B14F-4D97-AF65-F5344CB8AC3E}">
        <p14:creationId xmlns:p14="http://schemas.microsoft.com/office/powerpoint/2010/main" val="221665404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789">
          <p15:clr>
            <a:srgbClr val="FBAE40"/>
          </p15:clr>
        </p15:guide>
        <p15:guide id="2" pos="8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pical page">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3"/>
            <a:ext cx="7992888" cy="1015489"/>
          </a:xfrm>
        </p:spPr>
        <p:txBody>
          <a:bodyPr vert="horz" lIns="0" tIns="0" rIns="91440" bIns="45720" rtlCol="0" anchor="ctr" anchorCtr="0">
            <a:normAutofit/>
          </a:bodyPr>
          <a:lstStyle>
            <a:lvl1pPr>
              <a:defRPr lang="en-US" dirty="0"/>
            </a:lvl1pPr>
          </a:lstStyle>
          <a:p>
            <a:pPr lvl="0"/>
            <a:r>
              <a:rPr lang="en-US" smtClean="0"/>
              <a:t>Click to edit Master title style</a:t>
            </a:r>
            <a:endParaRPr lang="en-US" dirty="0"/>
          </a:p>
        </p:txBody>
      </p:sp>
      <p:sp>
        <p:nvSpPr>
          <p:cNvPr id="3" name="Content Placeholder 2"/>
          <p:cNvSpPr>
            <a:spLocks noGrp="1"/>
          </p:cNvSpPr>
          <p:nvPr>
            <p:ph idx="1"/>
          </p:nvPr>
        </p:nvSpPr>
        <p:spPr>
          <a:xfrm>
            <a:off x="611560" y="1492161"/>
            <a:ext cx="7992888" cy="4648200"/>
          </a:xfrm>
          <a:prstGeom prst="rect">
            <a:avLst/>
          </a:prstGeom>
        </p:spPr>
        <p:txBody>
          <a:bodyPr lIns="0">
            <a:normAutofit/>
          </a:bodyPr>
          <a:lstStyle>
            <a:lvl1pPr marL="257175" indent="-257175" algn="l" rtl="0">
              <a:buFontTx/>
              <a:buBlip>
                <a:blip r:embed="rId2"/>
              </a:buBlip>
              <a:defRPr>
                <a:latin typeface="Segoe" panose="020B0502040504020203" pitchFamily="34" charset="0"/>
              </a:defRPr>
            </a:lvl1pPr>
            <a:lvl2pPr marL="557213" indent="-214313" algn="l" rtl="0">
              <a:buFontTx/>
              <a:buBlip>
                <a:blip r:embed="rId2"/>
              </a:buBlip>
              <a:defRPr>
                <a:latin typeface="Segoe" panose="020B0502040504020203" pitchFamily="34" charset="0"/>
              </a:defRPr>
            </a:lvl2pPr>
            <a:lvl3pPr marL="857250" indent="-171450" algn="l" rtl="0">
              <a:buFontTx/>
              <a:buBlip>
                <a:blip r:embed="rId2"/>
              </a:buBlip>
              <a:defRPr>
                <a:latin typeface="Segoe" panose="020B0502040504020203" pitchFamily="34" charset="0"/>
              </a:defRPr>
            </a:lvl3pPr>
            <a:lvl4pPr marL="1200150" indent="-171450" algn="l" rtl="0">
              <a:buFontTx/>
              <a:buBlip>
                <a:blip r:embed="rId2"/>
              </a:buBlip>
              <a:defRPr>
                <a:latin typeface="Segoe" panose="020B0502040504020203" pitchFamily="34" charset="0"/>
              </a:defRPr>
            </a:lvl4pPr>
            <a:lvl5pPr marL="1543050" indent="-171450" algn="l" rtl="0">
              <a:buFontTx/>
              <a:buBlip>
                <a:blip r:embed="rId2"/>
              </a:buBlip>
              <a:defRPr>
                <a:latin typeface="Segoe" panose="020B0502040504020203"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8756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Page">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611560" y="476673"/>
            <a:ext cx="7992690"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124746"/>
            <a:ext cx="4132746" cy="4443617"/>
          </a:xfrm>
          <a:prstGeom prst="rect">
            <a:avLst/>
          </a:prstGeom>
          <a:effectLst>
            <a:outerShdw blurRad="50800" dist="12700" dir="2220000" sx="102000" sy="102000" algn="ctr" rotWithShape="0">
              <a:srgbClr val="000000">
                <a:alpha val="35000"/>
              </a:srgbClr>
            </a:outerShdw>
            <a:softEdge rad="0"/>
          </a:effectLst>
        </p:spPr>
      </p:pic>
      <p:sp>
        <p:nvSpPr>
          <p:cNvPr id="13" name="TextBox 12"/>
          <p:cNvSpPr txBox="1"/>
          <p:nvPr/>
        </p:nvSpPr>
        <p:spPr>
          <a:xfrm>
            <a:off x="1475657" y="2492897"/>
            <a:ext cx="2701381" cy="1246495"/>
          </a:xfrm>
          <a:prstGeom prst="rect">
            <a:avLst/>
          </a:prstGeom>
          <a:noFill/>
        </p:spPr>
        <p:txBody>
          <a:bodyPr wrap="none" rtlCol="0">
            <a:spAutoFit/>
          </a:bodyPr>
          <a:lstStyle/>
          <a:p>
            <a:r>
              <a:rPr lang="en-US" sz="7500" b="1" dirty="0" smtClean="0">
                <a:solidFill>
                  <a:schemeClr val="tx1">
                    <a:lumMod val="65000"/>
                    <a:lumOff val="35000"/>
                  </a:schemeClr>
                </a:solidFill>
                <a:latin typeface="Segoe Light" panose="020B0302040504020203" pitchFamily="34" charset="0"/>
              </a:rPr>
              <a:t>Demo</a:t>
            </a:r>
            <a:endParaRPr lang="en-US" sz="7500" b="1" dirty="0">
              <a:solidFill>
                <a:schemeClr val="tx1">
                  <a:lumMod val="65000"/>
                  <a:lumOff val="35000"/>
                </a:schemeClr>
              </a:solidFill>
              <a:latin typeface="Segoe Light" panose="020B0302040504020203" pitchFamily="34" charset="0"/>
            </a:endParaRPr>
          </a:p>
        </p:txBody>
      </p:sp>
    </p:spTree>
    <p:extLst>
      <p:ext uri="{BB962C8B-B14F-4D97-AF65-F5344CB8AC3E}">
        <p14:creationId xmlns:p14="http://schemas.microsoft.com/office/powerpoint/2010/main" val="29874402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57482 2.59259E-6 L 4.72222E-6 2.59259E-6 " pathEditMode="relative" rAng="0" ptsTypes="AA" p14:bounceEnd="42000">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57482 2.59259E-6 L 4.72222E-6 2.59259E-6 " pathEditMode="relative" rAng="0" ptsTypes="AA">
                                          <p:cBhvr>
                                            <p:cTn id="13" dur="1100" fill="hold"/>
                                            <p:tgtEl>
                                              <p:spTgt spid="13"/>
                                            </p:tgtEl>
                                            <p:attrNameLst>
                                              <p:attrName>ppt_x</p:attrName>
                                              <p:attrName>ppt_y</p:attrName>
                                            </p:attrNameLst>
                                          </p:cBhvr>
                                          <p:rCtr x="-2875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1" y="2420889"/>
            <a:ext cx="3700697" cy="2132707"/>
          </a:xfrm>
          <a:prstGeom prst="rect">
            <a:avLst/>
          </a:prstGeom>
          <a:effectLst>
            <a:outerShdw blurRad="50800" dist="12700" dir="2220000" sx="102000" sy="102000" algn="ctr" rotWithShape="0">
              <a:srgbClr val="000000">
                <a:alpha val="35000"/>
              </a:srgbClr>
            </a:outerShdw>
            <a:softEdge rad="0"/>
          </a:effectLst>
        </p:spPr>
      </p:pic>
      <p:sp>
        <p:nvSpPr>
          <p:cNvPr id="12" name="TextBox 11"/>
          <p:cNvSpPr txBox="1"/>
          <p:nvPr/>
        </p:nvSpPr>
        <p:spPr>
          <a:xfrm>
            <a:off x="1475656" y="2492897"/>
            <a:ext cx="1667444" cy="1246495"/>
          </a:xfrm>
          <a:prstGeom prst="rect">
            <a:avLst/>
          </a:prstGeom>
          <a:noFill/>
        </p:spPr>
        <p:txBody>
          <a:bodyPr wrap="none" rtlCol="0">
            <a:spAutoFit/>
          </a:bodyPr>
          <a:lstStyle/>
          <a:p>
            <a:r>
              <a:rPr lang="en-US" sz="7500" b="1" dirty="0" smtClean="0">
                <a:solidFill>
                  <a:schemeClr val="tx1">
                    <a:lumMod val="65000"/>
                    <a:lumOff val="35000"/>
                  </a:schemeClr>
                </a:solidFill>
                <a:latin typeface="Segoe Light" panose="020B0302040504020203" pitchFamily="34" charset="0"/>
              </a:rPr>
              <a:t>Lab</a:t>
            </a:r>
            <a:endParaRPr lang="en-US" sz="7500" b="1" dirty="0">
              <a:solidFill>
                <a:schemeClr val="tx1">
                  <a:lumMod val="65000"/>
                  <a:lumOff val="35000"/>
                </a:schemeClr>
              </a:solidFill>
              <a:latin typeface="Segoe Light" panose="020B0302040504020203" pitchFamily="34" charset="0"/>
            </a:endParaRPr>
          </a:p>
        </p:txBody>
      </p:sp>
      <p:sp>
        <p:nvSpPr>
          <p:cNvPr id="8" name="Title Placeholder 1"/>
          <p:cNvSpPr>
            <a:spLocks noGrp="1"/>
          </p:cNvSpPr>
          <p:nvPr>
            <p:ph type="title" hasCustomPrompt="1"/>
          </p:nvPr>
        </p:nvSpPr>
        <p:spPr>
          <a:xfrm>
            <a:off x="611560" y="476673"/>
            <a:ext cx="7992690"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spTree>
    <p:extLst>
      <p:ext uri="{BB962C8B-B14F-4D97-AF65-F5344CB8AC3E}">
        <p14:creationId xmlns:p14="http://schemas.microsoft.com/office/powerpoint/2010/main" val="4724646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14:presetBounceEnd="42000">
                                      <p:stCondLst>
                                        <p:cond delay="500"/>
                                      </p:stCondLst>
                                      <p:childTnLst>
                                        <p:animMotion origin="layout" path="M 0.45399 2.59259E-6 L 2.77778E-7 2.59259E-6 " pathEditMode="relative" rAng="0" ptsTypes="AA" p14:bounceEnd="42000">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400"/>
                                            <p:tgtEl>
                                              <p:spTgt spid="12"/>
                                            </p:tgtEl>
                                          </p:cBhvr>
                                        </p:animEffect>
                                      </p:childTnLst>
                                    </p:cTn>
                                  </p:par>
                                  <p:par>
                                    <p:cTn id="12" presetID="35" presetClass="path" presetSubtype="0" fill="hold" grpId="1" nodeType="withEffect">
                                      <p:stCondLst>
                                        <p:cond delay="500"/>
                                      </p:stCondLst>
                                      <p:childTnLst>
                                        <p:animMotion origin="layout" path="M 0.45399 2.59259E-6 L 2.77778E-7 2.59259E-6 " pathEditMode="relative" rAng="0" ptsTypes="AA">
                                          <p:cBhvr>
                                            <p:cTn id="13" dur="1100" fill="hold"/>
                                            <p:tgtEl>
                                              <p:spTgt spid="12"/>
                                            </p:tgtEl>
                                            <p:attrNameLst>
                                              <p:attrName>ppt_x</p:attrName>
                                              <p:attrName>ppt_y</p:attrName>
                                            </p:attrNameLst>
                                          </p:cBhvr>
                                          <p:rCtr x="-2270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clusionLab">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1" y="2420889"/>
            <a:ext cx="3700697" cy="2132707"/>
          </a:xfrm>
          <a:prstGeom prst="rect">
            <a:avLst/>
          </a:prstGeom>
          <a:effectLst>
            <a:outerShdw blurRad="50800" dist="12700" dir="2220000" sx="102000" sy="102000" algn="ctr" rotWithShape="0">
              <a:srgbClr val="000000">
                <a:alpha val="35000"/>
              </a:srgbClr>
            </a:outerShdw>
            <a:softEdge rad="0"/>
          </a:effectLst>
        </p:spPr>
      </p:pic>
      <p:sp>
        <p:nvSpPr>
          <p:cNvPr id="11" name="TextBox 10"/>
          <p:cNvSpPr txBox="1"/>
          <p:nvPr/>
        </p:nvSpPr>
        <p:spPr>
          <a:xfrm>
            <a:off x="1547665" y="2492896"/>
            <a:ext cx="3071675" cy="1477328"/>
          </a:xfrm>
          <a:prstGeom prst="rect">
            <a:avLst/>
          </a:prstGeom>
          <a:noFill/>
        </p:spPr>
        <p:txBody>
          <a:bodyPr wrap="none" rtlCol="0">
            <a:spAutoFit/>
          </a:bodyPr>
          <a:lstStyle/>
          <a:p>
            <a:r>
              <a:rPr lang="en-US" sz="4500" b="1" dirty="0" smtClean="0">
                <a:solidFill>
                  <a:schemeClr val="tx1">
                    <a:lumMod val="65000"/>
                    <a:lumOff val="35000"/>
                  </a:schemeClr>
                </a:solidFill>
                <a:latin typeface="Segoe Light" panose="020B0302040504020203" pitchFamily="34" charset="0"/>
              </a:rPr>
              <a:t>Conclusion </a:t>
            </a:r>
          </a:p>
          <a:p>
            <a:r>
              <a:rPr lang="en-US" sz="4500" b="1" dirty="0" smtClean="0">
                <a:solidFill>
                  <a:schemeClr val="tx1">
                    <a:lumMod val="65000"/>
                    <a:lumOff val="35000"/>
                  </a:schemeClr>
                </a:solidFill>
                <a:latin typeface="Segoe Light" panose="020B0302040504020203" pitchFamily="34" charset="0"/>
              </a:rPr>
              <a:t>Lab</a:t>
            </a:r>
            <a:endParaRPr lang="en-US" sz="4500" b="1" dirty="0">
              <a:solidFill>
                <a:schemeClr val="tx1">
                  <a:lumMod val="65000"/>
                  <a:lumOff val="35000"/>
                </a:schemeClr>
              </a:solidFill>
              <a:latin typeface="Segoe Light" panose="020B0302040504020203" pitchFamily="34" charset="0"/>
            </a:endParaRPr>
          </a:p>
        </p:txBody>
      </p:sp>
      <p:sp>
        <p:nvSpPr>
          <p:cNvPr id="6" name="Title Placeholder 1"/>
          <p:cNvSpPr>
            <a:spLocks noGrp="1"/>
          </p:cNvSpPr>
          <p:nvPr>
            <p:ph type="title" hasCustomPrompt="1"/>
          </p:nvPr>
        </p:nvSpPr>
        <p:spPr>
          <a:xfrm>
            <a:off x="611560" y="476673"/>
            <a:ext cx="7992888"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spTree>
    <p:extLst>
      <p:ext uri="{BB962C8B-B14F-4D97-AF65-F5344CB8AC3E}">
        <p14:creationId xmlns:p14="http://schemas.microsoft.com/office/powerpoint/2010/main" val="71712754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14:presetBounceEnd="42000">
                                      <p:stCondLst>
                                        <p:cond delay="500"/>
                                      </p:stCondLst>
                                      <p:childTnLst>
                                        <p:animMotion origin="layout" path="M 0.48837 -1.11111E-6 L -4.44444E-6 -1.11111E-6 " pathEditMode="relative" rAng="0" ptsTypes="AA" p14:bounceEnd="42000">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400"/>
                                            <p:tgtEl>
                                              <p:spTgt spid="11"/>
                                            </p:tgtEl>
                                          </p:cBhvr>
                                        </p:animEffect>
                                      </p:childTnLst>
                                    </p:cTn>
                                  </p:par>
                                  <p:par>
                                    <p:cTn id="12" presetID="35" presetClass="path" presetSubtype="0" fill="hold" grpId="1" nodeType="withEffect">
                                      <p:stCondLst>
                                        <p:cond delay="500"/>
                                      </p:stCondLst>
                                      <p:childTnLst>
                                        <p:animMotion origin="layout" path="M 0.48837 -1.11111E-6 L -4.44444E-6 -1.11111E-6 " pathEditMode="relative" rAng="0" ptsTypes="AA">
                                          <p:cBhvr>
                                            <p:cTn id="13" dur="1100" fill="hold"/>
                                            <p:tgtEl>
                                              <p:spTgt spid="11"/>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nclusionLab">
    <p:spTree>
      <p:nvGrpSpPr>
        <p:cNvPr id="1" name=""/>
        <p:cNvGrpSpPr/>
        <p:nvPr/>
      </p:nvGrpSpPr>
      <p:grpSpPr>
        <a:xfrm>
          <a:off x="0" y="0"/>
          <a:ext cx="0" cy="0"/>
          <a:chOff x="0" y="0"/>
          <a:chExt cx="0" cy="0"/>
        </a:xfrm>
      </p:grpSpPr>
      <p:sp>
        <p:nvSpPr>
          <p:cNvPr id="13" name="TextBox 12"/>
          <p:cNvSpPr txBox="1"/>
          <p:nvPr/>
        </p:nvSpPr>
        <p:spPr>
          <a:xfrm>
            <a:off x="827584" y="2492897"/>
            <a:ext cx="3831498" cy="1246495"/>
          </a:xfrm>
          <a:prstGeom prst="rect">
            <a:avLst/>
          </a:prstGeom>
          <a:noFill/>
        </p:spPr>
        <p:txBody>
          <a:bodyPr wrap="none" rtlCol="0">
            <a:spAutoFit/>
          </a:bodyPr>
          <a:lstStyle/>
          <a:p>
            <a:r>
              <a:rPr lang="en-US" sz="7500" b="1" dirty="0" smtClean="0">
                <a:solidFill>
                  <a:schemeClr val="tx1">
                    <a:lumMod val="65000"/>
                    <a:lumOff val="35000"/>
                  </a:schemeClr>
                </a:solidFill>
                <a:latin typeface="Segoe Light" panose="020B0302040504020203" pitchFamily="34" charset="0"/>
              </a:rPr>
              <a:t>Final</a:t>
            </a:r>
            <a:r>
              <a:rPr lang="en-US" sz="7500" b="1" baseline="0" dirty="0" smtClean="0">
                <a:solidFill>
                  <a:schemeClr val="tx1">
                    <a:lumMod val="65000"/>
                    <a:lumOff val="35000"/>
                  </a:schemeClr>
                </a:solidFill>
                <a:latin typeface="Segoe Light" panose="020B0302040504020203" pitchFamily="34" charset="0"/>
              </a:rPr>
              <a:t> </a:t>
            </a:r>
            <a:r>
              <a:rPr lang="en-US" sz="7500" b="1" dirty="0" smtClean="0">
                <a:solidFill>
                  <a:schemeClr val="tx1">
                    <a:lumMod val="65000"/>
                    <a:lumOff val="35000"/>
                  </a:schemeClr>
                </a:solidFill>
                <a:latin typeface="Segoe Light" panose="020B0302040504020203" pitchFamily="34" charset="0"/>
              </a:rPr>
              <a:t>Lab</a:t>
            </a:r>
            <a:endParaRPr lang="en-US" sz="7500" b="1" dirty="0">
              <a:solidFill>
                <a:schemeClr val="tx1">
                  <a:lumMod val="65000"/>
                  <a:lumOff val="35000"/>
                </a:schemeClr>
              </a:solidFill>
              <a:latin typeface="Segoe Light" panose="020B0302040504020203" pitchFamily="34"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161" y="2420889"/>
            <a:ext cx="3700697" cy="2132707"/>
          </a:xfrm>
          <a:prstGeom prst="rect">
            <a:avLst/>
          </a:prstGeom>
          <a:effectLst>
            <a:outerShdw blurRad="50800" dist="12700" dir="2220000" sx="102000" sy="102000" algn="ctr" rotWithShape="0">
              <a:srgbClr val="000000">
                <a:alpha val="35000"/>
              </a:srgbClr>
            </a:outerShdw>
            <a:softEdge rad="0"/>
          </a:effectLst>
        </p:spPr>
      </p:pic>
      <p:sp>
        <p:nvSpPr>
          <p:cNvPr id="6" name="Title Placeholder 1"/>
          <p:cNvSpPr>
            <a:spLocks noGrp="1"/>
          </p:cNvSpPr>
          <p:nvPr>
            <p:ph type="title" hasCustomPrompt="1"/>
          </p:nvPr>
        </p:nvSpPr>
        <p:spPr>
          <a:xfrm>
            <a:off x="611560" y="476673"/>
            <a:ext cx="7992888" cy="1015489"/>
          </a:xfrm>
          <a:prstGeom prst="rect">
            <a:avLst/>
          </a:prstGeom>
        </p:spPr>
        <p:txBody>
          <a:bodyPr vert="horz" lIns="0" tIns="0" rIns="91440" bIns="45720" rtlCol="0" anchor="ctr" anchorCtr="0">
            <a:normAutofit/>
          </a:bodyPr>
          <a:lstStyle>
            <a:lvl1pPr>
              <a:defRPr/>
            </a:lvl1pPr>
          </a:lstStyle>
          <a:p>
            <a:r>
              <a:rPr lang="en-US" dirty="0" smtClean="0"/>
              <a:t>Click to add demo title</a:t>
            </a:r>
            <a:endParaRPr lang="en-US" dirty="0"/>
          </a:p>
        </p:txBody>
      </p:sp>
    </p:spTree>
    <p:extLst>
      <p:ext uri="{BB962C8B-B14F-4D97-AF65-F5344CB8AC3E}">
        <p14:creationId xmlns:p14="http://schemas.microsoft.com/office/powerpoint/2010/main" val="95498336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14:presetBounceEnd="42000">
                                      <p:stCondLst>
                                        <p:cond delay="500"/>
                                      </p:stCondLst>
                                      <p:childTnLst>
                                        <p:animMotion origin="layout" path="M 0.48837 2.59259E-6 L -3.33333E-6 2.59259E-6 " pathEditMode="relative" rAng="0" ptsTypes="AA" p14:bounceEnd="42000">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2000" fill="hold" nodeType="withEffect">
                                      <p:stCondLst>
                                        <p:cond delay="30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400"/>
                                            <p:tgtEl>
                                              <p:spTgt spid="13"/>
                                            </p:tgtEl>
                                          </p:cBhvr>
                                        </p:animEffect>
                                      </p:childTnLst>
                                    </p:cTn>
                                  </p:par>
                                  <p:par>
                                    <p:cTn id="12" presetID="35" presetClass="path" presetSubtype="0" fill="hold" grpId="1" nodeType="withEffect">
                                      <p:stCondLst>
                                        <p:cond delay="500"/>
                                      </p:stCondLst>
                                      <p:childTnLst>
                                        <p:animMotion origin="layout" path="M 0.48837 2.59259E-6 L -3.33333E-6 2.59259E-6 " pathEditMode="relative" rAng="0" ptsTypes="AA">
                                          <p:cBhvr>
                                            <p:cTn id="13" dur="1100" fill="hold"/>
                                            <p:tgtEl>
                                              <p:spTgt spid="13"/>
                                            </p:tgtEl>
                                            <p:attrNameLst>
                                              <p:attrName>ppt_x</p:attrName>
                                              <p:attrName>ppt_y</p:attrName>
                                            </p:attrNameLst>
                                          </p:cBhvr>
                                          <p:rCtr x="-2442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kCode">
    <p:spTree>
      <p:nvGrpSpPr>
        <p:cNvPr id="1" name=""/>
        <p:cNvGrpSpPr/>
        <p:nvPr/>
      </p:nvGrpSpPr>
      <p:grpSpPr>
        <a:xfrm>
          <a:off x="0" y="0"/>
          <a:ext cx="0" cy="0"/>
          <a:chOff x="0" y="0"/>
          <a:chExt cx="0" cy="0"/>
        </a:xfrm>
      </p:grpSpPr>
      <p:sp>
        <p:nvSpPr>
          <p:cNvPr id="3" name="Title 2"/>
          <p:cNvSpPr>
            <a:spLocks noGrp="1"/>
          </p:cNvSpPr>
          <p:nvPr>
            <p:ph type="title"/>
          </p:nvPr>
        </p:nvSpPr>
        <p:spPr>
          <a:xfrm>
            <a:off x="602681" y="476673"/>
            <a:ext cx="8001315" cy="1015489"/>
          </a:xfrm>
        </p:spPr>
        <p:txBody>
          <a:bodyPr anchor="ctr" anchorCtr="0"/>
          <a:lstStyle/>
          <a:p>
            <a:r>
              <a:rPr lang="en-US" smtClean="0"/>
              <a:t>Click to edit Master title style</a:t>
            </a:r>
            <a:endParaRPr lang="en-US" dirty="0"/>
          </a:p>
        </p:txBody>
      </p:sp>
      <p:sp>
        <p:nvSpPr>
          <p:cNvPr id="5" name="Text Placeholder 14"/>
          <p:cNvSpPr>
            <a:spLocks noGrp="1"/>
          </p:cNvSpPr>
          <p:nvPr>
            <p:ph type="body" sz="quarter" idx="16" hasCustomPrompt="1"/>
          </p:nvPr>
        </p:nvSpPr>
        <p:spPr bwMode="blackWhite">
          <a:xfrm>
            <a:off x="602681" y="1492161"/>
            <a:ext cx="8001315" cy="4659258"/>
          </a:xfrm>
          <a:prstGeom prst="rect">
            <a:avLst/>
          </a:prstGeom>
          <a:solidFill>
            <a:srgbClr val="4B84C9">
              <a:alpha val="50000"/>
            </a:srgbClr>
          </a:solidFill>
        </p:spPr>
        <p:txBody>
          <a:bodyPr tIns="90000">
            <a:normAutofit/>
          </a:bodyPr>
          <a:lstStyle>
            <a:lvl1pPr algn="l" rtl="0">
              <a:buFont typeface="Arial" pitchFamily="34" charset="0"/>
              <a:buNone/>
              <a:defRPr lang="en-US" sz="135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2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2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2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2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extLst>
      <p:ext uri="{BB962C8B-B14F-4D97-AF65-F5344CB8AC3E}">
        <p14:creationId xmlns:p14="http://schemas.microsoft.com/office/powerpoint/2010/main" val="21067481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1" y="476673"/>
            <a:ext cx="7992689" cy="1015489"/>
          </a:xfrm>
        </p:spPr>
        <p:txBody>
          <a:bodyPr anchor="ctr" anchorCtr="0"/>
          <a:lstStyle>
            <a:lvl1pPr algn="l" rtl="0">
              <a:defRPr/>
            </a:lvl1pPr>
          </a:lstStyle>
          <a:p>
            <a:r>
              <a:rPr lang="en-US" smtClean="0"/>
              <a:t>Click to edit Master title style</a:t>
            </a:r>
            <a:endParaRPr lang="en-US" dirty="0"/>
          </a:p>
        </p:txBody>
      </p:sp>
      <p:sp>
        <p:nvSpPr>
          <p:cNvPr id="13" name="Text Placeholder 12"/>
          <p:cNvSpPr>
            <a:spLocks noGrp="1"/>
          </p:cNvSpPr>
          <p:nvPr>
            <p:ph type="body" sz="quarter" idx="15" hasCustomPrompt="1"/>
          </p:nvPr>
        </p:nvSpPr>
        <p:spPr>
          <a:xfrm>
            <a:off x="611560" y="1494000"/>
            <a:ext cx="7992690" cy="2286000"/>
          </a:xfrm>
          <a:prstGeom prst="rect">
            <a:avLst/>
          </a:prstGeom>
          <a:solidFill>
            <a:schemeClr val="bg1">
              <a:alpha val="69000"/>
            </a:schemeClr>
          </a:solidFill>
        </p:spPr>
        <p:txBody>
          <a:bodyPr tIns="90000">
            <a:normAutofit/>
          </a:bodyPr>
          <a:lstStyle>
            <a:lvl1pPr marL="257175" indent="-257175" algn="l" rtl="0">
              <a:buFontTx/>
              <a:buBlip>
                <a:blip r:embed="rId2"/>
              </a:buBlip>
              <a:defRPr baseline="0">
                <a:latin typeface="Segoe" panose="020B0502040504020203" pitchFamily="34" charset="0"/>
              </a:defRPr>
            </a:lvl1pPr>
            <a:lvl2pPr marL="557213" indent="-214313" algn="l" rtl="0">
              <a:buFontTx/>
              <a:buBlip>
                <a:blip r:embed="rId2"/>
              </a:buBlip>
              <a:defRPr>
                <a:latin typeface="Segoe" panose="020B0502040504020203" pitchFamily="34" charset="0"/>
              </a:defRPr>
            </a:lvl2pPr>
            <a:lvl3pPr marL="857250" indent="-171450" algn="l" rtl="0">
              <a:buFontTx/>
              <a:buBlip>
                <a:blip r:embed="rId2"/>
              </a:buBlip>
              <a:defRPr>
                <a:latin typeface="Segoe" panose="020B0502040504020203" pitchFamily="34" charset="0"/>
              </a:defRPr>
            </a:lvl3pPr>
            <a:lvl4pPr marL="1200150" indent="-171450" algn="l" rtl="0">
              <a:buFontTx/>
              <a:buBlip>
                <a:blip r:embed="rId2"/>
              </a:buBlip>
              <a:defRPr>
                <a:latin typeface="Segoe" panose="020B0502040504020203" pitchFamily="34" charset="0"/>
              </a:defRPr>
            </a:lvl4pPr>
            <a:lvl5pPr marL="1543050" indent="-171450" algn="l" rtl="0">
              <a:buFontTx/>
              <a:buBlip>
                <a:blip r:embed="rId2"/>
              </a:buBlip>
              <a:defRPr>
                <a:latin typeface="Segoe" panose="020B0502040504020203" pitchFamily="34" charset="0"/>
              </a:defRPr>
            </a:lvl5pPr>
          </a:lstStyle>
          <a:p>
            <a:pPr lvl="0"/>
            <a:r>
              <a:rPr lang="en-US" dirty="0" smtClean="0"/>
              <a:t>Explanation of the code sample below</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ext Placeholder 14"/>
          <p:cNvSpPr>
            <a:spLocks noGrp="1"/>
          </p:cNvSpPr>
          <p:nvPr>
            <p:ph type="body" sz="quarter" idx="16" hasCustomPrompt="1"/>
          </p:nvPr>
        </p:nvSpPr>
        <p:spPr bwMode="blackWhite">
          <a:xfrm>
            <a:off x="602681" y="3873733"/>
            <a:ext cx="8001315" cy="2277687"/>
          </a:xfrm>
          <a:prstGeom prst="rect">
            <a:avLst/>
          </a:prstGeom>
          <a:solidFill>
            <a:srgbClr val="4B84C9">
              <a:alpha val="50000"/>
            </a:srgbClr>
          </a:solidFill>
        </p:spPr>
        <p:txBody>
          <a:bodyPr tIns="90000">
            <a:normAutofit/>
          </a:bodyPr>
          <a:lstStyle>
            <a:lvl1pPr algn="l" rtl="0">
              <a:buFont typeface="Arial" pitchFamily="34" charset="0"/>
              <a:buNone/>
              <a:defRPr lang="en-US" sz="135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2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2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2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2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extLst>
      <p:ext uri="{BB962C8B-B14F-4D97-AF65-F5344CB8AC3E}">
        <p14:creationId xmlns:p14="http://schemas.microsoft.com/office/powerpoint/2010/main" val="181616164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LargeCodeSnippets">
    <p:spTree>
      <p:nvGrpSpPr>
        <p:cNvPr id="1" name=""/>
        <p:cNvGrpSpPr/>
        <p:nvPr/>
      </p:nvGrpSpPr>
      <p:grpSpPr>
        <a:xfrm>
          <a:off x="0" y="0"/>
          <a:ext cx="0" cy="0"/>
          <a:chOff x="0" y="0"/>
          <a:chExt cx="0" cy="0"/>
        </a:xfrm>
      </p:grpSpPr>
      <p:sp>
        <p:nvSpPr>
          <p:cNvPr id="2" name="Title 1"/>
          <p:cNvSpPr>
            <a:spLocks noGrp="1"/>
          </p:cNvSpPr>
          <p:nvPr>
            <p:ph type="title"/>
          </p:nvPr>
        </p:nvSpPr>
        <p:spPr>
          <a:xfrm>
            <a:off x="611561" y="476673"/>
            <a:ext cx="7992689" cy="1015489"/>
          </a:xfrm>
        </p:spPr>
        <p:txBody>
          <a:bodyPr anchor="ctr" anchorCtr="0"/>
          <a:lstStyle>
            <a:lvl1pPr algn="l" rtl="0">
              <a:defRPr/>
            </a:lvl1pPr>
          </a:lstStyle>
          <a:p>
            <a:r>
              <a:rPr lang="en-US" smtClean="0"/>
              <a:t>Click to edit Master title style</a:t>
            </a:r>
            <a:endParaRPr lang="en-US" dirty="0"/>
          </a:p>
        </p:txBody>
      </p:sp>
      <p:sp>
        <p:nvSpPr>
          <p:cNvPr id="20" name="Text Placeholder 12"/>
          <p:cNvSpPr>
            <a:spLocks noGrp="1"/>
          </p:cNvSpPr>
          <p:nvPr>
            <p:ph type="body" sz="quarter" idx="15" hasCustomPrompt="1"/>
          </p:nvPr>
        </p:nvSpPr>
        <p:spPr>
          <a:xfrm>
            <a:off x="611560" y="1494000"/>
            <a:ext cx="7992690" cy="1502952"/>
          </a:xfrm>
          <a:prstGeom prst="rect">
            <a:avLst/>
          </a:prstGeom>
          <a:solidFill>
            <a:schemeClr val="bg1">
              <a:alpha val="69000"/>
            </a:schemeClr>
          </a:solidFill>
        </p:spPr>
        <p:txBody>
          <a:bodyPr tIns="90000">
            <a:normAutofit/>
          </a:bodyPr>
          <a:lstStyle>
            <a:lvl1pPr marL="257175" indent="-257175" algn="l" rtl="0">
              <a:buFontTx/>
              <a:buBlip>
                <a:blip r:embed="rId2"/>
              </a:buBlip>
              <a:defRPr>
                <a:latin typeface="Segoe" panose="020B0502040504020203" pitchFamily="34" charset="0"/>
              </a:defRPr>
            </a:lvl1pPr>
            <a:lvl2pPr marL="557213" indent="-214313" algn="l" rtl="0">
              <a:buFontTx/>
              <a:buBlip>
                <a:blip r:embed="rId2"/>
              </a:buBlip>
              <a:defRPr>
                <a:latin typeface="Segoe" panose="020B0502040504020203" pitchFamily="34" charset="0"/>
              </a:defRPr>
            </a:lvl2pPr>
            <a:lvl3pPr marL="857250" indent="-171450" algn="l" rtl="0">
              <a:buFontTx/>
              <a:buBlip>
                <a:blip r:embed="rId2"/>
              </a:buBlip>
              <a:defRPr>
                <a:latin typeface="Segoe" panose="020B0502040504020203" pitchFamily="34" charset="0"/>
              </a:defRPr>
            </a:lvl3pPr>
            <a:lvl4pPr algn="l" rtl="0">
              <a:buFontTx/>
              <a:buBlip>
                <a:blip r:embed="rId3"/>
              </a:buBlip>
              <a:defRPr>
                <a:latin typeface="Segoe" panose="020B0502040504020203" pitchFamily="34" charset="0"/>
              </a:defRPr>
            </a:lvl4pPr>
            <a:lvl5pPr algn="l" rtl="0">
              <a:buFontTx/>
              <a:buBlip>
                <a:blip r:embed="rId3"/>
              </a:buBlip>
              <a:defRPr>
                <a:latin typeface="Segoe" panose="020B0502040504020203" pitchFamily="34" charset="0"/>
              </a:defRPr>
            </a:lvl5pPr>
          </a:lstStyle>
          <a:p>
            <a:pPr lvl="0"/>
            <a:r>
              <a:rPr lang="en-US" dirty="0" smtClean="0"/>
              <a:t>Explanation of the code sample below</a:t>
            </a:r>
          </a:p>
          <a:p>
            <a:pPr lvl="1"/>
            <a:r>
              <a:rPr lang="en-US" dirty="0" smtClean="0"/>
              <a:t>Second level</a:t>
            </a:r>
          </a:p>
          <a:p>
            <a:pPr lvl="2"/>
            <a:r>
              <a:rPr lang="en-US" dirty="0" smtClean="0"/>
              <a:t>Third level</a:t>
            </a:r>
            <a:endParaRPr lang="en-US" dirty="0"/>
          </a:p>
        </p:txBody>
      </p:sp>
      <p:sp>
        <p:nvSpPr>
          <p:cNvPr id="21" name="Text Placeholder 14"/>
          <p:cNvSpPr>
            <a:spLocks noGrp="1"/>
          </p:cNvSpPr>
          <p:nvPr>
            <p:ph type="body" sz="quarter" idx="16" hasCustomPrompt="1"/>
          </p:nvPr>
        </p:nvSpPr>
        <p:spPr bwMode="blackWhite">
          <a:xfrm>
            <a:off x="602681" y="3140969"/>
            <a:ext cx="8001315" cy="3010450"/>
          </a:xfrm>
          <a:prstGeom prst="rect">
            <a:avLst/>
          </a:prstGeom>
          <a:solidFill>
            <a:srgbClr val="4B84C9">
              <a:alpha val="50000"/>
            </a:srgbClr>
          </a:solidFill>
        </p:spPr>
        <p:txBody>
          <a:bodyPr tIns="90000">
            <a:normAutofit/>
          </a:bodyPr>
          <a:lstStyle>
            <a:lvl1pPr algn="l" rtl="0">
              <a:buFont typeface="Arial" pitchFamily="34" charset="0"/>
              <a:buNone/>
              <a:defRPr lang="en-US" sz="135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2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2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2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200" b="0" kern="1200" dirty="0">
                <a:solidFill>
                  <a:schemeClr val="tx1"/>
                </a:solidFill>
                <a:latin typeface="Consolas" pitchFamily="49" charset="0"/>
                <a:ea typeface="+mn-ea"/>
                <a:cs typeface="Courier New" pitchFamily="49" charset="0"/>
              </a:defRPr>
            </a:lvl5pPr>
          </a:lstStyle>
          <a:p>
            <a:pPr lvl="0"/>
            <a:r>
              <a:rPr lang="en-US" dirty="0" smtClean="0"/>
              <a:t>Code goes here</a:t>
            </a:r>
          </a:p>
        </p:txBody>
      </p:sp>
    </p:spTree>
    <p:extLst>
      <p:ext uri="{BB962C8B-B14F-4D97-AF65-F5344CB8AC3E}">
        <p14:creationId xmlns:p14="http://schemas.microsoft.com/office/powerpoint/2010/main" val="86001565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1561" y="476673"/>
            <a:ext cx="8424268" cy="1015489"/>
          </a:xfrm>
          <a:prstGeom prst="rect">
            <a:avLst/>
          </a:prstGeom>
          <a:ln>
            <a:noFill/>
          </a:ln>
          <a:effectLst/>
        </p:spPr>
        <p:txBody>
          <a:bodyPr vert="horz" lIns="0" tIns="0" rIns="91440" bIns="45720" rtlCol="0" anchor="t" anchorCtr="0">
            <a:normAutofit/>
          </a:bodyPr>
          <a:lstStyle/>
          <a:p>
            <a:r>
              <a:rPr lang="en-US" dirty="0" smtClean="0"/>
              <a:t>Click to edit Master title</a:t>
            </a:r>
            <a:endParaRPr lang="en-US" dirty="0"/>
          </a:p>
        </p:txBody>
      </p:sp>
      <p:cxnSp>
        <p:nvCxnSpPr>
          <p:cNvPr id="3" name="Straight Connector 2"/>
          <p:cNvCxnSpPr/>
          <p:nvPr/>
        </p:nvCxnSpPr>
        <p:spPr>
          <a:xfrm flipV="1">
            <a:off x="611188" y="6309320"/>
            <a:ext cx="7951904" cy="157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917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80" r:id="rId17"/>
    <p:sldLayoutId id="2147483681" r:id="rId18"/>
  </p:sldLayoutIdLst>
  <p:timing>
    <p:tnLst>
      <p:par>
        <p:cTn id="1" dur="indefinite" restart="never" nodeType="tmRoot"/>
      </p:par>
    </p:tnLst>
  </p:timing>
  <p:txStyles>
    <p:titleStyle>
      <a:lvl1pPr algn="l" defTabSz="685800" rtl="0" eaLnBrk="1" latinLnBrk="0" hangingPunct="1">
        <a:spcBef>
          <a:spcPct val="0"/>
        </a:spcBef>
        <a:buNone/>
        <a:defRPr lang="en-US" sz="3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p:titleStyle>
    <p:bodyStyle>
      <a:lvl1pPr marL="257175" indent="-257175" algn="r" defTabSz="685800" rtl="1" eaLnBrk="1" latinLnBrk="0" hangingPunct="1">
        <a:spcBef>
          <a:spcPct val="20000"/>
        </a:spcBef>
        <a:buFont typeface="Arial" pitchFamily="34" charset="0"/>
        <a:buChar char="•"/>
        <a:defRPr sz="2100" kern="1200">
          <a:solidFill>
            <a:schemeClr val="tx1"/>
          </a:solidFill>
          <a:latin typeface="+mn-lt"/>
          <a:ea typeface="+mn-ea"/>
          <a:cs typeface="+mn-cs"/>
        </a:defRPr>
      </a:lvl1pPr>
      <a:lvl2pPr marL="557213" indent="-214313" algn="r" defTabSz="685800" rtl="1" eaLnBrk="1" latinLnBrk="0" hangingPunct="1">
        <a:spcBef>
          <a:spcPct val="20000"/>
        </a:spcBef>
        <a:buFont typeface="Arial" pitchFamily="34" charset="0"/>
        <a:buChar char="–"/>
        <a:defRPr sz="1800" kern="1200">
          <a:solidFill>
            <a:schemeClr val="tx1"/>
          </a:solidFill>
          <a:latin typeface="+mn-lt"/>
          <a:ea typeface="+mn-ea"/>
          <a:cs typeface="+mn-cs"/>
        </a:defRPr>
      </a:lvl2pPr>
      <a:lvl3pPr marL="8572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3pPr>
      <a:lvl4pPr marL="1200150" indent="-171450" algn="r" defTabSz="685800" rtl="1" eaLnBrk="1" latinLnBrk="0" hangingPunct="1">
        <a:spcBef>
          <a:spcPct val="20000"/>
        </a:spcBef>
        <a:buFont typeface="Arial" pitchFamily="34" charset="0"/>
        <a:buChar char="–"/>
        <a:defRPr sz="1350" kern="1200">
          <a:solidFill>
            <a:schemeClr val="tx1"/>
          </a:solidFill>
          <a:latin typeface="+mn-lt"/>
          <a:ea typeface="+mn-ea"/>
          <a:cs typeface="+mn-cs"/>
        </a:defRPr>
      </a:lvl4pPr>
      <a:lvl5pPr marL="1543050" indent="-171450" algn="r" defTabSz="685800" rtl="1" eaLnBrk="1" latinLnBrk="0" hangingPunct="1">
        <a:spcBef>
          <a:spcPct val="20000"/>
        </a:spcBef>
        <a:buFont typeface="Arial" pitchFamily="34" charset="0"/>
        <a:buChar char="»"/>
        <a:defRPr sz="1350" kern="1200">
          <a:solidFill>
            <a:schemeClr val="tx1"/>
          </a:solidFill>
          <a:latin typeface="+mn-lt"/>
          <a:ea typeface="+mn-ea"/>
          <a:cs typeface="+mn-cs"/>
        </a:defRPr>
      </a:lvl5pPr>
      <a:lvl6pPr marL="18859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r" defTabSz="685800" rtl="1" eaLnBrk="1" latinLnBrk="0" hangingPunct="1">
        <a:defRPr sz="1350" kern="1200">
          <a:solidFill>
            <a:schemeClr val="tx1"/>
          </a:solidFill>
          <a:latin typeface="+mn-lt"/>
          <a:ea typeface="+mn-ea"/>
          <a:cs typeface="+mn-cs"/>
        </a:defRPr>
      </a:lvl1pPr>
      <a:lvl2pPr marL="342900" algn="r" defTabSz="685800" rtl="1" eaLnBrk="1" latinLnBrk="0" hangingPunct="1">
        <a:defRPr sz="1350" kern="1200">
          <a:solidFill>
            <a:schemeClr val="tx1"/>
          </a:solidFill>
          <a:latin typeface="+mn-lt"/>
          <a:ea typeface="+mn-ea"/>
          <a:cs typeface="+mn-cs"/>
        </a:defRPr>
      </a:lvl2pPr>
      <a:lvl3pPr marL="685800" algn="r" defTabSz="685800" rtl="1" eaLnBrk="1" latinLnBrk="0" hangingPunct="1">
        <a:defRPr sz="1350" kern="1200">
          <a:solidFill>
            <a:schemeClr val="tx1"/>
          </a:solidFill>
          <a:latin typeface="+mn-lt"/>
          <a:ea typeface="+mn-ea"/>
          <a:cs typeface="+mn-cs"/>
        </a:defRPr>
      </a:lvl3pPr>
      <a:lvl4pPr marL="1028700" algn="r" defTabSz="685800" rtl="1" eaLnBrk="1" latinLnBrk="0" hangingPunct="1">
        <a:defRPr sz="1350" kern="1200">
          <a:solidFill>
            <a:schemeClr val="tx1"/>
          </a:solidFill>
          <a:latin typeface="+mn-lt"/>
          <a:ea typeface="+mn-ea"/>
          <a:cs typeface="+mn-cs"/>
        </a:defRPr>
      </a:lvl4pPr>
      <a:lvl5pPr marL="1371600" algn="r" defTabSz="685800" rtl="1" eaLnBrk="1" latinLnBrk="0" hangingPunct="1">
        <a:defRPr sz="1350" kern="1200">
          <a:solidFill>
            <a:schemeClr val="tx1"/>
          </a:solidFill>
          <a:latin typeface="+mn-lt"/>
          <a:ea typeface="+mn-ea"/>
          <a:cs typeface="+mn-cs"/>
        </a:defRPr>
      </a:lvl5pPr>
      <a:lvl6pPr marL="1714500" algn="r" defTabSz="685800" rtl="1" eaLnBrk="1" latinLnBrk="0" hangingPunct="1">
        <a:defRPr sz="1350" kern="1200">
          <a:solidFill>
            <a:schemeClr val="tx1"/>
          </a:solidFill>
          <a:latin typeface="+mn-lt"/>
          <a:ea typeface="+mn-ea"/>
          <a:cs typeface="+mn-cs"/>
        </a:defRPr>
      </a:lvl6pPr>
      <a:lvl7pPr marL="2057400" algn="r" defTabSz="685800" rtl="1" eaLnBrk="1" latinLnBrk="0" hangingPunct="1">
        <a:defRPr sz="1350" kern="1200">
          <a:solidFill>
            <a:schemeClr val="tx1"/>
          </a:solidFill>
          <a:latin typeface="+mn-lt"/>
          <a:ea typeface="+mn-ea"/>
          <a:cs typeface="+mn-cs"/>
        </a:defRPr>
      </a:lvl7pPr>
      <a:lvl8pPr marL="2400300" algn="r" defTabSz="685800" rtl="1" eaLnBrk="1" latinLnBrk="0" hangingPunct="1">
        <a:defRPr sz="1350" kern="1200">
          <a:solidFill>
            <a:schemeClr val="tx1"/>
          </a:solidFill>
          <a:latin typeface="+mn-lt"/>
          <a:ea typeface="+mn-ea"/>
          <a:cs typeface="+mn-cs"/>
        </a:defRPr>
      </a:lvl8pPr>
      <a:lvl9pPr marL="2743200" algn="r" defTabSz="685800" rtl="1"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798" userDrawn="1">
          <p15:clr>
            <a:srgbClr val="F26B43"/>
          </p15:clr>
        </p15:guide>
        <p15:guide id="3" pos="406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hyperlink" Target="https://www.softwaretestinghelp.com/css-selector-selenium-locator-selenium-tutorial-6/" TargetMode="Externa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hyperlink" Target="https://www.softwaretestinghelp.com/css-selector-selenium-locator-selenium-tutorial-6/" TargetMode="Externa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mailto:test1234@sela.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demo.guru99.com/test/guru99hom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edureka.co/blog/keyboard-mouse-events-actions-clas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demo.guru99.com/test/drag_drop.html" TargetMode="External"/><Relationship Id="rId4" Type="http://schemas.openxmlformats.org/officeDocument/2006/relationships/hyperlink" Target="https://www.guru99.com/drag-drop-selenium.html" TargetMode="Externa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demo.guru99.com/test/newtours/register.php" TargetMode="Externa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8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16.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p:txBody>
          <a:bodyPr/>
          <a:lstStyle/>
          <a:p>
            <a:r>
              <a:rPr lang="en-US" dirty="0" smtClean="0"/>
              <a:t>Introduction to Test Automation</a:t>
            </a:r>
            <a:endParaRPr lang="en-US" dirty="0"/>
          </a:p>
        </p:txBody>
      </p:sp>
    </p:spTree>
    <p:extLst>
      <p:ext uri="{BB962C8B-B14F-4D97-AF65-F5344CB8AC3E}">
        <p14:creationId xmlns:p14="http://schemas.microsoft.com/office/powerpoint/2010/main" val="3180016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pic>
        <p:nvPicPr>
          <p:cNvPr id="5" name="Content Placeholder 4"/>
          <p:cNvPicPr>
            <a:picLocks noGrp="1"/>
          </p:cNvPicPr>
          <p:nvPr>
            <p:ph idx="1"/>
          </p:nvPr>
        </p:nvPicPr>
        <p:blipFill>
          <a:blip r:embed="rId2"/>
          <a:stretch>
            <a:fillRect/>
          </a:stretch>
        </p:blipFill>
        <p:spPr>
          <a:xfrm>
            <a:off x="925689" y="1343378"/>
            <a:ext cx="7010399" cy="5136444"/>
          </a:xfrm>
          <a:prstGeom prst="rect">
            <a:avLst/>
          </a:prstGeom>
        </p:spPr>
      </p:pic>
    </p:spTree>
    <p:extLst>
      <p:ext uri="{BB962C8B-B14F-4D97-AF65-F5344CB8AC3E}">
        <p14:creationId xmlns:p14="http://schemas.microsoft.com/office/powerpoint/2010/main" val="1865941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a:t>
            </a:r>
            <a:endParaRPr lang="en-US" dirty="0"/>
          </a:p>
        </p:txBody>
      </p:sp>
      <p:sp>
        <p:nvSpPr>
          <p:cNvPr id="3" name="Content Placeholder 2"/>
          <p:cNvSpPr>
            <a:spLocks noGrp="1"/>
          </p:cNvSpPr>
          <p:nvPr>
            <p:ph idx="1"/>
          </p:nvPr>
        </p:nvSpPr>
        <p:spPr/>
        <p:txBody>
          <a:bodyPr/>
          <a:lstStyle/>
          <a:p>
            <a:r>
              <a:rPr lang="en-US" dirty="0" smtClean="0"/>
              <a:t>Open-Source</a:t>
            </a:r>
          </a:p>
          <a:p>
            <a:r>
              <a:rPr lang="en-US" dirty="0" smtClean="0"/>
              <a:t>Mainly for Browsers</a:t>
            </a:r>
          </a:p>
          <a:p>
            <a:r>
              <a:rPr lang="en-US" dirty="0" smtClean="0"/>
              <a:t>Supports all browsers known to man</a:t>
            </a:r>
          </a:p>
          <a:p>
            <a:r>
              <a:rPr lang="en-US" dirty="0" smtClean="0"/>
              <a:t>Tests are written by code – all popular languages are supported!</a:t>
            </a:r>
          </a:p>
          <a:p>
            <a:r>
              <a:rPr lang="en-US" dirty="0" smtClean="0"/>
              <a:t>Very popular – large community</a:t>
            </a:r>
          </a:p>
          <a:p>
            <a:endParaRPr lang="en-US" dirty="0"/>
          </a:p>
          <a:p>
            <a:r>
              <a:rPr lang="en-US" dirty="0" smtClean="0"/>
              <a:t>Selenium IDE</a:t>
            </a:r>
          </a:p>
          <a:p>
            <a:pPr lvl="1"/>
            <a:r>
              <a:rPr lang="en-US" dirty="0" smtClean="0"/>
              <a:t>Status</a:t>
            </a:r>
          </a:p>
          <a:p>
            <a:pPr lvl="1"/>
            <a:r>
              <a:rPr lang="en-US" dirty="0" smtClean="0"/>
              <a:t>Record &amp; Playback</a:t>
            </a:r>
          </a:p>
          <a:p>
            <a:pPr lvl="1"/>
            <a:r>
              <a:rPr lang="en-US" dirty="0" smtClean="0"/>
              <a:t>Can export C# or Java code</a:t>
            </a:r>
            <a:endParaRPr lang="en-US" dirty="0"/>
          </a:p>
          <a:p>
            <a:endParaRPr lang="en-US" dirty="0" smtClean="0"/>
          </a:p>
          <a:p>
            <a:endParaRPr lang="en-US" dirty="0" smtClean="0"/>
          </a:p>
        </p:txBody>
      </p:sp>
    </p:spTree>
    <p:extLst>
      <p:ext uri="{BB962C8B-B14F-4D97-AF65-F5344CB8AC3E}">
        <p14:creationId xmlns:p14="http://schemas.microsoft.com/office/powerpoint/2010/main" val="2799142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Appium</a:t>
            </a:r>
            <a:endParaRPr lang="en-US" dirty="0"/>
          </a:p>
        </p:txBody>
      </p:sp>
      <p:sp>
        <p:nvSpPr>
          <p:cNvPr id="3" name="Content Placeholder 2"/>
          <p:cNvSpPr>
            <a:spLocks noGrp="1"/>
          </p:cNvSpPr>
          <p:nvPr>
            <p:ph idx="1"/>
          </p:nvPr>
        </p:nvSpPr>
        <p:spPr/>
        <p:txBody>
          <a:bodyPr/>
          <a:lstStyle/>
          <a:p>
            <a:r>
              <a:rPr lang="en-US" dirty="0" smtClean="0"/>
              <a:t>Selenium Extension for Mobile</a:t>
            </a:r>
          </a:p>
          <a:p>
            <a:endParaRPr lang="en-US" dirty="0" smtClean="0"/>
          </a:p>
          <a:p>
            <a:r>
              <a:rPr lang="en-US" dirty="0" smtClean="0"/>
              <a:t>Supports both Android and iOS</a:t>
            </a:r>
          </a:p>
          <a:p>
            <a:endParaRPr lang="en-US" dirty="0" smtClean="0"/>
          </a:p>
          <a:p>
            <a:r>
              <a:rPr lang="en-US" dirty="0" smtClean="0"/>
              <a:t>Requires Mac to run iOS tests</a:t>
            </a:r>
            <a:endParaRPr lang="en-US" dirty="0"/>
          </a:p>
        </p:txBody>
      </p:sp>
      <p:pic>
        <p:nvPicPr>
          <p:cNvPr id="15362" name="Picture 2" descr="Image result for mobil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42993" y="2043289"/>
            <a:ext cx="4206522" cy="4206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167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automation</a:t>
            </a:r>
            <a:endParaRPr lang="en-US" dirty="0"/>
          </a:p>
        </p:txBody>
      </p:sp>
      <p:sp>
        <p:nvSpPr>
          <p:cNvPr id="3" name="Content Placeholder 2"/>
          <p:cNvSpPr>
            <a:spLocks noGrp="1"/>
          </p:cNvSpPr>
          <p:nvPr>
            <p:ph idx="1"/>
          </p:nvPr>
        </p:nvSpPr>
        <p:spPr/>
        <p:txBody>
          <a:bodyPr/>
          <a:lstStyle/>
          <a:p>
            <a:r>
              <a:rPr lang="en-US" dirty="0" smtClean="0"/>
              <a:t>SOAP UI</a:t>
            </a:r>
          </a:p>
          <a:p>
            <a:pPr lvl="1"/>
            <a:r>
              <a:rPr lang="en-US" dirty="0" smtClean="0"/>
              <a:t>Free version</a:t>
            </a:r>
          </a:p>
          <a:p>
            <a:pPr lvl="1"/>
            <a:r>
              <a:rPr lang="en-US" dirty="0" smtClean="0"/>
              <a:t>Full version</a:t>
            </a:r>
          </a:p>
          <a:p>
            <a:pPr lvl="1"/>
            <a:endParaRPr lang="en-US" dirty="0"/>
          </a:p>
          <a:p>
            <a:r>
              <a:rPr lang="en-US" dirty="0" err="1" smtClean="0"/>
              <a:t>RestAssured</a:t>
            </a:r>
            <a:endParaRPr lang="en-US" dirty="0" smtClean="0"/>
          </a:p>
          <a:p>
            <a:endParaRPr lang="en-US" dirty="0"/>
          </a:p>
          <a:p>
            <a:r>
              <a:rPr lang="en-US" dirty="0" smtClean="0"/>
              <a:t>Hand-coded…</a:t>
            </a:r>
            <a:endParaRPr lang="en-US" dirty="0"/>
          </a:p>
        </p:txBody>
      </p:sp>
      <p:pic>
        <p:nvPicPr>
          <p:cNvPr id="20482" name="Picture 2" descr="Image result for client server communication"/>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82776" y="4380089"/>
            <a:ext cx="65627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3632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ª××¦××ª ×ª××× × ×¢×××¨ âªseleniumâ¬â"/>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l="9400" r="94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smtClean="0"/>
              <a:t>Selenium Overview</a:t>
            </a:r>
            <a:endParaRPr lang="en-US" dirty="0"/>
          </a:p>
        </p:txBody>
      </p:sp>
    </p:spTree>
    <p:extLst>
      <p:ext uri="{BB962C8B-B14F-4D97-AF65-F5344CB8AC3E}">
        <p14:creationId xmlns:p14="http://schemas.microsoft.com/office/powerpoint/2010/main" val="155585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Overview</a:t>
            </a:r>
            <a:endParaRPr lang="en-US" dirty="0"/>
          </a:p>
        </p:txBody>
      </p:sp>
      <p:sp>
        <p:nvSpPr>
          <p:cNvPr id="3" name="Content Placeholder 2"/>
          <p:cNvSpPr>
            <a:spLocks noGrp="1"/>
          </p:cNvSpPr>
          <p:nvPr>
            <p:ph idx="1"/>
          </p:nvPr>
        </p:nvSpPr>
        <p:spPr/>
        <p:txBody>
          <a:bodyPr/>
          <a:lstStyle/>
          <a:p>
            <a:r>
              <a:rPr lang="en-US" dirty="0" smtClean="0"/>
              <a:t>Open Source</a:t>
            </a:r>
          </a:p>
          <a:p>
            <a:r>
              <a:rPr lang="en-US" dirty="0" smtClean="0"/>
              <a:t>Most Popular Test Automation tool</a:t>
            </a:r>
          </a:p>
          <a:p>
            <a:r>
              <a:rPr lang="en-US" dirty="0" smtClean="0"/>
              <a:t>W3C recommendation</a:t>
            </a:r>
          </a:p>
          <a:p>
            <a:r>
              <a:rPr lang="en-US" dirty="0" smtClean="0"/>
              <a:t>Supported by all known browse vendors</a:t>
            </a:r>
          </a:p>
          <a:p>
            <a:r>
              <a:rPr lang="en-US" dirty="0" smtClean="0"/>
              <a:t>Runs on Windows, Mac and Linux</a:t>
            </a:r>
          </a:p>
          <a:p>
            <a:r>
              <a:rPr lang="en-US" dirty="0" smtClean="0"/>
              <a:t>Supports many programming languages</a:t>
            </a:r>
          </a:p>
          <a:p>
            <a:r>
              <a:rPr lang="en-US" dirty="0" smtClean="0"/>
              <a:t>Extensible architecture</a:t>
            </a:r>
          </a:p>
          <a:p>
            <a:pPr lvl="1"/>
            <a:r>
              <a:rPr lang="en-US" dirty="0" err="1" smtClean="0"/>
              <a:t>Appium</a:t>
            </a:r>
            <a:endParaRPr lang="en-US" dirty="0" smtClean="0"/>
          </a:p>
          <a:p>
            <a:pPr lvl="1"/>
            <a:r>
              <a:rPr lang="en-US" dirty="0" smtClean="0"/>
              <a:t>Selenium Grid</a:t>
            </a:r>
            <a:endParaRPr lang="en-US" dirty="0"/>
          </a:p>
        </p:txBody>
      </p:sp>
    </p:spTree>
    <p:extLst>
      <p:ext uri="{BB962C8B-B14F-4D97-AF65-F5344CB8AC3E}">
        <p14:creationId xmlns:p14="http://schemas.microsoft.com/office/powerpoint/2010/main" val="4074943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Browsers</a:t>
            </a:r>
            <a:endParaRPr lang="en-US" dirty="0"/>
          </a:p>
        </p:txBody>
      </p:sp>
      <p:pic>
        <p:nvPicPr>
          <p:cNvPr id="2050" name="Picture 2" descr="×ª××¦××ª ×ª××× × ×¢×××¨ âªchrome iconâ¬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1" y="1976372"/>
            <a:ext cx="1344645" cy="134464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Firefox Logo, 2017.sv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5682" y="1976372"/>
            <a:ext cx="1344645" cy="134464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ª××¦××ª ×ª××× × ×¢×××¨ âªedge iconâ¬â"/>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59804" y="1976372"/>
            <a:ext cx="1344645" cy="13446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ª××¦××ª ×ª××× × ×¢×××¨ âªinternet explorer iconâ¬â"/>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007" y="3917396"/>
            <a:ext cx="1307199" cy="134464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ª××¦××ª ×ª××× × ×¢×××¨ âªsafari iconâ¬â"/>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35682" y="3917396"/>
            <a:ext cx="1344645" cy="13446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11560" y="3321016"/>
            <a:ext cx="1344646" cy="300082"/>
          </a:xfrm>
          <a:prstGeom prst="rect">
            <a:avLst/>
          </a:prstGeom>
          <a:noFill/>
        </p:spPr>
        <p:txBody>
          <a:bodyPr wrap="square" rtlCol="0">
            <a:spAutoFit/>
          </a:bodyPr>
          <a:lstStyle/>
          <a:p>
            <a:pPr algn="ctr"/>
            <a:r>
              <a:rPr lang="en-US" sz="1350" dirty="0"/>
              <a:t>Chrome</a:t>
            </a:r>
          </a:p>
        </p:txBody>
      </p:sp>
      <p:sp>
        <p:nvSpPr>
          <p:cNvPr id="10" name="TextBox 9"/>
          <p:cNvSpPr txBox="1"/>
          <p:nvPr/>
        </p:nvSpPr>
        <p:spPr>
          <a:xfrm>
            <a:off x="3935682" y="3321016"/>
            <a:ext cx="1344646" cy="300082"/>
          </a:xfrm>
          <a:prstGeom prst="rect">
            <a:avLst/>
          </a:prstGeom>
          <a:noFill/>
        </p:spPr>
        <p:txBody>
          <a:bodyPr wrap="square" rtlCol="0">
            <a:spAutoFit/>
          </a:bodyPr>
          <a:lstStyle/>
          <a:p>
            <a:pPr algn="ctr"/>
            <a:r>
              <a:rPr lang="en-US" sz="1350" dirty="0"/>
              <a:t>Firefox</a:t>
            </a:r>
          </a:p>
        </p:txBody>
      </p:sp>
      <p:sp>
        <p:nvSpPr>
          <p:cNvPr id="11" name="TextBox 10"/>
          <p:cNvSpPr txBox="1"/>
          <p:nvPr/>
        </p:nvSpPr>
        <p:spPr>
          <a:xfrm>
            <a:off x="7259803" y="3321016"/>
            <a:ext cx="1344646" cy="300082"/>
          </a:xfrm>
          <a:prstGeom prst="rect">
            <a:avLst/>
          </a:prstGeom>
          <a:noFill/>
        </p:spPr>
        <p:txBody>
          <a:bodyPr wrap="square" rtlCol="0">
            <a:spAutoFit/>
          </a:bodyPr>
          <a:lstStyle/>
          <a:p>
            <a:pPr algn="ctr"/>
            <a:r>
              <a:rPr lang="en-US" sz="1350" dirty="0"/>
              <a:t>Edge</a:t>
            </a:r>
          </a:p>
        </p:txBody>
      </p:sp>
      <p:sp>
        <p:nvSpPr>
          <p:cNvPr id="12" name="TextBox 11"/>
          <p:cNvSpPr txBox="1"/>
          <p:nvPr/>
        </p:nvSpPr>
        <p:spPr>
          <a:xfrm>
            <a:off x="630283" y="5262040"/>
            <a:ext cx="1344646" cy="507831"/>
          </a:xfrm>
          <a:prstGeom prst="rect">
            <a:avLst/>
          </a:prstGeom>
          <a:noFill/>
        </p:spPr>
        <p:txBody>
          <a:bodyPr wrap="square" rtlCol="0">
            <a:spAutoFit/>
          </a:bodyPr>
          <a:lstStyle/>
          <a:p>
            <a:pPr algn="ctr"/>
            <a:r>
              <a:rPr lang="en-US" sz="1350" dirty="0"/>
              <a:t>Internet Explorer</a:t>
            </a:r>
          </a:p>
        </p:txBody>
      </p:sp>
      <p:sp>
        <p:nvSpPr>
          <p:cNvPr id="13" name="TextBox 12"/>
          <p:cNvSpPr txBox="1"/>
          <p:nvPr/>
        </p:nvSpPr>
        <p:spPr>
          <a:xfrm>
            <a:off x="3935682" y="5262040"/>
            <a:ext cx="1344646" cy="300082"/>
          </a:xfrm>
          <a:prstGeom prst="rect">
            <a:avLst/>
          </a:prstGeom>
          <a:noFill/>
        </p:spPr>
        <p:txBody>
          <a:bodyPr wrap="square" rtlCol="0">
            <a:spAutoFit/>
          </a:bodyPr>
          <a:lstStyle/>
          <a:p>
            <a:pPr algn="ctr"/>
            <a:r>
              <a:rPr lang="en-US" sz="1350" dirty="0"/>
              <a:t>Safari</a:t>
            </a:r>
          </a:p>
        </p:txBody>
      </p:sp>
      <p:pic>
        <p:nvPicPr>
          <p:cNvPr id="2060" name="Picture 12" descr="Opera 2015 icon.sv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59803" y="3917396"/>
            <a:ext cx="1344645" cy="134464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7259803" y="5262040"/>
            <a:ext cx="1344646" cy="300082"/>
          </a:xfrm>
          <a:prstGeom prst="rect">
            <a:avLst/>
          </a:prstGeom>
          <a:noFill/>
        </p:spPr>
        <p:txBody>
          <a:bodyPr wrap="square" rtlCol="0">
            <a:spAutoFit/>
          </a:bodyPr>
          <a:lstStyle/>
          <a:p>
            <a:pPr algn="ctr"/>
            <a:r>
              <a:rPr lang="en-US" sz="1350" dirty="0"/>
              <a:t>Opera</a:t>
            </a:r>
          </a:p>
        </p:txBody>
      </p:sp>
    </p:spTree>
    <p:extLst>
      <p:ext uri="{BB962C8B-B14F-4D97-AF65-F5344CB8AC3E}">
        <p14:creationId xmlns:p14="http://schemas.microsoft.com/office/powerpoint/2010/main" val="37587060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Supported Languages</a:t>
            </a:r>
            <a:endParaRPr lang="en-US" dirty="0"/>
          </a:p>
        </p:txBody>
      </p:sp>
      <p:sp>
        <p:nvSpPr>
          <p:cNvPr id="3" name="Content Placeholder 2"/>
          <p:cNvSpPr>
            <a:spLocks noGrp="1"/>
          </p:cNvSpPr>
          <p:nvPr>
            <p:ph idx="1"/>
          </p:nvPr>
        </p:nvSpPr>
        <p:spPr>
          <a:xfrm>
            <a:off x="2042651" y="1976371"/>
            <a:ext cx="5130705" cy="3486150"/>
          </a:xfrm>
        </p:spPr>
        <p:txBody>
          <a:bodyPr/>
          <a:lstStyle/>
          <a:p>
            <a:r>
              <a:rPr lang="en-US" dirty="0" smtClean="0"/>
              <a:t>C#</a:t>
            </a:r>
          </a:p>
          <a:p>
            <a:r>
              <a:rPr lang="en-US" dirty="0" smtClean="0"/>
              <a:t>Java</a:t>
            </a:r>
          </a:p>
          <a:p>
            <a:r>
              <a:rPr lang="en-US" dirty="0" smtClean="0"/>
              <a:t>Python</a:t>
            </a:r>
          </a:p>
          <a:p>
            <a:r>
              <a:rPr lang="en-US" dirty="0" smtClean="0"/>
              <a:t>JavaScript</a:t>
            </a:r>
          </a:p>
          <a:p>
            <a:r>
              <a:rPr lang="en-US" dirty="0" smtClean="0"/>
              <a:t>Ruby</a:t>
            </a:r>
          </a:p>
          <a:p>
            <a:r>
              <a:rPr lang="en-US" dirty="0" smtClean="0"/>
              <a:t>Objective-C</a:t>
            </a:r>
          </a:p>
          <a:p>
            <a:r>
              <a:rPr lang="en-US" dirty="0" smtClean="0"/>
              <a:t>PHP</a:t>
            </a:r>
          </a:p>
          <a:p>
            <a:r>
              <a:rPr lang="en-US" dirty="0" smtClean="0"/>
              <a:t>Haskell</a:t>
            </a:r>
          </a:p>
          <a:p>
            <a:r>
              <a:rPr lang="en-US" dirty="0"/>
              <a:t>R</a:t>
            </a:r>
          </a:p>
        </p:txBody>
      </p:sp>
    </p:spTree>
    <p:extLst>
      <p:ext uri="{BB962C8B-B14F-4D97-AF65-F5344CB8AC3E}">
        <p14:creationId xmlns:p14="http://schemas.microsoft.com/office/powerpoint/2010/main" val="29340028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Architecture of Selenium</a:t>
            </a:r>
            <a:endParaRPr lang="en-US" dirty="0"/>
          </a:p>
        </p:txBody>
      </p:sp>
      <p:grpSp>
        <p:nvGrpSpPr>
          <p:cNvPr id="10" name="Group 9"/>
          <p:cNvGrpSpPr/>
          <p:nvPr/>
        </p:nvGrpSpPr>
        <p:grpSpPr>
          <a:xfrm>
            <a:off x="644776" y="1986332"/>
            <a:ext cx="7261903" cy="1167683"/>
            <a:chOff x="859701" y="1505442"/>
            <a:chExt cx="9682537" cy="1556911"/>
          </a:xfrm>
        </p:grpSpPr>
        <p:grpSp>
          <p:nvGrpSpPr>
            <p:cNvPr id="6" name="Group 5"/>
            <p:cNvGrpSpPr/>
            <p:nvPr/>
          </p:nvGrpSpPr>
          <p:grpSpPr>
            <a:xfrm>
              <a:off x="859701" y="1595379"/>
              <a:ext cx="2374153" cy="1137424"/>
              <a:chOff x="1103971" y="3211552"/>
              <a:chExt cx="2374153" cy="903248"/>
            </a:xfrm>
          </p:grpSpPr>
          <p:sp>
            <p:nvSpPr>
              <p:cNvPr id="2" name="Rectangle 1"/>
              <p:cNvSpPr/>
              <p:nvPr/>
            </p:nvSpPr>
            <p:spPr>
              <a:xfrm>
                <a:off x="1103971" y="3211552"/>
                <a:ext cx="2374153" cy="90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US" sz="1350" dirty="0"/>
                  <a:t>Your test process (C#)</a:t>
                </a:r>
              </a:p>
            </p:txBody>
          </p:sp>
          <p:sp>
            <p:nvSpPr>
              <p:cNvPr id="5" name="Rectangle 4"/>
              <p:cNvSpPr/>
              <p:nvPr/>
            </p:nvSpPr>
            <p:spPr>
              <a:xfrm>
                <a:off x="1787652" y="3527504"/>
                <a:ext cx="1498783" cy="4827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WebDriver.dll (</a:t>
                </a:r>
                <a:r>
                  <a:rPr lang="en-US" sz="1350" dirty="0" err="1"/>
                  <a:t>.Net</a:t>
                </a:r>
                <a:r>
                  <a:rPr lang="en-US" sz="1350" dirty="0"/>
                  <a:t> binding)</a:t>
                </a:r>
              </a:p>
            </p:txBody>
          </p:sp>
        </p:grpSp>
        <p:sp>
          <p:nvSpPr>
            <p:cNvPr id="7" name="Rectangle 6"/>
            <p:cNvSpPr/>
            <p:nvPr/>
          </p:nvSpPr>
          <p:spPr>
            <a:xfrm>
              <a:off x="5386038" y="1741280"/>
              <a:ext cx="1918010" cy="10927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Chrome Driver</a:t>
              </a:r>
            </a:p>
          </p:txBody>
        </p:sp>
        <p:pic>
          <p:nvPicPr>
            <p:cNvPr id="2050" name="Picture 2" descr="תוצאת תמונה עבור ‪chro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51180" y="1505442"/>
              <a:ext cx="2491058" cy="15569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cxnSp>
          <p:nvCxnSpPr>
            <p:cNvPr id="14" name="Straight Arrow Connector 13"/>
            <p:cNvCxnSpPr>
              <a:stCxn id="7" idx="3"/>
              <a:endCxn id="2050" idx="1"/>
            </p:cNvCxnSpPr>
            <p:nvPr/>
          </p:nvCxnSpPr>
          <p:spPr>
            <a:xfrm flipV="1">
              <a:off x="7304048" y="2283898"/>
              <a:ext cx="747132" cy="3765"/>
            </a:xfrm>
            <a:prstGeom prst="straightConnector1">
              <a:avLst/>
            </a:prstGeom>
            <a:ln>
              <a:headEnd type="arrow" w="med" len="med"/>
              <a:tailEnd type="arrow" w="med" len="med"/>
            </a:ln>
          </p:spPr>
          <p:style>
            <a:lnRef idx="3">
              <a:schemeClr val="accent4"/>
            </a:lnRef>
            <a:fillRef idx="0">
              <a:schemeClr val="accent4"/>
            </a:fillRef>
            <a:effectRef idx="2">
              <a:schemeClr val="accent4"/>
            </a:effectRef>
            <a:fontRef idx="minor">
              <a:schemeClr val="tx1"/>
            </a:fontRef>
          </p:style>
        </p:cxnSp>
      </p:grpSp>
      <p:grpSp>
        <p:nvGrpSpPr>
          <p:cNvPr id="34" name="Group 33"/>
          <p:cNvGrpSpPr/>
          <p:nvPr/>
        </p:nvGrpSpPr>
        <p:grpSpPr>
          <a:xfrm>
            <a:off x="642181" y="3056304"/>
            <a:ext cx="7353244" cy="2858108"/>
            <a:chOff x="856241" y="2932072"/>
            <a:chExt cx="9804325" cy="3810810"/>
          </a:xfrm>
        </p:grpSpPr>
        <p:sp>
          <p:nvSpPr>
            <p:cNvPr id="17" name="Rectangle 16"/>
            <p:cNvSpPr/>
            <p:nvPr/>
          </p:nvSpPr>
          <p:spPr>
            <a:xfrm>
              <a:off x="5386038" y="3452295"/>
              <a:ext cx="1918010" cy="109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err="1"/>
                <a:t>FireFox</a:t>
              </a:r>
              <a:r>
                <a:rPr lang="en-US" sz="1350" dirty="0"/>
                <a:t> Driver</a:t>
              </a:r>
            </a:p>
          </p:txBody>
        </p:sp>
        <p:cxnSp>
          <p:nvCxnSpPr>
            <p:cNvPr id="19" name="Straight Arrow Connector 18"/>
            <p:cNvCxnSpPr>
              <a:stCxn id="17" idx="3"/>
              <a:endCxn id="2052" idx="3"/>
            </p:cNvCxnSpPr>
            <p:nvPr/>
          </p:nvCxnSpPr>
          <p:spPr>
            <a:xfrm>
              <a:off x="7304048" y="3999495"/>
              <a:ext cx="747132" cy="1"/>
            </a:xfrm>
            <a:prstGeom prst="straightConnector1">
              <a:avLst/>
            </a:prstGeom>
            <a:ln>
              <a:headEnd type="arrow" w="med" len="med"/>
              <a:tailEnd type="arrow" w="med" len="med"/>
            </a:ln>
          </p:spPr>
          <p:style>
            <a:lnRef idx="3">
              <a:schemeClr val="accent4"/>
            </a:lnRef>
            <a:fillRef idx="0">
              <a:schemeClr val="accent4"/>
            </a:fillRef>
            <a:effectRef idx="2">
              <a:schemeClr val="accent4"/>
            </a:effectRef>
            <a:fontRef idx="minor">
              <a:schemeClr val="tx1"/>
            </a:fontRef>
          </p:style>
        </p:cxnSp>
        <p:pic>
          <p:nvPicPr>
            <p:cNvPr id="2052" name="Picture 4" descr="תוצאת תמונה עבור ‪firef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051180" y="3247978"/>
              <a:ext cx="2491058" cy="15030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7" name="Rectangle 26"/>
            <p:cNvSpPr/>
            <p:nvPr/>
          </p:nvSpPr>
          <p:spPr>
            <a:xfrm>
              <a:off x="5386038" y="5154611"/>
              <a:ext cx="1918010" cy="1094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IE Driver</a:t>
              </a:r>
            </a:p>
          </p:txBody>
        </p:sp>
        <p:cxnSp>
          <p:nvCxnSpPr>
            <p:cNvPr id="28" name="Straight Arrow Connector 27"/>
            <p:cNvCxnSpPr>
              <a:stCxn id="27" idx="3"/>
              <a:endCxn id="2054" idx="1"/>
            </p:cNvCxnSpPr>
            <p:nvPr/>
          </p:nvCxnSpPr>
          <p:spPr>
            <a:xfrm flipV="1">
              <a:off x="7304048" y="5694984"/>
              <a:ext cx="747132" cy="6827"/>
            </a:xfrm>
            <a:prstGeom prst="straightConnector1">
              <a:avLst/>
            </a:prstGeom>
            <a:ln>
              <a:headEnd type="arrow" w="med" len="med"/>
              <a:tailEnd type="arrow" w="med" len="med"/>
            </a:ln>
          </p:spPr>
          <p:style>
            <a:lnRef idx="3">
              <a:schemeClr val="accent4"/>
            </a:lnRef>
            <a:fillRef idx="0">
              <a:schemeClr val="accent4"/>
            </a:fillRef>
            <a:effectRef idx="2">
              <a:schemeClr val="accent4"/>
            </a:effectRef>
            <a:fontRef idx="minor">
              <a:schemeClr val="tx1"/>
            </a:fontRef>
          </p:style>
        </p:cxnSp>
        <p:pic>
          <p:nvPicPr>
            <p:cNvPr id="2054" name="Picture 6" descr="תוצאת תמונה עבור ‪internet explor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1180" y="4936638"/>
              <a:ext cx="2609386" cy="15166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nvGrpSpPr>
            <p:cNvPr id="33" name="Group 32"/>
            <p:cNvGrpSpPr/>
            <p:nvPr/>
          </p:nvGrpSpPr>
          <p:grpSpPr>
            <a:xfrm>
              <a:off x="856241" y="2932072"/>
              <a:ext cx="2374153" cy="1137424"/>
              <a:chOff x="856241" y="2932072"/>
              <a:chExt cx="2374153" cy="1137424"/>
            </a:xfrm>
          </p:grpSpPr>
          <p:sp>
            <p:nvSpPr>
              <p:cNvPr id="36" name="Rectangle 35"/>
              <p:cNvSpPr/>
              <p:nvPr/>
            </p:nvSpPr>
            <p:spPr>
              <a:xfrm>
                <a:off x="856241" y="2932072"/>
                <a:ext cx="2374153" cy="113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dirty="0"/>
                  <a:t>Test process (Java)</a:t>
                </a:r>
              </a:p>
            </p:txBody>
          </p:sp>
          <p:sp>
            <p:nvSpPr>
              <p:cNvPr id="37" name="Rectangle 36"/>
              <p:cNvSpPr/>
              <p:nvPr/>
            </p:nvSpPr>
            <p:spPr>
              <a:xfrm>
                <a:off x="1539922" y="3329938"/>
                <a:ext cx="1498783" cy="6078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WebDriver.jar(Java binding)</a:t>
                </a:r>
              </a:p>
            </p:txBody>
          </p:sp>
        </p:grpSp>
        <p:grpSp>
          <p:nvGrpSpPr>
            <p:cNvPr id="39" name="Group 38"/>
            <p:cNvGrpSpPr/>
            <p:nvPr/>
          </p:nvGrpSpPr>
          <p:grpSpPr>
            <a:xfrm>
              <a:off x="856241" y="4268765"/>
              <a:ext cx="2374153" cy="1137424"/>
              <a:chOff x="856241" y="2932072"/>
              <a:chExt cx="2374153" cy="1137424"/>
            </a:xfrm>
          </p:grpSpPr>
          <p:sp>
            <p:nvSpPr>
              <p:cNvPr id="40" name="Rectangle 39"/>
              <p:cNvSpPr/>
              <p:nvPr/>
            </p:nvSpPr>
            <p:spPr>
              <a:xfrm>
                <a:off x="856241" y="2932072"/>
                <a:ext cx="2374153" cy="113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dirty="0"/>
                  <a:t>Test process (Ruby)</a:t>
                </a:r>
              </a:p>
            </p:txBody>
          </p:sp>
          <p:sp>
            <p:nvSpPr>
              <p:cNvPr id="41" name="Rectangle 40"/>
              <p:cNvSpPr/>
              <p:nvPr/>
            </p:nvSpPr>
            <p:spPr>
              <a:xfrm>
                <a:off x="1382752" y="3329938"/>
                <a:ext cx="1655954" cy="6078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err="1"/>
                  <a:t>WebDriver.gem</a:t>
                </a:r>
                <a:r>
                  <a:rPr lang="en-US" sz="1350" dirty="0"/>
                  <a:t> (Ruby binding)</a:t>
                </a:r>
              </a:p>
            </p:txBody>
          </p:sp>
        </p:grpSp>
        <p:grpSp>
          <p:nvGrpSpPr>
            <p:cNvPr id="42" name="Group 41"/>
            <p:cNvGrpSpPr/>
            <p:nvPr/>
          </p:nvGrpSpPr>
          <p:grpSpPr>
            <a:xfrm>
              <a:off x="856241" y="5605458"/>
              <a:ext cx="2374153" cy="1137424"/>
              <a:chOff x="856241" y="2932072"/>
              <a:chExt cx="2374153" cy="1137424"/>
            </a:xfrm>
          </p:grpSpPr>
          <p:sp>
            <p:nvSpPr>
              <p:cNvPr id="43" name="Rectangle 42"/>
              <p:cNvSpPr/>
              <p:nvPr/>
            </p:nvSpPr>
            <p:spPr>
              <a:xfrm>
                <a:off x="856241" y="2932072"/>
                <a:ext cx="2374153" cy="1137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350" dirty="0"/>
                  <a:t>Test process (Python)</a:t>
                </a:r>
              </a:p>
            </p:txBody>
          </p:sp>
          <p:sp>
            <p:nvSpPr>
              <p:cNvPr id="44" name="Rectangle 43"/>
              <p:cNvSpPr/>
              <p:nvPr/>
            </p:nvSpPr>
            <p:spPr>
              <a:xfrm>
                <a:off x="1271239" y="3329938"/>
                <a:ext cx="1767467" cy="6078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WebDriver.py (Python binding)</a:t>
                </a:r>
              </a:p>
            </p:txBody>
          </p:sp>
        </p:grpSp>
      </p:grpSp>
      <p:grpSp>
        <p:nvGrpSpPr>
          <p:cNvPr id="55" name="Group 54"/>
          <p:cNvGrpSpPr/>
          <p:nvPr/>
        </p:nvGrpSpPr>
        <p:grpSpPr>
          <a:xfrm>
            <a:off x="2281624" y="2049563"/>
            <a:ext cx="1757905" cy="530572"/>
            <a:chOff x="3042165" y="1589750"/>
            <a:chExt cx="2343873" cy="707429"/>
          </a:xfrm>
        </p:grpSpPr>
        <p:sp>
          <p:nvSpPr>
            <p:cNvPr id="11" name="TextBox 10"/>
            <p:cNvSpPr txBox="1"/>
            <p:nvPr/>
          </p:nvSpPr>
          <p:spPr>
            <a:xfrm>
              <a:off x="3155265" y="1589750"/>
              <a:ext cx="1572322" cy="677108"/>
            </a:xfrm>
            <a:prstGeom prst="rect">
              <a:avLst/>
            </a:prstGeom>
            <a:noFill/>
          </p:spPr>
          <p:txBody>
            <a:bodyPr wrap="square" rtlCol="0">
              <a:spAutoFit/>
            </a:bodyPr>
            <a:lstStyle/>
            <a:p>
              <a:pPr algn="ctr"/>
              <a:r>
                <a:rPr lang="en-US" sz="1350" dirty="0"/>
                <a:t>JSON Wire Protocol</a:t>
              </a:r>
            </a:p>
          </p:txBody>
        </p:sp>
        <p:cxnSp>
          <p:nvCxnSpPr>
            <p:cNvPr id="9" name="Straight Arrow Connector 8"/>
            <p:cNvCxnSpPr>
              <a:stCxn id="5" idx="3"/>
              <a:endCxn id="7" idx="1"/>
            </p:cNvCxnSpPr>
            <p:nvPr/>
          </p:nvCxnSpPr>
          <p:spPr>
            <a:xfrm flipV="1">
              <a:off x="3042165" y="2287663"/>
              <a:ext cx="2343873" cy="9516"/>
            </a:xfrm>
            <a:prstGeom prst="straightConnector1">
              <a:avLst/>
            </a:prstGeom>
            <a:ln w="76200">
              <a:headEnd type="arrow" w="med" len="med"/>
              <a:tailEnd type="arrow" w="med" len="med"/>
            </a:ln>
          </p:spPr>
          <p:style>
            <a:lnRef idx="3">
              <a:schemeClr val="accent2"/>
            </a:lnRef>
            <a:fillRef idx="0">
              <a:schemeClr val="accent2"/>
            </a:fillRef>
            <a:effectRef idx="2">
              <a:schemeClr val="accent2"/>
            </a:effectRef>
            <a:fontRef idx="minor">
              <a:schemeClr val="tx1"/>
            </a:fontRef>
          </p:style>
        </p:cxnSp>
      </p:grpSp>
      <p:grpSp>
        <p:nvGrpSpPr>
          <p:cNvPr id="79" name="Group 78"/>
          <p:cNvGrpSpPr/>
          <p:nvPr/>
        </p:nvGrpSpPr>
        <p:grpSpPr>
          <a:xfrm>
            <a:off x="2241897" y="2572998"/>
            <a:ext cx="1797632" cy="3014696"/>
            <a:chOff x="2989195" y="2287663"/>
            <a:chExt cx="2396843" cy="4019595"/>
          </a:xfrm>
        </p:grpSpPr>
        <p:cxnSp>
          <p:nvCxnSpPr>
            <p:cNvPr id="52" name="Straight Arrow Connector 51"/>
            <p:cNvCxnSpPr>
              <a:stCxn id="37" idx="3"/>
            </p:cNvCxnSpPr>
            <p:nvPr/>
          </p:nvCxnSpPr>
          <p:spPr>
            <a:xfrm>
              <a:off x="3038705" y="3633872"/>
              <a:ext cx="509499" cy="42119"/>
            </a:xfrm>
            <a:prstGeom prst="straightConnector1">
              <a:avLst/>
            </a:prstGeom>
            <a:ln w="76200">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6" name="Straight Arrow Connector 55"/>
            <p:cNvCxnSpPr/>
            <p:nvPr/>
          </p:nvCxnSpPr>
          <p:spPr>
            <a:xfrm>
              <a:off x="2989195" y="2425205"/>
              <a:ext cx="726540" cy="611532"/>
            </a:xfrm>
            <a:prstGeom prst="straightConnector1">
              <a:avLst/>
            </a:prstGeom>
            <a:ln w="76200">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p:nvPr/>
          </p:nvCxnSpPr>
          <p:spPr>
            <a:xfrm flipV="1">
              <a:off x="3000348" y="4837477"/>
              <a:ext cx="506041" cy="109613"/>
            </a:xfrm>
            <a:prstGeom prst="straightConnector1">
              <a:avLst/>
            </a:prstGeom>
            <a:ln w="76200">
              <a:headEnd type="arrow" w="med" len="med"/>
              <a:tailEnd type="none" w="med" len="med"/>
            </a:ln>
          </p:spPr>
          <p:style>
            <a:lnRef idx="3">
              <a:schemeClr val="accent2"/>
            </a:lnRef>
            <a:fillRef idx="0">
              <a:schemeClr val="accent2"/>
            </a:fillRef>
            <a:effectRef idx="2">
              <a:schemeClr val="accent2"/>
            </a:effectRef>
            <a:fontRef idx="minor">
              <a:schemeClr val="tx1"/>
            </a:fontRef>
          </p:style>
        </p:cxnSp>
        <p:sp>
          <p:nvSpPr>
            <p:cNvPr id="45" name="Cloud 44"/>
            <p:cNvSpPr/>
            <p:nvPr/>
          </p:nvSpPr>
          <p:spPr>
            <a:xfrm>
              <a:off x="3456879" y="2497873"/>
              <a:ext cx="1182028" cy="3769112"/>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JSON Wire Proto-col</a:t>
              </a:r>
            </a:p>
          </p:txBody>
        </p:sp>
        <p:cxnSp>
          <p:nvCxnSpPr>
            <p:cNvPr id="62" name="Straight Arrow Connector 61"/>
            <p:cNvCxnSpPr>
              <a:stCxn id="44" idx="3"/>
            </p:cNvCxnSpPr>
            <p:nvPr/>
          </p:nvCxnSpPr>
          <p:spPr>
            <a:xfrm flipV="1">
              <a:off x="3038706" y="5937479"/>
              <a:ext cx="659371" cy="369779"/>
            </a:xfrm>
            <a:prstGeom prst="straightConnector1">
              <a:avLst/>
            </a:prstGeom>
            <a:ln w="76200">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65" name="Straight Arrow Connector 64"/>
            <p:cNvCxnSpPr>
              <a:stCxn id="27" idx="1"/>
            </p:cNvCxnSpPr>
            <p:nvPr/>
          </p:nvCxnSpPr>
          <p:spPr>
            <a:xfrm flipH="1" flipV="1">
              <a:off x="4438185" y="5406189"/>
              <a:ext cx="947853" cy="295622"/>
            </a:xfrm>
            <a:prstGeom prst="straightConnector1">
              <a:avLst/>
            </a:prstGeom>
            <a:ln w="76200">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77" name="Straight Arrow Connector 76"/>
            <p:cNvCxnSpPr>
              <a:stCxn id="17" idx="1"/>
              <a:endCxn id="45" idx="0"/>
            </p:cNvCxnSpPr>
            <p:nvPr/>
          </p:nvCxnSpPr>
          <p:spPr>
            <a:xfrm flipH="1">
              <a:off x="4637922" y="3999495"/>
              <a:ext cx="748116" cy="382934"/>
            </a:xfrm>
            <a:prstGeom prst="straightConnector1">
              <a:avLst/>
            </a:prstGeom>
            <a:ln w="76200">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80" name="Straight Arrow Connector 79"/>
            <p:cNvCxnSpPr>
              <a:stCxn id="7" idx="1"/>
            </p:cNvCxnSpPr>
            <p:nvPr/>
          </p:nvCxnSpPr>
          <p:spPr>
            <a:xfrm flipH="1">
              <a:off x="4540948" y="2287663"/>
              <a:ext cx="845090" cy="960315"/>
            </a:xfrm>
            <a:prstGeom prst="straightConnector1">
              <a:avLst/>
            </a:prstGeom>
            <a:ln w="76200">
              <a:headEnd type="arrow" w="med" len="med"/>
              <a:tailEnd type="none" w="med" len="med"/>
            </a:ln>
          </p:spPr>
          <p:style>
            <a:lnRef idx="3">
              <a:schemeClr val="accent2"/>
            </a:lnRef>
            <a:fillRef idx="0">
              <a:schemeClr val="accent2"/>
            </a:fillRef>
            <a:effectRef idx="2">
              <a:schemeClr val="accent2"/>
            </a:effectRef>
            <a:fontRef idx="minor">
              <a:schemeClr val="tx1"/>
            </a:fontRef>
          </p:style>
        </p:cxnSp>
      </p:grpSp>
      <p:grpSp>
        <p:nvGrpSpPr>
          <p:cNvPr id="12" name="Group 11"/>
          <p:cNvGrpSpPr/>
          <p:nvPr/>
        </p:nvGrpSpPr>
        <p:grpSpPr>
          <a:xfrm>
            <a:off x="7855396" y="2163210"/>
            <a:ext cx="1103133" cy="843227"/>
            <a:chOff x="10473861" y="1741280"/>
            <a:chExt cx="1470844" cy="1124302"/>
          </a:xfrm>
        </p:grpSpPr>
        <p:sp>
          <p:nvSpPr>
            <p:cNvPr id="4" name="Cloud 3"/>
            <p:cNvSpPr/>
            <p:nvPr/>
          </p:nvSpPr>
          <p:spPr>
            <a:xfrm>
              <a:off x="10786436" y="1950510"/>
              <a:ext cx="1158269" cy="68382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sz="1350" dirty="0" err="1"/>
                <a:t>Intenet</a:t>
              </a:r>
              <a:endParaRPr lang="en-US" sz="1350" dirty="0"/>
            </a:p>
          </p:txBody>
        </p:sp>
        <p:sp>
          <p:nvSpPr>
            <p:cNvPr id="8" name="Arc 7"/>
            <p:cNvSpPr/>
            <p:nvPr/>
          </p:nvSpPr>
          <p:spPr>
            <a:xfrm>
              <a:off x="10473861" y="1741280"/>
              <a:ext cx="815509" cy="859832"/>
            </a:xfrm>
            <a:prstGeom prst="arc">
              <a:avLst>
                <a:gd name="adj1" fmla="val 13467895"/>
                <a:gd name="adj2" fmla="val 19682152"/>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1350"/>
            </a:p>
          </p:txBody>
        </p:sp>
        <p:sp>
          <p:nvSpPr>
            <p:cNvPr id="47" name="Arc 46"/>
            <p:cNvSpPr/>
            <p:nvPr/>
          </p:nvSpPr>
          <p:spPr>
            <a:xfrm rot="10800000">
              <a:off x="10473861" y="1993245"/>
              <a:ext cx="815509" cy="872337"/>
            </a:xfrm>
            <a:prstGeom prst="arc">
              <a:avLst>
                <a:gd name="adj1" fmla="val 12237288"/>
                <a:gd name="adj2" fmla="val 19180506"/>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1350"/>
            </a:p>
          </p:txBody>
        </p:sp>
      </p:grpSp>
      <p:grpSp>
        <p:nvGrpSpPr>
          <p:cNvPr id="48" name="Group 47"/>
          <p:cNvGrpSpPr/>
          <p:nvPr/>
        </p:nvGrpSpPr>
        <p:grpSpPr>
          <a:xfrm>
            <a:off x="7855396" y="3431029"/>
            <a:ext cx="1103133" cy="843227"/>
            <a:chOff x="10473861" y="1741280"/>
            <a:chExt cx="1470844" cy="1124302"/>
          </a:xfrm>
        </p:grpSpPr>
        <p:sp>
          <p:nvSpPr>
            <p:cNvPr id="49" name="Cloud 48"/>
            <p:cNvSpPr/>
            <p:nvPr/>
          </p:nvSpPr>
          <p:spPr>
            <a:xfrm>
              <a:off x="10786436" y="1950510"/>
              <a:ext cx="1158269" cy="68382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sz="1350" dirty="0" err="1"/>
                <a:t>Intenet</a:t>
              </a:r>
              <a:endParaRPr lang="en-US" sz="1350" dirty="0"/>
            </a:p>
          </p:txBody>
        </p:sp>
        <p:sp>
          <p:nvSpPr>
            <p:cNvPr id="50" name="Arc 49"/>
            <p:cNvSpPr/>
            <p:nvPr/>
          </p:nvSpPr>
          <p:spPr>
            <a:xfrm>
              <a:off x="10473861" y="1741280"/>
              <a:ext cx="815509" cy="859832"/>
            </a:xfrm>
            <a:prstGeom prst="arc">
              <a:avLst>
                <a:gd name="adj1" fmla="val 13467895"/>
                <a:gd name="adj2" fmla="val 19682152"/>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1350"/>
            </a:p>
          </p:txBody>
        </p:sp>
        <p:sp>
          <p:nvSpPr>
            <p:cNvPr id="51" name="Arc 50"/>
            <p:cNvSpPr/>
            <p:nvPr/>
          </p:nvSpPr>
          <p:spPr>
            <a:xfrm rot="10800000">
              <a:off x="10473861" y="1993245"/>
              <a:ext cx="815509" cy="872337"/>
            </a:xfrm>
            <a:prstGeom prst="arc">
              <a:avLst>
                <a:gd name="adj1" fmla="val 12237288"/>
                <a:gd name="adj2" fmla="val 19180506"/>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1350"/>
            </a:p>
          </p:txBody>
        </p:sp>
      </p:grpSp>
      <p:grpSp>
        <p:nvGrpSpPr>
          <p:cNvPr id="53" name="Group 52"/>
          <p:cNvGrpSpPr/>
          <p:nvPr/>
        </p:nvGrpSpPr>
        <p:grpSpPr>
          <a:xfrm>
            <a:off x="7855396" y="4744466"/>
            <a:ext cx="1103133" cy="843227"/>
            <a:chOff x="10473861" y="1741280"/>
            <a:chExt cx="1470844" cy="1124302"/>
          </a:xfrm>
        </p:grpSpPr>
        <p:sp>
          <p:nvSpPr>
            <p:cNvPr id="54" name="Cloud 53"/>
            <p:cNvSpPr/>
            <p:nvPr/>
          </p:nvSpPr>
          <p:spPr>
            <a:xfrm>
              <a:off x="10786436" y="1950510"/>
              <a:ext cx="1158269" cy="68382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r>
                <a:rPr lang="en-US" sz="1350" dirty="0" err="1"/>
                <a:t>Intenet</a:t>
              </a:r>
              <a:endParaRPr lang="en-US" sz="1350" dirty="0"/>
            </a:p>
          </p:txBody>
        </p:sp>
        <p:sp>
          <p:nvSpPr>
            <p:cNvPr id="57" name="Arc 56"/>
            <p:cNvSpPr/>
            <p:nvPr/>
          </p:nvSpPr>
          <p:spPr>
            <a:xfrm>
              <a:off x="10473861" y="1741280"/>
              <a:ext cx="815509" cy="859832"/>
            </a:xfrm>
            <a:prstGeom prst="arc">
              <a:avLst>
                <a:gd name="adj1" fmla="val 13467895"/>
                <a:gd name="adj2" fmla="val 19682152"/>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1350"/>
            </a:p>
          </p:txBody>
        </p:sp>
        <p:sp>
          <p:nvSpPr>
            <p:cNvPr id="58" name="Arc 57"/>
            <p:cNvSpPr/>
            <p:nvPr/>
          </p:nvSpPr>
          <p:spPr>
            <a:xfrm rot="10800000">
              <a:off x="10473861" y="1993245"/>
              <a:ext cx="815509" cy="872337"/>
            </a:xfrm>
            <a:prstGeom prst="arc">
              <a:avLst>
                <a:gd name="adj1" fmla="val 12237288"/>
                <a:gd name="adj2" fmla="val 19180506"/>
              </a:avLst>
            </a:prstGeom>
            <a:ln>
              <a:headEnd type="none" w="med" len="med"/>
              <a:tailEnd type="arrow"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sz="1350"/>
            </a:p>
          </p:txBody>
        </p:sp>
      </p:grpSp>
    </p:spTree>
    <p:extLst>
      <p:ext uri="{BB962C8B-B14F-4D97-AF65-F5344CB8AC3E}">
        <p14:creationId xmlns:p14="http://schemas.microsoft.com/office/powerpoint/2010/main" val="264557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a:bodyPr>
          <a:lstStyle/>
          <a:p>
            <a:endParaRPr lang="en-US" sz="2700" i="1" dirty="0"/>
          </a:p>
          <a:p>
            <a:endParaRPr lang="en-US" sz="2700" i="1" dirty="0"/>
          </a:p>
          <a:p>
            <a:r>
              <a:rPr lang="en-US" sz="2700" i="1" dirty="0"/>
              <a:t>Selenium is not a testing framework!</a:t>
            </a:r>
          </a:p>
          <a:p>
            <a:endParaRPr lang="en-US" sz="2700" i="1" dirty="0"/>
          </a:p>
          <a:p>
            <a:r>
              <a:rPr lang="en-US" sz="2700" i="1" dirty="0"/>
              <a:t>Selenium is not limited to testing…</a:t>
            </a:r>
          </a:p>
        </p:txBody>
      </p:sp>
    </p:spTree>
    <p:extLst>
      <p:ext uri="{BB962C8B-B14F-4D97-AF65-F5344CB8AC3E}">
        <p14:creationId xmlns:p14="http://schemas.microsoft.com/office/powerpoint/2010/main" val="579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734756" y="1261641"/>
            <a:ext cx="3258772" cy="507142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dirty="0" smtClean="0"/>
              <a:t>NFT</a:t>
            </a:r>
            <a:endParaRPr lang="en-US" dirty="0"/>
          </a:p>
        </p:txBody>
      </p:sp>
      <p:sp>
        <p:nvSpPr>
          <p:cNvPr id="2" name="Title 1"/>
          <p:cNvSpPr>
            <a:spLocks noGrp="1"/>
          </p:cNvSpPr>
          <p:nvPr>
            <p:ph type="title"/>
          </p:nvPr>
        </p:nvSpPr>
        <p:spPr/>
        <p:txBody>
          <a:bodyPr/>
          <a:lstStyle/>
          <a:p>
            <a:r>
              <a:rPr lang="en-US" dirty="0" smtClean="0"/>
              <a:t>Types of automated tests</a:t>
            </a:r>
            <a:endParaRPr lang="en-US" dirty="0"/>
          </a:p>
        </p:txBody>
      </p:sp>
      <p:grpSp>
        <p:nvGrpSpPr>
          <p:cNvPr id="13" name="Group 12"/>
          <p:cNvGrpSpPr/>
          <p:nvPr/>
        </p:nvGrpSpPr>
        <p:grpSpPr>
          <a:xfrm>
            <a:off x="474133" y="1354667"/>
            <a:ext cx="4921956" cy="4978400"/>
            <a:chOff x="474133" y="1354667"/>
            <a:chExt cx="4921956" cy="4978400"/>
          </a:xfrm>
        </p:grpSpPr>
        <p:sp>
          <p:nvSpPr>
            <p:cNvPr id="6" name="Rounded Rectangle 5"/>
            <p:cNvSpPr/>
            <p:nvPr/>
          </p:nvSpPr>
          <p:spPr>
            <a:xfrm>
              <a:off x="474133" y="1354667"/>
              <a:ext cx="4921956" cy="4978400"/>
            </a:xfrm>
            <a:prstGeom prst="roundRect">
              <a:avLst>
                <a:gd name="adj" fmla="val 3969"/>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Functional</a:t>
              </a:r>
              <a:endParaRPr lang="en-US" dirty="0"/>
            </a:p>
          </p:txBody>
        </p:sp>
        <p:sp>
          <p:nvSpPr>
            <p:cNvPr id="7" name="Rounded Rectangle 6"/>
            <p:cNvSpPr/>
            <p:nvPr/>
          </p:nvSpPr>
          <p:spPr>
            <a:xfrm>
              <a:off x="1964267" y="1986844"/>
              <a:ext cx="3172177" cy="7224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System</a:t>
              </a:r>
              <a:endParaRPr lang="en-US" dirty="0"/>
            </a:p>
          </p:txBody>
        </p:sp>
        <p:sp>
          <p:nvSpPr>
            <p:cNvPr id="8" name="Rounded Rectangle 7"/>
            <p:cNvSpPr/>
            <p:nvPr/>
          </p:nvSpPr>
          <p:spPr>
            <a:xfrm>
              <a:off x="1964267" y="2942784"/>
              <a:ext cx="3172177" cy="7224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API</a:t>
              </a:r>
              <a:endParaRPr lang="en-US" dirty="0"/>
            </a:p>
          </p:txBody>
        </p:sp>
        <p:sp>
          <p:nvSpPr>
            <p:cNvPr id="9" name="Rounded Rectangle 8"/>
            <p:cNvSpPr/>
            <p:nvPr/>
          </p:nvSpPr>
          <p:spPr>
            <a:xfrm>
              <a:off x="1964267" y="3898724"/>
              <a:ext cx="3172177" cy="7224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Integration</a:t>
              </a:r>
              <a:endParaRPr lang="en-US" dirty="0"/>
            </a:p>
          </p:txBody>
        </p:sp>
        <p:sp>
          <p:nvSpPr>
            <p:cNvPr id="10" name="Rounded Rectangle 9"/>
            <p:cNvSpPr/>
            <p:nvPr/>
          </p:nvSpPr>
          <p:spPr>
            <a:xfrm>
              <a:off x="1964267" y="4854664"/>
              <a:ext cx="3172177" cy="72248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Unit</a:t>
              </a:r>
              <a:endParaRPr lang="en-US" dirty="0"/>
            </a:p>
          </p:txBody>
        </p:sp>
        <p:sp>
          <p:nvSpPr>
            <p:cNvPr id="11" name="Rounded Rectangle 10"/>
            <p:cNvSpPr/>
            <p:nvPr/>
          </p:nvSpPr>
          <p:spPr>
            <a:xfrm>
              <a:off x="821267" y="1986845"/>
              <a:ext cx="795866" cy="1320800"/>
            </a:xfrm>
            <a:prstGeom prst="round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Sanity</a:t>
              </a:r>
              <a:endParaRPr lang="en-US" dirty="0"/>
            </a:p>
          </p:txBody>
        </p:sp>
        <p:sp>
          <p:nvSpPr>
            <p:cNvPr id="12" name="Rounded Rectangle 11"/>
            <p:cNvSpPr/>
            <p:nvPr/>
          </p:nvSpPr>
          <p:spPr>
            <a:xfrm>
              <a:off x="829734" y="3533422"/>
              <a:ext cx="795866" cy="2091357"/>
            </a:xfrm>
            <a:prstGeom prst="round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smtClean="0"/>
                <a:t>Regression</a:t>
              </a:r>
              <a:endParaRPr lang="en-US" dirty="0"/>
            </a:p>
          </p:txBody>
        </p:sp>
      </p:grpSp>
      <p:sp>
        <p:nvSpPr>
          <p:cNvPr id="14" name="Rounded Rectangle 13"/>
          <p:cNvSpPr/>
          <p:nvPr/>
        </p:nvSpPr>
        <p:spPr>
          <a:xfrm>
            <a:off x="5930352" y="1971853"/>
            <a:ext cx="1350981" cy="3881522"/>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600" dirty="0" smtClean="0"/>
              <a:t>Performance</a:t>
            </a:r>
            <a:endParaRPr lang="en-US" sz="3600" dirty="0"/>
          </a:p>
        </p:txBody>
      </p:sp>
      <p:sp>
        <p:nvSpPr>
          <p:cNvPr id="15" name="Rounded Rectangle 14"/>
          <p:cNvSpPr/>
          <p:nvPr/>
        </p:nvSpPr>
        <p:spPr>
          <a:xfrm>
            <a:off x="7622934" y="1986843"/>
            <a:ext cx="1243870" cy="388152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3600" dirty="0" smtClean="0"/>
              <a:t>Load</a:t>
            </a:r>
            <a:endParaRPr lang="en-US" sz="3600" dirty="0"/>
          </a:p>
        </p:txBody>
      </p:sp>
    </p:spTree>
    <p:extLst>
      <p:ext uri="{BB962C8B-B14F-4D97-AF65-F5344CB8AC3E}">
        <p14:creationId xmlns:p14="http://schemas.microsoft.com/office/powerpoint/2010/main" val="2750908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Selenium Demo</a:t>
            </a:r>
            <a:endParaRPr lang="en-US" dirty="0"/>
          </a:p>
        </p:txBody>
      </p:sp>
    </p:spTree>
    <p:extLst>
      <p:ext uri="{BB962C8B-B14F-4D97-AF65-F5344CB8AC3E}">
        <p14:creationId xmlns:p14="http://schemas.microsoft.com/office/powerpoint/2010/main" val="18086308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Unit Testing Framework Basics</a:t>
            </a:r>
            <a:endParaRPr lang="en-US" dirty="0"/>
          </a:p>
        </p:txBody>
      </p:sp>
      <p:pic>
        <p:nvPicPr>
          <p:cNvPr id="5122" name="Picture 2" descr="×ª××× × ×§×©××¨×"/>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l="11534" r="11534"/>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113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MSTest – Microsoft Visual Studio Unit Testing Project</a:t>
            </a:r>
            <a:endParaRPr lang="en-US" dirty="0"/>
          </a:p>
        </p:txBody>
      </p:sp>
    </p:spTree>
    <p:extLst>
      <p:ext uri="{BB962C8B-B14F-4D97-AF65-F5344CB8AC3E}">
        <p14:creationId xmlns:p14="http://schemas.microsoft.com/office/powerpoint/2010/main" val="2204051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MSTest – Basics</a:t>
            </a:r>
            <a:endParaRPr lang="en-US" dirty="0"/>
          </a:p>
        </p:txBody>
      </p:sp>
      <p:sp>
        <p:nvSpPr>
          <p:cNvPr id="3" name="Content Placeholder 2"/>
          <p:cNvSpPr>
            <a:spLocks noGrp="1"/>
          </p:cNvSpPr>
          <p:nvPr>
            <p:ph idx="1"/>
          </p:nvPr>
        </p:nvSpPr>
        <p:spPr>
          <a:xfrm>
            <a:off x="611560" y="1976371"/>
            <a:ext cx="7992888" cy="3486150"/>
          </a:xfrm>
        </p:spPr>
        <p:txBody>
          <a:bodyPr/>
          <a:lstStyle/>
          <a:p>
            <a:r>
              <a:rPr lang="en-US" dirty="0" smtClean="0"/>
              <a:t>Classes containing tests must have </a:t>
            </a:r>
            <a:r>
              <a:rPr lang="en-US" dirty="0" smtClean="0">
                <a:latin typeface="Consolas" panose="020B0609020204030204" pitchFamily="49" charset="0"/>
                <a:cs typeface="Consolas" panose="020B0609020204030204" pitchFamily="49" charset="0"/>
              </a:rPr>
              <a:t>[</a:t>
            </a:r>
            <a:r>
              <a:rPr lang="en-US" dirty="0" err="1" smtClean="0">
                <a:latin typeface="Consolas" panose="020B0609020204030204" pitchFamily="49" charset="0"/>
                <a:cs typeface="Consolas" panose="020B0609020204030204" pitchFamily="49" charset="0"/>
              </a:rPr>
              <a:t>TestClass</a:t>
            </a:r>
            <a:r>
              <a:rPr lang="en-US" dirty="0" smtClean="0">
                <a:latin typeface="Consolas" panose="020B0609020204030204" pitchFamily="49" charset="0"/>
                <a:cs typeface="Consolas" panose="020B0609020204030204" pitchFamily="49" charset="0"/>
              </a:rPr>
              <a:t>]</a:t>
            </a:r>
            <a:r>
              <a:rPr lang="en-US" dirty="0" smtClean="0"/>
              <a:t> attribute</a:t>
            </a:r>
          </a:p>
          <a:p>
            <a:pPr lvl="1"/>
            <a:r>
              <a:rPr lang="en-US" dirty="0" smtClean="0"/>
              <a:t>Class must be </a:t>
            </a:r>
            <a:r>
              <a:rPr lang="en-US" dirty="0" smtClean="0">
                <a:solidFill>
                  <a:schemeClr val="tx2">
                    <a:lumMod val="60000"/>
                    <a:lumOff val="40000"/>
                  </a:schemeClr>
                </a:solidFill>
                <a:latin typeface="Consolas" panose="020B0609020204030204" pitchFamily="49" charset="0"/>
                <a:cs typeface="Consolas" panose="020B0609020204030204" pitchFamily="49" charset="0"/>
              </a:rPr>
              <a:t>public</a:t>
            </a:r>
          </a:p>
          <a:p>
            <a:r>
              <a:rPr lang="en-US" dirty="0" smtClean="0"/>
              <a:t>Each Test method must be have a [</a:t>
            </a:r>
            <a:r>
              <a:rPr lang="en-US" dirty="0" err="1" smtClean="0"/>
              <a:t>TestMethod</a:t>
            </a:r>
            <a:r>
              <a:rPr lang="en-US" dirty="0" smtClean="0"/>
              <a:t>] attribute</a:t>
            </a:r>
          </a:p>
          <a:p>
            <a:pPr lvl="1"/>
            <a:r>
              <a:rPr lang="en-US" dirty="0" smtClean="0"/>
              <a:t>Method must be </a:t>
            </a:r>
            <a:r>
              <a:rPr lang="en-US" dirty="0">
                <a:solidFill>
                  <a:schemeClr val="tx2">
                    <a:lumMod val="60000"/>
                    <a:lumOff val="40000"/>
                  </a:schemeClr>
                </a:solidFill>
                <a:latin typeface="Consolas" panose="020B0609020204030204" pitchFamily="49" charset="0"/>
                <a:cs typeface="Consolas" panose="020B0609020204030204" pitchFamily="49" charset="0"/>
              </a:rPr>
              <a:t>public </a:t>
            </a:r>
            <a:r>
              <a:rPr lang="en-US" dirty="0" smtClean="0">
                <a:solidFill>
                  <a:schemeClr val="tx2">
                    <a:lumMod val="60000"/>
                    <a:lumOff val="40000"/>
                  </a:schemeClr>
                </a:solidFill>
                <a:latin typeface="Consolas" panose="020B0609020204030204" pitchFamily="49" charset="0"/>
                <a:cs typeface="Consolas" panose="020B0609020204030204" pitchFamily="49" charset="0"/>
              </a:rPr>
              <a:t>void</a:t>
            </a:r>
          </a:p>
          <a:p>
            <a:pPr lvl="1"/>
            <a:endParaRPr lang="en-US" dirty="0" smtClean="0">
              <a:solidFill>
                <a:schemeClr val="tx2">
                  <a:lumMod val="60000"/>
                  <a:lumOff val="40000"/>
                </a:schemeClr>
              </a:solidFill>
              <a:latin typeface="Consolas" panose="020B0609020204030204" pitchFamily="49" charset="0"/>
              <a:cs typeface="Consolas" panose="020B0609020204030204" pitchFamily="49" charset="0"/>
            </a:endParaRPr>
          </a:p>
          <a:p>
            <a:r>
              <a:rPr lang="en-US" dirty="0" smtClean="0"/>
              <a:t>Test </a:t>
            </a:r>
            <a:r>
              <a:rPr lang="en-US" dirty="0" smtClean="0">
                <a:sym typeface="Wingdings" panose="05000000000000000000" pitchFamily="2" charset="2"/>
              </a:rPr>
              <a:t> Windows  Test Explorer</a:t>
            </a:r>
            <a:endParaRPr lang="en-US" dirty="0"/>
          </a:p>
        </p:txBody>
      </p:sp>
      <p:pic>
        <p:nvPicPr>
          <p:cNvPr id="6146" name="Picture 2" descr="×ª××¦××ª ×ª××× × ×¢×××¨ âªvisual studio unit test explorerâ¬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508" y="3128502"/>
            <a:ext cx="1996940" cy="233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264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Asserts</a:t>
            </a:r>
            <a:endParaRPr lang="en-US" dirty="0"/>
          </a:p>
        </p:txBody>
      </p:sp>
      <p:sp>
        <p:nvSpPr>
          <p:cNvPr id="3" name="Content Placeholder 2"/>
          <p:cNvSpPr>
            <a:spLocks noGrp="1"/>
          </p:cNvSpPr>
          <p:nvPr>
            <p:ph idx="1"/>
          </p:nvPr>
        </p:nvSpPr>
        <p:spPr>
          <a:xfrm>
            <a:off x="611560" y="1976371"/>
            <a:ext cx="7992888" cy="3828963"/>
          </a:xfrm>
        </p:spPr>
        <p:txBody>
          <a:bodyPr>
            <a:normAutofit fontScale="77500" lnSpcReduction="20000"/>
          </a:bodyPr>
          <a:lstStyle/>
          <a:p>
            <a:r>
              <a:rPr lang="en-US" dirty="0" err="1" smtClean="0">
                <a:latin typeface="Consolas" panose="020B0609020204030204" pitchFamily="49" charset="0"/>
                <a:cs typeface="Consolas" panose="020B0609020204030204" pitchFamily="49" charset="0"/>
              </a:rPr>
              <a:t>Assert.AreEqual</a:t>
            </a:r>
            <a:r>
              <a:rPr lang="en-US" dirty="0" smtClean="0">
                <a:latin typeface="Consolas" panose="020B0609020204030204" pitchFamily="49" charset="0"/>
                <a:cs typeface="Consolas" panose="020B0609020204030204" pitchFamily="49" charset="0"/>
              </a:rPr>
              <a:t>(</a:t>
            </a:r>
            <a:r>
              <a:rPr lang="en-US" i="1" dirty="0" smtClean="0">
                <a:latin typeface="Consolas" panose="020B0609020204030204" pitchFamily="49" charset="0"/>
                <a:cs typeface="Consolas" panose="020B0609020204030204" pitchFamily="49" charset="0"/>
              </a:rPr>
              <a:t>expected, actual [, message])</a:t>
            </a:r>
          </a:p>
          <a:p>
            <a:r>
              <a:rPr lang="en-US" dirty="0" err="1" smtClean="0">
                <a:latin typeface="Consolas" panose="020B0609020204030204" pitchFamily="49" charset="0"/>
                <a:cs typeface="Consolas" panose="020B0609020204030204" pitchFamily="49" charset="0"/>
              </a:rPr>
              <a:t>Assert.IsTrue</a:t>
            </a:r>
            <a:r>
              <a:rPr lang="en-US" dirty="0" smtClean="0">
                <a:latin typeface="Consolas" panose="020B0609020204030204" pitchFamily="49" charset="0"/>
                <a:cs typeface="Consolas" panose="020B0609020204030204" pitchFamily="49" charset="0"/>
              </a:rPr>
              <a:t>(</a:t>
            </a:r>
            <a:r>
              <a:rPr lang="en-US" i="1" dirty="0" smtClean="0">
                <a:latin typeface="Consolas" panose="020B0609020204030204" pitchFamily="49" charset="0"/>
                <a:cs typeface="Consolas" panose="020B0609020204030204" pitchFamily="49" charset="0"/>
              </a:rPr>
              <a:t>Boolean-expression </a:t>
            </a:r>
            <a:r>
              <a:rPr lang="en-US" i="1" dirty="0">
                <a:latin typeface="Consolas" panose="020B0609020204030204" pitchFamily="49" charset="0"/>
                <a:cs typeface="Consolas" panose="020B0609020204030204" pitchFamily="49" charset="0"/>
              </a:rPr>
              <a:t>[, message</a:t>
            </a:r>
            <a:r>
              <a:rPr lang="en-US" i="1"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Assert.IsFalse</a:t>
            </a:r>
            <a:endParaRPr lang="en-US" dirty="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Assert.IsNull</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Assert.IsNotNull</a:t>
            </a:r>
            <a:endParaRPr lang="en-US" dirty="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StringAssert.Contains</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StringAssert.StartsWith</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StringAssert.EndsWith</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StringAssert.Matches</a:t>
            </a:r>
            <a:r>
              <a:rPr lang="en-US" dirty="0" smtClean="0">
                <a:latin typeface="Consolas" panose="020B0609020204030204" pitchFamily="49" charset="0"/>
                <a:cs typeface="Consolas" panose="020B0609020204030204" pitchFamily="49" charset="0"/>
              </a:rPr>
              <a:t>(</a:t>
            </a:r>
            <a:r>
              <a:rPr lang="en-US" i="1" dirty="0" smtClean="0">
                <a:latin typeface="Consolas" panose="020B0609020204030204" pitchFamily="49" charset="0"/>
                <a:cs typeface="Consolas" panose="020B0609020204030204" pitchFamily="49" charset="0"/>
              </a:rPr>
              <a:t>string, regex</a:t>
            </a:r>
            <a:r>
              <a:rPr lang="en-US" dirty="0" smtClean="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StringAssert.DoesNotMatch</a:t>
            </a:r>
            <a:r>
              <a:rPr lang="en-US" dirty="0" smtClean="0">
                <a:latin typeface="Consolas" panose="020B0609020204030204" pitchFamily="49" charset="0"/>
                <a:cs typeface="Consolas" panose="020B0609020204030204" pitchFamily="49" charset="0"/>
              </a:rPr>
              <a:t>(</a:t>
            </a:r>
            <a:r>
              <a:rPr lang="en-US" i="1" dirty="0" smtClean="0">
                <a:latin typeface="Consolas" panose="020B0609020204030204" pitchFamily="49" charset="0"/>
                <a:cs typeface="Consolas" panose="020B0609020204030204" pitchFamily="49" charset="0"/>
              </a:rPr>
              <a:t>string</a:t>
            </a:r>
            <a:r>
              <a:rPr lang="en-US" i="1" dirty="0">
                <a:latin typeface="Consolas" panose="020B0609020204030204" pitchFamily="49" charset="0"/>
                <a:cs typeface="Consolas" panose="020B0609020204030204" pitchFamily="49" charset="0"/>
              </a:rPr>
              <a:t>, regex</a:t>
            </a:r>
            <a:r>
              <a:rPr lang="en-US" dirty="0">
                <a:latin typeface="Consolas" panose="020B0609020204030204" pitchFamily="49" charset="0"/>
                <a:cs typeface="Consolas" panose="020B0609020204030204" pitchFamily="49" charset="0"/>
              </a:rPr>
              <a:t>,…)</a:t>
            </a:r>
          </a:p>
          <a:p>
            <a:r>
              <a:rPr lang="en-US" dirty="0" err="1" smtClean="0">
                <a:latin typeface="Consolas" panose="020B0609020204030204" pitchFamily="49" charset="0"/>
                <a:cs typeface="Consolas" panose="020B0609020204030204" pitchFamily="49" charset="0"/>
              </a:rPr>
              <a:t>CollectionAssert.AreEqual</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CollectionAssert.AreEquivallent</a:t>
            </a:r>
            <a:endParaRPr lang="en-US" dirty="0" smtClean="0">
              <a:latin typeface="Consolas" panose="020B0609020204030204" pitchFamily="49" charset="0"/>
              <a:cs typeface="Consolas" panose="020B0609020204030204" pitchFamily="49" charset="0"/>
            </a:endParaRPr>
          </a:p>
          <a:p>
            <a:r>
              <a:rPr lang="en-US" dirty="0" err="1" smtClean="0">
                <a:latin typeface="Consolas" panose="020B0609020204030204" pitchFamily="49" charset="0"/>
                <a:cs typeface="Consolas" panose="020B0609020204030204" pitchFamily="49" charset="0"/>
              </a:rPr>
              <a:t>CollectionAssert.Contains</a:t>
            </a:r>
            <a:endParaRPr lang="en-US" dirty="0" smtClean="0">
              <a:latin typeface="Consolas" panose="020B0609020204030204" pitchFamily="49" charset="0"/>
              <a:cs typeface="Consolas" panose="020B0609020204030204" pitchFamily="49" charset="0"/>
            </a:endParaRPr>
          </a:p>
          <a:p>
            <a:r>
              <a:rPr lang="en-US" dirty="0"/>
              <a:t>And more…</a:t>
            </a:r>
          </a:p>
        </p:txBody>
      </p:sp>
    </p:spTree>
    <p:extLst>
      <p:ext uri="{BB962C8B-B14F-4D97-AF65-F5344CB8AC3E}">
        <p14:creationId xmlns:p14="http://schemas.microsoft.com/office/powerpoint/2010/main" val="4388925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Initialization and Cleanup lifecycle</a:t>
            </a:r>
            <a:endParaRPr lang="en-US" dirty="0"/>
          </a:p>
        </p:txBody>
      </p:sp>
      <p:graphicFrame>
        <p:nvGraphicFramePr>
          <p:cNvPr id="4" name="Content Placeholder 3"/>
          <p:cNvGraphicFramePr>
            <a:graphicFrameLocks noGrp="1"/>
          </p:cNvGraphicFramePr>
          <p:nvPr>
            <p:ph idx="1"/>
            <p:extLst/>
          </p:nvPr>
        </p:nvGraphicFramePr>
        <p:xfrm>
          <a:off x="611782" y="2588495"/>
          <a:ext cx="7992666" cy="1946910"/>
        </p:xfrm>
        <a:graphic>
          <a:graphicData uri="http://schemas.openxmlformats.org/drawingml/2006/table">
            <a:tbl>
              <a:tblPr firstRow="1" bandRow="1">
                <a:tableStyleId>{5C22544A-7EE6-4342-B048-85BDC9FD1C3A}</a:tableStyleId>
              </a:tblPr>
              <a:tblGrid>
                <a:gridCol w="2315573">
                  <a:extLst>
                    <a:ext uri="{9D8B030D-6E8A-4147-A177-3AD203B41FA5}">
                      <a16:colId xmlns:a16="http://schemas.microsoft.com/office/drawing/2014/main" val="20000"/>
                    </a:ext>
                  </a:extLst>
                </a:gridCol>
                <a:gridCol w="5677093">
                  <a:extLst>
                    <a:ext uri="{9D8B030D-6E8A-4147-A177-3AD203B41FA5}">
                      <a16:colId xmlns:a16="http://schemas.microsoft.com/office/drawing/2014/main" val="20001"/>
                    </a:ext>
                  </a:extLst>
                </a:gridCol>
              </a:tblGrid>
              <a:tr h="278130">
                <a:tc>
                  <a:txBody>
                    <a:bodyPr/>
                    <a:lstStyle/>
                    <a:p>
                      <a:pPr algn="l"/>
                      <a:r>
                        <a:rPr lang="en-US" sz="1000" dirty="0" smtClean="0"/>
                        <a:t>Attribute</a:t>
                      </a:r>
                      <a:endParaRPr lang="en-US" sz="1000" dirty="0"/>
                    </a:p>
                  </a:txBody>
                  <a:tcPr marL="68580" marR="68580" marT="34290" marB="34290"/>
                </a:tc>
                <a:tc>
                  <a:txBody>
                    <a:bodyPr/>
                    <a:lstStyle/>
                    <a:p>
                      <a:pPr algn="l" rtl="0"/>
                      <a:r>
                        <a:rPr lang="en-US" sz="1000" dirty="0" smtClean="0"/>
                        <a:t>When</a:t>
                      </a:r>
                      <a:r>
                        <a:rPr lang="en-US" sz="1000" baseline="0" dirty="0" smtClean="0"/>
                        <a:t> executed</a:t>
                      </a:r>
                      <a:endParaRPr lang="en-US" sz="1000" dirty="0"/>
                    </a:p>
                  </a:txBody>
                  <a:tcPr marL="68580" marR="68580" marT="34290" marB="34290"/>
                </a:tc>
                <a:extLst>
                  <a:ext uri="{0D108BD9-81ED-4DB2-BD59-A6C34878D82A}">
                    <a16:rowId xmlns:a16="http://schemas.microsoft.com/office/drawing/2014/main" val="10000"/>
                  </a:ext>
                </a:extLst>
              </a:tr>
              <a:tr h="278130">
                <a:tc>
                  <a:txBody>
                    <a:bodyPr/>
                    <a:lstStyle/>
                    <a:p>
                      <a:pPr algn="l" rtl="0"/>
                      <a:r>
                        <a:rPr lang="en-US" sz="1000" dirty="0" err="1" smtClean="0">
                          <a:latin typeface="Consolas" panose="020B0609020204030204" pitchFamily="49" charset="0"/>
                          <a:cs typeface="Consolas" panose="020B0609020204030204" pitchFamily="49" charset="0"/>
                        </a:rPr>
                        <a:t>TestInitialize</a:t>
                      </a:r>
                      <a:endParaRPr lang="en-US" sz="1000" dirty="0">
                        <a:latin typeface="Consolas" panose="020B0609020204030204" pitchFamily="49" charset="0"/>
                        <a:cs typeface="Consolas" panose="020B0609020204030204" pitchFamily="49" charset="0"/>
                      </a:endParaRPr>
                    </a:p>
                  </a:txBody>
                  <a:tcPr marL="68580" marR="68580" marT="34290" marB="34290"/>
                </a:tc>
                <a:tc>
                  <a:txBody>
                    <a:bodyPr/>
                    <a:lstStyle/>
                    <a:p>
                      <a:pPr algn="l" rtl="0"/>
                      <a:r>
                        <a:rPr lang="en-US" sz="1000" dirty="0" smtClean="0"/>
                        <a:t>Before</a:t>
                      </a:r>
                      <a:r>
                        <a:rPr lang="en-US" sz="1000" baseline="0" dirty="0" smtClean="0"/>
                        <a:t> </a:t>
                      </a:r>
                      <a:r>
                        <a:rPr lang="en-US" sz="1000" i="1" baseline="0" dirty="0" smtClean="0"/>
                        <a:t>each </a:t>
                      </a:r>
                      <a:r>
                        <a:rPr lang="en-US" sz="1000" i="0" baseline="0" dirty="0" smtClean="0"/>
                        <a:t>test in the same class</a:t>
                      </a:r>
                      <a:endParaRPr lang="en-US" sz="1000" dirty="0"/>
                    </a:p>
                  </a:txBody>
                  <a:tcPr marL="68580" marR="68580" marT="34290" marB="34290"/>
                </a:tc>
                <a:extLst>
                  <a:ext uri="{0D108BD9-81ED-4DB2-BD59-A6C34878D82A}">
                    <a16:rowId xmlns:a16="http://schemas.microsoft.com/office/drawing/2014/main" val="10001"/>
                  </a:ext>
                </a:extLst>
              </a:tr>
              <a:tr h="278130">
                <a:tc>
                  <a:txBody>
                    <a:bodyPr/>
                    <a:lstStyle/>
                    <a:p>
                      <a:pPr algn="l"/>
                      <a:r>
                        <a:rPr lang="en-US" sz="1000" dirty="0" err="1" smtClean="0">
                          <a:latin typeface="Consolas" panose="020B0609020204030204" pitchFamily="49" charset="0"/>
                          <a:cs typeface="Consolas" panose="020B0609020204030204" pitchFamily="49" charset="0"/>
                        </a:rPr>
                        <a:t>TestCleanup</a:t>
                      </a:r>
                      <a:endParaRPr lang="en-US" sz="1000" dirty="0">
                        <a:latin typeface="Consolas" panose="020B0609020204030204" pitchFamily="49" charset="0"/>
                        <a:cs typeface="Consolas" panose="020B0609020204030204" pitchFamily="49" charset="0"/>
                      </a:endParaRPr>
                    </a:p>
                  </a:txBody>
                  <a:tcPr marL="68580" marR="68580" marT="34290" marB="34290"/>
                </a:tc>
                <a:tc>
                  <a:txBody>
                    <a:bodyPr/>
                    <a:lstStyle/>
                    <a:p>
                      <a:pPr algn="l"/>
                      <a:r>
                        <a:rPr lang="en-US" sz="1000" dirty="0" smtClean="0"/>
                        <a:t>After </a:t>
                      </a:r>
                      <a:r>
                        <a:rPr lang="en-US" sz="1000" i="1" dirty="0" smtClean="0"/>
                        <a:t>each</a:t>
                      </a:r>
                      <a:r>
                        <a:rPr lang="en-US" sz="1000" i="0" dirty="0" smtClean="0"/>
                        <a:t> test in the same class</a:t>
                      </a:r>
                      <a:endParaRPr lang="en-US" sz="1000" dirty="0"/>
                    </a:p>
                  </a:txBody>
                  <a:tcPr marL="68580" marR="68580" marT="34290" marB="34290"/>
                </a:tc>
                <a:extLst>
                  <a:ext uri="{0D108BD9-81ED-4DB2-BD59-A6C34878D82A}">
                    <a16:rowId xmlns:a16="http://schemas.microsoft.com/office/drawing/2014/main" val="10002"/>
                  </a:ext>
                </a:extLst>
              </a:tr>
              <a:tr h="278130">
                <a:tc>
                  <a:txBody>
                    <a:bodyPr/>
                    <a:lstStyle/>
                    <a:p>
                      <a:pPr algn="l"/>
                      <a:r>
                        <a:rPr lang="en-US" sz="1000" dirty="0" err="1" smtClean="0">
                          <a:latin typeface="Consolas" panose="020B0609020204030204" pitchFamily="49" charset="0"/>
                          <a:cs typeface="Consolas" panose="020B0609020204030204" pitchFamily="49" charset="0"/>
                        </a:rPr>
                        <a:t>ClassInitialize</a:t>
                      </a:r>
                      <a:endParaRPr lang="en-US" sz="1000" dirty="0">
                        <a:latin typeface="Consolas" panose="020B0609020204030204" pitchFamily="49" charset="0"/>
                        <a:cs typeface="Consolas" panose="020B0609020204030204" pitchFamily="49" charset="0"/>
                      </a:endParaRPr>
                    </a:p>
                  </a:txBody>
                  <a:tcPr marL="68580" marR="68580" marT="34290" marB="34290"/>
                </a:tc>
                <a:tc>
                  <a:txBody>
                    <a:bodyPr/>
                    <a:lstStyle/>
                    <a:p>
                      <a:pPr algn="l"/>
                      <a:r>
                        <a:rPr lang="en-US" sz="1000" dirty="0" smtClean="0"/>
                        <a:t>Before</a:t>
                      </a:r>
                      <a:r>
                        <a:rPr lang="en-US" sz="1000" baseline="0" dirty="0" smtClean="0"/>
                        <a:t> the </a:t>
                      </a:r>
                      <a:r>
                        <a:rPr lang="en-US" sz="1000" i="1" baseline="0" dirty="0" smtClean="0"/>
                        <a:t>first </a:t>
                      </a:r>
                      <a:r>
                        <a:rPr lang="en-US" sz="1000" i="0" baseline="0" dirty="0" smtClean="0"/>
                        <a:t>test in the class</a:t>
                      </a:r>
                      <a:endParaRPr lang="en-US" sz="1000" dirty="0"/>
                    </a:p>
                  </a:txBody>
                  <a:tcPr marL="68580" marR="68580" marT="34290" marB="34290"/>
                </a:tc>
                <a:extLst>
                  <a:ext uri="{0D108BD9-81ED-4DB2-BD59-A6C34878D82A}">
                    <a16:rowId xmlns:a16="http://schemas.microsoft.com/office/drawing/2014/main" val="10003"/>
                  </a:ext>
                </a:extLst>
              </a:tr>
              <a:tr h="278130">
                <a:tc>
                  <a:txBody>
                    <a:bodyPr/>
                    <a:lstStyle/>
                    <a:p>
                      <a:pPr algn="l"/>
                      <a:r>
                        <a:rPr lang="en-US" sz="1000" dirty="0" err="1" smtClean="0">
                          <a:latin typeface="Consolas" panose="020B0609020204030204" pitchFamily="49" charset="0"/>
                          <a:cs typeface="Consolas" panose="020B0609020204030204" pitchFamily="49" charset="0"/>
                        </a:rPr>
                        <a:t>ClassCleanup</a:t>
                      </a:r>
                      <a:endParaRPr lang="en-US" sz="1000" dirty="0">
                        <a:latin typeface="Consolas" panose="020B0609020204030204" pitchFamily="49" charset="0"/>
                        <a:cs typeface="Consolas" panose="020B0609020204030204" pitchFamily="49" charset="0"/>
                      </a:endParaRPr>
                    </a:p>
                  </a:txBody>
                  <a:tcPr marL="68580" marR="68580" marT="34290" marB="34290"/>
                </a:tc>
                <a:tc>
                  <a:txBody>
                    <a:bodyPr/>
                    <a:lstStyle/>
                    <a:p>
                      <a:pPr algn="l"/>
                      <a:r>
                        <a:rPr lang="en-US" sz="1000" dirty="0" smtClean="0"/>
                        <a:t>After</a:t>
                      </a:r>
                      <a:r>
                        <a:rPr lang="en-US" sz="1000" baseline="0" dirty="0" smtClean="0"/>
                        <a:t> the </a:t>
                      </a:r>
                      <a:r>
                        <a:rPr lang="en-US" sz="1000" i="1" baseline="0" dirty="0" smtClean="0"/>
                        <a:t>last</a:t>
                      </a:r>
                      <a:r>
                        <a:rPr lang="en-US" sz="1000" i="0" baseline="0" dirty="0" smtClean="0"/>
                        <a:t> test in the class</a:t>
                      </a:r>
                      <a:endParaRPr lang="en-US" sz="1000" dirty="0"/>
                    </a:p>
                  </a:txBody>
                  <a:tcPr marL="68580" marR="68580" marT="34290" marB="34290"/>
                </a:tc>
                <a:extLst>
                  <a:ext uri="{0D108BD9-81ED-4DB2-BD59-A6C34878D82A}">
                    <a16:rowId xmlns:a16="http://schemas.microsoft.com/office/drawing/2014/main" val="10004"/>
                  </a:ext>
                </a:extLst>
              </a:tr>
              <a:tr h="278130">
                <a:tc>
                  <a:txBody>
                    <a:bodyPr/>
                    <a:lstStyle/>
                    <a:p>
                      <a:pPr algn="l"/>
                      <a:r>
                        <a:rPr lang="en-US" sz="1000" dirty="0" err="1" smtClean="0">
                          <a:latin typeface="Consolas" panose="020B0609020204030204" pitchFamily="49" charset="0"/>
                          <a:cs typeface="Consolas" panose="020B0609020204030204" pitchFamily="49" charset="0"/>
                        </a:rPr>
                        <a:t>AssemblyInitialize</a:t>
                      </a:r>
                      <a:endParaRPr lang="en-US" sz="1000" dirty="0">
                        <a:latin typeface="Consolas" panose="020B0609020204030204" pitchFamily="49" charset="0"/>
                        <a:cs typeface="Consolas" panose="020B0609020204030204" pitchFamily="49" charset="0"/>
                      </a:endParaRPr>
                    </a:p>
                  </a:txBody>
                  <a:tcPr marL="68580" marR="68580" marT="34290" marB="34290"/>
                </a:tc>
                <a:tc>
                  <a:txBody>
                    <a:bodyPr/>
                    <a:lstStyle/>
                    <a:p>
                      <a:pPr algn="l"/>
                      <a:r>
                        <a:rPr lang="en-US" sz="1000" i="0" dirty="0" smtClean="0"/>
                        <a:t>Before the first test in the</a:t>
                      </a:r>
                      <a:r>
                        <a:rPr lang="en-US" sz="1000" i="0" baseline="0" dirty="0" smtClean="0"/>
                        <a:t> project</a:t>
                      </a:r>
                      <a:endParaRPr lang="en-US" sz="1000" i="0" dirty="0"/>
                    </a:p>
                  </a:txBody>
                  <a:tcPr marL="68580" marR="68580" marT="34290" marB="34290"/>
                </a:tc>
                <a:extLst>
                  <a:ext uri="{0D108BD9-81ED-4DB2-BD59-A6C34878D82A}">
                    <a16:rowId xmlns:a16="http://schemas.microsoft.com/office/drawing/2014/main" val="10005"/>
                  </a:ext>
                </a:extLst>
              </a:tr>
              <a:tr h="278130">
                <a:tc>
                  <a:txBody>
                    <a:bodyPr/>
                    <a:lstStyle/>
                    <a:p>
                      <a:pPr algn="l"/>
                      <a:r>
                        <a:rPr lang="en-US" sz="1000" dirty="0" err="1" smtClean="0">
                          <a:latin typeface="Consolas" panose="020B0609020204030204" pitchFamily="49" charset="0"/>
                          <a:cs typeface="Consolas" panose="020B0609020204030204" pitchFamily="49" charset="0"/>
                        </a:rPr>
                        <a:t>AssemblyCleanup</a:t>
                      </a:r>
                      <a:endParaRPr lang="en-US" sz="1000" dirty="0">
                        <a:latin typeface="Consolas" panose="020B0609020204030204" pitchFamily="49" charset="0"/>
                        <a:cs typeface="Consolas" panose="020B0609020204030204" pitchFamily="49" charset="0"/>
                      </a:endParaRPr>
                    </a:p>
                  </a:txBody>
                  <a:tcPr marL="68580" marR="68580" marT="34290" marB="34290"/>
                </a:tc>
                <a:tc>
                  <a:txBody>
                    <a:bodyPr/>
                    <a:lstStyle/>
                    <a:p>
                      <a:pPr algn="l"/>
                      <a:r>
                        <a:rPr lang="en-US" sz="1000" dirty="0" smtClean="0"/>
                        <a:t>After</a:t>
                      </a:r>
                      <a:r>
                        <a:rPr lang="en-US" sz="1000" baseline="0" dirty="0" smtClean="0"/>
                        <a:t> the last test in the project</a:t>
                      </a:r>
                      <a:endParaRPr lang="en-US" sz="1000" dirty="0"/>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41261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Test Structure - AAA</a:t>
            </a:r>
            <a:endParaRPr lang="en-US" dirty="0"/>
          </a:p>
        </p:txBody>
      </p:sp>
      <p:sp>
        <p:nvSpPr>
          <p:cNvPr id="3" name="Content Placeholder 2"/>
          <p:cNvSpPr>
            <a:spLocks noGrp="1"/>
          </p:cNvSpPr>
          <p:nvPr>
            <p:ph idx="1"/>
          </p:nvPr>
        </p:nvSpPr>
        <p:spPr/>
        <p:txBody>
          <a:bodyPr/>
          <a:lstStyle/>
          <a:p>
            <a:endParaRPr lang="en-US" dirty="0" smtClean="0"/>
          </a:p>
          <a:p>
            <a:r>
              <a:rPr lang="en-US" dirty="0" smtClean="0"/>
              <a:t>Arrange</a:t>
            </a:r>
          </a:p>
          <a:p>
            <a:endParaRPr lang="en-US" dirty="0" smtClean="0"/>
          </a:p>
          <a:p>
            <a:endParaRPr lang="en-US" dirty="0"/>
          </a:p>
          <a:p>
            <a:r>
              <a:rPr lang="en-US" dirty="0" smtClean="0"/>
              <a:t>Act</a:t>
            </a:r>
          </a:p>
          <a:p>
            <a:endParaRPr lang="en-US" dirty="0" smtClean="0"/>
          </a:p>
          <a:p>
            <a:endParaRPr lang="en-US" dirty="0"/>
          </a:p>
          <a:p>
            <a:r>
              <a:rPr lang="en-US" dirty="0" smtClean="0"/>
              <a:t>Assert</a:t>
            </a:r>
            <a:endParaRPr lang="en-US" dirty="0"/>
          </a:p>
        </p:txBody>
      </p:sp>
    </p:spTree>
    <p:extLst>
      <p:ext uri="{BB962C8B-B14F-4D97-AF65-F5344CB8AC3E}">
        <p14:creationId xmlns:p14="http://schemas.microsoft.com/office/powerpoint/2010/main" val="2530426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Selenium WebDriver</a:t>
            </a:r>
            <a:endParaRPr lang="en-US" dirty="0"/>
          </a:p>
        </p:txBody>
      </p:sp>
      <p:pic>
        <p:nvPicPr>
          <p:cNvPr id="7" name="Picture 2" descr="×ª××¦××ª ×ª××× × ×¢×××¨ âªseleniumâ¬â"/>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l="9400" r="940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01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WebDriver to the project</a:t>
            </a:r>
            <a:endParaRPr lang="en-US" dirty="0"/>
          </a:p>
        </p:txBody>
      </p:sp>
      <p:pic>
        <p:nvPicPr>
          <p:cNvPr id="5" name="Content Placeholder 4"/>
          <p:cNvPicPr>
            <a:picLocks noGrp="1" noChangeAspect="1"/>
          </p:cNvPicPr>
          <p:nvPr>
            <p:ph idx="1"/>
          </p:nvPr>
        </p:nvPicPr>
        <p:blipFill>
          <a:blip r:embed="rId2"/>
          <a:stretch>
            <a:fillRect/>
          </a:stretch>
        </p:blipFill>
        <p:spPr>
          <a:xfrm>
            <a:off x="1313284" y="1976371"/>
            <a:ext cx="6589440" cy="3587699"/>
          </a:xfrm>
          <a:prstGeom prst="rect">
            <a:avLst/>
          </a:prstGeom>
        </p:spPr>
      </p:pic>
    </p:spTree>
    <p:extLst>
      <p:ext uri="{BB962C8B-B14F-4D97-AF65-F5344CB8AC3E}">
        <p14:creationId xmlns:p14="http://schemas.microsoft.com/office/powerpoint/2010/main" val="13173589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and navigating to a page</a:t>
            </a:r>
            <a:endParaRPr lang="en-US" dirty="0"/>
          </a:p>
        </p:txBody>
      </p:sp>
      <p:sp>
        <p:nvSpPr>
          <p:cNvPr id="5" name="Text Placeholder 4"/>
          <p:cNvSpPr>
            <a:spLocks noGrp="1"/>
          </p:cNvSpPr>
          <p:nvPr>
            <p:ph type="body" sz="quarter" idx="15"/>
          </p:nvPr>
        </p:nvSpPr>
        <p:spPr>
          <a:xfrm>
            <a:off x="590848" y="3733913"/>
            <a:ext cx="8004764" cy="424344"/>
          </a:xfrm>
        </p:spPr>
        <p:txBody>
          <a:bodyPr>
            <a:normAutofit lnSpcReduction="10000"/>
          </a:bodyPr>
          <a:lstStyle/>
          <a:p>
            <a:r>
              <a:rPr lang="en-US" dirty="0" smtClean="0"/>
              <a:t>Navigate to a page:</a:t>
            </a:r>
            <a:endParaRPr lang="en-US" dirty="0"/>
          </a:p>
        </p:txBody>
      </p:sp>
      <p:sp>
        <p:nvSpPr>
          <p:cNvPr id="4" name="Text Placeholder 3"/>
          <p:cNvSpPr>
            <a:spLocks noGrp="1"/>
          </p:cNvSpPr>
          <p:nvPr>
            <p:ph type="body" sz="quarter" idx="15"/>
          </p:nvPr>
        </p:nvSpPr>
        <p:spPr>
          <a:xfrm>
            <a:off x="590848" y="1977751"/>
            <a:ext cx="8004764" cy="423594"/>
          </a:xfrm>
        </p:spPr>
        <p:txBody>
          <a:bodyPr>
            <a:normAutofit fontScale="92500" lnSpcReduction="10000"/>
          </a:bodyPr>
          <a:lstStyle/>
          <a:p>
            <a:r>
              <a:rPr lang="en-US" dirty="0" smtClean="0"/>
              <a:t>Open the browser:</a:t>
            </a:r>
            <a:endParaRPr lang="en-US" dirty="0"/>
          </a:p>
        </p:txBody>
      </p:sp>
      <p:sp>
        <p:nvSpPr>
          <p:cNvPr id="7" name="Text Placeholder 6"/>
          <p:cNvSpPr>
            <a:spLocks noGrp="1"/>
          </p:cNvSpPr>
          <p:nvPr>
            <p:ph type="body" sz="quarter" idx="16"/>
          </p:nvPr>
        </p:nvSpPr>
        <p:spPr>
          <a:xfrm>
            <a:off x="590849" y="4213235"/>
            <a:ext cx="8013402" cy="450697"/>
          </a:xfrm>
        </p:spPr>
        <p:txBody>
          <a:bodyPr/>
          <a:lstStyle/>
          <a:p>
            <a:r>
              <a:rPr lang="en-US" dirty="0" err="1" smtClean="0"/>
              <a:t>driver.Url</a:t>
            </a:r>
            <a:r>
              <a:rPr lang="en-US" dirty="0" smtClean="0"/>
              <a:t> = "https</a:t>
            </a:r>
            <a:r>
              <a:rPr lang="en-US" dirty="0"/>
              <a:t>://</a:t>
            </a:r>
            <a:r>
              <a:rPr lang="en-US" dirty="0" smtClean="0"/>
              <a:t>www.seleniumhq.org";</a:t>
            </a:r>
            <a:endParaRPr lang="en-US" dirty="0"/>
          </a:p>
        </p:txBody>
      </p:sp>
      <p:sp>
        <p:nvSpPr>
          <p:cNvPr id="6" name="Text Placeholder 5"/>
          <p:cNvSpPr>
            <a:spLocks noGrp="1"/>
          </p:cNvSpPr>
          <p:nvPr>
            <p:ph type="body" sz="quarter" idx="16"/>
          </p:nvPr>
        </p:nvSpPr>
        <p:spPr>
          <a:xfrm>
            <a:off x="590849" y="2415377"/>
            <a:ext cx="8013402" cy="450697"/>
          </a:xfrm>
        </p:spPr>
        <p:txBody>
          <a:bodyPr/>
          <a:lstStyle/>
          <a:p>
            <a:r>
              <a:rPr lang="en-US" dirty="0" err="1" smtClean="0"/>
              <a:t>IWebDriver</a:t>
            </a:r>
            <a:r>
              <a:rPr lang="en-US" dirty="0" smtClean="0"/>
              <a:t> driver = new </a:t>
            </a:r>
            <a:r>
              <a:rPr lang="en-US" dirty="0" err="1" smtClean="0"/>
              <a:t>ChromeDriver</a:t>
            </a:r>
            <a:r>
              <a:rPr lang="en-US" dirty="0" smtClean="0"/>
              <a:t>();</a:t>
            </a:r>
            <a:endParaRPr lang="en-US" dirty="0"/>
          </a:p>
        </p:txBody>
      </p:sp>
      <p:sp>
        <p:nvSpPr>
          <p:cNvPr id="8" name="Text Placeholder 3"/>
          <p:cNvSpPr txBox="1">
            <a:spLocks/>
          </p:cNvSpPr>
          <p:nvPr/>
        </p:nvSpPr>
        <p:spPr>
          <a:xfrm>
            <a:off x="590848" y="2880105"/>
            <a:ext cx="8004764" cy="423594"/>
          </a:xfrm>
          <a:prstGeom prst="rect">
            <a:avLst/>
          </a:prstGeom>
          <a:solidFill>
            <a:schemeClr val="bg1">
              <a:alpha val="69000"/>
            </a:schemeClr>
          </a:solidFill>
        </p:spPr>
        <p:txBody>
          <a:bodyPr tIns="67500">
            <a:normAutofit lnSpcReduction="10000"/>
          </a:bodyPr>
          <a:lstStyle>
            <a:lvl1pPr marL="342900" indent="-342900" algn="l" defTabSz="914400" rtl="0" eaLnBrk="1" latinLnBrk="0" hangingPunct="1">
              <a:spcBef>
                <a:spcPct val="20000"/>
              </a:spcBef>
              <a:buFontTx/>
              <a:buBlip>
                <a:blip r:embed="rId2"/>
              </a:buBlip>
              <a:defRPr sz="2800" kern="1200" baseline="0">
                <a:solidFill>
                  <a:schemeClr val="tx1"/>
                </a:solidFill>
                <a:latin typeface="Segoe" panose="020B0502040504020203" pitchFamily="34" charset="0"/>
                <a:ea typeface="+mn-ea"/>
                <a:cs typeface="+mn-cs"/>
              </a:defRPr>
            </a:lvl1pPr>
            <a:lvl2pPr marL="742950" indent="-285750" algn="l" defTabSz="914400" rtl="0" eaLnBrk="1" latinLnBrk="0" hangingPunct="1">
              <a:spcBef>
                <a:spcPct val="20000"/>
              </a:spcBef>
              <a:buFontTx/>
              <a:buBlip>
                <a:blip r:embed="rId2"/>
              </a:buBlip>
              <a:defRPr sz="2400" kern="1200">
                <a:solidFill>
                  <a:schemeClr val="tx1"/>
                </a:solidFill>
                <a:latin typeface="Segoe" panose="020B0502040504020203" pitchFamily="34" charset="0"/>
                <a:ea typeface="+mn-ea"/>
                <a:cs typeface="+mn-cs"/>
              </a:defRPr>
            </a:lvl2pPr>
            <a:lvl3pPr marL="1143000" indent="-228600" algn="l" defTabSz="914400" rtl="0" eaLnBrk="1" latinLnBrk="0" hangingPunct="1">
              <a:spcBef>
                <a:spcPct val="20000"/>
              </a:spcBef>
              <a:buFontTx/>
              <a:buBlip>
                <a:blip r:embed="rId3"/>
              </a:buBlip>
              <a:defRPr sz="2000" kern="1200">
                <a:solidFill>
                  <a:schemeClr val="tx1"/>
                </a:solidFill>
                <a:latin typeface="Segoe" panose="020B0502040504020203" pitchFamily="34" charset="0"/>
                <a:ea typeface="+mn-ea"/>
                <a:cs typeface="+mn-cs"/>
              </a:defRPr>
            </a:lvl3pPr>
            <a:lvl4pPr marL="1600200" indent="-228600" algn="l" defTabSz="914400" rtl="0" eaLnBrk="1" latinLnBrk="0" hangingPunct="1">
              <a:spcBef>
                <a:spcPct val="20000"/>
              </a:spcBef>
              <a:buFontTx/>
              <a:buBlip>
                <a:blip r:embed="rId3"/>
              </a:buBlip>
              <a:defRPr sz="1800" kern="1200">
                <a:solidFill>
                  <a:schemeClr val="tx1"/>
                </a:solidFill>
                <a:latin typeface="Segoe" panose="020B0502040504020203" pitchFamily="34" charset="0"/>
                <a:ea typeface="+mn-ea"/>
                <a:cs typeface="+mn-cs"/>
              </a:defRPr>
            </a:lvl4pPr>
            <a:lvl5pPr marL="2057400" indent="-228600" algn="l" defTabSz="914400" rtl="0" eaLnBrk="1" latinLnBrk="0" hangingPunct="1">
              <a:spcBef>
                <a:spcPct val="20000"/>
              </a:spcBef>
              <a:buFontTx/>
              <a:buBlip>
                <a:blip r:embed="rId3"/>
              </a:buBlip>
              <a:defRPr sz="1800" kern="1200">
                <a:solidFill>
                  <a:schemeClr val="tx1"/>
                </a:solidFill>
                <a:latin typeface="Segoe" panose="020B0502040504020203" pitchFamily="34" charset="0"/>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a:t>Maximize the browser:</a:t>
            </a:r>
          </a:p>
        </p:txBody>
      </p:sp>
      <p:sp>
        <p:nvSpPr>
          <p:cNvPr id="9" name="Text Placeholder 5"/>
          <p:cNvSpPr txBox="1">
            <a:spLocks/>
          </p:cNvSpPr>
          <p:nvPr/>
        </p:nvSpPr>
        <p:spPr bwMode="blackWhite">
          <a:xfrm>
            <a:off x="590849" y="3317731"/>
            <a:ext cx="8013402" cy="450697"/>
          </a:xfrm>
          <a:prstGeom prst="rect">
            <a:avLst/>
          </a:prstGeom>
          <a:solidFill>
            <a:srgbClr val="4B84C9">
              <a:alpha val="50000"/>
            </a:srgbClr>
          </a:solidFill>
        </p:spPr>
        <p:txBody>
          <a:bodyPr tIns="67500">
            <a:normAutofit/>
          </a:bodyPr>
          <a:lstStyle>
            <a:lvl1pPr marL="342900" indent="-342900" algn="l" defTabSz="914400" rtl="0" eaLnBrk="1" latinLnBrk="0" hangingPunct="1">
              <a:spcBef>
                <a:spcPct val="20000"/>
              </a:spcBef>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marL="742950" indent="-28575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marL="1143000" indent="-22860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marL="1600200" indent="-22860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marL="2057400" indent="-228600" algn="r" defTabSz="914400" rtl="1" eaLnBrk="1" latinLnBrk="0" hangingPunct="1">
              <a:spcBef>
                <a:spcPct val="20000"/>
              </a:spcBef>
              <a:buFont typeface="Arial" pitchFamily="34" charset="0"/>
              <a:buChar char="•"/>
              <a:defRPr lang="en-US" sz="1600" b="0" kern="1200" dirty="0">
                <a:solidFill>
                  <a:schemeClr val="tx1"/>
                </a:solidFill>
                <a:latin typeface="Consolas" pitchFamily="49" charset="0"/>
                <a:ea typeface="+mn-ea"/>
                <a:cs typeface="Courier New" pitchFamily="49"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350" dirty="0" err="1"/>
              <a:t>driver.Manage</a:t>
            </a:r>
            <a:r>
              <a:rPr lang="en-US" sz="1350" dirty="0"/>
              <a:t>().</a:t>
            </a:r>
            <a:r>
              <a:rPr lang="en-US" sz="1350" dirty="0" err="1"/>
              <a:t>Window.Maximize</a:t>
            </a:r>
            <a:r>
              <a:rPr lang="en-US" sz="1350" dirty="0"/>
              <a:t>();</a:t>
            </a:r>
          </a:p>
        </p:txBody>
      </p:sp>
      <p:sp>
        <p:nvSpPr>
          <p:cNvPr id="10" name="Text Placeholder 4"/>
          <p:cNvSpPr txBox="1">
            <a:spLocks/>
          </p:cNvSpPr>
          <p:nvPr/>
        </p:nvSpPr>
        <p:spPr>
          <a:xfrm>
            <a:off x="590848" y="4663931"/>
            <a:ext cx="8004764" cy="424344"/>
          </a:xfrm>
          <a:prstGeom prst="rect">
            <a:avLst/>
          </a:prstGeom>
          <a:solidFill>
            <a:schemeClr val="bg1">
              <a:alpha val="69000"/>
            </a:schemeClr>
          </a:solidFill>
        </p:spPr>
        <p:txBody>
          <a:bodyPr tIns="67500">
            <a:normAutofit lnSpcReduction="10000"/>
          </a:bodyPr>
          <a:lstStyle>
            <a:lvl1pPr marL="342900" indent="-342900" algn="l" defTabSz="914400" rtl="0" eaLnBrk="1" latinLnBrk="0" hangingPunct="1">
              <a:spcBef>
                <a:spcPct val="20000"/>
              </a:spcBef>
              <a:buFontTx/>
              <a:buBlip>
                <a:blip r:embed="rId2"/>
              </a:buBlip>
              <a:defRPr sz="2800" kern="1200" baseline="0">
                <a:solidFill>
                  <a:schemeClr val="tx1"/>
                </a:solidFill>
                <a:latin typeface="Segoe" panose="020B0502040504020203" pitchFamily="34" charset="0"/>
                <a:ea typeface="+mn-ea"/>
                <a:cs typeface="+mn-cs"/>
              </a:defRPr>
            </a:lvl1pPr>
            <a:lvl2pPr marL="742950" indent="-285750" algn="l" defTabSz="914400" rtl="0" eaLnBrk="1" latinLnBrk="0" hangingPunct="1">
              <a:spcBef>
                <a:spcPct val="20000"/>
              </a:spcBef>
              <a:buFontTx/>
              <a:buBlip>
                <a:blip r:embed="rId2"/>
              </a:buBlip>
              <a:defRPr sz="2400" kern="1200">
                <a:solidFill>
                  <a:schemeClr val="tx1"/>
                </a:solidFill>
                <a:latin typeface="Segoe" panose="020B0502040504020203" pitchFamily="34" charset="0"/>
                <a:ea typeface="+mn-ea"/>
                <a:cs typeface="+mn-cs"/>
              </a:defRPr>
            </a:lvl2pPr>
            <a:lvl3pPr marL="1143000" indent="-228600" algn="l" defTabSz="914400" rtl="0" eaLnBrk="1" latinLnBrk="0" hangingPunct="1">
              <a:spcBef>
                <a:spcPct val="20000"/>
              </a:spcBef>
              <a:buFontTx/>
              <a:buBlip>
                <a:blip r:embed="rId3"/>
              </a:buBlip>
              <a:defRPr sz="2000" kern="1200">
                <a:solidFill>
                  <a:schemeClr val="tx1"/>
                </a:solidFill>
                <a:latin typeface="Segoe" panose="020B0502040504020203" pitchFamily="34" charset="0"/>
                <a:ea typeface="+mn-ea"/>
                <a:cs typeface="+mn-cs"/>
              </a:defRPr>
            </a:lvl3pPr>
            <a:lvl4pPr marL="1600200" indent="-228600" algn="l" defTabSz="914400" rtl="0" eaLnBrk="1" latinLnBrk="0" hangingPunct="1">
              <a:spcBef>
                <a:spcPct val="20000"/>
              </a:spcBef>
              <a:buFontTx/>
              <a:buBlip>
                <a:blip r:embed="rId3"/>
              </a:buBlip>
              <a:defRPr sz="1800" kern="1200">
                <a:solidFill>
                  <a:schemeClr val="tx1"/>
                </a:solidFill>
                <a:latin typeface="Segoe" panose="020B0502040504020203" pitchFamily="34" charset="0"/>
                <a:ea typeface="+mn-ea"/>
                <a:cs typeface="+mn-cs"/>
              </a:defRPr>
            </a:lvl4pPr>
            <a:lvl5pPr marL="2057400" indent="-228600" algn="l" defTabSz="914400" rtl="0" eaLnBrk="1" latinLnBrk="0" hangingPunct="1">
              <a:spcBef>
                <a:spcPct val="20000"/>
              </a:spcBef>
              <a:buFontTx/>
              <a:buBlip>
                <a:blip r:embed="rId3"/>
              </a:buBlip>
              <a:defRPr sz="1800" kern="1200">
                <a:solidFill>
                  <a:schemeClr val="tx1"/>
                </a:solidFill>
                <a:latin typeface="Segoe" panose="020B0502040504020203" pitchFamily="34" charset="0"/>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a:t>Closing the browser:</a:t>
            </a:r>
          </a:p>
        </p:txBody>
      </p:sp>
      <p:sp>
        <p:nvSpPr>
          <p:cNvPr id="11" name="Text Placeholder 6"/>
          <p:cNvSpPr txBox="1">
            <a:spLocks/>
          </p:cNvSpPr>
          <p:nvPr/>
        </p:nvSpPr>
        <p:spPr bwMode="blackWhite">
          <a:xfrm>
            <a:off x="590849" y="5143254"/>
            <a:ext cx="8013402" cy="450697"/>
          </a:xfrm>
          <a:prstGeom prst="rect">
            <a:avLst/>
          </a:prstGeom>
          <a:solidFill>
            <a:srgbClr val="4B84C9">
              <a:alpha val="50000"/>
            </a:srgbClr>
          </a:solidFill>
        </p:spPr>
        <p:txBody>
          <a:bodyPr tIns="67500">
            <a:normAutofit/>
          </a:bodyPr>
          <a:lstStyle>
            <a:lvl1pPr marL="342900" indent="-342900" algn="l" defTabSz="914400" rtl="0" eaLnBrk="1" latinLnBrk="0" hangingPunct="1">
              <a:spcBef>
                <a:spcPct val="20000"/>
              </a:spcBef>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marL="742950" indent="-28575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marL="1143000" indent="-22860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marL="1600200" indent="-22860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marL="2057400" indent="-228600" algn="r" defTabSz="914400" rtl="1" eaLnBrk="1" latinLnBrk="0" hangingPunct="1">
              <a:spcBef>
                <a:spcPct val="20000"/>
              </a:spcBef>
              <a:buFont typeface="Arial" pitchFamily="34" charset="0"/>
              <a:buChar char="•"/>
              <a:defRPr lang="en-US" sz="1600" b="0" kern="1200" dirty="0">
                <a:solidFill>
                  <a:schemeClr val="tx1"/>
                </a:solidFill>
                <a:latin typeface="Consolas" pitchFamily="49" charset="0"/>
                <a:ea typeface="+mn-ea"/>
                <a:cs typeface="Courier New" pitchFamily="49"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350" dirty="0" err="1"/>
              <a:t>driver.Quit</a:t>
            </a:r>
            <a:r>
              <a:rPr lang="en-US" sz="1350" dirty="0"/>
              <a:t>();</a:t>
            </a:r>
          </a:p>
        </p:txBody>
      </p:sp>
    </p:spTree>
    <p:extLst>
      <p:ext uri="{BB962C8B-B14F-4D97-AF65-F5344CB8AC3E}">
        <p14:creationId xmlns:p14="http://schemas.microsoft.com/office/powerpoint/2010/main" val="22797283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Test Scope: End to End</a:t>
            </a:r>
            <a:endParaRPr lang="en-US" dirty="0"/>
          </a:p>
        </p:txBody>
      </p:sp>
      <p:grpSp>
        <p:nvGrpSpPr>
          <p:cNvPr id="3" name="Group 2"/>
          <p:cNvGrpSpPr/>
          <p:nvPr/>
        </p:nvGrpSpPr>
        <p:grpSpPr>
          <a:xfrm>
            <a:off x="611560" y="1492162"/>
            <a:ext cx="7466632" cy="4320478"/>
            <a:chOff x="395536" y="1074956"/>
            <a:chExt cx="7466632" cy="4320478"/>
          </a:xfrm>
        </p:grpSpPr>
        <p:pic>
          <p:nvPicPr>
            <p:cNvPr id="5" name="תמונה 4" descr="Amprobe_Earth-Test.jpg"/>
            <p:cNvPicPr>
              <a:picLocks noChangeAspect="1"/>
            </p:cNvPicPr>
            <p:nvPr/>
          </p:nvPicPr>
          <p:blipFill>
            <a:blip r:embed="rId3" cstate="print"/>
            <a:stretch>
              <a:fillRect/>
            </a:stretch>
          </p:blipFill>
          <p:spPr>
            <a:xfrm>
              <a:off x="6084168" y="1412776"/>
              <a:ext cx="1778000" cy="3327400"/>
            </a:xfrm>
            <a:prstGeom prst="rect">
              <a:avLst/>
            </a:prstGeom>
          </p:spPr>
        </p:pic>
        <p:grpSp>
          <p:nvGrpSpPr>
            <p:cNvPr id="32" name="קבוצה 31"/>
            <p:cNvGrpSpPr/>
            <p:nvPr/>
          </p:nvGrpSpPr>
          <p:grpSpPr>
            <a:xfrm>
              <a:off x="1619672" y="1074956"/>
              <a:ext cx="4592920" cy="4320478"/>
              <a:chOff x="1979712" y="1628800"/>
              <a:chExt cx="4592920" cy="4320478"/>
            </a:xfrm>
          </p:grpSpPr>
          <p:pic>
            <p:nvPicPr>
              <p:cNvPr id="24" name="תמונה 23" descr="2mm-Screwdriver-Steel-Circuit-Tester.jpg"/>
              <p:cNvPicPr>
                <a:picLocks noChangeAspect="1"/>
              </p:cNvPicPr>
              <p:nvPr/>
            </p:nvPicPr>
            <p:blipFill>
              <a:blip r:embed="rId4" cstate="print"/>
              <a:srcRect l="61063" t="12028" r="19862" b="1672"/>
              <a:stretch>
                <a:fillRect/>
              </a:stretch>
            </p:blipFill>
            <p:spPr>
              <a:xfrm rot="16200000">
                <a:off x="3311860" y="800708"/>
                <a:ext cx="432048" cy="2088231"/>
              </a:xfrm>
              <a:prstGeom prst="rect">
                <a:avLst/>
              </a:prstGeom>
            </p:spPr>
          </p:pic>
          <p:pic>
            <p:nvPicPr>
              <p:cNvPr id="25" name="תמונה 24" descr="2mm-Screwdriver-Steel-Circuit-Tester.jpg"/>
              <p:cNvPicPr>
                <a:picLocks noChangeAspect="1"/>
              </p:cNvPicPr>
              <p:nvPr/>
            </p:nvPicPr>
            <p:blipFill>
              <a:blip r:embed="rId4" cstate="print"/>
              <a:srcRect l="48156" t="13754" r="37093" b="10302"/>
              <a:stretch>
                <a:fillRect/>
              </a:stretch>
            </p:blipFill>
            <p:spPr>
              <a:xfrm rot="16200000">
                <a:off x="2789801" y="4779150"/>
                <a:ext cx="360039" cy="1980218"/>
              </a:xfrm>
              <a:prstGeom prst="rect">
                <a:avLst/>
              </a:prstGeom>
            </p:spPr>
          </p:pic>
          <p:sp>
            <p:nvSpPr>
              <p:cNvPr id="27" name="צורה חופשית 26"/>
              <p:cNvSpPr/>
              <p:nvPr/>
            </p:nvSpPr>
            <p:spPr>
              <a:xfrm>
                <a:off x="4389120" y="2026920"/>
                <a:ext cx="2127096" cy="701040"/>
              </a:xfrm>
              <a:custGeom>
                <a:avLst/>
                <a:gdLst>
                  <a:gd name="connsiteX0" fmla="*/ 0 w 2072640"/>
                  <a:gd name="connsiteY0" fmla="*/ 0 h 701040"/>
                  <a:gd name="connsiteX1" fmla="*/ 502920 w 2072640"/>
                  <a:gd name="connsiteY1" fmla="*/ 548640 h 701040"/>
                  <a:gd name="connsiteX2" fmla="*/ 2072640 w 2072640"/>
                  <a:gd name="connsiteY2" fmla="*/ 701040 h 701040"/>
                </a:gdLst>
                <a:ahLst/>
                <a:cxnLst>
                  <a:cxn ang="0">
                    <a:pos x="connsiteX0" y="connsiteY0"/>
                  </a:cxn>
                  <a:cxn ang="0">
                    <a:pos x="connsiteX1" y="connsiteY1"/>
                  </a:cxn>
                  <a:cxn ang="0">
                    <a:pos x="connsiteX2" y="connsiteY2"/>
                  </a:cxn>
                </a:cxnLst>
                <a:rect l="l" t="t" r="r" b="b"/>
                <a:pathLst>
                  <a:path w="2072640" h="701040">
                    <a:moveTo>
                      <a:pt x="0" y="0"/>
                    </a:moveTo>
                    <a:cubicBezTo>
                      <a:pt x="78740" y="215900"/>
                      <a:pt x="157480" y="431800"/>
                      <a:pt x="502920" y="548640"/>
                    </a:cubicBezTo>
                    <a:cubicBezTo>
                      <a:pt x="848360" y="665480"/>
                      <a:pt x="1795780" y="655320"/>
                      <a:pt x="2072640" y="70104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צורה חופשית 27"/>
              <p:cNvSpPr/>
              <p:nvPr/>
            </p:nvSpPr>
            <p:spPr>
              <a:xfrm flipV="1">
                <a:off x="3923928" y="2852936"/>
                <a:ext cx="2648704" cy="2880320"/>
              </a:xfrm>
              <a:custGeom>
                <a:avLst/>
                <a:gdLst>
                  <a:gd name="connsiteX0" fmla="*/ 0 w 2072640"/>
                  <a:gd name="connsiteY0" fmla="*/ 0 h 701040"/>
                  <a:gd name="connsiteX1" fmla="*/ 502920 w 2072640"/>
                  <a:gd name="connsiteY1" fmla="*/ 548640 h 701040"/>
                  <a:gd name="connsiteX2" fmla="*/ 2072640 w 2072640"/>
                  <a:gd name="connsiteY2" fmla="*/ 701040 h 701040"/>
                </a:gdLst>
                <a:ahLst/>
                <a:cxnLst>
                  <a:cxn ang="0">
                    <a:pos x="connsiteX0" y="connsiteY0"/>
                  </a:cxn>
                  <a:cxn ang="0">
                    <a:pos x="connsiteX1" y="connsiteY1"/>
                  </a:cxn>
                  <a:cxn ang="0">
                    <a:pos x="connsiteX2" y="connsiteY2"/>
                  </a:cxn>
                </a:cxnLst>
                <a:rect l="l" t="t" r="r" b="b"/>
                <a:pathLst>
                  <a:path w="2072640" h="701040">
                    <a:moveTo>
                      <a:pt x="0" y="0"/>
                    </a:moveTo>
                    <a:cubicBezTo>
                      <a:pt x="78740" y="215900"/>
                      <a:pt x="157480" y="431800"/>
                      <a:pt x="502920" y="548640"/>
                    </a:cubicBezTo>
                    <a:cubicBezTo>
                      <a:pt x="848360" y="665480"/>
                      <a:pt x="1795780" y="655320"/>
                      <a:pt x="2072640" y="70104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23" name="קבוצה 22"/>
            <p:cNvGrpSpPr/>
            <p:nvPr/>
          </p:nvGrpSpPr>
          <p:grpSpPr>
            <a:xfrm>
              <a:off x="395536" y="1124744"/>
              <a:ext cx="1800200" cy="4248472"/>
              <a:chOff x="683568" y="1628800"/>
              <a:chExt cx="1800200" cy="4248472"/>
            </a:xfrm>
          </p:grpSpPr>
          <p:grpSp>
            <p:nvGrpSpPr>
              <p:cNvPr id="11" name="קבוצה 10"/>
              <p:cNvGrpSpPr/>
              <p:nvPr/>
            </p:nvGrpSpPr>
            <p:grpSpPr>
              <a:xfrm>
                <a:off x="683568" y="1628800"/>
                <a:ext cx="1800200" cy="1449452"/>
                <a:chOff x="683568" y="1628800"/>
                <a:chExt cx="1800200" cy="1449452"/>
              </a:xfrm>
            </p:grpSpPr>
            <p:sp>
              <p:nvSpPr>
                <p:cNvPr id="7" name="TextBox 6"/>
                <p:cNvSpPr txBox="1"/>
                <p:nvPr/>
              </p:nvSpPr>
              <p:spPr>
                <a:xfrm>
                  <a:off x="683568" y="1628800"/>
                  <a:ext cx="18002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UI</a:t>
                  </a:r>
                  <a:endParaRPr lang="en-US" dirty="0"/>
                </a:p>
              </p:txBody>
            </p:sp>
            <p:sp>
              <p:nvSpPr>
                <p:cNvPr id="8" name="TextBox 7"/>
                <p:cNvSpPr txBox="1"/>
                <p:nvPr/>
              </p:nvSpPr>
              <p:spPr>
                <a:xfrm>
                  <a:off x="683568" y="1988840"/>
                  <a:ext cx="1800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View Model</a:t>
                  </a:r>
                  <a:endParaRPr lang="en-US" dirty="0"/>
                </a:p>
              </p:txBody>
            </p:sp>
            <p:sp>
              <p:nvSpPr>
                <p:cNvPr id="9" name="TextBox 8"/>
                <p:cNvSpPr txBox="1"/>
                <p:nvPr/>
              </p:nvSpPr>
              <p:spPr>
                <a:xfrm>
                  <a:off x="683568" y="2339588"/>
                  <a:ext cx="18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t>Client Logic</a:t>
                  </a:r>
                  <a:endParaRPr lang="en-US" dirty="0"/>
                </a:p>
              </p:txBody>
            </p:sp>
            <p:sp>
              <p:nvSpPr>
                <p:cNvPr id="10" name="TextBox 9"/>
                <p:cNvSpPr txBox="1"/>
                <p:nvPr/>
              </p:nvSpPr>
              <p:spPr>
                <a:xfrm>
                  <a:off x="683568" y="2708920"/>
                  <a:ext cx="1800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Server Proxy</a:t>
                  </a:r>
                  <a:endParaRPr lang="en-US" dirty="0"/>
                </a:p>
              </p:txBody>
            </p:sp>
          </p:grpSp>
          <p:grpSp>
            <p:nvGrpSpPr>
              <p:cNvPr id="12" name="קבוצה 11"/>
              <p:cNvGrpSpPr/>
              <p:nvPr/>
            </p:nvGrpSpPr>
            <p:grpSpPr>
              <a:xfrm>
                <a:off x="683568" y="3419708"/>
                <a:ext cx="1800200" cy="1449452"/>
                <a:chOff x="683568" y="1628800"/>
                <a:chExt cx="1800200" cy="1449452"/>
              </a:xfrm>
            </p:grpSpPr>
            <p:sp>
              <p:nvSpPr>
                <p:cNvPr id="13" name="TextBox 12"/>
                <p:cNvSpPr txBox="1"/>
                <p:nvPr/>
              </p:nvSpPr>
              <p:spPr>
                <a:xfrm>
                  <a:off x="683568" y="1628800"/>
                  <a:ext cx="18002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Service Layer</a:t>
                  </a:r>
                  <a:endParaRPr lang="en-US" dirty="0"/>
                </a:p>
              </p:txBody>
            </p:sp>
            <p:sp>
              <p:nvSpPr>
                <p:cNvPr id="14" name="TextBox 13"/>
                <p:cNvSpPr txBox="1"/>
                <p:nvPr/>
              </p:nvSpPr>
              <p:spPr>
                <a:xfrm>
                  <a:off x="683568" y="1988840"/>
                  <a:ext cx="1800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Business Logic</a:t>
                  </a:r>
                  <a:endParaRPr lang="en-US" dirty="0"/>
                </a:p>
              </p:txBody>
            </p:sp>
            <p:sp>
              <p:nvSpPr>
                <p:cNvPr id="15" name="TextBox 14"/>
                <p:cNvSpPr txBox="1"/>
                <p:nvPr/>
              </p:nvSpPr>
              <p:spPr>
                <a:xfrm>
                  <a:off x="683568" y="2339588"/>
                  <a:ext cx="18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t>DAL</a:t>
                  </a:r>
                  <a:endParaRPr lang="en-US" dirty="0"/>
                </a:p>
              </p:txBody>
            </p:sp>
            <p:sp>
              <p:nvSpPr>
                <p:cNvPr id="16" name="TextBox 15"/>
                <p:cNvSpPr txBox="1"/>
                <p:nvPr/>
              </p:nvSpPr>
              <p:spPr>
                <a:xfrm>
                  <a:off x="683568" y="2708920"/>
                  <a:ext cx="1800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ORM</a:t>
                  </a:r>
                  <a:endParaRPr lang="en-US" dirty="0"/>
                </a:p>
              </p:txBody>
            </p:sp>
          </p:grpSp>
          <p:cxnSp>
            <p:nvCxnSpPr>
              <p:cNvPr id="18" name="מחבר חץ ישר 17"/>
              <p:cNvCxnSpPr>
                <a:stCxn id="10" idx="2"/>
                <a:endCxn id="13" idx="0"/>
              </p:cNvCxnSpPr>
              <p:nvPr/>
            </p:nvCxnSpPr>
            <p:spPr>
              <a:xfrm>
                <a:off x="1583668" y="3078252"/>
                <a:ext cx="0" cy="3414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תרשים זרימה: דיסק מגנטי 18"/>
              <p:cNvSpPr/>
              <p:nvPr/>
            </p:nvSpPr>
            <p:spPr>
              <a:xfrm>
                <a:off x="1187624" y="5157192"/>
                <a:ext cx="792088" cy="7200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cxnSp>
            <p:nvCxnSpPr>
              <p:cNvPr id="20" name="מחבר חץ ישר 19"/>
              <p:cNvCxnSpPr>
                <a:stCxn id="16" idx="2"/>
                <a:endCxn id="19" idx="1"/>
              </p:cNvCxnSpPr>
              <p:nvPr/>
            </p:nvCxnSpPr>
            <p:spPr>
              <a:xfrm>
                <a:off x="1583668" y="4869160"/>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32786659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IWebDriver</a:t>
            </a:r>
            <a:endParaRPr lang="en-US" dirty="0"/>
          </a:p>
        </p:txBody>
      </p:sp>
      <p:sp>
        <p:nvSpPr>
          <p:cNvPr id="3" name="Content Placeholder 2"/>
          <p:cNvSpPr>
            <a:spLocks noGrp="1"/>
          </p:cNvSpPr>
          <p:nvPr>
            <p:ph idx="1"/>
          </p:nvPr>
        </p:nvSpPr>
        <p:spPr/>
        <p:txBody>
          <a:bodyPr>
            <a:normAutofit/>
          </a:bodyPr>
          <a:lstStyle/>
          <a:p>
            <a:r>
              <a:rPr lang="en-US" dirty="0" smtClean="0"/>
              <a:t>Represents a browser</a:t>
            </a:r>
          </a:p>
          <a:p>
            <a:r>
              <a:rPr lang="en-US" dirty="0" smtClean="0"/>
              <a:t>Implemented by: </a:t>
            </a:r>
            <a:r>
              <a:rPr lang="en-US" dirty="0" err="1" smtClean="0">
                <a:latin typeface="Consolas" panose="020B0609020204030204" pitchFamily="49" charset="0"/>
                <a:cs typeface="Consolas" panose="020B0609020204030204" pitchFamily="49" charset="0"/>
              </a:rPr>
              <a:t>ChromeDriver</a:t>
            </a:r>
            <a:r>
              <a:rPr lang="en-US" dirty="0" smtClean="0"/>
              <a:t>, </a:t>
            </a:r>
            <a:r>
              <a:rPr lang="en-US" dirty="0" err="1" smtClean="0">
                <a:latin typeface="Consolas" panose="020B0609020204030204" pitchFamily="49" charset="0"/>
                <a:cs typeface="Consolas" panose="020B0609020204030204" pitchFamily="49" charset="0"/>
              </a:rPr>
              <a:t>FirefoxDriver</a:t>
            </a:r>
            <a:r>
              <a:rPr lang="en-US" dirty="0" smtClean="0"/>
              <a:t>, etc.</a:t>
            </a:r>
          </a:p>
          <a:p>
            <a:pPr lvl="1"/>
            <a:r>
              <a:rPr lang="en-US" dirty="0" smtClean="0"/>
              <a:t>All derive from </a:t>
            </a:r>
            <a:r>
              <a:rPr lang="en-US" dirty="0" err="1" smtClean="0">
                <a:latin typeface="Consolas" panose="020B0609020204030204" pitchFamily="49" charset="0"/>
                <a:cs typeface="Consolas" panose="020B0609020204030204" pitchFamily="49" charset="0"/>
              </a:rPr>
              <a:t>RemoteWebDriver</a:t>
            </a:r>
            <a:endParaRPr lang="en-US" dirty="0" smtClean="0">
              <a:latin typeface="Consolas" panose="020B0609020204030204" pitchFamily="49" charset="0"/>
              <a:cs typeface="Consolas" panose="020B0609020204030204" pitchFamily="49" charset="0"/>
            </a:endParaRPr>
          </a:p>
          <a:p>
            <a:pPr lvl="1"/>
            <a:r>
              <a:rPr lang="en-US" dirty="0" smtClean="0"/>
              <a:t>Makes cross-browser testing easy</a:t>
            </a:r>
            <a:endParaRPr lang="en-US" dirty="0"/>
          </a:p>
          <a:p>
            <a:r>
              <a:rPr lang="en-US" dirty="0" smtClean="0"/>
              <a:t>The entry point to all Selenium’s API</a:t>
            </a:r>
          </a:p>
          <a:p>
            <a:r>
              <a:rPr lang="en-US" dirty="0" smtClean="0"/>
              <a:t>It’s possible to create multiple instances (!)</a:t>
            </a:r>
          </a:p>
          <a:p>
            <a:r>
              <a:rPr lang="en-US" dirty="0" smtClean="0"/>
              <a:t>Main uses:</a:t>
            </a:r>
          </a:p>
          <a:p>
            <a:pPr lvl="1"/>
            <a:r>
              <a:rPr lang="en-US" dirty="0" smtClean="0"/>
              <a:t>Navigation</a:t>
            </a:r>
          </a:p>
          <a:p>
            <a:pPr lvl="1"/>
            <a:r>
              <a:rPr lang="en-US" dirty="0" smtClean="0"/>
              <a:t>Locating elements</a:t>
            </a:r>
          </a:p>
        </p:txBody>
      </p:sp>
    </p:spTree>
    <p:extLst>
      <p:ext uri="{BB962C8B-B14F-4D97-AF65-F5344CB8AC3E}">
        <p14:creationId xmlns:p14="http://schemas.microsoft.com/office/powerpoint/2010/main" val="10762747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a:t>
            </a:r>
            <a:endParaRPr lang="en-US" dirty="0"/>
          </a:p>
        </p:txBody>
      </p:sp>
      <p:sp>
        <p:nvSpPr>
          <p:cNvPr id="3" name="Content Placeholder 2"/>
          <p:cNvSpPr>
            <a:spLocks noGrp="1"/>
          </p:cNvSpPr>
          <p:nvPr>
            <p:ph idx="1"/>
          </p:nvPr>
        </p:nvSpPr>
        <p:spPr/>
        <p:txBody>
          <a:bodyPr/>
          <a:lstStyle/>
          <a:p>
            <a:r>
              <a:rPr lang="en-US" dirty="0" err="1" smtClean="0">
                <a:latin typeface="Consolas" panose="020B0609020204030204" pitchFamily="49" charset="0"/>
                <a:cs typeface="Consolas" panose="020B0609020204030204" pitchFamily="49" charset="0"/>
              </a:rPr>
              <a:t>webDriver.Url</a:t>
            </a:r>
            <a:r>
              <a:rPr lang="en-US" dirty="0" smtClean="0">
                <a:latin typeface="Consolas" panose="020B0609020204030204" pitchFamily="49" charset="0"/>
                <a:cs typeface="Consolas" panose="020B0609020204030204" pitchFamily="49" charset="0"/>
              </a:rPr>
              <a:t> = "http://www.mywebsite.com"</a:t>
            </a:r>
          </a:p>
          <a:p>
            <a:r>
              <a:rPr lang="en-US" dirty="0" err="1" smtClean="0">
                <a:latin typeface="Consolas" panose="020B0609020204030204" pitchFamily="49" charset="0"/>
                <a:cs typeface="Consolas" panose="020B0609020204030204" pitchFamily="49" charset="0"/>
              </a:rPr>
              <a:t>webDriver.Navigate</a:t>
            </a:r>
            <a:r>
              <a:rPr lang="en-US" dirty="0" smtClean="0">
                <a:latin typeface="Consolas" panose="020B0609020204030204" pitchFamily="49" charset="0"/>
                <a:cs typeface="Consolas" panose="020B0609020204030204" pitchFamily="49" charset="0"/>
              </a:rPr>
              <a:t>().Back();</a:t>
            </a:r>
          </a:p>
          <a:p>
            <a:r>
              <a:rPr lang="en-US" dirty="0" err="1" smtClean="0">
                <a:latin typeface="Consolas" panose="020B0609020204030204" pitchFamily="49" charset="0"/>
                <a:cs typeface="Consolas" panose="020B0609020204030204" pitchFamily="49" charset="0"/>
              </a:rPr>
              <a:t>webDriver.Navigate</a:t>
            </a:r>
            <a:r>
              <a:rPr lang="en-US" dirty="0" smtClean="0">
                <a:latin typeface="Consolas" panose="020B0609020204030204" pitchFamily="49" charset="0"/>
                <a:cs typeface="Consolas" panose="020B0609020204030204" pitchFamily="49" charset="0"/>
              </a:rPr>
              <a:t>().Forward();</a:t>
            </a:r>
          </a:p>
          <a:p>
            <a:r>
              <a:rPr lang="en-US" dirty="0" err="1" smtClean="0">
                <a:latin typeface="Consolas" panose="020B0609020204030204" pitchFamily="49" charset="0"/>
                <a:cs typeface="Consolas" panose="020B0609020204030204" pitchFamily="49" charset="0"/>
              </a:rPr>
              <a:t>webDriver.Navigate</a:t>
            </a:r>
            <a:r>
              <a:rPr lang="en-US" dirty="0" smtClean="0">
                <a:latin typeface="Consolas" panose="020B0609020204030204" pitchFamily="49" charset="0"/>
                <a:cs typeface="Consolas" panose="020B0609020204030204" pitchFamily="49" charset="0"/>
              </a:rPr>
              <a:t>().Refresh();</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870812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a:xfrm>
            <a:off x="602681" y="1976372"/>
            <a:ext cx="8001315" cy="3494443"/>
          </a:xfrm>
          <a:solidFill>
            <a:srgbClr val="4B84C9">
              <a:alpha val="50000"/>
            </a:srgbClr>
          </a:solidFill>
        </p:spPr>
        <p:txBody>
          <a:bodyPr tIns="67500">
            <a:normAutofit/>
          </a:bodyPr>
          <a:lstStyle/>
          <a:p>
            <a:r>
              <a:rPr lang="en-US" dirty="0"/>
              <a:t>&lt;body&gt;</a:t>
            </a:r>
          </a:p>
          <a:p>
            <a:r>
              <a:rPr lang="en-US" dirty="0"/>
              <a:t>    &lt;div class="container"&gt;</a:t>
            </a:r>
          </a:p>
          <a:p>
            <a:r>
              <a:rPr lang="en-US" dirty="0"/>
              <a:t>        &lt;h1&gt;Hello World&lt;/h1&gt;</a:t>
            </a:r>
          </a:p>
          <a:p>
            <a:r>
              <a:rPr lang="en-US" dirty="0"/>
              <a:t>        &lt;p&gt;This is a &lt;</a:t>
            </a:r>
            <a:r>
              <a:rPr lang="en-US" dirty="0" err="1"/>
              <a:t>em</a:t>
            </a:r>
            <a:r>
              <a:rPr lang="en-US" dirty="0"/>
              <a:t>&gt;simple paragraph&lt;/</a:t>
            </a:r>
            <a:r>
              <a:rPr lang="en-US" dirty="0" err="1"/>
              <a:t>em</a:t>
            </a:r>
            <a:r>
              <a:rPr lang="en-US" dirty="0"/>
              <a:t>&gt;.&lt;/p&gt;</a:t>
            </a:r>
          </a:p>
          <a:p>
            <a:r>
              <a:rPr lang="en-US" dirty="0"/>
              <a:t>        &lt;</a:t>
            </a:r>
            <a:r>
              <a:rPr lang="en-US" dirty="0" err="1"/>
              <a:t>ul</a:t>
            </a:r>
            <a:r>
              <a:rPr lang="en-US" dirty="0"/>
              <a:t>&gt;</a:t>
            </a:r>
          </a:p>
          <a:p>
            <a:r>
              <a:rPr lang="en-US" dirty="0"/>
              <a:t>            &lt;li&gt;Item One&lt;/li&gt;</a:t>
            </a:r>
          </a:p>
          <a:p>
            <a:r>
              <a:rPr lang="en-US" dirty="0"/>
              <a:t>            &lt;li&gt;Item Two&lt;/li&gt;</a:t>
            </a:r>
          </a:p>
          <a:p>
            <a:r>
              <a:rPr lang="en-US" dirty="0"/>
              <a:t>        &lt;/</a:t>
            </a:r>
            <a:r>
              <a:rPr lang="en-US" dirty="0" err="1"/>
              <a:t>ul</a:t>
            </a:r>
            <a:r>
              <a:rPr lang="en-US" dirty="0"/>
              <a:t>&gt;</a:t>
            </a:r>
          </a:p>
          <a:p>
            <a:r>
              <a:rPr lang="en-US" dirty="0"/>
              <a:t>    &lt;/div&gt;</a:t>
            </a:r>
          </a:p>
          <a:p>
            <a:r>
              <a:rPr lang="en-US" dirty="0"/>
              <a:t>&lt;/body&gt;</a:t>
            </a:r>
          </a:p>
        </p:txBody>
      </p:sp>
      <p:sp>
        <p:nvSpPr>
          <p:cNvPr id="2" name="Title 1"/>
          <p:cNvSpPr>
            <a:spLocks noGrp="1"/>
          </p:cNvSpPr>
          <p:nvPr>
            <p:ph type="title"/>
          </p:nvPr>
        </p:nvSpPr>
        <p:spPr/>
        <p:txBody>
          <a:bodyPr/>
          <a:lstStyle/>
          <a:p>
            <a:r>
              <a:rPr lang="en-US" dirty="0" smtClean="0"/>
              <a:t>DOM – Document Object Model</a:t>
            </a:r>
            <a:endParaRPr lang="en-US" dirty="0"/>
          </a:p>
        </p:txBody>
      </p:sp>
      <p:sp>
        <p:nvSpPr>
          <p:cNvPr id="11" name="L-Shape 10"/>
          <p:cNvSpPr/>
          <p:nvPr/>
        </p:nvSpPr>
        <p:spPr>
          <a:xfrm flipH="1">
            <a:off x="4178595" y="2737988"/>
            <a:ext cx="4535129" cy="2732826"/>
          </a:xfrm>
          <a:prstGeom prst="corner">
            <a:avLst>
              <a:gd name="adj1" fmla="val 75635"/>
              <a:gd name="adj2" fmla="val 113683"/>
            </a:avLst>
          </a:prstGeom>
          <a:blipFill dpi="0" rotWithShape="0">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043866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element </a:t>
            </a:r>
            <a:endParaRPr lang="en-US" dirty="0"/>
          </a:p>
        </p:txBody>
      </p:sp>
      <p:sp>
        <p:nvSpPr>
          <p:cNvPr id="5" name="Rectangle 4"/>
          <p:cNvSpPr/>
          <p:nvPr/>
        </p:nvSpPr>
        <p:spPr>
          <a:xfrm>
            <a:off x="740780" y="1736203"/>
            <a:ext cx="7245752" cy="44099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5423" y="1863524"/>
            <a:ext cx="1365812" cy="369332"/>
          </a:xfrm>
          <a:prstGeom prst="rect">
            <a:avLst/>
          </a:prstGeom>
          <a:noFill/>
        </p:spPr>
        <p:txBody>
          <a:bodyPr wrap="square" rtlCol="0">
            <a:spAutoFit/>
          </a:bodyPr>
          <a:lstStyle/>
          <a:p>
            <a:r>
              <a:rPr lang="en-US" dirty="0" smtClean="0"/>
              <a:t>Driver</a:t>
            </a:r>
            <a:endParaRPr lang="en-US" dirty="0"/>
          </a:p>
        </p:txBody>
      </p:sp>
      <p:sp>
        <p:nvSpPr>
          <p:cNvPr id="7" name="Rounded Rectangle 6"/>
          <p:cNvSpPr/>
          <p:nvPr/>
        </p:nvSpPr>
        <p:spPr>
          <a:xfrm>
            <a:off x="1250066" y="2232855"/>
            <a:ext cx="6322586" cy="39133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p:cNvSpPr txBox="1"/>
          <p:nvPr/>
        </p:nvSpPr>
        <p:spPr>
          <a:xfrm>
            <a:off x="2083443" y="2384385"/>
            <a:ext cx="2037144" cy="369332"/>
          </a:xfrm>
          <a:prstGeom prst="rect">
            <a:avLst/>
          </a:prstGeom>
          <a:noFill/>
        </p:spPr>
        <p:txBody>
          <a:bodyPr wrap="square" rtlCol="0">
            <a:spAutoFit/>
          </a:bodyPr>
          <a:lstStyle/>
          <a:p>
            <a:r>
              <a:rPr lang="en-US" dirty="0" smtClean="0"/>
              <a:t>Element Id= id1</a:t>
            </a:r>
            <a:endParaRPr lang="en-US" dirty="0"/>
          </a:p>
        </p:txBody>
      </p:sp>
      <p:sp>
        <p:nvSpPr>
          <p:cNvPr id="9" name="Rounded Rectangle 8"/>
          <p:cNvSpPr/>
          <p:nvPr/>
        </p:nvSpPr>
        <p:spPr>
          <a:xfrm>
            <a:off x="1386100" y="3070618"/>
            <a:ext cx="1915358" cy="272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5264149" y="3019727"/>
            <a:ext cx="1816420" cy="272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1469984" y="3109027"/>
            <a:ext cx="1782501" cy="369332"/>
          </a:xfrm>
          <a:prstGeom prst="rect">
            <a:avLst/>
          </a:prstGeom>
          <a:noFill/>
        </p:spPr>
        <p:txBody>
          <a:bodyPr wrap="square" rtlCol="0">
            <a:spAutoFit/>
          </a:bodyPr>
          <a:lstStyle/>
          <a:p>
            <a:r>
              <a:rPr lang="en-US" dirty="0" smtClean="0"/>
              <a:t>Id=id2 class=xx</a:t>
            </a:r>
            <a:endParaRPr lang="en-US" dirty="0"/>
          </a:p>
        </p:txBody>
      </p:sp>
      <p:sp>
        <p:nvSpPr>
          <p:cNvPr id="10" name="TextBox 9"/>
          <p:cNvSpPr txBox="1"/>
          <p:nvPr/>
        </p:nvSpPr>
        <p:spPr>
          <a:xfrm>
            <a:off x="5281109" y="3070618"/>
            <a:ext cx="1782501" cy="646331"/>
          </a:xfrm>
          <a:prstGeom prst="rect">
            <a:avLst/>
          </a:prstGeom>
          <a:noFill/>
        </p:spPr>
        <p:txBody>
          <a:bodyPr wrap="square" rtlCol="0">
            <a:spAutoFit/>
          </a:bodyPr>
          <a:lstStyle/>
          <a:p>
            <a:r>
              <a:rPr lang="en-US" dirty="0" smtClean="0"/>
              <a:t>Id=id4 class=</a:t>
            </a:r>
            <a:r>
              <a:rPr lang="en-US" dirty="0" err="1" smtClean="0"/>
              <a:t>zz</a:t>
            </a:r>
            <a:endParaRPr lang="en-US" dirty="0"/>
          </a:p>
          <a:p>
            <a:endParaRPr lang="en-US" dirty="0"/>
          </a:p>
        </p:txBody>
      </p:sp>
      <p:sp>
        <p:nvSpPr>
          <p:cNvPr id="13" name="Rounded Rectangle 12"/>
          <p:cNvSpPr/>
          <p:nvPr/>
        </p:nvSpPr>
        <p:spPr>
          <a:xfrm>
            <a:off x="1501846" y="3485134"/>
            <a:ext cx="972274" cy="567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Id= id3</a:t>
            </a:r>
            <a:endParaRPr lang="en-US" dirty="0"/>
          </a:p>
        </p:txBody>
      </p:sp>
      <p:sp>
        <p:nvSpPr>
          <p:cNvPr id="14" name="Rounded Rectangle 13"/>
          <p:cNvSpPr/>
          <p:nvPr/>
        </p:nvSpPr>
        <p:spPr>
          <a:xfrm>
            <a:off x="5424341" y="3458010"/>
            <a:ext cx="946015" cy="50272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Id= id3</a:t>
            </a:r>
            <a:endParaRPr lang="en-US" dirty="0"/>
          </a:p>
        </p:txBody>
      </p:sp>
      <p:sp>
        <p:nvSpPr>
          <p:cNvPr id="15" name="Rounded Rectangle 14"/>
          <p:cNvSpPr/>
          <p:nvPr/>
        </p:nvSpPr>
        <p:spPr>
          <a:xfrm>
            <a:off x="1464268" y="4161819"/>
            <a:ext cx="1642916" cy="15779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smtClean="0"/>
              <a:t>Id = id5</a:t>
            </a:r>
            <a:endParaRPr lang="en-US" dirty="0"/>
          </a:p>
        </p:txBody>
      </p:sp>
      <p:sp>
        <p:nvSpPr>
          <p:cNvPr id="16" name="Rounded Rectangle 15"/>
          <p:cNvSpPr/>
          <p:nvPr/>
        </p:nvSpPr>
        <p:spPr>
          <a:xfrm>
            <a:off x="5424341" y="4071758"/>
            <a:ext cx="1423686" cy="49771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Id = id </a:t>
            </a:r>
            <a:r>
              <a:rPr lang="he-IL" dirty="0" smtClean="0"/>
              <a:t>5</a:t>
            </a:r>
            <a:endParaRPr lang="en-US" dirty="0"/>
          </a:p>
        </p:txBody>
      </p:sp>
      <p:sp>
        <p:nvSpPr>
          <p:cNvPr id="17" name="Rounded Rectangle 16"/>
          <p:cNvSpPr/>
          <p:nvPr/>
        </p:nvSpPr>
        <p:spPr>
          <a:xfrm>
            <a:off x="4467498" y="2393415"/>
            <a:ext cx="2725782" cy="45442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 id3 class=“xx </a:t>
            </a:r>
            <a:r>
              <a:rPr lang="en-US" dirty="0" err="1" smtClean="0"/>
              <a:t>rr</a:t>
            </a:r>
            <a:r>
              <a:rPr lang="en-US" dirty="0" smtClean="0"/>
              <a:t> </a:t>
            </a:r>
            <a:r>
              <a:rPr lang="en-US" dirty="0" err="1" smtClean="0"/>
              <a:t>tt</a:t>
            </a:r>
            <a:r>
              <a:rPr lang="en-US" dirty="0" smtClean="0"/>
              <a:t>”</a:t>
            </a:r>
            <a:endParaRPr lang="en-US" dirty="0"/>
          </a:p>
        </p:txBody>
      </p:sp>
      <p:sp>
        <p:nvSpPr>
          <p:cNvPr id="3" name="Rounded Rectangle 2"/>
          <p:cNvSpPr/>
          <p:nvPr/>
        </p:nvSpPr>
        <p:spPr>
          <a:xfrm>
            <a:off x="1575871" y="5016431"/>
            <a:ext cx="1370249" cy="644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Id</a:t>
            </a:r>
            <a:r>
              <a:rPr lang="he-IL" dirty="0" smtClean="0"/>
              <a:t> = </a:t>
            </a:r>
            <a:r>
              <a:rPr lang="en-US" dirty="0" smtClean="0"/>
              <a:t>id6</a:t>
            </a:r>
            <a:endParaRPr lang="en-US" dirty="0"/>
          </a:p>
        </p:txBody>
      </p:sp>
      <p:sp>
        <p:nvSpPr>
          <p:cNvPr id="18" name="Rounded Rectangle 17"/>
          <p:cNvSpPr/>
          <p:nvPr/>
        </p:nvSpPr>
        <p:spPr>
          <a:xfrm>
            <a:off x="1575871" y="4554255"/>
            <a:ext cx="1015143" cy="35273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a:t>
            </a:r>
            <a:r>
              <a:rPr lang="he-IL" dirty="0" smtClean="0"/>
              <a:t> = </a:t>
            </a:r>
            <a:r>
              <a:rPr lang="en-US" dirty="0" smtClean="0"/>
              <a:t>id7</a:t>
            </a:r>
            <a:endParaRPr lang="en-US" dirty="0"/>
          </a:p>
        </p:txBody>
      </p:sp>
      <p:sp>
        <p:nvSpPr>
          <p:cNvPr id="19" name="Rounded Rectangle 18"/>
          <p:cNvSpPr/>
          <p:nvPr/>
        </p:nvSpPr>
        <p:spPr>
          <a:xfrm>
            <a:off x="5398001" y="4680488"/>
            <a:ext cx="1015143" cy="35273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a:t>
            </a:r>
            <a:r>
              <a:rPr lang="he-IL" dirty="0" smtClean="0"/>
              <a:t> = </a:t>
            </a:r>
            <a:r>
              <a:rPr lang="en-US" dirty="0" smtClean="0"/>
              <a:t>id7</a:t>
            </a:r>
            <a:endParaRPr lang="en-US" dirty="0"/>
          </a:p>
        </p:txBody>
      </p:sp>
      <p:sp>
        <p:nvSpPr>
          <p:cNvPr id="20" name="Rounded Rectangle 19"/>
          <p:cNvSpPr/>
          <p:nvPr/>
        </p:nvSpPr>
        <p:spPr>
          <a:xfrm>
            <a:off x="3412678" y="3070618"/>
            <a:ext cx="1724150" cy="2720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3416926" y="3070618"/>
            <a:ext cx="1782501" cy="646331"/>
          </a:xfrm>
          <a:prstGeom prst="rect">
            <a:avLst/>
          </a:prstGeom>
          <a:noFill/>
        </p:spPr>
        <p:txBody>
          <a:bodyPr wrap="square" rtlCol="0">
            <a:spAutoFit/>
          </a:bodyPr>
          <a:lstStyle/>
          <a:p>
            <a:r>
              <a:rPr lang="en-US" dirty="0" smtClean="0"/>
              <a:t>Id=id3 </a:t>
            </a:r>
            <a:r>
              <a:rPr lang="en-US" dirty="0"/>
              <a:t>class=xx</a:t>
            </a:r>
          </a:p>
          <a:p>
            <a:endParaRPr lang="en-US" dirty="0"/>
          </a:p>
        </p:txBody>
      </p:sp>
      <p:sp>
        <p:nvSpPr>
          <p:cNvPr id="22" name="Rounded Rectangle 21"/>
          <p:cNvSpPr/>
          <p:nvPr/>
        </p:nvSpPr>
        <p:spPr>
          <a:xfrm>
            <a:off x="3581662" y="3412253"/>
            <a:ext cx="972274" cy="56724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Id= id3</a:t>
            </a:r>
            <a:endParaRPr lang="en-US" dirty="0"/>
          </a:p>
        </p:txBody>
      </p:sp>
      <p:sp>
        <p:nvSpPr>
          <p:cNvPr id="23" name="Rounded Rectangle 22"/>
          <p:cNvSpPr/>
          <p:nvPr/>
        </p:nvSpPr>
        <p:spPr>
          <a:xfrm>
            <a:off x="3556100" y="4086405"/>
            <a:ext cx="1453405" cy="165337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dirty="0" smtClean="0"/>
              <a:t>Id = id5</a:t>
            </a:r>
            <a:endParaRPr lang="en-US" dirty="0"/>
          </a:p>
        </p:txBody>
      </p:sp>
      <p:sp>
        <p:nvSpPr>
          <p:cNvPr id="24" name="Rounded Rectangle 23"/>
          <p:cNvSpPr/>
          <p:nvPr/>
        </p:nvSpPr>
        <p:spPr>
          <a:xfrm>
            <a:off x="3610516" y="4502945"/>
            <a:ext cx="1015143" cy="35273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Id</a:t>
            </a:r>
            <a:r>
              <a:rPr lang="he-IL" dirty="0" smtClean="0"/>
              <a:t> = </a:t>
            </a:r>
            <a:r>
              <a:rPr lang="en-US" dirty="0" smtClean="0"/>
              <a:t>id7</a:t>
            </a:r>
            <a:endParaRPr lang="en-US" dirty="0"/>
          </a:p>
        </p:txBody>
      </p:sp>
      <p:sp>
        <p:nvSpPr>
          <p:cNvPr id="25" name="Rounded Rectangle 24"/>
          <p:cNvSpPr/>
          <p:nvPr/>
        </p:nvSpPr>
        <p:spPr>
          <a:xfrm>
            <a:off x="3639258" y="4962588"/>
            <a:ext cx="1187386" cy="691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Id</a:t>
            </a:r>
            <a:r>
              <a:rPr lang="he-IL" dirty="0" smtClean="0"/>
              <a:t> = </a:t>
            </a:r>
            <a:r>
              <a:rPr lang="en-US" dirty="0" smtClean="0"/>
              <a:t>id6</a:t>
            </a:r>
            <a:endParaRPr lang="en-US" dirty="0"/>
          </a:p>
        </p:txBody>
      </p:sp>
      <p:sp>
        <p:nvSpPr>
          <p:cNvPr id="4" name="TextBox 3"/>
          <p:cNvSpPr txBox="1"/>
          <p:nvPr/>
        </p:nvSpPr>
        <p:spPr>
          <a:xfrm>
            <a:off x="1818547" y="5284316"/>
            <a:ext cx="1289249" cy="369332"/>
          </a:xfrm>
          <a:prstGeom prst="rect">
            <a:avLst/>
          </a:prstGeom>
          <a:noFill/>
        </p:spPr>
        <p:txBody>
          <a:bodyPr wrap="square" rtlCol="0">
            <a:spAutoFit/>
          </a:bodyPr>
          <a:lstStyle/>
          <a:p>
            <a:r>
              <a:rPr lang="en-US" dirty="0" smtClean="0"/>
              <a:t>$50.99</a:t>
            </a:r>
          </a:p>
        </p:txBody>
      </p:sp>
      <p:sp>
        <p:nvSpPr>
          <p:cNvPr id="26" name="TextBox 25"/>
          <p:cNvSpPr txBox="1"/>
          <p:nvPr/>
        </p:nvSpPr>
        <p:spPr>
          <a:xfrm>
            <a:off x="3719031" y="5214057"/>
            <a:ext cx="1289249" cy="369332"/>
          </a:xfrm>
          <a:prstGeom prst="rect">
            <a:avLst/>
          </a:prstGeom>
          <a:noFill/>
        </p:spPr>
        <p:txBody>
          <a:bodyPr wrap="square" rtlCol="0">
            <a:spAutoFit/>
          </a:bodyPr>
          <a:lstStyle/>
          <a:p>
            <a:r>
              <a:rPr lang="en-US" dirty="0" smtClean="0"/>
              <a:t>Dress 2</a:t>
            </a:r>
            <a:endParaRPr lang="en-US" dirty="0"/>
          </a:p>
        </p:txBody>
      </p:sp>
    </p:spTree>
    <p:extLst>
      <p:ext uri="{BB962C8B-B14F-4D97-AF65-F5344CB8AC3E}">
        <p14:creationId xmlns:p14="http://schemas.microsoft.com/office/powerpoint/2010/main" val="34911500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vs. HTML</a:t>
            </a:r>
            <a:endParaRPr lang="en-US" dirty="0"/>
          </a:p>
        </p:txBody>
      </p:sp>
      <p:sp>
        <p:nvSpPr>
          <p:cNvPr id="5" name="Text Placeholder 4"/>
          <p:cNvSpPr>
            <a:spLocks noGrp="1"/>
          </p:cNvSpPr>
          <p:nvPr>
            <p:ph type="body" sz="quarter" idx="15"/>
          </p:nvPr>
        </p:nvSpPr>
        <p:spPr>
          <a:xfrm>
            <a:off x="685301" y="3718437"/>
            <a:ext cx="7992690" cy="1784555"/>
          </a:xfrm>
        </p:spPr>
        <p:txBody>
          <a:bodyPr>
            <a:normAutofit fontScale="77500" lnSpcReduction="20000"/>
          </a:bodyPr>
          <a:lstStyle/>
          <a:p>
            <a:r>
              <a:rPr lang="en-US" dirty="0" smtClean="0"/>
              <a:t>Both represent the hierarchy of elements</a:t>
            </a:r>
          </a:p>
          <a:p>
            <a:pPr lvl="1"/>
            <a:r>
              <a:rPr lang="en-US" dirty="0" smtClean="0"/>
              <a:t>Each element can contain other elements and attributes</a:t>
            </a:r>
          </a:p>
          <a:p>
            <a:endParaRPr lang="en-US" dirty="0" smtClean="0"/>
          </a:p>
          <a:p>
            <a:r>
              <a:rPr lang="en-US" dirty="0" smtClean="0"/>
              <a:t>JavaScript code can:</a:t>
            </a:r>
          </a:p>
          <a:p>
            <a:pPr lvl="1"/>
            <a:r>
              <a:rPr lang="en-US" dirty="0" smtClean="0"/>
              <a:t>Add new elements</a:t>
            </a:r>
          </a:p>
          <a:p>
            <a:pPr lvl="1"/>
            <a:r>
              <a:rPr lang="en-US" dirty="0" smtClean="0"/>
              <a:t>Remove elements</a:t>
            </a:r>
          </a:p>
          <a:p>
            <a:pPr lvl="1"/>
            <a:r>
              <a:rPr lang="en-US" dirty="0" smtClean="0"/>
              <a:t>Change attributes and content of elements</a:t>
            </a:r>
            <a:endParaRPr lang="en-US" dirty="0"/>
          </a:p>
        </p:txBody>
      </p:sp>
      <p:graphicFrame>
        <p:nvGraphicFramePr>
          <p:cNvPr id="4" name="Content Placeholder 3"/>
          <p:cNvGraphicFramePr>
            <a:graphicFrameLocks noGrp="1"/>
          </p:cNvGraphicFramePr>
          <p:nvPr>
            <p:ph idx="4294967295"/>
            <p:extLst/>
          </p:nvPr>
        </p:nvGraphicFramePr>
        <p:xfrm>
          <a:off x="685301" y="1976370"/>
          <a:ext cx="7992666" cy="1380731"/>
        </p:xfrm>
        <a:graphic>
          <a:graphicData uri="http://schemas.openxmlformats.org/drawingml/2006/table">
            <a:tbl>
              <a:tblPr firstRow="1" bandRow="1">
                <a:tableStyleId>{5C22544A-7EE6-4342-B048-85BDC9FD1C3A}</a:tableStyleId>
              </a:tblPr>
              <a:tblGrid>
                <a:gridCol w="3996333">
                  <a:extLst>
                    <a:ext uri="{9D8B030D-6E8A-4147-A177-3AD203B41FA5}">
                      <a16:colId xmlns:a16="http://schemas.microsoft.com/office/drawing/2014/main" val="20000"/>
                    </a:ext>
                  </a:extLst>
                </a:gridCol>
                <a:gridCol w="3996333">
                  <a:extLst>
                    <a:ext uri="{9D8B030D-6E8A-4147-A177-3AD203B41FA5}">
                      <a16:colId xmlns:a16="http://schemas.microsoft.com/office/drawing/2014/main" val="20001"/>
                    </a:ext>
                  </a:extLst>
                </a:gridCol>
              </a:tblGrid>
              <a:tr h="370564">
                <a:tc>
                  <a:txBody>
                    <a:bodyPr/>
                    <a:lstStyle/>
                    <a:p>
                      <a:pPr algn="l" rtl="0"/>
                      <a:r>
                        <a:rPr lang="en-US" sz="1000" dirty="0" smtClean="0"/>
                        <a:t>HTML</a:t>
                      </a:r>
                      <a:endParaRPr lang="en-US" sz="1000" dirty="0"/>
                    </a:p>
                  </a:txBody>
                  <a:tcPr marL="68580" marR="68580" marT="34290" marB="34290"/>
                </a:tc>
                <a:tc>
                  <a:txBody>
                    <a:bodyPr/>
                    <a:lstStyle/>
                    <a:p>
                      <a:pPr algn="l" rtl="0"/>
                      <a:r>
                        <a:rPr lang="en-US" sz="1000" dirty="0" smtClean="0"/>
                        <a:t>DOM</a:t>
                      </a:r>
                      <a:endParaRPr lang="en-US" sz="1000" dirty="0"/>
                    </a:p>
                  </a:txBody>
                  <a:tcPr marL="68580" marR="68580" marT="34290" marB="34290"/>
                </a:tc>
                <a:extLst>
                  <a:ext uri="{0D108BD9-81ED-4DB2-BD59-A6C34878D82A}">
                    <a16:rowId xmlns:a16="http://schemas.microsoft.com/office/drawing/2014/main" val="10000"/>
                  </a:ext>
                </a:extLst>
              </a:tr>
              <a:tr h="370564">
                <a:tc>
                  <a:txBody>
                    <a:bodyPr/>
                    <a:lstStyle/>
                    <a:p>
                      <a:pPr algn="l" rtl="0"/>
                      <a:r>
                        <a:rPr lang="en-US" sz="1000" dirty="0" smtClean="0"/>
                        <a:t>Static</a:t>
                      </a:r>
                      <a:r>
                        <a:rPr lang="en-US" sz="1000" baseline="0" dirty="0" smtClean="0"/>
                        <a:t> representation of a web page</a:t>
                      </a:r>
                      <a:endParaRPr lang="en-US" sz="1000" dirty="0"/>
                    </a:p>
                  </a:txBody>
                  <a:tcPr marL="68580" marR="68580" marT="34290" marB="34290"/>
                </a:tc>
                <a:tc>
                  <a:txBody>
                    <a:bodyPr/>
                    <a:lstStyle/>
                    <a:p>
                      <a:pPr algn="l" rtl="0"/>
                      <a:r>
                        <a:rPr lang="en-US" sz="1000" dirty="0" smtClean="0"/>
                        <a:t>Dynamic</a:t>
                      </a:r>
                      <a:r>
                        <a:rPr lang="en-US" sz="1000" baseline="0" dirty="0" smtClean="0"/>
                        <a:t> (runtime) representation of the page</a:t>
                      </a:r>
                      <a:endParaRPr lang="en-US" sz="1000" dirty="0"/>
                    </a:p>
                  </a:txBody>
                  <a:tcPr marL="68580" marR="68580" marT="34290" marB="34290"/>
                </a:tc>
                <a:extLst>
                  <a:ext uri="{0D108BD9-81ED-4DB2-BD59-A6C34878D82A}">
                    <a16:rowId xmlns:a16="http://schemas.microsoft.com/office/drawing/2014/main" val="10001"/>
                  </a:ext>
                </a:extLst>
              </a:tr>
              <a:tr h="639603">
                <a:tc>
                  <a:txBody>
                    <a:bodyPr/>
                    <a:lstStyle/>
                    <a:p>
                      <a:pPr algn="l" rtl="0"/>
                      <a:r>
                        <a:rPr lang="en-US" sz="1000" dirty="0" smtClean="0"/>
                        <a:t>Received</a:t>
                      </a:r>
                      <a:r>
                        <a:rPr lang="en-US" sz="1000" baseline="0" dirty="0" smtClean="0"/>
                        <a:t> from the server</a:t>
                      </a:r>
                      <a:endParaRPr lang="en-US" sz="1000" dirty="0"/>
                    </a:p>
                  </a:txBody>
                  <a:tcPr marL="68580" marR="68580" marT="34290" marB="34290"/>
                </a:tc>
                <a:tc>
                  <a:txBody>
                    <a:bodyPr/>
                    <a:lstStyle/>
                    <a:p>
                      <a:pPr algn="l" rtl="0"/>
                      <a:r>
                        <a:rPr lang="en-US" sz="1000" dirty="0" smtClean="0"/>
                        <a:t>Based on the HTML,</a:t>
                      </a:r>
                      <a:r>
                        <a:rPr lang="en-US" sz="1000" baseline="0" dirty="0" smtClean="0"/>
                        <a:t> but can be manipulated using JavaScript</a:t>
                      </a:r>
                      <a:endParaRPr lang="en-US" sz="1000" dirty="0"/>
                    </a:p>
                  </a:txBody>
                  <a:tcPr marL="68580" marR="68580" marT="34290" marB="3429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480602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Chrome Dev Tools (F12)</a:t>
            </a:r>
            <a:endParaRPr lang="en-US" dirty="0"/>
          </a:p>
        </p:txBody>
      </p:sp>
      <p:pic>
        <p:nvPicPr>
          <p:cNvPr id="7" name="Content Placeholder 6"/>
          <p:cNvPicPr>
            <a:picLocks noGrp="1" noChangeAspect="1"/>
          </p:cNvPicPr>
          <p:nvPr>
            <p:ph idx="1"/>
          </p:nvPr>
        </p:nvPicPr>
        <p:blipFill>
          <a:blip r:embed="rId2"/>
          <a:stretch>
            <a:fillRect/>
          </a:stretch>
        </p:blipFill>
        <p:spPr>
          <a:xfrm>
            <a:off x="1312296" y="1976371"/>
            <a:ext cx="6591416" cy="3570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3968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Finding elements using </a:t>
            </a:r>
            <a:r>
              <a:rPr lang="en-US" dirty="0" err="1" smtClean="0"/>
              <a:t>IWebDriver</a:t>
            </a:r>
            <a:endParaRPr lang="en-US" dirty="0"/>
          </a:p>
        </p:txBody>
      </p:sp>
      <p:sp>
        <p:nvSpPr>
          <p:cNvPr id="5" name="Text Placeholder 4"/>
          <p:cNvSpPr>
            <a:spLocks noGrp="1"/>
          </p:cNvSpPr>
          <p:nvPr>
            <p:ph type="body" sz="quarter" idx="15"/>
          </p:nvPr>
        </p:nvSpPr>
        <p:spPr>
          <a:xfrm>
            <a:off x="611560" y="1977750"/>
            <a:ext cx="7992690" cy="516571"/>
          </a:xfrm>
        </p:spPr>
        <p:txBody>
          <a:bodyPr/>
          <a:lstStyle/>
          <a:p>
            <a:r>
              <a:rPr lang="en-US" dirty="0" smtClean="0"/>
              <a:t>Syntax:</a:t>
            </a:r>
            <a:endParaRPr lang="en-US" dirty="0"/>
          </a:p>
        </p:txBody>
      </p:sp>
      <p:sp>
        <p:nvSpPr>
          <p:cNvPr id="6" name="Text Placeholder 5"/>
          <p:cNvSpPr>
            <a:spLocks noGrp="1"/>
          </p:cNvSpPr>
          <p:nvPr>
            <p:ph type="body" sz="quarter" idx="16"/>
          </p:nvPr>
        </p:nvSpPr>
        <p:spPr>
          <a:xfrm>
            <a:off x="611560" y="2494321"/>
            <a:ext cx="8001315" cy="420329"/>
          </a:xfrm>
        </p:spPr>
        <p:txBody>
          <a:bodyPr/>
          <a:lstStyle/>
          <a:p>
            <a:r>
              <a:rPr lang="en-US" dirty="0" err="1" smtClean="0"/>
              <a:t>IWebElement</a:t>
            </a:r>
            <a:r>
              <a:rPr lang="en-US" dirty="0" smtClean="0"/>
              <a:t> </a:t>
            </a:r>
            <a:r>
              <a:rPr lang="en-US" dirty="0" err="1" smtClean="0"/>
              <a:t>projectsMenu</a:t>
            </a:r>
            <a:r>
              <a:rPr lang="en-US" dirty="0" smtClean="0"/>
              <a:t> = </a:t>
            </a:r>
            <a:r>
              <a:rPr lang="en-US" dirty="0" err="1" smtClean="0"/>
              <a:t>webDriver.FindElement</a:t>
            </a:r>
            <a:r>
              <a:rPr lang="en-US" dirty="0" smtClean="0"/>
              <a:t>(</a:t>
            </a:r>
            <a:r>
              <a:rPr lang="en-US" dirty="0" err="1" smtClean="0"/>
              <a:t>By.Id</a:t>
            </a:r>
            <a:r>
              <a:rPr lang="en-US" dirty="0" smtClean="0"/>
              <a:t>("</a:t>
            </a:r>
            <a:r>
              <a:rPr lang="en-US" dirty="0" err="1" smtClean="0"/>
              <a:t>menu_projects</a:t>
            </a:r>
            <a:r>
              <a:rPr lang="en-US" dirty="0" smtClean="0"/>
              <a:t>"));</a:t>
            </a:r>
            <a:endParaRPr lang="en-US" dirty="0"/>
          </a:p>
        </p:txBody>
      </p:sp>
      <p:sp>
        <p:nvSpPr>
          <p:cNvPr id="7" name="TextBox 6"/>
          <p:cNvSpPr txBox="1"/>
          <p:nvPr/>
        </p:nvSpPr>
        <p:spPr>
          <a:xfrm>
            <a:off x="611560" y="3364476"/>
            <a:ext cx="2330744" cy="561856"/>
          </a:xfrm>
          <a:prstGeom prst="wedgeRoundRectCallout">
            <a:avLst>
              <a:gd name="adj1" fmla="val 11439"/>
              <a:gd name="adj2" fmla="val -157495"/>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50" dirty="0"/>
              <a:t>A new object that represents the found element</a:t>
            </a:r>
          </a:p>
        </p:txBody>
      </p:sp>
      <p:sp>
        <p:nvSpPr>
          <p:cNvPr id="8" name="TextBox 7"/>
          <p:cNvSpPr txBox="1"/>
          <p:nvPr/>
        </p:nvSpPr>
        <p:spPr>
          <a:xfrm>
            <a:off x="2149079" y="4082460"/>
            <a:ext cx="2330744" cy="561856"/>
          </a:xfrm>
          <a:prstGeom prst="wedgeRoundRectCallout">
            <a:avLst>
              <a:gd name="adj1" fmla="val 15236"/>
              <a:gd name="adj2" fmla="val -289492"/>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50" dirty="0"/>
              <a:t>The </a:t>
            </a:r>
            <a:r>
              <a:rPr lang="en-US" sz="1350" dirty="0" err="1">
                <a:latin typeface="Consolas" panose="020B0609020204030204" pitchFamily="49" charset="0"/>
                <a:cs typeface="Consolas" panose="020B0609020204030204" pitchFamily="49" charset="0"/>
              </a:rPr>
              <a:t>IWebDriver</a:t>
            </a:r>
            <a:r>
              <a:rPr lang="en-US" sz="1350" dirty="0"/>
              <a:t> object we created previously</a:t>
            </a:r>
          </a:p>
        </p:txBody>
      </p:sp>
      <p:sp>
        <p:nvSpPr>
          <p:cNvPr id="9" name="TextBox 8"/>
          <p:cNvSpPr txBox="1"/>
          <p:nvPr/>
        </p:nvSpPr>
        <p:spPr>
          <a:xfrm>
            <a:off x="4607905" y="4618777"/>
            <a:ext cx="2330744" cy="561856"/>
          </a:xfrm>
          <a:prstGeom prst="wedgeRoundRectCallout">
            <a:avLst>
              <a:gd name="adj1" fmla="val 22829"/>
              <a:gd name="adj2" fmla="val -308742"/>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50" dirty="0"/>
              <a:t>The locator which specifies how to find the element</a:t>
            </a:r>
          </a:p>
        </p:txBody>
      </p:sp>
      <p:sp>
        <p:nvSpPr>
          <p:cNvPr id="10" name="Left Brace 9"/>
          <p:cNvSpPr/>
          <p:nvPr/>
        </p:nvSpPr>
        <p:spPr>
          <a:xfrm rot="16200000">
            <a:off x="6184699" y="2075774"/>
            <a:ext cx="247379" cy="1925132"/>
          </a:xfrm>
          <a:prstGeom prst="leftBrace">
            <a:avLst>
              <a:gd name="adj1" fmla="val 35416"/>
              <a:gd name="adj2" fmla="val 5038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13672957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Finding Multiple elements using </a:t>
            </a:r>
            <a:r>
              <a:rPr lang="en-US" dirty="0" err="1" smtClean="0"/>
              <a:t>IWebDriver</a:t>
            </a:r>
            <a:endParaRPr lang="en-US" dirty="0"/>
          </a:p>
        </p:txBody>
      </p:sp>
      <p:sp>
        <p:nvSpPr>
          <p:cNvPr id="5" name="Text Placeholder 4"/>
          <p:cNvSpPr>
            <a:spLocks noGrp="1"/>
          </p:cNvSpPr>
          <p:nvPr>
            <p:ph type="body" sz="quarter" idx="15"/>
          </p:nvPr>
        </p:nvSpPr>
        <p:spPr>
          <a:xfrm>
            <a:off x="611560" y="1977750"/>
            <a:ext cx="7992690" cy="516571"/>
          </a:xfrm>
        </p:spPr>
        <p:txBody>
          <a:bodyPr/>
          <a:lstStyle/>
          <a:p>
            <a:r>
              <a:rPr lang="en-US" dirty="0" smtClean="0"/>
              <a:t>Syntax:</a:t>
            </a:r>
            <a:endParaRPr lang="en-US" dirty="0"/>
          </a:p>
        </p:txBody>
      </p:sp>
      <p:sp>
        <p:nvSpPr>
          <p:cNvPr id="6" name="Text Placeholder 5"/>
          <p:cNvSpPr>
            <a:spLocks noGrp="1"/>
          </p:cNvSpPr>
          <p:nvPr>
            <p:ph type="body" sz="quarter" idx="16"/>
          </p:nvPr>
        </p:nvSpPr>
        <p:spPr>
          <a:xfrm>
            <a:off x="611560" y="2486947"/>
            <a:ext cx="8001315" cy="1334729"/>
          </a:xfrm>
        </p:spPr>
        <p:txBody>
          <a:bodyPr>
            <a:normAutofit/>
          </a:bodyPr>
          <a:lstStyle/>
          <a:p>
            <a:r>
              <a:rPr lang="en-US" dirty="0" err="1" smtClean="0"/>
              <a:t>ReadOnlyCollection</a:t>
            </a:r>
            <a:r>
              <a:rPr lang="en-US" dirty="0" smtClean="0"/>
              <a:t>&lt;</a:t>
            </a:r>
            <a:r>
              <a:rPr lang="en-US" dirty="0" err="1" smtClean="0"/>
              <a:t>IWebElement</a:t>
            </a:r>
            <a:r>
              <a:rPr lang="en-US" dirty="0" smtClean="0"/>
              <a:t>&gt; results = </a:t>
            </a:r>
            <a:br>
              <a:rPr lang="en-US" dirty="0" smtClean="0"/>
            </a:br>
            <a:r>
              <a:rPr lang="en-US" dirty="0" err="1" smtClean="0"/>
              <a:t>webDriver.FindElements</a:t>
            </a:r>
            <a:r>
              <a:rPr lang="en-US" dirty="0" smtClean="0"/>
              <a:t>(</a:t>
            </a:r>
            <a:r>
              <a:rPr lang="en-US" dirty="0" err="1" smtClean="0"/>
              <a:t>By.CssSelector</a:t>
            </a:r>
            <a:r>
              <a:rPr lang="en-US" dirty="0" smtClean="0"/>
              <a:t>(“#</a:t>
            </a:r>
            <a:r>
              <a:rPr lang="en-US" dirty="0" err="1" smtClean="0"/>
              <a:t>mainContent</a:t>
            </a:r>
            <a:r>
              <a:rPr lang="en-US" dirty="0" smtClean="0"/>
              <a:t> h3"));</a:t>
            </a:r>
          </a:p>
          <a:p>
            <a:endParaRPr lang="en-US" dirty="0"/>
          </a:p>
          <a:p>
            <a:r>
              <a:rPr lang="en-US" dirty="0" err="1" smtClean="0">
                <a:solidFill>
                  <a:schemeClr val="tx2"/>
                </a:solidFill>
              </a:rPr>
              <a:t>foreach</a:t>
            </a:r>
            <a:r>
              <a:rPr lang="en-US" dirty="0" smtClean="0"/>
              <a:t>(</a:t>
            </a:r>
            <a:r>
              <a:rPr lang="en-US" dirty="0" err="1" smtClean="0"/>
              <a:t>IWebElement</a:t>
            </a:r>
            <a:r>
              <a:rPr lang="en-US" dirty="0" smtClean="0"/>
              <a:t> result </a:t>
            </a:r>
            <a:r>
              <a:rPr lang="en-US" dirty="0" smtClean="0">
                <a:solidFill>
                  <a:schemeClr val="tx2"/>
                </a:solidFill>
              </a:rPr>
              <a:t>in</a:t>
            </a:r>
            <a:r>
              <a:rPr lang="en-US" dirty="0" smtClean="0"/>
              <a:t> results)</a:t>
            </a:r>
          </a:p>
          <a:p>
            <a:r>
              <a:rPr lang="en-US" dirty="0"/>
              <a:t>	</a:t>
            </a:r>
            <a:r>
              <a:rPr lang="en-US" dirty="0" smtClean="0"/>
              <a:t>…</a:t>
            </a:r>
            <a:endParaRPr lang="en-US" dirty="0"/>
          </a:p>
        </p:txBody>
      </p:sp>
      <p:sp>
        <p:nvSpPr>
          <p:cNvPr id="11" name="TextBox 10"/>
          <p:cNvSpPr txBox="1"/>
          <p:nvPr/>
        </p:nvSpPr>
        <p:spPr>
          <a:xfrm>
            <a:off x="2793853" y="3988658"/>
            <a:ext cx="2330744" cy="561856"/>
          </a:xfrm>
          <a:prstGeom prst="wedgeRoundRectCallout">
            <a:avLst>
              <a:gd name="adj1" fmla="val 9224"/>
              <a:gd name="adj2" fmla="val -285367"/>
              <a:gd name="adj3" fmla="val 16667"/>
            </a:avLst>
          </a:prstGeom>
          <a:solidFill>
            <a:srgbClr val="FFFFFF">
              <a:alpha val="50196"/>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50" dirty="0"/>
              <a:t>A new object that represents the list of found elements</a:t>
            </a:r>
          </a:p>
        </p:txBody>
      </p:sp>
      <p:sp>
        <p:nvSpPr>
          <p:cNvPr id="12" name="TextBox 11"/>
          <p:cNvSpPr txBox="1"/>
          <p:nvPr/>
        </p:nvSpPr>
        <p:spPr>
          <a:xfrm>
            <a:off x="5042983" y="4617809"/>
            <a:ext cx="2330744" cy="561856"/>
          </a:xfrm>
          <a:prstGeom prst="wedgeRoundRectCallout">
            <a:avLst>
              <a:gd name="adj1" fmla="val -48991"/>
              <a:gd name="adj2" fmla="val -310117"/>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50" dirty="0"/>
              <a:t>The locator which specifies how to find the elements</a:t>
            </a:r>
          </a:p>
        </p:txBody>
      </p:sp>
      <p:sp>
        <p:nvSpPr>
          <p:cNvPr id="13" name="Left Brace 12"/>
          <p:cNvSpPr/>
          <p:nvPr/>
        </p:nvSpPr>
        <p:spPr>
          <a:xfrm rot="16200000">
            <a:off x="4484216" y="1542131"/>
            <a:ext cx="247379" cy="3082413"/>
          </a:xfrm>
          <a:prstGeom prst="leftBrace">
            <a:avLst>
              <a:gd name="adj1" fmla="val 35416"/>
              <a:gd name="adj2" fmla="val 6449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350"/>
          </a:p>
        </p:txBody>
      </p:sp>
      <p:sp>
        <p:nvSpPr>
          <p:cNvPr id="14" name="TextBox 13"/>
          <p:cNvSpPr txBox="1"/>
          <p:nvPr/>
        </p:nvSpPr>
        <p:spPr>
          <a:xfrm>
            <a:off x="611560" y="5246959"/>
            <a:ext cx="2330744" cy="332006"/>
          </a:xfrm>
          <a:prstGeom prst="wedgeRoundRectCallout">
            <a:avLst>
              <a:gd name="adj1" fmla="val -35386"/>
              <a:gd name="adj2" fmla="val -633234"/>
              <a:gd name="adj3" fmla="val 16667"/>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50" dirty="0"/>
              <a:t>Loop over the results</a:t>
            </a:r>
          </a:p>
        </p:txBody>
      </p:sp>
      <p:sp>
        <p:nvSpPr>
          <p:cNvPr id="15" name="TextBox 14"/>
          <p:cNvSpPr txBox="1"/>
          <p:nvPr/>
        </p:nvSpPr>
        <p:spPr>
          <a:xfrm>
            <a:off x="1628482" y="4617808"/>
            <a:ext cx="2330744" cy="332006"/>
          </a:xfrm>
          <a:prstGeom prst="wedgeRoundRectCallout">
            <a:avLst>
              <a:gd name="adj1" fmla="val -27477"/>
              <a:gd name="adj2" fmla="val -589235"/>
              <a:gd name="adj3" fmla="val 16667"/>
            </a:avLst>
          </a:prstGeom>
          <a:solidFill>
            <a:srgbClr val="FFFFFF">
              <a:alpha val="50196"/>
            </a:srgbClr>
          </a:solid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350" dirty="0"/>
              <a:t>Note the trailing “s”…</a:t>
            </a:r>
          </a:p>
        </p:txBody>
      </p:sp>
    </p:spTree>
    <p:extLst>
      <p:ext uri="{BB962C8B-B14F-4D97-AF65-F5344CB8AC3E}">
        <p14:creationId xmlns:p14="http://schemas.microsoft.com/office/powerpoint/2010/main" val="18433564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 (By)</a:t>
            </a:r>
            <a:endParaRPr lang="en-US" dirty="0"/>
          </a:p>
        </p:txBody>
      </p:sp>
      <p:sp>
        <p:nvSpPr>
          <p:cNvPr id="5" name="Content Placeholder 4"/>
          <p:cNvSpPr>
            <a:spLocks noGrp="1"/>
          </p:cNvSpPr>
          <p:nvPr>
            <p:ph idx="1"/>
          </p:nvPr>
        </p:nvSpPr>
        <p:spPr/>
        <p:txBody>
          <a:bodyPr/>
          <a:lstStyle/>
          <a:p>
            <a:r>
              <a:rPr lang="en-US" dirty="0" smtClean="0"/>
              <a:t>Id</a:t>
            </a:r>
          </a:p>
          <a:p>
            <a:r>
              <a:rPr lang="en-US" dirty="0" smtClean="0"/>
              <a:t>Name</a:t>
            </a:r>
          </a:p>
          <a:p>
            <a:r>
              <a:rPr lang="en-US" dirty="0" err="1" smtClean="0"/>
              <a:t>TagName</a:t>
            </a:r>
            <a:endParaRPr lang="en-US" dirty="0" smtClean="0"/>
          </a:p>
          <a:p>
            <a:r>
              <a:rPr lang="en-US" dirty="0" err="1" smtClean="0"/>
              <a:t>LinkText</a:t>
            </a:r>
            <a:endParaRPr lang="en-US" dirty="0" smtClean="0"/>
          </a:p>
          <a:p>
            <a:r>
              <a:rPr lang="en-US" dirty="0" err="1" smtClean="0"/>
              <a:t>PartialLinkText</a:t>
            </a:r>
            <a:endParaRPr lang="en-US" dirty="0" smtClean="0"/>
          </a:p>
          <a:p>
            <a:r>
              <a:rPr lang="en-US" dirty="0" err="1" smtClean="0"/>
              <a:t>ClassName</a:t>
            </a:r>
            <a:endParaRPr lang="en-US" dirty="0" smtClean="0"/>
          </a:p>
          <a:p>
            <a:r>
              <a:rPr lang="en-US" dirty="0" err="1" smtClean="0"/>
              <a:t>CssSelector</a:t>
            </a:r>
            <a:endParaRPr lang="en-US" dirty="0" smtClean="0"/>
          </a:p>
          <a:p>
            <a:r>
              <a:rPr lang="en-US" dirty="0" smtClean="0"/>
              <a:t>XPath</a:t>
            </a:r>
            <a:endParaRPr lang="en-US" dirty="0"/>
          </a:p>
        </p:txBody>
      </p:sp>
    </p:spTree>
    <p:extLst>
      <p:ext uri="{BB962C8B-B14F-4D97-AF65-F5344CB8AC3E}">
        <p14:creationId xmlns:p14="http://schemas.microsoft.com/office/powerpoint/2010/main" val="34376723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By.Id</a:t>
            </a:r>
            <a:endParaRPr lang="en-US" dirty="0"/>
          </a:p>
        </p:txBody>
      </p:sp>
      <p:sp>
        <p:nvSpPr>
          <p:cNvPr id="5" name="Text Placeholder 4"/>
          <p:cNvSpPr>
            <a:spLocks noGrp="1"/>
          </p:cNvSpPr>
          <p:nvPr>
            <p:ph type="body" sz="quarter" idx="15"/>
          </p:nvPr>
        </p:nvSpPr>
        <p:spPr>
          <a:xfrm>
            <a:off x="590848" y="3733912"/>
            <a:ext cx="8004764" cy="1923938"/>
          </a:xfrm>
        </p:spPr>
        <p:txBody>
          <a:bodyPr/>
          <a:lstStyle/>
          <a:p>
            <a:r>
              <a:rPr lang="en-US" dirty="0" smtClean="0"/>
              <a:t>Notes:</a:t>
            </a:r>
          </a:p>
          <a:p>
            <a:pPr lvl="1"/>
            <a:r>
              <a:rPr lang="en-US" dirty="0" smtClean="0"/>
              <a:t>The Id attribute is supposed to be unique across all elements in a page</a:t>
            </a:r>
          </a:p>
          <a:p>
            <a:pPr lvl="1"/>
            <a:r>
              <a:rPr lang="en-US" dirty="0" smtClean="0"/>
              <a:t>However, the browsers don’t enforce that</a:t>
            </a:r>
          </a:p>
          <a:p>
            <a:pPr lvl="1"/>
            <a:r>
              <a:rPr lang="en-US" dirty="0" smtClean="0"/>
              <a:t>Recommended for </a:t>
            </a:r>
            <a:r>
              <a:rPr lang="en-US" dirty="0" err="1" smtClean="0">
                <a:latin typeface="Consolas" panose="020B0609020204030204" pitchFamily="49" charset="0"/>
                <a:cs typeface="Consolas" panose="020B0609020204030204" pitchFamily="49" charset="0"/>
              </a:rPr>
              <a:t>FindElement</a:t>
            </a:r>
            <a:r>
              <a:rPr lang="en-US" dirty="0" smtClean="0"/>
              <a:t> but not for </a:t>
            </a:r>
            <a:r>
              <a:rPr lang="en-US" dirty="0" err="1" smtClean="0">
                <a:latin typeface="Consolas" panose="020B0609020204030204" pitchFamily="49" charset="0"/>
                <a:cs typeface="Consolas" panose="020B0609020204030204" pitchFamily="49" charset="0"/>
              </a:rPr>
              <a:t>FindElements</a:t>
            </a:r>
            <a:r>
              <a:rPr lang="en-US" dirty="0" smtClean="0"/>
              <a:t>…</a:t>
            </a:r>
            <a:endParaRPr lang="en-US" dirty="0"/>
          </a:p>
        </p:txBody>
      </p:sp>
      <p:sp>
        <p:nvSpPr>
          <p:cNvPr id="4" name="Text Placeholder 3"/>
          <p:cNvSpPr>
            <a:spLocks noGrp="1"/>
          </p:cNvSpPr>
          <p:nvPr>
            <p:ph type="body" sz="quarter" idx="15"/>
          </p:nvPr>
        </p:nvSpPr>
        <p:spPr/>
        <p:txBody>
          <a:bodyPr/>
          <a:lstStyle/>
          <a:p>
            <a:r>
              <a:rPr lang="en-US" dirty="0" smtClean="0"/>
              <a:t>Finds the element whose id attribute matches the specified value. Example:</a:t>
            </a:r>
          </a:p>
          <a:p>
            <a:pPr marL="0" indent="0">
              <a:buNone/>
            </a:pPr>
            <a:endParaRPr lang="en-US" dirty="0"/>
          </a:p>
        </p:txBody>
      </p:sp>
      <p:sp>
        <p:nvSpPr>
          <p:cNvPr id="6" name="Text Placeholder 5"/>
          <p:cNvSpPr>
            <a:spLocks noGrp="1"/>
          </p:cNvSpPr>
          <p:nvPr>
            <p:ph type="body" sz="quarter" idx="16"/>
          </p:nvPr>
        </p:nvSpPr>
        <p:spPr/>
        <p:txBody>
          <a:bodyPr/>
          <a:lstStyle/>
          <a:p>
            <a:r>
              <a:rPr lang="en-US" dirty="0"/>
              <a:t>&lt;li id="</a:t>
            </a:r>
            <a:r>
              <a:rPr lang="en-US" dirty="0" err="1"/>
              <a:t>menu_projects</a:t>
            </a:r>
            <a:r>
              <a:rPr lang="en-US" dirty="0"/>
              <a:t>"&gt;Projects&lt;/li&gt;</a:t>
            </a:r>
          </a:p>
          <a:p>
            <a:endParaRPr lang="en-US" dirty="0" smtClean="0"/>
          </a:p>
          <a:p>
            <a:r>
              <a:rPr lang="en-US" dirty="0" err="1" smtClean="0"/>
              <a:t>IWebElement</a:t>
            </a:r>
            <a:r>
              <a:rPr lang="en-US" dirty="0" smtClean="0"/>
              <a:t> element = </a:t>
            </a:r>
            <a:r>
              <a:rPr lang="en-US" dirty="0" err="1" smtClean="0"/>
              <a:t>webDriver.FindElement</a:t>
            </a:r>
            <a:r>
              <a:rPr lang="en-US" dirty="0" smtClean="0"/>
              <a:t>(</a:t>
            </a:r>
            <a:r>
              <a:rPr lang="en-US" dirty="0" err="1" smtClean="0"/>
              <a:t>By.Id</a:t>
            </a:r>
            <a:r>
              <a:rPr lang="en-US" dirty="0" smtClean="0"/>
              <a:t>("</a:t>
            </a:r>
            <a:r>
              <a:rPr lang="en-US" dirty="0" err="1" smtClean="0"/>
              <a:t>menu_projects</a:t>
            </a:r>
            <a:r>
              <a:rPr lang="en-US" dirty="0" smtClean="0"/>
              <a:t>"));</a:t>
            </a:r>
          </a:p>
          <a:p>
            <a:endParaRPr lang="en-US" dirty="0"/>
          </a:p>
        </p:txBody>
      </p:sp>
    </p:spTree>
    <p:extLst>
      <p:ext uri="{BB962C8B-B14F-4D97-AF65-F5344CB8AC3E}">
        <p14:creationId xmlns:p14="http://schemas.microsoft.com/office/powerpoint/2010/main" val="29325808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Test Scope – Server only (+DB)</a:t>
            </a:r>
            <a:endParaRPr lang="en-US" dirty="0"/>
          </a:p>
        </p:txBody>
      </p:sp>
      <p:grpSp>
        <p:nvGrpSpPr>
          <p:cNvPr id="11" name="Group 10"/>
          <p:cNvGrpSpPr/>
          <p:nvPr/>
        </p:nvGrpSpPr>
        <p:grpSpPr>
          <a:xfrm>
            <a:off x="611560" y="1492162"/>
            <a:ext cx="7466632" cy="4248472"/>
            <a:chOff x="395536" y="1124744"/>
            <a:chExt cx="7466632" cy="4248472"/>
          </a:xfrm>
        </p:grpSpPr>
        <p:pic>
          <p:nvPicPr>
            <p:cNvPr id="5" name="תמונה 4" descr="Amprobe_Earth-Test.jpg"/>
            <p:cNvPicPr>
              <a:picLocks noChangeAspect="1"/>
            </p:cNvPicPr>
            <p:nvPr/>
          </p:nvPicPr>
          <p:blipFill>
            <a:blip r:embed="rId2" cstate="print">
              <a:clrChange>
                <a:clrFrom>
                  <a:srgbClr val="FFFFFF"/>
                </a:clrFrom>
                <a:clrTo>
                  <a:srgbClr val="FFFFFF">
                    <a:alpha val="0"/>
                  </a:srgbClr>
                </a:clrTo>
              </a:clrChange>
            </a:blip>
            <a:stretch>
              <a:fillRect/>
            </a:stretch>
          </p:blipFill>
          <p:spPr>
            <a:xfrm>
              <a:off x="6084168" y="1412776"/>
              <a:ext cx="1778000" cy="3327400"/>
            </a:xfrm>
            <a:prstGeom prst="rect">
              <a:avLst/>
            </a:prstGeom>
          </p:spPr>
        </p:pic>
        <p:pic>
          <p:nvPicPr>
            <p:cNvPr id="24" name="תמונה 23" descr="2mm-Screwdriver-Steel-Circuit-Tester.jpg"/>
            <p:cNvPicPr>
              <a:picLocks noChangeAspect="1"/>
            </p:cNvPicPr>
            <p:nvPr/>
          </p:nvPicPr>
          <p:blipFill>
            <a:blip r:embed="rId3" cstate="print">
              <a:clrChange>
                <a:clrFrom>
                  <a:srgbClr val="FFFFFF"/>
                </a:clrFrom>
                <a:clrTo>
                  <a:srgbClr val="FFFFFF">
                    <a:alpha val="0"/>
                  </a:srgbClr>
                </a:clrTo>
              </a:clrChange>
            </a:blip>
            <a:srcRect l="61063" t="12028" r="19862" b="1672"/>
            <a:stretch>
              <a:fillRect/>
            </a:stretch>
          </p:blipFill>
          <p:spPr>
            <a:xfrm rot="5400000" flipV="1">
              <a:off x="2987827" y="1727521"/>
              <a:ext cx="432048" cy="2088231"/>
            </a:xfrm>
            <a:prstGeom prst="rect">
              <a:avLst/>
            </a:prstGeom>
          </p:spPr>
        </p:pic>
        <p:pic>
          <p:nvPicPr>
            <p:cNvPr id="25" name="תמונה 24" descr="2mm-Screwdriver-Steel-Circuit-Tester.jpg"/>
            <p:cNvPicPr>
              <a:picLocks noChangeAspect="1"/>
            </p:cNvPicPr>
            <p:nvPr/>
          </p:nvPicPr>
          <p:blipFill>
            <a:blip r:embed="rId3" cstate="print">
              <a:clrChange>
                <a:clrFrom>
                  <a:srgbClr val="FFFFFF"/>
                </a:clrFrom>
                <a:clrTo>
                  <a:srgbClr val="FFFFFF">
                    <a:alpha val="0"/>
                  </a:srgbClr>
                </a:clrTo>
              </a:clrChange>
            </a:blip>
            <a:srcRect l="48156" t="13754" r="37093" b="10302"/>
            <a:stretch>
              <a:fillRect/>
            </a:stretch>
          </p:blipFill>
          <p:spPr>
            <a:xfrm rot="16200000">
              <a:off x="2839041" y="4203087"/>
              <a:ext cx="360039" cy="1980218"/>
            </a:xfrm>
            <a:prstGeom prst="rect">
              <a:avLst/>
            </a:prstGeom>
          </p:spPr>
        </p:pic>
        <p:sp>
          <p:nvSpPr>
            <p:cNvPr id="28" name="צורה חופשית 27"/>
            <p:cNvSpPr/>
            <p:nvPr/>
          </p:nvSpPr>
          <p:spPr>
            <a:xfrm flipV="1">
              <a:off x="3995936" y="2348880"/>
              <a:ext cx="2288664" cy="2802000"/>
            </a:xfrm>
            <a:custGeom>
              <a:avLst/>
              <a:gdLst>
                <a:gd name="connsiteX0" fmla="*/ 0 w 2072640"/>
                <a:gd name="connsiteY0" fmla="*/ 0 h 701040"/>
                <a:gd name="connsiteX1" fmla="*/ 502920 w 2072640"/>
                <a:gd name="connsiteY1" fmla="*/ 548640 h 701040"/>
                <a:gd name="connsiteX2" fmla="*/ 2072640 w 2072640"/>
                <a:gd name="connsiteY2" fmla="*/ 701040 h 701040"/>
              </a:gdLst>
              <a:ahLst/>
              <a:cxnLst>
                <a:cxn ang="0">
                  <a:pos x="connsiteX0" y="connsiteY0"/>
                </a:cxn>
                <a:cxn ang="0">
                  <a:pos x="connsiteX1" y="connsiteY1"/>
                </a:cxn>
                <a:cxn ang="0">
                  <a:pos x="connsiteX2" y="connsiteY2"/>
                </a:cxn>
              </a:cxnLst>
              <a:rect l="l" t="t" r="r" b="b"/>
              <a:pathLst>
                <a:path w="2072640" h="701040">
                  <a:moveTo>
                    <a:pt x="0" y="0"/>
                  </a:moveTo>
                  <a:cubicBezTo>
                    <a:pt x="78740" y="215900"/>
                    <a:pt x="157480" y="431800"/>
                    <a:pt x="502920" y="548640"/>
                  </a:cubicBezTo>
                  <a:cubicBezTo>
                    <a:pt x="848360" y="665480"/>
                    <a:pt x="1795780" y="655320"/>
                    <a:pt x="2072640" y="70104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nvGrpSpPr>
            <p:cNvPr id="3" name="קבוצה 22"/>
            <p:cNvGrpSpPr/>
            <p:nvPr/>
          </p:nvGrpSpPr>
          <p:grpSpPr>
            <a:xfrm>
              <a:off x="395536" y="1124744"/>
              <a:ext cx="1800200" cy="4248472"/>
              <a:chOff x="683568" y="1628800"/>
              <a:chExt cx="1800200" cy="4248472"/>
            </a:xfrm>
          </p:grpSpPr>
          <p:grpSp>
            <p:nvGrpSpPr>
              <p:cNvPr id="4" name="קבוצה 10"/>
              <p:cNvGrpSpPr/>
              <p:nvPr/>
            </p:nvGrpSpPr>
            <p:grpSpPr>
              <a:xfrm>
                <a:off x="683568" y="1628800"/>
                <a:ext cx="1800200" cy="1449452"/>
                <a:chOff x="683568" y="1628800"/>
                <a:chExt cx="1800200" cy="1449452"/>
              </a:xfrm>
            </p:grpSpPr>
            <p:sp>
              <p:nvSpPr>
                <p:cNvPr id="7" name="TextBox 6"/>
                <p:cNvSpPr txBox="1"/>
                <p:nvPr/>
              </p:nvSpPr>
              <p:spPr>
                <a:xfrm>
                  <a:off x="683568" y="1628800"/>
                  <a:ext cx="18002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UI</a:t>
                  </a:r>
                  <a:endParaRPr lang="en-US" dirty="0"/>
                </a:p>
              </p:txBody>
            </p:sp>
            <p:sp>
              <p:nvSpPr>
                <p:cNvPr id="8" name="TextBox 7"/>
                <p:cNvSpPr txBox="1"/>
                <p:nvPr/>
              </p:nvSpPr>
              <p:spPr>
                <a:xfrm>
                  <a:off x="683568" y="1988840"/>
                  <a:ext cx="1800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View Model</a:t>
                  </a:r>
                  <a:endParaRPr lang="en-US" dirty="0"/>
                </a:p>
              </p:txBody>
            </p:sp>
            <p:sp>
              <p:nvSpPr>
                <p:cNvPr id="9" name="TextBox 8"/>
                <p:cNvSpPr txBox="1"/>
                <p:nvPr/>
              </p:nvSpPr>
              <p:spPr>
                <a:xfrm>
                  <a:off x="683568" y="2339588"/>
                  <a:ext cx="18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t>Client Logic</a:t>
                  </a:r>
                  <a:endParaRPr lang="en-US" dirty="0"/>
                </a:p>
              </p:txBody>
            </p:sp>
            <p:sp>
              <p:nvSpPr>
                <p:cNvPr id="10" name="TextBox 9"/>
                <p:cNvSpPr txBox="1"/>
                <p:nvPr/>
              </p:nvSpPr>
              <p:spPr>
                <a:xfrm>
                  <a:off x="683568" y="2708920"/>
                  <a:ext cx="1800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Server Proxy</a:t>
                  </a:r>
                  <a:endParaRPr lang="en-US" dirty="0"/>
                </a:p>
              </p:txBody>
            </p:sp>
          </p:grpSp>
          <p:grpSp>
            <p:nvGrpSpPr>
              <p:cNvPr id="6" name="קבוצה 11"/>
              <p:cNvGrpSpPr/>
              <p:nvPr/>
            </p:nvGrpSpPr>
            <p:grpSpPr>
              <a:xfrm>
                <a:off x="683568" y="3419708"/>
                <a:ext cx="1800200" cy="1449452"/>
                <a:chOff x="683568" y="1628800"/>
                <a:chExt cx="1800200" cy="1449452"/>
              </a:xfrm>
            </p:grpSpPr>
            <p:sp>
              <p:nvSpPr>
                <p:cNvPr id="13" name="TextBox 12"/>
                <p:cNvSpPr txBox="1"/>
                <p:nvPr/>
              </p:nvSpPr>
              <p:spPr>
                <a:xfrm>
                  <a:off x="683568" y="1628800"/>
                  <a:ext cx="18002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Service Layer</a:t>
                  </a:r>
                  <a:endParaRPr lang="en-US" dirty="0"/>
                </a:p>
              </p:txBody>
            </p:sp>
            <p:sp>
              <p:nvSpPr>
                <p:cNvPr id="14" name="TextBox 13"/>
                <p:cNvSpPr txBox="1"/>
                <p:nvPr/>
              </p:nvSpPr>
              <p:spPr>
                <a:xfrm>
                  <a:off x="683568" y="1988840"/>
                  <a:ext cx="1800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Business Logic</a:t>
                  </a:r>
                  <a:endParaRPr lang="en-US" dirty="0"/>
                </a:p>
              </p:txBody>
            </p:sp>
            <p:sp>
              <p:nvSpPr>
                <p:cNvPr id="15" name="TextBox 14"/>
                <p:cNvSpPr txBox="1"/>
                <p:nvPr/>
              </p:nvSpPr>
              <p:spPr>
                <a:xfrm>
                  <a:off x="683568" y="2339588"/>
                  <a:ext cx="18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t>DAL</a:t>
                  </a:r>
                  <a:endParaRPr lang="en-US" dirty="0"/>
                </a:p>
              </p:txBody>
            </p:sp>
            <p:sp>
              <p:nvSpPr>
                <p:cNvPr id="16" name="TextBox 15"/>
                <p:cNvSpPr txBox="1"/>
                <p:nvPr/>
              </p:nvSpPr>
              <p:spPr>
                <a:xfrm>
                  <a:off x="683568" y="2708920"/>
                  <a:ext cx="1800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ORM</a:t>
                  </a:r>
                  <a:endParaRPr lang="en-US" dirty="0"/>
                </a:p>
              </p:txBody>
            </p:sp>
          </p:grpSp>
          <p:cxnSp>
            <p:nvCxnSpPr>
              <p:cNvPr id="18" name="מחבר חץ ישר 17"/>
              <p:cNvCxnSpPr>
                <a:stCxn id="10" idx="2"/>
                <a:endCxn id="13" idx="0"/>
              </p:cNvCxnSpPr>
              <p:nvPr/>
            </p:nvCxnSpPr>
            <p:spPr>
              <a:xfrm>
                <a:off x="1583668" y="3078252"/>
                <a:ext cx="0" cy="3414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תרשים זרימה: דיסק מגנטי 18"/>
              <p:cNvSpPr/>
              <p:nvPr/>
            </p:nvSpPr>
            <p:spPr>
              <a:xfrm>
                <a:off x="1187624" y="5157192"/>
                <a:ext cx="792088" cy="7200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cxnSp>
            <p:nvCxnSpPr>
              <p:cNvPr id="20" name="מחבר חץ ישר 19"/>
              <p:cNvCxnSpPr>
                <a:stCxn id="16" idx="2"/>
                <a:endCxn id="19" idx="1"/>
              </p:cNvCxnSpPr>
              <p:nvPr/>
            </p:nvCxnSpPr>
            <p:spPr>
              <a:xfrm>
                <a:off x="1583668" y="4869160"/>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grpSp>
      <p:sp>
        <p:nvSpPr>
          <p:cNvPr id="23" name="צורה חופשית 26"/>
          <p:cNvSpPr/>
          <p:nvPr/>
        </p:nvSpPr>
        <p:spPr>
          <a:xfrm flipV="1">
            <a:off x="4247961" y="2519086"/>
            <a:ext cx="2132452" cy="422528"/>
          </a:xfrm>
          <a:custGeom>
            <a:avLst/>
            <a:gdLst>
              <a:gd name="connsiteX0" fmla="*/ 0 w 2072640"/>
              <a:gd name="connsiteY0" fmla="*/ 0 h 701040"/>
              <a:gd name="connsiteX1" fmla="*/ 502920 w 2072640"/>
              <a:gd name="connsiteY1" fmla="*/ 548640 h 701040"/>
              <a:gd name="connsiteX2" fmla="*/ 2072640 w 2072640"/>
              <a:gd name="connsiteY2" fmla="*/ 701040 h 701040"/>
            </a:gdLst>
            <a:ahLst/>
            <a:cxnLst>
              <a:cxn ang="0">
                <a:pos x="connsiteX0" y="connsiteY0"/>
              </a:cxn>
              <a:cxn ang="0">
                <a:pos x="connsiteX1" y="connsiteY1"/>
              </a:cxn>
              <a:cxn ang="0">
                <a:pos x="connsiteX2" y="connsiteY2"/>
              </a:cxn>
            </a:cxnLst>
            <a:rect l="l" t="t" r="r" b="b"/>
            <a:pathLst>
              <a:path w="2072640" h="701040">
                <a:moveTo>
                  <a:pt x="0" y="0"/>
                </a:moveTo>
                <a:cubicBezTo>
                  <a:pt x="78740" y="215900"/>
                  <a:pt x="157480" y="431800"/>
                  <a:pt x="502920" y="548640"/>
                </a:cubicBezTo>
                <a:cubicBezTo>
                  <a:pt x="848360" y="665480"/>
                  <a:pt x="1795780" y="655320"/>
                  <a:pt x="2072640" y="70104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055421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By.Name</a:t>
            </a:r>
            <a:endParaRPr lang="en-US" dirty="0"/>
          </a:p>
        </p:txBody>
      </p:sp>
      <p:sp>
        <p:nvSpPr>
          <p:cNvPr id="5" name="Text Placeholder 4"/>
          <p:cNvSpPr>
            <a:spLocks noGrp="1"/>
          </p:cNvSpPr>
          <p:nvPr>
            <p:ph type="body" sz="quarter" idx="15"/>
          </p:nvPr>
        </p:nvSpPr>
        <p:spPr>
          <a:xfrm>
            <a:off x="590848" y="4072399"/>
            <a:ext cx="8004764" cy="1585451"/>
          </a:xfrm>
        </p:spPr>
        <p:txBody>
          <a:bodyPr/>
          <a:lstStyle/>
          <a:p>
            <a:r>
              <a:rPr lang="en-US" dirty="0" smtClean="0"/>
              <a:t>Notes:</a:t>
            </a:r>
          </a:p>
          <a:p>
            <a:pPr lvl="1"/>
            <a:r>
              <a:rPr lang="en-US" dirty="0" smtClean="0"/>
              <a:t>The name attribute is typically used in elements that belong to a form</a:t>
            </a:r>
          </a:p>
          <a:p>
            <a:pPr lvl="1"/>
            <a:r>
              <a:rPr lang="en-US" dirty="0" smtClean="0"/>
              <a:t>The name attribute should be unique within the form they belong to</a:t>
            </a:r>
            <a:endParaRPr lang="en-US" dirty="0"/>
          </a:p>
        </p:txBody>
      </p:sp>
      <p:sp>
        <p:nvSpPr>
          <p:cNvPr id="4" name="Text Placeholder 3"/>
          <p:cNvSpPr>
            <a:spLocks noGrp="1"/>
          </p:cNvSpPr>
          <p:nvPr>
            <p:ph type="body" sz="quarter" idx="15"/>
          </p:nvPr>
        </p:nvSpPr>
        <p:spPr/>
        <p:txBody>
          <a:bodyPr/>
          <a:lstStyle/>
          <a:p>
            <a:r>
              <a:rPr lang="en-US" dirty="0" smtClean="0"/>
              <a:t>Finds the element whose </a:t>
            </a:r>
            <a:r>
              <a:rPr lang="en-US" dirty="0" smtClean="0">
                <a:latin typeface="Consolas" panose="020B0609020204030204" pitchFamily="49" charset="0"/>
                <a:cs typeface="Consolas" panose="020B0609020204030204" pitchFamily="49" charset="0"/>
              </a:rPr>
              <a:t>name</a:t>
            </a:r>
            <a:r>
              <a:rPr lang="en-US" dirty="0" smtClean="0"/>
              <a:t> attribute matches the specified value. Example:</a:t>
            </a:r>
          </a:p>
          <a:p>
            <a:pPr marL="0" indent="0">
              <a:buNone/>
            </a:pPr>
            <a:endParaRPr lang="en-US" dirty="0"/>
          </a:p>
        </p:txBody>
      </p:sp>
      <p:sp>
        <p:nvSpPr>
          <p:cNvPr id="6" name="Text Placeholder 5"/>
          <p:cNvSpPr>
            <a:spLocks noGrp="1"/>
          </p:cNvSpPr>
          <p:nvPr>
            <p:ph type="body" sz="quarter" idx="16"/>
          </p:nvPr>
        </p:nvSpPr>
        <p:spPr>
          <a:xfrm>
            <a:off x="590849" y="2830138"/>
            <a:ext cx="8013402" cy="1242260"/>
          </a:xfrm>
        </p:spPr>
        <p:txBody>
          <a:bodyPr>
            <a:normAutofit lnSpcReduction="10000"/>
          </a:bodyPr>
          <a:lstStyle/>
          <a:p>
            <a:r>
              <a:rPr lang="en-US" dirty="0" smtClean="0"/>
              <a:t>&lt;form method="get"&gt;</a:t>
            </a:r>
          </a:p>
          <a:p>
            <a:r>
              <a:rPr lang="en-US" dirty="0" smtClean="0"/>
              <a:t>	Phone number: &lt;input name="</a:t>
            </a:r>
            <a:r>
              <a:rPr lang="en-US" dirty="0" err="1" smtClean="0"/>
              <a:t>phoneNumber</a:t>
            </a:r>
            <a:r>
              <a:rPr lang="en-US" dirty="0" smtClean="0"/>
              <a:t>"/&gt;</a:t>
            </a:r>
          </a:p>
          <a:p>
            <a:r>
              <a:rPr lang="en-US" dirty="0" smtClean="0"/>
              <a:t>&lt;/form&gt;</a:t>
            </a:r>
            <a:endParaRPr lang="en-US" dirty="0"/>
          </a:p>
          <a:p>
            <a:endParaRPr lang="en-US" dirty="0" smtClean="0"/>
          </a:p>
          <a:p>
            <a:r>
              <a:rPr lang="en-US" dirty="0" err="1" smtClean="0"/>
              <a:t>IWebElement</a:t>
            </a:r>
            <a:r>
              <a:rPr lang="en-US" dirty="0" smtClean="0"/>
              <a:t> element = </a:t>
            </a:r>
            <a:r>
              <a:rPr lang="en-US" dirty="0" err="1" smtClean="0"/>
              <a:t>webDriver.FindElement</a:t>
            </a:r>
            <a:r>
              <a:rPr lang="en-US" dirty="0" smtClean="0"/>
              <a:t>(</a:t>
            </a:r>
            <a:r>
              <a:rPr lang="en-US" dirty="0" err="1" smtClean="0"/>
              <a:t>By.Name</a:t>
            </a:r>
            <a:r>
              <a:rPr lang="en-US" dirty="0" smtClean="0"/>
              <a:t>(</a:t>
            </a:r>
            <a:r>
              <a:rPr lang="en-US" dirty="0"/>
              <a:t>"</a:t>
            </a:r>
            <a:r>
              <a:rPr lang="en-US" dirty="0" err="1" smtClean="0"/>
              <a:t>phoneNumber</a:t>
            </a:r>
            <a:r>
              <a:rPr lang="en-US" dirty="0" smtClean="0"/>
              <a:t>"));</a:t>
            </a:r>
          </a:p>
          <a:p>
            <a:endParaRPr lang="en-US" dirty="0"/>
          </a:p>
        </p:txBody>
      </p:sp>
    </p:spTree>
    <p:extLst>
      <p:ext uri="{BB962C8B-B14F-4D97-AF65-F5344CB8AC3E}">
        <p14:creationId xmlns:p14="http://schemas.microsoft.com/office/powerpoint/2010/main" val="293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By.TagName</a:t>
            </a:r>
            <a:endParaRPr lang="en-US" dirty="0"/>
          </a:p>
        </p:txBody>
      </p:sp>
      <p:sp>
        <p:nvSpPr>
          <p:cNvPr id="4" name="Text Placeholder 3"/>
          <p:cNvSpPr>
            <a:spLocks noGrp="1"/>
          </p:cNvSpPr>
          <p:nvPr>
            <p:ph type="body" sz="quarter" idx="15"/>
          </p:nvPr>
        </p:nvSpPr>
        <p:spPr/>
        <p:txBody>
          <a:bodyPr/>
          <a:lstStyle/>
          <a:p>
            <a:r>
              <a:rPr lang="en-US" dirty="0" smtClean="0"/>
              <a:t>Finds the element whose tag matches the specified value. Example:</a:t>
            </a:r>
          </a:p>
          <a:p>
            <a:pPr marL="0" indent="0">
              <a:buNone/>
            </a:pPr>
            <a:endParaRPr lang="en-US" dirty="0"/>
          </a:p>
        </p:txBody>
      </p:sp>
      <p:sp>
        <p:nvSpPr>
          <p:cNvPr id="6" name="Text Placeholder 5"/>
          <p:cNvSpPr>
            <a:spLocks noGrp="1"/>
          </p:cNvSpPr>
          <p:nvPr>
            <p:ph type="body" sz="quarter" idx="16"/>
          </p:nvPr>
        </p:nvSpPr>
        <p:spPr>
          <a:xfrm>
            <a:off x="590849" y="2830138"/>
            <a:ext cx="8013402" cy="1242260"/>
          </a:xfrm>
        </p:spPr>
        <p:txBody>
          <a:bodyPr>
            <a:normAutofit/>
          </a:bodyPr>
          <a:lstStyle/>
          <a:p>
            <a:r>
              <a:rPr lang="en-US" dirty="0" smtClean="0"/>
              <a:t>&lt;button&gt;Log in&lt;/button&gt;</a:t>
            </a:r>
            <a:endParaRPr lang="en-US" dirty="0"/>
          </a:p>
          <a:p>
            <a:endParaRPr lang="en-US" dirty="0" smtClean="0"/>
          </a:p>
          <a:p>
            <a:r>
              <a:rPr lang="en-US" dirty="0" err="1" smtClean="0"/>
              <a:t>IWebElement</a:t>
            </a:r>
            <a:r>
              <a:rPr lang="en-US" dirty="0" smtClean="0"/>
              <a:t> element = </a:t>
            </a:r>
            <a:r>
              <a:rPr lang="en-US" dirty="0" err="1" smtClean="0"/>
              <a:t>webDriver.FindElement</a:t>
            </a:r>
            <a:r>
              <a:rPr lang="en-US" dirty="0" smtClean="0"/>
              <a:t>(</a:t>
            </a:r>
            <a:r>
              <a:rPr lang="en-US" dirty="0" err="1" smtClean="0"/>
              <a:t>By.TagName</a:t>
            </a:r>
            <a:r>
              <a:rPr lang="en-US" dirty="0" smtClean="0"/>
              <a:t>("button"));</a:t>
            </a:r>
          </a:p>
          <a:p>
            <a:endParaRPr lang="en-US" dirty="0"/>
          </a:p>
        </p:txBody>
      </p:sp>
    </p:spTree>
    <p:extLst>
      <p:ext uri="{BB962C8B-B14F-4D97-AF65-F5344CB8AC3E}">
        <p14:creationId xmlns:p14="http://schemas.microsoft.com/office/powerpoint/2010/main" val="42916882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By.LinkText</a:t>
            </a:r>
            <a:endParaRPr lang="en-US" dirty="0"/>
          </a:p>
        </p:txBody>
      </p:sp>
      <p:sp>
        <p:nvSpPr>
          <p:cNvPr id="5" name="Text Placeholder 4"/>
          <p:cNvSpPr>
            <a:spLocks noGrp="1"/>
          </p:cNvSpPr>
          <p:nvPr>
            <p:ph type="body" sz="quarter" idx="15"/>
          </p:nvPr>
        </p:nvSpPr>
        <p:spPr>
          <a:xfrm>
            <a:off x="590848" y="4072399"/>
            <a:ext cx="8004764" cy="1585451"/>
          </a:xfrm>
        </p:spPr>
        <p:txBody>
          <a:bodyPr/>
          <a:lstStyle/>
          <a:p>
            <a:r>
              <a:rPr lang="en-US" dirty="0" smtClean="0"/>
              <a:t>Notes:</a:t>
            </a:r>
          </a:p>
          <a:p>
            <a:pPr lvl="1"/>
            <a:r>
              <a:rPr lang="en-US" dirty="0" smtClean="0"/>
              <a:t>It works for all elements, not only links</a:t>
            </a:r>
          </a:p>
          <a:p>
            <a:pPr lvl="1"/>
            <a:r>
              <a:rPr lang="en-US" dirty="0" smtClean="0"/>
              <a:t>The value must exactly match the inner text</a:t>
            </a:r>
          </a:p>
          <a:p>
            <a:pPr lvl="1"/>
            <a:r>
              <a:rPr lang="en-US" dirty="0" smtClean="0"/>
              <a:t>Not recommended for multilingual websites</a:t>
            </a:r>
            <a:endParaRPr lang="en-US" dirty="0"/>
          </a:p>
        </p:txBody>
      </p:sp>
      <p:sp>
        <p:nvSpPr>
          <p:cNvPr id="4" name="Text Placeholder 3"/>
          <p:cNvSpPr>
            <a:spLocks noGrp="1"/>
          </p:cNvSpPr>
          <p:nvPr>
            <p:ph type="body" sz="quarter" idx="15"/>
          </p:nvPr>
        </p:nvSpPr>
        <p:spPr/>
        <p:txBody>
          <a:bodyPr/>
          <a:lstStyle/>
          <a:p>
            <a:r>
              <a:rPr lang="en-US" dirty="0" smtClean="0"/>
              <a:t>Finds the element whose inner text matches the specified value. Example:</a:t>
            </a:r>
          </a:p>
          <a:p>
            <a:pPr marL="0" indent="0">
              <a:buNone/>
            </a:pPr>
            <a:endParaRPr lang="en-US" dirty="0"/>
          </a:p>
        </p:txBody>
      </p:sp>
      <p:sp>
        <p:nvSpPr>
          <p:cNvPr id="6" name="Text Placeholder 5"/>
          <p:cNvSpPr>
            <a:spLocks noGrp="1"/>
          </p:cNvSpPr>
          <p:nvPr>
            <p:ph type="body" sz="quarter" idx="16"/>
          </p:nvPr>
        </p:nvSpPr>
        <p:spPr>
          <a:xfrm>
            <a:off x="590849" y="2830138"/>
            <a:ext cx="8013402" cy="1242260"/>
          </a:xfrm>
        </p:spPr>
        <p:txBody>
          <a:bodyPr>
            <a:normAutofit/>
          </a:bodyPr>
          <a:lstStyle/>
          <a:p>
            <a:r>
              <a:rPr lang="en-US" dirty="0" smtClean="0"/>
              <a:t>&lt;button&gt;Log in&lt;/button&gt;</a:t>
            </a:r>
            <a:endParaRPr lang="en-US" dirty="0"/>
          </a:p>
          <a:p>
            <a:endParaRPr lang="en-US" dirty="0" smtClean="0"/>
          </a:p>
          <a:p>
            <a:r>
              <a:rPr lang="en-US" dirty="0" err="1" smtClean="0"/>
              <a:t>IWebElement</a:t>
            </a:r>
            <a:r>
              <a:rPr lang="en-US" dirty="0" smtClean="0"/>
              <a:t> element = </a:t>
            </a:r>
            <a:r>
              <a:rPr lang="en-US" dirty="0" err="1" smtClean="0"/>
              <a:t>webDriver.FindElement</a:t>
            </a:r>
            <a:r>
              <a:rPr lang="en-US" dirty="0" smtClean="0"/>
              <a:t>(</a:t>
            </a:r>
            <a:r>
              <a:rPr lang="en-US" dirty="0" err="1" smtClean="0"/>
              <a:t>By.LinkText</a:t>
            </a:r>
            <a:r>
              <a:rPr lang="en-US" dirty="0" smtClean="0"/>
              <a:t>(</a:t>
            </a:r>
            <a:r>
              <a:rPr lang="en-US" dirty="0"/>
              <a:t>"</a:t>
            </a:r>
            <a:r>
              <a:rPr lang="en-US" dirty="0" smtClean="0"/>
              <a:t>Log in"));</a:t>
            </a:r>
          </a:p>
          <a:p>
            <a:endParaRPr lang="en-US" dirty="0"/>
          </a:p>
        </p:txBody>
      </p:sp>
    </p:spTree>
    <p:extLst>
      <p:ext uri="{BB962C8B-B14F-4D97-AF65-F5344CB8AC3E}">
        <p14:creationId xmlns:p14="http://schemas.microsoft.com/office/powerpoint/2010/main" val="29306317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By.PartialLinkText</a:t>
            </a:r>
            <a:endParaRPr lang="en-US" dirty="0"/>
          </a:p>
        </p:txBody>
      </p:sp>
      <p:sp>
        <p:nvSpPr>
          <p:cNvPr id="5" name="Text Placeholder 4"/>
          <p:cNvSpPr>
            <a:spLocks noGrp="1"/>
          </p:cNvSpPr>
          <p:nvPr>
            <p:ph type="body" sz="quarter" idx="15"/>
          </p:nvPr>
        </p:nvSpPr>
        <p:spPr>
          <a:xfrm>
            <a:off x="590848" y="4072399"/>
            <a:ext cx="8004764" cy="1585451"/>
          </a:xfrm>
        </p:spPr>
        <p:txBody>
          <a:bodyPr/>
          <a:lstStyle/>
          <a:p>
            <a:r>
              <a:rPr lang="en-US" dirty="0" smtClean="0"/>
              <a:t>Notes:</a:t>
            </a:r>
          </a:p>
          <a:p>
            <a:pPr lvl="1"/>
            <a:r>
              <a:rPr lang="en-US" dirty="0" smtClean="0"/>
              <a:t>It works for all elements, not only links</a:t>
            </a:r>
          </a:p>
          <a:p>
            <a:pPr lvl="1"/>
            <a:r>
              <a:rPr lang="en-US" dirty="0" smtClean="0"/>
              <a:t>Not recommended for multilingual websites</a:t>
            </a:r>
            <a:endParaRPr lang="en-US" dirty="0"/>
          </a:p>
        </p:txBody>
      </p:sp>
      <p:sp>
        <p:nvSpPr>
          <p:cNvPr id="4" name="Text Placeholder 3"/>
          <p:cNvSpPr>
            <a:spLocks noGrp="1"/>
          </p:cNvSpPr>
          <p:nvPr>
            <p:ph type="body" sz="quarter" idx="15"/>
          </p:nvPr>
        </p:nvSpPr>
        <p:spPr/>
        <p:txBody>
          <a:bodyPr/>
          <a:lstStyle/>
          <a:p>
            <a:r>
              <a:rPr lang="en-US" dirty="0" smtClean="0"/>
              <a:t>Finds the element whose inner text </a:t>
            </a:r>
            <a:r>
              <a:rPr lang="en-US" i="1" dirty="0" smtClean="0"/>
              <a:t>contains</a:t>
            </a:r>
            <a:r>
              <a:rPr lang="en-US" dirty="0" smtClean="0"/>
              <a:t> the specified value. Example:</a:t>
            </a:r>
          </a:p>
          <a:p>
            <a:pPr marL="0" indent="0">
              <a:buNone/>
            </a:pPr>
            <a:endParaRPr lang="en-US" dirty="0"/>
          </a:p>
        </p:txBody>
      </p:sp>
      <p:sp>
        <p:nvSpPr>
          <p:cNvPr id="6" name="Text Placeholder 5"/>
          <p:cNvSpPr>
            <a:spLocks noGrp="1"/>
          </p:cNvSpPr>
          <p:nvPr>
            <p:ph type="body" sz="quarter" idx="16"/>
          </p:nvPr>
        </p:nvSpPr>
        <p:spPr>
          <a:xfrm>
            <a:off x="590849" y="2830138"/>
            <a:ext cx="8013402" cy="1242260"/>
          </a:xfrm>
        </p:spPr>
        <p:txBody>
          <a:bodyPr>
            <a:normAutofit/>
          </a:bodyPr>
          <a:lstStyle/>
          <a:p>
            <a:r>
              <a:rPr lang="en-US" dirty="0" smtClean="0"/>
              <a:t>&lt;button&gt;Click here to </a:t>
            </a:r>
            <a:r>
              <a:rPr lang="en-US" dirty="0"/>
              <a:t>l</a:t>
            </a:r>
            <a:r>
              <a:rPr lang="en-US" dirty="0" smtClean="0"/>
              <a:t>og in, please&lt;/button&gt;</a:t>
            </a:r>
            <a:endParaRPr lang="en-US" dirty="0"/>
          </a:p>
          <a:p>
            <a:endParaRPr lang="en-US" dirty="0" smtClean="0"/>
          </a:p>
          <a:p>
            <a:r>
              <a:rPr lang="en-US" dirty="0" err="1" smtClean="0"/>
              <a:t>IWebElement</a:t>
            </a:r>
            <a:r>
              <a:rPr lang="en-US" dirty="0" smtClean="0"/>
              <a:t> element = </a:t>
            </a:r>
            <a:r>
              <a:rPr lang="en-US" dirty="0" err="1" smtClean="0"/>
              <a:t>webDriver.FindElement</a:t>
            </a:r>
            <a:r>
              <a:rPr lang="en-US" dirty="0" smtClean="0"/>
              <a:t>(</a:t>
            </a:r>
            <a:r>
              <a:rPr lang="en-US" dirty="0" err="1" smtClean="0"/>
              <a:t>By.PartialLinkText</a:t>
            </a:r>
            <a:r>
              <a:rPr lang="en-US" dirty="0" smtClean="0"/>
              <a:t>("log in"));</a:t>
            </a:r>
          </a:p>
          <a:p>
            <a:endParaRPr lang="en-US" dirty="0"/>
          </a:p>
        </p:txBody>
      </p:sp>
    </p:spTree>
    <p:extLst>
      <p:ext uri="{BB962C8B-B14F-4D97-AF65-F5344CB8AC3E}">
        <p14:creationId xmlns:p14="http://schemas.microsoft.com/office/powerpoint/2010/main" val="31363199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By.ClassName</a:t>
            </a:r>
            <a:endParaRPr lang="en-US" dirty="0"/>
          </a:p>
        </p:txBody>
      </p:sp>
      <p:sp>
        <p:nvSpPr>
          <p:cNvPr id="5" name="Text Placeholder 4"/>
          <p:cNvSpPr>
            <a:spLocks noGrp="1"/>
          </p:cNvSpPr>
          <p:nvPr>
            <p:ph type="body" sz="quarter" idx="15"/>
          </p:nvPr>
        </p:nvSpPr>
        <p:spPr>
          <a:xfrm>
            <a:off x="590848" y="3711064"/>
            <a:ext cx="8004764" cy="2027903"/>
          </a:xfrm>
        </p:spPr>
        <p:txBody>
          <a:bodyPr>
            <a:normAutofit fontScale="92500" lnSpcReduction="20000"/>
          </a:bodyPr>
          <a:lstStyle/>
          <a:p>
            <a:r>
              <a:rPr lang="en-US" dirty="0" smtClean="0"/>
              <a:t>Notes:</a:t>
            </a:r>
          </a:p>
          <a:p>
            <a:pPr lvl="1"/>
            <a:r>
              <a:rPr lang="en-US" dirty="0" smtClean="0"/>
              <a:t>The </a:t>
            </a:r>
            <a:r>
              <a:rPr lang="en-US" dirty="0" smtClean="0">
                <a:latin typeface="Consolas" panose="020B0609020204030204" pitchFamily="49" charset="0"/>
                <a:cs typeface="Consolas" panose="020B0609020204030204" pitchFamily="49" charset="0"/>
              </a:rPr>
              <a:t>class</a:t>
            </a:r>
            <a:r>
              <a:rPr lang="en-US" dirty="0" smtClean="0"/>
              <a:t> attribute is a special attribute that can contain multiple names of CSS classes separated by spaces</a:t>
            </a:r>
          </a:p>
          <a:p>
            <a:pPr lvl="1"/>
            <a:r>
              <a:rPr lang="en-US" dirty="0" smtClean="0"/>
              <a:t>The </a:t>
            </a:r>
            <a:r>
              <a:rPr lang="en-US" dirty="0" err="1" smtClean="0">
                <a:latin typeface="Consolas" panose="020B0609020204030204" pitchFamily="49" charset="0"/>
                <a:cs typeface="Consolas" panose="020B0609020204030204" pitchFamily="49" charset="0"/>
              </a:rPr>
              <a:t>By.ClassName</a:t>
            </a:r>
            <a:r>
              <a:rPr lang="en-US" dirty="0" smtClean="0"/>
              <a:t> locator can take only one class name and finds the element(s) who has this class</a:t>
            </a:r>
          </a:p>
          <a:p>
            <a:pPr lvl="1"/>
            <a:r>
              <a:rPr lang="en-US" dirty="0" err="1" smtClean="0">
                <a:latin typeface="Consolas" panose="020B0609020204030204" pitchFamily="49" charset="0"/>
                <a:cs typeface="Consolas" panose="020B0609020204030204" pitchFamily="49" charset="0"/>
              </a:rPr>
              <a:t>By.ClassName</a:t>
            </a:r>
            <a:r>
              <a:rPr lang="en-US" dirty="0" smtClean="0"/>
              <a:t> does </a:t>
            </a:r>
            <a:r>
              <a:rPr lang="en-US" b="1" u="sng" dirty="0" smtClean="0"/>
              <a:t>not</a:t>
            </a:r>
            <a:r>
              <a:rPr lang="en-US" dirty="0" smtClean="0"/>
              <a:t> perform a simple “contains” operator. E.g., </a:t>
            </a:r>
            <a:r>
              <a:rPr lang="en-US" dirty="0" err="1" smtClean="0">
                <a:latin typeface="Consolas" panose="020B0609020204030204" pitchFamily="49" charset="0"/>
                <a:cs typeface="Consolas" panose="020B0609020204030204" pitchFamily="49" charset="0"/>
              </a:rPr>
              <a:t>By.ClassName</a:t>
            </a:r>
            <a:r>
              <a:rPr lang="en-US" dirty="0" smtClean="0">
                <a:latin typeface="Consolas" panose="020B0609020204030204" pitchFamily="49" charset="0"/>
                <a:cs typeface="Consolas" panose="020B0609020204030204" pitchFamily="49" charset="0"/>
              </a:rPr>
              <a:t>("button")</a:t>
            </a:r>
            <a:r>
              <a:rPr lang="en-US" dirty="0" smtClean="0"/>
              <a:t> won’t match the element in the example</a:t>
            </a:r>
          </a:p>
          <a:p>
            <a:pPr lvl="1"/>
            <a:r>
              <a:rPr lang="en-US" dirty="0" smtClean="0"/>
              <a:t>Often useful in </a:t>
            </a:r>
            <a:r>
              <a:rPr lang="en-US" dirty="0" err="1" smtClean="0">
                <a:latin typeface="Consolas" panose="020B0609020204030204" pitchFamily="49" charset="0"/>
                <a:cs typeface="Consolas" panose="020B0609020204030204" pitchFamily="49" charset="0"/>
              </a:rPr>
              <a:t>FindElements</a:t>
            </a:r>
            <a:endParaRPr lang="en-US" dirty="0">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5"/>
          </p:nvPr>
        </p:nvSpPr>
        <p:spPr/>
        <p:txBody>
          <a:bodyPr/>
          <a:lstStyle/>
          <a:p>
            <a:r>
              <a:rPr lang="en-US" dirty="0" smtClean="0"/>
              <a:t>Finds the element whose class attribute </a:t>
            </a:r>
            <a:r>
              <a:rPr lang="en-US" i="1" dirty="0" smtClean="0"/>
              <a:t>contains</a:t>
            </a:r>
            <a:r>
              <a:rPr lang="en-US" dirty="0" smtClean="0"/>
              <a:t> the specified value. Example:</a:t>
            </a:r>
          </a:p>
          <a:p>
            <a:pPr marL="0" indent="0">
              <a:buNone/>
            </a:pPr>
            <a:endParaRPr lang="en-US" dirty="0"/>
          </a:p>
        </p:txBody>
      </p:sp>
      <p:sp>
        <p:nvSpPr>
          <p:cNvPr id="6" name="Text Placeholder 5"/>
          <p:cNvSpPr>
            <a:spLocks noGrp="1"/>
          </p:cNvSpPr>
          <p:nvPr>
            <p:ph type="body" sz="quarter" idx="16"/>
          </p:nvPr>
        </p:nvSpPr>
        <p:spPr>
          <a:xfrm>
            <a:off x="590849" y="2830138"/>
            <a:ext cx="8013402" cy="880925"/>
          </a:xfrm>
        </p:spPr>
        <p:txBody>
          <a:bodyPr>
            <a:normAutofit/>
          </a:bodyPr>
          <a:lstStyle/>
          <a:p>
            <a:r>
              <a:rPr lang="en-US" dirty="0" smtClean="0"/>
              <a:t>&lt;input class="margin-bottom default-button right-aligned"&gt;Log in&lt;/input&gt;</a:t>
            </a:r>
            <a:endParaRPr lang="en-US" dirty="0"/>
          </a:p>
          <a:p>
            <a:endParaRPr lang="en-US" dirty="0" smtClean="0"/>
          </a:p>
          <a:p>
            <a:r>
              <a:rPr lang="en-US" dirty="0" err="1" smtClean="0"/>
              <a:t>IWebElement</a:t>
            </a:r>
            <a:r>
              <a:rPr lang="en-US" dirty="0" smtClean="0"/>
              <a:t> element = </a:t>
            </a:r>
            <a:r>
              <a:rPr lang="en-US" dirty="0" err="1" smtClean="0"/>
              <a:t>webDriver.FindElement</a:t>
            </a:r>
            <a:r>
              <a:rPr lang="en-US" dirty="0" smtClean="0"/>
              <a:t>(</a:t>
            </a:r>
            <a:r>
              <a:rPr lang="en-US" dirty="0" err="1" smtClean="0"/>
              <a:t>By.ClassName</a:t>
            </a:r>
            <a:r>
              <a:rPr lang="en-US" dirty="0" smtClean="0"/>
              <a:t>(“default-button"));</a:t>
            </a:r>
          </a:p>
        </p:txBody>
      </p:sp>
    </p:spTree>
    <p:extLst>
      <p:ext uri="{BB962C8B-B14F-4D97-AF65-F5344CB8AC3E}">
        <p14:creationId xmlns:p14="http://schemas.microsoft.com/office/powerpoint/2010/main" val="28241083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By.ClassName</a:t>
            </a:r>
            <a:endParaRPr lang="en-US" dirty="0"/>
          </a:p>
        </p:txBody>
      </p:sp>
      <p:sp>
        <p:nvSpPr>
          <p:cNvPr id="5" name="Text Placeholder 4"/>
          <p:cNvSpPr>
            <a:spLocks noGrp="1"/>
          </p:cNvSpPr>
          <p:nvPr>
            <p:ph type="body" sz="quarter" idx="15"/>
          </p:nvPr>
        </p:nvSpPr>
        <p:spPr>
          <a:xfrm>
            <a:off x="590848" y="3711064"/>
            <a:ext cx="8004764" cy="2027903"/>
          </a:xfrm>
        </p:spPr>
        <p:txBody>
          <a:bodyPr>
            <a:normAutofit fontScale="92500" lnSpcReduction="20000"/>
          </a:bodyPr>
          <a:lstStyle/>
          <a:p>
            <a:r>
              <a:rPr lang="en-US" dirty="0" smtClean="0"/>
              <a:t>Notes:</a:t>
            </a:r>
          </a:p>
          <a:p>
            <a:pPr lvl="1"/>
            <a:r>
              <a:rPr lang="en-US" dirty="0" smtClean="0"/>
              <a:t>The </a:t>
            </a:r>
            <a:r>
              <a:rPr lang="en-US" dirty="0" smtClean="0">
                <a:latin typeface="Consolas" panose="020B0609020204030204" pitchFamily="49" charset="0"/>
                <a:cs typeface="Consolas" panose="020B0609020204030204" pitchFamily="49" charset="0"/>
              </a:rPr>
              <a:t>class</a:t>
            </a:r>
            <a:r>
              <a:rPr lang="en-US" dirty="0" smtClean="0"/>
              <a:t> attribute is a special attribute that can contain multiple names of CSS classes separated by spaces</a:t>
            </a:r>
          </a:p>
          <a:p>
            <a:pPr lvl="1"/>
            <a:r>
              <a:rPr lang="en-US" dirty="0" smtClean="0"/>
              <a:t>The </a:t>
            </a:r>
            <a:r>
              <a:rPr lang="en-US" dirty="0" err="1" smtClean="0">
                <a:latin typeface="Consolas" panose="020B0609020204030204" pitchFamily="49" charset="0"/>
                <a:cs typeface="Consolas" panose="020B0609020204030204" pitchFamily="49" charset="0"/>
              </a:rPr>
              <a:t>By.ClassName</a:t>
            </a:r>
            <a:r>
              <a:rPr lang="en-US" dirty="0" smtClean="0"/>
              <a:t> locator can take only one class name and finds the element(s) who has this class</a:t>
            </a:r>
          </a:p>
          <a:p>
            <a:pPr lvl="1"/>
            <a:r>
              <a:rPr lang="en-US" dirty="0" err="1" smtClean="0">
                <a:latin typeface="Consolas" panose="020B0609020204030204" pitchFamily="49" charset="0"/>
                <a:cs typeface="Consolas" panose="020B0609020204030204" pitchFamily="49" charset="0"/>
              </a:rPr>
              <a:t>By.ClassName</a:t>
            </a:r>
            <a:r>
              <a:rPr lang="en-US" dirty="0" smtClean="0"/>
              <a:t> does </a:t>
            </a:r>
            <a:r>
              <a:rPr lang="en-US" b="1" u="sng" dirty="0" smtClean="0"/>
              <a:t>not</a:t>
            </a:r>
            <a:r>
              <a:rPr lang="en-US" dirty="0" smtClean="0"/>
              <a:t> perform a simple “contains” operator. E.g., </a:t>
            </a:r>
            <a:r>
              <a:rPr lang="en-US" dirty="0" err="1" smtClean="0">
                <a:latin typeface="Consolas" panose="020B0609020204030204" pitchFamily="49" charset="0"/>
                <a:cs typeface="Consolas" panose="020B0609020204030204" pitchFamily="49" charset="0"/>
              </a:rPr>
              <a:t>By.ClassName</a:t>
            </a:r>
            <a:r>
              <a:rPr lang="en-US" dirty="0" smtClean="0">
                <a:latin typeface="Consolas" panose="020B0609020204030204" pitchFamily="49" charset="0"/>
                <a:cs typeface="Consolas" panose="020B0609020204030204" pitchFamily="49" charset="0"/>
              </a:rPr>
              <a:t>("button")</a:t>
            </a:r>
            <a:r>
              <a:rPr lang="en-US" dirty="0" smtClean="0"/>
              <a:t> won’t match the element in the example</a:t>
            </a:r>
          </a:p>
          <a:p>
            <a:pPr lvl="1"/>
            <a:r>
              <a:rPr lang="en-US" dirty="0" smtClean="0"/>
              <a:t>Often useful in </a:t>
            </a:r>
            <a:r>
              <a:rPr lang="en-US" dirty="0" err="1" smtClean="0">
                <a:latin typeface="Consolas" panose="020B0609020204030204" pitchFamily="49" charset="0"/>
                <a:cs typeface="Consolas" panose="020B0609020204030204" pitchFamily="49" charset="0"/>
              </a:rPr>
              <a:t>FindElements</a:t>
            </a:r>
            <a:endParaRPr lang="en-US" dirty="0">
              <a:latin typeface="Consolas" panose="020B0609020204030204" pitchFamily="49" charset="0"/>
              <a:cs typeface="Consolas" panose="020B0609020204030204" pitchFamily="49" charset="0"/>
            </a:endParaRPr>
          </a:p>
        </p:txBody>
      </p:sp>
      <p:sp>
        <p:nvSpPr>
          <p:cNvPr id="4" name="Text Placeholder 3"/>
          <p:cNvSpPr>
            <a:spLocks noGrp="1"/>
          </p:cNvSpPr>
          <p:nvPr>
            <p:ph type="body" sz="quarter" idx="15"/>
          </p:nvPr>
        </p:nvSpPr>
        <p:spPr/>
        <p:txBody>
          <a:bodyPr/>
          <a:lstStyle/>
          <a:p>
            <a:r>
              <a:rPr lang="en-US" dirty="0" smtClean="0"/>
              <a:t>Finds the element whose class attribute </a:t>
            </a:r>
            <a:r>
              <a:rPr lang="en-US" i="1" dirty="0" smtClean="0"/>
              <a:t>contains</a:t>
            </a:r>
            <a:r>
              <a:rPr lang="en-US" dirty="0" smtClean="0"/>
              <a:t> the specified value. Example:</a:t>
            </a:r>
          </a:p>
          <a:p>
            <a:pPr marL="0" indent="0">
              <a:buNone/>
            </a:pPr>
            <a:endParaRPr lang="en-US" dirty="0"/>
          </a:p>
        </p:txBody>
      </p:sp>
      <p:sp>
        <p:nvSpPr>
          <p:cNvPr id="6" name="Text Placeholder 5"/>
          <p:cNvSpPr>
            <a:spLocks noGrp="1"/>
          </p:cNvSpPr>
          <p:nvPr>
            <p:ph type="body" sz="quarter" idx="16"/>
          </p:nvPr>
        </p:nvSpPr>
        <p:spPr>
          <a:xfrm>
            <a:off x="590849" y="2830138"/>
            <a:ext cx="8013402" cy="880925"/>
          </a:xfrm>
        </p:spPr>
        <p:txBody>
          <a:bodyPr>
            <a:normAutofit/>
          </a:bodyPr>
          <a:lstStyle/>
          <a:p>
            <a:r>
              <a:rPr lang="en-US" dirty="0" smtClean="0"/>
              <a:t>&lt;input class="margin-bottom default-button right-aligned"&gt;Log in&lt;/input&gt;</a:t>
            </a:r>
            <a:endParaRPr lang="en-US" dirty="0"/>
          </a:p>
          <a:p>
            <a:endParaRPr lang="en-US" dirty="0" smtClean="0"/>
          </a:p>
          <a:p>
            <a:r>
              <a:rPr lang="en-US" dirty="0" err="1" smtClean="0"/>
              <a:t>IWebElement</a:t>
            </a:r>
            <a:r>
              <a:rPr lang="en-US" dirty="0" smtClean="0"/>
              <a:t> element = </a:t>
            </a:r>
            <a:r>
              <a:rPr lang="en-US" dirty="0" err="1" smtClean="0"/>
              <a:t>webDriver.FindElement</a:t>
            </a:r>
            <a:r>
              <a:rPr lang="en-US" dirty="0" smtClean="0"/>
              <a:t>(</a:t>
            </a:r>
            <a:r>
              <a:rPr lang="en-US" dirty="0" err="1" smtClean="0"/>
              <a:t>By.ClassName</a:t>
            </a:r>
            <a:r>
              <a:rPr lang="en-US" dirty="0" smtClean="0"/>
              <a:t>(“default-button"));</a:t>
            </a:r>
          </a:p>
        </p:txBody>
      </p:sp>
    </p:spTree>
    <p:extLst>
      <p:ext uri="{BB962C8B-B14F-4D97-AF65-F5344CB8AC3E}">
        <p14:creationId xmlns:p14="http://schemas.microsoft.com/office/powerpoint/2010/main" val="35674867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By.CssSelector</a:t>
            </a:r>
            <a:endParaRPr lang="en-US" dirty="0"/>
          </a:p>
        </p:txBody>
      </p:sp>
      <p:sp>
        <p:nvSpPr>
          <p:cNvPr id="5" name="Text Placeholder 4"/>
          <p:cNvSpPr>
            <a:spLocks noGrp="1"/>
          </p:cNvSpPr>
          <p:nvPr>
            <p:ph type="body" sz="quarter" idx="15"/>
          </p:nvPr>
        </p:nvSpPr>
        <p:spPr>
          <a:xfrm>
            <a:off x="590848" y="4138766"/>
            <a:ext cx="8004764" cy="1600200"/>
          </a:xfrm>
        </p:spPr>
        <p:txBody>
          <a:bodyPr>
            <a:normAutofit/>
          </a:bodyPr>
          <a:lstStyle/>
          <a:p>
            <a:r>
              <a:rPr lang="en-US" dirty="0" smtClean="0"/>
              <a:t>Notes:</a:t>
            </a:r>
          </a:p>
          <a:p>
            <a:pPr lvl="1"/>
            <a:r>
              <a:rPr lang="en-US" dirty="0" smtClean="0"/>
              <a:t>CSS Selector is a compound locator</a:t>
            </a:r>
          </a:p>
          <a:p>
            <a:pPr lvl="1"/>
            <a:r>
              <a:rPr lang="en-US" dirty="0" smtClean="0"/>
              <a:t>Syntax of CSS Selectors can </a:t>
            </a:r>
            <a:r>
              <a:rPr lang="en-US" dirty="0"/>
              <a:t>be found at https://www.w3schools.com/cssref/css_selectors.asp</a:t>
            </a:r>
            <a:endParaRPr lang="en-US" dirty="0" smtClean="0"/>
          </a:p>
        </p:txBody>
      </p:sp>
      <p:sp>
        <p:nvSpPr>
          <p:cNvPr id="4" name="Text Placeholder 3"/>
          <p:cNvSpPr>
            <a:spLocks noGrp="1"/>
          </p:cNvSpPr>
          <p:nvPr>
            <p:ph type="body" sz="quarter" idx="15"/>
          </p:nvPr>
        </p:nvSpPr>
        <p:spPr/>
        <p:txBody>
          <a:bodyPr/>
          <a:lstStyle/>
          <a:p>
            <a:r>
              <a:rPr lang="en-US" dirty="0" smtClean="0"/>
              <a:t>Finds the element that matches the specified CSS selector. Example:</a:t>
            </a:r>
          </a:p>
          <a:p>
            <a:pPr marL="0" indent="0">
              <a:buNone/>
            </a:pPr>
            <a:endParaRPr lang="en-US" dirty="0"/>
          </a:p>
        </p:txBody>
      </p:sp>
      <p:sp>
        <p:nvSpPr>
          <p:cNvPr id="6" name="Text Placeholder 5"/>
          <p:cNvSpPr>
            <a:spLocks noGrp="1"/>
          </p:cNvSpPr>
          <p:nvPr>
            <p:ph type="body" sz="quarter" idx="16"/>
          </p:nvPr>
        </p:nvSpPr>
        <p:spPr>
          <a:xfrm>
            <a:off x="590849" y="2830138"/>
            <a:ext cx="8013402" cy="1308629"/>
          </a:xfrm>
        </p:spPr>
        <p:txBody>
          <a:bodyPr>
            <a:normAutofit lnSpcReduction="10000"/>
          </a:bodyPr>
          <a:lstStyle/>
          <a:p>
            <a:r>
              <a:rPr lang="en-US" dirty="0" smtClean="0"/>
              <a:t>&lt;div class="right-aligned"&gt;Some text&lt;/div&gt;</a:t>
            </a:r>
            <a:endParaRPr lang="en-US" dirty="0"/>
          </a:p>
          <a:p>
            <a:r>
              <a:rPr lang="en-US" dirty="0" smtClean="0"/>
              <a:t>&lt;input class="right-aligned" /&gt;</a:t>
            </a:r>
          </a:p>
          <a:p>
            <a:r>
              <a:rPr lang="en-US" dirty="0" smtClean="0"/>
              <a:t>&lt;input class="left-aligned" &gt;</a:t>
            </a:r>
          </a:p>
          <a:p>
            <a:endParaRPr lang="en-US" dirty="0" smtClean="0"/>
          </a:p>
          <a:p>
            <a:r>
              <a:rPr lang="en-US" dirty="0" err="1" smtClean="0"/>
              <a:t>IWebElement</a:t>
            </a:r>
            <a:r>
              <a:rPr lang="en-US" dirty="0" smtClean="0"/>
              <a:t> element = </a:t>
            </a:r>
            <a:r>
              <a:rPr lang="en-US" dirty="0" err="1" smtClean="0"/>
              <a:t>webDriver.FindElement</a:t>
            </a:r>
            <a:r>
              <a:rPr lang="en-US" dirty="0" smtClean="0"/>
              <a:t>(</a:t>
            </a:r>
            <a:r>
              <a:rPr lang="en-US" dirty="0" err="1" smtClean="0"/>
              <a:t>By.CssSelector</a:t>
            </a:r>
            <a:r>
              <a:rPr lang="en-US" dirty="0" smtClean="0"/>
              <a:t>("</a:t>
            </a:r>
            <a:r>
              <a:rPr lang="en-US" dirty="0" err="1" smtClean="0"/>
              <a:t>input.right</a:t>
            </a:r>
            <a:r>
              <a:rPr lang="en-US" dirty="0" smtClean="0"/>
              <a:t>-aligned"));</a:t>
            </a:r>
          </a:p>
        </p:txBody>
      </p:sp>
    </p:spTree>
    <p:extLst>
      <p:ext uri="{BB962C8B-B14F-4D97-AF65-F5344CB8AC3E}">
        <p14:creationId xmlns:p14="http://schemas.microsoft.com/office/powerpoint/2010/main" val="158693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1" y="-62039"/>
            <a:ext cx="7993251" cy="1015489"/>
          </a:xfrm>
        </p:spPr>
        <p:txBody>
          <a:bodyPr/>
          <a:lstStyle/>
          <a:p>
            <a:r>
              <a:rPr lang="en-US" dirty="0" smtClean="0"/>
              <a:t>CSS</a:t>
            </a:r>
            <a:endParaRPr lang="en-US" dirty="0"/>
          </a:p>
        </p:txBody>
      </p:sp>
      <p:sp>
        <p:nvSpPr>
          <p:cNvPr id="3" name="Text Placeholder 2"/>
          <p:cNvSpPr>
            <a:spLocks noGrp="1"/>
          </p:cNvSpPr>
          <p:nvPr>
            <p:ph type="body" sz="quarter" idx="15"/>
          </p:nvPr>
        </p:nvSpPr>
        <p:spPr>
          <a:xfrm>
            <a:off x="611561" y="682292"/>
            <a:ext cx="8004764" cy="1070904"/>
          </a:xfrm>
        </p:spPr>
        <p:txBody>
          <a:bodyPr>
            <a:normAutofit lnSpcReduction="10000"/>
          </a:bodyPr>
          <a:lstStyle/>
          <a:p>
            <a:r>
              <a:rPr lang="en-US" dirty="0" smtClean="0"/>
              <a:t>ID - &lt;HTML tag&gt;&lt;#&gt;&lt;Value of ID attribute&gt;</a:t>
            </a:r>
          </a:p>
          <a:p>
            <a:pPr lvl="1"/>
            <a:r>
              <a:rPr lang="en-US" dirty="0" smtClean="0"/>
              <a:t>&lt;input id=“Email” class=“some class name” ….&gt;</a:t>
            </a:r>
          </a:p>
          <a:p>
            <a:pPr lvl="1"/>
            <a:r>
              <a:rPr lang="en-US" dirty="0" err="1" smtClean="0"/>
              <a:t>css</a:t>
            </a:r>
            <a:r>
              <a:rPr lang="en-US" dirty="0" smtClean="0"/>
              <a:t>=</a:t>
            </a:r>
            <a:r>
              <a:rPr lang="en-US" dirty="0" err="1" smtClean="0"/>
              <a:t>input#Email</a:t>
            </a:r>
            <a:endParaRPr lang="en-US" dirty="0"/>
          </a:p>
        </p:txBody>
      </p:sp>
      <p:sp>
        <p:nvSpPr>
          <p:cNvPr id="4" name="Text Placeholder 3"/>
          <p:cNvSpPr>
            <a:spLocks noGrp="1"/>
          </p:cNvSpPr>
          <p:nvPr>
            <p:ph type="body" sz="quarter" idx="16"/>
          </p:nvPr>
        </p:nvSpPr>
        <p:spPr>
          <a:xfrm>
            <a:off x="611561" y="1788334"/>
            <a:ext cx="8013402" cy="1139423"/>
          </a:xfrm>
        </p:spPr>
        <p:txBody>
          <a:bodyPr>
            <a:normAutofit/>
          </a:bodyPr>
          <a:lstStyle/>
          <a:p>
            <a:r>
              <a:rPr lang="en-US" sz="1800" dirty="0" smtClean="0">
                <a:latin typeface="Segoe" panose="020B0502040504020203" pitchFamily="34" charset="0"/>
                <a:cs typeface="+mn-cs"/>
              </a:rPr>
              <a:t>CLASS - &lt;HTML tag&gt;&lt;.&gt;&lt;Value of Class attribute&gt;</a:t>
            </a:r>
          </a:p>
          <a:p>
            <a:r>
              <a:rPr lang="en-US" sz="1800" dirty="0" smtClean="0">
                <a:latin typeface="Segoe" panose="020B0502040504020203" pitchFamily="34" charset="0"/>
                <a:cs typeface="+mn-cs"/>
              </a:rPr>
              <a:t>	&lt;header id="masthead" class="site-header" …&gt;</a:t>
            </a:r>
          </a:p>
          <a:p>
            <a:r>
              <a:rPr lang="en-US" sz="1800" dirty="0" smtClean="0">
                <a:latin typeface="Segoe" panose="020B0502040504020203" pitchFamily="34" charset="0"/>
                <a:cs typeface="+mn-cs"/>
              </a:rPr>
              <a:t>	</a:t>
            </a:r>
            <a:r>
              <a:rPr lang="en-US" sz="1800" dirty="0" err="1" smtClean="0">
                <a:latin typeface="Segoe" panose="020B0502040504020203" pitchFamily="34" charset="0"/>
                <a:cs typeface="+mn-cs"/>
              </a:rPr>
              <a:t>css</a:t>
            </a:r>
            <a:r>
              <a:rPr lang="en-US" sz="1800" dirty="0" smtClean="0">
                <a:latin typeface="Segoe" panose="020B0502040504020203" pitchFamily="34" charset="0"/>
                <a:cs typeface="+mn-cs"/>
              </a:rPr>
              <a:t>=</a:t>
            </a:r>
            <a:r>
              <a:rPr lang="en-US" sz="1800" dirty="0" smtClean="0">
                <a:latin typeface="Segoe" panose="020B0502040504020203" pitchFamily="34" charset="0"/>
              </a:rPr>
              <a:t> </a:t>
            </a:r>
            <a:r>
              <a:rPr lang="en-US" sz="1800" dirty="0" err="1" smtClean="0">
                <a:latin typeface="Segoe" panose="020B0502040504020203" pitchFamily="34" charset="0"/>
              </a:rPr>
              <a:t>header</a:t>
            </a:r>
            <a:r>
              <a:rPr lang="en-US" sz="1800" dirty="0" err="1" smtClean="0">
                <a:latin typeface="Segoe" panose="020B0502040504020203" pitchFamily="34" charset="0"/>
                <a:cs typeface="+mn-cs"/>
              </a:rPr>
              <a:t>.</a:t>
            </a:r>
            <a:r>
              <a:rPr lang="en-US" sz="1800" dirty="0" err="1" smtClean="0">
                <a:latin typeface="Segoe" panose="020B0502040504020203" pitchFamily="34" charset="0"/>
              </a:rPr>
              <a:t>site</a:t>
            </a:r>
            <a:r>
              <a:rPr lang="en-US" sz="1800" dirty="0" smtClean="0">
                <a:latin typeface="Segoe" panose="020B0502040504020203" pitchFamily="34" charset="0"/>
              </a:rPr>
              <a:t>-header</a:t>
            </a:r>
            <a:endParaRPr lang="en-US" sz="1800" dirty="0">
              <a:latin typeface="Segoe" panose="020B0502040504020203" pitchFamily="34" charset="0"/>
              <a:cs typeface="+mn-cs"/>
            </a:endParaRPr>
          </a:p>
        </p:txBody>
      </p:sp>
      <p:sp>
        <p:nvSpPr>
          <p:cNvPr id="5" name="Text Placeholder 4"/>
          <p:cNvSpPr>
            <a:spLocks noGrp="1"/>
          </p:cNvSpPr>
          <p:nvPr>
            <p:ph type="body" sz="quarter" idx="15"/>
          </p:nvPr>
        </p:nvSpPr>
        <p:spPr>
          <a:xfrm>
            <a:off x="620199" y="2927757"/>
            <a:ext cx="8004764" cy="1070904"/>
          </a:xfrm>
        </p:spPr>
        <p:txBody>
          <a:bodyPr>
            <a:normAutofit fontScale="92500" lnSpcReduction="10000"/>
          </a:bodyPr>
          <a:lstStyle/>
          <a:p>
            <a:r>
              <a:rPr lang="en-US" dirty="0" smtClean="0"/>
              <a:t>Attribute-&lt;HTML tag&gt;&lt;[attribute=Value of attribute]&gt;</a:t>
            </a:r>
          </a:p>
          <a:p>
            <a:pPr lvl="1"/>
            <a:r>
              <a:rPr lang="en-US" dirty="0" smtClean="0"/>
              <a:t>&lt;input class=“</a:t>
            </a:r>
            <a:r>
              <a:rPr lang="en-US" dirty="0" err="1" smtClean="0"/>
              <a:t>className</a:t>
            </a:r>
            <a:r>
              <a:rPr lang="en-US" dirty="0" smtClean="0"/>
              <a:t>" type="text" id="</a:t>
            </a:r>
            <a:r>
              <a:rPr lang="en-US" dirty="0" err="1" smtClean="0"/>
              <a:t>searc</a:t>
            </a:r>
            <a:r>
              <a:rPr lang="en-US" dirty="0" smtClean="0"/>
              <a:t>…&gt;</a:t>
            </a:r>
          </a:p>
          <a:p>
            <a:pPr lvl="1"/>
            <a:r>
              <a:rPr lang="en-US" sz="2400" dirty="0" err="1" smtClean="0"/>
              <a:t>css</a:t>
            </a:r>
            <a:r>
              <a:rPr lang="en-US" sz="2400" dirty="0" smtClean="0"/>
              <a:t>=input[type=’text’]</a:t>
            </a:r>
            <a:endParaRPr lang="en-US" sz="2400" dirty="0"/>
          </a:p>
        </p:txBody>
      </p:sp>
      <p:sp>
        <p:nvSpPr>
          <p:cNvPr id="6" name="Text Placeholder 5"/>
          <p:cNvSpPr>
            <a:spLocks noGrp="1"/>
          </p:cNvSpPr>
          <p:nvPr>
            <p:ph type="body" sz="quarter" idx="16"/>
          </p:nvPr>
        </p:nvSpPr>
        <p:spPr>
          <a:xfrm>
            <a:off x="620199" y="3975267"/>
            <a:ext cx="8013402" cy="1139423"/>
          </a:xfrm>
        </p:spPr>
        <p:txBody>
          <a:bodyPr>
            <a:normAutofit/>
          </a:bodyPr>
          <a:lstStyle/>
          <a:p>
            <a:r>
              <a:rPr lang="en-US" sz="1800" dirty="0" smtClean="0"/>
              <a:t>Sub-string -&lt;HTML tag&gt;&lt;[attribute^=prefix of the string]&gt;</a:t>
            </a:r>
          </a:p>
          <a:p>
            <a:r>
              <a:rPr lang="en-US" sz="1800" dirty="0" smtClean="0"/>
              <a:t>	</a:t>
            </a:r>
            <a:r>
              <a:rPr lang="en-US" dirty="0" smtClean="0"/>
              <a:t>&lt;input class=“</a:t>
            </a:r>
            <a:r>
              <a:rPr lang="en-US" dirty="0" err="1" smtClean="0"/>
              <a:t>className</a:t>
            </a:r>
            <a:r>
              <a:rPr lang="en-US" dirty="0" smtClean="0"/>
              <a:t>" type=“Password" id="</a:t>
            </a:r>
            <a:r>
              <a:rPr lang="en-US" sz="1400" i="1" dirty="0" err="1" smtClean="0"/>
              <a:t>Passwd</a:t>
            </a:r>
            <a:r>
              <a:rPr lang="en-US" sz="1400" i="1" dirty="0" smtClean="0"/>
              <a:t>”</a:t>
            </a:r>
            <a:r>
              <a:rPr lang="en-US" dirty="0" smtClean="0"/>
              <a:t>…&gt;  </a:t>
            </a:r>
          </a:p>
          <a:p>
            <a:r>
              <a:rPr lang="en-US" dirty="0" smtClean="0"/>
              <a:t>	</a:t>
            </a:r>
            <a:r>
              <a:rPr lang="en-US" sz="2000" i="1" dirty="0" err="1" smtClean="0"/>
              <a:t>css</a:t>
            </a:r>
            <a:r>
              <a:rPr lang="en-US" sz="2000" i="1" dirty="0" smtClean="0"/>
              <a:t>=</a:t>
            </a:r>
            <a:r>
              <a:rPr lang="en-US" dirty="0" smtClean="0"/>
              <a:t> </a:t>
            </a:r>
            <a:r>
              <a:rPr lang="en-US" sz="2000" i="1" dirty="0" err="1" smtClean="0"/>
              <a:t>input#Passwd</a:t>
            </a:r>
            <a:r>
              <a:rPr lang="en-US" sz="2000" i="1" dirty="0" smtClean="0"/>
              <a:t>[</a:t>
            </a:r>
            <a:r>
              <a:rPr lang="en-US" sz="2000" dirty="0" smtClean="0"/>
              <a:t>type </a:t>
            </a:r>
            <a:r>
              <a:rPr lang="en-US" sz="2000" i="1" dirty="0" smtClean="0"/>
              <a:t>^=’Pass’]</a:t>
            </a:r>
            <a:endParaRPr lang="en-US" sz="2000" dirty="0"/>
          </a:p>
        </p:txBody>
      </p:sp>
      <p:sp>
        <p:nvSpPr>
          <p:cNvPr id="7" name="TextBox 6"/>
          <p:cNvSpPr txBox="1"/>
          <p:nvPr/>
        </p:nvSpPr>
        <p:spPr>
          <a:xfrm>
            <a:off x="611561" y="6461760"/>
            <a:ext cx="7984051" cy="307777"/>
          </a:xfrm>
          <a:prstGeom prst="rect">
            <a:avLst/>
          </a:prstGeom>
          <a:noFill/>
        </p:spPr>
        <p:txBody>
          <a:bodyPr wrap="square" rtlCol="0">
            <a:spAutoFit/>
          </a:bodyPr>
          <a:lstStyle/>
          <a:p>
            <a:r>
              <a:rPr lang="en-US" sz="1400" dirty="0">
                <a:hlinkClick r:id="rId2"/>
              </a:rPr>
              <a:t>https://www.softwaretestinghelp.com/css-selector-selenium-locator-selenium-tutorial-6</a:t>
            </a:r>
            <a:r>
              <a:rPr lang="en-US" sz="1400" dirty="0"/>
              <a:t>/</a:t>
            </a:r>
          </a:p>
        </p:txBody>
      </p:sp>
      <p:sp>
        <p:nvSpPr>
          <p:cNvPr id="8" name="Text Placeholder 2"/>
          <p:cNvSpPr>
            <a:spLocks noGrp="1"/>
          </p:cNvSpPr>
          <p:nvPr>
            <p:ph type="body" sz="quarter" idx="15"/>
          </p:nvPr>
        </p:nvSpPr>
        <p:spPr>
          <a:xfrm>
            <a:off x="628837" y="5138084"/>
            <a:ext cx="8004764" cy="1070904"/>
          </a:xfrm>
        </p:spPr>
        <p:txBody>
          <a:bodyPr>
            <a:normAutofit lnSpcReduction="10000"/>
          </a:bodyPr>
          <a:lstStyle/>
          <a:p>
            <a:r>
              <a:rPr lang="en-US" dirty="0" smtClean="0"/>
              <a:t>Inner Text - &lt;HTML tag&gt;&lt;:&gt;&lt;contains&gt;&lt;(text)&gt;</a:t>
            </a:r>
          </a:p>
          <a:p>
            <a:pPr lvl="1"/>
            <a:r>
              <a:rPr lang="en-US" dirty="0" smtClean="0"/>
              <a:t>&lt;button id=“Email” text=“Log in to …” ….&gt;</a:t>
            </a:r>
          </a:p>
          <a:p>
            <a:pPr lvl="1"/>
            <a:r>
              <a:rPr lang="en-US" dirty="0" err="1" smtClean="0"/>
              <a:t>css</a:t>
            </a:r>
            <a:r>
              <a:rPr lang="en-US" dirty="0" smtClean="0"/>
              <a:t>=</a:t>
            </a:r>
            <a:r>
              <a:rPr lang="en-US" dirty="0" err="1" smtClean="0"/>
              <a:t>button:contains</a:t>
            </a:r>
            <a:r>
              <a:rPr lang="en-US" dirty="0" smtClean="0"/>
              <a:t>("Log In")</a:t>
            </a:r>
            <a:endParaRPr lang="en-US" dirty="0"/>
          </a:p>
        </p:txBody>
      </p:sp>
    </p:spTree>
    <p:extLst>
      <p:ext uri="{BB962C8B-B14F-4D97-AF65-F5344CB8AC3E}">
        <p14:creationId xmlns:p14="http://schemas.microsoft.com/office/powerpoint/2010/main" val="22192265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1" y="-62039"/>
            <a:ext cx="7993251" cy="1015489"/>
          </a:xfrm>
        </p:spPr>
        <p:txBody>
          <a:bodyPr/>
          <a:lstStyle/>
          <a:p>
            <a:r>
              <a:rPr lang="en-US" dirty="0" smtClean="0"/>
              <a:t>CSS</a:t>
            </a:r>
            <a:endParaRPr lang="en-US" dirty="0"/>
          </a:p>
        </p:txBody>
      </p:sp>
      <p:sp>
        <p:nvSpPr>
          <p:cNvPr id="3" name="Text Placeholder 2"/>
          <p:cNvSpPr>
            <a:spLocks noGrp="1"/>
          </p:cNvSpPr>
          <p:nvPr>
            <p:ph type="body" sz="quarter" idx="15"/>
          </p:nvPr>
        </p:nvSpPr>
        <p:spPr>
          <a:xfrm>
            <a:off x="611561" y="682292"/>
            <a:ext cx="8004764" cy="1070904"/>
          </a:xfrm>
        </p:spPr>
        <p:txBody>
          <a:bodyPr>
            <a:normAutofit lnSpcReduction="10000"/>
          </a:bodyPr>
          <a:lstStyle/>
          <a:p>
            <a:r>
              <a:rPr lang="en-US" dirty="0" smtClean="0"/>
              <a:t>Parent</a:t>
            </a:r>
          </a:p>
          <a:p>
            <a:pPr lvl="1"/>
            <a:r>
              <a:rPr lang="en-US" dirty="0" smtClean="0"/>
              <a:t>&lt;div </a:t>
            </a:r>
            <a:r>
              <a:rPr lang="en-US" dirty="0"/>
              <a:t>id=“Email” </a:t>
            </a:r>
            <a:r>
              <a:rPr lang="en-US" dirty="0" smtClean="0"/>
              <a:t>….&gt; &lt;p </a:t>
            </a:r>
            <a:r>
              <a:rPr lang="en-US" dirty="0"/>
              <a:t>class="</a:t>
            </a:r>
            <a:r>
              <a:rPr lang="en-US" dirty="0" smtClean="0"/>
              <a:t>tab-content” ….&gt;</a:t>
            </a:r>
            <a:endParaRPr lang="en-US" dirty="0"/>
          </a:p>
          <a:p>
            <a:pPr lvl="1"/>
            <a:r>
              <a:rPr lang="en-US" dirty="0" err="1" smtClean="0"/>
              <a:t>Css</a:t>
            </a:r>
            <a:r>
              <a:rPr lang="en-US" dirty="0" smtClean="0"/>
              <a:t> = </a:t>
            </a:r>
            <a:r>
              <a:rPr lang="en-US" dirty="0" err="1" smtClean="0"/>
              <a:t>div#Email</a:t>
            </a:r>
            <a:r>
              <a:rPr lang="en-US" dirty="0" smtClean="0"/>
              <a:t>&gt;</a:t>
            </a:r>
            <a:r>
              <a:rPr lang="en-US" dirty="0" err="1" smtClean="0"/>
              <a:t>p.tab</a:t>
            </a:r>
            <a:r>
              <a:rPr lang="en-US" dirty="0" smtClean="0"/>
              <a:t>-content</a:t>
            </a:r>
            <a:endParaRPr lang="en-US" dirty="0"/>
          </a:p>
        </p:txBody>
      </p:sp>
      <p:sp>
        <p:nvSpPr>
          <p:cNvPr id="4" name="Text Placeholder 3"/>
          <p:cNvSpPr>
            <a:spLocks noGrp="1"/>
          </p:cNvSpPr>
          <p:nvPr>
            <p:ph type="body" sz="quarter" idx="16"/>
          </p:nvPr>
        </p:nvSpPr>
        <p:spPr>
          <a:xfrm>
            <a:off x="611561" y="1788334"/>
            <a:ext cx="8013402" cy="1139423"/>
          </a:xfrm>
        </p:spPr>
        <p:txBody>
          <a:bodyPr>
            <a:normAutofit/>
          </a:bodyPr>
          <a:lstStyle/>
          <a:p>
            <a:endParaRPr lang="en-US" sz="1800" dirty="0">
              <a:latin typeface="Segoe" panose="020B0502040504020203" pitchFamily="34" charset="0"/>
              <a:cs typeface="+mn-cs"/>
            </a:endParaRPr>
          </a:p>
        </p:txBody>
      </p:sp>
      <p:sp>
        <p:nvSpPr>
          <p:cNvPr id="5" name="Text Placeholder 4"/>
          <p:cNvSpPr>
            <a:spLocks noGrp="1"/>
          </p:cNvSpPr>
          <p:nvPr>
            <p:ph type="body" sz="quarter" idx="15"/>
          </p:nvPr>
        </p:nvSpPr>
        <p:spPr>
          <a:xfrm>
            <a:off x="620199" y="2927757"/>
            <a:ext cx="8004764" cy="1070904"/>
          </a:xfrm>
        </p:spPr>
        <p:txBody>
          <a:bodyPr>
            <a:normAutofit/>
          </a:bodyPr>
          <a:lstStyle/>
          <a:p>
            <a:endParaRPr lang="en-US" sz="2400" dirty="0"/>
          </a:p>
        </p:txBody>
      </p:sp>
      <p:sp>
        <p:nvSpPr>
          <p:cNvPr id="6" name="Text Placeholder 5"/>
          <p:cNvSpPr>
            <a:spLocks noGrp="1"/>
          </p:cNvSpPr>
          <p:nvPr>
            <p:ph type="body" sz="quarter" idx="16"/>
          </p:nvPr>
        </p:nvSpPr>
        <p:spPr>
          <a:xfrm>
            <a:off x="620199" y="3975267"/>
            <a:ext cx="8013402" cy="1139423"/>
          </a:xfrm>
        </p:spPr>
        <p:txBody>
          <a:bodyPr>
            <a:normAutofit/>
          </a:bodyPr>
          <a:lstStyle/>
          <a:p>
            <a:endParaRPr lang="en-US" sz="2000" dirty="0"/>
          </a:p>
        </p:txBody>
      </p:sp>
      <p:sp>
        <p:nvSpPr>
          <p:cNvPr id="7" name="TextBox 6"/>
          <p:cNvSpPr txBox="1"/>
          <p:nvPr/>
        </p:nvSpPr>
        <p:spPr>
          <a:xfrm>
            <a:off x="611561" y="6461760"/>
            <a:ext cx="7984051" cy="307777"/>
          </a:xfrm>
          <a:prstGeom prst="rect">
            <a:avLst/>
          </a:prstGeom>
          <a:noFill/>
        </p:spPr>
        <p:txBody>
          <a:bodyPr wrap="square" rtlCol="0">
            <a:spAutoFit/>
          </a:bodyPr>
          <a:lstStyle/>
          <a:p>
            <a:r>
              <a:rPr lang="en-US" sz="1400" dirty="0">
                <a:hlinkClick r:id="rId2"/>
              </a:rPr>
              <a:t>https://www.softwaretestinghelp.com/css-selector-selenium-locator-selenium-tutorial-6</a:t>
            </a:r>
            <a:r>
              <a:rPr lang="en-US" sz="1400" dirty="0"/>
              <a:t>/</a:t>
            </a:r>
          </a:p>
        </p:txBody>
      </p:sp>
      <p:sp>
        <p:nvSpPr>
          <p:cNvPr id="8" name="Text Placeholder 2"/>
          <p:cNvSpPr>
            <a:spLocks noGrp="1"/>
          </p:cNvSpPr>
          <p:nvPr>
            <p:ph type="body" sz="quarter" idx="15"/>
          </p:nvPr>
        </p:nvSpPr>
        <p:spPr>
          <a:xfrm>
            <a:off x="628837" y="5138084"/>
            <a:ext cx="8004764" cy="1070904"/>
          </a:xfrm>
        </p:spPr>
        <p:txBody>
          <a:bodyPr>
            <a:normAutofit/>
          </a:bodyPr>
          <a:lstStyle/>
          <a:p>
            <a:endParaRPr lang="en-US" dirty="0"/>
          </a:p>
        </p:txBody>
      </p:sp>
    </p:spTree>
    <p:extLst>
      <p:ext uri="{BB962C8B-B14F-4D97-AF65-F5344CB8AC3E}">
        <p14:creationId xmlns:p14="http://schemas.microsoft.com/office/powerpoint/2010/main" val="3465258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By.XPath</a:t>
            </a:r>
            <a:endParaRPr lang="en-US" dirty="0"/>
          </a:p>
        </p:txBody>
      </p:sp>
      <p:sp>
        <p:nvSpPr>
          <p:cNvPr id="5" name="Text Placeholder 4"/>
          <p:cNvSpPr>
            <a:spLocks noGrp="1"/>
          </p:cNvSpPr>
          <p:nvPr>
            <p:ph type="body" sz="quarter" idx="15"/>
          </p:nvPr>
        </p:nvSpPr>
        <p:spPr>
          <a:xfrm>
            <a:off x="590848" y="4333892"/>
            <a:ext cx="8004764" cy="1405074"/>
          </a:xfrm>
        </p:spPr>
        <p:txBody>
          <a:bodyPr>
            <a:normAutofit/>
          </a:bodyPr>
          <a:lstStyle/>
          <a:p>
            <a:r>
              <a:rPr lang="en-US" dirty="0" smtClean="0"/>
              <a:t>Notes:</a:t>
            </a:r>
          </a:p>
          <a:p>
            <a:pPr lvl="1"/>
            <a:r>
              <a:rPr lang="en-US" dirty="0" smtClean="0"/>
              <a:t>XPath is a compound locator</a:t>
            </a:r>
          </a:p>
          <a:p>
            <a:pPr lvl="1"/>
            <a:r>
              <a:rPr lang="en-US" dirty="0" smtClean="0"/>
              <a:t>Syntax of XPath can </a:t>
            </a:r>
            <a:r>
              <a:rPr lang="en-US" dirty="0"/>
              <a:t>be found athttps://www.w3schools.com/xml/xpath_syntax.asp</a:t>
            </a:r>
            <a:endParaRPr lang="en-US" dirty="0" smtClean="0"/>
          </a:p>
        </p:txBody>
      </p:sp>
      <p:sp>
        <p:nvSpPr>
          <p:cNvPr id="4" name="Text Placeholder 3"/>
          <p:cNvSpPr>
            <a:spLocks noGrp="1"/>
          </p:cNvSpPr>
          <p:nvPr>
            <p:ph type="body" sz="quarter" idx="15"/>
          </p:nvPr>
        </p:nvSpPr>
        <p:spPr>
          <a:xfrm>
            <a:off x="590848" y="1977751"/>
            <a:ext cx="8004764" cy="538693"/>
          </a:xfrm>
        </p:spPr>
        <p:txBody>
          <a:bodyPr/>
          <a:lstStyle/>
          <a:p>
            <a:r>
              <a:rPr lang="en-US" dirty="0" smtClean="0"/>
              <a:t>Finds the element that matches the specified XPath. Example:</a:t>
            </a:r>
          </a:p>
          <a:p>
            <a:pPr marL="0" indent="0">
              <a:buNone/>
            </a:pPr>
            <a:endParaRPr lang="en-US" dirty="0"/>
          </a:p>
        </p:txBody>
      </p:sp>
      <p:sp>
        <p:nvSpPr>
          <p:cNvPr id="6" name="Text Placeholder 5"/>
          <p:cNvSpPr>
            <a:spLocks noGrp="1"/>
          </p:cNvSpPr>
          <p:nvPr>
            <p:ph type="body" sz="quarter" idx="16"/>
          </p:nvPr>
        </p:nvSpPr>
        <p:spPr>
          <a:xfrm>
            <a:off x="611561" y="2516444"/>
            <a:ext cx="8013402" cy="1817448"/>
          </a:xfrm>
        </p:spPr>
        <p:txBody>
          <a:bodyPr>
            <a:normAutofit fontScale="92500" lnSpcReduction="10000"/>
          </a:bodyPr>
          <a:lstStyle/>
          <a:p>
            <a:r>
              <a:rPr lang="en-US" dirty="0"/>
              <a:t>&lt;input type="button"&gt;Sign-up&lt;/input&gt;</a:t>
            </a:r>
          </a:p>
          <a:p>
            <a:r>
              <a:rPr lang="en-US" dirty="0" smtClean="0"/>
              <a:t>&lt;div id="login-pane" class="container"&gt;</a:t>
            </a:r>
          </a:p>
          <a:p>
            <a:r>
              <a:rPr lang="en-US" dirty="0"/>
              <a:t>	</a:t>
            </a:r>
            <a:r>
              <a:rPr lang="en-US" dirty="0" smtClean="0"/>
              <a:t>Username: &lt;input type="text"/&gt;</a:t>
            </a:r>
          </a:p>
          <a:p>
            <a:r>
              <a:rPr lang="en-US" dirty="0"/>
              <a:t>	</a:t>
            </a:r>
            <a:r>
              <a:rPr lang="en-US" dirty="0" smtClean="0"/>
              <a:t>Password: &lt;input type="password" /&gt;</a:t>
            </a:r>
          </a:p>
          <a:p>
            <a:r>
              <a:rPr lang="en-US" dirty="0"/>
              <a:t>	</a:t>
            </a:r>
            <a:r>
              <a:rPr lang="en-US" dirty="0" smtClean="0"/>
              <a:t>&lt;input type="button"&gt;Log in&lt;/input&gt;</a:t>
            </a:r>
          </a:p>
          <a:p>
            <a:r>
              <a:rPr lang="en-US" dirty="0" smtClean="0"/>
              <a:t>&lt;/div&gt;</a:t>
            </a:r>
          </a:p>
          <a:p>
            <a:endParaRPr lang="en-US" dirty="0" smtClean="0"/>
          </a:p>
          <a:p>
            <a:r>
              <a:rPr lang="en-US" dirty="0" err="1" smtClean="0"/>
              <a:t>IWebElement</a:t>
            </a:r>
            <a:r>
              <a:rPr lang="en-US" dirty="0" smtClean="0"/>
              <a:t> </a:t>
            </a:r>
            <a:r>
              <a:rPr lang="en-US" dirty="0" err="1" smtClean="0"/>
              <a:t>loginButton</a:t>
            </a:r>
            <a:r>
              <a:rPr lang="en-US" dirty="0" smtClean="0"/>
              <a:t> = </a:t>
            </a:r>
            <a:r>
              <a:rPr lang="en-US" dirty="0" err="1" smtClean="0"/>
              <a:t>webDriver.FindElement</a:t>
            </a:r>
            <a:r>
              <a:rPr lang="en-US" dirty="0" smtClean="0"/>
              <a:t>(</a:t>
            </a:r>
            <a:r>
              <a:rPr lang="en-US" dirty="0" err="1" smtClean="0"/>
              <a:t>By.XPath</a:t>
            </a:r>
            <a:r>
              <a:rPr lang="en-US" dirty="0" smtClean="0"/>
              <a:t>("//div/input[@type='button']"));</a:t>
            </a:r>
          </a:p>
        </p:txBody>
      </p:sp>
    </p:spTree>
    <p:extLst>
      <p:ext uri="{BB962C8B-B14F-4D97-AF65-F5344CB8AC3E}">
        <p14:creationId xmlns:p14="http://schemas.microsoft.com/office/powerpoint/2010/main" val="2194028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smtClean="0"/>
              <a:t>Test Scope – unit tests</a:t>
            </a:r>
            <a:endParaRPr lang="en-US" dirty="0"/>
          </a:p>
        </p:txBody>
      </p:sp>
      <p:grpSp>
        <p:nvGrpSpPr>
          <p:cNvPr id="3" name="Group 2"/>
          <p:cNvGrpSpPr/>
          <p:nvPr/>
        </p:nvGrpSpPr>
        <p:grpSpPr>
          <a:xfrm>
            <a:off x="611560" y="1492162"/>
            <a:ext cx="7466632" cy="4248472"/>
            <a:chOff x="395536" y="1124744"/>
            <a:chExt cx="7466632" cy="4248472"/>
          </a:xfrm>
        </p:grpSpPr>
        <p:pic>
          <p:nvPicPr>
            <p:cNvPr id="5" name="תמונה 4" descr="Amprobe_Earth-Test.jpg"/>
            <p:cNvPicPr>
              <a:picLocks noChangeAspect="1"/>
            </p:cNvPicPr>
            <p:nvPr/>
          </p:nvPicPr>
          <p:blipFill>
            <a:blip r:embed="rId3" cstate="print"/>
            <a:stretch>
              <a:fillRect/>
            </a:stretch>
          </p:blipFill>
          <p:spPr>
            <a:xfrm>
              <a:off x="6084168" y="1412776"/>
              <a:ext cx="1778000" cy="3327400"/>
            </a:xfrm>
            <a:prstGeom prst="rect">
              <a:avLst/>
            </a:prstGeom>
          </p:spPr>
        </p:pic>
        <p:grpSp>
          <p:nvGrpSpPr>
            <p:cNvPr id="32" name="קבוצה 31"/>
            <p:cNvGrpSpPr/>
            <p:nvPr/>
          </p:nvGrpSpPr>
          <p:grpSpPr>
            <a:xfrm>
              <a:off x="2699792" y="2223904"/>
              <a:ext cx="3584808" cy="1493127"/>
              <a:chOff x="2987824" y="2727960"/>
              <a:chExt cx="3584808" cy="1493127"/>
            </a:xfrm>
          </p:grpSpPr>
          <p:pic>
            <p:nvPicPr>
              <p:cNvPr id="24" name="תמונה 23" descr="2mm-Screwdriver-Steel-Circuit-Tester.jpg"/>
              <p:cNvPicPr>
                <a:picLocks noChangeAspect="1"/>
              </p:cNvPicPr>
              <p:nvPr/>
            </p:nvPicPr>
            <p:blipFill>
              <a:blip r:embed="rId4" cstate="print"/>
              <a:srcRect l="61063" t="12028" r="19862" b="1672"/>
              <a:stretch>
                <a:fillRect/>
              </a:stretch>
            </p:blipFill>
            <p:spPr>
              <a:xfrm rot="5400000" flipV="1">
                <a:off x="3887924" y="2672917"/>
                <a:ext cx="432048" cy="2088231"/>
              </a:xfrm>
              <a:prstGeom prst="rect">
                <a:avLst/>
              </a:prstGeom>
            </p:spPr>
          </p:pic>
          <p:pic>
            <p:nvPicPr>
              <p:cNvPr id="25" name="תמונה 24" descr="2mm-Screwdriver-Steel-Circuit-Tester.jpg"/>
              <p:cNvPicPr>
                <a:picLocks noChangeAspect="1"/>
              </p:cNvPicPr>
              <p:nvPr/>
            </p:nvPicPr>
            <p:blipFill>
              <a:blip r:embed="rId4" cstate="print"/>
              <a:srcRect l="48156" t="13754" r="37093" b="10302"/>
              <a:stretch>
                <a:fillRect/>
              </a:stretch>
            </p:blipFill>
            <p:spPr>
              <a:xfrm rot="5400000" flipV="1">
                <a:off x="3797913" y="3050959"/>
                <a:ext cx="360039" cy="1980218"/>
              </a:xfrm>
              <a:prstGeom prst="rect">
                <a:avLst/>
              </a:prstGeom>
            </p:spPr>
          </p:pic>
          <p:sp>
            <p:nvSpPr>
              <p:cNvPr id="27" name="צורה חופשית 26"/>
              <p:cNvSpPr/>
              <p:nvPr/>
            </p:nvSpPr>
            <p:spPr>
              <a:xfrm flipV="1">
                <a:off x="4932040" y="2727960"/>
                <a:ext cx="1584176" cy="845056"/>
              </a:xfrm>
              <a:custGeom>
                <a:avLst/>
                <a:gdLst>
                  <a:gd name="connsiteX0" fmla="*/ 0 w 2072640"/>
                  <a:gd name="connsiteY0" fmla="*/ 0 h 701040"/>
                  <a:gd name="connsiteX1" fmla="*/ 502920 w 2072640"/>
                  <a:gd name="connsiteY1" fmla="*/ 548640 h 701040"/>
                  <a:gd name="connsiteX2" fmla="*/ 2072640 w 2072640"/>
                  <a:gd name="connsiteY2" fmla="*/ 701040 h 701040"/>
                </a:gdLst>
                <a:ahLst/>
                <a:cxnLst>
                  <a:cxn ang="0">
                    <a:pos x="connsiteX0" y="connsiteY0"/>
                  </a:cxn>
                  <a:cxn ang="0">
                    <a:pos x="connsiteX1" y="connsiteY1"/>
                  </a:cxn>
                  <a:cxn ang="0">
                    <a:pos x="connsiteX2" y="connsiteY2"/>
                  </a:cxn>
                </a:cxnLst>
                <a:rect l="l" t="t" r="r" b="b"/>
                <a:pathLst>
                  <a:path w="2072640" h="701040">
                    <a:moveTo>
                      <a:pt x="0" y="0"/>
                    </a:moveTo>
                    <a:cubicBezTo>
                      <a:pt x="78740" y="215900"/>
                      <a:pt x="157480" y="431800"/>
                      <a:pt x="502920" y="548640"/>
                    </a:cubicBezTo>
                    <a:cubicBezTo>
                      <a:pt x="848360" y="665480"/>
                      <a:pt x="1795780" y="655320"/>
                      <a:pt x="2072640" y="701040"/>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צורה חופשית 27"/>
              <p:cNvSpPr/>
              <p:nvPr/>
            </p:nvSpPr>
            <p:spPr>
              <a:xfrm flipV="1">
                <a:off x="4932040" y="2852936"/>
                <a:ext cx="1640592" cy="1224136"/>
              </a:xfrm>
              <a:custGeom>
                <a:avLst/>
                <a:gdLst>
                  <a:gd name="connsiteX0" fmla="*/ 0 w 2072640"/>
                  <a:gd name="connsiteY0" fmla="*/ 0 h 701040"/>
                  <a:gd name="connsiteX1" fmla="*/ 502920 w 2072640"/>
                  <a:gd name="connsiteY1" fmla="*/ 548640 h 701040"/>
                  <a:gd name="connsiteX2" fmla="*/ 2072640 w 2072640"/>
                  <a:gd name="connsiteY2" fmla="*/ 701040 h 701040"/>
                </a:gdLst>
                <a:ahLst/>
                <a:cxnLst>
                  <a:cxn ang="0">
                    <a:pos x="connsiteX0" y="connsiteY0"/>
                  </a:cxn>
                  <a:cxn ang="0">
                    <a:pos x="connsiteX1" y="connsiteY1"/>
                  </a:cxn>
                  <a:cxn ang="0">
                    <a:pos x="connsiteX2" y="connsiteY2"/>
                  </a:cxn>
                </a:cxnLst>
                <a:rect l="l" t="t" r="r" b="b"/>
                <a:pathLst>
                  <a:path w="2072640" h="701040">
                    <a:moveTo>
                      <a:pt x="0" y="0"/>
                    </a:moveTo>
                    <a:cubicBezTo>
                      <a:pt x="78740" y="215900"/>
                      <a:pt x="157480" y="431800"/>
                      <a:pt x="502920" y="548640"/>
                    </a:cubicBezTo>
                    <a:cubicBezTo>
                      <a:pt x="848360" y="665480"/>
                      <a:pt x="1795780" y="655320"/>
                      <a:pt x="2072640" y="70104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 name="קבוצה 10"/>
            <p:cNvGrpSpPr/>
            <p:nvPr/>
          </p:nvGrpSpPr>
          <p:grpSpPr>
            <a:xfrm>
              <a:off x="395536" y="1124744"/>
              <a:ext cx="1800200" cy="1449452"/>
              <a:chOff x="683568" y="1628800"/>
              <a:chExt cx="1800200" cy="1449452"/>
            </a:xfrm>
          </p:grpSpPr>
          <p:sp>
            <p:nvSpPr>
              <p:cNvPr id="7" name="TextBox 6"/>
              <p:cNvSpPr txBox="1"/>
              <p:nvPr/>
            </p:nvSpPr>
            <p:spPr>
              <a:xfrm>
                <a:off x="683568" y="1628800"/>
                <a:ext cx="18002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UI</a:t>
                </a:r>
                <a:endParaRPr lang="en-US" dirty="0"/>
              </a:p>
            </p:txBody>
          </p:sp>
          <p:sp>
            <p:nvSpPr>
              <p:cNvPr id="8" name="TextBox 7"/>
              <p:cNvSpPr txBox="1"/>
              <p:nvPr/>
            </p:nvSpPr>
            <p:spPr>
              <a:xfrm>
                <a:off x="683568" y="1988840"/>
                <a:ext cx="1800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View Model</a:t>
                </a:r>
                <a:endParaRPr lang="en-US" dirty="0"/>
              </a:p>
            </p:txBody>
          </p:sp>
          <p:sp>
            <p:nvSpPr>
              <p:cNvPr id="9" name="TextBox 8"/>
              <p:cNvSpPr txBox="1"/>
              <p:nvPr/>
            </p:nvSpPr>
            <p:spPr>
              <a:xfrm>
                <a:off x="683568" y="2339588"/>
                <a:ext cx="18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t>Client Logic</a:t>
                </a:r>
                <a:endParaRPr lang="en-US" dirty="0"/>
              </a:p>
            </p:txBody>
          </p:sp>
          <p:sp>
            <p:nvSpPr>
              <p:cNvPr id="10" name="TextBox 9"/>
              <p:cNvSpPr txBox="1"/>
              <p:nvPr/>
            </p:nvSpPr>
            <p:spPr>
              <a:xfrm>
                <a:off x="683568" y="2708920"/>
                <a:ext cx="1800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Server Proxy</a:t>
                </a:r>
                <a:endParaRPr lang="en-US" dirty="0"/>
              </a:p>
            </p:txBody>
          </p:sp>
        </p:grpSp>
        <p:sp>
          <p:nvSpPr>
            <p:cNvPr id="13" name="TextBox 12"/>
            <p:cNvSpPr txBox="1"/>
            <p:nvPr/>
          </p:nvSpPr>
          <p:spPr>
            <a:xfrm>
              <a:off x="395536" y="2915652"/>
              <a:ext cx="1800200"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smtClean="0"/>
                <a:t>Service Layer</a:t>
              </a:r>
              <a:endParaRPr lang="en-US" dirty="0"/>
            </a:p>
          </p:txBody>
        </p:sp>
        <p:sp>
          <p:nvSpPr>
            <p:cNvPr id="15" name="TextBox 14"/>
            <p:cNvSpPr txBox="1"/>
            <p:nvPr/>
          </p:nvSpPr>
          <p:spPr>
            <a:xfrm>
              <a:off x="395536" y="3626440"/>
              <a:ext cx="180020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smtClean="0"/>
                <a:t>DAL</a:t>
              </a:r>
              <a:endParaRPr lang="en-US" dirty="0"/>
            </a:p>
          </p:txBody>
        </p:sp>
        <p:sp>
          <p:nvSpPr>
            <p:cNvPr id="16" name="TextBox 15"/>
            <p:cNvSpPr txBox="1"/>
            <p:nvPr/>
          </p:nvSpPr>
          <p:spPr>
            <a:xfrm>
              <a:off x="395536" y="3995772"/>
              <a:ext cx="1800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ORM</a:t>
              </a:r>
              <a:endParaRPr lang="en-US" dirty="0"/>
            </a:p>
          </p:txBody>
        </p:sp>
        <p:cxnSp>
          <p:nvCxnSpPr>
            <p:cNvPr id="18" name="מחבר חץ ישר 17"/>
            <p:cNvCxnSpPr>
              <a:stCxn id="10" idx="2"/>
              <a:endCxn id="13" idx="0"/>
            </p:cNvCxnSpPr>
            <p:nvPr/>
          </p:nvCxnSpPr>
          <p:spPr>
            <a:xfrm>
              <a:off x="1295636" y="2574196"/>
              <a:ext cx="0" cy="34145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9" name="תרשים זרימה: דיסק מגנטי 18"/>
            <p:cNvSpPr/>
            <p:nvPr/>
          </p:nvSpPr>
          <p:spPr>
            <a:xfrm>
              <a:off x="899592" y="4653136"/>
              <a:ext cx="792088" cy="72008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a:t>
              </a:r>
              <a:endParaRPr lang="en-US" dirty="0"/>
            </a:p>
          </p:txBody>
        </p:sp>
        <p:cxnSp>
          <p:nvCxnSpPr>
            <p:cNvPr id="20" name="מחבר חץ ישר 19"/>
            <p:cNvCxnSpPr>
              <a:stCxn id="16" idx="2"/>
              <a:endCxn id="19" idx="1"/>
            </p:cNvCxnSpPr>
            <p:nvPr/>
          </p:nvCxnSpPr>
          <p:spPr>
            <a:xfrm>
              <a:off x="1295636" y="4365104"/>
              <a:ext cx="0" cy="28803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p:cNvSpPr txBox="1"/>
            <p:nvPr/>
          </p:nvSpPr>
          <p:spPr>
            <a:xfrm>
              <a:off x="395536" y="3275692"/>
              <a:ext cx="18002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Business Logic</a:t>
              </a:r>
              <a:endParaRPr lang="en-US" dirty="0"/>
            </a:p>
          </p:txBody>
        </p:sp>
        <p:grpSp>
          <p:nvGrpSpPr>
            <p:cNvPr id="31" name="קבוצה 30"/>
            <p:cNvGrpSpPr/>
            <p:nvPr/>
          </p:nvGrpSpPr>
          <p:grpSpPr>
            <a:xfrm>
              <a:off x="2267744" y="3284984"/>
              <a:ext cx="576064" cy="288032"/>
              <a:chOff x="2555776" y="3789040"/>
              <a:chExt cx="576064" cy="288032"/>
            </a:xfrm>
          </p:grpSpPr>
          <p:sp>
            <p:nvSpPr>
              <p:cNvPr id="23" name="מלבן 22"/>
              <p:cNvSpPr/>
              <p:nvPr/>
            </p:nvSpPr>
            <p:spPr>
              <a:xfrm>
                <a:off x="2555776" y="3789040"/>
                <a:ext cx="144016" cy="14401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6" name="מלבן 25"/>
              <p:cNvSpPr/>
              <p:nvPr/>
            </p:nvSpPr>
            <p:spPr>
              <a:xfrm>
                <a:off x="2771800" y="3933056"/>
                <a:ext cx="144016" cy="14401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9" name="מלבן 28"/>
              <p:cNvSpPr/>
              <p:nvPr/>
            </p:nvSpPr>
            <p:spPr>
              <a:xfrm>
                <a:off x="2987824" y="3861048"/>
                <a:ext cx="144016" cy="1440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26346885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a:t> </a:t>
            </a:r>
            <a:r>
              <a:rPr lang="en-US" dirty="0" smtClean="0"/>
              <a:t/>
            </a:r>
            <a:br>
              <a:rPr lang="en-US" dirty="0" smtClean="0"/>
            </a:br>
            <a:r>
              <a:rPr lang="en-US" dirty="0" smtClean="0"/>
              <a:t>https</a:t>
            </a:r>
            <a:r>
              <a:rPr lang="en-US" dirty="0"/>
              <a:t>://www.guru99.com/xpath-selenium.html</a:t>
            </a:r>
          </a:p>
        </p:txBody>
      </p:sp>
      <p:pic>
        <p:nvPicPr>
          <p:cNvPr id="1026" name="Picture 2" descr="https://www.guru99.com/images/3-2016/032816_0758_XPathinSel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46" y="2581153"/>
            <a:ext cx="8248989" cy="343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6091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Xpath</a:t>
            </a:r>
            <a:r>
              <a:rPr lang="en-US" dirty="0" smtClean="0"/>
              <a:t> examples</a:t>
            </a:r>
            <a:endParaRPr lang="en-US" dirty="0"/>
          </a:p>
        </p:txBody>
      </p:sp>
      <p:sp>
        <p:nvSpPr>
          <p:cNvPr id="7" name="Rectangle 1"/>
          <p:cNvSpPr>
            <a:spLocks noGrp="1" noChangeArrowheads="1"/>
          </p:cNvSpPr>
          <p:nvPr>
            <p:ph type="body" sz="quarter" idx="15"/>
          </p:nvPr>
        </p:nvSpPr>
        <p:spPr bwMode="auto">
          <a:xfrm>
            <a:off x="590848" y="1706290"/>
            <a:ext cx="6894836" cy="646331"/>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smtClean="0">
                <a:ln>
                  <a:noFill/>
                </a:ln>
                <a:solidFill>
                  <a:srgbClr val="222222"/>
                </a:solidFill>
                <a:effectLst/>
                <a:latin typeface="Monaco"/>
              </a:rPr>
              <a:t>Xpath</a:t>
            </a:r>
            <a:r>
              <a:rPr kumimoji="0" lang="en-US" altLang="en-US" sz="3600" b="0" i="0" u="none" strike="noStrike" cap="none" normalizeH="0" baseline="0" dirty="0" smtClean="0">
                <a:ln>
                  <a:noFill/>
                </a:ln>
                <a:solidFill>
                  <a:srgbClr val="222222"/>
                </a:solidFill>
                <a:effectLst/>
                <a:latin typeface="Monaco"/>
              </a:rPr>
              <a:t>=//*[contains(@</a:t>
            </a:r>
            <a:r>
              <a:rPr kumimoji="0" lang="en-US" altLang="en-US" sz="3600" b="0" i="0" u="none" strike="noStrike" cap="none" normalizeH="0" baseline="0" dirty="0" err="1" smtClean="0">
                <a:ln>
                  <a:noFill/>
                </a:ln>
                <a:solidFill>
                  <a:srgbClr val="222222"/>
                </a:solidFill>
                <a:effectLst/>
                <a:latin typeface="Monaco"/>
              </a:rPr>
              <a:t>type,'sub</a:t>
            </a:r>
            <a:r>
              <a:rPr kumimoji="0" lang="en-US" altLang="en-US" sz="3600" b="0" i="0" u="none" strike="noStrike" cap="none" normalizeH="0" baseline="0" dirty="0" smtClean="0">
                <a:ln>
                  <a:noFill/>
                </a:ln>
                <a:solidFill>
                  <a:srgbClr val="222222"/>
                </a:solidFill>
                <a:effectLst/>
                <a:latin typeface="Monaco"/>
              </a:rPr>
              <a:t>')] </a:t>
            </a:r>
            <a:endParaRPr kumimoji="0" lang="en-US" altLang="en-US" sz="72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Grp="1" noChangeArrowheads="1"/>
          </p:cNvSpPr>
          <p:nvPr>
            <p:ph type="body" sz="quarter" idx="16"/>
          </p:nvPr>
        </p:nvSpPr>
        <p:spPr bwMode="auto">
          <a:xfrm>
            <a:off x="590848" y="2555030"/>
            <a:ext cx="8223726" cy="523220"/>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rgbClr val="222222"/>
                </a:solidFill>
                <a:effectLst/>
                <a:latin typeface="Monaco"/>
              </a:rPr>
              <a:t>Xpath</a:t>
            </a:r>
            <a:r>
              <a:rPr kumimoji="0" lang="en-US" altLang="en-US" sz="2800" b="0" i="0" u="none" strike="noStrike" cap="none" normalizeH="0" baseline="0" dirty="0" smtClean="0">
                <a:ln>
                  <a:noFill/>
                </a:ln>
                <a:solidFill>
                  <a:srgbClr val="222222"/>
                </a:solidFill>
                <a:effectLst/>
                <a:latin typeface="Monaco"/>
              </a:rPr>
              <a:t>=//*[@type='submit' OR @name='</a:t>
            </a:r>
            <a:r>
              <a:rPr kumimoji="0" lang="en-US" altLang="en-US" sz="2800" b="0" i="0" u="none" strike="noStrike" cap="none" normalizeH="0" baseline="0" dirty="0" err="1" smtClean="0">
                <a:ln>
                  <a:noFill/>
                </a:ln>
                <a:solidFill>
                  <a:srgbClr val="222222"/>
                </a:solidFill>
                <a:effectLst/>
                <a:latin typeface="Monaco"/>
              </a:rPr>
              <a:t>btnReset</a:t>
            </a:r>
            <a:r>
              <a:rPr kumimoji="0" lang="en-US" altLang="en-US" sz="2800" b="0" i="0" u="none" strike="noStrike" cap="none" normalizeH="0" baseline="0" dirty="0" smtClean="0">
                <a:ln>
                  <a:noFill/>
                </a:ln>
                <a:solidFill>
                  <a:srgbClr val="222222"/>
                </a:solidFill>
                <a:effectLst/>
                <a:latin typeface="Monaco"/>
              </a:rPr>
              <a:t>']</a:t>
            </a:r>
            <a:r>
              <a:rPr kumimoji="0" lang="en-US" altLang="en-US" sz="18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
        <p:nvSpPr>
          <p:cNvPr id="9" name="Rectangle 3"/>
          <p:cNvSpPr>
            <a:spLocks noGrp="1" noChangeArrowheads="1"/>
          </p:cNvSpPr>
          <p:nvPr>
            <p:ph type="body" sz="quarter" idx="15"/>
          </p:nvPr>
        </p:nvSpPr>
        <p:spPr bwMode="auto">
          <a:xfrm>
            <a:off x="590848" y="3415489"/>
            <a:ext cx="7588937"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rgbClr val="222222"/>
                </a:solidFill>
                <a:effectLst/>
                <a:latin typeface="Monaco"/>
              </a:rPr>
              <a:t>Xpath</a:t>
            </a:r>
            <a:r>
              <a:rPr kumimoji="0" lang="en-US" altLang="en-US" sz="2400" b="0" i="0" u="none" strike="noStrike" cap="none" normalizeH="0" baseline="0" dirty="0" smtClean="0">
                <a:ln>
                  <a:noFill/>
                </a:ln>
                <a:solidFill>
                  <a:srgbClr val="222222"/>
                </a:solidFill>
                <a:effectLst/>
                <a:latin typeface="Monaco"/>
              </a:rPr>
              <a:t>=//input[@type='submit' and @name='</a:t>
            </a:r>
            <a:r>
              <a:rPr kumimoji="0" lang="en-US" altLang="en-US" sz="2400" b="0" i="0" u="none" strike="noStrike" cap="none" normalizeH="0" baseline="0" dirty="0" err="1" smtClean="0">
                <a:ln>
                  <a:noFill/>
                </a:ln>
                <a:solidFill>
                  <a:srgbClr val="222222"/>
                </a:solidFill>
                <a:effectLst/>
                <a:latin typeface="Monaco"/>
              </a:rPr>
              <a:t>btnLogin</a:t>
            </a:r>
            <a:r>
              <a:rPr kumimoji="0" lang="en-US" altLang="en-US" sz="2400" b="0" i="0" u="none" strike="noStrike" cap="none" normalizeH="0" baseline="0" dirty="0" smtClean="0">
                <a:ln>
                  <a:noFill/>
                </a:ln>
                <a:solidFill>
                  <a:srgbClr val="222222"/>
                </a:solidFill>
                <a:effectLst/>
                <a:latin typeface="Monaco"/>
              </a:rPr>
              <a:t>']</a:t>
            </a:r>
            <a:r>
              <a:rPr kumimoji="0" lang="en-US" altLang="en-US" sz="16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Grp="1" noChangeArrowheads="1"/>
          </p:cNvSpPr>
          <p:nvPr>
            <p:ph type="body" sz="quarter" idx="16"/>
          </p:nvPr>
        </p:nvSpPr>
        <p:spPr bwMode="auto">
          <a:xfrm>
            <a:off x="590848" y="4214393"/>
            <a:ext cx="7795724" cy="58477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smtClean="0">
                <a:ln>
                  <a:noFill/>
                </a:ln>
                <a:solidFill>
                  <a:srgbClr val="222222"/>
                </a:solidFill>
                <a:effectLst/>
                <a:latin typeface="Monaco"/>
              </a:rPr>
              <a:t>Xpath</a:t>
            </a:r>
            <a:r>
              <a:rPr kumimoji="0" lang="en-US" altLang="en-US" sz="3200" b="0" i="0" u="none" strike="noStrike" cap="none" normalizeH="0" baseline="0" dirty="0" smtClean="0">
                <a:ln>
                  <a:noFill/>
                </a:ln>
                <a:solidFill>
                  <a:srgbClr val="222222"/>
                </a:solidFill>
                <a:effectLst/>
                <a:latin typeface="Monaco"/>
              </a:rPr>
              <a:t>=//label[starts-with(@</a:t>
            </a:r>
            <a:r>
              <a:rPr kumimoji="0" lang="en-US" altLang="en-US" sz="3200" b="0" i="0" u="none" strike="noStrike" cap="none" normalizeH="0" baseline="0" dirty="0" err="1" smtClean="0">
                <a:ln>
                  <a:noFill/>
                </a:ln>
                <a:solidFill>
                  <a:srgbClr val="222222"/>
                </a:solidFill>
                <a:effectLst/>
                <a:latin typeface="Monaco"/>
              </a:rPr>
              <a:t>id,'message</a:t>
            </a:r>
            <a:r>
              <a:rPr kumimoji="0" lang="en-US" altLang="en-US" sz="3200" b="0" i="0" u="none" strike="noStrike" cap="none" normalizeH="0" baseline="0" dirty="0" smtClean="0">
                <a:ln>
                  <a:noFill/>
                </a:ln>
                <a:solidFill>
                  <a:srgbClr val="222222"/>
                </a:solidFill>
                <a:effectLst/>
                <a:latin typeface="Monaco"/>
              </a:rPr>
              <a:t>')]</a:t>
            </a:r>
            <a:r>
              <a:rPr kumimoji="0" lang="en-US" altLang="en-US" sz="2000" b="0" i="0" u="none" strike="noStrike" cap="none" normalizeH="0" baseline="0" dirty="0" smtClean="0">
                <a:ln>
                  <a:noFill/>
                </a:ln>
                <a:solidFill>
                  <a:schemeClr val="tx1"/>
                </a:solidFill>
                <a:effectLst/>
              </a:rPr>
              <a:t> </a:t>
            </a:r>
            <a:endParaRPr kumimoji="0" lang="en-US" altLang="en-US" sz="66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4"/>
          <p:cNvSpPr txBox="1">
            <a:spLocks noChangeArrowheads="1"/>
          </p:cNvSpPr>
          <p:nvPr/>
        </p:nvSpPr>
        <p:spPr bwMode="auto">
          <a:xfrm>
            <a:off x="590848" y="6137719"/>
            <a:ext cx="7790915" cy="46166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257175" indent="-257175" algn="l" defTabSz="685800" rtl="0" eaLnBrk="1" latinLnBrk="0" hangingPunct="1">
              <a:spcBef>
                <a:spcPct val="20000"/>
              </a:spcBef>
              <a:buFont typeface="Arial" pitchFamily="34" charset="0"/>
              <a:buNone/>
              <a:defRPr lang="en-US" sz="1350" b="0" kern="1200" dirty="0" smtClean="0">
                <a:solidFill>
                  <a:schemeClr val="tx1"/>
                </a:solidFill>
                <a:latin typeface="Consolas" pitchFamily="49" charset="0"/>
                <a:ea typeface="+mn-ea"/>
                <a:cs typeface="Courier New" pitchFamily="49" charset="0"/>
              </a:defRPr>
            </a:lvl1pPr>
            <a:lvl2pPr marL="557213" indent="-214313" algn="r" defTabSz="685800" rtl="1" eaLnBrk="1" latinLnBrk="0" hangingPunct="1">
              <a:spcBef>
                <a:spcPct val="20000"/>
              </a:spcBef>
              <a:buFont typeface="Arial" pitchFamily="34" charset="0"/>
              <a:buChar char="•"/>
              <a:defRPr lang="en-US" sz="1200" b="0" kern="1200" dirty="0" smtClean="0">
                <a:solidFill>
                  <a:schemeClr val="tx1"/>
                </a:solidFill>
                <a:latin typeface="Consolas" pitchFamily="49" charset="0"/>
                <a:ea typeface="+mn-ea"/>
                <a:cs typeface="Courier New" pitchFamily="49" charset="0"/>
              </a:defRPr>
            </a:lvl2pPr>
            <a:lvl3pPr marL="857250" indent="-171450" algn="r" defTabSz="685800" rtl="1" eaLnBrk="1" latinLnBrk="0" hangingPunct="1">
              <a:spcBef>
                <a:spcPct val="20000"/>
              </a:spcBef>
              <a:buFont typeface="Arial" pitchFamily="34" charset="0"/>
              <a:buChar char="•"/>
              <a:defRPr lang="en-US" sz="1200" b="0" kern="1200" dirty="0" smtClean="0">
                <a:solidFill>
                  <a:schemeClr val="tx1"/>
                </a:solidFill>
                <a:latin typeface="Consolas" pitchFamily="49" charset="0"/>
                <a:ea typeface="+mn-ea"/>
                <a:cs typeface="Courier New" pitchFamily="49" charset="0"/>
              </a:defRPr>
            </a:lvl3pPr>
            <a:lvl4pPr marL="1200150" indent="-171450" algn="r" defTabSz="685800" rtl="1" eaLnBrk="1" latinLnBrk="0" hangingPunct="1">
              <a:spcBef>
                <a:spcPct val="20000"/>
              </a:spcBef>
              <a:buFont typeface="Arial" pitchFamily="34" charset="0"/>
              <a:buChar char="•"/>
              <a:defRPr lang="en-US" sz="1200" b="0" kern="1200" dirty="0" smtClean="0">
                <a:solidFill>
                  <a:schemeClr val="tx1"/>
                </a:solidFill>
                <a:latin typeface="Consolas" pitchFamily="49" charset="0"/>
                <a:ea typeface="+mn-ea"/>
                <a:cs typeface="Courier New" pitchFamily="49" charset="0"/>
              </a:defRPr>
            </a:lvl4pPr>
            <a:lvl5pPr marL="1543050" indent="-171450" algn="r" defTabSz="685800" rtl="1" eaLnBrk="1" latinLnBrk="0" hangingPunct="1">
              <a:spcBef>
                <a:spcPct val="20000"/>
              </a:spcBef>
              <a:buFont typeface="Arial" pitchFamily="34" charset="0"/>
              <a:buChar char="•"/>
              <a:defRPr lang="en-US" sz="1200" b="0" kern="1200" dirty="0">
                <a:solidFill>
                  <a:schemeClr val="tx1"/>
                </a:solidFill>
                <a:latin typeface="Consolas" pitchFamily="49" charset="0"/>
                <a:ea typeface="+mn-ea"/>
                <a:cs typeface="Courier New" pitchFamily="49" charset="0"/>
              </a:defRPr>
            </a:lvl5pPr>
            <a:lvl6pPr marL="18859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defTabSz="914400" eaLnBrk="0" fontAlgn="base" hangingPunct="0">
              <a:spcBef>
                <a:spcPct val="0"/>
              </a:spcBef>
              <a:spcAft>
                <a:spcPct val="0"/>
              </a:spcAft>
            </a:pPr>
            <a:r>
              <a:rPr lang="en-US" altLang="en-US" sz="2400" dirty="0">
                <a:solidFill>
                  <a:srgbClr val="FF0000"/>
                </a:solidFill>
                <a:latin typeface="Arial" panose="020B0604020202020204" pitchFamily="34" charset="0"/>
              </a:rPr>
              <a:t>//*[@id="g-</a:t>
            </a:r>
            <a:r>
              <a:rPr lang="en-US" altLang="en-US" sz="2400" dirty="0" err="1">
                <a:solidFill>
                  <a:srgbClr val="FF0000"/>
                </a:solidFill>
                <a:latin typeface="Arial" panose="020B0604020202020204" pitchFamily="34" charset="0"/>
              </a:rPr>
              <a:t>mainbar</a:t>
            </a:r>
            <a:r>
              <a:rPr lang="en-US" altLang="en-US" sz="2400" dirty="0">
                <a:solidFill>
                  <a:srgbClr val="FF0000"/>
                </a:solidFill>
                <a:latin typeface="Arial" panose="020B0604020202020204" pitchFamily="34" charset="0"/>
              </a:rPr>
              <a:t>"]/div[1]/div/div/div/div/div/div[2]/p[57]</a:t>
            </a:r>
          </a:p>
        </p:txBody>
      </p:sp>
      <p:sp>
        <p:nvSpPr>
          <p:cNvPr id="12" name="Rectangle 4"/>
          <p:cNvSpPr txBox="1">
            <a:spLocks noChangeArrowheads="1"/>
          </p:cNvSpPr>
          <p:nvPr/>
        </p:nvSpPr>
        <p:spPr bwMode="auto">
          <a:xfrm>
            <a:off x="586039" y="5235061"/>
            <a:ext cx="3373039" cy="58477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257175" indent="-257175" algn="l" defTabSz="685800" rtl="0" eaLnBrk="1" latinLnBrk="0" hangingPunct="1">
              <a:spcBef>
                <a:spcPct val="20000"/>
              </a:spcBef>
              <a:buFont typeface="Arial" pitchFamily="34" charset="0"/>
              <a:buNone/>
              <a:defRPr lang="en-US" sz="1350" b="0" kern="1200" dirty="0" smtClean="0">
                <a:solidFill>
                  <a:schemeClr val="tx1"/>
                </a:solidFill>
                <a:latin typeface="Consolas" pitchFamily="49" charset="0"/>
                <a:ea typeface="+mn-ea"/>
                <a:cs typeface="Courier New" pitchFamily="49" charset="0"/>
              </a:defRPr>
            </a:lvl1pPr>
            <a:lvl2pPr marL="557213" indent="-214313" algn="r" defTabSz="685800" rtl="1" eaLnBrk="1" latinLnBrk="0" hangingPunct="1">
              <a:spcBef>
                <a:spcPct val="20000"/>
              </a:spcBef>
              <a:buFont typeface="Arial" pitchFamily="34" charset="0"/>
              <a:buChar char="•"/>
              <a:defRPr lang="en-US" sz="1200" b="0" kern="1200" dirty="0" smtClean="0">
                <a:solidFill>
                  <a:schemeClr val="tx1"/>
                </a:solidFill>
                <a:latin typeface="Consolas" pitchFamily="49" charset="0"/>
                <a:ea typeface="+mn-ea"/>
                <a:cs typeface="Courier New" pitchFamily="49" charset="0"/>
              </a:defRPr>
            </a:lvl2pPr>
            <a:lvl3pPr marL="857250" indent="-171450" algn="r" defTabSz="685800" rtl="1" eaLnBrk="1" latinLnBrk="0" hangingPunct="1">
              <a:spcBef>
                <a:spcPct val="20000"/>
              </a:spcBef>
              <a:buFont typeface="Arial" pitchFamily="34" charset="0"/>
              <a:buChar char="•"/>
              <a:defRPr lang="en-US" sz="1200" b="0" kern="1200" dirty="0" smtClean="0">
                <a:solidFill>
                  <a:schemeClr val="tx1"/>
                </a:solidFill>
                <a:latin typeface="Consolas" pitchFamily="49" charset="0"/>
                <a:ea typeface="+mn-ea"/>
                <a:cs typeface="Courier New" pitchFamily="49" charset="0"/>
              </a:defRPr>
            </a:lvl3pPr>
            <a:lvl4pPr marL="1200150" indent="-171450" algn="r" defTabSz="685800" rtl="1" eaLnBrk="1" latinLnBrk="0" hangingPunct="1">
              <a:spcBef>
                <a:spcPct val="20000"/>
              </a:spcBef>
              <a:buFont typeface="Arial" pitchFamily="34" charset="0"/>
              <a:buChar char="•"/>
              <a:defRPr lang="en-US" sz="1200" b="0" kern="1200" dirty="0" smtClean="0">
                <a:solidFill>
                  <a:schemeClr val="tx1"/>
                </a:solidFill>
                <a:latin typeface="Consolas" pitchFamily="49" charset="0"/>
                <a:ea typeface="+mn-ea"/>
                <a:cs typeface="Courier New" pitchFamily="49" charset="0"/>
              </a:defRPr>
            </a:lvl4pPr>
            <a:lvl5pPr marL="1543050" indent="-171450" algn="r" defTabSz="685800" rtl="1" eaLnBrk="1" latinLnBrk="0" hangingPunct="1">
              <a:spcBef>
                <a:spcPct val="20000"/>
              </a:spcBef>
              <a:buFont typeface="Arial" pitchFamily="34" charset="0"/>
              <a:buChar char="•"/>
              <a:defRPr lang="en-US" sz="1200" b="0" kern="1200" dirty="0">
                <a:solidFill>
                  <a:schemeClr val="tx1"/>
                </a:solidFill>
                <a:latin typeface="Consolas" pitchFamily="49" charset="0"/>
                <a:ea typeface="+mn-ea"/>
                <a:cs typeface="Courier New" pitchFamily="49" charset="0"/>
              </a:defRPr>
            </a:lvl5pPr>
            <a:lvl6pPr marL="18859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r" defTabSz="685800" rtl="1"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defTabSz="914400" eaLnBrk="0" fontAlgn="base" hangingPunct="0">
              <a:spcBef>
                <a:spcPct val="0"/>
              </a:spcBef>
              <a:spcAft>
                <a:spcPct val="0"/>
              </a:spcAft>
              <a:buFontTx/>
              <a:buNone/>
            </a:pPr>
            <a:r>
              <a:rPr lang="en-US" altLang="en-US" sz="3200" u="sng" dirty="0" smtClean="0">
                <a:solidFill>
                  <a:srgbClr val="FF0000"/>
                </a:solidFill>
                <a:latin typeface="Monaco"/>
              </a:rPr>
              <a:t>Not a good </a:t>
            </a:r>
            <a:r>
              <a:rPr lang="en-US" altLang="en-US" sz="3200" u="sng" dirty="0" err="1" smtClean="0">
                <a:solidFill>
                  <a:srgbClr val="FF0000"/>
                </a:solidFill>
                <a:latin typeface="Monaco"/>
              </a:rPr>
              <a:t>Xpath</a:t>
            </a:r>
            <a:endParaRPr lang="en-US" altLang="en-US" sz="6600" u="sng" dirty="0">
              <a:solidFill>
                <a:srgbClr val="FF0000"/>
              </a:solidFill>
              <a:latin typeface="Arial" panose="020B0604020202020204" pitchFamily="34" charset="0"/>
            </a:endParaRPr>
          </a:p>
        </p:txBody>
      </p:sp>
    </p:spTree>
    <p:extLst>
      <p:ext uri="{BB962C8B-B14F-4D97-AF65-F5344CB8AC3E}">
        <p14:creationId xmlns:p14="http://schemas.microsoft.com/office/powerpoint/2010/main" val="7782159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IWebElement</a:t>
            </a:r>
            <a:r>
              <a:rPr lang="en-US" dirty="0" smtClean="0"/>
              <a:t> interface</a:t>
            </a:r>
            <a:endParaRPr lang="en-US" dirty="0"/>
          </a:p>
        </p:txBody>
      </p:sp>
      <p:sp>
        <p:nvSpPr>
          <p:cNvPr id="3" name="Content Placeholder 2"/>
          <p:cNvSpPr>
            <a:spLocks noGrp="1"/>
          </p:cNvSpPr>
          <p:nvPr>
            <p:ph idx="1"/>
          </p:nvPr>
        </p:nvSpPr>
        <p:spPr/>
        <p:txBody>
          <a:bodyPr/>
          <a:lstStyle/>
          <a:p>
            <a:r>
              <a:rPr lang="en-US" dirty="0" smtClean="0"/>
              <a:t>Represents a single element</a:t>
            </a:r>
          </a:p>
          <a:p>
            <a:pPr lvl="1"/>
            <a:r>
              <a:rPr lang="en-US" dirty="0" smtClean="0"/>
              <a:t>Though can be a parent of other elements</a:t>
            </a:r>
          </a:p>
          <a:p>
            <a:endParaRPr lang="en-US" dirty="0" smtClean="0"/>
          </a:p>
          <a:p>
            <a:r>
              <a:rPr lang="en-US" dirty="0" smtClean="0"/>
              <a:t>Returned from </a:t>
            </a:r>
            <a:r>
              <a:rPr lang="en-US" dirty="0" err="1" smtClean="0"/>
              <a:t>IWebDriver.FindElement</a:t>
            </a:r>
            <a:r>
              <a:rPr lang="en-US" dirty="0" smtClean="0"/>
              <a:t> and </a:t>
            </a:r>
            <a:r>
              <a:rPr lang="en-US" dirty="0" err="1" smtClean="0"/>
              <a:t>IWebDriver.FindElements</a:t>
            </a:r>
            <a:endParaRPr lang="en-US" dirty="0" smtClean="0"/>
          </a:p>
          <a:p>
            <a:pPr lvl="1"/>
            <a:r>
              <a:rPr lang="en-US" dirty="0" smtClean="0"/>
              <a:t>Also returned from </a:t>
            </a:r>
            <a:r>
              <a:rPr lang="en-US" dirty="0" err="1" smtClean="0"/>
              <a:t>IWebElement.FindElement</a:t>
            </a:r>
            <a:r>
              <a:rPr lang="en-US" dirty="0" smtClean="0"/>
              <a:t> and </a:t>
            </a:r>
            <a:r>
              <a:rPr lang="en-US" dirty="0" err="1" smtClean="0"/>
              <a:t>IWebElement.FindElements</a:t>
            </a:r>
            <a:endParaRPr lang="en-US" dirty="0" smtClean="0"/>
          </a:p>
          <a:p>
            <a:pPr lvl="1"/>
            <a:endParaRPr lang="en-US" dirty="0"/>
          </a:p>
          <a:p>
            <a:r>
              <a:rPr lang="en-US" dirty="0" smtClean="0"/>
              <a:t>Provides information and performs actions on the element</a:t>
            </a:r>
            <a:endParaRPr lang="en-US" dirty="0"/>
          </a:p>
        </p:txBody>
      </p:sp>
    </p:spTree>
    <p:extLst>
      <p:ext uri="{BB962C8B-B14F-4D97-AF65-F5344CB8AC3E}">
        <p14:creationId xmlns:p14="http://schemas.microsoft.com/office/powerpoint/2010/main" val="4410227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214755"/>
            <a:ext cx="7992888" cy="547831"/>
          </a:xfrm>
        </p:spPr>
        <p:txBody>
          <a:bodyPr/>
          <a:lstStyle/>
          <a:p>
            <a:r>
              <a:rPr lang="en-US" dirty="0" smtClean="0"/>
              <a:t>Important </a:t>
            </a:r>
            <a:r>
              <a:rPr lang="en-US" dirty="0" err="1" smtClean="0"/>
              <a:t>IWebElement</a:t>
            </a:r>
            <a:r>
              <a:rPr lang="en-US" dirty="0" smtClean="0"/>
              <a:t> members</a:t>
            </a:r>
            <a:endParaRPr lang="en-US" dirty="0"/>
          </a:p>
        </p:txBody>
      </p:sp>
      <p:graphicFrame>
        <p:nvGraphicFramePr>
          <p:cNvPr id="4" name="Content Placeholder 3"/>
          <p:cNvGraphicFramePr>
            <a:graphicFrameLocks noGrp="1"/>
          </p:cNvGraphicFramePr>
          <p:nvPr>
            <p:ph idx="1"/>
            <p:extLst/>
          </p:nvPr>
        </p:nvGraphicFramePr>
        <p:xfrm>
          <a:off x="611782" y="1762586"/>
          <a:ext cx="7992666" cy="3798570"/>
        </p:xfrm>
        <a:graphic>
          <a:graphicData uri="http://schemas.openxmlformats.org/drawingml/2006/table">
            <a:tbl>
              <a:tblPr firstRow="1" bandRow="1">
                <a:tableStyleId>{5C22544A-7EE6-4342-B048-85BDC9FD1C3A}</a:tableStyleId>
              </a:tblPr>
              <a:tblGrid>
                <a:gridCol w="1740386">
                  <a:extLst>
                    <a:ext uri="{9D8B030D-6E8A-4147-A177-3AD203B41FA5}">
                      <a16:colId xmlns:a16="http://schemas.microsoft.com/office/drawing/2014/main" val="20000"/>
                    </a:ext>
                  </a:extLst>
                </a:gridCol>
                <a:gridCol w="1932039">
                  <a:extLst>
                    <a:ext uri="{9D8B030D-6E8A-4147-A177-3AD203B41FA5}">
                      <a16:colId xmlns:a16="http://schemas.microsoft.com/office/drawing/2014/main" val="20001"/>
                    </a:ext>
                  </a:extLst>
                </a:gridCol>
                <a:gridCol w="4320241">
                  <a:extLst>
                    <a:ext uri="{9D8B030D-6E8A-4147-A177-3AD203B41FA5}">
                      <a16:colId xmlns:a16="http://schemas.microsoft.com/office/drawing/2014/main" val="20002"/>
                    </a:ext>
                  </a:extLst>
                </a:gridCol>
              </a:tblGrid>
              <a:tr h="278130">
                <a:tc>
                  <a:txBody>
                    <a:bodyPr/>
                    <a:lstStyle/>
                    <a:p>
                      <a:pPr algn="l" rtl="0"/>
                      <a:r>
                        <a:rPr lang="en-US" sz="1000" dirty="0" smtClean="0"/>
                        <a:t>Member</a:t>
                      </a:r>
                      <a:endParaRPr lang="en-US" sz="1000" dirty="0"/>
                    </a:p>
                  </a:txBody>
                  <a:tcPr marL="68580" marR="68580" marT="34290" marB="34290"/>
                </a:tc>
                <a:tc>
                  <a:txBody>
                    <a:bodyPr/>
                    <a:lstStyle/>
                    <a:p>
                      <a:pPr algn="l" rtl="0"/>
                      <a:r>
                        <a:rPr lang="en-US" sz="1000" dirty="0" smtClean="0"/>
                        <a:t>Description</a:t>
                      </a:r>
                      <a:endParaRPr lang="en-US" sz="1000" dirty="0"/>
                    </a:p>
                  </a:txBody>
                  <a:tcPr marL="68580" marR="68580" marT="34290" marB="34290"/>
                </a:tc>
                <a:tc>
                  <a:txBody>
                    <a:bodyPr/>
                    <a:lstStyle/>
                    <a:p>
                      <a:pPr algn="l" rtl="0"/>
                      <a:r>
                        <a:rPr lang="en-US" sz="1000" dirty="0" smtClean="0"/>
                        <a:t>Example</a:t>
                      </a:r>
                      <a:endParaRPr lang="en-US" sz="1000" dirty="0"/>
                    </a:p>
                  </a:txBody>
                  <a:tcPr marL="68580" marR="68580" marT="34290" marB="34290"/>
                </a:tc>
                <a:extLst>
                  <a:ext uri="{0D108BD9-81ED-4DB2-BD59-A6C34878D82A}">
                    <a16:rowId xmlns:a16="http://schemas.microsoft.com/office/drawing/2014/main" val="10000"/>
                  </a:ext>
                </a:extLst>
              </a:tr>
              <a:tr h="434340">
                <a:tc>
                  <a:txBody>
                    <a:bodyPr/>
                    <a:lstStyle/>
                    <a:p>
                      <a:pPr algn="l" rtl="0"/>
                      <a:r>
                        <a:rPr lang="en-US" sz="1000" dirty="0" smtClean="0">
                          <a:latin typeface="Consolas" panose="020B0609020204030204" pitchFamily="49" charset="0"/>
                          <a:cs typeface="Consolas" panose="020B0609020204030204" pitchFamily="49" charset="0"/>
                        </a:rPr>
                        <a:t>Click</a:t>
                      </a:r>
                      <a:r>
                        <a:rPr lang="en-US" sz="1000" baseline="0" dirty="0" smtClean="0"/>
                        <a:t> (method)</a:t>
                      </a:r>
                      <a:endParaRPr lang="en-US" sz="1000" dirty="0"/>
                    </a:p>
                  </a:txBody>
                  <a:tcPr marL="68580" marR="68580" marT="34290" marB="34290"/>
                </a:tc>
                <a:tc>
                  <a:txBody>
                    <a:bodyPr/>
                    <a:lstStyle/>
                    <a:p>
                      <a:pPr algn="l" rtl="0"/>
                      <a:r>
                        <a:rPr lang="en-US" sz="1000" dirty="0" smtClean="0"/>
                        <a:t>Clicks on the element</a:t>
                      </a:r>
                      <a:endParaRPr lang="en-US" sz="1000" dirty="0"/>
                    </a:p>
                  </a:txBody>
                  <a:tcPr marL="68580" marR="68580" marT="34290" marB="34290"/>
                </a:tc>
                <a:tc>
                  <a:txBody>
                    <a:bodyPr/>
                    <a:lstStyle/>
                    <a:p>
                      <a:pPr algn="l" rtl="0"/>
                      <a:r>
                        <a:rPr lang="en-US" sz="1200" dirty="0" err="1" smtClean="0">
                          <a:latin typeface="Consolas" panose="020B0609020204030204" pitchFamily="49" charset="0"/>
                          <a:cs typeface="Consolas" panose="020B0609020204030204" pitchFamily="49" charset="0"/>
                        </a:rPr>
                        <a:t>IWebElement</a:t>
                      </a:r>
                      <a:r>
                        <a:rPr lang="en-US" sz="1200" baseline="0" dirty="0" smtClean="0">
                          <a:latin typeface="Consolas" panose="020B0609020204030204" pitchFamily="49" charset="0"/>
                          <a:cs typeface="Consolas" panose="020B0609020204030204" pitchFamily="49" charset="0"/>
                        </a:rPr>
                        <a:t> </a:t>
                      </a:r>
                      <a:r>
                        <a:rPr lang="en-US" sz="1200" baseline="0" dirty="0" err="1" smtClean="0">
                          <a:latin typeface="Consolas" panose="020B0609020204030204" pitchFamily="49" charset="0"/>
                          <a:cs typeface="Consolas" panose="020B0609020204030204" pitchFamily="49" charset="0"/>
                        </a:rPr>
                        <a:t>loginButton</a:t>
                      </a:r>
                      <a:r>
                        <a:rPr lang="en-US" sz="1200" baseline="0" dirty="0" smtClean="0">
                          <a:latin typeface="Consolas" panose="020B0609020204030204" pitchFamily="49" charset="0"/>
                          <a:cs typeface="Consolas" panose="020B0609020204030204" pitchFamily="49" charset="0"/>
                        </a:rPr>
                        <a:t> = </a:t>
                      </a:r>
                      <a:r>
                        <a:rPr lang="en-US" sz="1200" baseline="0" dirty="0" err="1" smtClean="0">
                          <a:latin typeface="Consolas" panose="020B0609020204030204" pitchFamily="49" charset="0"/>
                          <a:cs typeface="Consolas" panose="020B0609020204030204" pitchFamily="49" charset="0"/>
                        </a:rPr>
                        <a:t>driver.FindElement</a:t>
                      </a:r>
                      <a:r>
                        <a:rPr lang="en-US" sz="1200" baseline="0" dirty="0" smtClean="0">
                          <a:latin typeface="Consolas" panose="020B0609020204030204" pitchFamily="49" charset="0"/>
                          <a:cs typeface="Consolas" panose="020B0609020204030204" pitchFamily="49" charset="0"/>
                        </a:rPr>
                        <a:t>(…);</a:t>
                      </a:r>
                    </a:p>
                    <a:p>
                      <a:pPr algn="l" rtl="0"/>
                      <a:r>
                        <a:rPr lang="en-US" sz="1200" baseline="0" dirty="0" err="1" smtClean="0">
                          <a:latin typeface="Consolas" panose="020B0609020204030204" pitchFamily="49" charset="0"/>
                          <a:cs typeface="Consolas" panose="020B0609020204030204" pitchFamily="49" charset="0"/>
                        </a:rPr>
                        <a:t>loginButton.</a:t>
                      </a:r>
                      <a:r>
                        <a:rPr lang="en-US" sz="1200" b="1" baseline="0" dirty="0" err="1" smtClean="0">
                          <a:latin typeface="Consolas" panose="020B0609020204030204" pitchFamily="49" charset="0"/>
                          <a:cs typeface="Consolas" panose="020B0609020204030204" pitchFamily="49" charset="0"/>
                        </a:rPr>
                        <a:t>Click</a:t>
                      </a:r>
                      <a:r>
                        <a:rPr lang="en-US" sz="1200" baseline="0" dirty="0" smtClean="0">
                          <a:latin typeface="Consolas" panose="020B0609020204030204" pitchFamily="49" charset="0"/>
                          <a:cs typeface="Consolas" panose="020B0609020204030204" pitchFamily="49" charset="0"/>
                        </a:rPr>
                        <a:t>();</a:t>
                      </a:r>
                      <a:endParaRPr lang="en-US" sz="1200" dirty="0">
                        <a:latin typeface="Consolas" panose="020B0609020204030204" pitchFamily="49" charset="0"/>
                        <a:cs typeface="Consolas" panose="020B0609020204030204" pitchFamily="49" charset="0"/>
                      </a:endParaRPr>
                    </a:p>
                  </a:txBody>
                  <a:tcPr marL="68580" marR="68580" marT="34290" marB="34290"/>
                </a:tc>
                <a:extLst>
                  <a:ext uri="{0D108BD9-81ED-4DB2-BD59-A6C34878D82A}">
                    <a16:rowId xmlns:a16="http://schemas.microsoft.com/office/drawing/2014/main" val="10001"/>
                  </a:ext>
                </a:extLst>
              </a:tr>
              <a:tr h="434340">
                <a:tc>
                  <a:txBody>
                    <a:bodyPr/>
                    <a:lstStyle/>
                    <a:p>
                      <a:pPr algn="l" rtl="0"/>
                      <a:r>
                        <a:rPr lang="en-US" sz="1000" dirty="0" err="1" smtClean="0">
                          <a:latin typeface="Consolas" panose="020B0609020204030204" pitchFamily="49" charset="0"/>
                          <a:cs typeface="Consolas" panose="020B0609020204030204" pitchFamily="49" charset="0"/>
                        </a:rPr>
                        <a:t>SendKeys</a:t>
                      </a:r>
                      <a:r>
                        <a:rPr lang="en-US" sz="1000" baseline="0" dirty="0" smtClean="0"/>
                        <a:t> (method)</a:t>
                      </a:r>
                      <a:endParaRPr lang="en-US" sz="1000" dirty="0"/>
                    </a:p>
                  </a:txBody>
                  <a:tcPr marL="68580" marR="68580" marT="34290" marB="34290"/>
                </a:tc>
                <a:tc>
                  <a:txBody>
                    <a:bodyPr/>
                    <a:lstStyle/>
                    <a:p>
                      <a:pPr algn="l" rtl="0"/>
                      <a:r>
                        <a:rPr lang="en-US" sz="1000" dirty="0" smtClean="0"/>
                        <a:t>Types text in an input element</a:t>
                      </a:r>
                      <a:endParaRPr lang="en-US" sz="1000" dirty="0"/>
                    </a:p>
                  </a:txBody>
                  <a:tcPr marL="68580" marR="68580" marT="34290" marB="34290"/>
                </a:tc>
                <a:tc>
                  <a:txBody>
                    <a:bodyPr/>
                    <a:lstStyle/>
                    <a:p>
                      <a:pPr algn="l" rtl="0"/>
                      <a:r>
                        <a:rPr lang="en-US" sz="1200" dirty="0" err="1" smtClean="0">
                          <a:latin typeface="Consolas" panose="020B0609020204030204" pitchFamily="49" charset="0"/>
                          <a:cs typeface="Consolas" panose="020B0609020204030204" pitchFamily="49" charset="0"/>
                        </a:rPr>
                        <a:t>IWebElement</a:t>
                      </a:r>
                      <a:r>
                        <a:rPr lang="en-US" sz="1200" baseline="0" dirty="0" smtClean="0">
                          <a:latin typeface="Consolas" panose="020B0609020204030204" pitchFamily="49" charset="0"/>
                          <a:cs typeface="Consolas" panose="020B0609020204030204" pitchFamily="49" charset="0"/>
                        </a:rPr>
                        <a:t> username = </a:t>
                      </a:r>
                      <a:r>
                        <a:rPr lang="en-US" sz="1200" baseline="0" dirty="0" err="1" smtClean="0">
                          <a:latin typeface="Consolas" panose="020B0609020204030204" pitchFamily="49" charset="0"/>
                          <a:cs typeface="Consolas" panose="020B0609020204030204" pitchFamily="49" charset="0"/>
                        </a:rPr>
                        <a:t>driver.FindElement</a:t>
                      </a:r>
                      <a:r>
                        <a:rPr lang="en-US" sz="1200" baseline="0" dirty="0" smtClean="0">
                          <a:latin typeface="Consolas" panose="020B0609020204030204" pitchFamily="49" charset="0"/>
                          <a:cs typeface="Consolas" panose="020B0609020204030204" pitchFamily="49" charset="0"/>
                        </a:rPr>
                        <a:t>(…);</a:t>
                      </a:r>
                    </a:p>
                    <a:p>
                      <a:pPr algn="l" rtl="0"/>
                      <a:r>
                        <a:rPr lang="en-US" sz="1200" baseline="0" dirty="0" err="1" smtClean="0">
                          <a:latin typeface="Consolas" panose="020B0609020204030204" pitchFamily="49" charset="0"/>
                          <a:cs typeface="Consolas" panose="020B0609020204030204" pitchFamily="49" charset="0"/>
                        </a:rPr>
                        <a:t>username.</a:t>
                      </a:r>
                      <a:r>
                        <a:rPr lang="en-US" sz="1200" b="1" baseline="0" dirty="0" err="1" smtClean="0">
                          <a:latin typeface="Consolas" panose="020B0609020204030204" pitchFamily="49" charset="0"/>
                          <a:cs typeface="Consolas" panose="020B0609020204030204" pitchFamily="49" charset="0"/>
                        </a:rPr>
                        <a:t>SendKeys</a:t>
                      </a:r>
                      <a:r>
                        <a:rPr lang="en-US" sz="1200" baseline="0" dirty="0" smtClean="0">
                          <a:latin typeface="Consolas" panose="020B0609020204030204" pitchFamily="49" charset="0"/>
                          <a:cs typeface="Consolas" panose="020B0609020204030204" pitchFamily="49" charset="0"/>
                        </a:rPr>
                        <a:t>("</a:t>
                      </a:r>
                      <a:r>
                        <a:rPr lang="en-US" sz="1200" baseline="0" dirty="0" err="1" smtClean="0">
                          <a:latin typeface="Consolas" panose="020B0609020204030204" pitchFamily="49" charset="0"/>
                          <a:cs typeface="Consolas" panose="020B0609020204030204" pitchFamily="49" charset="0"/>
                        </a:rPr>
                        <a:t>arnonax</a:t>
                      </a:r>
                      <a:r>
                        <a:rPr lang="en-US" sz="1200" baseline="0" dirty="0" smtClean="0">
                          <a:latin typeface="Consolas" panose="020B0609020204030204" pitchFamily="49" charset="0"/>
                          <a:cs typeface="Consolas" panose="020B0609020204030204" pitchFamily="49" charset="0"/>
                        </a:rPr>
                        <a:t>");</a:t>
                      </a:r>
                      <a:endParaRPr lang="en-US" sz="1200" dirty="0" smtClean="0">
                        <a:latin typeface="Consolas" panose="020B0609020204030204" pitchFamily="49" charset="0"/>
                        <a:cs typeface="Consolas" panose="020B0609020204030204" pitchFamily="49" charset="0"/>
                      </a:endParaRPr>
                    </a:p>
                  </a:txBody>
                  <a:tcPr marL="68580" marR="68580" marT="34290" marB="34290"/>
                </a:tc>
                <a:extLst>
                  <a:ext uri="{0D108BD9-81ED-4DB2-BD59-A6C34878D82A}">
                    <a16:rowId xmlns:a16="http://schemas.microsoft.com/office/drawing/2014/main" val="10002"/>
                  </a:ext>
                </a:extLst>
              </a:tr>
              <a:tr h="617220">
                <a:tc>
                  <a:txBody>
                    <a:bodyPr/>
                    <a:lstStyle/>
                    <a:p>
                      <a:pPr algn="l" rtl="0"/>
                      <a:r>
                        <a:rPr lang="en-US" sz="1000" dirty="0" smtClean="0">
                          <a:latin typeface="Consolas" panose="020B0609020204030204" pitchFamily="49" charset="0"/>
                          <a:cs typeface="Consolas" panose="020B0609020204030204" pitchFamily="49" charset="0"/>
                        </a:rPr>
                        <a:t>Clear</a:t>
                      </a:r>
                      <a:r>
                        <a:rPr lang="en-US" sz="1000" dirty="0" smtClean="0"/>
                        <a:t> (method)</a:t>
                      </a:r>
                      <a:endParaRPr lang="en-US" sz="1000" dirty="0"/>
                    </a:p>
                  </a:txBody>
                  <a:tcPr marL="68580" marR="68580" marT="34290" marB="34290"/>
                </a:tc>
                <a:tc>
                  <a:txBody>
                    <a:bodyPr/>
                    <a:lstStyle/>
                    <a:p>
                      <a:pPr algn="l" rtl="0"/>
                      <a:r>
                        <a:rPr lang="en-US" sz="1000" dirty="0" smtClean="0"/>
                        <a:t>Clears the text in an input element (sometimes</a:t>
                      </a:r>
                      <a:r>
                        <a:rPr lang="en-US" sz="1000" baseline="0" dirty="0" smtClean="0"/>
                        <a:t> necessary to clear default value)</a:t>
                      </a:r>
                      <a:endParaRPr lang="en-US" sz="1000" dirty="0"/>
                    </a:p>
                  </a:txBody>
                  <a:tcPr marL="68580" marR="68580" marT="34290" marB="34290"/>
                </a:tc>
                <a:tc>
                  <a:txBody>
                    <a:bodyPr/>
                    <a:lstStyle/>
                    <a:p>
                      <a:pPr algn="l" rtl="0"/>
                      <a:r>
                        <a:rPr lang="en-US" sz="1200" dirty="0" err="1" smtClean="0">
                          <a:latin typeface="Consolas" panose="020B0609020204030204" pitchFamily="49" charset="0"/>
                          <a:cs typeface="Consolas" panose="020B0609020204030204" pitchFamily="49" charset="0"/>
                        </a:rPr>
                        <a:t>IWebElement</a:t>
                      </a:r>
                      <a:r>
                        <a:rPr lang="en-US" sz="1200" baseline="0" dirty="0" smtClean="0">
                          <a:latin typeface="Consolas" panose="020B0609020204030204" pitchFamily="49" charset="0"/>
                          <a:cs typeface="Consolas" panose="020B0609020204030204" pitchFamily="49" charset="0"/>
                        </a:rPr>
                        <a:t> username = </a:t>
                      </a:r>
                      <a:r>
                        <a:rPr lang="en-US" sz="1200" baseline="0" dirty="0" err="1" smtClean="0">
                          <a:latin typeface="Consolas" panose="020B0609020204030204" pitchFamily="49" charset="0"/>
                          <a:cs typeface="Consolas" panose="020B0609020204030204" pitchFamily="49" charset="0"/>
                        </a:rPr>
                        <a:t>driver.FindElement</a:t>
                      </a:r>
                      <a:r>
                        <a:rPr lang="en-US" sz="1200" baseline="0" dirty="0" smtClean="0">
                          <a:latin typeface="Consolas" panose="020B0609020204030204" pitchFamily="49" charset="0"/>
                          <a:cs typeface="Consolas" panose="020B0609020204030204" pitchFamily="49" charset="0"/>
                        </a:rPr>
                        <a:t>(…);</a:t>
                      </a:r>
                    </a:p>
                    <a:p>
                      <a:pPr algn="l" rtl="0"/>
                      <a:r>
                        <a:rPr lang="en-US" sz="1200" baseline="0" dirty="0" err="1" smtClean="0">
                          <a:latin typeface="Consolas" panose="020B0609020204030204" pitchFamily="49" charset="0"/>
                          <a:cs typeface="Consolas" panose="020B0609020204030204" pitchFamily="49" charset="0"/>
                        </a:rPr>
                        <a:t>username.</a:t>
                      </a:r>
                      <a:r>
                        <a:rPr lang="en-US" sz="1200" b="1" baseline="0" dirty="0" err="1" smtClean="0">
                          <a:latin typeface="Consolas" panose="020B0609020204030204" pitchFamily="49" charset="0"/>
                          <a:cs typeface="Consolas" panose="020B0609020204030204" pitchFamily="49" charset="0"/>
                        </a:rPr>
                        <a:t>Clear</a:t>
                      </a:r>
                      <a:r>
                        <a:rPr lang="en-US" sz="1200" baseline="0" dirty="0" smtClean="0">
                          <a:latin typeface="Consolas" panose="020B0609020204030204" pitchFamily="49" charset="0"/>
                          <a:cs typeface="Consolas" panose="020B0609020204030204" pitchFamily="49" charset="0"/>
                        </a:rPr>
                        <a:t>();</a:t>
                      </a:r>
                    </a:p>
                    <a:p>
                      <a:pPr algn="l" rtl="0"/>
                      <a:r>
                        <a:rPr lang="en-US" sz="1200" baseline="0" dirty="0" err="1" smtClean="0">
                          <a:latin typeface="Consolas" panose="020B0609020204030204" pitchFamily="49" charset="0"/>
                          <a:cs typeface="Consolas" panose="020B0609020204030204" pitchFamily="49" charset="0"/>
                        </a:rPr>
                        <a:t>username.SendKeys</a:t>
                      </a:r>
                      <a:r>
                        <a:rPr lang="en-US" sz="1200" baseline="0" dirty="0" smtClean="0">
                          <a:latin typeface="Consolas" panose="020B0609020204030204" pitchFamily="49" charset="0"/>
                          <a:cs typeface="Consolas" panose="020B0609020204030204" pitchFamily="49" charset="0"/>
                        </a:rPr>
                        <a:t>("</a:t>
                      </a:r>
                      <a:r>
                        <a:rPr lang="en-US" sz="1200" baseline="0" dirty="0" err="1" smtClean="0">
                          <a:latin typeface="Consolas" panose="020B0609020204030204" pitchFamily="49" charset="0"/>
                          <a:cs typeface="Consolas" panose="020B0609020204030204" pitchFamily="49" charset="0"/>
                        </a:rPr>
                        <a:t>arnonax</a:t>
                      </a:r>
                      <a:r>
                        <a:rPr lang="en-US" sz="1200" baseline="0" dirty="0" smtClean="0">
                          <a:latin typeface="Consolas" panose="020B0609020204030204" pitchFamily="49" charset="0"/>
                          <a:cs typeface="Consolas" panose="020B0609020204030204" pitchFamily="49" charset="0"/>
                        </a:rPr>
                        <a:t>");</a:t>
                      </a:r>
                      <a:endParaRPr lang="en-US" sz="1200" dirty="0" smtClean="0">
                        <a:latin typeface="Consolas" panose="020B0609020204030204" pitchFamily="49" charset="0"/>
                        <a:cs typeface="Consolas" panose="020B0609020204030204" pitchFamily="49" charset="0"/>
                      </a:endParaRPr>
                    </a:p>
                  </a:txBody>
                  <a:tcPr marL="68580" marR="68580" marT="34290" marB="34290"/>
                </a:tc>
                <a:extLst>
                  <a:ext uri="{0D108BD9-81ED-4DB2-BD59-A6C34878D82A}">
                    <a16:rowId xmlns:a16="http://schemas.microsoft.com/office/drawing/2014/main" val="10003"/>
                  </a:ext>
                </a:extLst>
              </a:tr>
              <a:tr h="982980">
                <a:tc>
                  <a:txBody>
                    <a:bodyPr/>
                    <a:lstStyle/>
                    <a:p>
                      <a:pPr algn="l" rtl="0"/>
                      <a:r>
                        <a:rPr lang="en-US" sz="1000" dirty="0" err="1" smtClean="0">
                          <a:latin typeface="Consolas" panose="020B0609020204030204" pitchFamily="49" charset="0"/>
                          <a:cs typeface="Consolas" panose="020B0609020204030204" pitchFamily="49" charset="0"/>
                        </a:rPr>
                        <a:t>FindElement</a:t>
                      </a:r>
                      <a:endParaRPr lang="en-US" sz="1000" dirty="0" smtClean="0">
                        <a:latin typeface="+mn-lt"/>
                        <a:cs typeface="+mn-cs"/>
                      </a:endParaRPr>
                    </a:p>
                    <a:p>
                      <a:pPr algn="l" rtl="0"/>
                      <a:r>
                        <a:rPr lang="en-US" sz="1000" dirty="0" err="1" smtClean="0">
                          <a:latin typeface="Consolas" panose="020B0609020204030204" pitchFamily="49" charset="0"/>
                          <a:cs typeface="Consolas" panose="020B0609020204030204" pitchFamily="49" charset="0"/>
                        </a:rPr>
                        <a:t>FindElements</a:t>
                      </a:r>
                      <a:r>
                        <a:rPr lang="en-US" sz="1000" baseline="0" dirty="0" smtClean="0"/>
                        <a:t> (methods)</a:t>
                      </a:r>
                      <a:endParaRPr lang="en-US" sz="1000" dirty="0"/>
                    </a:p>
                  </a:txBody>
                  <a:tcPr marL="68580" marR="68580" marT="34290" marB="34290"/>
                </a:tc>
                <a:tc>
                  <a:txBody>
                    <a:bodyPr/>
                    <a:lstStyle/>
                    <a:p>
                      <a:pPr algn="l" rtl="0"/>
                      <a:r>
                        <a:rPr lang="en-US" sz="1000" dirty="0" smtClean="0"/>
                        <a:t>Finds </a:t>
                      </a:r>
                      <a:r>
                        <a:rPr lang="en-US" sz="1000" i="1" dirty="0" smtClean="0"/>
                        <a:t>child</a:t>
                      </a:r>
                      <a:r>
                        <a:rPr lang="en-US" sz="1000" i="0" dirty="0" smtClean="0"/>
                        <a:t> element(s) of the current element</a:t>
                      </a:r>
                      <a:endParaRPr lang="en-US" sz="1000" dirty="0"/>
                    </a:p>
                  </a:txBody>
                  <a:tcPr marL="68580" marR="68580" marT="34290" marB="34290"/>
                </a:tc>
                <a:tc>
                  <a:txBody>
                    <a:bodyPr/>
                    <a:lstStyle/>
                    <a:p>
                      <a:pPr algn="l" rtl="0"/>
                      <a:r>
                        <a:rPr lang="en-US" sz="1200" dirty="0" err="1" smtClean="0">
                          <a:latin typeface="Consolas" panose="020B0609020204030204" pitchFamily="49" charset="0"/>
                          <a:cs typeface="Consolas" panose="020B0609020204030204" pitchFamily="49" charset="0"/>
                        </a:rPr>
                        <a:t>IWebElement</a:t>
                      </a:r>
                      <a:r>
                        <a:rPr lang="en-US" sz="1200" baseline="0" dirty="0" smtClean="0">
                          <a:latin typeface="Consolas" panose="020B0609020204030204" pitchFamily="49" charset="0"/>
                          <a:cs typeface="Consolas" panose="020B0609020204030204" pitchFamily="49" charset="0"/>
                        </a:rPr>
                        <a:t> </a:t>
                      </a:r>
                      <a:r>
                        <a:rPr lang="en-US" sz="1200" baseline="0" dirty="0" err="1" smtClean="0">
                          <a:latin typeface="Consolas" panose="020B0609020204030204" pitchFamily="49" charset="0"/>
                          <a:cs typeface="Consolas" panose="020B0609020204030204" pitchFamily="49" charset="0"/>
                        </a:rPr>
                        <a:t>loginPanel</a:t>
                      </a:r>
                      <a:r>
                        <a:rPr lang="en-US" sz="1200" baseline="0" dirty="0" smtClean="0">
                          <a:latin typeface="Consolas" panose="020B0609020204030204" pitchFamily="49" charset="0"/>
                          <a:cs typeface="Consolas" panose="020B0609020204030204" pitchFamily="49" charset="0"/>
                        </a:rPr>
                        <a:t> = </a:t>
                      </a:r>
                    </a:p>
                    <a:p>
                      <a:pPr algn="l" rtl="0"/>
                      <a:r>
                        <a:rPr lang="en-US" sz="1200" baseline="0" dirty="0" smtClean="0">
                          <a:latin typeface="Consolas" panose="020B0609020204030204" pitchFamily="49" charset="0"/>
                          <a:cs typeface="Consolas" panose="020B0609020204030204" pitchFamily="49" charset="0"/>
                        </a:rPr>
                        <a:t>  </a:t>
                      </a:r>
                      <a:r>
                        <a:rPr lang="en-US" sz="1200" baseline="0" dirty="0" err="1" smtClean="0">
                          <a:latin typeface="Consolas" panose="020B0609020204030204" pitchFamily="49" charset="0"/>
                          <a:cs typeface="Consolas" panose="020B0609020204030204" pitchFamily="49" charset="0"/>
                        </a:rPr>
                        <a:t>driver.FindElement</a:t>
                      </a:r>
                      <a:r>
                        <a:rPr lang="en-US" sz="1200" baseline="0" dirty="0" smtClean="0">
                          <a:latin typeface="Consolas" panose="020B0609020204030204" pitchFamily="49" charset="0"/>
                          <a:cs typeface="Consolas" panose="020B0609020204030204" pitchFamily="49" charset="0"/>
                        </a:rPr>
                        <a:t>(</a:t>
                      </a:r>
                      <a:r>
                        <a:rPr lang="en-US" sz="1200" baseline="0" dirty="0" err="1" smtClean="0">
                          <a:latin typeface="Consolas" panose="020B0609020204030204" pitchFamily="49" charset="0"/>
                          <a:cs typeface="Consolas" panose="020B0609020204030204" pitchFamily="49" charset="0"/>
                        </a:rPr>
                        <a:t>By.Id</a:t>
                      </a:r>
                      <a:r>
                        <a:rPr lang="en-US" sz="1200" baseline="0" dirty="0" smtClean="0">
                          <a:latin typeface="Consolas" panose="020B0609020204030204" pitchFamily="49" charset="0"/>
                          <a:cs typeface="Consolas" panose="020B0609020204030204" pitchFamily="49" charset="0"/>
                        </a:rPr>
                        <a:t>("login-panel");</a:t>
                      </a:r>
                    </a:p>
                    <a:p>
                      <a:pPr algn="l" rtl="0"/>
                      <a:r>
                        <a:rPr lang="en-US" sz="1200" baseline="0" dirty="0" err="1" smtClean="0">
                          <a:latin typeface="Consolas" panose="020B0609020204030204" pitchFamily="49" charset="0"/>
                          <a:cs typeface="Consolas" panose="020B0609020204030204" pitchFamily="49" charset="0"/>
                        </a:rPr>
                        <a:t>IWebElement</a:t>
                      </a:r>
                      <a:r>
                        <a:rPr lang="en-US" sz="1200" baseline="0" dirty="0" smtClean="0">
                          <a:latin typeface="Consolas" panose="020B0609020204030204" pitchFamily="49" charset="0"/>
                          <a:cs typeface="Consolas" panose="020B0609020204030204" pitchFamily="49" charset="0"/>
                        </a:rPr>
                        <a:t> </a:t>
                      </a:r>
                      <a:r>
                        <a:rPr lang="en-US" sz="1200" baseline="0" dirty="0" err="1" smtClean="0">
                          <a:latin typeface="Consolas" panose="020B0609020204030204" pitchFamily="49" charset="0"/>
                          <a:cs typeface="Consolas" panose="020B0609020204030204" pitchFamily="49" charset="0"/>
                        </a:rPr>
                        <a:t>loginButton</a:t>
                      </a:r>
                      <a:r>
                        <a:rPr lang="en-US" sz="1200" baseline="0" dirty="0" smtClean="0">
                          <a:latin typeface="Consolas" panose="020B0609020204030204" pitchFamily="49" charset="0"/>
                          <a:cs typeface="Consolas" panose="020B0609020204030204" pitchFamily="49" charset="0"/>
                        </a:rPr>
                        <a:t> =</a:t>
                      </a:r>
                    </a:p>
                    <a:p>
                      <a:pPr algn="l" rtl="0"/>
                      <a:r>
                        <a:rPr lang="en-US" sz="1200" baseline="0" dirty="0" smtClean="0">
                          <a:latin typeface="Consolas" panose="020B0609020204030204" pitchFamily="49" charset="0"/>
                          <a:cs typeface="Consolas" panose="020B0609020204030204" pitchFamily="49" charset="0"/>
                        </a:rPr>
                        <a:t>  </a:t>
                      </a:r>
                      <a:r>
                        <a:rPr lang="en-US" sz="1200" b="1" baseline="0" dirty="0" err="1" smtClean="0">
                          <a:latin typeface="Consolas" panose="020B0609020204030204" pitchFamily="49" charset="0"/>
                          <a:cs typeface="Consolas" panose="020B0609020204030204" pitchFamily="49" charset="0"/>
                        </a:rPr>
                        <a:t>loginPanel</a:t>
                      </a:r>
                      <a:r>
                        <a:rPr lang="en-US" sz="1200" baseline="0" dirty="0" err="1" smtClean="0">
                          <a:latin typeface="Consolas" panose="020B0609020204030204" pitchFamily="49" charset="0"/>
                          <a:cs typeface="Consolas" panose="020B0609020204030204" pitchFamily="49" charset="0"/>
                        </a:rPr>
                        <a:t>.FindElement</a:t>
                      </a:r>
                      <a:r>
                        <a:rPr lang="en-US" sz="1200" baseline="0" dirty="0" smtClean="0">
                          <a:latin typeface="Consolas" panose="020B0609020204030204" pitchFamily="49" charset="0"/>
                          <a:cs typeface="Consolas" panose="020B0609020204030204" pitchFamily="49" charset="0"/>
                        </a:rPr>
                        <a:t>(</a:t>
                      </a:r>
                      <a:r>
                        <a:rPr lang="en-US" sz="1200" baseline="0" dirty="0" err="1" smtClean="0">
                          <a:latin typeface="Consolas" panose="020B0609020204030204" pitchFamily="49" charset="0"/>
                          <a:cs typeface="Consolas" panose="020B0609020204030204" pitchFamily="49" charset="0"/>
                        </a:rPr>
                        <a:t>By.TagName</a:t>
                      </a:r>
                      <a:r>
                        <a:rPr lang="en-US" sz="1200" baseline="0" dirty="0" smtClean="0">
                          <a:latin typeface="Consolas" panose="020B0609020204030204" pitchFamily="49" charset="0"/>
                          <a:cs typeface="Consolas" panose="020B0609020204030204" pitchFamily="49" charset="0"/>
                        </a:rPr>
                        <a:t>("button"));</a:t>
                      </a:r>
                    </a:p>
                    <a:p>
                      <a:pPr algn="l" rtl="0"/>
                      <a:r>
                        <a:rPr lang="en-US" sz="1200" baseline="0" dirty="0" err="1" smtClean="0">
                          <a:latin typeface="Consolas" panose="020B0609020204030204" pitchFamily="49" charset="0"/>
                          <a:cs typeface="Consolas" panose="020B0609020204030204" pitchFamily="49" charset="0"/>
                        </a:rPr>
                        <a:t>loginButton.Click</a:t>
                      </a:r>
                      <a:r>
                        <a:rPr lang="en-US" sz="1200" baseline="0" dirty="0" smtClean="0">
                          <a:latin typeface="Consolas" panose="020B0609020204030204" pitchFamily="49" charset="0"/>
                          <a:cs typeface="Consolas" panose="020B0609020204030204" pitchFamily="49" charset="0"/>
                        </a:rPr>
                        <a:t>();</a:t>
                      </a:r>
                      <a:endParaRPr lang="en-US" sz="1200" dirty="0" smtClean="0">
                        <a:latin typeface="Consolas" panose="020B0609020204030204" pitchFamily="49" charset="0"/>
                        <a:cs typeface="Consolas" panose="020B0609020204030204" pitchFamily="49" charset="0"/>
                      </a:endParaRPr>
                    </a:p>
                  </a:txBody>
                  <a:tcPr marL="68580" marR="68580" marT="34290" marB="34290"/>
                </a:tc>
                <a:extLst>
                  <a:ext uri="{0D108BD9-81ED-4DB2-BD59-A6C34878D82A}">
                    <a16:rowId xmlns:a16="http://schemas.microsoft.com/office/drawing/2014/main" val="10004"/>
                  </a:ext>
                </a:extLst>
              </a:tr>
              <a:tr h="617220">
                <a:tc>
                  <a:txBody>
                    <a:bodyPr/>
                    <a:lstStyle/>
                    <a:p>
                      <a:pPr algn="l" rtl="0"/>
                      <a:r>
                        <a:rPr lang="en-US" sz="1000" dirty="0" smtClean="0">
                          <a:latin typeface="Consolas" panose="020B0609020204030204" pitchFamily="49" charset="0"/>
                          <a:cs typeface="Consolas" panose="020B0609020204030204" pitchFamily="49" charset="0"/>
                        </a:rPr>
                        <a:t>Text</a:t>
                      </a:r>
                      <a:r>
                        <a:rPr lang="en-US" sz="1000" baseline="0" dirty="0" smtClean="0"/>
                        <a:t> (get property)</a:t>
                      </a:r>
                      <a:endParaRPr lang="en-US" sz="1000" dirty="0"/>
                    </a:p>
                  </a:txBody>
                  <a:tcPr marL="68580" marR="68580" marT="34290" marB="34290"/>
                </a:tc>
                <a:tc>
                  <a:txBody>
                    <a:bodyPr/>
                    <a:lstStyle/>
                    <a:p>
                      <a:pPr algn="l" rtl="0"/>
                      <a:r>
                        <a:rPr lang="en-US" sz="1000" dirty="0" smtClean="0"/>
                        <a:t>Returned the</a:t>
                      </a:r>
                      <a:r>
                        <a:rPr lang="en-US" sz="1000" baseline="0" dirty="0" smtClean="0"/>
                        <a:t> inner text of the element</a:t>
                      </a:r>
                      <a:endParaRPr lang="en-US" sz="1000" dirty="0"/>
                    </a:p>
                  </a:txBody>
                  <a:tcPr marL="68580" marR="68580" marT="34290" marB="34290"/>
                </a:tc>
                <a:tc>
                  <a:txBody>
                    <a:bodyPr/>
                    <a:lstStyle/>
                    <a:p>
                      <a:pPr algn="l" rtl="0"/>
                      <a:r>
                        <a:rPr lang="en-US" sz="1200" dirty="0" err="1" smtClean="0">
                          <a:latin typeface="Consolas" panose="020B0609020204030204" pitchFamily="49" charset="0"/>
                          <a:cs typeface="Consolas" panose="020B0609020204030204" pitchFamily="49" charset="0"/>
                        </a:rPr>
                        <a:t>IWebElement</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popupMessage</a:t>
                      </a:r>
                      <a:r>
                        <a:rPr lang="en-US" sz="1200" baseline="0" dirty="0" smtClean="0">
                          <a:latin typeface="Consolas" panose="020B0609020204030204" pitchFamily="49" charset="0"/>
                          <a:cs typeface="Consolas" panose="020B0609020204030204" pitchFamily="49" charset="0"/>
                        </a:rPr>
                        <a:t> = </a:t>
                      </a:r>
                      <a:r>
                        <a:rPr lang="en-US" sz="1200" baseline="0" dirty="0" err="1" smtClean="0">
                          <a:latin typeface="Consolas" panose="020B0609020204030204" pitchFamily="49" charset="0"/>
                          <a:cs typeface="Consolas" panose="020B0609020204030204" pitchFamily="49" charset="0"/>
                        </a:rPr>
                        <a:t>driver.FindElement</a:t>
                      </a:r>
                      <a:r>
                        <a:rPr lang="en-US" sz="1200" baseline="0" dirty="0" smtClean="0">
                          <a:latin typeface="Consolas" panose="020B0609020204030204" pitchFamily="49" charset="0"/>
                          <a:cs typeface="Consolas" panose="020B0609020204030204" pitchFamily="49" charset="0"/>
                        </a:rPr>
                        <a:t>(…);</a:t>
                      </a:r>
                    </a:p>
                    <a:p>
                      <a:pPr algn="l" rtl="0"/>
                      <a:r>
                        <a:rPr lang="en-US" sz="1200" dirty="0" err="1" smtClean="0">
                          <a:latin typeface="Consolas" panose="020B0609020204030204" pitchFamily="49" charset="0"/>
                          <a:cs typeface="Consolas" panose="020B0609020204030204" pitchFamily="49" charset="0"/>
                        </a:rPr>
                        <a:t>Assert.AreEqual</a:t>
                      </a:r>
                      <a:r>
                        <a:rPr lang="en-US" sz="1200" dirty="0" smtClean="0">
                          <a:latin typeface="Consolas" panose="020B0609020204030204" pitchFamily="49" charset="0"/>
                          <a:cs typeface="Consolas" panose="020B0609020204030204" pitchFamily="49" charset="0"/>
                        </a:rPr>
                        <a:t>("File</a:t>
                      </a:r>
                      <a:r>
                        <a:rPr lang="en-US" sz="1200" baseline="0" dirty="0" smtClean="0">
                          <a:latin typeface="Consolas" panose="020B0609020204030204" pitchFamily="49" charset="0"/>
                          <a:cs typeface="Consolas" panose="020B0609020204030204" pitchFamily="49" charset="0"/>
                        </a:rPr>
                        <a:t> not found",</a:t>
                      </a:r>
                    </a:p>
                    <a:p>
                      <a:pPr algn="l" rtl="0"/>
                      <a:r>
                        <a:rPr lang="en-US" sz="1200" baseline="0" dirty="0" smtClean="0">
                          <a:latin typeface="Consolas" panose="020B0609020204030204" pitchFamily="49" charset="0"/>
                          <a:cs typeface="Consolas" panose="020B0609020204030204" pitchFamily="49" charset="0"/>
                        </a:rPr>
                        <a:t>  </a:t>
                      </a:r>
                      <a:r>
                        <a:rPr lang="en-US" sz="1200" b="1" baseline="0" dirty="0" err="1" smtClean="0">
                          <a:latin typeface="Consolas" panose="020B0609020204030204" pitchFamily="49" charset="0"/>
                          <a:cs typeface="Consolas" panose="020B0609020204030204" pitchFamily="49" charset="0"/>
                        </a:rPr>
                        <a:t>popupMessage.Text</a:t>
                      </a:r>
                      <a:r>
                        <a:rPr lang="en-US" sz="1200" baseline="0" dirty="0" smtClean="0">
                          <a:latin typeface="Consolas" panose="020B0609020204030204" pitchFamily="49" charset="0"/>
                          <a:cs typeface="Consolas" panose="020B0609020204030204" pitchFamily="49" charset="0"/>
                        </a:rPr>
                        <a:t>);</a:t>
                      </a:r>
                      <a:endParaRPr lang="en-US" sz="1200" dirty="0" smtClean="0">
                        <a:latin typeface="Consolas" panose="020B0609020204030204" pitchFamily="49" charset="0"/>
                        <a:cs typeface="Consolas" panose="020B0609020204030204" pitchFamily="49" charset="0"/>
                      </a:endParaRPr>
                    </a:p>
                  </a:txBody>
                  <a:tcPr marL="68580" marR="68580" marT="34290" marB="34290"/>
                </a:tc>
                <a:extLst>
                  <a:ext uri="{0D108BD9-81ED-4DB2-BD59-A6C34878D82A}">
                    <a16:rowId xmlns:a16="http://schemas.microsoft.com/office/drawing/2014/main" val="10005"/>
                  </a:ext>
                </a:extLst>
              </a:tr>
              <a:tr h="434340">
                <a:tc>
                  <a:txBody>
                    <a:bodyPr/>
                    <a:lstStyle/>
                    <a:p>
                      <a:pPr algn="l" rtl="0"/>
                      <a:r>
                        <a:rPr lang="en-US" sz="1000" dirty="0" smtClean="0"/>
                        <a:t>Enabled (get property)</a:t>
                      </a:r>
                      <a:endParaRPr lang="en-US" sz="1000" dirty="0"/>
                    </a:p>
                  </a:txBody>
                  <a:tcPr marL="68580" marR="68580" marT="34290" marB="34290"/>
                </a:tc>
                <a:tc>
                  <a:txBody>
                    <a:bodyPr/>
                    <a:lstStyle/>
                    <a:p>
                      <a:pPr algn="l" rtl="0"/>
                      <a:r>
                        <a:rPr lang="en-US" sz="1000" dirty="0" smtClean="0"/>
                        <a:t>Indicates</a:t>
                      </a:r>
                      <a:r>
                        <a:rPr lang="en-US" sz="1000" baseline="0" dirty="0" smtClean="0"/>
                        <a:t> whether the element is enabled</a:t>
                      </a:r>
                      <a:endParaRPr lang="en-US" sz="1000" dirty="0"/>
                    </a:p>
                  </a:txBody>
                  <a:tcPr marL="68580" marR="68580" marT="34290" marB="34290"/>
                </a:tc>
                <a:tc>
                  <a:txBody>
                    <a:bodyPr/>
                    <a:lstStyle/>
                    <a:p>
                      <a:pPr algn="l" rtl="0"/>
                      <a:r>
                        <a:rPr lang="en-US" sz="1200" dirty="0" err="1" smtClean="0">
                          <a:latin typeface="Consolas" panose="020B0609020204030204" pitchFamily="49" charset="0"/>
                          <a:cs typeface="Consolas" panose="020B0609020204030204" pitchFamily="49" charset="0"/>
                        </a:rPr>
                        <a:t>IWebElement</a:t>
                      </a:r>
                      <a:r>
                        <a:rPr lang="en-US" sz="1200" dirty="0" smtClean="0">
                          <a:latin typeface="Consolas" panose="020B0609020204030204" pitchFamily="49" charset="0"/>
                          <a:cs typeface="Consolas" panose="020B0609020204030204" pitchFamily="49" charset="0"/>
                        </a:rPr>
                        <a:t> </a:t>
                      </a:r>
                      <a:r>
                        <a:rPr lang="en-US" sz="1200" dirty="0" err="1" smtClean="0">
                          <a:latin typeface="Consolas" panose="020B0609020204030204" pitchFamily="49" charset="0"/>
                          <a:cs typeface="Consolas" panose="020B0609020204030204" pitchFamily="49" charset="0"/>
                        </a:rPr>
                        <a:t>loginButton</a:t>
                      </a:r>
                      <a:r>
                        <a:rPr lang="en-US" sz="1200" dirty="0" smtClean="0">
                          <a:latin typeface="Consolas" panose="020B0609020204030204" pitchFamily="49" charset="0"/>
                          <a:cs typeface="Consolas" panose="020B0609020204030204" pitchFamily="49" charset="0"/>
                        </a:rPr>
                        <a:t> = </a:t>
                      </a:r>
                      <a:r>
                        <a:rPr lang="en-US" sz="1200" dirty="0" err="1" smtClean="0">
                          <a:latin typeface="Consolas" panose="020B0609020204030204" pitchFamily="49" charset="0"/>
                          <a:cs typeface="Consolas" panose="020B0609020204030204" pitchFamily="49" charset="0"/>
                        </a:rPr>
                        <a:t>driver.FindElement</a:t>
                      </a:r>
                      <a:r>
                        <a:rPr lang="en-US" sz="1200" dirty="0" smtClean="0">
                          <a:latin typeface="Consolas" panose="020B0609020204030204" pitchFamily="49" charset="0"/>
                          <a:cs typeface="Consolas" panose="020B0609020204030204" pitchFamily="49" charset="0"/>
                        </a:rPr>
                        <a:t>(…);</a:t>
                      </a:r>
                    </a:p>
                    <a:p>
                      <a:pPr algn="l" rtl="0"/>
                      <a:r>
                        <a:rPr lang="en-US" sz="1200" dirty="0" err="1" smtClean="0">
                          <a:latin typeface="Consolas" panose="020B0609020204030204" pitchFamily="49" charset="0"/>
                          <a:cs typeface="Consolas" panose="020B0609020204030204" pitchFamily="49" charset="0"/>
                        </a:rPr>
                        <a:t>Assert.IsTrue</a:t>
                      </a:r>
                      <a:r>
                        <a:rPr lang="en-US" sz="1200" dirty="0" smtClean="0">
                          <a:latin typeface="Consolas" panose="020B0609020204030204" pitchFamily="49" charset="0"/>
                          <a:cs typeface="Consolas" panose="020B0609020204030204" pitchFamily="49" charset="0"/>
                        </a:rPr>
                        <a:t>(</a:t>
                      </a:r>
                      <a:r>
                        <a:rPr lang="en-US" sz="1200" b="1" dirty="0" err="1" smtClean="0">
                          <a:latin typeface="Consolas" panose="020B0609020204030204" pitchFamily="49" charset="0"/>
                          <a:cs typeface="Consolas" panose="020B0609020204030204" pitchFamily="49" charset="0"/>
                        </a:rPr>
                        <a:t>loginButton.Enabled</a:t>
                      </a:r>
                      <a:r>
                        <a:rPr lang="en-US" sz="1200" dirty="0" smtClean="0">
                          <a:latin typeface="Consolas" panose="020B0609020204030204" pitchFamily="49" charset="0"/>
                          <a:cs typeface="Consolas" panose="020B0609020204030204" pitchFamily="49" charset="0"/>
                        </a:rPr>
                        <a:t>);</a:t>
                      </a:r>
                    </a:p>
                  </a:txBody>
                  <a:tcPr marL="68580" marR="68580" marT="34290" marB="3429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757514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a:t>
            </a:r>
            <a:endParaRPr lang="en-US" dirty="0"/>
          </a:p>
        </p:txBody>
      </p:sp>
      <p:sp>
        <p:nvSpPr>
          <p:cNvPr id="3" name="TextBox 2"/>
          <p:cNvSpPr txBox="1"/>
          <p:nvPr/>
        </p:nvSpPr>
        <p:spPr>
          <a:xfrm>
            <a:off x="347241" y="1400537"/>
            <a:ext cx="4132162" cy="923330"/>
          </a:xfrm>
          <a:prstGeom prst="rect">
            <a:avLst/>
          </a:prstGeom>
          <a:noFill/>
        </p:spPr>
        <p:txBody>
          <a:bodyPr wrap="square" rtlCol="0">
            <a:spAutoFit/>
          </a:bodyPr>
          <a:lstStyle/>
          <a:p>
            <a:r>
              <a:rPr lang="en-US" dirty="0">
                <a:hlinkClick r:id="rId3"/>
              </a:rPr>
              <a:t>http://automationpractice.com </a:t>
            </a:r>
            <a:endParaRPr lang="en-US" dirty="0" smtClean="0">
              <a:hlinkClick r:id="rId3"/>
            </a:endParaRPr>
          </a:p>
          <a:p>
            <a:r>
              <a:rPr lang="en-US" dirty="0" smtClean="0"/>
              <a:t>User: test1234@sela.com </a:t>
            </a:r>
          </a:p>
          <a:p>
            <a:r>
              <a:rPr lang="en-US" dirty="0" smtClean="0"/>
              <a:t>Password: 12345</a:t>
            </a:r>
            <a:endParaRPr lang="en-US" dirty="0"/>
          </a:p>
        </p:txBody>
      </p:sp>
      <p:sp>
        <p:nvSpPr>
          <p:cNvPr id="4" name="TextBox 3"/>
          <p:cNvSpPr txBox="1"/>
          <p:nvPr/>
        </p:nvSpPr>
        <p:spPr>
          <a:xfrm>
            <a:off x="347241" y="3527635"/>
            <a:ext cx="5995686" cy="2862322"/>
          </a:xfrm>
          <a:prstGeom prst="rect">
            <a:avLst/>
          </a:prstGeom>
          <a:noFill/>
        </p:spPr>
        <p:txBody>
          <a:bodyPr wrap="square" rtlCol="0">
            <a:spAutoFit/>
          </a:bodyPr>
          <a:lstStyle/>
          <a:p>
            <a:r>
              <a:rPr lang="en-US" dirty="0" smtClean="0"/>
              <a:t>Test 1 search “summer” select one item add  it to cart </a:t>
            </a:r>
          </a:p>
          <a:p>
            <a:r>
              <a:rPr lang="en-US" dirty="0" smtClean="0"/>
              <a:t>Test 2 search “evening” and buy the first Item</a:t>
            </a:r>
          </a:p>
          <a:p>
            <a:endParaRPr lang="en-US" dirty="0"/>
          </a:p>
          <a:p>
            <a:r>
              <a:rPr lang="en-US" dirty="0" smtClean="0"/>
              <a:t>Test 3*</a:t>
            </a:r>
          </a:p>
          <a:p>
            <a:pPr marL="285750" indent="-285750">
              <a:buFont typeface="Arial" panose="020B0604020202020204" pitchFamily="34" charset="0"/>
              <a:buChar char="•"/>
            </a:pPr>
            <a:r>
              <a:rPr lang="en-US" dirty="0" smtClean="0"/>
              <a:t>Log in</a:t>
            </a:r>
          </a:p>
          <a:p>
            <a:pPr marL="285750" indent="-285750">
              <a:buFont typeface="Arial" panose="020B0604020202020204" pitchFamily="34" charset="0"/>
              <a:buChar char="•"/>
            </a:pPr>
            <a:r>
              <a:rPr lang="en-US" dirty="0" smtClean="0"/>
              <a:t>Go back to main window</a:t>
            </a:r>
          </a:p>
          <a:p>
            <a:pPr marL="285750" indent="-285750">
              <a:buFont typeface="Arial" panose="020B0604020202020204" pitchFamily="34" charset="0"/>
              <a:buChar char="•"/>
            </a:pPr>
            <a:r>
              <a:rPr lang="en-US" dirty="0" smtClean="0"/>
              <a:t>Click on women button</a:t>
            </a:r>
          </a:p>
          <a:p>
            <a:pPr marL="285750" indent="-285750">
              <a:buFont typeface="Arial" panose="020B0604020202020204" pitchFamily="34" charset="0"/>
              <a:buChar char="•"/>
            </a:pPr>
            <a:r>
              <a:rPr lang="en-US" dirty="0" smtClean="0"/>
              <a:t>Select the “Blouse” </a:t>
            </a:r>
          </a:p>
          <a:p>
            <a:pPr marL="285750" indent="-285750">
              <a:buFont typeface="Arial" panose="020B0604020202020204" pitchFamily="34" charset="0"/>
              <a:buChar char="•"/>
            </a:pPr>
            <a:r>
              <a:rPr lang="en-US" dirty="0" smtClean="0"/>
              <a:t>Open the page add it to cart</a:t>
            </a:r>
          </a:p>
          <a:p>
            <a:pPr marL="285750" indent="-285750">
              <a:buFont typeface="Arial" panose="020B0604020202020204" pitchFamily="34" charset="0"/>
              <a:buChar char="•"/>
            </a:pPr>
            <a:r>
              <a:rPr lang="en-US" dirty="0"/>
              <a:t>Complete your purchase</a:t>
            </a:r>
            <a:endParaRPr lang="en-US" dirty="0" smtClean="0"/>
          </a:p>
        </p:txBody>
      </p:sp>
    </p:spTree>
    <p:extLst>
      <p:ext uri="{BB962C8B-B14F-4D97-AF65-F5344CB8AC3E}">
        <p14:creationId xmlns:p14="http://schemas.microsoft.com/office/powerpoint/2010/main" val="26687770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choose a locator</a:t>
            </a:r>
            <a:endParaRPr lang="en-US" dirty="0"/>
          </a:p>
        </p:txBody>
      </p:sp>
      <p:sp>
        <p:nvSpPr>
          <p:cNvPr id="3" name="Content Placeholder 2"/>
          <p:cNvSpPr>
            <a:spLocks noGrp="1"/>
          </p:cNvSpPr>
          <p:nvPr>
            <p:ph idx="1"/>
          </p:nvPr>
        </p:nvSpPr>
        <p:spPr/>
        <p:txBody>
          <a:bodyPr/>
          <a:lstStyle/>
          <a:p>
            <a:pPr marL="342900" lvl="1" indent="0">
              <a:buNone/>
            </a:pPr>
            <a:r>
              <a:rPr lang="en-US" dirty="0" smtClean="0"/>
              <a:t>The 4 rules for maintainable locators:</a:t>
            </a:r>
          </a:p>
          <a:p>
            <a:pPr marL="342900" lvl="1" indent="0">
              <a:buNone/>
            </a:pPr>
            <a:endParaRPr lang="en-US" dirty="0" smtClean="0"/>
          </a:p>
          <a:p>
            <a:pPr marL="685800" lvl="1" indent="-342900">
              <a:buAutoNum type="arabicPeriod"/>
            </a:pPr>
            <a:r>
              <a:rPr lang="en-US" b="1" dirty="0" smtClean="0"/>
              <a:t>The locator must match the correct element</a:t>
            </a:r>
          </a:p>
          <a:p>
            <a:pPr marL="685800" lvl="1" indent="-342900">
              <a:buAutoNum type="arabicPeriod"/>
            </a:pPr>
            <a:r>
              <a:rPr lang="en-US" b="1" dirty="0" smtClean="0"/>
              <a:t>The locator must not match any other element</a:t>
            </a:r>
          </a:p>
          <a:p>
            <a:pPr marL="685800" lvl="1" indent="-342900">
              <a:buAutoNum type="arabicPeriod"/>
            </a:pPr>
            <a:r>
              <a:rPr lang="en-US" b="1" dirty="0" smtClean="0"/>
              <a:t>Avoid depending on information that is likely to change</a:t>
            </a:r>
          </a:p>
          <a:p>
            <a:pPr marL="685800" lvl="1" indent="-342900">
              <a:buAutoNum type="arabicPeriod"/>
            </a:pPr>
            <a:r>
              <a:rPr lang="en-US" b="1" dirty="0" smtClean="0"/>
              <a:t>Depend on the minimal necessary information</a:t>
            </a:r>
          </a:p>
          <a:p>
            <a:pPr marL="342900" lvl="1" indent="0">
              <a:buNone/>
            </a:pPr>
            <a:endParaRPr lang="en-US" dirty="0" smtClean="0"/>
          </a:p>
          <a:p>
            <a:pPr marL="342900" lvl="1" indent="0">
              <a:buNone/>
            </a:pPr>
            <a:r>
              <a:rPr lang="en-US" dirty="0" smtClean="0"/>
              <a:t>Order matters!</a:t>
            </a:r>
            <a:endParaRPr lang="en-US" dirty="0"/>
          </a:p>
        </p:txBody>
      </p:sp>
    </p:spTree>
    <p:extLst>
      <p:ext uri="{BB962C8B-B14F-4D97-AF65-F5344CB8AC3E}">
        <p14:creationId xmlns:p14="http://schemas.microsoft.com/office/powerpoint/2010/main" val="16471687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Locators – more tips</a:t>
            </a:r>
            <a:endParaRPr lang="en-US" dirty="0"/>
          </a:p>
        </p:txBody>
      </p:sp>
      <p:sp>
        <p:nvSpPr>
          <p:cNvPr id="3" name="Content Placeholder 2"/>
          <p:cNvSpPr>
            <a:spLocks noGrp="1"/>
          </p:cNvSpPr>
          <p:nvPr>
            <p:ph idx="1"/>
          </p:nvPr>
        </p:nvSpPr>
        <p:spPr/>
        <p:txBody>
          <a:bodyPr>
            <a:normAutofit/>
          </a:bodyPr>
          <a:lstStyle/>
          <a:p>
            <a:r>
              <a:rPr lang="en-US" dirty="0" smtClean="0"/>
              <a:t>Collaborate with the developers!</a:t>
            </a:r>
          </a:p>
          <a:p>
            <a:endParaRPr lang="en-US" dirty="0" smtClean="0"/>
          </a:p>
          <a:p>
            <a:r>
              <a:rPr lang="en-US" dirty="0" smtClean="0"/>
              <a:t>Use </a:t>
            </a:r>
            <a:r>
              <a:rPr lang="en-US" dirty="0" err="1" smtClean="0"/>
              <a:t>FindElement</a:t>
            </a:r>
            <a:r>
              <a:rPr lang="en-US" dirty="0" smtClean="0"/>
              <a:t> within other elements</a:t>
            </a:r>
          </a:p>
          <a:p>
            <a:pPr lvl="1"/>
            <a:r>
              <a:rPr lang="en-US" dirty="0" smtClean="0"/>
              <a:t>To remove duplication</a:t>
            </a:r>
          </a:p>
          <a:p>
            <a:pPr lvl="1"/>
            <a:r>
              <a:rPr lang="en-US" dirty="0" smtClean="0"/>
              <a:t>For better modularity</a:t>
            </a:r>
          </a:p>
          <a:p>
            <a:pPr lvl="1"/>
            <a:r>
              <a:rPr lang="en-US" dirty="0" smtClean="0"/>
              <a:t>Used for the Page-object pattern (discussed later)</a:t>
            </a:r>
          </a:p>
          <a:p>
            <a:endParaRPr lang="en-US" dirty="0" smtClean="0"/>
          </a:p>
          <a:p>
            <a:r>
              <a:rPr lang="en-US" dirty="0" smtClean="0"/>
              <a:t>Sometimes its easier to find a parent or a child</a:t>
            </a:r>
            <a:endParaRPr lang="en-US" dirty="0"/>
          </a:p>
          <a:p>
            <a:endParaRPr lang="en-US" dirty="0" smtClean="0"/>
          </a:p>
          <a:p>
            <a:r>
              <a:rPr lang="en-US" dirty="0" smtClean="0"/>
              <a:t>Verify your locator in the Dev Tools pane</a:t>
            </a:r>
            <a:endParaRPr lang="en-US" dirty="0"/>
          </a:p>
        </p:txBody>
      </p:sp>
    </p:spTree>
    <p:extLst>
      <p:ext uri="{BB962C8B-B14F-4D97-AF65-F5344CB8AC3E}">
        <p14:creationId xmlns:p14="http://schemas.microsoft.com/office/powerpoint/2010/main" val="52611716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1" y="475699"/>
            <a:ext cx="7992888" cy="1015489"/>
          </a:xfrm>
        </p:spPr>
        <p:txBody>
          <a:bodyPr>
            <a:normAutofit/>
          </a:bodyPr>
          <a:lstStyle/>
          <a:p>
            <a:r>
              <a:rPr lang="en-US" sz="4000" dirty="0"/>
              <a:t>IFRAME </a:t>
            </a:r>
            <a:r>
              <a:rPr lang="en-US" sz="4000" dirty="0" smtClean="0"/>
              <a:t/>
            </a:r>
            <a:br>
              <a:rPr lang="en-US" sz="4000" dirty="0" smtClean="0"/>
            </a:br>
            <a:r>
              <a:rPr lang="en-US" sz="2200" dirty="0"/>
              <a:t>https://www.guru99.com/handling-iframes-selenium.html</a:t>
            </a:r>
            <a:endParaRPr lang="en-US" sz="3100" dirty="0"/>
          </a:p>
        </p:txBody>
      </p:sp>
      <p:sp>
        <p:nvSpPr>
          <p:cNvPr id="3" name="Content Placeholder 2"/>
          <p:cNvSpPr>
            <a:spLocks noGrp="1"/>
          </p:cNvSpPr>
          <p:nvPr>
            <p:ph idx="1"/>
          </p:nvPr>
        </p:nvSpPr>
        <p:spPr/>
        <p:txBody>
          <a:bodyPr>
            <a:normAutofit/>
          </a:bodyPr>
          <a:lstStyle/>
          <a:p>
            <a:r>
              <a:rPr lang="en-US" dirty="0" err="1"/>
              <a:t>IFrame</a:t>
            </a:r>
            <a:r>
              <a:rPr lang="en-US" dirty="0"/>
              <a:t> is a web page which is embedded in another web page or an HTML document embedded inside another HTML document. </a:t>
            </a:r>
            <a:endParaRPr lang="en-US" dirty="0" smtClean="0"/>
          </a:p>
          <a:p>
            <a:r>
              <a:rPr lang="en-US" dirty="0"/>
              <a:t>Name and ID</a:t>
            </a:r>
          </a:p>
          <a:p>
            <a:pPr lvl="1"/>
            <a:r>
              <a:rPr lang="en-US" dirty="0" err="1"/>
              <a:t>driver.switchTo</a:t>
            </a:r>
            <a:r>
              <a:rPr lang="en-US" dirty="0"/>
              <a:t>().frame("a077aa5e</a:t>
            </a:r>
            <a:r>
              <a:rPr lang="en-US" dirty="0" smtClean="0"/>
              <a:t>");</a:t>
            </a:r>
          </a:p>
          <a:p>
            <a:pPr lvl="1"/>
            <a:endParaRPr lang="en-US" dirty="0"/>
          </a:p>
          <a:p>
            <a:r>
              <a:rPr lang="en-US" dirty="0" err="1"/>
              <a:t>driver.switchTo</a:t>
            </a:r>
            <a:r>
              <a:rPr lang="en-US" dirty="0"/>
              <a:t>().</a:t>
            </a:r>
            <a:r>
              <a:rPr lang="en-US" dirty="0" smtClean="0"/>
              <a:t>frame(</a:t>
            </a:r>
            <a:r>
              <a:rPr lang="en-US" dirty="0" err="1" smtClean="0"/>
              <a:t>driver.findElement</a:t>
            </a:r>
            <a:r>
              <a:rPr lang="en-US" dirty="0" smtClean="0"/>
              <a:t>(</a:t>
            </a:r>
            <a:r>
              <a:rPr lang="en-US" dirty="0" err="1" smtClean="0"/>
              <a:t>By.Classname</a:t>
            </a:r>
            <a:r>
              <a:rPr lang="en-US" dirty="0" smtClean="0"/>
              <a:t>(“class")));</a:t>
            </a:r>
          </a:p>
          <a:p>
            <a:endParaRPr lang="en-US" dirty="0"/>
          </a:p>
          <a:p>
            <a:r>
              <a:rPr lang="en-US" dirty="0" smtClean="0"/>
              <a:t>Switch out</a:t>
            </a:r>
          </a:p>
          <a:p>
            <a:pPr lvl="1"/>
            <a:r>
              <a:rPr lang="en-US" dirty="0" err="1"/>
              <a:t>driver.switchTo</a:t>
            </a:r>
            <a:r>
              <a:rPr lang="en-US" dirty="0"/>
              <a:t>().</a:t>
            </a:r>
            <a:r>
              <a:rPr lang="en-US" dirty="0" err="1"/>
              <a:t>defaultContent</a:t>
            </a:r>
            <a:r>
              <a:rPr lang="en-US" dirty="0" smtClean="0"/>
              <a:t>();</a:t>
            </a:r>
          </a:p>
          <a:p>
            <a:pPr lvl="1"/>
            <a:r>
              <a:rPr lang="en-US" dirty="0" err="1"/>
              <a:t>driver.SwitchTo</a:t>
            </a:r>
            <a:r>
              <a:rPr lang="en-US" dirty="0"/>
              <a:t>().</a:t>
            </a:r>
            <a:r>
              <a:rPr lang="en-US" dirty="0" err="1"/>
              <a:t>ParentFrame</a:t>
            </a:r>
            <a:r>
              <a:rPr lang="en-US" dirty="0" smtClean="0"/>
              <a:t>();</a:t>
            </a:r>
          </a:p>
          <a:p>
            <a:pPr lvl="1"/>
            <a:endParaRPr lang="en-US" dirty="0"/>
          </a:p>
          <a:p>
            <a:pPr lvl="1"/>
            <a:endParaRPr lang="en-US" dirty="0" smtClean="0"/>
          </a:p>
        </p:txBody>
      </p:sp>
    </p:spTree>
    <p:extLst>
      <p:ext uri="{BB962C8B-B14F-4D97-AF65-F5344CB8AC3E}">
        <p14:creationId xmlns:p14="http://schemas.microsoft.com/office/powerpoint/2010/main" val="42036138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4732" y="505097"/>
            <a:ext cx="7541623" cy="5503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71750" y="696686"/>
            <a:ext cx="2987040" cy="369332"/>
          </a:xfrm>
          <a:prstGeom prst="rect">
            <a:avLst/>
          </a:prstGeom>
          <a:noFill/>
          <a:ln>
            <a:solidFill>
              <a:schemeClr val="tx1"/>
            </a:solidFill>
          </a:ln>
        </p:spPr>
        <p:txBody>
          <a:bodyPr wrap="square" rtlCol="0">
            <a:spAutoFit/>
          </a:bodyPr>
          <a:lstStyle/>
          <a:p>
            <a:r>
              <a:rPr lang="en-US" dirty="0"/>
              <a:t>d</a:t>
            </a:r>
            <a:r>
              <a:rPr lang="en-US" dirty="0" smtClean="0"/>
              <a:t>river = new </a:t>
            </a:r>
            <a:r>
              <a:rPr lang="en-US" dirty="0" err="1" smtClean="0"/>
              <a:t>ChromeDriver</a:t>
            </a:r>
            <a:r>
              <a:rPr lang="en-US" dirty="0" smtClean="0"/>
              <a:t>(); </a:t>
            </a:r>
            <a:endParaRPr lang="en-US" dirty="0"/>
          </a:p>
        </p:txBody>
      </p:sp>
      <p:sp>
        <p:nvSpPr>
          <p:cNvPr id="6" name="Rounded Rectangle 5"/>
          <p:cNvSpPr/>
          <p:nvPr/>
        </p:nvSpPr>
        <p:spPr>
          <a:xfrm>
            <a:off x="1715589" y="1985554"/>
            <a:ext cx="5399314" cy="165462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TextBox 6"/>
          <p:cNvSpPr txBox="1"/>
          <p:nvPr/>
        </p:nvSpPr>
        <p:spPr>
          <a:xfrm>
            <a:off x="1985554" y="2177143"/>
            <a:ext cx="4650377" cy="1477328"/>
          </a:xfrm>
          <a:prstGeom prst="rect">
            <a:avLst/>
          </a:prstGeom>
          <a:noFill/>
        </p:spPr>
        <p:txBody>
          <a:bodyPr wrap="square" rtlCol="0">
            <a:spAutoFit/>
          </a:bodyPr>
          <a:lstStyle/>
          <a:p>
            <a:r>
              <a:rPr lang="en-US" dirty="0"/>
              <a:t>&lt;iframe id</a:t>
            </a:r>
            <a:r>
              <a:rPr lang="en-US" dirty="0" smtClean="0"/>
              <a:t>=“11111" </a:t>
            </a:r>
            <a:r>
              <a:rPr lang="en-US" dirty="0"/>
              <a:t>name</a:t>
            </a:r>
            <a:r>
              <a:rPr lang="en-US" dirty="0" smtClean="0"/>
              <a:t>=“iframe-name" </a:t>
            </a:r>
            <a:r>
              <a:rPr lang="en-US" dirty="0"/>
              <a:t>class</a:t>
            </a:r>
            <a:r>
              <a:rPr lang="en-US" dirty="0" smtClean="0"/>
              <a:t>="iframe class“…..</a:t>
            </a:r>
          </a:p>
          <a:p>
            <a:endParaRPr lang="en-US" dirty="0"/>
          </a:p>
          <a:p>
            <a:r>
              <a:rPr lang="en-US" dirty="0" smtClean="0"/>
              <a:t>					/&gt;</a:t>
            </a:r>
            <a:endParaRPr lang="en-US" dirty="0"/>
          </a:p>
        </p:txBody>
      </p:sp>
      <p:sp>
        <p:nvSpPr>
          <p:cNvPr id="8" name="Rounded Rectangle 7"/>
          <p:cNvSpPr/>
          <p:nvPr/>
        </p:nvSpPr>
        <p:spPr>
          <a:xfrm>
            <a:off x="5416731" y="2943497"/>
            <a:ext cx="966652" cy="31350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button</a:t>
            </a:r>
            <a:endParaRPr lang="en-US" dirty="0"/>
          </a:p>
        </p:txBody>
      </p:sp>
      <p:sp>
        <p:nvSpPr>
          <p:cNvPr id="9" name="Rounded Rectangle 8"/>
          <p:cNvSpPr/>
          <p:nvPr/>
        </p:nvSpPr>
        <p:spPr>
          <a:xfrm>
            <a:off x="2081349" y="4963886"/>
            <a:ext cx="1558834" cy="4267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button</a:t>
            </a:r>
            <a:endParaRPr lang="en-US" dirty="0"/>
          </a:p>
        </p:txBody>
      </p:sp>
    </p:spTree>
    <p:extLst>
      <p:ext uri="{BB962C8B-B14F-4D97-AF65-F5344CB8AC3E}">
        <p14:creationId xmlns:p14="http://schemas.microsoft.com/office/powerpoint/2010/main" val="322682922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IFRAME</a:t>
            </a:r>
            <a:endParaRPr lang="en-US" dirty="0"/>
          </a:p>
        </p:txBody>
      </p:sp>
      <p:pic>
        <p:nvPicPr>
          <p:cNvPr id="6" name="Picture 5"/>
          <p:cNvPicPr>
            <a:picLocks noChangeAspect="1"/>
          </p:cNvPicPr>
          <p:nvPr/>
        </p:nvPicPr>
        <p:blipFill>
          <a:blip r:embed="rId3"/>
          <a:stretch>
            <a:fillRect/>
          </a:stretch>
        </p:blipFill>
        <p:spPr>
          <a:xfrm>
            <a:off x="218019" y="4425870"/>
            <a:ext cx="9163050" cy="2628900"/>
          </a:xfrm>
          <a:prstGeom prst="rect">
            <a:avLst/>
          </a:prstGeom>
        </p:spPr>
      </p:pic>
      <p:sp>
        <p:nvSpPr>
          <p:cNvPr id="5" name="Down Arrow 4"/>
          <p:cNvSpPr/>
          <p:nvPr/>
        </p:nvSpPr>
        <p:spPr>
          <a:xfrm rot="17900660">
            <a:off x="3191922" y="3690956"/>
            <a:ext cx="353377" cy="3061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0" y="3594941"/>
            <a:ext cx="5430425" cy="923330"/>
          </a:xfrm>
          <a:prstGeom prst="rect">
            <a:avLst/>
          </a:prstGeom>
          <a:noFill/>
        </p:spPr>
        <p:txBody>
          <a:bodyPr wrap="square" rtlCol="0">
            <a:spAutoFit/>
          </a:bodyPr>
          <a:lstStyle/>
          <a:p>
            <a:r>
              <a:rPr lang="en-US" dirty="0"/>
              <a:t>LAB - </a:t>
            </a:r>
            <a:r>
              <a:rPr lang="en-US" dirty="0">
                <a:hlinkClick r:id="rId4"/>
              </a:rPr>
              <a:t>http://demo.guru99.com/test/guru99home/</a:t>
            </a:r>
            <a:endParaRPr lang="en-US" dirty="0"/>
          </a:p>
          <a:p>
            <a:pPr marL="742950" lvl="1" indent="-285750">
              <a:buFont typeface="Arial" panose="020B0604020202020204" pitchFamily="34" charset="0"/>
              <a:buChar char="•"/>
            </a:pPr>
            <a:r>
              <a:rPr lang="en-US" dirty="0"/>
              <a:t>Get the text </a:t>
            </a:r>
            <a:r>
              <a:rPr lang="en-US" dirty="0" smtClean="0"/>
              <a:t>from</a:t>
            </a:r>
          </a:p>
          <a:p>
            <a:pPr marL="742950" lvl="1" indent="-285750">
              <a:buFont typeface="Arial" panose="020B0604020202020204" pitchFamily="34" charset="0"/>
              <a:buChar char="•"/>
            </a:pPr>
            <a:r>
              <a:rPr lang="en-US" dirty="0" smtClean="0"/>
              <a:t>Click on the </a:t>
            </a:r>
            <a:endParaRPr lang="en-US" dirty="0"/>
          </a:p>
        </p:txBody>
      </p:sp>
      <p:sp>
        <p:nvSpPr>
          <p:cNvPr id="7" name="Down Arrow 6"/>
          <p:cNvSpPr/>
          <p:nvPr/>
        </p:nvSpPr>
        <p:spPr>
          <a:xfrm rot="17696699">
            <a:off x="3071972" y="3759537"/>
            <a:ext cx="209996" cy="14350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3194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Benefits of (functional) test automation</a:t>
            </a:r>
            <a:endParaRPr lang="en-US" dirty="0"/>
          </a:p>
        </p:txBody>
      </p:sp>
      <p:sp>
        <p:nvSpPr>
          <p:cNvPr id="3" name="Content Placeholder 2"/>
          <p:cNvSpPr>
            <a:spLocks noGrp="1"/>
          </p:cNvSpPr>
          <p:nvPr>
            <p:ph idx="1"/>
          </p:nvPr>
        </p:nvSpPr>
        <p:spPr/>
        <p:txBody>
          <a:bodyPr>
            <a:normAutofit/>
          </a:bodyPr>
          <a:lstStyle/>
          <a:p>
            <a:r>
              <a:rPr lang="en-US" dirty="0" smtClean="0"/>
              <a:t>Saves manpower</a:t>
            </a:r>
          </a:p>
          <a:p>
            <a:pPr lvl="1"/>
            <a:r>
              <a:rPr lang="en-US" dirty="0" smtClean="0"/>
              <a:t>(is it really?)</a:t>
            </a:r>
          </a:p>
          <a:p>
            <a:endParaRPr lang="en-US" dirty="0" smtClean="0"/>
          </a:p>
          <a:p>
            <a:r>
              <a:rPr lang="en-US" dirty="0" smtClean="0"/>
              <a:t>Runs much faster</a:t>
            </a:r>
          </a:p>
          <a:p>
            <a:endParaRPr lang="en-US" dirty="0" smtClean="0"/>
          </a:p>
          <a:p>
            <a:r>
              <a:rPr lang="en-US" dirty="0" smtClean="0"/>
              <a:t>Accurate - doesn’t cut corners…</a:t>
            </a:r>
          </a:p>
          <a:p>
            <a:endParaRPr lang="en-US" dirty="0" smtClean="0"/>
          </a:p>
          <a:p>
            <a:r>
              <a:rPr lang="en-US" dirty="0" smtClean="0"/>
              <a:t>Can simulate cases that are difficult manually</a:t>
            </a:r>
          </a:p>
          <a:p>
            <a:pPr lvl="1"/>
            <a:r>
              <a:rPr lang="en-US" dirty="0" smtClean="0"/>
              <a:t>Not applicable for </a:t>
            </a:r>
            <a:r>
              <a:rPr lang="en-US" dirty="0" err="1" smtClean="0"/>
              <a:t>Ranorex</a:t>
            </a:r>
            <a:r>
              <a:rPr lang="en-US" dirty="0" smtClean="0"/>
              <a:t> without code</a:t>
            </a:r>
          </a:p>
          <a:p>
            <a:endParaRPr lang="en-US" dirty="0" smtClean="0"/>
          </a:p>
          <a:p>
            <a:r>
              <a:rPr lang="en-US" b="1" dirty="0" smtClean="0"/>
              <a:t>Fast feedback!</a:t>
            </a:r>
            <a:endParaRPr lang="en-US" b="1" dirty="0"/>
          </a:p>
        </p:txBody>
      </p:sp>
    </p:spTree>
    <p:extLst>
      <p:ext uri="{BB962C8B-B14F-4D97-AF65-F5344CB8AC3E}">
        <p14:creationId xmlns:p14="http://schemas.microsoft.com/office/powerpoint/2010/main" val="104528711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t>
            </a:r>
            <a:r>
              <a:rPr lang="en-US" dirty="0" err="1" smtClean="0"/>
              <a:t>SelectElement</a:t>
            </a:r>
            <a:r>
              <a:rPr lang="en-US" dirty="0" smtClean="0"/>
              <a:t> </a:t>
            </a:r>
            <a:r>
              <a:rPr lang="en-US" dirty="0"/>
              <a:t>class</a:t>
            </a:r>
            <a:br>
              <a:rPr lang="en-US" dirty="0"/>
            </a:br>
            <a:r>
              <a:rPr lang="en-US" sz="2000" dirty="0"/>
              <a:t>https://www.guru99.com/select-option-dropdown-selenium-webdriver.html</a:t>
            </a:r>
            <a:endParaRPr lang="en-US" dirty="0"/>
          </a:p>
        </p:txBody>
      </p:sp>
      <p:sp>
        <p:nvSpPr>
          <p:cNvPr id="3" name="Content Placeholder 2"/>
          <p:cNvSpPr>
            <a:spLocks noGrp="1"/>
          </p:cNvSpPr>
          <p:nvPr>
            <p:ph idx="1"/>
          </p:nvPr>
        </p:nvSpPr>
        <p:spPr>
          <a:xfrm>
            <a:off x="611560" y="1976371"/>
            <a:ext cx="7992888" cy="828949"/>
          </a:xfrm>
        </p:spPr>
        <p:txBody>
          <a:bodyPr/>
          <a:lstStyle/>
          <a:p>
            <a:r>
              <a:rPr lang="en-US" dirty="0" smtClean="0"/>
              <a:t>Helper for working with drop-down (Select) elements</a:t>
            </a:r>
          </a:p>
          <a:p>
            <a:r>
              <a:rPr lang="en-US" dirty="0" smtClean="0"/>
              <a:t>Example:</a:t>
            </a:r>
          </a:p>
          <a:p>
            <a:endParaRPr lang="en-US" dirty="0"/>
          </a:p>
        </p:txBody>
      </p:sp>
      <p:sp>
        <p:nvSpPr>
          <p:cNvPr id="4" name="Text Placeholder 5"/>
          <p:cNvSpPr txBox="1">
            <a:spLocks/>
          </p:cNvSpPr>
          <p:nvPr/>
        </p:nvSpPr>
        <p:spPr>
          <a:xfrm>
            <a:off x="611560" y="2805319"/>
            <a:ext cx="8013402" cy="2415209"/>
          </a:xfrm>
          <a:prstGeom prst="rect">
            <a:avLst/>
          </a:prstGeom>
          <a:solidFill>
            <a:srgbClr val="4B84C9">
              <a:alpha val="50000"/>
            </a:srgbClr>
          </a:solidFill>
        </p:spPr>
        <p:txBody>
          <a:bodyPr tIns="67500">
            <a:normAutofit/>
          </a:bodyPr>
          <a:lstStyle>
            <a:lvl1pPr marL="342900" indent="-342900">
              <a:spcBef>
                <a:spcPct val="20000"/>
              </a:spcBef>
              <a:buFont typeface="Arial" pitchFamily="34" charset="0"/>
              <a:buNone/>
              <a:defRPr lang="en-US" b="0" dirty="0" smtClean="0">
                <a:latin typeface="Consolas" pitchFamily="49" charset="0"/>
                <a:cs typeface="Courier New" pitchFamily="49" charset="0"/>
              </a:defRPr>
            </a:lvl1pPr>
            <a:lvl2pPr marL="742950" indent="-285750" algn="r" rtl="1">
              <a:spcBef>
                <a:spcPct val="20000"/>
              </a:spcBef>
              <a:buFont typeface="Arial" pitchFamily="34" charset="0"/>
              <a:buChar char="•"/>
              <a:defRPr lang="en-US" sz="1600" b="0" dirty="0" smtClean="0">
                <a:latin typeface="Consolas" pitchFamily="49" charset="0"/>
                <a:cs typeface="Courier New" pitchFamily="49" charset="0"/>
              </a:defRPr>
            </a:lvl2pPr>
            <a:lvl3pPr marL="1143000" indent="-228600" algn="r" rtl="1">
              <a:spcBef>
                <a:spcPct val="20000"/>
              </a:spcBef>
              <a:buFont typeface="Arial" pitchFamily="34" charset="0"/>
              <a:buChar char="•"/>
              <a:defRPr lang="en-US" sz="1600" b="0" dirty="0" smtClean="0">
                <a:latin typeface="Consolas" pitchFamily="49" charset="0"/>
                <a:cs typeface="Courier New" pitchFamily="49" charset="0"/>
              </a:defRPr>
            </a:lvl3pPr>
            <a:lvl4pPr marL="1600200" indent="-228600" algn="r" rtl="1">
              <a:spcBef>
                <a:spcPct val="20000"/>
              </a:spcBef>
              <a:buFont typeface="Arial" pitchFamily="34" charset="0"/>
              <a:buChar char="•"/>
              <a:defRPr lang="en-US" sz="1600" b="0" dirty="0" smtClean="0">
                <a:latin typeface="Consolas" pitchFamily="49" charset="0"/>
                <a:cs typeface="Courier New" pitchFamily="49" charset="0"/>
              </a:defRPr>
            </a:lvl4pPr>
            <a:lvl5pPr marL="2057400" indent="-228600" algn="r" rtl="1">
              <a:spcBef>
                <a:spcPct val="20000"/>
              </a:spcBef>
              <a:buFont typeface="Arial" pitchFamily="34" charset="0"/>
              <a:buChar char="•"/>
              <a:defRPr lang="en-US" sz="1600" b="0" dirty="0">
                <a:latin typeface="Consolas" pitchFamily="49" charset="0"/>
                <a:cs typeface="Courier New" pitchFamily="49" charset="0"/>
              </a:defRPr>
            </a:lvl5pPr>
            <a:lvl6pPr marL="2514600" indent="-228600" algn="r" rtl="1">
              <a:spcBef>
                <a:spcPct val="20000"/>
              </a:spcBef>
              <a:buFont typeface="Arial" pitchFamily="34" charset="0"/>
              <a:buChar char="•"/>
              <a:defRPr sz="2000"/>
            </a:lvl6pPr>
            <a:lvl7pPr marL="2971800" indent="-228600" algn="r" rtl="1">
              <a:spcBef>
                <a:spcPct val="20000"/>
              </a:spcBef>
              <a:buFont typeface="Arial" pitchFamily="34" charset="0"/>
              <a:buChar char="•"/>
              <a:defRPr sz="2000"/>
            </a:lvl7pPr>
            <a:lvl8pPr marL="3429000" indent="-228600" algn="r" rtl="1">
              <a:spcBef>
                <a:spcPct val="20000"/>
              </a:spcBef>
              <a:buFont typeface="Arial" pitchFamily="34" charset="0"/>
              <a:buChar char="•"/>
              <a:defRPr sz="2000"/>
            </a:lvl8pPr>
            <a:lvl9pPr marL="3886200" indent="-228600" algn="r" rtl="1">
              <a:spcBef>
                <a:spcPct val="20000"/>
              </a:spcBef>
              <a:buFont typeface="Arial" pitchFamily="34" charset="0"/>
              <a:buChar char="•"/>
              <a:defRPr sz="2000"/>
            </a:lvl9pPr>
          </a:lstStyle>
          <a:p>
            <a:r>
              <a:rPr lang="en-US" sz="1350" dirty="0"/>
              <a:t>&lt;select id="country"&gt;</a:t>
            </a:r>
          </a:p>
          <a:p>
            <a:r>
              <a:rPr lang="en-US" sz="1350" dirty="0"/>
              <a:t>	&lt;option value="IL"&gt;Israel&lt;/option&gt;</a:t>
            </a:r>
          </a:p>
          <a:p>
            <a:r>
              <a:rPr lang="en-US" sz="1350" dirty="0"/>
              <a:t>	&lt;option value="US“&gt;United States&lt;/option&gt;</a:t>
            </a:r>
          </a:p>
          <a:p>
            <a:r>
              <a:rPr lang="en-US" sz="1350" dirty="0"/>
              <a:t>	&lt;option value="GB“&gt;Great Britain&lt;/option&gt;</a:t>
            </a:r>
          </a:p>
          <a:p>
            <a:r>
              <a:rPr lang="en-US" sz="1350" dirty="0"/>
              <a:t>&lt;/select&gt;</a:t>
            </a:r>
          </a:p>
          <a:p>
            <a:endParaRPr lang="en-US" sz="1350" dirty="0"/>
          </a:p>
          <a:p>
            <a:r>
              <a:rPr lang="en-US" sz="1350" dirty="0" err="1"/>
              <a:t>IWebElement</a:t>
            </a:r>
            <a:r>
              <a:rPr lang="en-US" sz="1350" dirty="0"/>
              <a:t> element = </a:t>
            </a:r>
            <a:r>
              <a:rPr lang="en-US" sz="1350" dirty="0" err="1"/>
              <a:t>webDriver.FindElement</a:t>
            </a:r>
            <a:r>
              <a:rPr lang="en-US" sz="1350" dirty="0"/>
              <a:t>(</a:t>
            </a:r>
            <a:r>
              <a:rPr lang="en-US" sz="1350" dirty="0" err="1"/>
              <a:t>By.Id</a:t>
            </a:r>
            <a:r>
              <a:rPr lang="en-US" sz="1350" dirty="0"/>
              <a:t>(“country"));</a:t>
            </a:r>
          </a:p>
          <a:p>
            <a:r>
              <a:rPr lang="en-US" sz="1350" dirty="0" err="1"/>
              <a:t>SelectElement</a:t>
            </a:r>
            <a:r>
              <a:rPr lang="en-US" sz="1350" dirty="0"/>
              <a:t> select = new </a:t>
            </a:r>
            <a:r>
              <a:rPr lang="en-US" sz="1350" dirty="0" err="1"/>
              <a:t>SelectElement</a:t>
            </a:r>
            <a:r>
              <a:rPr lang="en-US" sz="1350" dirty="0"/>
              <a:t>(element);</a:t>
            </a:r>
          </a:p>
          <a:p>
            <a:r>
              <a:rPr lang="en-US" sz="1350" dirty="0" err="1"/>
              <a:t>select.SelectByValue</a:t>
            </a:r>
            <a:r>
              <a:rPr lang="en-US" sz="1350" dirty="0"/>
              <a:t>("US");</a:t>
            </a:r>
          </a:p>
        </p:txBody>
      </p:sp>
    </p:spTree>
    <p:extLst>
      <p:ext uri="{BB962C8B-B14F-4D97-AF65-F5344CB8AC3E}">
        <p14:creationId xmlns:p14="http://schemas.microsoft.com/office/powerpoint/2010/main" val="15397373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SelectElement</a:t>
            </a:r>
            <a:r>
              <a:rPr lang="en-US" dirty="0" smtClean="0"/>
              <a:t> Class</a:t>
            </a:r>
            <a:endParaRPr lang="en-US" dirty="0"/>
          </a:p>
        </p:txBody>
      </p:sp>
      <p:graphicFrame>
        <p:nvGraphicFramePr>
          <p:cNvPr id="7" name="Content Placeholder 6"/>
          <p:cNvGraphicFramePr>
            <a:graphicFrameLocks noGrp="1"/>
          </p:cNvGraphicFramePr>
          <p:nvPr>
            <p:ph idx="1"/>
            <p:extLst/>
          </p:nvPr>
        </p:nvGraphicFramePr>
        <p:xfrm>
          <a:off x="611981" y="1976437"/>
          <a:ext cx="7992666" cy="3370534"/>
        </p:xfrm>
        <a:graphic>
          <a:graphicData uri="http://schemas.openxmlformats.org/drawingml/2006/table">
            <a:tbl>
              <a:tblPr firstRow="1" bandRow="1">
                <a:tableStyleId>{5C22544A-7EE6-4342-B048-85BDC9FD1C3A}</a:tableStyleId>
              </a:tblPr>
              <a:tblGrid>
                <a:gridCol w="3393488">
                  <a:extLst>
                    <a:ext uri="{9D8B030D-6E8A-4147-A177-3AD203B41FA5}">
                      <a16:colId xmlns:a16="http://schemas.microsoft.com/office/drawing/2014/main" val="20000"/>
                    </a:ext>
                  </a:extLst>
                </a:gridCol>
                <a:gridCol w="4599178">
                  <a:extLst>
                    <a:ext uri="{9D8B030D-6E8A-4147-A177-3AD203B41FA5}">
                      <a16:colId xmlns:a16="http://schemas.microsoft.com/office/drawing/2014/main" val="20001"/>
                    </a:ext>
                  </a:extLst>
                </a:gridCol>
              </a:tblGrid>
              <a:tr h="480842">
                <a:tc>
                  <a:txBody>
                    <a:bodyPr/>
                    <a:lstStyle/>
                    <a:p>
                      <a:pPr algn="l" rtl="0"/>
                      <a:r>
                        <a:rPr lang="en-US" sz="1800" dirty="0" smtClean="0"/>
                        <a:t>Member</a:t>
                      </a:r>
                      <a:endParaRPr lang="en-US" sz="1800" dirty="0"/>
                    </a:p>
                  </a:txBody>
                  <a:tcPr marL="68580" marR="68580" marT="34290" marB="34290"/>
                </a:tc>
                <a:tc>
                  <a:txBody>
                    <a:bodyPr/>
                    <a:lstStyle/>
                    <a:p>
                      <a:pPr algn="l" rtl="0"/>
                      <a:r>
                        <a:rPr lang="en-US" sz="1800" dirty="0" smtClean="0"/>
                        <a:t>Description</a:t>
                      </a:r>
                      <a:endParaRPr lang="en-US" sz="1800" dirty="0"/>
                    </a:p>
                  </a:txBody>
                  <a:tcPr marL="68580" marR="68580" marT="34290" marB="34290"/>
                </a:tc>
                <a:extLst>
                  <a:ext uri="{0D108BD9-81ED-4DB2-BD59-A6C34878D82A}">
                    <a16:rowId xmlns:a16="http://schemas.microsoft.com/office/drawing/2014/main" val="10000"/>
                  </a:ext>
                </a:extLst>
              </a:tr>
              <a:tr h="829946">
                <a:tc>
                  <a:txBody>
                    <a:bodyPr/>
                    <a:lstStyle/>
                    <a:p>
                      <a:pPr algn="l" rtl="0"/>
                      <a:r>
                        <a:rPr lang="en-US" sz="1800" dirty="0" err="1" smtClean="0">
                          <a:latin typeface="Consolas" panose="020B0609020204030204" pitchFamily="49" charset="0"/>
                          <a:cs typeface="Consolas" panose="020B0609020204030204" pitchFamily="49" charset="0"/>
                        </a:rPr>
                        <a:t>SelectByIndex</a:t>
                      </a:r>
                      <a:r>
                        <a:rPr lang="en-US" sz="1800" dirty="0" smtClean="0"/>
                        <a:t> (method)</a:t>
                      </a:r>
                      <a:endParaRPr lang="en-US" sz="1800" dirty="0"/>
                    </a:p>
                  </a:txBody>
                  <a:tcPr marL="68580" marR="68580" marT="34290" marB="34290"/>
                </a:tc>
                <a:tc>
                  <a:txBody>
                    <a:bodyPr/>
                    <a:lstStyle/>
                    <a:p>
                      <a:pPr algn="l" rtl="0"/>
                      <a:r>
                        <a:rPr lang="en-US" sz="1800" b="0" i="0" kern="1200" dirty="0" smtClean="0">
                          <a:solidFill>
                            <a:schemeClr val="dk1"/>
                          </a:solidFill>
                          <a:effectLst/>
                          <a:latin typeface="+mn-lt"/>
                          <a:ea typeface="+mn-ea"/>
                          <a:cs typeface="+mn-cs"/>
                        </a:rPr>
                        <a:t>Select the option by the index, as determined by the "index" attribute of the element</a:t>
                      </a:r>
                      <a:endParaRPr lang="en-US" sz="1800" dirty="0"/>
                    </a:p>
                  </a:txBody>
                  <a:tcPr marL="68580" marR="68580" marT="34290" marB="34290"/>
                </a:tc>
                <a:extLst>
                  <a:ext uri="{0D108BD9-81ED-4DB2-BD59-A6C34878D82A}">
                    <a16:rowId xmlns:a16="http://schemas.microsoft.com/office/drawing/2014/main" val="10001"/>
                  </a:ext>
                </a:extLst>
              </a:tr>
              <a:tr h="480842">
                <a:tc>
                  <a:txBody>
                    <a:bodyPr/>
                    <a:lstStyle/>
                    <a:p>
                      <a:pPr algn="l" rtl="0"/>
                      <a:r>
                        <a:rPr lang="en-US" sz="1800" dirty="0" err="1" smtClean="0">
                          <a:latin typeface="Consolas" panose="020B0609020204030204" pitchFamily="49" charset="0"/>
                          <a:cs typeface="Consolas" panose="020B0609020204030204" pitchFamily="49" charset="0"/>
                        </a:rPr>
                        <a:t>SelectByValue</a:t>
                      </a:r>
                      <a:r>
                        <a:rPr lang="en-US" sz="1800" dirty="0" smtClean="0"/>
                        <a:t> (method)</a:t>
                      </a:r>
                      <a:endParaRPr lang="en-US" sz="1800" dirty="0"/>
                    </a:p>
                  </a:txBody>
                  <a:tcPr marL="68580" marR="68580" marT="34290" marB="34290"/>
                </a:tc>
                <a:tc>
                  <a:txBody>
                    <a:bodyPr/>
                    <a:lstStyle/>
                    <a:p>
                      <a:pPr algn="l" rtl="0"/>
                      <a:r>
                        <a:rPr lang="en-US" sz="1800" b="0" i="0" kern="1200" dirty="0" smtClean="0">
                          <a:solidFill>
                            <a:schemeClr val="dk1"/>
                          </a:solidFill>
                          <a:effectLst/>
                          <a:latin typeface="+mn-lt"/>
                          <a:ea typeface="+mn-ea"/>
                          <a:cs typeface="+mn-cs"/>
                        </a:rPr>
                        <a:t>Select an option by the value</a:t>
                      </a:r>
                      <a:endParaRPr lang="en-US" sz="1800" dirty="0"/>
                    </a:p>
                  </a:txBody>
                  <a:tcPr marL="68580" marR="68580" marT="34290" marB="34290"/>
                </a:tc>
                <a:extLst>
                  <a:ext uri="{0D108BD9-81ED-4DB2-BD59-A6C34878D82A}">
                    <a16:rowId xmlns:a16="http://schemas.microsoft.com/office/drawing/2014/main" val="10002"/>
                  </a:ext>
                </a:extLst>
              </a:tr>
              <a:tr h="480842">
                <a:tc>
                  <a:txBody>
                    <a:bodyPr/>
                    <a:lstStyle/>
                    <a:p>
                      <a:pPr algn="l" rtl="0"/>
                      <a:r>
                        <a:rPr lang="en-US" sz="1800" dirty="0" err="1" smtClean="0">
                          <a:latin typeface="Consolas" panose="020B0609020204030204" pitchFamily="49" charset="0"/>
                          <a:cs typeface="Consolas" panose="020B0609020204030204" pitchFamily="49" charset="0"/>
                        </a:rPr>
                        <a:t>SelectByText</a:t>
                      </a:r>
                      <a:r>
                        <a:rPr lang="en-US" sz="1800" dirty="0" smtClean="0"/>
                        <a:t> (method)</a:t>
                      </a:r>
                      <a:endParaRPr lang="en-US" sz="1800" dirty="0"/>
                    </a:p>
                  </a:txBody>
                  <a:tcPr marL="68580" marR="68580" marT="34290" marB="34290"/>
                </a:tc>
                <a:tc>
                  <a:txBody>
                    <a:bodyPr/>
                    <a:lstStyle/>
                    <a:p>
                      <a:pPr algn="l" rtl="0"/>
                      <a:r>
                        <a:rPr lang="en-US" sz="1800" b="0" i="0" kern="1200" dirty="0" smtClean="0">
                          <a:solidFill>
                            <a:schemeClr val="dk1"/>
                          </a:solidFill>
                          <a:effectLst/>
                          <a:latin typeface="+mn-lt"/>
                          <a:ea typeface="+mn-ea"/>
                          <a:cs typeface="+mn-cs"/>
                        </a:rPr>
                        <a:t>Select all options by the text displayed</a:t>
                      </a:r>
                      <a:endParaRPr lang="en-US" sz="1800" dirty="0"/>
                    </a:p>
                  </a:txBody>
                  <a:tcPr marL="68580" marR="68580" marT="34290" marB="34290"/>
                </a:tc>
                <a:extLst>
                  <a:ext uri="{0D108BD9-81ED-4DB2-BD59-A6C34878D82A}">
                    <a16:rowId xmlns:a16="http://schemas.microsoft.com/office/drawing/2014/main" val="10003"/>
                  </a:ext>
                </a:extLst>
              </a:tr>
              <a:tr h="480842">
                <a:tc>
                  <a:txBody>
                    <a:bodyPr/>
                    <a:lstStyle/>
                    <a:p>
                      <a:pPr algn="l" rtl="0"/>
                      <a:r>
                        <a:rPr lang="en-US" sz="1800" dirty="0" smtClean="0">
                          <a:latin typeface="Consolas" panose="020B0609020204030204" pitchFamily="49" charset="0"/>
                          <a:cs typeface="Consolas" panose="020B0609020204030204" pitchFamily="49" charset="0"/>
                        </a:rPr>
                        <a:t>Options</a:t>
                      </a:r>
                      <a:r>
                        <a:rPr lang="en-US" sz="1800" dirty="0" smtClean="0"/>
                        <a:t> (get</a:t>
                      </a:r>
                      <a:r>
                        <a:rPr lang="en-US" sz="1800" baseline="0" dirty="0" smtClean="0"/>
                        <a:t> property)</a:t>
                      </a:r>
                      <a:endParaRPr lang="en-US" sz="1800" dirty="0"/>
                    </a:p>
                  </a:txBody>
                  <a:tcPr marL="68580" marR="68580" marT="34290" marB="34290"/>
                </a:tc>
                <a:tc>
                  <a:txBody>
                    <a:bodyPr/>
                    <a:lstStyle/>
                    <a:p>
                      <a:pPr algn="l" rtl="0"/>
                      <a:r>
                        <a:rPr lang="en-US" sz="1800" b="0" i="0" kern="1200" dirty="0" smtClean="0">
                          <a:solidFill>
                            <a:schemeClr val="dk1"/>
                          </a:solidFill>
                          <a:effectLst/>
                          <a:latin typeface="+mn-lt"/>
                          <a:ea typeface="+mn-ea"/>
                          <a:cs typeface="+mn-cs"/>
                        </a:rPr>
                        <a:t>Gets the list of options for the select element</a:t>
                      </a:r>
                      <a:endParaRPr lang="en-US" sz="1800" dirty="0"/>
                    </a:p>
                  </a:txBody>
                  <a:tcPr marL="68580" marR="68580" marT="34290" marB="34290"/>
                </a:tc>
                <a:extLst>
                  <a:ext uri="{0D108BD9-81ED-4DB2-BD59-A6C34878D82A}">
                    <a16:rowId xmlns:a16="http://schemas.microsoft.com/office/drawing/2014/main" val="10004"/>
                  </a:ext>
                </a:extLst>
              </a:tr>
              <a:tr h="617220">
                <a:tc>
                  <a:txBody>
                    <a:bodyPr/>
                    <a:lstStyle/>
                    <a:p>
                      <a:pPr algn="l" rtl="0"/>
                      <a:r>
                        <a:rPr lang="en-US" sz="1800" dirty="0" err="1" smtClean="0">
                          <a:latin typeface="Consolas" panose="020B0609020204030204" pitchFamily="49" charset="0"/>
                          <a:cs typeface="Consolas" panose="020B0609020204030204" pitchFamily="49" charset="0"/>
                        </a:rPr>
                        <a:t>SelectedOption</a:t>
                      </a:r>
                      <a:r>
                        <a:rPr lang="en-US" sz="1800" dirty="0" smtClean="0"/>
                        <a:t> (get property)</a:t>
                      </a:r>
                      <a:endParaRPr lang="en-US" sz="1800" dirty="0"/>
                    </a:p>
                  </a:txBody>
                  <a:tcPr marL="68580" marR="68580" marT="34290" marB="34290"/>
                </a:tc>
                <a:tc>
                  <a:txBody>
                    <a:bodyPr/>
                    <a:lstStyle/>
                    <a:p>
                      <a:pPr algn="l" rtl="0"/>
                      <a:r>
                        <a:rPr lang="en-US" sz="1800" b="0" i="0" kern="1200" dirty="0" smtClean="0">
                          <a:solidFill>
                            <a:schemeClr val="dk1"/>
                          </a:solidFill>
                          <a:effectLst/>
                          <a:latin typeface="+mn-lt"/>
                          <a:ea typeface="+mn-ea"/>
                          <a:cs typeface="+mn-cs"/>
                        </a:rPr>
                        <a:t>Gets the selected item within the select element</a:t>
                      </a:r>
                      <a:endParaRPr lang="en-US" sz="1800" dirty="0"/>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284359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171" y="476673"/>
            <a:ext cx="10324619" cy="1015489"/>
          </a:xfrm>
        </p:spPr>
        <p:txBody>
          <a:bodyPr>
            <a:normAutofit fontScale="90000"/>
          </a:bodyPr>
          <a:lstStyle/>
          <a:p>
            <a:r>
              <a:rPr lang="en-US" dirty="0" smtClean="0"/>
              <a:t>The Action </a:t>
            </a:r>
            <a:r>
              <a:rPr lang="en-US" dirty="0"/>
              <a:t>class</a:t>
            </a:r>
            <a:br>
              <a:rPr lang="en-US" dirty="0"/>
            </a:br>
            <a:r>
              <a:rPr lang="en-US" dirty="0">
                <a:hlinkClick r:id="rId3"/>
              </a:rPr>
              <a:t>https://</a:t>
            </a:r>
            <a:r>
              <a:rPr lang="en-US" sz="2200" dirty="0" smtClean="0">
                <a:hlinkClick r:id="rId3"/>
              </a:rPr>
              <a:t>www.edureka.co/blog/keyboard-mouse-events-actions-class</a:t>
            </a:r>
            <a:r>
              <a:rPr lang="en-US" sz="2200" dirty="0" smtClean="0"/>
              <a:t/>
            </a:r>
            <a:br>
              <a:rPr lang="en-US" sz="2200" dirty="0" smtClean="0"/>
            </a:br>
            <a:r>
              <a:rPr lang="en-US" sz="2400" dirty="0">
                <a:hlinkClick r:id="rId4"/>
              </a:rPr>
              <a:t>https://</a:t>
            </a:r>
            <a:r>
              <a:rPr lang="en-US" sz="2400" dirty="0" smtClean="0">
                <a:hlinkClick r:id="rId4"/>
              </a:rPr>
              <a:t>www.guru99.com/drag-drop-selenium.html</a:t>
            </a:r>
            <a:r>
              <a:rPr lang="en-US" sz="2400" dirty="0" smtClean="0"/>
              <a:t> (</a:t>
            </a:r>
            <a:r>
              <a:rPr lang="en-US" sz="2400" dirty="0">
                <a:hlinkClick r:id="rId5"/>
              </a:rPr>
              <a:t>http://demo.guru99.com/test/drag_drop.html</a:t>
            </a:r>
            <a:r>
              <a:rPr lang="en-US" sz="2400" dirty="0" smtClean="0"/>
              <a:t>)</a:t>
            </a:r>
            <a:br>
              <a:rPr lang="en-US" sz="2400" dirty="0" smtClean="0"/>
            </a:br>
            <a:endParaRPr lang="en-US" sz="2200" dirty="0"/>
          </a:p>
        </p:txBody>
      </p:sp>
      <p:sp>
        <p:nvSpPr>
          <p:cNvPr id="3" name="Content Placeholder 2"/>
          <p:cNvSpPr>
            <a:spLocks noGrp="1"/>
          </p:cNvSpPr>
          <p:nvPr>
            <p:ph idx="1"/>
          </p:nvPr>
        </p:nvSpPr>
        <p:spPr>
          <a:xfrm>
            <a:off x="611560" y="1976371"/>
            <a:ext cx="7992888" cy="828949"/>
          </a:xfrm>
        </p:spPr>
        <p:txBody>
          <a:bodyPr/>
          <a:lstStyle/>
          <a:p>
            <a:r>
              <a:rPr lang="en-US" dirty="0" smtClean="0"/>
              <a:t>Helper for performing mouse and keyboard action</a:t>
            </a:r>
          </a:p>
          <a:p>
            <a:r>
              <a:rPr lang="en-US" dirty="0" smtClean="0"/>
              <a:t>Example:</a:t>
            </a:r>
          </a:p>
          <a:p>
            <a:endParaRPr lang="en-US" dirty="0"/>
          </a:p>
        </p:txBody>
      </p:sp>
      <p:sp>
        <p:nvSpPr>
          <p:cNvPr id="4" name="Text Placeholder 5"/>
          <p:cNvSpPr txBox="1">
            <a:spLocks/>
          </p:cNvSpPr>
          <p:nvPr/>
        </p:nvSpPr>
        <p:spPr>
          <a:xfrm>
            <a:off x="266218" y="2921067"/>
            <a:ext cx="8565266" cy="2415209"/>
          </a:xfrm>
          <a:prstGeom prst="rect">
            <a:avLst/>
          </a:prstGeom>
          <a:solidFill>
            <a:srgbClr val="4B84C9">
              <a:alpha val="50000"/>
            </a:srgbClr>
          </a:solidFill>
        </p:spPr>
        <p:txBody>
          <a:bodyPr tIns="67500">
            <a:normAutofit/>
          </a:bodyPr>
          <a:lstStyle>
            <a:lvl1pPr marL="342900" indent="-342900">
              <a:spcBef>
                <a:spcPct val="20000"/>
              </a:spcBef>
              <a:buFont typeface="Arial" pitchFamily="34" charset="0"/>
              <a:buNone/>
              <a:defRPr lang="en-US" b="0" dirty="0" smtClean="0">
                <a:latin typeface="Consolas" pitchFamily="49" charset="0"/>
                <a:cs typeface="Courier New" pitchFamily="49" charset="0"/>
              </a:defRPr>
            </a:lvl1pPr>
            <a:lvl2pPr marL="742950" indent="-285750" algn="r" rtl="1">
              <a:spcBef>
                <a:spcPct val="20000"/>
              </a:spcBef>
              <a:buFont typeface="Arial" pitchFamily="34" charset="0"/>
              <a:buChar char="•"/>
              <a:defRPr lang="en-US" sz="1600" b="0" dirty="0" smtClean="0">
                <a:latin typeface="Consolas" pitchFamily="49" charset="0"/>
                <a:cs typeface="Courier New" pitchFamily="49" charset="0"/>
              </a:defRPr>
            </a:lvl2pPr>
            <a:lvl3pPr marL="1143000" indent="-228600" algn="r" rtl="1">
              <a:spcBef>
                <a:spcPct val="20000"/>
              </a:spcBef>
              <a:buFont typeface="Arial" pitchFamily="34" charset="0"/>
              <a:buChar char="•"/>
              <a:defRPr lang="en-US" sz="1600" b="0" dirty="0" smtClean="0">
                <a:latin typeface="Consolas" pitchFamily="49" charset="0"/>
                <a:cs typeface="Courier New" pitchFamily="49" charset="0"/>
              </a:defRPr>
            </a:lvl3pPr>
            <a:lvl4pPr marL="1600200" indent="-228600" algn="r" rtl="1">
              <a:spcBef>
                <a:spcPct val="20000"/>
              </a:spcBef>
              <a:buFont typeface="Arial" pitchFamily="34" charset="0"/>
              <a:buChar char="•"/>
              <a:defRPr lang="en-US" sz="1600" b="0" dirty="0" smtClean="0">
                <a:latin typeface="Consolas" pitchFamily="49" charset="0"/>
                <a:cs typeface="Courier New" pitchFamily="49" charset="0"/>
              </a:defRPr>
            </a:lvl4pPr>
            <a:lvl5pPr marL="2057400" indent="-228600" algn="r" rtl="1">
              <a:spcBef>
                <a:spcPct val="20000"/>
              </a:spcBef>
              <a:buFont typeface="Arial" pitchFamily="34" charset="0"/>
              <a:buChar char="•"/>
              <a:defRPr lang="en-US" sz="1600" b="0" dirty="0">
                <a:latin typeface="Consolas" pitchFamily="49" charset="0"/>
                <a:cs typeface="Courier New" pitchFamily="49" charset="0"/>
              </a:defRPr>
            </a:lvl5pPr>
            <a:lvl6pPr marL="2514600" indent="-228600" algn="r" rtl="1">
              <a:spcBef>
                <a:spcPct val="20000"/>
              </a:spcBef>
              <a:buFont typeface="Arial" pitchFamily="34" charset="0"/>
              <a:buChar char="•"/>
              <a:defRPr sz="2000"/>
            </a:lvl6pPr>
            <a:lvl7pPr marL="2971800" indent="-228600" algn="r" rtl="1">
              <a:spcBef>
                <a:spcPct val="20000"/>
              </a:spcBef>
              <a:buFont typeface="Arial" pitchFamily="34" charset="0"/>
              <a:buChar char="•"/>
              <a:defRPr sz="2000"/>
            </a:lvl7pPr>
            <a:lvl8pPr marL="3429000" indent="-228600" algn="r" rtl="1">
              <a:spcBef>
                <a:spcPct val="20000"/>
              </a:spcBef>
              <a:buFont typeface="Arial" pitchFamily="34" charset="0"/>
              <a:buChar char="•"/>
              <a:defRPr sz="2000"/>
            </a:lvl8pPr>
            <a:lvl9pPr marL="3886200" indent="-228600" algn="r" rtl="1">
              <a:spcBef>
                <a:spcPct val="20000"/>
              </a:spcBef>
              <a:buFont typeface="Arial" pitchFamily="34" charset="0"/>
              <a:buChar char="•"/>
              <a:defRPr sz="2000"/>
            </a:lvl9pPr>
          </a:lstStyle>
          <a:p>
            <a:pPr marL="0" lvl="0" indent="0" eaLnBrk="0" fontAlgn="base" hangingPunct="0">
              <a:spcBef>
                <a:spcPct val="0"/>
              </a:spcBef>
              <a:spcAft>
                <a:spcPct val="0"/>
              </a:spcAft>
            </a:pPr>
            <a:r>
              <a:rPr lang="en-US" altLang="en-US" sz="2400" dirty="0" smtClean="0">
                <a:solidFill>
                  <a:srgbClr val="000000"/>
                </a:solidFill>
                <a:latin typeface="Monaco"/>
              </a:rPr>
              <a:t>Actions action = </a:t>
            </a:r>
            <a:r>
              <a:rPr lang="en-US" altLang="en-US" sz="2400" b="1" dirty="0" smtClean="0">
                <a:solidFill>
                  <a:srgbClr val="006699"/>
                </a:solidFill>
                <a:latin typeface="Monaco"/>
              </a:rPr>
              <a:t>new</a:t>
            </a:r>
            <a:r>
              <a:rPr lang="en-US" altLang="en-US" sz="2400" dirty="0" smtClean="0">
                <a:solidFill>
                  <a:srgbClr val="FFFFFF"/>
                </a:solidFill>
                <a:latin typeface="Monaco"/>
              </a:rPr>
              <a:t> </a:t>
            </a:r>
            <a:r>
              <a:rPr lang="en-US" altLang="en-US" sz="2400" dirty="0" smtClean="0">
                <a:solidFill>
                  <a:srgbClr val="000000"/>
                </a:solidFill>
                <a:latin typeface="Monaco"/>
              </a:rPr>
              <a:t>Actions(driver);</a:t>
            </a:r>
          </a:p>
          <a:p>
            <a:pPr marL="0" lvl="0" indent="0" eaLnBrk="0" fontAlgn="base" hangingPunct="0">
              <a:spcBef>
                <a:spcPct val="0"/>
              </a:spcBef>
              <a:spcAft>
                <a:spcPct val="0"/>
              </a:spcAft>
            </a:pPr>
            <a:endParaRPr lang="en-US" altLang="en-US" sz="1400" dirty="0">
              <a:solidFill>
                <a:srgbClr val="000000"/>
              </a:solidFill>
              <a:latin typeface="Monaco"/>
            </a:endParaRPr>
          </a:p>
          <a:p>
            <a:pPr marL="0" lvl="0" indent="0" eaLnBrk="0" fontAlgn="base" hangingPunct="0">
              <a:spcBef>
                <a:spcPct val="0"/>
              </a:spcBef>
              <a:spcAft>
                <a:spcPct val="0"/>
              </a:spcAft>
            </a:pPr>
            <a:r>
              <a:rPr lang="en-US" sz="2000" dirty="0" err="1" smtClean="0"/>
              <a:t>action.moveToElement</a:t>
            </a:r>
            <a:r>
              <a:rPr lang="en-US" sz="2000" dirty="0" smtClean="0"/>
              <a:t>(element</a:t>
            </a:r>
            <a:r>
              <a:rPr lang="en-US" sz="2000" dirty="0"/>
              <a:t>).click().perform</a:t>
            </a:r>
            <a:r>
              <a:rPr lang="en-US" sz="2000" dirty="0" smtClean="0"/>
              <a:t>();</a:t>
            </a:r>
          </a:p>
          <a:p>
            <a:pPr marL="0" lvl="0" indent="0" eaLnBrk="0" fontAlgn="base" hangingPunct="0">
              <a:spcBef>
                <a:spcPct val="0"/>
              </a:spcBef>
              <a:spcAft>
                <a:spcPct val="0"/>
              </a:spcAft>
            </a:pPr>
            <a:r>
              <a:rPr lang="en-US" altLang="en-US" sz="2000" dirty="0" err="1" smtClean="0"/>
              <a:t>action.dragAndDropBy</a:t>
            </a:r>
            <a:r>
              <a:rPr lang="en-US" altLang="en-US" sz="2000" dirty="0" smtClean="0"/>
              <a:t>(element,135</a:t>
            </a:r>
            <a:r>
              <a:rPr lang="en-US" altLang="en-US" sz="2000" dirty="0"/>
              <a:t>, 40).build().perform</a:t>
            </a:r>
            <a:r>
              <a:rPr lang="en-US" altLang="en-US" sz="2000" dirty="0" smtClean="0"/>
              <a:t>();</a:t>
            </a:r>
          </a:p>
          <a:p>
            <a:pPr marL="0" indent="0" eaLnBrk="0" fontAlgn="base" hangingPunct="0">
              <a:spcBef>
                <a:spcPct val="0"/>
              </a:spcBef>
              <a:spcAft>
                <a:spcPct val="0"/>
              </a:spcAft>
            </a:pPr>
            <a:r>
              <a:rPr lang="en-US" altLang="en-US" sz="2000" dirty="0" err="1" smtClean="0"/>
              <a:t>action.dragAndDrop</a:t>
            </a:r>
            <a:r>
              <a:rPr lang="en-US" altLang="en-US" sz="2000" dirty="0" smtClean="0"/>
              <a:t>(element, element1).</a:t>
            </a:r>
            <a:r>
              <a:rPr lang="en-US" altLang="en-US" sz="2000" dirty="0"/>
              <a:t>build().perform(); </a:t>
            </a:r>
          </a:p>
          <a:p>
            <a:pPr marL="0" lvl="0" indent="0" eaLnBrk="0" fontAlgn="base" hangingPunct="0">
              <a:spcBef>
                <a:spcPct val="0"/>
              </a:spcBef>
              <a:spcAft>
                <a:spcPct val="0"/>
              </a:spcAft>
            </a:pPr>
            <a:endParaRPr lang="en-US" altLang="en-US" sz="2000" dirty="0" smtClean="0"/>
          </a:p>
          <a:p>
            <a:pPr marL="0" lvl="0" indent="0" eaLnBrk="0" fontAlgn="base" hangingPunct="0">
              <a:spcBef>
                <a:spcPct val="0"/>
              </a:spcBef>
              <a:spcAft>
                <a:spcPct val="0"/>
              </a:spcAft>
            </a:pPr>
            <a:endParaRPr lang="en-US" altLang="en-US" sz="2000" dirty="0"/>
          </a:p>
          <a:p>
            <a:pPr marL="0" lvl="0" indent="0" eaLnBrk="0" fontAlgn="base" hangingPunct="0">
              <a:spcBef>
                <a:spcPct val="0"/>
              </a:spcBef>
              <a:spcAft>
                <a:spcPct val="0"/>
              </a:spcAft>
            </a:pPr>
            <a:endParaRPr lang="en-US" altLang="en-US" sz="2000" dirty="0"/>
          </a:p>
          <a:p>
            <a:pPr marL="0" lvl="0" indent="0" eaLnBrk="0" fontAlgn="base" hangingPunct="0">
              <a:spcBef>
                <a:spcPct val="0"/>
              </a:spcBef>
              <a:spcAft>
                <a:spcPct val="0"/>
              </a:spcAft>
            </a:pPr>
            <a:endParaRPr lang="en-US" sz="2000" dirty="0" smtClean="0"/>
          </a:p>
          <a:p>
            <a:pPr marL="0" lvl="0" indent="0" eaLnBrk="0" fontAlgn="base" hangingPunct="0">
              <a:spcBef>
                <a:spcPct val="0"/>
              </a:spcBef>
              <a:spcAft>
                <a:spcPct val="0"/>
              </a:spcAft>
            </a:pPr>
            <a:endParaRPr lang="en-US" altLang="en-US" sz="2000" dirty="0">
              <a:latin typeface="Arial" panose="020B0604020202020204" pitchFamily="34" charset="0"/>
            </a:endParaRPr>
          </a:p>
          <a:p>
            <a:pPr marL="0" lvl="0" indent="0" eaLnBrk="0" fontAlgn="base" hangingPunct="0">
              <a:spcBef>
                <a:spcPct val="0"/>
              </a:spcBef>
              <a:spcAft>
                <a:spcPct val="0"/>
              </a:spcAft>
            </a:pPr>
            <a:endParaRPr lang="en-US" altLang="en-US" sz="2000" dirty="0">
              <a:latin typeface="Arial" panose="020B0604020202020204" pitchFamily="34" charset="0"/>
            </a:endParaRPr>
          </a:p>
        </p:txBody>
      </p:sp>
    </p:spTree>
    <p:extLst>
      <p:ext uri="{BB962C8B-B14F-4D97-AF65-F5344CB8AC3E}">
        <p14:creationId xmlns:p14="http://schemas.microsoft.com/office/powerpoint/2010/main" val="422000791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42" y="0"/>
            <a:ext cx="7992888" cy="1015489"/>
          </a:xfrm>
        </p:spPr>
        <p:txBody>
          <a:bodyPr/>
          <a:lstStyle/>
          <a:p>
            <a:r>
              <a:rPr lang="en-US" dirty="0" smtClean="0"/>
              <a:t>The </a:t>
            </a:r>
            <a:r>
              <a:rPr lang="en-US" dirty="0" err="1" smtClean="0"/>
              <a:t>SelectElement</a:t>
            </a:r>
            <a:r>
              <a:rPr lang="en-US" dirty="0" smtClean="0"/>
              <a:t> Class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773551257"/>
              </p:ext>
            </p:extLst>
          </p:nvPr>
        </p:nvGraphicFramePr>
        <p:xfrm>
          <a:off x="218442" y="1258807"/>
          <a:ext cx="7992666" cy="5632110"/>
        </p:xfrm>
        <a:graphic>
          <a:graphicData uri="http://schemas.openxmlformats.org/drawingml/2006/table">
            <a:tbl>
              <a:tblPr firstRow="1" bandRow="1">
                <a:tableStyleId>{5C22544A-7EE6-4342-B048-85BDC9FD1C3A}</a:tableStyleId>
              </a:tblPr>
              <a:tblGrid>
                <a:gridCol w="3393488">
                  <a:extLst>
                    <a:ext uri="{9D8B030D-6E8A-4147-A177-3AD203B41FA5}">
                      <a16:colId xmlns:a16="http://schemas.microsoft.com/office/drawing/2014/main" val="20000"/>
                    </a:ext>
                  </a:extLst>
                </a:gridCol>
                <a:gridCol w="4599178">
                  <a:extLst>
                    <a:ext uri="{9D8B030D-6E8A-4147-A177-3AD203B41FA5}">
                      <a16:colId xmlns:a16="http://schemas.microsoft.com/office/drawing/2014/main" val="20001"/>
                    </a:ext>
                  </a:extLst>
                </a:gridCol>
              </a:tblGrid>
              <a:tr h="480842">
                <a:tc>
                  <a:txBody>
                    <a:bodyPr/>
                    <a:lstStyle/>
                    <a:p>
                      <a:pPr algn="l" rtl="0"/>
                      <a:r>
                        <a:rPr lang="en-US" sz="1800" dirty="0" smtClean="0"/>
                        <a:t>Member</a:t>
                      </a:r>
                      <a:endParaRPr lang="en-US" sz="1800" dirty="0"/>
                    </a:p>
                  </a:txBody>
                  <a:tcPr marL="68580" marR="68580" marT="34290" marB="34290"/>
                </a:tc>
                <a:tc>
                  <a:txBody>
                    <a:bodyPr/>
                    <a:lstStyle/>
                    <a:p>
                      <a:pPr algn="l" rtl="0"/>
                      <a:r>
                        <a:rPr lang="en-US" sz="1800" dirty="0" smtClean="0"/>
                        <a:t>Description</a:t>
                      </a:r>
                      <a:endParaRPr lang="en-US" sz="1800" dirty="0"/>
                    </a:p>
                  </a:txBody>
                  <a:tcPr marL="68580" marR="68580" marT="34290" marB="34290"/>
                </a:tc>
                <a:extLst>
                  <a:ext uri="{0D108BD9-81ED-4DB2-BD59-A6C34878D82A}">
                    <a16:rowId xmlns:a16="http://schemas.microsoft.com/office/drawing/2014/main" val="10000"/>
                  </a:ext>
                </a:extLst>
              </a:tr>
              <a:tr h="829946">
                <a:tc>
                  <a:txBody>
                    <a:bodyPr/>
                    <a:lstStyle/>
                    <a:p>
                      <a:pPr algn="l" rtl="0"/>
                      <a:r>
                        <a:rPr lang="en-US" sz="1800" b="1" i="0" kern="1200" dirty="0" smtClean="0">
                          <a:solidFill>
                            <a:schemeClr val="tx1"/>
                          </a:solidFill>
                          <a:effectLst/>
                          <a:latin typeface="+mn-lt"/>
                          <a:ea typeface="+mn-ea"/>
                          <a:cs typeface="+mn-cs"/>
                        </a:rPr>
                        <a:t>click()</a:t>
                      </a:r>
                      <a:r>
                        <a:rPr lang="en-US" sz="1800" b="0" i="0" kern="1200" dirty="0" smtClean="0">
                          <a:solidFill>
                            <a:schemeClr val="tx1"/>
                          </a:solidFill>
                          <a:effectLst/>
                          <a:latin typeface="+mn-lt"/>
                          <a:ea typeface="+mn-ea"/>
                          <a:cs typeface="+mn-cs"/>
                        </a:rPr>
                        <a:t>: </a:t>
                      </a:r>
                      <a:endParaRPr lang="en-US" sz="1800" dirty="0"/>
                    </a:p>
                  </a:txBody>
                  <a:tcPr marL="68580" marR="68580" marT="34290" marB="34290"/>
                </a:tc>
                <a:tc>
                  <a:txBody>
                    <a:bodyPr/>
                    <a:lstStyle/>
                    <a:p>
                      <a:pPr algn="l"/>
                      <a:r>
                        <a:rPr lang="en-US" sz="1800" b="0" i="0" kern="1200" dirty="0" smtClean="0">
                          <a:solidFill>
                            <a:schemeClr val="tx1"/>
                          </a:solidFill>
                          <a:effectLst/>
                          <a:latin typeface="+mn-lt"/>
                          <a:ea typeface="+mn-ea"/>
                          <a:cs typeface="+mn-cs"/>
                        </a:rPr>
                        <a:t>Clicks on the element.</a:t>
                      </a:r>
                    </a:p>
                  </a:txBody>
                  <a:tcPr marL="68580" marR="68580" marT="34290" marB="34290"/>
                </a:tc>
                <a:extLst>
                  <a:ext uri="{0D108BD9-81ED-4DB2-BD59-A6C34878D82A}">
                    <a16:rowId xmlns:a16="http://schemas.microsoft.com/office/drawing/2014/main" val="10001"/>
                  </a:ext>
                </a:extLst>
              </a:tr>
              <a:tr h="480842">
                <a:tc>
                  <a:txBody>
                    <a:bodyPr/>
                    <a:lstStyle/>
                    <a:p>
                      <a:pPr algn="l" rtl="0"/>
                      <a:r>
                        <a:rPr lang="en-US" sz="1800" b="1" i="0" kern="1200" dirty="0" err="1" smtClean="0">
                          <a:solidFill>
                            <a:schemeClr val="tx1"/>
                          </a:solidFill>
                          <a:effectLst/>
                          <a:latin typeface="+mn-lt"/>
                          <a:ea typeface="+mn-ea"/>
                          <a:cs typeface="+mn-cs"/>
                        </a:rPr>
                        <a:t>doubleClick</a:t>
                      </a:r>
                      <a:r>
                        <a:rPr lang="en-US" sz="1800" b="1" i="0" kern="1200" dirty="0" smtClean="0">
                          <a:solidFill>
                            <a:schemeClr val="tx1"/>
                          </a:solidFill>
                          <a:effectLst/>
                          <a:latin typeface="+mn-lt"/>
                          <a:ea typeface="+mn-ea"/>
                          <a:cs typeface="+mn-cs"/>
                        </a:rPr>
                        <a:t> ()</a:t>
                      </a:r>
                      <a:r>
                        <a:rPr lang="en-US" sz="1800" b="0" i="0" kern="1200" dirty="0" smtClean="0">
                          <a:solidFill>
                            <a:schemeClr val="tx1"/>
                          </a:solidFill>
                          <a:effectLst/>
                          <a:latin typeface="+mn-lt"/>
                          <a:ea typeface="+mn-ea"/>
                          <a:cs typeface="+mn-cs"/>
                        </a:rPr>
                        <a:t>: </a:t>
                      </a:r>
                      <a:endParaRPr lang="en-US" sz="1800" dirty="0"/>
                    </a:p>
                  </a:txBody>
                  <a:tcPr marL="68580" marR="68580" marT="34290" marB="34290"/>
                </a:tc>
                <a:tc>
                  <a:txBody>
                    <a:bodyPr/>
                    <a:lstStyle/>
                    <a:p>
                      <a:pPr algn="l"/>
                      <a:r>
                        <a:rPr lang="en-US" sz="1800" b="0" i="0" kern="1200" dirty="0" smtClean="0">
                          <a:solidFill>
                            <a:schemeClr val="tx1"/>
                          </a:solidFill>
                          <a:effectLst/>
                          <a:latin typeface="+mn-lt"/>
                          <a:ea typeface="+mn-ea"/>
                          <a:cs typeface="+mn-cs"/>
                        </a:rPr>
                        <a:t>Double clicks on the element.</a:t>
                      </a:r>
                    </a:p>
                  </a:txBody>
                  <a:tcPr marL="68580" marR="68580" marT="34290" marB="34290"/>
                </a:tc>
                <a:extLst>
                  <a:ext uri="{0D108BD9-81ED-4DB2-BD59-A6C34878D82A}">
                    <a16:rowId xmlns:a16="http://schemas.microsoft.com/office/drawing/2014/main" val="10002"/>
                  </a:ext>
                </a:extLst>
              </a:tr>
              <a:tr h="480842">
                <a:tc>
                  <a:txBody>
                    <a:bodyPr/>
                    <a:lstStyle/>
                    <a:p>
                      <a:pPr algn="l" rtl="0"/>
                      <a:r>
                        <a:rPr lang="en-US" sz="1800" b="1" i="0" kern="1200" dirty="0" err="1" smtClean="0">
                          <a:solidFill>
                            <a:schemeClr val="tx1"/>
                          </a:solidFill>
                          <a:effectLst/>
                          <a:latin typeface="+mn-lt"/>
                          <a:ea typeface="+mn-ea"/>
                          <a:cs typeface="+mn-cs"/>
                        </a:rPr>
                        <a:t>contextClick</a:t>
                      </a:r>
                      <a:r>
                        <a:rPr lang="en-US" sz="1800" b="1" i="0" kern="1200" dirty="0" smtClean="0">
                          <a:solidFill>
                            <a:schemeClr val="tx1"/>
                          </a:solidFill>
                          <a:effectLst/>
                          <a:latin typeface="+mn-lt"/>
                          <a:ea typeface="+mn-ea"/>
                          <a:cs typeface="+mn-cs"/>
                        </a:rPr>
                        <a:t>()</a:t>
                      </a:r>
                      <a:endParaRPr lang="en-US" sz="1800" dirty="0"/>
                    </a:p>
                  </a:txBody>
                  <a:tcPr marL="68580" marR="68580" marT="34290" marB="34290"/>
                </a:tc>
                <a:tc>
                  <a:txBody>
                    <a:bodyPr/>
                    <a:lstStyle/>
                    <a:p>
                      <a:pPr algn="l"/>
                      <a:r>
                        <a:rPr lang="en-US" sz="1800" b="0" i="0" kern="1200" dirty="0" smtClean="0">
                          <a:solidFill>
                            <a:schemeClr val="tx1"/>
                          </a:solidFill>
                          <a:effectLst/>
                          <a:latin typeface="+mn-lt"/>
                          <a:ea typeface="+mn-ea"/>
                          <a:cs typeface="+mn-cs"/>
                        </a:rPr>
                        <a:t>Performs a context-click (right-click) on the element.</a:t>
                      </a:r>
                    </a:p>
                  </a:txBody>
                  <a:tcPr marL="68580" marR="68580" marT="34290" marB="34290"/>
                </a:tc>
                <a:extLst>
                  <a:ext uri="{0D108BD9-81ED-4DB2-BD59-A6C34878D82A}">
                    <a16:rowId xmlns:a16="http://schemas.microsoft.com/office/drawing/2014/main" val="10003"/>
                  </a:ext>
                </a:extLst>
              </a:tr>
              <a:tr h="480842">
                <a:tc>
                  <a:txBody>
                    <a:bodyPr/>
                    <a:lstStyle/>
                    <a:p>
                      <a:pPr algn="l" rtl="0"/>
                      <a:r>
                        <a:rPr lang="en-US" sz="1800" b="1" i="0" kern="1200" dirty="0" err="1" smtClean="0">
                          <a:solidFill>
                            <a:schemeClr val="tx1"/>
                          </a:solidFill>
                          <a:effectLst/>
                          <a:latin typeface="+mn-lt"/>
                          <a:ea typeface="+mn-ea"/>
                          <a:cs typeface="+mn-cs"/>
                        </a:rPr>
                        <a:t>clickAndHold</a:t>
                      </a:r>
                      <a:r>
                        <a:rPr lang="en-US" sz="1800" b="1"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a:t>
                      </a:r>
                      <a:endParaRPr lang="en-US" sz="1800" dirty="0"/>
                    </a:p>
                  </a:txBody>
                  <a:tcPr marL="68580" marR="68580" marT="34290" marB="34290"/>
                </a:tc>
                <a:tc>
                  <a:txBody>
                    <a:bodyPr/>
                    <a:lstStyle/>
                    <a:p>
                      <a:pPr algn="l"/>
                      <a:r>
                        <a:rPr lang="en-US" sz="1800" b="0" i="0" kern="1200" dirty="0" smtClean="0">
                          <a:solidFill>
                            <a:schemeClr val="tx1"/>
                          </a:solidFill>
                          <a:effectLst/>
                          <a:latin typeface="+mn-lt"/>
                          <a:ea typeface="+mn-ea"/>
                          <a:cs typeface="+mn-cs"/>
                        </a:rPr>
                        <a:t>Clicks at the present mouse location without releasing.</a:t>
                      </a:r>
                    </a:p>
                  </a:txBody>
                  <a:tcPr marL="68580" marR="68580" marT="34290" marB="34290"/>
                </a:tc>
                <a:extLst>
                  <a:ext uri="{0D108BD9-81ED-4DB2-BD59-A6C34878D82A}">
                    <a16:rowId xmlns:a16="http://schemas.microsoft.com/office/drawing/2014/main" val="10004"/>
                  </a:ext>
                </a:extLst>
              </a:tr>
              <a:tr h="617220">
                <a:tc>
                  <a:txBody>
                    <a:bodyPr/>
                    <a:lstStyle/>
                    <a:p>
                      <a:pPr algn="l" rtl="0"/>
                      <a:r>
                        <a:rPr lang="en-US" sz="1800" b="1" i="0" kern="1200" dirty="0" err="1" smtClean="0">
                          <a:solidFill>
                            <a:schemeClr val="tx1"/>
                          </a:solidFill>
                          <a:effectLst/>
                          <a:latin typeface="+mn-lt"/>
                          <a:ea typeface="+mn-ea"/>
                          <a:cs typeface="+mn-cs"/>
                        </a:rPr>
                        <a:t>dragAndDrop</a:t>
                      </a:r>
                      <a:r>
                        <a:rPr lang="en-US" sz="1800" b="1" i="0" kern="1200" dirty="0" smtClean="0">
                          <a:solidFill>
                            <a:schemeClr val="tx1"/>
                          </a:solidFill>
                          <a:effectLst/>
                          <a:latin typeface="+mn-lt"/>
                          <a:ea typeface="+mn-ea"/>
                          <a:cs typeface="+mn-cs"/>
                        </a:rPr>
                        <a:t>(source, target)</a:t>
                      </a:r>
                      <a:r>
                        <a:rPr lang="en-US" sz="1800" b="0" i="0" kern="1200" dirty="0" smtClean="0">
                          <a:solidFill>
                            <a:schemeClr val="tx1"/>
                          </a:solidFill>
                          <a:effectLst/>
                          <a:latin typeface="+mn-lt"/>
                          <a:ea typeface="+mn-ea"/>
                          <a:cs typeface="+mn-cs"/>
                        </a:rPr>
                        <a:t>: </a:t>
                      </a:r>
                      <a:endParaRPr lang="en-US" sz="1800" dirty="0"/>
                    </a:p>
                  </a:txBody>
                  <a:tcPr marL="68580" marR="68580" marT="34290" marB="34290"/>
                </a:tc>
                <a:tc>
                  <a:txBody>
                    <a:bodyPr/>
                    <a:lstStyle/>
                    <a:p>
                      <a:pPr algn="l"/>
                      <a:r>
                        <a:rPr lang="en-US" sz="1800" b="0" i="0" kern="1200" dirty="0" smtClean="0">
                          <a:solidFill>
                            <a:schemeClr val="tx1"/>
                          </a:solidFill>
                          <a:effectLst/>
                          <a:latin typeface="+mn-lt"/>
                          <a:ea typeface="+mn-ea"/>
                          <a:cs typeface="+mn-cs"/>
                        </a:rPr>
                        <a:t>Clicks at the source location and moves to the location of the target element before releasing the mouse. source (element to grab, target – element to release).</a:t>
                      </a:r>
                    </a:p>
                  </a:txBody>
                  <a:tcPr marL="68580" marR="68580" marT="34290" marB="34290"/>
                </a:tc>
                <a:extLst>
                  <a:ext uri="{0D108BD9-81ED-4DB2-BD59-A6C34878D82A}">
                    <a16:rowId xmlns:a16="http://schemas.microsoft.com/office/drawing/2014/main" val="10005"/>
                  </a:ext>
                </a:extLst>
              </a:tr>
              <a:tr h="617220">
                <a:tc>
                  <a:txBody>
                    <a:bodyPr/>
                    <a:lstStyle/>
                    <a:p>
                      <a:pPr algn="l" rtl="0"/>
                      <a:r>
                        <a:rPr lang="en-US" sz="1800" b="1" i="0" kern="1200" dirty="0" err="1" smtClean="0">
                          <a:solidFill>
                            <a:schemeClr val="tx1"/>
                          </a:solidFill>
                          <a:effectLst/>
                          <a:latin typeface="+mn-lt"/>
                          <a:ea typeface="+mn-ea"/>
                          <a:cs typeface="+mn-cs"/>
                        </a:rPr>
                        <a:t>dragAndDropBy</a:t>
                      </a:r>
                      <a:r>
                        <a:rPr lang="en-US" sz="1800" b="1" i="0" kern="1200" dirty="0" smtClean="0">
                          <a:solidFill>
                            <a:schemeClr val="tx1"/>
                          </a:solidFill>
                          <a:effectLst/>
                          <a:latin typeface="+mn-lt"/>
                          <a:ea typeface="+mn-ea"/>
                          <a:cs typeface="+mn-cs"/>
                        </a:rPr>
                        <a:t>(source, </a:t>
                      </a:r>
                      <a:r>
                        <a:rPr lang="en-US" sz="1800" b="1" i="0" kern="1200" dirty="0" err="1" smtClean="0">
                          <a:solidFill>
                            <a:schemeClr val="tx1"/>
                          </a:solidFill>
                          <a:effectLst/>
                          <a:latin typeface="+mn-lt"/>
                          <a:ea typeface="+mn-ea"/>
                          <a:cs typeface="+mn-cs"/>
                        </a:rPr>
                        <a:t>xOffset</a:t>
                      </a:r>
                      <a:r>
                        <a:rPr lang="en-US" sz="1800" b="1" i="0" kern="1200" dirty="0" smtClean="0">
                          <a:solidFill>
                            <a:schemeClr val="tx1"/>
                          </a:solidFill>
                          <a:effectLst/>
                          <a:latin typeface="+mn-lt"/>
                          <a:ea typeface="+mn-ea"/>
                          <a:cs typeface="+mn-cs"/>
                        </a:rPr>
                        <a:t>, </a:t>
                      </a:r>
                      <a:r>
                        <a:rPr lang="en-US" sz="1800" b="1" i="0" kern="1200" dirty="0" err="1" smtClean="0">
                          <a:solidFill>
                            <a:schemeClr val="tx1"/>
                          </a:solidFill>
                          <a:effectLst/>
                          <a:latin typeface="+mn-lt"/>
                          <a:ea typeface="+mn-ea"/>
                          <a:cs typeface="+mn-cs"/>
                        </a:rPr>
                        <a:t>yOffset</a:t>
                      </a:r>
                      <a:r>
                        <a:rPr lang="en-US" sz="1800" b="1"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a:t>
                      </a:r>
                      <a:endParaRPr lang="en-US" sz="1800" dirty="0"/>
                    </a:p>
                  </a:txBody>
                  <a:tcPr marL="68580" marR="68580" marT="34290" marB="34290"/>
                </a:tc>
                <a:tc>
                  <a:txBody>
                    <a:bodyPr/>
                    <a:lstStyle/>
                    <a:p>
                      <a:pPr marL="0" marR="0" lvl="0" indent="0" algn="l" defTabSz="685800" rtl="1" eaLnBrk="1" fontAlgn="auto" latinLnBrk="0" hangingPunct="1">
                        <a:lnSpc>
                          <a:spcPct val="100000"/>
                        </a:lnSpc>
                        <a:spcBef>
                          <a:spcPts val="0"/>
                        </a:spcBef>
                        <a:spcAft>
                          <a:spcPts val="0"/>
                        </a:spcAft>
                        <a:buClrTx/>
                        <a:buSzTx/>
                        <a:buFontTx/>
                        <a:buNone/>
                        <a:tabLst/>
                        <a:defRPr/>
                      </a:pPr>
                      <a:r>
                        <a:rPr lang="en-US" sz="1800" b="1" i="0" kern="1200" dirty="0" smtClean="0">
                          <a:solidFill>
                            <a:schemeClr val="tx1"/>
                          </a:solidFill>
                          <a:effectLst/>
                          <a:latin typeface="+mn-lt"/>
                          <a:ea typeface="+mn-ea"/>
                          <a:cs typeface="+mn-cs"/>
                        </a:rPr>
                        <a:t>)</a:t>
                      </a:r>
                      <a:r>
                        <a:rPr lang="en-US" sz="1800" b="0" i="0" kern="1200" dirty="0" smtClean="0">
                          <a:solidFill>
                            <a:schemeClr val="tx1"/>
                          </a:solidFill>
                          <a:effectLst/>
                          <a:latin typeface="+mn-lt"/>
                          <a:ea typeface="+mn-ea"/>
                          <a:cs typeface="+mn-cs"/>
                        </a:rPr>
                        <a:t>: Performs click-and-hold at the source location, shifts by a given offset value, then frees the mouse. (X offset – to shift horizontally, Y Offset – to shift vertically).</a:t>
                      </a:r>
                    </a:p>
                    <a:p>
                      <a:pPr algn="l"/>
                      <a:endParaRPr lang="en-US" sz="1800" b="0" i="0" kern="1200" dirty="0" smtClean="0">
                        <a:solidFill>
                          <a:schemeClr val="tx1"/>
                        </a:solidFill>
                        <a:effectLst/>
                        <a:latin typeface="+mn-lt"/>
                        <a:ea typeface="+mn-ea"/>
                        <a:cs typeface="+mn-cs"/>
                      </a:endParaRPr>
                    </a:p>
                  </a:txBody>
                  <a:tcPr marL="68580" marR="68580" marT="34290" marB="34290"/>
                </a:tc>
                <a:extLst>
                  <a:ext uri="{0D108BD9-81ED-4DB2-BD59-A6C34878D82A}">
                    <a16:rowId xmlns:a16="http://schemas.microsoft.com/office/drawing/2014/main" val="2578685941"/>
                  </a:ext>
                </a:extLst>
              </a:tr>
            </a:tbl>
          </a:graphicData>
        </a:graphic>
      </p:graphicFrame>
    </p:spTree>
    <p:extLst>
      <p:ext uri="{BB962C8B-B14F-4D97-AF65-F5344CB8AC3E}">
        <p14:creationId xmlns:p14="http://schemas.microsoft.com/office/powerpoint/2010/main" val="18315810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442" y="0"/>
            <a:ext cx="7992888" cy="1015489"/>
          </a:xfrm>
        </p:spPr>
        <p:txBody>
          <a:bodyPr/>
          <a:lstStyle/>
          <a:p>
            <a:r>
              <a:rPr lang="en-US" dirty="0" smtClean="0"/>
              <a:t>The Action </a:t>
            </a:r>
            <a:r>
              <a:rPr lang="en-US" dirty="0" err="1" smtClean="0"/>
              <a:t>KeyBoard</a:t>
            </a:r>
            <a:r>
              <a:rPr lang="en-US" dirty="0" smtClean="0"/>
              <a:t> Class</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95702494"/>
              </p:ext>
            </p:extLst>
          </p:nvPr>
        </p:nvGraphicFramePr>
        <p:xfrm>
          <a:off x="218442" y="1258807"/>
          <a:ext cx="7992666" cy="2408850"/>
        </p:xfrm>
        <a:graphic>
          <a:graphicData uri="http://schemas.openxmlformats.org/drawingml/2006/table">
            <a:tbl>
              <a:tblPr firstRow="1" bandRow="1">
                <a:tableStyleId>{5C22544A-7EE6-4342-B048-85BDC9FD1C3A}</a:tableStyleId>
              </a:tblPr>
              <a:tblGrid>
                <a:gridCol w="3393488">
                  <a:extLst>
                    <a:ext uri="{9D8B030D-6E8A-4147-A177-3AD203B41FA5}">
                      <a16:colId xmlns:a16="http://schemas.microsoft.com/office/drawing/2014/main" val="20000"/>
                    </a:ext>
                  </a:extLst>
                </a:gridCol>
                <a:gridCol w="4599178">
                  <a:extLst>
                    <a:ext uri="{9D8B030D-6E8A-4147-A177-3AD203B41FA5}">
                      <a16:colId xmlns:a16="http://schemas.microsoft.com/office/drawing/2014/main" val="20001"/>
                    </a:ext>
                  </a:extLst>
                </a:gridCol>
              </a:tblGrid>
              <a:tr h="480842">
                <a:tc>
                  <a:txBody>
                    <a:bodyPr/>
                    <a:lstStyle/>
                    <a:p>
                      <a:pPr algn="l" rtl="0"/>
                      <a:r>
                        <a:rPr lang="en-US" sz="1800" dirty="0" smtClean="0"/>
                        <a:t>Member</a:t>
                      </a:r>
                      <a:endParaRPr lang="en-US" sz="1800" dirty="0"/>
                    </a:p>
                  </a:txBody>
                  <a:tcPr marL="68580" marR="68580" marT="34290" marB="34290"/>
                </a:tc>
                <a:tc>
                  <a:txBody>
                    <a:bodyPr/>
                    <a:lstStyle/>
                    <a:p>
                      <a:pPr algn="l" rtl="0"/>
                      <a:r>
                        <a:rPr lang="en-US" sz="1800" dirty="0" smtClean="0"/>
                        <a:t>Description</a:t>
                      </a:r>
                      <a:endParaRPr lang="en-US" sz="1800" dirty="0"/>
                    </a:p>
                  </a:txBody>
                  <a:tcPr marL="68580" marR="68580" marT="34290" marB="34290"/>
                </a:tc>
                <a:extLst>
                  <a:ext uri="{0D108BD9-81ED-4DB2-BD59-A6C34878D82A}">
                    <a16:rowId xmlns:a16="http://schemas.microsoft.com/office/drawing/2014/main" val="10000"/>
                  </a:ext>
                </a:extLst>
              </a:tr>
              <a:tr h="829946">
                <a:tc>
                  <a:txBody>
                    <a:bodyPr/>
                    <a:lstStyle/>
                    <a:p>
                      <a:pPr algn="l" rtl="0"/>
                      <a:r>
                        <a:rPr lang="en-US" sz="1800" b="1" i="0" kern="1200" dirty="0" err="1" smtClean="0">
                          <a:solidFill>
                            <a:schemeClr val="tx1"/>
                          </a:solidFill>
                          <a:effectLst/>
                          <a:latin typeface="+mn-lt"/>
                          <a:ea typeface="+mn-ea"/>
                          <a:cs typeface="+mn-cs"/>
                        </a:rPr>
                        <a:t>sendKeys</a:t>
                      </a:r>
                      <a:r>
                        <a:rPr lang="en-US" sz="1800" b="1" i="0" kern="1200" dirty="0" smtClean="0">
                          <a:solidFill>
                            <a:schemeClr val="tx1"/>
                          </a:solidFill>
                          <a:effectLst/>
                          <a:latin typeface="+mn-lt"/>
                          <a:ea typeface="+mn-ea"/>
                          <a:cs typeface="+mn-cs"/>
                        </a:rPr>
                        <a:t>(</a:t>
                      </a:r>
                      <a:r>
                        <a:rPr lang="en-US" sz="1800" b="1" i="0" kern="1200" dirty="0" err="1" smtClean="0">
                          <a:solidFill>
                            <a:schemeClr val="tx1"/>
                          </a:solidFill>
                          <a:effectLst/>
                          <a:latin typeface="+mn-lt"/>
                          <a:ea typeface="+mn-ea"/>
                          <a:cs typeface="+mn-cs"/>
                        </a:rPr>
                        <a:t>keysToSend</a:t>
                      </a:r>
                      <a:r>
                        <a:rPr lang="en-US" sz="1800" b="1" i="0" kern="1200" dirty="0" smtClean="0">
                          <a:solidFill>
                            <a:schemeClr val="tx1"/>
                          </a:solidFill>
                          <a:effectLst/>
                          <a:latin typeface="+mn-lt"/>
                          <a:ea typeface="+mn-ea"/>
                          <a:cs typeface="+mn-cs"/>
                        </a:rPr>
                        <a:t>)</a:t>
                      </a:r>
                      <a:endParaRPr lang="en-US" sz="1800" dirty="0"/>
                    </a:p>
                  </a:txBody>
                  <a:tcPr marL="68580" marR="68580" marT="34290" marB="34290"/>
                </a:tc>
                <a:tc>
                  <a:txBody>
                    <a:bodyPr/>
                    <a:lstStyle/>
                    <a:p>
                      <a:pPr algn="l"/>
                      <a:r>
                        <a:rPr lang="en-US" sz="1800" b="0" i="0" kern="1200" dirty="0" smtClean="0">
                          <a:solidFill>
                            <a:schemeClr val="tx1"/>
                          </a:solidFill>
                          <a:effectLst/>
                          <a:latin typeface="+mn-lt"/>
                          <a:ea typeface="+mn-ea"/>
                          <a:cs typeface="+mn-cs"/>
                        </a:rPr>
                        <a:t>Sends a series of keystrokes onto the element.</a:t>
                      </a:r>
                    </a:p>
                  </a:txBody>
                  <a:tcPr marL="68580" marR="68580" marT="34290" marB="34290"/>
                </a:tc>
                <a:extLst>
                  <a:ext uri="{0D108BD9-81ED-4DB2-BD59-A6C34878D82A}">
                    <a16:rowId xmlns:a16="http://schemas.microsoft.com/office/drawing/2014/main" val="10001"/>
                  </a:ext>
                </a:extLst>
              </a:tr>
              <a:tr h="480842">
                <a:tc>
                  <a:txBody>
                    <a:bodyPr/>
                    <a:lstStyle/>
                    <a:p>
                      <a:pPr algn="l" rtl="0"/>
                      <a:r>
                        <a:rPr lang="en-US" sz="1800" b="1" i="0" kern="1200" dirty="0" err="1" smtClean="0">
                          <a:solidFill>
                            <a:schemeClr val="tx1"/>
                          </a:solidFill>
                          <a:effectLst/>
                          <a:latin typeface="+mn-lt"/>
                          <a:ea typeface="+mn-ea"/>
                          <a:cs typeface="+mn-cs"/>
                        </a:rPr>
                        <a:t>keyDown</a:t>
                      </a:r>
                      <a:r>
                        <a:rPr lang="en-US" sz="1800" b="1" i="0" kern="1200" dirty="0" smtClean="0">
                          <a:solidFill>
                            <a:schemeClr val="tx1"/>
                          </a:solidFill>
                          <a:effectLst/>
                          <a:latin typeface="+mn-lt"/>
                          <a:ea typeface="+mn-ea"/>
                          <a:cs typeface="+mn-cs"/>
                        </a:rPr>
                        <a:t>(</a:t>
                      </a:r>
                      <a:r>
                        <a:rPr lang="en-US" sz="1800" b="1" i="0" kern="1200" dirty="0" err="1" smtClean="0">
                          <a:solidFill>
                            <a:schemeClr val="tx1"/>
                          </a:solidFill>
                          <a:effectLst/>
                          <a:latin typeface="+mn-lt"/>
                          <a:ea typeface="+mn-ea"/>
                          <a:cs typeface="+mn-cs"/>
                        </a:rPr>
                        <a:t>theKey</a:t>
                      </a:r>
                      <a:r>
                        <a:rPr lang="en-US" sz="1800" b="1" i="0" kern="1200" dirty="0" smtClean="0">
                          <a:solidFill>
                            <a:schemeClr val="tx1"/>
                          </a:solidFill>
                          <a:effectLst/>
                          <a:latin typeface="+mn-lt"/>
                          <a:ea typeface="+mn-ea"/>
                          <a:cs typeface="+mn-cs"/>
                        </a:rPr>
                        <a:t>)</a:t>
                      </a:r>
                      <a:endParaRPr lang="en-US" sz="1800" dirty="0"/>
                    </a:p>
                  </a:txBody>
                  <a:tcPr marL="68580" marR="68580" marT="34290" marB="34290"/>
                </a:tc>
                <a:tc>
                  <a:txBody>
                    <a:bodyPr/>
                    <a:lstStyle/>
                    <a:p>
                      <a:pPr algn="l"/>
                      <a:r>
                        <a:rPr lang="en-US" sz="1800" b="0" i="0" kern="1200" dirty="0" smtClean="0">
                          <a:solidFill>
                            <a:schemeClr val="tx1"/>
                          </a:solidFill>
                          <a:effectLst/>
                          <a:latin typeface="+mn-lt"/>
                          <a:ea typeface="+mn-ea"/>
                          <a:cs typeface="+mn-cs"/>
                        </a:rPr>
                        <a:t>Sends a key press without release it. Subsequent actions may assume it as pressed.</a:t>
                      </a:r>
                    </a:p>
                  </a:txBody>
                  <a:tcPr marL="68580" marR="68580" marT="34290" marB="34290"/>
                </a:tc>
                <a:extLst>
                  <a:ext uri="{0D108BD9-81ED-4DB2-BD59-A6C34878D82A}">
                    <a16:rowId xmlns:a16="http://schemas.microsoft.com/office/drawing/2014/main" val="10002"/>
                  </a:ext>
                </a:extLst>
              </a:tr>
              <a:tr h="480842">
                <a:tc>
                  <a:txBody>
                    <a:bodyPr/>
                    <a:lstStyle/>
                    <a:p>
                      <a:pPr algn="l" rtl="0"/>
                      <a:r>
                        <a:rPr lang="en-US" sz="1800" b="1" i="0" kern="1200" dirty="0" err="1" smtClean="0">
                          <a:solidFill>
                            <a:schemeClr val="tx1"/>
                          </a:solidFill>
                          <a:effectLst/>
                          <a:latin typeface="+mn-lt"/>
                          <a:ea typeface="+mn-ea"/>
                          <a:cs typeface="+mn-cs"/>
                        </a:rPr>
                        <a:t>keyUp</a:t>
                      </a:r>
                      <a:r>
                        <a:rPr lang="en-US" sz="1800" b="1" i="0" kern="1200" dirty="0" smtClean="0">
                          <a:solidFill>
                            <a:schemeClr val="tx1"/>
                          </a:solidFill>
                          <a:effectLst/>
                          <a:latin typeface="+mn-lt"/>
                          <a:ea typeface="+mn-ea"/>
                          <a:cs typeface="+mn-cs"/>
                        </a:rPr>
                        <a:t>(</a:t>
                      </a:r>
                      <a:r>
                        <a:rPr lang="en-US" sz="1800" b="1" i="0" kern="1200" dirty="0" err="1" smtClean="0">
                          <a:solidFill>
                            <a:schemeClr val="tx1"/>
                          </a:solidFill>
                          <a:effectLst/>
                          <a:latin typeface="+mn-lt"/>
                          <a:ea typeface="+mn-ea"/>
                          <a:cs typeface="+mn-cs"/>
                        </a:rPr>
                        <a:t>theKey</a:t>
                      </a:r>
                      <a:r>
                        <a:rPr lang="en-US" sz="1800" b="1" i="0" kern="1200" dirty="0" smtClean="0">
                          <a:solidFill>
                            <a:schemeClr val="tx1"/>
                          </a:solidFill>
                          <a:effectLst/>
                          <a:latin typeface="+mn-lt"/>
                          <a:ea typeface="+mn-ea"/>
                          <a:cs typeface="+mn-cs"/>
                        </a:rPr>
                        <a:t>)</a:t>
                      </a:r>
                      <a:endParaRPr lang="en-US" sz="1800" dirty="0"/>
                    </a:p>
                  </a:txBody>
                  <a:tcPr marL="68580" marR="68580" marT="34290" marB="34290"/>
                </a:tc>
                <a:tc>
                  <a:txBody>
                    <a:bodyPr/>
                    <a:lstStyle/>
                    <a:p>
                      <a:pPr algn="l"/>
                      <a:r>
                        <a:rPr lang="en-US" sz="1800" b="0" i="0" kern="1200" dirty="0" smtClean="0">
                          <a:solidFill>
                            <a:schemeClr val="tx1"/>
                          </a:solidFill>
                          <a:effectLst/>
                          <a:latin typeface="+mn-lt"/>
                          <a:ea typeface="+mn-ea"/>
                          <a:cs typeface="+mn-cs"/>
                        </a:rPr>
                        <a:t>Performs a key release.</a:t>
                      </a:r>
                    </a:p>
                  </a:txBody>
                  <a:tcPr marL="68580" marR="68580" marT="34290" marB="3429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796435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Element </a:t>
            </a:r>
            <a:endParaRPr lang="en-US" dirty="0"/>
          </a:p>
        </p:txBody>
      </p:sp>
      <p:sp>
        <p:nvSpPr>
          <p:cNvPr id="3" name="TextBox 2"/>
          <p:cNvSpPr txBox="1"/>
          <p:nvPr/>
        </p:nvSpPr>
        <p:spPr>
          <a:xfrm>
            <a:off x="381965" y="4676172"/>
            <a:ext cx="5521124" cy="1200329"/>
          </a:xfrm>
          <a:prstGeom prst="rect">
            <a:avLst/>
          </a:prstGeom>
          <a:noFill/>
        </p:spPr>
        <p:txBody>
          <a:bodyPr wrap="square" rtlCol="0">
            <a:spAutoFit/>
          </a:bodyPr>
          <a:lstStyle/>
          <a:p>
            <a:r>
              <a:rPr lang="en-US" dirty="0">
                <a:hlinkClick r:id="rId2"/>
              </a:rPr>
              <a:t>http://</a:t>
            </a:r>
            <a:r>
              <a:rPr lang="en-US" dirty="0" smtClean="0">
                <a:hlinkClick r:id="rId2"/>
              </a:rPr>
              <a:t>demo.guru99.com/test/newtours/register.php</a:t>
            </a:r>
            <a:endParaRPr lang="en-US" dirty="0" smtClean="0"/>
          </a:p>
          <a:p>
            <a:r>
              <a:rPr lang="en-US" dirty="0" smtClean="0"/>
              <a:t>Open the site</a:t>
            </a:r>
          </a:p>
          <a:p>
            <a:r>
              <a:rPr lang="en-US" dirty="0" smtClean="0"/>
              <a:t>Fill the form and send it</a:t>
            </a:r>
          </a:p>
          <a:p>
            <a:endParaRPr lang="en-US" dirty="0"/>
          </a:p>
        </p:txBody>
      </p:sp>
    </p:spTree>
    <p:extLst>
      <p:ext uri="{BB962C8B-B14F-4D97-AF65-F5344CB8AC3E}">
        <p14:creationId xmlns:p14="http://schemas.microsoft.com/office/powerpoint/2010/main" val="42881562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Waits</a:t>
            </a:r>
            <a:endParaRPr lang="en-US" dirty="0"/>
          </a:p>
        </p:txBody>
      </p:sp>
      <p:sp>
        <p:nvSpPr>
          <p:cNvPr id="3" name="Content Placeholder 2"/>
          <p:cNvSpPr>
            <a:spLocks noGrp="1"/>
          </p:cNvSpPr>
          <p:nvPr>
            <p:ph idx="1"/>
          </p:nvPr>
        </p:nvSpPr>
        <p:spPr/>
        <p:txBody>
          <a:bodyPr/>
          <a:lstStyle/>
          <a:p>
            <a:r>
              <a:rPr lang="en-US" dirty="0" err="1" smtClean="0"/>
              <a:t>Thread.Sleep</a:t>
            </a:r>
            <a:r>
              <a:rPr lang="en-US" dirty="0" smtClean="0"/>
              <a:t> – waits a constant time (not recommended!)</a:t>
            </a:r>
          </a:p>
          <a:p>
            <a:endParaRPr lang="en-US" dirty="0"/>
          </a:p>
          <a:p>
            <a:r>
              <a:rPr lang="en-US" dirty="0" smtClean="0"/>
              <a:t>Implicit Wait – automatically waits until </a:t>
            </a:r>
            <a:r>
              <a:rPr lang="en-US" dirty="0" err="1" smtClean="0"/>
              <a:t>FindElement</a:t>
            </a:r>
            <a:r>
              <a:rPr lang="en-US" dirty="0" smtClean="0"/>
              <a:t> finds the specified element</a:t>
            </a:r>
          </a:p>
          <a:p>
            <a:pPr lvl="1"/>
            <a:r>
              <a:rPr lang="en-US" dirty="0" smtClean="0"/>
              <a:t>Throws </a:t>
            </a:r>
            <a:r>
              <a:rPr lang="en-US" dirty="0" err="1" smtClean="0"/>
              <a:t>NoSuchElementException</a:t>
            </a:r>
            <a:r>
              <a:rPr lang="en-US" dirty="0" smtClean="0"/>
              <a:t> if not found after timeout</a:t>
            </a:r>
          </a:p>
          <a:p>
            <a:endParaRPr lang="en-US" dirty="0"/>
          </a:p>
          <a:p>
            <a:r>
              <a:rPr lang="en-US" dirty="0" smtClean="0"/>
              <a:t>Explicit Wait – Waits for a specific condition to be true</a:t>
            </a:r>
          </a:p>
          <a:p>
            <a:pPr lvl="1"/>
            <a:r>
              <a:rPr lang="en-US" dirty="0" smtClean="0"/>
              <a:t>Throws </a:t>
            </a:r>
            <a:r>
              <a:rPr lang="en-US" dirty="0" err="1" smtClean="0"/>
              <a:t>WebDriverTimeoutException</a:t>
            </a:r>
            <a:r>
              <a:rPr lang="en-US" dirty="0" smtClean="0"/>
              <a:t> if condition is not met after timeout</a:t>
            </a:r>
            <a:endParaRPr lang="en-US" dirty="0"/>
          </a:p>
        </p:txBody>
      </p:sp>
    </p:spTree>
    <p:extLst>
      <p:ext uri="{BB962C8B-B14F-4D97-AF65-F5344CB8AC3E}">
        <p14:creationId xmlns:p14="http://schemas.microsoft.com/office/powerpoint/2010/main" val="139828563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Thread.Sleep</a:t>
            </a:r>
            <a:endParaRPr lang="en-US" dirty="0"/>
          </a:p>
        </p:txBody>
      </p:sp>
      <p:graphicFrame>
        <p:nvGraphicFramePr>
          <p:cNvPr id="4" name="Content Placeholder 3"/>
          <p:cNvGraphicFramePr>
            <a:graphicFrameLocks noGrp="1"/>
          </p:cNvGraphicFramePr>
          <p:nvPr>
            <p:ph idx="1"/>
            <p:extLst/>
          </p:nvPr>
        </p:nvGraphicFramePr>
        <p:xfrm>
          <a:off x="2101221" y="1976372"/>
          <a:ext cx="5013566" cy="348615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a:off x="3160643" y="2507146"/>
            <a:ext cx="0" cy="2047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45126" y="2502176"/>
            <a:ext cx="0" cy="2047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603034" y="2507146"/>
            <a:ext cx="0" cy="2047461"/>
          </a:xfrm>
          <a:prstGeom prst="line">
            <a:avLst/>
          </a:prstGeom>
        </p:spPr>
        <p:style>
          <a:lnRef idx="1">
            <a:schemeClr val="accent1"/>
          </a:lnRef>
          <a:fillRef idx="0">
            <a:schemeClr val="accent1"/>
          </a:fillRef>
          <a:effectRef idx="0">
            <a:schemeClr val="accent1"/>
          </a:effectRef>
          <a:fontRef idx="minor">
            <a:schemeClr val="tx1"/>
          </a:fontRef>
        </p:style>
      </p:cxnSp>
      <p:sp>
        <p:nvSpPr>
          <p:cNvPr id="10" name="Line Callout 1 9"/>
          <p:cNvSpPr/>
          <p:nvPr/>
        </p:nvSpPr>
        <p:spPr>
          <a:xfrm>
            <a:off x="928396" y="2452481"/>
            <a:ext cx="789858" cy="417443"/>
          </a:xfrm>
          <a:prstGeom prst="borderCallout1">
            <a:avLst>
              <a:gd name="adj1" fmla="val 47321"/>
              <a:gd name="adj2" fmla="val 101143"/>
              <a:gd name="adj3" fmla="val 76786"/>
              <a:gd name="adj4" fmla="val 281286"/>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Median</a:t>
            </a:r>
          </a:p>
        </p:txBody>
      </p:sp>
      <p:sp>
        <p:nvSpPr>
          <p:cNvPr id="11" name="Line Callout 1 10"/>
          <p:cNvSpPr/>
          <p:nvPr/>
        </p:nvSpPr>
        <p:spPr>
          <a:xfrm>
            <a:off x="928396" y="3093282"/>
            <a:ext cx="789858" cy="417443"/>
          </a:xfrm>
          <a:prstGeom prst="borderCallout1">
            <a:avLst>
              <a:gd name="adj1" fmla="val 47321"/>
              <a:gd name="adj2" fmla="val 101143"/>
              <a:gd name="adj3" fmla="val 52977"/>
              <a:gd name="adj4" fmla="val 293869"/>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Avarage</a:t>
            </a:r>
            <a:endParaRPr lang="en-US" sz="1350" dirty="0"/>
          </a:p>
        </p:txBody>
      </p:sp>
      <p:sp>
        <p:nvSpPr>
          <p:cNvPr id="12" name="Line Callout 1 11"/>
          <p:cNvSpPr/>
          <p:nvPr/>
        </p:nvSpPr>
        <p:spPr>
          <a:xfrm>
            <a:off x="6707895" y="3093281"/>
            <a:ext cx="789858" cy="417443"/>
          </a:xfrm>
          <a:prstGeom prst="borderCallout1">
            <a:avLst>
              <a:gd name="adj1" fmla="val 49702"/>
              <a:gd name="adj2" fmla="val -783"/>
              <a:gd name="adj3" fmla="val 36310"/>
              <a:gd name="adj4" fmla="val -267352"/>
            </a:avLst>
          </a:prstGeom>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99%</a:t>
            </a:r>
          </a:p>
        </p:txBody>
      </p:sp>
      <p:cxnSp>
        <p:nvCxnSpPr>
          <p:cNvPr id="16" name="Straight Arrow Connector 15"/>
          <p:cNvCxnSpPr/>
          <p:nvPr/>
        </p:nvCxnSpPr>
        <p:spPr>
          <a:xfrm>
            <a:off x="3245126" y="3719447"/>
            <a:ext cx="1357908" cy="0"/>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7" name="Line Callout 2 16"/>
          <p:cNvSpPr/>
          <p:nvPr/>
        </p:nvSpPr>
        <p:spPr>
          <a:xfrm>
            <a:off x="6762098" y="3854898"/>
            <a:ext cx="1258780" cy="417443"/>
          </a:xfrm>
          <a:prstGeom prst="borderCallout2">
            <a:avLst>
              <a:gd name="adj1" fmla="val 49702"/>
              <a:gd name="adj2" fmla="val -783"/>
              <a:gd name="adj3" fmla="val 52083"/>
              <a:gd name="adj4" fmla="val -155156"/>
              <a:gd name="adj5" fmla="val -25595"/>
              <a:gd name="adj6" fmla="val -222953"/>
            </a:avLst>
          </a:prstGeom>
          <a:ln>
            <a:headEnd type="none" w="med" len="med"/>
            <a:tailEnd type="arrow" w="med" len="me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50" dirty="0"/>
              <a:t>Time wasted!</a:t>
            </a:r>
          </a:p>
        </p:txBody>
      </p:sp>
    </p:spTree>
    <p:extLst>
      <p:ext uri="{BB962C8B-B14F-4D97-AF65-F5344CB8AC3E}">
        <p14:creationId xmlns:p14="http://schemas.microsoft.com/office/powerpoint/2010/main" val="34873857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Wait</a:t>
            </a:r>
            <a:endParaRPr lang="en-US" dirty="0"/>
          </a:p>
        </p:txBody>
      </p:sp>
      <p:sp>
        <p:nvSpPr>
          <p:cNvPr id="3" name="Content Placeholder 2"/>
          <p:cNvSpPr>
            <a:spLocks noGrp="1"/>
          </p:cNvSpPr>
          <p:nvPr>
            <p:ph idx="1"/>
          </p:nvPr>
        </p:nvSpPr>
        <p:spPr>
          <a:xfrm>
            <a:off x="611560" y="1976371"/>
            <a:ext cx="7992888" cy="441323"/>
          </a:xfrm>
        </p:spPr>
        <p:txBody>
          <a:bodyPr/>
          <a:lstStyle/>
          <a:p>
            <a:r>
              <a:rPr lang="en-US" dirty="0" smtClean="0"/>
              <a:t>Syntax:</a:t>
            </a:r>
            <a:endParaRPr lang="en-US" dirty="0"/>
          </a:p>
        </p:txBody>
      </p:sp>
      <p:sp>
        <p:nvSpPr>
          <p:cNvPr id="4" name="Text Placeholder 5"/>
          <p:cNvSpPr txBox="1">
            <a:spLocks/>
          </p:cNvSpPr>
          <p:nvPr/>
        </p:nvSpPr>
        <p:spPr>
          <a:xfrm>
            <a:off x="611560" y="2417693"/>
            <a:ext cx="8013402" cy="427383"/>
          </a:xfrm>
          <a:prstGeom prst="rect">
            <a:avLst/>
          </a:prstGeom>
          <a:solidFill>
            <a:srgbClr val="4B84C9">
              <a:alpha val="50000"/>
            </a:srgbClr>
          </a:solidFill>
        </p:spPr>
        <p:txBody>
          <a:bodyPr tIns="67500">
            <a:normAutofit/>
          </a:bodyPr>
          <a:lstStyle>
            <a:lvl1pPr marL="342900" indent="-342900">
              <a:spcBef>
                <a:spcPct val="20000"/>
              </a:spcBef>
              <a:buFont typeface="Arial" pitchFamily="34" charset="0"/>
              <a:buNone/>
              <a:defRPr lang="en-US" b="0" dirty="0" smtClean="0">
                <a:latin typeface="Consolas" pitchFamily="49" charset="0"/>
                <a:cs typeface="Courier New" pitchFamily="49" charset="0"/>
              </a:defRPr>
            </a:lvl1pPr>
            <a:lvl2pPr marL="742950" indent="-285750" algn="r" rtl="1">
              <a:spcBef>
                <a:spcPct val="20000"/>
              </a:spcBef>
              <a:buFont typeface="Arial" pitchFamily="34" charset="0"/>
              <a:buChar char="•"/>
              <a:defRPr lang="en-US" sz="1600" b="0" dirty="0" smtClean="0">
                <a:latin typeface="Consolas" pitchFamily="49" charset="0"/>
                <a:cs typeface="Courier New" pitchFamily="49" charset="0"/>
              </a:defRPr>
            </a:lvl2pPr>
            <a:lvl3pPr marL="1143000" indent="-228600" algn="r" rtl="1">
              <a:spcBef>
                <a:spcPct val="20000"/>
              </a:spcBef>
              <a:buFont typeface="Arial" pitchFamily="34" charset="0"/>
              <a:buChar char="•"/>
              <a:defRPr lang="en-US" sz="1600" b="0" dirty="0" smtClean="0">
                <a:latin typeface="Consolas" pitchFamily="49" charset="0"/>
                <a:cs typeface="Courier New" pitchFamily="49" charset="0"/>
              </a:defRPr>
            </a:lvl3pPr>
            <a:lvl4pPr marL="1600200" indent="-228600" algn="r" rtl="1">
              <a:spcBef>
                <a:spcPct val="20000"/>
              </a:spcBef>
              <a:buFont typeface="Arial" pitchFamily="34" charset="0"/>
              <a:buChar char="•"/>
              <a:defRPr lang="en-US" sz="1600" b="0" dirty="0" smtClean="0">
                <a:latin typeface="Consolas" pitchFamily="49" charset="0"/>
                <a:cs typeface="Courier New" pitchFamily="49" charset="0"/>
              </a:defRPr>
            </a:lvl4pPr>
            <a:lvl5pPr marL="2057400" indent="-228600" algn="r" rtl="1">
              <a:spcBef>
                <a:spcPct val="20000"/>
              </a:spcBef>
              <a:buFont typeface="Arial" pitchFamily="34" charset="0"/>
              <a:buChar char="•"/>
              <a:defRPr lang="en-US" sz="1600" b="0" dirty="0">
                <a:latin typeface="Consolas" pitchFamily="49" charset="0"/>
                <a:cs typeface="Courier New" pitchFamily="49" charset="0"/>
              </a:defRPr>
            </a:lvl5pPr>
            <a:lvl6pPr marL="2514600" indent="-228600" algn="r" rtl="1">
              <a:spcBef>
                <a:spcPct val="20000"/>
              </a:spcBef>
              <a:buFont typeface="Arial" pitchFamily="34" charset="0"/>
              <a:buChar char="•"/>
              <a:defRPr sz="2000"/>
            </a:lvl6pPr>
            <a:lvl7pPr marL="2971800" indent="-228600" algn="r" rtl="1">
              <a:spcBef>
                <a:spcPct val="20000"/>
              </a:spcBef>
              <a:buFont typeface="Arial" pitchFamily="34" charset="0"/>
              <a:buChar char="•"/>
              <a:defRPr sz="2000"/>
            </a:lvl7pPr>
            <a:lvl8pPr marL="3429000" indent="-228600" algn="r" rtl="1">
              <a:spcBef>
                <a:spcPct val="20000"/>
              </a:spcBef>
              <a:buFont typeface="Arial" pitchFamily="34" charset="0"/>
              <a:buChar char="•"/>
              <a:defRPr sz="2000"/>
            </a:lvl8pPr>
            <a:lvl9pPr marL="3886200" indent="-228600" algn="r" rtl="1">
              <a:spcBef>
                <a:spcPct val="20000"/>
              </a:spcBef>
              <a:buFont typeface="Arial" pitchFamily="34" charset="0"/>
              <a:buChar char="•"/>
              <a:defRPr sz="2000"/>
            </a:lvl9pPr>
          </a:lstStyle>
          <a:p>
            <a:r>
              <a:rPr lang="en-US" sz="1350" dirty="0" err="1"/>
              <a:t>driver.Manage</a:t>
            </a:r>
            <a:r>
              <a:rPr lang="en-US" sz="1350" dirty="0"/>
              <a:t>().Timeouts().</a:t>
            </a:r>
            <a:r>
              <a:rPr lang="en-US" sz="1350" dirty="0" err="1"/>
              <a:t>ImplicitWait</a:t>
            </a:r>
            <a:r>
              <a:rPr lang="en-US" sz="1350" dirty="0"/>
              <a:t> = </a:t>
            </a:r>
            <a:r>
              <a:rPr lang="en-US" sz="1350" dirty="0" err="1"/>
              <a:t>TimeSpan.FromSeconds</a:t>
            </a:r>
            <a:r>
              <a:rPr lang="en-US" sz="1350" dirty="0"/>
              <a:t>(20);</a:t>
            </a:r>
          </a:p>
        </p:txBody>
      </p:sp>
      <p:sp>
        <p:nvSpPr>
          <p:cNvPr id="7" name="Content Placeholder 2"/>
          <p:cNvSpPr txBox="1">
            <a:spLocks/>
          </p:cNvSpPr>
          <p:nvPr/>
        </p:nvSpPr>
        <p:spPr>
          <a:xfrm>
            <a:off x="611560" y="3153189"/>
            <a:ext cx="7992888" cy="1958009"/>
          </a:xfrm>
          <a:prstGeom prst="rect">
            <a:avLst/>
          </a:prstGeom>
        </p:spPr>
        <p:txBody>
          <a:bodyPr lIns="0">
            <a:normAutofit/>
          </a:bodyPr>
          <a:lstStyle>
            <a:lvl1pPr marL="342900" indent="-342900" algn="l" defTabSz="914400" rtl="0" eaLnBrk="1" latinLnBrk="0" hangingPunct="1">
              <a:spcBef>
                <a:spcPct val="20000"/>
              </a:spcBef>
              <a:buFontTx/>
              <a:buBlip>
                <a:blip r:embed="rId2"/>
              </a:buBlip>
              <a:defRPr sz="2800" kern="1200">
                <a:solidFill>
                  <a:schemeClr val="tx1"/>
                </a:solidFill>
                <a:latin typeface="Segoe" panose="020B0502040504020203" pitchFamily="34" charset="0"/>
                <a:ea typeface="+mn-ea"/>
                <a:cs typeface="+mn-cs"/>
              </a:defRPr>
            </a:lvl1pPr>
            <a:lvl2pPr marL="742950" indent="-285750" algn="l" defTabSz="914400" rtl="0" eaLnBrk="1" latinLnBrk="0" hangingPunct="1">
              <a:spcBef>
                <a:spcPct val="20000"/>
              </a:spcBef>
              <a:buFontTx/>
              <a:buBlip>
                <a:blip r:embed="rId2"/>
              </a:buBlip>
              <a:defRPr sz="2400" kern="1200">
                <a:solidFill>
                  <a:schemeClr val="tx1"/>
                </a:solidFill>
                <a:latin typeface="Segoe" panose="020B0502040504020203" pitchFamily="34" charset="0"/>
                <a:ea typeface="+mn-ea"/>
                <a:cs typeface="+mn-cs"/>
              </a:defRPr>
            </a:lvl2pPr>
            <a:lvl3pPr marL="1143000" indent="-228600" algn="l" defTabSz="914400" rtl="0" eaLnBrk="1" latinLnBrk="0" hangingPunct="1">
              <a:spcBef>
                <a:spcPct val="20000"/>
              </a:spcBef>
              <a:buFontTx/>
              <a:buBlip>
                <a:blip r:embed="rId2"/>
              </a:buBlip>
              <a:defRPr sz="2000" kern="1200">
                <a:solidFill>
                  <a:schemeClr val="tx1"/>
                </a:solidFill>
                <a:latin typeface="Segoe" panose="020B0502040504020203" pitchFamily="34" charset="0"/>
                <a:ea typeface="+mn-ea"/>
                <a:cs typeface="+mn-cs"/>
              </a:defRPr>
            </a:lvl3pPr>
            <a:lvl4pPr marL="1600200" indent="-228600" algn="l" defTabSz="914400" rtl="0" eaLnBrk="1" latinLnBrk="0" hangingPunct="1">
              <a:spcBef>
                <a:spcPct val="20000"/>
              </a:spcBef>
              <a:buFontTx/>
              <a:buBlip>
                <a:blip r:embed="rId2"/>
              </a:buBlip>
              <a:defRPr sz="1800" kern="1200">
                <a:solidFill>
                  <a:schemeClr val="tx1"/>
                </a:solidFill>
                <a:latin typeface="Segoe" panose="020B0502040504020203" pitchFamily="34" charset="0"/>
                <a:ea typeface="+mn-ea"/>
                <a:cs typeface="+mn-cs"/>
              </a:defRPr>
            </a:lvl4pPr>
            <a:lvl5pPr marL="2057400" indent="-228600" algn="l" defTabSz="914400" rtl="0" eaLnBrk="1" latinLnBrk="0" hangingPunct="1">
              <a:spcBef>
                <a:spcPct val="20000"/>
              </a:spcBef>
              <a:buFontTx/>
              <a:buBlip>
                <a:blip r:embed="rId2"/>
              </a:buBlip>
              <a:defRPr sz="1800" kern="1200">
                <a:solidFill>
                  <a:schemeClr val="tx1"/>
                </a:solidFill>
                <a:latin typeface="Segoe" panose="020B0502040504020203" pitchFamily="34" charset="0"/>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a:t>Affects all </a:t>
            </a:r>
            <a:r>
              <a:rPr lang="en-US" sz="2100" dirty="0" err="1"/>
              <a:t>FindElement</a:t>
            </a:r>
            <a:r>
              <a:rPr lang="en-US" sz="2100" dirty="0"/>
              <a:t> operations</a:t>
            </a:r>
          </a:p>
          <a:p>
            <a:r>
              <a:rPr lang="en-US" sz="2100" dirty="0"/>
              <a:t>Affects only </a:t>
            </a:r>
            <a:r>
              <a:rPr lang="en-US" sz="2100" i="1" dirty="0" err="1"/>
              <a:t>FindElement</a:t>
            </a:r>
            <a:r>
              <a:rPr lang="en-US" sz="2100" dirty="0"/>
              <a:t> operations</a:t>
            </a:r>
          </a:p>
          <a:p>
            <a:r>
              <a:rPr lang="en-US" sz="2100" dirty="0"/>
              <a:t>For </a:t>
            </a:r>
            <a:r>
              <a:rPr lang="en-US" sz="2100" dirty="0" err="1"/>
              <a:t>FindElements</a:t>
            </a:r>
            <a:r>
              <a:rPr lang="en-US" sz="2100" dirty="0"/>
              <a:t> – waits until at least one element is found</a:t>
            </a:r>
          </a:p>
        </p:txBody>
      </p:sp>
    </p:spTree>
    <p:extLst>
      <p:ext uri="{BB962C8B-B14F-4D97-AF65-F5344CB8AC3E}">
        <p14:creationId xmlns:p14="http://schemas.microsoft.com/office/powerpoint/2010/main" val="36925534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Explicit Wait</a:t>
            </a:r>
            <a:endParaRPr lang="en-US" dirty="0"/>
          </a:p>
        </p:txBody>
      </p:sp>
      <p:sp>
        <p:nvSpPr>
          <p:cNvPr id="3" name="Content Placeholder 2"/>
          <p:cNvSpPr>
            <a:spLocks noGrp="1"/>
          </p:cNvSpPr>
          <p:nvPr>
            <p:ph idx="1"/>
          </p:nvPr>
        </p:nvSpPr>
        <p:spPr>
          <a:xfrm>
            <a:off x="611560" y="1976371"/>
            <a:ext cx="7992888" cy="441323"/>
          </a:xfrm>
        </p:spPr>
        <p:txBody>
          <a:bodyPr/>
          <a:lstStyle/>
          <a:p>
            <a:r>
              <a:rPr lang="en-US" dirty="0" smtClean="0"/>
              <a:t>Syntax:</a:t>
            </a:r>
            <a:endParaRPr lang="en-US" dirty="0"/>
          </a:p>
        </p:txBody>
      </p:sp>
      <p:sp>
        <p:nvSpPr>
          <p:cNvPr id="4" name="Text Placeholder 5"/>
          <p:cNvSpPr txBox="1">
            <a:spLocks/>
          </p:cNvSpPr>
          <p:nvPr/>
        </p:nvSpPr>
        <p:spPr>
          <a:xfrm>
            <a:off x="611560" y="2417693"/>
            <a:ext cx="8013402" cy="735496"/>
          </a:xfrm>
          <a:prstGeom prst="rect">
            <a:avLst/>
          </a:prstGeom>
          <a:solidFill>
            <a:srgbClr val="4B84C9">
              <a:alpha val="50000"/>
            </a:srgbClr>
          </a:solidFill>
        </p:spPr>
        <p:txBody>
          <a:bodyPr tIns="67500">
            <a:noAutofit/>
          </a:bodyPr>
          <a:lstStyle>
            <a:lvl1pPr marL="342900" indent="-342900">
              <a:spcBef>
                <a:spcPct val="20000"/>
              </a:spcBef>
              <a:buFont typeface="Arial" pitchFamily="34" charset="0"/>
              <a:buNone/>
              <a:defRPr lang="en-US" b="0" dirty="0" smtClean="0">
                <a:latin typeface="Consolas" pitchFamily="49" charset="0"/>
                <a:cs typeface="Courier New" pitchFamily="49" charset="0"/>
              </a:defRPr>
            </a:lvl1pPr>
            <a:lvl2pPr marL="742950" indent="-285750" algn="r" rtl="1">
              <a:spcBef>
                <a:spcPct val="20000"/>
              </a:spcBef>
              <a:buFont typeface="Arial" pitchFamily="34" charset="0"/>
              <a:buChar char="•"/>
              <a:defRPr lang="en-US" sz="1600" b="0" dirty="0" smtClean="0">
                <a:latin typeface="Consolas" pitchFamily="49" charset="0"/>
                <a:cs typeface="Courier New" pitchFamily="49" charset="0"/>
              </a:defRPr>
            </a:lvl2pPr>
            <a:lvl3pPr marL="1143000" indent="-228600" algn="r" rtl="1">
              <a:spcBef>
                <a:spcPct val="20000"/>
              </a:spcBef>
              <a:buFont typeface="Arial" pitchFamily="34" charset="0"/>
              <a:buChar char="•"/>
              <a:defRPr lang="en-US" sz="1600" b="0" dirty="0" smtClean="0">
                <a:latin typeface="Consolas" pitchFamily="49" charset="0"/>
                <a:cs typeface="Courier New" pitchFamily="49" charset="0"/>
              </a:defRPr>
            </a:lvl3pPr>
            <a:lvl4pPr marL="1600200" indent="-228600" algn="r" rtl="1">
              <a:spcBef>
                <a:spcPct val="20000"/>
              </a:spcBef>
              <a:buFont typeface="Arial" pitchFamily="34" charset="0"/>
              <a:buChar char="•"/>
              <a:defRPr lang="en-US" sz="1600" b="0" dirty="0" smtClean="0">
                <a:latin typeface="Consolas" pitchFamily="49" charset="0"/>
                <a:cs typeface="Courier New" pitchFamily="49" charset="0"/>
              </a:defRPr>
            </a:lvl4pPr>
            <a:lvl5pPr marL="2057400" indent="-228600" algn="r" rtl="1">
              <a:spcBef>
                <a:spcPct val="20000"/>
              </a:spcBef>
              <a:buFont typeface="Arial" pitchFamily="34" charset="0"/>
              <a:buChar char="•"/>
              <a:defRPr lang="en-US" sz="1600" b="0" dirty="0">
                <a:latin typeface="Consolas" pitchFamily="49" charset="0"/>
                <a:cs typeface="Courier New" pitchFamily="49" charset="0"/>
              </a:defRPr>
            </a:lvl5pPr>
            <a:lvl6pPr marL="2514600" indent="-228600" algn="r" rtl="1">
              <a:spcBef>
                <a:spcPct val="20000"/>
              </a:spcBef>
              <a:buFont typeface="Arial" pitchFamily="34" charset="0"/>
              <a:buChar char="•"/>
              <a:defRPr sz="2000"/>
            </a:lvl6pPr>
            <a:lvl7pPr marL="2971800" indent="-228600" algn="r" rtl="1">
              <a:spcBef>
                <a:spcPct val="20000"/>
              </a:spcBef>
              <a:buFont typeface="Arial" pitchFamily="34" charset="0"/>
              <a:buChar char="•"/>
              <a:defRPr sz="2000"/>
            </a:lvl7pPr>
            <a:lvl8pPr marL="3429000" indent="-228600" algn="r" rtl="1">
              <a:spcBef>
                <a:spcPct val="20000"/>
              </a:spcBef>
              <a:buFont typeface="Arial" pitchFamily="34" charset="0"/>
              <a:buChar char="•"/>
              <a:defRPr sz="2000"/>
            </a:lvl8pPr>
            <a:lvl9pPr marL="3886200" indent="-228600" algn="r" rtl="1">
              <a:spcBef>
                <a:spcPct val="20000"/>
              </a:spcBef>
              <a:buFont typeface="Arial" pitchFamily="34" charset="0"/>
              <a:buChar char="•"/>
              <a:defRPr sz="2000"/>
            </a:lvl9pPr>
          </a:lstStyle>
          <a:p>
            <a:r>
              <a:rPr lang="en-US" sz="1500" dirty="0" err="1"/>
              <a:t>WebDriverWait</a:t>
            </a:r>
            <a:r>
              <a:rPr lang="en-US" sz="1500" dirty="0"/>
              <a:t> wait = new </a:t>
            </a:r>
            <a:r>
              <a:rPr lang="en-US" sz="1500" dirty="0" err="1"/>
              <a:t>WebDriverWait</a:t>
            </a:r>
            <a:r>
              <a:rPr lang="en-US" sz="1500" dirty="0"/>
              <a:t>(driver, </a:t>
            </a:r>
            <a:r>
              <a:rPr lang="en-US" sz="1500" dirty="0" err="1"/>
              <a:t>TimeSpan.FromSeconds</a:t>
            </a:r>
            <a:r>
              <a:rPr lang="en-US" sz="1500" dirty="0"/>
              <a:t>(10));</a:t>
            </a:r>
          </a:p>
          <a:p>
            <a:r>
              <a:rPr lang="en-US" sz="1500" dirty="0" err="1"/>
              <a:t>Wait.Until</a:t>
            </a:r>
            <a:r>
              <a:rPr lang="en-US" sz="1500" dirty="0"/>
              <a:t>(</a:t>
            </a:r>
            <a:r>
              <a:rPr lang="en-US" sz="1500" i="1" dirty="0"/>
              <a:t>condition</a:t>
            </a:r>
            <a:r>
              <a:rPr lang="en-US" sz="1500" dirty="0"/>
              <a:t>);</a:t>
            </a:r>
          </a:p>
        </p:txBody>
      </p:sp>
      <p:sp>
        <p:nvSpPr>
          <p:cNvPr id="7" name="Content Placeholder 2"/>
          <p:cNvSpPr txBox="1">
            <a:spLocks/>
          </p:cNvSpPr>
          <p:nvPr/>
        </p:nvSpPr>
        <p:spPr>
          <a:xfrm>
            <a:off x="611560" y="3153189"/>
            <a:ext cx="7992888" cy="2464904"/>
          </a:xfrm>
          <a:prstGeom prst="rect">
            <a:avLst/>
          </a:prstGeom>
        </p:spPr>
        <p:txBody>
          <a:bodyPr lIns="0">
            <a:normAutofit/>
          </a:bodyPr>
          <a:lstStyle>
            <a:lvl1pPr marL="342900" indent="-342900" algn="l" defTabSz="914400" rtl="0" eaLnBrk="1" latinLnBrk="0" hangingPunct="1">
              <a:spcBef>
                <a:spcPct val="20000"/>
              </a:spcBef>
              <a:buFontTx/>
              <a:buBlip>
                <a:blip r:embed="rId2"/>
              </a:buBlip>
              <a:defRPr sz="2800" kern="1200">
                <a:solidFill>
                  <a:schemeClr val="tx1"/>
                </a:solidFill>
                <a:latin typeface="Segoe" panose="020B0502040504020203" pitchFamily="34" charset="0"/>
                <a:ea typeface="+mn-ea"/>
                <a:cs typeface="+mn-cs"/>
              </a:defRPr>
            </a:lvl1pPr>
            <a:lvl2pPr marL="742950" indent="-285750" algn="l" defTabSz="914400" rtl="0" eaLnBrk="1" latinLnBrk="0" hangingPunct="1">
              <a:spcBef>
                <a:spcPct val="20000"/>
              </a:spcBef>
              <a:buFontTx/>
              <a:buBlip>
                <a:blip r:embed="rId2"/>
              </a:buBlip>
              <a:defRPr sz="2400" kern="1200">
                <a:solidFill>
                  <a:schemeClr val="tx1"/>
                </a:solidFill>
                <a:latin typeface="Segoe" panose="020B0502040504020203" pitchFamily="34" charset="0"/>
                <a:ea typeface="+mn-ea"/>
                <a:cs typeface="+mn-cs"/>
              </a:defRPr>
            </a:lvl2pPr>
            <a:lvl3pPr marL="1143000" indent="-228600" algn="l" defTabSz="914400" rtl="0" eaLnBrk="1" latinLnBrk="0" hangingPunct="1">
              <a:spcBef>
                <a:spcPct val="20000"/>
              </a:spcBef>
              <a:buFontTx/>
              <a:buBlip>
                <a:blip r:embed="rId2"/>
              </a:buBlip>
              <a:defRPr sz="2000" kern="1200">
                <a:solidFill>
                  <a:schemeClr val="tx1"/>
                </a:solidFill>
                <a:latin typeface="Segoe" panose="020B0502040504020203" pitchFamily="34" charset="0"/>
                <a:ea typeface="+mn-ea"/>
                <a:cs typeface="+mn-cs"/>
              </a:defRPr>
            </a:lvl3pPr>
            <a:lvl4pPr marL="1600200" indent="-228600" algn="l" defTabSz="914400" rtl="0" eaLnBrk="1" latinLnBrk="0" hangingPunct="1">
              <a:spcBef>
                <a:spcPct val="20000"/>
              </a:spcBef>
              <a:buFontTx/>
              <a:buBlip>
                <a:blip r:embed="rId2"/>
              </a:buBlip>
              <a:defRPr sz="1800" kern="1200">
                <a:solidFill>
                  <a:schemeClr val="tx1"/>
                </a:solidFill>
                <a:latin typeface="Segoe" panose="020B0502040504020203" pitchFamily="34" charset="0"/>
                <a:ea typeface="+mn-ea"/>
                <a:cs typeface="+mn-cs"/>
              </a:defRPr>
            </a:lvl4pPr>
            <a:lvl5pPr marL="2057400" indent="-228600" algn="l" defTabSz="914400" rtl="0" eaLnBrk="1" latinLnBrk="0" hangingPunct="1">
              <a:spcBef>
                <a:spcPct val="20000"/>
              </a:spcBef>
              <a:buFontTx/>
              <a:buBlip>
                <a:blip r:embed="rId2"/>
              </a:buBlip>
              <a:defRPr sz="1800" kern="1200">
                <a:solidFill>
                  <a:schemeClr val="tx1"/>
                </a:solidFill>
                <a:latin typeface="Segoe" panose="020B0502040504020203" pitchFamily="34" charset="0"/>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a:t>Can be used to wait for any condition</a:t>
            </a:r>
          </a:p>
          <a:p>
            <a:r>
              <a:rPr lang="en-US" sz="2100" i="1" dirty="0"/>
              <a:t>Condition </a:t>
            </a:r>
            <a:r>
              <a:rPr lang="en-US" sz="2100" dirty="0"/>
              <a:t>is a delegate to a method or lambda that accepts </a:t>
            </a:r>
            <a:r>
              <a:rPr lang="en-US" sz="2100" dirty="0" err="1">
                <a:latin typeface="Consolas" panose="020B0609020204030204" pitchFamily="49" charset="0"/>
                <a:cs typeface="Consolas" panose="020B0609020204030204" pitchFamily="49" charset="0"/>
              </a:rPr>
              <a:t>IWebDriver</a:t>
            </a:r>
            <a:r>
              <a:rPr lang="en-US" sz="2100" dirty="0"/>
              <a:t> argument and either an object or a Boolean</a:t>
            </a:r>
          </a:p>
          <a:p>
            <a:r>
              <a:rPr lang="en-US" sz="2100" dirty="0"/>
              <a:t>The delegate is called continuously until it returns true or an object (not null)</a:t>
            </a:r>
          </a:p>
          <a:p>
            <a:r>
              <a:rPr lang="en-US" sz="2100" dirty="0"/>
              <a:t>The </a:t>
            </a:r>
            <a:r>
              <a:rPr lang="en-US" sz="2100" dirty="0" err="1">
                <a:latin typeface="Consolas" panose="020B0609020204030204" pitchFamily="49" charset="0"/>
                <a:cs typeface="Consolas" panose="020B0609020204030204" pitchFamily="49" charset="0"/>
              </a:rPr>
              <a:t>ExpectedConditions</a:t>
            </a:r>
            <a:r>
              <a:rPr lang="en-US" sz="2100" dirty="0"/>
              <a:t> class has many built-in conditions</a:t>
            </a:r>
          </a:p>
        </p:txBody>
      </p:sp>
    </p:spTree>
    <p:extLst>
      <p:ext uri="{BB962C8B-B14F-4D97-AF65-F5344CB8AC3E}">
        <p14:creationId xmlns:p14="http://schemas.microsoft.com/office/powerpoint/2010/main" val="33047760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Test Automation</a:t>
            </a:r>
            <a:endParaRPr lang="en-US" dirty="0"/>
          </a:p>
        </p:txBody>
      </p:sp>
      <p:sp>
        <p:nvSpPr>
          <p:cNvPr id="3" name="Content Placeholder 2"/>
          <p:cNvSpPr>
            <a:spLocks noGrp="1"/>
          </p:cNvSpPr>
          <p:nvPr>
            <p:ph idx="1"/>
          </p:nvPr>
        </p:nvSpPr>
        <p:spPr/>
        <p:txBody>
          <a:bodyPr>
            <a:normAutofit/>
          </a:bodyPr>
          <a:lstStyle/>
          <a:p>
            <a:r>
              <a:rPr lang="en-US" dirty="0" smtClean="0"/>
              <a:t>Verification </a:t>
            </a:r>
            <a:r>
              <a:rPr lang="en-US" dirty="0"/>
              <a:t>vs. </a:t>
            </a:r>
            <a:r>
              <a:rPr lang="en-US" dirty="0" smtClean="0"/>
              <a:t>Validation</a:t>
            </a:r>
          </a:p>
          <a:p>
            <a:endParaRPr lang="en-US" dirty="0" smtClean="0"/>
          </a:p>
          <a:p>
            <a:r>
              <a:rPr lang="en-US" dirty="0" smtClean="0"/>
              <a:t>Doesn’t </a:t>
            </a:r>
            <a:r>
              <a:rPr lang="en-US" i="1" dirty="0"/>
              <a:t>look for bugs</a:t>
            </a:r>
          </a:p>
          <a:p>
            <a:endParaRPr lang="en-US" dirty="0" smtClean="0"/>
          </a:p>
          <a:p>
            <a:r>
              <a:rPr lang="en-US" dirty="0" smtClean="0"/>
              <a:t>Doesn’t test “look &amp; feel”</a:t>
            </a:r>
          </a:p>
          <a:p>
            <a:endParaRPr lang="en-US" dirty="0" smtClean="0"/>
          </a:p>
          <a:p>
            <a:r>
              <a:rPr lang="en-US" dirty="0" smtClean="0"/>
              <a:t>Don’t use common sense!</a:t>
            </a:r>
          </a:p>
          <a:p>
            <a:pPr lvl="1"/>
            <a:r>
              <a:rPr lang="en-US" dirty="0" smtClean="0"/>
              <a:t>Must be accurately defined</a:t>
            </a:r>
          </a:p>
          <a:p>
            <a:endParaRPr lang="en-US" dirty="0" smtClean="0"/>
          </a:p>
          <a:p>
            <a:r>
              <a:rPr lang="en-US" dirty="0" smtClean="0"/>
              <a:t>Fragile – </a:t>
            </a:r>
            <a:r>
              <a:rPr lang="en-US" b="1" dirty="0" smtClean="0"/>
              <a:t>Building trust </a:t>
            </a:r>
            <a:r>
              <a:rPr lang="en-US" dirty="0" smtClean="0"/>
              <a:t>is challenging!</a:t>
            </a:r>
          </a:p>
          <a:p>
            <a:endParaRPr lang="en-US" dirty="0" smtClean="0"/>
          </a:p>
          <a:p>
            <a:r>
              <a:rPr lang="en-US" dirty="0" smtClean="0"/>
              <a:t>Maintenance</a:t>
            </a:r>
          </a:p>
          <a:p>
            <a:endParaRPr lang="en-US" dirty="0"/>
          </a:p>
        </p:txBody>
      </p:sp>
    </p:spTree>
    <p:extLst>
      <p:ext uri="{BB962C8B-B14F-4D97-AF65-F5344CB8AC3E}">
        <p14:creationId xmlns:p14="http://schemas.microsoft.com/office/powerpoint/2010/main" val="24070672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ExpectedCondition</a:t>
            </a:r>
            <a:r>
              <a:rPr lang="en-US" dirty="0" smtClean="0"/>
              <a:t> class – important conditions</a:t>
            </a:r>
            <a:endParaRPr lang="en-US" dirty="0"/>
          </a:p>
        </p:txBody>
      </p:sp>
      <p:graphicFrame>
        <p:nvGraphicFramePr>
          <p:cNvPr id="4" name="Content Placeholder 3"/>
          <p:cNvGraphicFramePr>
            <a:graphicFrameLocks noGrp="1"/>
          </p:cNvGraphicFramePr>
          <p:nvPr>
            <p:ph idx="1"/>
            <p:extLst/>
          </p:nvPr>
        </p:nvGraphicFramePr>
        <p:xfrm>
          <a:off x="611981" y="1976438"/>
          <a:ext cx="7992666" cy="2724150"/>
        </p:xfrm>
        <a:graphic>
          <a:graphicData uri="http://schemas.openxmlformats.org/drawingml/2006/table">
            <a:tbl>
              <a:tblPr firstRow="1" bandRow="1">
                <a:tableStyleId>{5C22544A-7EE6-4342-B048-85BDC9FD1C3A}</a:tableStyleId>
              </a:tblPr>
              <a:tblGrid>
                <a:gridCol w="2508906">
                  <a:extLst>
                    <a:ext uri="{9D8B030D-6E8A-4147-A177-3AD203B41FA5}">
                      <a16:colId xmlns:a16="http://schemas.microsoft.com/office/drawing/2014/main" val="20000"/>
                    </a:ext>
                  </a:extLst>
                </a:gridCol>
                <a:gridCol w="5483760">
                  <a:extLst>
                    <a:ext uri="{9D8B030D-6E8A-4147-A177-3AD203B41FA5}">
                      <a16:colId xmlns:a16="http://schemas.microsoft.com/office/drawing/2014/main" val="20001"/>
                    </a:ext>
                  </a:extLst>
                </a:gridCol>
              </a:tblGrid>
              <a:tr h="278130">
                <a:tc>
                  <a:txBody>
                    <a:bodyPr/>
                    <a:lstStyle/>
                    <a:p>
                      <a:pPr algn="l" rtl="0"/>
                      <a:r>
                        <a:rPr lang="en-US" sz="1000" dirty="0" smtClean="0"/>
                        <a:t>Condition</a:t>
                      </a:r>
                      <a:r>
                        <a:rPr lang="en-US" sz="1000" baseline="0" dirty="0" smtClean="0"/>
                        <a:t> (static method)</a:t>
                      </a:r>
                      <a:endParaRPr lang="en-US" sz="1000" dirty="0"/>
                    </a:p>
                  </a:txBody>
                  <a:tcPr marL="68580" marR="68580" marT="34290" marB="34290"/>
                </a:tc>
                <a:tc>
                  <a:txBody>
                    <a:bodyPr/>
                    <a:lstStyle/>
                    <a:p>
                      <a:pPr algn="l" rtl="0"/>
                      <a:r>
                        <a:rPr lang="en-US" sz="1000" dirty="0" smtClean="0"/>
                        <a:t>Description</a:t>
                      </a:r>
                      <a:endParaRPr lang="en-US" sz="1000" dirty="0"/>
                    </a:p>
                  </a:txBody>
                  <a:tcPr marL="68580" marR="68580" marT="34290" marB="34290"/>
                </a:tc>
                <a:extLst>
                  <a:ext uri="{0D108BD9-81ED-4DB2-BD59-A6C34878D82A}">
                    <a16:rowId xmlns:a16="http://schemas.microsoft.com/office/drawing/2014/main" val="10000"/>
                  </a:ext>
                </a:extLst>
              </a:tr>
              <a:tr h="480060">
                <a:tc>
                  <a:txBody>
                    <a:bodyPr/>
                    <a:lstStyle/>
                    <a:p>
                      <a:pPr algn="l" rtl="0"/>
                      <a:r>
                        <a:rPr lang="en-US" sz="1000" dirty="0" err="1" smtClean="0"/>
                        <a:t>ElementExists</a:t>
                      </a:r>
                      <a:endParaRPr lang="en-US" sz="1000" dirty="0"/>
                    </a:p>
                  </a:txBody>
                  <a:tcPr marL="68580" marR="68580" marT="34290" marB="34290"/>
                </a:tc>
                <a:tc>
                  <a:txBody>
                    <a:bodyPr/>
                    <a:lstStyle/>
                    <a:p>
                      <a:pPr algn="l" rtl="0"/>
                      <a:r>
                        <a:rPr lang="en-US" sz="1400" b="0" i="0" kern="1200" dirty="0" smtClean="0">
                          <a:solidFill>
                            <a:schemeClr val="dk1"/>
                          </a:solidFill>
                          <a:effectLst/>
                          <a:latin typeface="+mn-lt"/>
                          <a:ea typeface="+mn-ea"/>
                          <a:cs typeface="+mn-cs"/>
                        </a:rPr>
                        <a:t>Waits until the element is present on the DOM. This does not necessarily mean that the element is visible</a:t>
                      </a:r>
                      <a:endParaRPr lang="en-US" sz="1000" dirty="0"/>
                    </a:p>
                  </a:txBody>
                  <a:tcPr marL="68580" marR="68580" marT="34290" marB="34290"/>
                </a:tc>
                <a:extLst>
                  <a:ext uri="{0D108BD9-81ED-4DB2-BD59-A6C34878D82A}">
                    <a16:rowId xmlns:a16="http://schemas.microsoft.com/office/drawing/2014/main" val="10001"/>
                  </a:ext>
                </a:extLst>
              </a:tr>
              <a:tr h="278130">
                <a:tc>
                  <a:txBody>
                    <a:bodyPr/>
                    <a:lstStyle/>
                    <a:p>
                      <a:pPr algn="l" rtl="0"/>
                      <a:r>
                        <a:rPr lang="en-US" sz="1000" dirty="0" err="1" smtClean="0"/>
                        <a:t>ElementIsVisible</a:t>
                      </a:r>
                      <a:endParaRPr lang="en-US" sz="1000" dirty="0"/>
                    </a:p>
                  </a:txBody>
                  <a:tcPr marL="68580" marR="68580" marT="34290" marB="34290"/>
                </a:tc>
                <a:tc>
                  <a:txBody>
                    <a:bodyPr/>
                    <a:lstStyle/>
                    <a:p>
                      <a:pPr algn="l" rtl="0"/>
                      <a:r>
                        <a:rPr lang="en-US" sz="1000" dirty="0" smtClean="0"/>
                        <a:t>Waits until the element is present</a:t>
                      </a:r>
                      <a:r>
                        <a:rPr lang="en-US" sz="1000" baseline="0" dirty="0" smtClean="0"/>
                        <a:t> on the DOM and is visible</a:t>
                      </a:r>
                      <a:endParaRPr lang="en-US" sz="1000" dirty="0"/>
                    </a:p>
                  </a:txBody>
                  <a:tcPr marL="68580" marR="68580" marT="34290" marB="34290"/>
                </a:tc>
                <a:extLst>
                  <a:ext uri="{0D108BD9-81ED-4DB2-BD59-A6C34878D82A}">
                    <a16:rowId xmlns:a16="http://schemas.microsoft.com/office/drawing/2014/main" val="10002"/>
                  </a:ext>
                </a:extLst>
              </a:tr>
              <a:tr h="278130">
                <a:tc>
                  <a:txBody>
                    <a:bodyPr/>
                    <a:lstStyle/>
                    <a:p>
                      <a:pPr algn="l" rtl="0"/>
                      <a:r>
                        <a:rPr lang="en-US" sz="1000" dirty="0" err="1" smtClean="0"/>
                        <a:t>ElementToBeClickable</a:t>
                      </a:r>
                      <a:endParaRPr lang="en-US" sz="1000" dirty="0"/>
                    </a:p>
                  </a:txBody>
                  <a:tcPr marL="68580" marR="68580" marT="34290" marB="34290"/>
                </a:tc>
                <a:tc>
                  <a:txBody>
                    <a:bodyPr/>
                    <a:lstStyle/>
                    <a:p>
                      <a:pPr algn="l" rtl="0"/>
                      <a:r>
                        <a:rPr lang="en-US" sz="1000" dirty="0" smtClean="0"/>
                        <a:t>Waits until the element is</a:t>
                      </a:r>
                      <a:r>
                        <a:rPr lang="en-US" sz="1000" baseline="0" dirty="0" smtClean="0"/>
                        <a:t> </a:t>
                      </a:r>
                      <a:r>
                        <a:rPr lang="en-US" sz="1000" baseline="0" dirty="0" err="1" smtClean="0"/>
                        <a:t>visib</a:t>
                      </a:r>
                      <a:endParaRPr lang="en-US" sz="1000" dirty="0"/>
                    </a:p>
                  </a:txBody>
                  <a:tcPr marL="68580" marR="68580" marT="34290" marB="34290"/>
                </a:tc>
                <a:extLst>
                  <a:ext uri="{0D108BD9-81ED-4DB2-BD59-A6C34878D82A}">
                    <a16:rowId xmlns:a16="http://schemas.microsoft.com/office/drawing/2014/main" val="10003"/>
                  </a:ext>
                </a:extLst>
              </a:tr>
              <a:tr h="278130">
                <a:tc>
                  <a:txBody>
                    <a:bodyPr/>
                    <a:lstStyle/>
                    <a:p>
                      <a:pPr algn="l" rtl="0"/>
                      <a:r>
                        <a:rPr lang="en-US" sz="1000" dirty="0" err="1" smtClean="0"/>
                        <a:t>TextToBePresentInElement</a:t>
                      </a:r>
                      <a:endParaRPr lang="en-US" sz="1000" dirty="0"/>
                    </a:p>
                  </a:txBody>
                  <a:tcPr marL="68580" marR="68580" marT="34290" marB="34290"/>
                </a:tc>
                <a:tc>
                  <a:txBody>
                    <a:bodyPr/>
                    <a:lstStyle/>
                    <a:p>
                      <a:pPr algn="l" rtl="0"/>
                      <a:r>
                        <a:rPr lang="en-US" sz="1400" b="0" i="0" kern="1200" dirty="0" smtClean="0">
                          <a:solidFill>
                            <a:schemeClr val="dk1"/>
                          </a:solidFill>
                          <a:effectLst/>
                          <a:latin typeface="+mn-lt"/>
                          <a:ea typeface="+mn-ea"/>
                          <a:cs typeface="+mn-cs"/>
                        </a:rPr>
                        <a:t>Waits until the given text is present in the specified element</a:t>
                      </a:r>
                      <a:endParaRPr lang="en-US" sz="1000" dirty="0"/>
                    </a:p>
                  </a:txBody>
                  <a:tcPr marL="68580" marR="68580" marT="34290" marB="34290"/>
                </a:tc>
                <a:extLst>
                  <a:ext uri="{0D108BD9-81ED-4DB2-BD59-A6C34878D82A}">
                    <a16:rowId xmlns:a16="http://schemas.microsoft.com/office/drawing/2014/main" val="10004"/>
                  </a:ext>
                </a:extLst>
              </a:tr>
              <a:tr h="278130">
                <a:tc>
                  <a:txBody>
                    <a:bodyPr/>
                    <a:lstStyle/>
                    <a:p>
                      <a:pPr algn="l" rtl="0"/>
                      <a:r>
                        <a:rPr lang="en-US" sz="1000" dirty="0" err="1" smtClean="0"/>
                        <a:t>TextToBePresentInElementValue</a:t>
                      </a:r>
                      <a:endParaRPr lang="en-US" sz="1000" dirty="0"/>
                    </a:p>
                  </a:txBody>
                  <a:tcPr marL="68580" marR="68580" marT="34290" marB="34290"/>
                </a:tc>
                <a:tc>
                  <a:txBody>
                    <a:bodyPr/>
                    <a:lstStyle/>
                    <a:p>
                      <a:pPr algn="l" rtl="0"/>
                      <a:r>
                        <a:rPr lang="en-US" sz="1000" dirty="0" smtClean="0"/>
                        <a:t>Waits</a:t>
                      </a:r>
                      <a:r>
                        <a:rPr lang="en-US" sz="1000" baseline="0" dirty="0" smtClean="0"/>
                        <a:t> until the given text is present in the value of the element (for Input elements)</a:t>
                      </a:r>
                      <a:endParaRPr lang="en-US" sz="1000" dirty="0"/>
                    </a:p>
                  </a:txBody>
                  <a:tcPr marL="68580" marR="68580" marT="34290" marB="34290"/>
                </a:tc>
                <a:extLst>
                  <a:ext uri="{0D108BD9-81ED-4DB2-BD59-A6C34878D82A}">
                    <a16:rowId xmlns:a16="http://schemas.microsoft.com/office/drawing/2014/main" val="10005"/>
                  </a:ext>
                </a:extLst>
              </a:tr>
              <a:tr h="278130">
                <a:tc>
                  <a:txBody>
                    <a:bodyPr/>
                    <a:lstStyle/>
                    <a:p>
                      <a:pPr algn="l" rtl="0"/>
                      <a:r>
                        <a:rPr lang="en-US" sz="1000" dirty="0" err="1" smtClean="0"/>
                        <a:t>TitleIs</a:t>
                      </a:r>
                      <a:endParaRPr lang="en-US" sz="1000" dirty="0"/>
                    </a:p>
                  </a:txBody>
                  <a:tcPr marL="68580" marR="68580" marT="34290" marB="34290"/>
                </a:tc>
                <a:tc>
                  <a:txBody>
                    <a:bodyPr/>
                    <a:lstStyle/>
                    <a:p>
                      <a:pPr algn="l" rtl="0"/>
                      <a:r>
                        <a:rPr lang="en-US" sz="1000" dirty="0" smtClean="0"/>
                        <a:t>Waits</a:t>
                      </a:r>
                      <a:r>
                        <a:rPr lang="en-US" sz="1000" baseline="0" dirty="0" smtClean="0"/>
                        <a:t> until the title of the page matches the given text</a:t>
                      </a:r>
                      <a:endParaRPr lang="en-US" sz="1000" dirty="0"/>
                    </a:p>
                  </a:txBody>
                  <a:tcPr marL="68580" marR="68580" marT="34290" marB="34290"/>
                </a:tc>
                <a:extLst>
                  <a:ext uri="{0D108BD9-81ED-4DB2-BD59-A6C34878D82A}">
                    <a16:rowId xmlns:a16="http://schemas.microsoft.com/office/drawing/2014/main" val="10006"/>
                  </a:ext>
                </a:extLst>
              </a:tr>
              <a:tr h="278130">
                <a:tc>
                  <a:txBody>
                    <a:bodyPr/>
                    <a:lstStyle/>
                    <a:p>
                      <a:pPr algn="l" rtl="0"/>
                      <a:r>
                        <a:rPr lang="en-US" sz="1000" dirty="0" err="1" smtClean="0"/>
                        <a:t>TitleContains</a:t>
                      </a:r>
                      <a:endParaRPr lang="en-US" sz="1000" dirty="0"/>
                    </a:p>
                  </a:txBody>
                  <a:tcPr marL="68580" marR="68580" marT="34290" marB="34290"/>
                </a:tc>
                <a:tc>
                  <a:txBody>
                    <a:bodyPr/>
                    <a:lstStyle/>
                    <a:p>
                      <a:pPr algn="l" rtl="0"/>
                      <a:r>
                        <a:rPr lang="en-US" sz="1000" dirty="0" smtClean="0"/>
                        <a:t>Waits until the title of the page contains the given text</a:t>
                      </a:r>
                      <a:endParaRPr lang="en-US" sz="1000" dirty="0"/>
                    </a:p>
                  </a:txBody>
                  <a:tcPr marL="68580" marR="68580" marT="34290" marB="34290"/>
                </a:tc>
                <a:extLst>
                  <a:ext uri="{0D108BD9-81ED-4DB2-BD59-A6C34878D82A}">
                    <a16:rowId xmlns:a16="http://schemas.microsoft.com/office/drawing/2014/main" val="10007"/>
                  </a:ext>
                </a:extLst>
              </a:tr>
              <a:tr h="278130">
                <a:tc>
                  <a:txBody>
                    <a:bodyPr/>
                    <a:lstStyle/>
                    <a:p>
                      <a:pPr algn="l" rtl="0"/>
                      <a:r>
                        <a:rPr lang="en-US" sz="1000" dirty="0" err="1" smtClean="0"/>
                        <a:t>AlertIsPresent</a:t>
                      </a:r>
                      <a:endParaRPr lang="en-US" sz="1000" dirty="0"/>
                    </a:p>
                  </a:txBody>
                  <a:tcPr marL="68580" marR="68580" marT="34290" marB="34290"/>
                </a:tc>
                <a:tc>
                  <a:txBody>
                    <a:bodyPr/>
                    <a:lstStyle/>
                    <a:p>
                      <a:pPr algn="l" rtl="0"/>
                      <a:r>
                        <a:rPr lang="en-US" sz="1000" dirty="0" smtClean="0"/>
                        <a:t>Waits</a:t>
                      </a:r>
                      <a:r>
                        <a:rPr lang="en-US" sz="1000" baseline="0" dirty="0" smtClean="0"/>
                        <a:t> until an alert message is present</a:t>
                      </a:r>
                      <a:endParaRPr lang="en-US" sz="1000" dirty="0"/>
                    </a:p>
                  </a:txBody>
                  <a:tcPr marL="68580" marR="68580" marT="34290" marB="3429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9117918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11560" y="1492161"/>
            <a:ext cx="9995480" cy="4648200"/>
          </a:xfrm>
        </p:spPr>
        <p:txBody>
          <a:bodyPr/>
          <a:lstStyle/>
          <a:p>
            <a:endParaRPr lang="en-US" altLang="en-US" sz="2400" dirty="0" smtClean="0">
              <a:solidFill>
                <a:srgbClr val="303336"/>
              </a:solidFill>
              <a:latin typeface="inherit"/>
            </a:endParaRPr>
          </a:p>
          <a:p>
            <a:r>
              <a:rPr lang="en-US" sz="1800" dirty="0" err="1"/>
              <a:t>WebDriverWait</a:t>
            </a:r>
            <a:r>
              <a:rPr lang="en-US" sz="1800" dirty="0"/>
              <a:t> wait = new </a:t>
            </a:r>
            <a:r>
              <a:rPr lang="en-US" sz="1800" dirty="0" err="1"/>
              <a:t>WebDriverWait</a:t>
            </a:r>
            <a:r>
              <a:rPr lang="en-US" sz="1800" dirty="0"/>
              <a:t>(driver, </a:t>
            </a:r>
            <a:r>
              <a:rPr lang="en-US" sz="1800" dirty="0" err="1"/>
              <a:t>TimeSpan.FromSeconds</a:t>
            </a:r>
            <a:r>
              <a:rPr lang="en-US" sz="1800" dirty="0"/>
              <a:t>(10));</a:t>
            </a:r>
          </a:p>
          <a:p>
            <a:endParaRPr lang="en-US" altLang="en-US" sz="2400" dirty="0" smtClean="0">
              <a:solidFill>
                <a:srgbClr val="303336"/>
              </a:solidFill>
              <a:latin typeface="inherit"/>
            </a:endParaRPr>
          </a:p>
          <a:p>
            <a:r>
              <a:rPr lang="en-US" altLang="en-US" sz="2400" dirty="0" err="1" smtClean="0">
                <a:solidFill>
                  <a:srgbClr val="303336"/>
                </a:solidFill>
                <a:latin typeface="inherit"/>
              </a:rPr>
              <a:t>wait.</a:t>
            </a:r>
            <a:r>
              <a:rPr lang="en-US" altLang="en-US" sz="2400" dirty="0" err="1" smtClean="0">
                <a:solidFill>
                  <a:srgbClr val="2B91AF"/>
                </a:solidFill>
                <a:latin typeface="inherit"/>
              </a:rPr>
              <a:t>Until</a:t>
            </a:r>
            <a:r>
              <a:rPr lang="en-US" altLang="en-US" sz="2400" dirty="0" smtClean="0">
                <a:solidFill>
                  <a:srgbClr val="303336"/>
                </a:solidFill>
                <a:latin typeface="inherit"/>
              </a:rPr>
              <a:t>(</a:t>
            </a:r>
            <a:r>
              <a:rPr lang="en-US" altLang="en-US" sz="2400" dirty="0" err="1" smtClean="0">
                <a:solidFill>
                  <a:srgbClr val="303336"/>
                </a:solidFill>
                <a:latin typeface="inherit"/>
              </a:rPr>
              <a:t>drv</a:t>
            </a:r>
            <a:r>
              <a:rPr lang="en-US" altLang="en-US" sz="2400" dirty="0" smtClean="0">
                <a:solidFill>
                  <a:srgbClr val="303336"/>
                </a:solidFill>
                <a:latin typeface="inherit"/>
              </a:rPr>
              <a:t> </a:t>
            </a:r>
            <a:r>
              <a:rPr lang="en-US" altLang="en-US" sz="2400" dirty="0">
                <a:solidFill>
                  <a:srgbClr val="303336"/>
                </a:solidFill>
                <a:latin typeface="inherit"/>
              </a:rPr>
              <a:t>=&gt; </a:t>
            </a:r>
            <a:r>
              <a:rPr lang="en-US" altLang="en-US" sz="2400" dirty="0" err="1">
                <a:solidFill>
                  <a:srgbClr val="303336"/>
                </a:solidFill>
                <a:latin typeface="inherit"/>
              </a:rPr>
              <a:t>drv.</a:t>
            </a:r>
            <a:r>
              <a:rPr lang="en-US" altLang="en-US" sz="2400" dirty="0" err="1">
                <a:solidFill>
                  <a:srgbClr val="2B91AF"/>
                </a:solidFill>
                <a:latin typeface="inherit"/>
              </a:rPr>
              <a:t>FindElement</a:t>
            </a:r>
            <a:r>
              <a:rPr lang="en-US" altLang="en-US" sz="2400" dirty="0">
                <a:solidFill>
                  <a:srgbClr val="303336"/>
                </a:solidFill>
                <a:latin typeface="inherit"/>
              </a:rPr>
              <a:t>(</a:t>
            </a:r>
            <a:r>
              <a:rPr lang="en-US" altLang="en-US" sz="2400" dirty="0">
                <a:solidFill>
                  <a:srgbClr val="101094"/>
                </a:solidFill>
                <a:latin typeface="inherit"/>
              </a:rPr>
              <a:t>by</a:t>
            </a:r>
            <a:r>
              <a:rPr lang="en-US" altLang="en-US" sz="2400" dirty="0">
                <a:solidFill>
                  <a:srgbClr val="303336"/>
                </a:solidFill>
                <a:latin typeface="inherit"/>
              </a:rPr>
              <a:t>));</a:t>
            </a:r>
            <a:endParaRPr lang="en-US" dirty="0"/>
          </a:p>
        </p:txBody>
      </p:sp>
    </p:spTree>
    <p:extLst>
      <p:ext uri="{BB962C8B-B14F-4D97-AF65-F5344CB8AC3E}">
        <p14:creationId xmlns:p14="http://schemas.microsoft.com/office/powerpoint/2010/main" val="19056502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Wait example</a:t>
            </a:r>
            <a:endParaRPr lang="en-US" dirty="0"/>
          </a:p>
        </p:txBody>
      </p:sp>
      <p:sp>
        <p:nvSpPr>
          <p:cNvPr id="3" name="Content Placeholder 2"/>
          <p:cNvSpPr>
            <a:spLocks noGrp="1"/>
          </p:cNvSpPr>
          <p:nvPr>
            <p:ph idx="1"/>
          </p:nvPr>
        </p:nvSpPr>
        <p:spPr>
          <a:xfrm>
            <a:off x="611560" y="1976371"/>
            <a:ext cx="7992888" cy="441323"/>
          </a:xfrm>
        </p:spPr>
        <p:txBody>
          <a:bodyPr/>
          <a:lstStyle/>
          <a:p>
            <a:r>
              <a:rPr lang="en-US" dirty="0" smtClean="0"/>
              <a:t>Syntax:</a:t>
            </a:r>
            <a:endParaRPr lang="en-US" dirty="0"/>
          </a:p>
        </p:txBody>
      </p:sp>
      <p:sp>
        <p:nvSpPr>
          <p:cNvPr id="6" name="Rectangle 2"/>
          <p:cNvSpPr>
            <a:spLocks noChangeArrowheads="1"/>
          </p:cNvSpPr>
          <p:nvPr/>
        </p:nvSpPr>
        <p:spPr bwMode="auto">
          <a:xfrm>
            <a:off x="147596" y="2637170"/>
            <a:ext cx="8996404" cy="3231654"/>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101094"/>
                </a:solidFill>
                <a:effectLst/>
                <a:latin typeface="inherit"/>
              </a:rPr>
              <a:t>public</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smtClean="0">
                <a:ln>
                  <a:noFill/>
                </a:ln>
                <a:solidFill>
                  <a:srgbClr val="101094"/>
                </a:solidFill>
                <a:effectLst/>
                <a:latin typeface="inherit"/>
              </a:rPr>
              <a:t>static</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2B91AF"/>
                </a:solidFill>
                <a:effectLst/>
                <a:latin typeface="inherit"/>
              </a:rPr>
              <a:t>IWebElement</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2B91AF"/>
                </a:solidFill>
                <a:effectLst/>
                <a:latin typeface="inherit"/>
              </a:rPr>
              <a:t>FindElement</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err="1" smtClean="0">
                <a:ln>
                  <a:noFill/>
                </a:ln>
                <a:solidFill>
                  <a:srgbClr val="2B91AF"/>
                </a:solidFill>
                <a:effectLst/>
                <a:latin typeface="inherit"/>
              </a:rPr>
              <a:t>IWebDriver</a:t>
            </a:r>
            <a:r>
              <a:rPr kumimoji="0" lang="en-US" altLang="en-US" sz="1400" b="0" i="0" u="none" strike="noStrike" cap="none" normalizeH="0" baseline="0" dirty="0" smtClean="0">
                <a:ln>
                  <a:noFill/>
                </a:ln>
                <a:solidFill>
                  <a:srgbClr val="303336"/>
                </a:solidFill>
                <a:effectLst/>
                <a:latin typeface="inherit"/>
              </a:rPr>
              <a:t> driver, </a:t>
            </a:r>
            <a:r>
              <a:rPr kumimoji="0" lang="en-US" altLang="en-US" sz="1400" b="0" i="0" u="none" strike="noStrike" cap="none" normalizeH="0" baseline="0" dirty="0" smtClean="0">
                <a:ln>
                  <a:noFill/>
                </a:ln>
                <a:solidFill>
                  <a:srgbClr val="2B91AF"/>
                </a:solidFill>
                <a:effectLst/>
                <a:latin typeface="inherit"/>
              </a:rPr>
              <a:t>By</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101094"/>
                </a:solidFill>
                <a:effectLst/>
                <a:latin typeface="inherit"/>
              </a:rPr>
              <a:t>by</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2B91AF"/>
                </a:solidFill>
                <a:effectLst/>
                <a:latin typeface="inherit"/>
              </a:rPr>
              <a:t>int</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303336"/>
                </a:solidFill>
                <a:effectLst/>
                <a:latin typeface="inherit"/>
              </a:rPr>
              <a:t>timeoutInSeconds</a:t>
            </a:r>
            <a:r>
              <a:rPr kumimoji="0" lang="en-US" altLang="en-US" sz="1400" b="0" i="0" u="none" strike="noStrike" cap="none" normalizeH="0" baseline="0" dirty="0" smtClean="0">
                <a:ln>
                  <a:noFill/>
                </a:ln>
                <a:solidFill>
                  <a:srgbClr val="303336"/>
                </a:solidFill>
                <a:effectLst/>
                <a:latin typeface="inherit"/>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03336"/>
                </a:solidFill>
                <a:latin typeface="inherit"/>
              </a:rPr>
              <a:t>	</a:t>
            </a:r>
            <a:r>
              <a:rPr kumimoji="0" lang="en-US" altLang="en-US" sz="1400" b="0" i="0" u="none" strike="noStrike" cap="none" normalizeH="0" baseline="0" dirty="0" smtClean="0">
                <a:ln>
                  <a:noFill/>
                </a:ln>
                <a:solidFill>
                  <a:srgbClr val="101094"/>
                </a:solidFill>
                <a:effectLst/>
                <a:latin typeface="inherit"/>
              </a:rPr>
              <a:t>if</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303336"/>
                </a:solidFill>
                <a:effectLst/>
                <a:latin typeface="inherit"/>
              </a:rPr>
              <a:t>timeoutInSeconds</a:t>
            </a:r>
            <a:r>
              <a:rPr kumimoji="0" lang="en-US" altLang="en-US" sz="1400" b="0" i="0" u="none" strike="noStrike" cap="none" normalizeH="0" baseline="0" dirty="0" smtClean="0">
                <a:ln>
                  <a:noFill/>
                </a:ln>
                <a:solidFill>
                  <a:srgbClr val="303336"/>
                </a:solidFill>
                <a:effectLst/>
                <a:latin typeface="inherit"/>
              </a:rPr>
              <a:t> &gt; </a:t>
            </a:r>
            <a:r>
              <a:rPr kumimoji="0" lang="en-US" altLang="en-US" sz="1400" b="0" i="0" u="none" strike="noStrike" cap="none" normalizeH="0" baseline="0" dirty="0" smtClean="0">
                <a:ln>
                  <a:noFill/>
                </a:ln>
                <a:solidFill>
                  <a:srgbClr val="7D2727"/>
                </a:solidFill>
                <a:effectLst/>
                <a:latin typeface="inherit"/>
              </a:rPr>
              <a:t>0</a:t>
            </a:r>
            <a:r>
              <a:rPr kumimoji="0" lang="en-US" altLang="en-US" sz="1400" b="0" i="0" u="none" strike="noStrike" cap="none" normalizeH="0" baseline="0" dirty="0" smtClean="0">
                <a:ln>
                  <a:noFill/>
                </a:ln>
                <a:solidFill>
                  <a:srgbClr val="303336"/>
                </a:solidFill>
                <a:effectLst/>
                <a:latin typeface="inheri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101094"/>
                </a:solidFill>
                <a:effectLst/>
                <a:latin typeface="inherit"/>
              </a:rPr>
              <a:t>	</a:t>
            </a:r>
            <a:r>
              <a:rPr kumimoji="0" lang="en-US" altLang="en-US" sz="1400" b="0" i="0" u="none" strike="noStrike" cap="none" normalizeH="0" baseline="0" dirty="0" err="1" smtClean="0">
                <a:ln>
                  <a:noFill/>
                </a:ln>
                <a:solidFill>
                  <a:srgbClr val="101094"/>
                </a:solidFill>
                <a:effectLst/>
                <a:latin typeface="inherit"/>
              </a:rPr>
              <a:t>var</a:t>
            </a:r>
            <a:r>
              <a:rPr kumimoji="0" lang="en-US" altLang="en-US" sz="1400" b="0" i="0" u="none" strike="noStrike" cap="none" normalizeH="0" baseline="0" dirty="0" smtClean="0">
                <a:ln>
                  <a:noFill/>
                </a:ln>
                <a:solidFill>
                  <a:srgbClr val="303336"/>
                </a:solidFill>
                <a:effectLst/>
                <a:latin typeface="inherit"/>
              </a:rPr>
              <a:t> wait = </a:t>
            </a:r>
            <a:r>
              <a:rPr kumimoji="0" lang="en-US" altLang="en-US" sz="1400" b="0" i="0" u="none" strike="noStrike" cap="none" normalizeH="0" baseline="0" dirty="0" smtClean="0">
                <a:ln>
                  <a:noFill/>
                </a:ln>
                <a:solidFill>
                  <a:srgbClr val="101094"/>
                </a:solidFill>
                <a:effectLst/>
                <a:latin typeface="inherit"/>
              </a:rPr>
              <a:t>new</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2B91AF"/>
                </a:solidFill>
                <a:effectLst/>
                <a:latin typeface="inherit"/>
              </a:rPr>
              <a:t>WebDriverWait</a:t>
            </a:r>
            <a:r>
              <a:rPr kumimoji="0" lang="en-US" altLang="en-US" sz="1400" b="0" i="0" u="none" strike="noStrike" cap="none" normalizeH="0" baseline="0" dirty="0" smtClean="0">
                <a:ln>
                  <a:noFill/>
                </a:ln>
                <a:solidFill>
                  <a:srgbClr val="303336"/>
                </a:solidFill>
                <a:effectLst/>
                <a:latin typeface="inherit"/>
              </a:rPr>
              <a:t>(driver, </a:t>
            </a:r>
            <a:r>
              <a:rPr kumimoji="0" lang="en-US" altLang="en-US" sz="1400" b="0" i="0" u="none" strike="noStrike" cap="none" normalizeH="0" baseline="0" dirty="0" err="1" smtClean="0">
                <a:ln>
                  <a:noFill/>
                </a:ln>
                <a:solidFill>
                  <a:srgbClr val="2B91AF"/>
                </a:solidFill>
                <a:effectLst/>
                <a:latin typeface="inherit"/>
              </a:rPr>
              <a:t>TimeSpan</a:t>
            </a:r>
            <a:r>
              <a:rPr kumimoji="0" lang="en-US" altLang="en-US" sz="1400" b="0" i="0" u="none" strike="noStrike" cap="none" normalizeH="0" baseline="0" dirty="0" err="1" smtClean="0">
                <a:ln>
                  <a:noFill/>
                </a:ln>
                <a:solidFill>
                  <a:srgbClr val="303336"/>
                </a:solidFill>
                <a:effectLst/>
                <a:latin typeface="inherit"/>
              </a:rPr>
              <a:t>.</a:t>
            </a:r>
            <a:r>
              <a:rPr kumimoji="0" lang="en-US" altLang="en-US" sz="1400" b="0" i="0" u="none" strike="noStrike" cap="none" normalizeH="0" baseline="0" dirty="0" err="1" smtClean="0">
                <a:ln>
                  <a:noFill/>
                </a:ln>
                <a:solidFill>
                  <a:srgbClr val="2B91AF"/>
                </a:solidFill>
                <a:effectLst/>
                <a:latin typeface="inherit"/>
              </a:rPr>
              <a:t>FromSeconds</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err="1" smtClean="0">
                <a:ln>
                  <a:noFill/>
                </a:ln>
                <a:solidFill>
                  <a:srgbClr val="303336"/>
                </a:solidFill>
                <a:effectLst/>
                <a:latin typeface="inherit"/>
              </a:rPr>
              <a:t>timeoutInSeconds</a:t>
            </a:r>
            <a:r>
              <a:rPr kumimoji="0" lang="en-US" altLang="en-US" sz="1400" b="0" i="0" u="none" strike="noStrike" cap="none" normalizeH="0" baseline="0" dirty="0" smtClean="0">
                <a:ln>
                  <a:noFill/>
                </a:ln>
                <a:solidFill>
                  <a:srgbClr val="303336"/>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101094"/>
                </a:solidFill>
                <a:effectLst/>
                <a:latin typeface="inherit"/>
              </a:rPr>
              <a:t>	return</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303336"/>
                </a:solidFill>
                <a:effectLst/>
                <a:latin typeface="inherit"/>
              </a:rPr>
              <a:t>wait.</a:t>
            </a:r>
            <a:r>
              <a:rPr kumimoji="0" lang="en-US" altLang="en-US" sz="1400" b="0" i="0" u="none" strike="noStrike" cap="none" normalizeH="0" baseline="0" dirty="0" err="1" smtClean="0">
                <a:ln>
                  <a:noFill/>
                </a:ln>
                <a:solidFill>
                  <a:srgbClr val="2B91AF"/>
                </a:solidFill>
                <a:effectLst/>
                <a:latin typeface="inherit"/>
              </a:rPr>
              <a:t>Until</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err="1" smtClean="0">
                <a:ln>
                  <a:noFill/>
                </a:ln>
                <a:solidFill>
                  <a:srgbClr val="303336"/>
                </a:solidFill>
                <a:effectLst/>
                <a:latin typeface="inherit"/>
              </a:rPr>
              <a:t>drv</a:t>
            </a:r>
            <a:r>
              <a:rPr kumimoji="0" lang="en-US" altLang="en-US" sz="1400" b="0" i="0" u="none" strike="noStrike" cap="none" normalizeH="0" baseline="0" dirty="0" smtClean="0">
                <a:ln>
                  <a:noFill/>
                </a:ln>
                <a:solidFill>
                  <a:srgbClr val="303336"/>
                </a:solidFill>
                <a:effectLst/>
                <a:latin typeface="inherit"/>
              </a:rPr>
              <a:t> =&gt; </a:t>
            </a:r>
            <a:r>
              <a:rPr kumimoji="0" lang="en-US" altLang="en-US" sz="1400" b="0" i="0" u="none" strike="noStrike" cap="none" normalizeH="0" baseline="0" dirty="0" err="1" smtClean="0">
                <a:ln>
                  <a:noFill/>
                </a:ln>
                <a:solidFill>
                  <a:srgbClr val="303336"/>
                </a:solidFill>
                <a:effectLst/>
                <a:latin typeface="inherit"/>
              </a:rPr>
              <a:t>drv.</a:t>
            </a:r>
            <a:r>
              <a:rPr kumimoji="0" lang="en-US" altLang="en-US" sz="1400" b="0" i="0" u="none" strike="noStrike" cap="none" normalizeH="0" baseline="0" dirty="0" err="1" smtClean="0">
                <a:ln>
                  <a:noFill/>
                </a:ln>
                <a:solidFill>
                  <a:srgbClr val="2B91AF"/>
                </a:solidFill>
                <a:effectLst/>
                <a:latin typeface="inherit"/>
              </a:rPr>
              <a:t>FindElement</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smtClean="0">
                <a:ln>
                  <a:noFill/>
                </a:ln>
                <a:solidFill>
                  <a:srgbClr val="101094"/>
                </a:solidFill>
                <a:effectLst/>
                <a:latin typeface="inherit"/>
              </a:rPr>
              <a:t>by</a:t>
            </a:r>
            <a:r>
              <a:rPr kumimoji="0" lang="en-US" altLang="en-US" sz="1400" b="0" i="0" u="none" strike="noStrike" cap="none" normalizeH="0" baseline="0" dirty="0" smtClean="0">
                <a:ln>
                  <a:noFill/>
                </a:ln>
                <a:solidFill>
                  <a:srgbClr val="303336"/>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03336"/>
                </a:solidFill>
                <a:latin typeface="inherit"/>
              </a:rPr>
              <a:t> </a:t>
            </a:r>
            <a:r>
              <a:rPr lang="en-US" altLang="en-US" sz="1400" dirty="0" smtClean="0">
                <a:solidFill>
                  <a:srgbClr val="303336"/>
                </a:solidFill>
                <a:latin typeface="inherit"/>
              </a:rPr>
              <a:t>            </a:t>
            </a:r>
            <a:r>
              <a:rPr kumimoji="0" lang="en-US" altLang="en-US" sz="1400" b="0" i="0" u="none" strike="noStrike" cap="none" normalizeH="0" baseline="0" dirty="0" smtClean="0">
                <a:ln>
                  <a:noFill/>
                </a:ln>
                <a:solidFill>
                  <a:srgbClr val="303336"/>
                </a:solidFill>
                <a:effectLst/>
                <a:latin typeface="inherit"/>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smtClean="0">
                <a:solidFill>
                  <a:srgbClr val="303336"/>
                </a:solidFill>
                <a:latin typeface="inherit"/>
              </a:rPr>
              <a:t>	</a:t>
            </a:r>
            <a:r>
              <a:rPr kumimoji="0" lang="en-US" altLang="en-US" sz="1400" b="0" i="0" u="none" strike="noStrike" cap="none" normalizeH="0" baseline="0" dirty="0" smtClean="0">
                <a:ln>
                  <a:noFill/>
                </a:ln>
                <a:solidFill>
                  <a:srgbClr val="101094"/>
                </a:solidFill>
                <a:effectLst/>
                <a:latin typeface="inherit"/>
              </a:rPr>
              <a:t>return</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303336"/>
                </a:solidFill>
                <a:effectLst/>
                <a:latin typeface="inherit"/>
              </a:rPr>
              <a:t>driver.</a:t>
            </a:r>
            <a:r>
              <a:rPr kumimoji="0" lang="en-US" altLang="en-US" sz="1400" b="0" i="0" u="none" strike="noStrike" cap="none" normalizeH="0" baseline="0" dirty="0" err="1" smtClean="0">
                <a:ln>
                  <a:noFill/>
                </a:ln>
                <a:solidFill>
                  <a:srgbClr val="2B91AF"/>
                </a:solidFill>
                <a:effectLst/>
                <a:latin typeface="inherit"/>
              </a:rPr>
              <a:t>FindElement</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smtClean="0">
                <a:ln>
                  <a:noFill/>
                </a:ln>
                <a:solidFill>
                  <a:srgbClr val="101094"/>
                </a:solidFill>
                <a:effectLst/>
                <a:latin typeface="inherit"/>
              </a:rPr>
              <a:t>by</a:t>
            </a:r>
            <a:r>
              <a:rPr kumimoji="0" lang="en-US" altLang="en-US" sz="1400" b="0" i="0" u="none" strike="noStrike" cap="none" normalizeH="0" baseline="0" dirty="0" smtClean="0">
                <a:ln>
                  <a:noFill/>
                </a:ln>
                <a:solidFill>
                  <a:srgbClr val="303336"/>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03336"/>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rgbClr val="303336"/>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smtClean="0">
                <a:ln>
                  <a:noFill/>
                </a:ln>
                <a:solidFill>
                  <a:srgbClr val="101094"/>
                </a:solidFill>
                <a:effectLst/>
                <a:latin typeface="inherit"/>
              </a:rPr>
              <a:t>public</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smtClean="0">
                <a:ln>
                  <a:noFill/>
                </a:ln>
                <a:solidFill>
                  <a:srgbClr val="101094"/>
                </a:solidFill>
                <a:effectLst/>
                <a:latin typeface="inherit"/>
              </a:rPr>
              <a:t>static</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2B91AF"/>
                </a:solidFill>
                <a:effectLst/>
                <a:latin typeface="inherit"/>
              </a:rPr>
              <a:t>ReadOnlyCollection</a:t>
            </a:r>
            <a:r>
              <a:rPr kumimoji="0" lang="en-US" altLang="en-US" sz="1400" b="0" i="0" u="none" strike="noStrike" cap="none" normalizeH="0" baseline="0" dirty="0" smtClean="0">
                <a:ln>
                  <a:noFill/>
                </a:ln>
                <a:solidFill>
                  <a:srgbClr val="303336"/>
                </a:solidFill>
                <a:effectLst/>
                <a:latin typeface="inherit"/>
              </a:rPr>
              <a:t>&lt;</a:t>
            </a:r>
            <a:r>
              <a:rPr kumimoji="0" lang="en-US" altLang="en-US" sz="1400" b="0" i="0" u="none" strike="noStrike" cap="none" normalizeH="0" baseline="0" dirty="0" err="1" smtClean="0">
                <a:ln>
                  <a:noFill/>
                </a:ln>
                <a:solidFill>
                  <a:srgbClr val="2B91AF"/>
                </a:solidFill>
                <a:effectLst/>
                <a:latin typeface="inherit"/>
              </a:rPr>
              <a:t>IWebElement</a:t>
            </a:r>
            <a:r>
              <a:rPr kumimoji="0" lang="en-US" altLang="en-US" sz="1400" b="0" i="0" u="none" strike="noStrike" cap="none" normalizeH="0" baseline="0" dirty="0" smtClean="0">
                <a:ln>
                  <a:noFill/>
                </a:ln>
                <a:solidFill>
                  <a:srgbClr val="303336"/>
                </a:solidFill>
                <a:effectLst/>
                <a:latin typeface="inherit"/>
              </a:rPr>
              <a:t>&gt; </a:t>
            </a:r>
            <a:r>
              <a:rPr kumimoji="0" lang="en-US" altLang="en-US" sz="1400" b="0" i="0" u="none" strike="noStrike" cap="none" normalizeH="0" baseline="0" dirty="0" err="1" smtClean="0">
                <a:ln>
                  <a:noFill/>
                </a:ln>
                <a:solidFill>
                  <a:srgbClr val="2B91AF"/>
                </a:solidFill>
                <a:effectLst/>
                <a:latin typeface="inherit"/>
              </a:rPr>
              <a:t>FindElements</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2B91AF"/>
                </a:solidFill>
                <a:effectLst/>
                <a:latin typeface="inherit"/>
              </a:rPr>
              <a:t>IWebDriver</a:t>
            </a:r>
            <a:r>
              <a:rPr kumimoji="0" lang="en-US" altLang="en-US" sz="1400" b="0" i="0" u="none" strike="noStrike" cap="none" normalizeH="0" baseline="0" dirty="0" smtClean="0">
                <a:ln>
                  <a:noFill/>
                </a:ln>
                <a:solidFill>
                  <a:srgbClr val="303336"/>
                </a:solidFill>
                <a:effectLst/>
                <a:latin typeface="inherit"/>
              </a:rPr>
              <a:t> driver, </a:t>
            </a:r>
            <a:r>
              <a:rPr kumimoji="0" lang="en-US" altLang="en-US" sz="1400" b="0" i="0" u="none" strike="noStrike" cap="none" normalizeH="0" baseline="0" dirty="0" smtClean="0">
                <a:ln>
                  <a:noFill/>
                </a:ln>
                <a:solidFill>
                  <a:srgbClr val="2B91AF"/>
                </a:solidFill>
                <a:effectLst/>
                <a:latin typeface="inherit"/>
              </a:rPr>
              <a:t>By</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101094"/>
                </a:solidFill>
                <a:effectLst/>
                <a:latin typeface="inherit"/>
              </a:rPr>
              <a:t>by</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2B91AF"/>
                </a:solidFill>
                <a:effectLst/>
                <a:latin typeface="inherit"/>
              </a:rPr>
              <a:t>int</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303336"/>
                </a:solidFill>
                <a:effectLst/>
                <a:latin typeface="inherit"/>
              </a:rPr>
              <a:t>timeoutInSeconds</a:t>
            </a:r>
            <a:r>
              <a:rPr kumimoji="0" lang="en-US" altLang="en-US" sz="1400" b="0" i="0" u="none" strike="noStrike" cap="none" normalizeH="0" baseline="0" dirty="0" smtClean="0">
                <a:ln>
                  <a:noFill/>
                </a:ln>
                <a:solidFill>
                  <a:srgbClr val="303336"/>
                </a:solidFill>
                <a:effectLst/>
                <a:latin typeface="inheri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03336"/>
                </a:solidFill>
                <a:latin typeface="inherit"/>
              </a:rPr>
              <a:t>	</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smtClean="0">
                <a:ln>
                  <a:noFill/>
                </a:ln>
                <a:solidFill>
                  <a:srgbClr val="101094"/>
                </a:solidFill>
                <a:effectLst/>
                <a:latin typeface="inherit"/>
              </a:rPr>
              <a:t>if</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303336"/>
                </a:solidFill>
                <a:effectLst/>
                <a:latin typeface="inherit"/>
              </a:rPr>
              <a:t>timeoutInSeconds</a:t>
            </a:r>
            <a:r>
              <a:rPr kumimoji="0" lang="en-US" altLang="en-US" sz="1400" b="0" i="0" u="none" strike="noStrike" cap="none" normalizeH="0" baseline="0" dirty="0" smtClean="0">
                <a:ln>
                  <a:noFill/>
                </a:ln>
                <a:solidFill>
                  <a:srgbClr val="303336"/>
                </a:solidFill>
                <a:effectLst/>
                <a:latin typeface="inherit"/>
              </a:rPr>
              <a:t> &gt; </a:t>
            </a:r>
            <a:r>
              <a:rPr kumimoji="0" lang="en-US" altLang="en-US" sz="1400" b="0" i="0" u="none" strike="noStrike" cap="none" normalizeH="0" baseline="0" dirty="0" smtClean="0">
                <a:ln>
                  <a:noFill/>
                </a:ln>
                <a:solidFill>
                  <a:srgbClr val="7D2727"/>
                </a:solidFill>
                <a:effectLst/>
                <a:latin typeface="inherit"/>
              </a:rPr>
              <a:t>0</a:t>
            </a:r>
            <a:r>
              <a:rPr kumimoji="0" lang="en-US" altLang="en-US" sz="1400" b="0" i="0" u="none" strike="noStrike" cap="none" normalizeH="0" baseline="0" dirty="0" smtClean="0">
                <a:ln>
                  <a:noFill/>
                </a:ln>
                <a:solidFill>
                  <a:srgbClr val="303336"/>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303336"/>
                </a:solidFill>
                <a:latin typeface="inherit"/>
              </a:rPr>
              <a:t>	</a:t>
            </a:r>
            <a:r>
              <a:rPr lang="en-US" altLang="en-US" sz="1400" dirty="0" smtClean="0">
                <a:solidFill>
                  <a:srgbClr val="303336"/>
                </a:solidFill>
                <a:latin typeface="inherit"/>
              </a:rPr>
              <a:t>	</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101094"/>
                </a:solidFill>
                <a:effectLst/>
                <a:latin typeface="inherit"/>
              </a:rPr>
              <a:t>var</a:t>
            </a:r>
            <a:r>
              <a:rPr kumimoji="0" lang="en-US" altLang="en-US" sz="1400" b="0" i="0" u="none" strike="noStrike" cap="none" normalizeH="0" baseline="0" dirty="0" smtClean="0">
                <a:ln>
                  <a:noFill/>
                </a:ln>
                <a:solidFill>
                  <a:srgbClr val="303336"/>
                </a:solidFill>
                <a:effectLst/>
                <a:latin typeface="inherit"/>
              </a:rPr>
              <a:t> wait = </a:t>
            </a:r>
            <a:r>
              <a:rPr kumimoji="0" lang="en-US" altLang="en-US" sz="1400" b="0" i="0" u="none" strike="noStrike" cap="none" normalizeH="0" baseline="0" dirty="0" smtClean="0">
                <a:ln>
                  <a:noFill/>
                </a:ln>
                <a:solidFill>
                  <a:srgbClr val="101094"/>
                </a:solidFill>
                <a:effectLst/>
                <a:latin typeface="inherit"/>
              </a:rPr>
              <a:t>new</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2B91AF"/>
                </a:solidFill>
                <a:effectLst/>
                <a:latin typeface="inherit"/>
              </a:rPr>
              <a:t>WebDriverWait</a:t>
            </a:r>
            <a:r>
              <a:rPr kumimoji="0" lang="en-US" altLang="en-US" sz="1400" b="0" i="0" u="none" strike="noStrike" cap="none" normalizeH="0" baseline="0" dirty="0" smtClean="0">
                <a:ln>
                  <a:noFill/>
                </a:ln>
                <a:solidFill>
                  <a:srgbClr val="303336"/>
                </a:solidFill>
                <a:effectLst/>
                <a:latin typeface="inherit"/>
              </a:rPr>
              <a:t>(driver, </a:t>
            </a:r>
            <a:r>
              <a:rPr kumimoji="0" lang="en-US" altLang="en-US" sz="1400" b="0" i="0" u="none" strike="noStrike" cap="none" normalizeH="0" baseline="0" dirty="0" err="1" smtClean="0">
                <a:ln>
                  <a:noFill/>
                </a:ln>
                <a:solidFill>
                  <a:srgbClr val="2B91AF"/>
                </a:solidFill>
                <a:effectLst/>
                <a:latin typeface="inherit"/>
              </a:rPr>
              <a:t>TimeSpan</a:t>
            </a:r>
            <a:r>
              <a:rPr kumimoji="0" lang="en-US" altLang="en-US" sz="1400" b="0" i="0" u="none" strike="noStrike" cap="none" normalizeH="0" baseline="0" dirty="0" err="1" smtClean="0">
                <a:ln>
                  <a:noFill/>
                </a:ln>
                <a:solidFill>
                  <a:srgbClr val="303336"/>
                </a:solidFill>
                <a:effectLst/>
                <a:latin typeface="inherit"/>
              </a:rPr>
              <a:t>.</a:t>
            </a:r>
            <a:r>
              <a:rPr kumimoji="0" lang="en-US" altLang="en-US" sz="1400" b="0" i="0" u="none" strike="noStrike" cap="none" normalizeH="0" baseline="0" dirty="0" err="1" smtClean="0">
                <a:ln>
                  <a:noFill/>
                </a:ln>
                <a:solidFill>
                  <a:srgbClr val="2B91AF"/>
                </a:solidFill>
                <a:effectLst/>
                <a:latin typeface="inherit"/>
              </a:rPr>
              <a:t>FromSeconds</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err="1" smtClean="0">
                <a:ln>
                  <a:noFill/>
                </a:ln>
                <a:solidFill>
                  <a:srgbClr val="303336"/>
                </a:solidFill>
                <a:effectLst/>
                <a:latin typeface="inherit"/>
              </a:rPr>
              <a:t>timeoutInSeconds</a:t>
            </a:r>
            <a:r>
              <a:rPr kumimoji="0" lang="en-US" altLang="en-US" sz="1400" b="0" i="0" u="none" strike="noStrike" cap="none" normalizeH="0" baseline="0" dirty="0" smtClean="0">
                <a:ln>
                  <a:noFill/>
                </a:ln>
                <a:solidFill>
                  <a:srgbClr val="303336"/>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smtClean="0">
                <a:ln>
                  <a:noFill/>
                </a:ln>
                <a:solidFill>
                  <a:srgbClr val="101094"/>
                </a:solidFill>
                <a:effectLst/>
                <a:latin typeface="inherit"/>
              </a:rPr>
              <a:t>return</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303336"/>
                </a:solidFill>
                <a:effectLst/>
                <a:latin typeface="inherit"/>
              </a:rPr>
              <a:t>wait.</a:t>
            </a:r>
            <a:r>
              <a:rPr kumimoji="0" lang="en-US" altLang="en-US" sz="1400" b="0" i="0" u="none" strike="noStrike" cap="none" normalizeH="0" baseline="0" dirty="0" err="1" smtClean="0">
                <a:ln>
                  <a:noFill/>
                </a:ln>
                <a:solidFill>
                  <a:srgbClr val="2B91AF"/>
                </a:solidFill>
                <a:effectLst/>
                <a:latin typeface="inherit"/>
              </a:rPr>
              <a:t>Until</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err="1" smtClean="0">
                <a:ln>
                  <a:noFill/>
                </a:ln>
                <a:solidFill>
                  <a:srgbClr val="303336"/>
                </a:solidFill>
                <a:effectLst/>
                <a:latin typeface="inherit"/>
              </a:rPr>
              <a:t>drv</a:t>
            </a:r>
            <a:r>
              <a:rPr kumimoji="0" lang="en-US" altLang="en-US" sz="1400" b="0" i="0" u="none" strike="noStrike" cap="none" normalizeH="0" baseline="0" dirty="0" smtClean="0">
                <a:ln>
                  <a:noFill/>
                </a:ln>
                <a:solidFill>
                  <a:srgbClr val="303336"/>
                </a:solidFill>
                <a:effectLst/>
                <a:latin typeface="inherit"/>
              </a:rPr>
              <a:t> =&gt; (</a:t>
            </a:r>
            <a:r>
              <a:rPr kumimoji="0" lang="en-US" altLang="en-US" sz="1400" b="0" i="0" u="none" strike="noStrike" cap="none" normalizeH="0" baseline="0" dirty="0" err="1" smtClean="0">
                <a:ln>
                  <a:noFill/>
                </a:ln>
                <a:solidFill>
                  <a:srgbClr val="303336"/>
                </a:solidFill>
                <a:effectLst/>
                <a:latin typeface="inherit"/>
              </a:rPr>
              <a:t>drv.</a:t>
            </a:r>
            <a:r>
              <a:rPr kumimoji="0" lang="en-US" altLang="en-US" sz="1400" b="0" i="0" u="none" strike="noStrike" cap="none" normalizeH="0" baseline="0" dirty="0" err="1" smtClean="0">
                <a:ln>
                  <a:noFill/>
                </a:ln>
                <a:solidFill>
                  <a:srgbClr val="2B91AF"/>
                </a:solidFill>
                <a:effectLst/>
                <a:latin typeface="inherit"/>
              </a:rPr>
              <a:t>FindElements</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smtClean="0">
                <a:ln>
                  <a:noFill/>
                </a:ln>
                <a:solidFill>
                  <a:srgbClr val="101094"/>
                </a:solidFill>
                <a:effectLst/>
                <a:latin typeface="inherit"/>
              </a:rPr>
              <a:t>by</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smtClean="0">
                <a:ln>
                  <a:noFill/>
                </a:ln>
                <a:solidFill>
                  <a:srgbClr val="2B91AF"/>
                </a:solidFill>
                <a:effectLst/>
                <a:latin typeface="inherit"/>
              </a:rPr>
              <a:t>Count</a:t>
            </a:r>
            <a:r>
              <a:rPr kumimoji="0" lang="en-US" altLang="en-US" sz="1400" b="0" i="0" u="none" strike="noStrike" cap="none" normalizeH="0" baseline="0" dirty="0" smtClean="0">
                <a:ln>
                  <a:noFill/>
                </a:ln>
                <a:solidFill>
                  <a:srgbClr val="303336"/>
                </a:solidFill>
                <a:effectLst/>
                <a:latin typeface="inherit"/>
              </a:rPr>
              <a:t> &gt; </a:t>
            </a:r>
            <a:r>
              <a:rPr kumimoji="0" lang="en-US" altLang="en-US" sz="1400" b="0" i="0" u="none" strike="noStrike" cap="none" normalizeH="0" baseline="0" dirty="0" smtClean="0">
                <a:ln>
                  <a:noFill/>
                </a:ln>
                <a:solidFill>
                  <a:srgbClr val="7D2727"/>
                </a:solidFill>
                <a:effectLst/>
                <a:latin typeface="inherit"/>
              </a:rPr>
              <a:t>0</a:t>
            </a:r>
            <a:r>
              <a:rPr kumimoji="0" lang="en-US" altLang="en-US" sz="1400" b="0" i="0" u="none" strike="noStrike" cap="none" normalizeH="0" baseline="0" dirty="0" smtClean="0">
                <a:ln>
                  <a:noFill/>
                </a:ln>
                <a:solidFill>
                  <a:srgbClr val="303336"/>
                </a:solidFill>
                <a:effectLst/>
                <a:latin typeface="inherit"/>
              </a:rPr>
              <a:t>) ? </a:t>
            </a:r>
            <a:r>
              <a:rPr kumimoji="0" lang="en-US" altLang="en-US" sz="1400" b="0" i="0" u="none" strike="noStrike" cap="none" normalizeH="0" baseline="0" dirty="0" err="1" smtClean="0">
                <a:ln>
                  <a:noFill/>
                </a:ln>
                <a:solidFill>
                  <a:srgbClr val="303336"/>
                </a:solidFill>
                <a:effectLst/>
                <a:latin typeface="inherit"/>
              </a:rPr>
              <a:t>drv.</a:t>
            </a:r>
            <a:r>
              <a:rPr kumimoji="0" lang="en-US" altLang="en-US" sz="1400" b="0" i="0" u="none" strike="noStrike" cap="none" normalizeH="0" baseline="0" dirty="0" err="1" smtClean="0">
                <a:ln>
                  <a:noFill/>
                </a:ln>
                <a:solidFill>
                  <a:srgbClr val="2B91AF"/>
                </a:solidFill>
                <a:effectLst/>
                <a:latin typeface="inherit"/>
              </a:rPr>
              <a:t>FindElements</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smtClean="0">
                <a:ln>
                  <a:noFill/>
                </a:ln>
                <a:solidFill>
                  <a:srgbClr val="101094"/>
                </a:solidFill>
                <a:effectLst/>
                <a:latin typeface="inherit"/>
              </a:rPr>
              <a:t>by</a:t>
            </a:r>
            <a:r>
              <a:rPr kumimoji="0" lang="en-US" altLang="en-US" sz="1400" b="0" i="0" u="none" strike="noStrike" cap="none" normalizeH="0" baseline="0" dirty="0" smtClean="0">
                <a:ln>
                  <a:noFill/>
                </a:ln>
                <a:solidFill>
                  <a:srgbClr val="303336"/>
                </a:solidFill>
                <a:effectLst/>
                <a:latin typeface="inherit"/>
              </a:rPr>
              <a:t>) : </a:t>
            </a:r>
            <a:r>
              <a:rPr kumimoji="0" lang="en-US" altLang="en-US" sz="1400" b="0" i="0" u="none" strike="noStrike" cap="none" normalizeH="0" baseline="0" dirty="0" smtClean="0">
                <a:ln>
                  <a:noFill/>
                </a:ln>
                <a:solidFill>
                  <a:srgbClr val="101094"/>
                </a:solidFill>
                <a:effectLst/>
                <a:latin typeface="inherit"/>
              </a:rPr>
              <a:t>null</a:t>
            </a:r>
            <a:r>
              <a:rPr kumimoji="0" lang="en-US" altLang="en-US" sz="1400" b="0" i="0" u="none" strike="noStrike" cap="none" normalizeH="0" baseline="0" dirty="0" smtClean="0">
                <a:ln>
                  <a:noFill/>
                </a:ln>
                <a:solidFill>
                  <a:srgbClr val="303336"/>
                </a:solidFill>
                <a:effectLst/>
                <a:latin typeface="inheri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101094"/>
                </a:solidFill>
                <a:effectLst/>
                <a:latin typeface="inherit"/>
              </a:rPr>
              <a:t>	return</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err="1" smtClean="0">
                <a:ln>
                  <a:noFill/>
                </a:ln>
                <a:solidFill>
                  <a:srgbClr val="303336"/>
                </a:solidFill>
                <a:effectLst/>
                <a:latin typeface="inherit"/>
              </a:rPr>
              <a:t>driver.</a:t>
            </a:r>
            <a:r>
              <a:rPr kumimoji="0" lang="en-US" altLang="en-US" sz="1400" b="0" i="0" u="none" strike="noStrike" cap="none" normalizeH="0" baseline="0" dirty="0" err="1" smtClean="0">
                <a:ln>
                  <a:noFill/>
                </a:ln>
                <a:solidFill>
                  <a:srgbClr val="2B91AF"/>
                </a:solidFill>
                <a:effectLst/>
                <a:latin typeface="inherit"/>
              </a:rPr>
              <a:t>FindElements</a:t>
            </a:r>
            <a:r>
              <a:rPr kumimoji="0" lang="en-US" altLang="en-US" sz="1400" b="0" i="0" u="none" strike="noStrike" cap="none" normalizeH="0" baseline="0" dirty="0" smtClean="0">
                <a:ln>
                  <a:noFill/>
                </a:ln>
                <a:solidFill>
                  <a:srgbClr val="303336"/>
                </a:solidFill>
                <a:effectLst/>
                <a:latin typeface="inherit"/>
              </a:rPr>
              <a:t>(</a:t>
            </a:r>
            <a:r>
              <a:rPr kumimoji="0" lang="en-US" altLang="en-US" sz="1400" b="0" i="0" u="none" strike="noStrike" cap="none" normalizeH="0" baseline="0" dirty="0" smtClean="0">
                <a:ln>
                  <a:noFill/>
                </a:ln>
                <a:solidFill>
                  <a:srgbClr val="101094"/>
                </a:solidFill>
                <a:effectLst/>
                <a:latin typeface="inherit"/>
              </a:rPr>
              <a:t>by</a:t>
            </a:r>
            <a:r>
              <a:rPr kumimoji="0" lang="en-US" altLang="en-US" sz="1400" b="0" i="0" u="none" strike="noStrike" cap="none" normalizeH="0" baseline="0" dirty="0" smtClean="0">
                <a:ln>
                  <a:noFill/>
                </a:ln>
                <a:solidFill>
                  <a:srgbClr val="303336"/>
                </a:solidFill>
                <a:effectLst/>
                <a:latin typeface="inherit"/>
              </a:rPr>
              <a:t>); }</a:t>
            </a:r>
            <a:r>
              <a:rPr kumimoji="0" lang="en-US" altLang="en-US" sz="1400" b="0" i="0" u="none" strike="noStrike" cap="none" normalizeH="0" baseline="0" dirty="0" smtClean="0">
                <a:ln>
                  <a:noFill/>
                </a:ln>
                <a:solidFill>
                  <a:schemeClr val="tx1"/>
                </a:solidFill>
                <a:effectLst/>
              </a:rPr>
              <a:t>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8339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Implicit and Explicit Waits</a:t>
            </a:r>
            <a:endParaRPr lang="en-US" dirty="0"/>
          </a:p>
        </p:txBody>
      </p:sp>
    </p:spTree>
    <p:extLst>
      <p:ext uri="{BB962C8B-B14F-4D97-AF65-F5344CB8AC3E}">
        <p14:creationId xmlns:p14="http://schemas.microsoft.com/office/powerpoint/2010/main" val="15275868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0538" y="3958260"/>
            <a:ext cx="4729110" cy="752095"/>
          </a:xfrm>
        </p:spPr>
        <p:txBody>
          <a:bodyPr>
            <a:normAutofit fontScale="90000"/>
          </a:bodyPr>
          <a:lstStyle/>
          <a:p>
            <a:r>
              <a:rPr lang="en-US" dirty="0" smtClean="0"/>
              <a:t>The Page Object Model pattern</a:t>
            </a:r>
            <a:endParaRPr lang="en-US" dirty="0"/>
          </a:p>
        </p:txBody>
      </p:sp>
      <p:pic>
        <p:nvPicPr>
          <p:cNvPr id="11268" name="Picture 4" descr="https://martinfowler.com/bliki/images/pageObject/pageObject.png"/>
          <p:cNvPicPr>
            <a:picLocks noGrp="1" noChangeAspect="1" noChangeArrowheads="1"/>
          </p:cNvPicPr>
          <p:nvPr>
            <p:ph type="pic" sz="quarter" idx="11"/>
          </p:nvPr>
        </p:nvPicPr>
        <p:blipFill>
          <a:blip r:embed="rId2">
            <a:extLst>
              <a:ext uri="{28A0092B-C50C-407E-A947-70E740481C1C}">
                <a14:useLocalDpi xmlns:a14="http://schemas.microsoft.com/office/drawing/2010/main" val="0"/>
              </a:ext>
            </a:extLst>
          </a:blip>
          <a:srcRect l="303" r="303"/>
          <a:stretch>
            <a:fillRect/>
          </a:stretch>
        </p:blipFill>
        <p:spPr bwMode="auto">
          <a:xfrm>
            <a:off x="3926008" y="1339059"/>
            <a:ext cx="4832747" cy="43005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80539" y="5639596"/>
            <a:ext cx="4927963" cy="300082"/>
          </a:xfrm>
          <a:prstGeom prst="rect">
            <a:avLst/>
          </a:prstGeom>
          <a:noFill/>
        </p:spPr>
        <p:txBody>
          <a:bodyPr wrap="square" rtlCol="0">
            <a:spAutoFit/>
          </a:bodyPr>
          <a:lstStyle/>
          <a:p>
            <a:r>
              <a:rPr lang="en-US" sz="1350" dirty="0"/>
              <a:t>Image source: https://martinfowler.com/bliki/PageObject.html</a:t>
            </a:r>
          </a:p>
        </p:txBody>
      </p:sp>
    </p:spTree>
    <p:extLst>
      <p:ext uri="{BB962C8B-B14F-4D97-AF65-F5344CB8AC3E}">
        <p14:creationId xmlns:p14="http://schemas.microsoft.com/office/powerpoint/2010/main" val="355521489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POM pattern</a:t>
            </a:r>
            <a:endParaRPr lang="en-US" dirty="0"/>
          </a:p>
        </p:txBody>
      </p:sp>
      <p:sp>
        <p:nvSpPr>
          <p:cNvPr id="3" name="Content Placeholder 2"/>
          <p:cNvSpPr>
            <a:spLocks noGrp="1"/>
          </p:cNvSpPr>
          <p:nvPr>
            <p:ph idx="1"/>
          </p:nvPr>
        </p:nvSpPr>
        <p:spPr/>
        <p:txBody>
          <a:bodyPr>
            <a:normAutofit/>
          </a:bodyPr>
          <a:lstStyle/>
          <a:p>
            <a:r>
              <a:rPr lang="en-US" dirty="0" smtClean="0"/>
              <a:t>A class for each page or part of a page</a:t>
            </a:r>
          </a:p>
          <a:p>
            <a:r>
              <a:rPr lang="en-US" dirty="0" smtClean="0"/>
              <a:t>Elements are encapsulated (private or local variables)</a:t>
            </a:r>
          </a:p>
          <a:p>
            <a:r>
              <a:rPr lang="en-US" dirty="0" smtClean="0"/>
              <a:t>Exposes business-oriented public methods, used by the tests</a:t>
            </a:r>
          </a:p>
          <a:p>
            <a:endParaRPr lang="en-US" dirty="0"/>
          </a:p>
          <a:p>
            <a:r>
              <a:rPr lang="en-US" dirty="0" smtClean="0"/>
              <a:t>Benefits:</a:t>
            </a:r>
          </a:p>
          <a:p>
            <a:pPr lvl="1"/>
            <a:r>
              <a:rPr lang="en-US" dirty="0" smtClean="0"/>
              <a:t>Remove duplication</a:t>
            </a:r>
          </a:p>
          <a:p>
            <a:pPr lvl="1"/>
            <a:r>
              <a:rPr lang="en-US" dirty="0" smtClean="0"/>
              <a:t>Readable tests</a:t>
            </a:r>
          </a:p>
          <a:p>
            <a:pPr lvl="1"/>
            <a:r>
              <a:rPr lang="en-US" dirty="0" smtClean="0"/>
              <a:t>Modularity</a:t>
            </a:r>
          </a:p>
          <a:p>
            <a:pPr lvl="1"/>
            <a:r>
              <a:rPr lang="en-US" dirty="0" smtClean="0"/>
              <a:t>Maintainability</a:t>
            </a:r>
            <a:endParaRPr lang="en-US" dirty="0"/>
          </a:p>
        </p:txBody>
      </p:sp>
    </p:spTree>
    <p:extLst>
      <p:ext uri="{BB962C8B-B14F-4D97-AF65-F5344CB8AC3E}">
        <p14:creationId xmlns:p14="http://schemas.microsoft.com/office/powerpoint/2010/main" val="21009889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תוצאת תמונה עבור ‪do's and do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7177" y="1976372"/>
            <a:ext cx="6261653" cy="35188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Page Object Pattern</a:t>
            </a:r>
            <a:endParaRPr lang="en-US" dirty="0"/>
          </a:p>
        </p:txBody>
      </p:sp>
    </p:spTree>
    <p:extLst>
      <p:ext uri="{BB962C8B-B14F-4D97-AF65-F5344CB8AC3E}">
        <p14:creationId xmlns:p14="http://schemas.microsoft.com/office/powerpoint/2010/main" val="2621805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expose the underlying elements</a:t>
            </a:r>
            <a:endParaRPr lang="en-US" dirty="0"/>
          </a:p>
        </p:txBody>
      </p:sp>
      <p:sp>
        <p:nvSpPr>
          <p:cNvPr id="4" name="Text Placeholder 3"/>
          <p:cNvSpPr>
            <a:spLocks noGrp="1"/>
          </p:cNvSpPr>
          <p:nvPr>
            <p:ph type="body" sz="quarter" idx="16"/>
          </p:nvPr>
        </p:nvSpPr>
        <p:spPr>
          <a:xfrm>
            <a:off x="447651" y="1876154"/>
            <a:ext cx="5275605" cy="1870236"/>
          </a:xfrm>
        </p:spPr>
        <p:txBody>
          <a:bodyPr>
            <a:normAutofit fontScale="92500" lnSpcReduction="20000"/>
          </a:bodyPr>
          <a:lstStyle/>
          <a:p>
            <a:r>
              <a:rPr lang="en-US" dirty="0">
                <a:solidFill>
                  <a:srgbClr val="0000FF"/>
                </a:solidFill>
              </a:rPr>
              <a:t>public</a:t>
            </a:r>
            <a:r>
              <a:rPr lang="en-US" dirty="0">
                <a:solidFill>
                  <a:srgbClr val="000000"/>
                </a:solidFill>
              </a:rPr>
              <a:t> </a:t>
            </a:r>
            <a:r>
              <a:rPr lang="en-US" dirty="0">
                <a:solidFill>
                  <a:srgbClr val="0000FF"/>
                </a:solidFill>
              </a:rPr>
              <a:t>class</a:t>
            </a:r>
            <a:r>
              <a:rPr lang="en-US" dirty="0">
                <a:solidFill>
                  <a:srgbClr val="000000"/>
                </a:solidFill>
              </a:rPr>
              <a:t> </a:t>
            </a:r>
            <a:r>
              <a:rPr lang="en-US" dirty="0" err="1">
                <a:solidFill>
                  <a:srgbClr val="2B91AF"/>
                </a:solidFill>
              </a:rPr>
              <a:t>StudentPage</a:t>
            </a:r>
            <a:endParaRPr lang="en-US" dirty="0">
              <a:solidFill>
                <a:srgbClr val="000000"/>
              </a:solidFill>
            </a:endParaRPr>
          </a:p>
          <a:p>
            <a:r>
              <a:rPr lang="en-US" dirty="0">
                <a:solidFill>
                  <a:srgbClr val="000000"/>
                </a:solidFill>
              </a:rPr>
              <a:t>{</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IWebElement</a:t>
            </a:r>
            <a:r>
              <a:rPr lang="en-US" dirty="0">
                <a:solidFill>
                  <a:srgbClr val="000000"/>
                </a:solidFill>
              </a:rPr>
              <a:t> ID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IWebElement</a:t>
            </a:r>
            <a:r>
              <a:rPr lang="en-US" dirty="0">
                <a:solidFill>
                  <a:srgbClr val="000000"/>
                </a:solidFill>
              </a:rPr>
              <a:t> </a:t>
            </a:r>
            <a:r>
              <a:rPr lang="en-US" dirty="0" err="1">
                <a:solidFill>
                  <a:srgbClr val="000000"/>
                </a:solidFill>
              </a:rPr>
              <a:t>FirstName</a:t>
            </a:r>
            <a:r>
              <a:rPr lang="en-US" dirty="0">
                <a:solidFill>
                  <a:srgbClr val="000000"/>
                </a:solidFill>
              </a:rPr>
              <a:t>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IWebElement</a:t>
            </a:r>
            <a:r>
              <a:rPr lang="en-US" dirty="0">
                <a:solidFill>
                  <a:srgbClr val="000000"/>
                </a:solidFill>
              </a:rPr>
              <a:t> </a:t>
            </a:r>
            <a:r>
              <a:rPr lang="en-US" dirty="0" err="1">
                <a:solidFill>
                  <a:srgbClr val="000000"/>
                </a:solidFill>
              </a:rPr>
              <a:t>LastName</a:t>
            </a:r>
            <a:r>
              <a:rPr lang="en-US" dirty="0">
                <a:solidFill>
                  <a:srgbClr val="000000"/>
                </a:solidFill>
              </a:rPr>
              <a:t>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IWebElement</a:t>
            </a:r>
            <a:r>
              <a:rPr lang="en-US" dirty="0">
                <a:solidFill>
                  <a:srgbClr val="000000"/>
                </a:solidFill>
              </a:rPr>
              <a:t> GPA { </a:t>
            </a:r>
            <a:r>
              <a:rPr lang="en-US" dirty="0">
                <a:solidFill>
                  <a:srgbClr val="0000FF"/>
                </a:solidFill>
              </a:rPr>
              <a:t>get</a:t>
            </a:r>
            <a:r>
              <a:rPr lang="en-US" dirty="0">
                <a:solidFill>
                  <a:srgbClr val="000000"/>
                </a:solidFill>
              </a:rPr>
              <a:t> { ... } </a:t>
            </a:r>
            <a:r>
              <a:rPr lang="en-US" dirty="0" smtClean="0">
                <a:solidFill>
                  <a:srgbClr val="000000"/>
                </a:solidFill>
              </a:rPr>
              <a:t>}</a:t>
            </a:r>
          </a:p>
          <a:p>
            <a:r>
              <a:rPr lang="en-US" dirty="0" smtClean="0">
                <a:solidFill>
                  <a:srgbClr val="0000FF"/>
                </a:solidFill>
              </a:rPr>
              <a:t>    public</a:t>
            </a:r>
            <a:r>
              <a:rPr lang="en-US" dirty="0" smtClean="0">
                <a:solidFill>
                  <a:srgbClr val="000000"/>
                </a:solidFill>
              </a:rPr>
              <a:t> </a:t>
            </a:r>
            <a:r>
              <a:rPr lang="en-US" dirty="0" err="1">
                <a:solidFill>
                  <a:srgbClr val="000000"/>
                </a:solidFill>
              </a:rPr>
              <a:t>IWebElement</a:t>
            </a:r>
            <a:r>
              <a:rPr lang="en-US" dirty="0">
                <a:solidFill>
                  <a:srgbClr val="000000"/>
                </a:solidFill>
              </a:rPr>
              <a:t> </a:t>
            </a:r>
            <a:r>
              <a:rPr lang="en-US" dirty="0" err="1" smtClean="0">
                <a:solidFill>
                  <a:srgbClr val="000000"/>
                </a:solidFill>
              </a:rPr>
              <a:t>ExamGradeToAdd</a:t>
            </a:r>
            <a:r>
              <a:rPr lang="en-US" dirty="0" smtClean="0">
                <a:solidFill>
                  <a:srgbClr val="000000"/>
                </a:solidFill>
              </a:rPr>
              <a:t> </a:t>
            </a:r>
            <a:r>
              <a:rPr lang="en-US" dirty="0">
                <a:solidFill>
                  <a:srgbClr val="000000"/>
                </a:solidFill>
              </a:rPr>
              <a:t>{ </a:t>
            </a:r>
            <a:r>
              <a:rPr lang="en-US" dirty="0">
                <a:solidFill>
                  <a:srgbClr val="0000FF"/>
                </a:solidFill>
              </a:rPr>
              <a:t>get</a:t>
            </a:r>
            <a:r>
              <a:rPr lang="en-US" dirty="0">
                <a:solidFill>
                  <a:srgbClr val="000000"/>
                </a:solidFill>
              </a:rPr>
              <a:t> { ... } </a:t>
            </a:r>
            <a:r>
              <a:rPr lang="en-US" dirty="0" smtClean="0">
                <a:solidFill>
                  <a:srgbClr val="000000"/>
                </a:solidFill>
              </a:rPr>
              <a:t>}</a:t>
            </a:r>
            <a:endParaRPr lang="en-US" dirty="0">
              <a:solidFill>
                <a:srgbClr val="000000"/>
              </a:solidFill>
            </a:endParaRPr>
          </a:p>
          <a:p>
            <a:r>
              <a:rPr lang="en-US" dirty="0" smtClean="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IWebElement</a:t>
            </a:r>
            <a:r>
              <a:rPr lang="en-US" dirty="0">
                <a:solidFill>
                  <a:srgbClr val="000000"/>
                </a:solidFill>
              </a:rPr>
              <a:t> </a:t>
            </a:r>
            <a:r>
              <a:rPr lang="en-US" dirty="0" err="1">
                <a:solidFill>
                  <a:srgbClr val="000000"/>
                </a:solidFill>
              </a:rPr>
              <a:t>AddExamGradeButton</a:t>
            </a:r>
            <a:r>
              <a:rPr lang="en-US" dirty="0">
                <a:solidFill>
                  <a:srgbClr val="000000"/>
                </a:solidFill>
              </a:rPr>
              <a:t> { </a:t>
            </a:r>
            <a:r>
              <a:rPr lang="en-US" dirty="0">
                <a:solidFill>
                  <a:srgbClr val="0000FF"/>
                </a:solidFill>
              </a:rPr>
              <a:t>get</a:t>
            </a:r>
            <a:r>
              <a:rPr lang="en-US" dirty="0">
                <a:solidFill>
                  <a:srgbClr val="000000"/>
                </a:solidFill>
              </a:rPr>
              <a:t> { ... } }</a:t>
            </a:r>
          </a:p>
          <a:p>
            <a:r>
              <a:rPr lang="en-US" dirty="0">
                <a:solidFill>
                  <a:srgbClr val="000000"/>
                </a:solidFill>
              </a:rPr>
              <a:t>}</a:t>
            </a:r>
          </a:p>
        </p:txBody>
      </p:sp>
      <p:sp>
        <p:nvSpPr>
          <p:cNvPr id="5" name="Text Placeholder 3"/>
          <p:cNvSpPr txBox="1">
            <a:spLocks/>
          </p:cNvSpPr>
          <p:nvPr/>
        </p:nvSpPr>
        <p:spPr bwMode="blackWhite">
          <a:xfrm>
            <a:off x="447651" y="3746389"/>
            <a:ext cx="5275607" cy="1852679"/>
          </a:xfrm>
          <a:prstGeom prst="rect">
            <a:avLst/>
          </a:prstGeom>
          <a:solidFill>
            <a:srgbClr val="4B84C9">
              <a:alpha val="50000"/>
            </a:srgbClr>
          </a:solidFill>
        </p:spPr>
        <p:txBody>
          <a:bodyPr tIns="67500">
            <a:normAutofit fontScale="92500"/>
          </a:bodyPr>
          <a:lstStyle>
            <a:lvl1pPr marL="342900" indent="-342900" algn="l" defTabSz="914400" rtl="0" eaLnBrk="1" latinLnBrk="0" hangingPunct="1">
              <a:spcBef>
                <a:spcPct val="20000"/>
              </a:spcBef>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marL="742950" indent="-28575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marL="1143000" indent="-22860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marL="1600200" indent="-22860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marL="2057400" indent="-228600" algn="r" defTabSz="914400" rtl="1" eaLnBrk="1" latinLnBrk="0" hangingPunct="1">
              <a:spcBef>
                <a:spcPct val="20000"/>
              </a:spcBef>
              <a:buFont typeface="Arial" pitchFamily="34" charset="0"/>
              <a:buChar char="•"/>
              <a:defRPr lang="en-US" sz="1600" b="0" kern="1200" dirty="0">
                <a:solidFill>
                  <a:schemeClr val="tx1"/>
                </a:solidFill>
                <a:latin typeface="Consolas" pitchFamily="49" charset="0"/>
                <a:ea typeface="+mn-ea"/>
                <a:cs typeface="Courier New" pitchFamily="49"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350" dirty="0">
                <a:solidFill>
                  <a:srgbClr val="0000FF"/>
                </a:solidFill>
              </a:rPr>
              <a:t>public</a:t>
            </a:r>
            <a:r>
              <a:rPr lang="en-US" sz="1350" dirty="0">
                <a:solidFill>
                  <a:srgbClr val="000000"/>
                </a:solidFill>
              </a:rPr>
              <a:t> </a:t>
            </a:r>
            <a:r>
              <a:rPr lang="en-US" sz="1350" dirty="0">
                <a:solidFill>
                  <a:srgbClr val="0000FF"/>
                </a:solidFill>
              </a:rPr>
              <a:t>class</a:t>
            </a:r>
            <a:r>
              <a:rPr lang="en-US" sz="1350" dirty="0">
                <a:solidFill>
                  <a:srgbClr val="000000"/>
                </a:solidFill>
              </a:rPr>
              <a:t> </a:t>
            </a:r>
            <a:r>
              <a:rPr lang="en-US" sz="1350" dirty="0" err="1">
                <a:solidFill>
                  <a:srgbClr val="2B91AF"/>
                </a:solidFill>
              </a:rPr>
              <a:t>StudentPage</a:t>
            </a:r>
            <a:endParaRPr lang="en-US" sz="1350" dirty="0">
              <a:solidFill>
                <a:srgbClr val="000000"/>
              </a:solidFill>
            </a:endParaRPr>
          </a:p>
          <a:p>
            <a:r>
              <a:rPr lang="en-US" sz="1350" dirty="0">
                <a:solidFill>
                  <a:srgbClr val="000000"/>
                </a:solidFill>
              </a:rPr>
              <a:t>{</a:t>
            </a:r>
          </a:p>
          <a:p>
            <a:r>
              <a:rPr lang="en-US" sz="1350" dirty="0">
                <a:solidFill>
                  <a:srgbClr val="000000"/>
                </a:solidFill>
              </a:rPr>
              <a:t>    </a:t>
            </a:r>
            <a:r>
              <a:rPr lang="en-US" sz="1350" dirty="0">
                <a:solidFill>
                  <a:srgbClr val="0000FF"/>
                </a:solidFill>
              </a:rPr>
              <a:t>public</a:t>
            </a:r>
            <a:r>
              <a:rPr lang="en-US" sz="1350" dirty="0">
                <a:solidFill>
                  <a:srgbClr val="000000"/>
                </a:solidFill>
              </a:rPr>
              <a:t> </a:t>
            </a:r>
            <a:r>
              <a:rPr lang="en-US" sz="1350" dirty="0">
                <a:solidFill>
                  <a:srgbClr val="0000FF"/>
                </a:solidFill>
              </a:rPr>
              <a:t>string</a:t>
            </a:r>
            <a:r>
              <a:rPr lang="en-US" sz="1350" dirty="0">
                <a:solidFill>
                  <a:srgbClr val="000000"/>
                </a:solidFill>
              </a:rPr>
              <a:t> ID { </a:t>
            </a:r>
            <a:r>
              <a:rPr lang="en-US" sz="1350" dirty="0">
                <a:solidFill>
                  <a:srgbClr val="0000FF"/>
                </a:solidFill>
              </a:rPr>
              <a:t>get</a:t>
            </a:r>
            <a:r>
              <a:rPr lang="en-US" sz="1350" dirty="0">
                <a:solidFill>
                  <a:srgbClr val="000000"/>
                </a:solidFill>
              </a:rPr>
              <a:t> { ... } }</a:t>
            </a:r>
          </a:p>
          <a:p>
            <a:r>
              <a:rPr lang="en-US" sz="1350" dirty="0">
                <a:solidFill>
                  <a:srgbClr val="000000"/>
                </a:solidFill>
              </a:rPr>
              <a:t>    </a:t>
            </a:r>
            <a:r>
              <a:rPr lang="en-US" sz="1350" dirty="0">
                <a:solidFill>
                  <a:srgbClr val="0000FF"/>
                </a:solidFill>
              </a:rPr>
              <a:t>public</a:t>
            </a:r>
            <a:r>
              <a:rPr lang="en-US" sz="1350" dirty="0">
                <a:solidFill>
                  <a:srgbClr val="000000"/>
                </a:solidFill>
              </a:rPr>
              <a:t> </a:t>
            </a:r>
            <a:r>
              <a:rPr lang="en-US" sz="1350" dirty="0">
                <a:solidFill>
                  <a:srgbClr val="0000FF"/>
                </a:solidFill>
              </a:rPr>
              <a:t>string</a:t>
            </a:r>
            <a:r>
              <a:rPr lang="en-US" sz="1350" dirty="0">
                <a:solidFill>
                  <a:srgbClr val="000000"/>
                </a:solidFill>
              </a:rPr>
              <a:t> </a:t>
            </a:r>
            <a:r>
              <a:rPr lang="en-US" sz="1350" dirty="0" err="1">
                <a:solidFill>
                  <a:srgbClr val="000000"/>
                </a:solidFill>
              </a:rPr>
              <a:t>FirstName</a:t>
            </a:r>
            <a:r>
              <a:rPr lang="en-US" sz="1350" dirty="0">
                <a:solidFill>
                  <a:srgbClr val="000000"/>
                </a:solidFill>
              </a:rPr>
              <a:t> {  </a:t>
            </a:r>
            <a:r>
              <a:rPr lang="en-US" sz="1350" dirty="0">
                <a:solidFill>
                  <a:srgbClr val="0000FF"/>
                </a:solidFill>
              </a:rPr>
              <a:t>get</a:t>
            </a:r>
            <a:r>
              <a:rPr lang="en-US" sz="1350" dirty="0">
                <a:solidFill>
                  <a:srgbClr val="000000"/>
                </a:solidFill>
              </a:rPr>
              <a:t> { ... } </a:t>
            </a:r>
            <a:r>
              <a:rPr lang="en-US" sz="1350" dirty="0">
                <a:solidFill>
                  <a:srgbClr val="0000FF"/>
                </a:solidFill>
              </a:rPr>
              <a:t>set</a:t>
            </a:r>
            <a:r>
              <a:rPr lang="en-US" sz="1350" dirty="0">
                <a:solidFill>
                  <a:srgbClr val="000000"/>
                </a:solidFill>
              </a:rPr>
              <a:t> { ... } }</a:t>
            </a:r>
          </a:p>
          <a:p>
            <a:r>
              <a:rPr lang="en-US" sz="1350" dirty="0">
                <a:solidFill>
                  <a:srgbClr val="000000"/>
                </a:solidFill>
              </a:rPr>
              <a:t>    </a:t>
            </a:r>
            <a:r>
              <a:rPr lang="en-US" sz="1350" dirty="0">
                <a:solidFill>
                  <a:srgbClr val="0000FF"/>
                </a:solidFill>
              </a:rPr>
              <a:t>public</a:t>
            </a:r>
            <a:r>
              <a:rPr lang="en-US" sz="1350" dirty="0">
                <a:solidFill>
                  <a:srgbClr val="000000"/>
                </a:solidFill>
              </a:rPr>
              <a:t> </a:t>
            </a:r>
            <a:r>
              <a:rPr lang="en-US" sz="1350" dirty="0">
                <a:solidFill>
                  <a:srgbClr val="0000FF"/>
                </a:solidFill>
              </a:rPr>
              <a:t>string</a:t>
            </a:r>
            <a:r>
              <a:rPr lang="en-US" sz="1350" dirty="0">
                <a:solidFill>
                  <a:srgbClr val="000000"/>
                </a:solidFill>
              </a:rPr>
              <a:t> </a:t>
            </a:r>
            <a:r>
              <a:rPr lang="en-US" sz="1350" dirty="0" err="1">
                <a:solidFill>
                  <a:srgbClr val="000000"/>
                </a:solidFill>
              </a:rPr>
              <a:t>LastName</a:t>
            </a:r>
            <a:r>
              <a:rPr lang="en-US" sz="1350" dirty="0">
                <a:solidFill>
                  <a:srgbClr val="000000"/>
                </a:solidFill>
              </a:rPr>
              <a:t> { </a:t>
            </a:r>
            <a:r>
              <a:rPr lang="en-US" sz="1350" dirty="0">
                <a:solidFill>
                  <a:srgbClr val="0000FF"/>
                </a:solidFill>
              </a:rPr>
              <a:t>get</a:t>
            </a:r>
            <a:r>
              <a:rPr lang="en-US" sz="1350" dirty="0">
                <a:solidFill>
                  <a:srgbClr val="000000"/>
                </a:solidFill>
              </a:rPr>
              <a:t> { ... } </a:t>
            </a:r>
            <a:r>
              <a:rPr lang="en-US" sz="1350" dirty="0">
                <a:solidFill>
                  <a:srgbClr val="0000FF"/>
                </a:solidFill>
              </a:rPr>
              <a:t>set</a:t>
            </a:r>
            <a:r>
              <a:rPr lang="en-US" sz="1350" dirty="0">
                <a:solidFill>
                  <a:srgbClr val="000000"/>
                </a:solidFill>
              </a:rPr>
              <a:t> { ... } }</a:t>
            </a:r>
          </a:p>
          <a:p>
            <a:r>
              <a:rPr lang="en-US" sz="1350" dirty="0">
                <a:solidFill>
                  <a:srgbClr val="000000"/>
                </a:solidFill>
              </a:rPr>
              <a:t>    </a:t>
            </a:r>
            <a:r>
              <a:rPr lang="en-US" sz="1350" dirty="0">
                <a:solidFill>
                  <a:srgbClr val="0000FF"/>
                </a:solidFill>
              </a:rPr>
              <a:t>public</a:t>
            </a:r>
            <a:r>
              <a:rPr lang="en-US" sz="1350" dirty="0">
                <a:solidFill>
                  <a:srgbClr val="000000"/>
                </a:solidFill>
              </a:rPr>
              <a:t> </a:t>
            </a:r>
            <a:r>
              <a:rPr lang="en-US" sz="1350" dirty="0">
                <a:solidFill>
                  <a:srgbClr val="0000FF"/>
                </a:solidFill>
              </a:rPr>
              <a:t>decimal</a:t>
            </a:r>
            <a:r>
              <a:rPr lang="en-US" sz="1350" dirty="0">
                <a:solidFill>
                  <a:srgbClr val="000000"/>
                </a:solidFill>
              </a:rPr>
              <a:t> GPA { </a:t>
            </a:r>
            <a:r>
              <a:rPr lang="en-US" sz="1350" dirty="0">
                <a:solidFill>
                  <a:srgbClr val="0000FF"/>
                </a:solidFill>
              </a:rPr>
              <a:t>get</a:t>
            </a:r>
            <a:r>
              <a:rPr lang="en-US" sz="1350" dirty="0">
                <a:solidFill>
                  <a:srgbClr val="000000"/>
                </a:solidFill>
              </a:rPr>
              <a:t> { ... } }</a:t>
            </a:r>
          </a:p>
          <a:p>
            <a:r>
              <a:rPr lang="en-US" sz="1350" dirty="0">
                <a:solidFill>
                  <a:srgbClr val="000000"/>
                </a:solidFill>
              </a:rPr>
              <a:t>    </a:t>
            </a:r>
            <a:r>
              <a:rPr lang="en-US" sz="1350" dirty="0">
                <a:solidFill>
                  <a:srgbClr val="0000FF"/>
                </a:solidFill>
              </a:rPr>
              <a:t>public</a:t>
            </a:r>
            <a:r>
              <a:rPr lang="en-US" sz="1350" dirty="0">
                <a:solidFill>
                  <a:srgbClr val="000000"/>
                </a:solidFill>
              </a:rPr>
              <a:t> </a:t>
            </a:r>
            <a:r>
              <a:rPr lang="en-US" sz="1350" dirty="0">
                <a:solidFill>
                  <a:srgbClr val="0000FF"/>
                </a:solidFill>
              </a:rPr>
              <a:t>void</a:t>
            </a:r>
            <a:r>
              <a:rPr lang="en-US" sz="1350" dirty="0">
                <a:solidFill>
                  <a:srgbClr val="000000"/>
                </a:solidFill>
              </a:rPr>
              <a:t> </a:t>
            </a:r>
            <a:r>
              <a:rPr lang="en-US" sz="1350" dirty="0" err="1">
                <a:solidFill>
                  <a:srgbClr val="000000"/>
                </a:solidFill>
              </a:rPr>
              <a:t>AddExamGrade</a:t>
            </a:r>
            <a:r>
              <a:rPr lang="en-US" sz="1350" dirty="0">
                <a:solidFill>
                  <a:srgbClr val="000000"/>
                </a:solidFill>
              </a:rPr>
              <a:t>(</a:t>
            </a:r>
            <a:r>
              <a:rPr lang="en-US" sz="1350" dirty="0">
                <a:solidFill>
                  <a:srgbClr val="0000FF"/>
                </a:solidFill>
              </a:rPr>
              <a:t>decimal</a:t>
            </a:r>
            <a:r>
              <a:rPr lang="en-US" sz="1350" dirty="0">
                <a:solidFill>
                  <a:srgbClr val="000000"/>
                </a:solidFill>
              </a:rPr>
              <a:t> grade) { ... }</a:t>
            </a:r>
          </a:p>
          <a:p>
            <a:r>
              <a:rPr lang="en-US" sz="1350" dirty="0">
                <a:solidFill>
                  <a:srgbClr val="000000"/>
                </a:solidFill>
              </a:rPr>
              <a:t>}</a:t>
            </a:r>
          </a:p>
          <a:p>
            <a:endParaRPr lang="en-US" sz="1350" dirty="0">
              <a:solidFill>
                <a:srgbClr val="000000"/>
              </a:solidFill>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8228" y="1976372"/>
            <a:ext cx="3345827" cy="3404423"/>
          </a:xfrm>
          <a:prstGeom prst="rect">
            <a:avLst/>
          </a:prstGeom>
        </p:spPr>
      </p:pic>
      <p:pic>
        <p:nvPicPr>
          <p:cNvPr id="10250" name="Picture 10" descr="תוצאת תמונה עבור ‪x‬‏"/>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4307" y="1718078"/>
            <a:ext cx="3629025" cy="2421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74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50"/>
                                        </p:tgtEl>
                                        <p:attrNameLst>
                                          <p:attrName>style.visibility</p:attrName>
                                        </p:attrNameLst>
                                      </p:cBhvr>
                                      <p:to>
                                        <p:strVal val="visible"/>
                                      </p:to>
                                    </p:set>
                                  </p:childTnLst>
                                </p:cTn>
                              </p:par>
                              <p:par>
                                <p:cTn id="13" presetID="9" presetClass="emph" presetSubtype="0" grpId="1" nodeType="withEffect">
                                  <p:stCondLst>
                                    <p:cond delay="0"/>
                                  </p:stCondLst>
                                  <p:childTnLst>
                                    <p:set>
                                      <p:cBhvr rctx="PPT">
                                        <p:cTn id="14" dur="indefinite"/>
                                        <p:tgtEl>
                                          <p:spTgt spid="4"/>
                                        </p:tgtEl>
                                        <p:attrNameLst>
                                          <p:attrName>style.opacity</p:attrName>
                                        </p:attrNameLst>
                                      </p:cBhvr>
                                      <p:to>
                                        <p:strVal val="0.25"/>
                                      </p:to>
                                    </p:set>
                                    <p:animEffect filter="image" prLst="opacity: 0.25">
                                      <p:cBhvr rctx="IE">
                                        <p:cTn id="15"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use static fields</a:t>
            </a:r>
            <a:endParaRPr lang="en-US" dirty="0"/>
          </a:p>
        </p:txBody>
      </p:sp>
      <p:sp>
        <p:nvSpPr>
          <p:cNvPr id="4" name="Text Placeholder 3"/>
          <p:cNvSpPr>
            <a:spLocks noGrp="1"/>
          </p:cNvSpPr>
          <p:nvPr>
            <p:ph type="body" sz="quarter" idx="16"/>
          </p:nvPr>
        </p:nvSpPr>
        <p:spPr>
          <a:xfrm>
            <a:off x="447651" y="1876154"/>
            <a:ext cx="8229210" cy="1870236"/>
          </a:xfrm>
        </p:spPr>
        <p:txBody>
          <a:bodyPr>
            <a:normAutofit/>
          </a:bodyPr>
          <a:lstStyle/>
          <a:p>
            <a:r>
              <a:rPr lang="en-US" dirty="0">
                <a:solidFill>
                  <a:srgbClr val="0000FF"/>
                </a:solidFill>
              </a:rPr>
              <a:t>public</a:t>
            </a:r>
            <a:r>
              <a:rPr lang="en-US" dirty="0">
                <a:solidFill>
                  <a:srgbClr val="000000"/>
                </a:solidFill>
              </a:rPr>
              <a:t> </a:t>
            </a:r>
            <a:r>
              <a:rPr lang="en-US" dirty="0">
                <a:solidFill>
                  <a:srgbClr val="0000FF"/>
                </a:solidFill>
              </a:rPr>
              <a:t>class</a:t>
            </a:r>
            <a:r>
              <a:rPr lang="en-US" dirty="0">
                <a:solidFill>
                  <a:srgbClr val="000000"/>
                </a:solidFill>
              </a:rPr>
              <a:t> </a:t>
            </a:r>
            <a:r>
              <a:rPr lang="en-US" dirty="0" err="1">
                <a:solidFill>
                  <a:srgbClr val="2B91AF"/>
                </a:solidFill>
              </a:rPr>
              <a:t>StudentPage</a:t>
            </a:r>
            <a:endParaRPr lang="en-US" dirty="0">
              <a:solidFill>
                <a:srgbClr val="000000"/>
              </a:solidFill>
            </a:endParaRPr>
          </a:p>
          <a:p>
            <a:r>
              <a:rPr lang="en-US" dirty="0" smtClean="0">
                <a:solidFill>
                  <a:srgbClr val="000000"/>
                </a:solidFill>
              </a:rPr>
              <a:t>{</a:t>
            </a:r>
          </a:p>
          <a:p>
            <a:r>
              <a:rPr lang="en-US" dirty="0">
                <a:solidFill>
                  <a:srgbClr val="000000"/>
                </a:solidFill>
              </a:rPr>
              <a:t>	</a:t>
            </a:r>
            <a:r>
              <a:rPr lang="en-US" dirty="0" smtClean="0">
                <a:solidFill>
                  <a:srgbClr val="000000"/>
                </a:solidFill>
              </a:rPr>
              <a:t>private </a:t>
            </a:r>
            <a:r>
              <a:rPr lang="en-US" b="1" dirty="0" smtClean="0">
                <a:solidFill>
                  <a:srgbClr val="000000"/>
                </a:solidFill>
              </a:rPr>
              <a:t>static</a:t>
            </a:r>
            <a:r>
              <a:rPr lang="en-US" dirty="0" smtClean="0">
                <a:solidFill>
                  <a:srgbClr val="000000"/>
                </a:solidFill>
              </a:rPr>
              <a:t> </a:t>
            </a:r>
            <a:r>
              <a:rPr lang="en-US" dirty="0" err="1" smtClean="0">
                <a:solidFill>
                  <a:srgbClr val="000000"/>
                </a:solidFill>
              </a:rPr>
              <a:t>IWebDriver</a:t>
            </a:r>
            <a:r>
              <a:rPr lang="en-US" dirty="0" smtClean="0">
                <a:solidFill>
                  <a:srgbClr val="000000"/>
                </a:solidFill>
              </a:rPr>
              <a:t> _driver = </a:t>
            </a:r>
            <a:r>
              <a:rPr lang="en-US" dirty="0" err="1" smtClean="0">
                <a:solidFill>
                  <a:srgbClr val="000000"/>
                </a:solidFill>
              </a:rPr>
              <a:t>SeleniumUtils.Driver</a:t>
            </a:r>
            <a:r>
              <a:rPr lang="en-US" dirty="0" smtClean="0">
                <a:solidFill>
                  <a:srgbClr val="000000"/>
                </a:solidFill>
              </a:rPr>
              <a:t>;</a:t>
            </a:r>
          </a:p>
          <a:p>
            <a:r>
              <a:rPr lang="en-US" dirty="0" smtClean="0">
                <a:solidFill>
                  <a:srgbClr val="000000"/>
                </a:solidFill>
              </a:rPr>
              <a:t>	…</a:t>
            </a:r>
            <a:endParaRPr lang="en-US" dirty="0">
              <a:solidFill>
                <a:srgbClr val="000000"/>
              </a:solidFill>
            </a:endParaRPr>
          </a:p>
          <a:p>
            <a:r>
              <a:rPr lang="en-US" dirty="0" smtClean="0">
                <a:solidFill>
                  <a:srgbClr val="000000"/>
                </a:solidFill>
              </a:rPr>
              <a:t>}</a:t>
            </a:r>
            <a:endParaRPr lang="en-US" dirty="0">
              <a:solidFill>
                <a:srgbClr val="000000"/>
              </a:solidFill>
            </a:endParaRPr>
          </a:p>
          <a:p>
            <a:endParaRPr lang="en-US" dirty="0">
              <a:solidFill>
                <a:srgbClr val="000000"/>
              </a:solidFill>
            </a:endParaRPr>
          </a:p>
        </p:txBody>
      </p:sp>
      <p:sp>
        <p:nvSpPr>
          <p:cNvPr id="5" name="Text Placeholder 3"/>
          <p:cNvSpPr txBox="1">
            <a:spLocks/>
          </p:cNvSpPr>
          <p:nvPr/>
        </p:nvSpPr>
        <p:spPr bwMode="blackWhite">
          <a:xfrm>
            <a:off x="447651" y="3746389"/>
            <a:ext cx="8229210" cy="1852679"/>
          </a:xfrm>
          <a:prstGeom prst="rect">
            <a:avLst/>
          </a:prstGeom>
          <a:solidFill>
            <a:srgbClr val="4B84C9">
              <a:alpha val="50000"/>
            </a:srgbClr>
          </a:solidFill>
        </p:spPr>
        <p:txBody>
          <a:bodyPr tIns="67500">
            <a:normAutofit fontScale="92500" lnSpcReduction="20000"/>
          </a:bodyPr>
          <a:lstStyle>
            <a:lvl1pPr marL="342900" indent="-342900" algn="l" defTabSz="914400" rtl="0" eaLnBrk="1" latinLnBrk="0" hangingPunct="1">
              <a:spcBef>
                <a:spcPct val="20000"/>
              </a:spcBef>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marL="742950" indent="-28575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marL="1143000" indent="-22860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marL="1600200" indent="-228600" algn="r" defTabSz="914400" rtl="1" eaLnBrk="1" latinLnBrk="0" hangingPunct="1">
              <a:spcBef>
                <a:spcPct val="20000"/>
              </a:spcBef>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marL="2057400" indent="-228600" algn="r" defTabSz="914400" rtl="1" eaLnBrk="1" latinLnBrk="0" hangingPunct="1">
              <a:spcBef>
                <a:spcPct val="20000"/>
              </a:spcBef>
              <a:buFont typeface="Arial" pitchFamily="34" charset="0"/>
              <a:buChar char="•"/>
              <a:defRPr lang="en-US" sz="1600" b="0" kern="1200" dirty="0">
                <a:solidFill>
                  <a:schemeClr val="tx1"/>
                </a:solidFill>
                <a:latin typeface="Consolas" pitchFamily="49" charset="0"/>
                <a:ea typeface="+mn-ea"/>
                <a:cs typeface="Courier New" pitchFamily="49" charset="0"/>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350" dirty="0">
                <a:solidFill>
                  <a:srgbClr val="0000FF"/>
                </a:solidFill>
              </a:rPr>
              <a:t>public</a:t>
            </a:r>
            <a:r>
              <a:rPr lang="en-US" sz="1350" dirty="0">
                <a:solidFill>
                  <a:srgbClr val="000000"/>
                </a:solidFill>
              </a:rPr>
              <a:t> </a:t>
            </a:r>
            <a:r>
              <a:rPr lang="en-US" sz="1350" dirty="0">
                <a:solidFill>
                  <a:srgbClr val="0000FF"/>
                </a:solidFill>
              </a:rPr>
              <a:t>class</a:t>
            </a:r>
            <a:r>
              <a:rPr lang="en-US" sz="1350" dirty="0">
                <a:solidFill>
                  <a:srgbClr val="000000"/>
                </a:solidFill>
              </a:rPr>
              <a:t> </a:t>
            </a:r>
            <a:r>
              <a:rPr lang="en-US" sz="1350" dirty="0" err="1">
                <a:solidFill>
                  <a:srgbClr val="2B91AF"/>
                </a:solidFill>
              </a:rPr>
              <a:t>StudentPage</a:t>
            </a:r>
            <a:endParaRPr lang="en-US" sz="1350" dirty="0">
              <a:solidFill>
                <a:srgbClr val="000000"/>
              </a:solidFill>
            </a:endParaRPr>
          </a:p>
          <a:p>
            <a:r>
              <a:rPr lang="en-US" sz="1350" dirty="0">
                <a:solidFill>
                  <a:srgbClr val="000000"/>
                </a:solidFill>
              </a:rPr>
              <a:t>{</a:t>
            </a:r>
          </a:p>
          <a:p>
            <a:r>
              <a:rPr lang="en-US" sz="1350" dirty="0">
                <a:solidFill>
                  <a:srgbClr val="000000"/>
                </a:solidFill>
              </a:rPr>
              <a:t>	</a:t>
            </a:r>
            <a:r>
              <a:rPr lang="en-US" sz="1350" dirty="0">
                <a:solidFill>
                  <a:srgbClr val="0000FF"/>
                </a:solidFill>
              </a:rPr>
              <a:t>private</a:t>
            </a:r>
            <a:r>
              <a:rPr lang="en-US" sz="1350" dirty="0">
                <a:solidFill>
                  <a:srgbClr val="000000"/>
                </a:solidFill>
              </a:rPr>
              <a:t> </a:t>
            </a:r>
            <a:r>
              <a:rPr lang="en-US" sz="1350" dirty="0" err="1">
                <a:solidFill>
                  <a:srgbClr val="2B91AF"/>
                </a:solidFill>
              </a:rPr>
              <a:t>IWebDriver</a:t>
            </a:r>
            <a:r>
              <a:rPr lang="en-US" sz="1350" dirty="0">
                <a:solidFill>
                  <a:srgbClr val="000000"/>
                </a:solidFill>
              </a:rPr>
              <a:t> _driver;</a:t>
            </a:r>
          </a:p>
          <a:p>
            <a:r>
              <a:rPr lang="en-US" sz="1350" dirty="0">
                <a:solidFill>
                  <a:srgbClr val="000000"/>
                </a:solidFill>
              </a:rPr>
              <a:t>	</a:t>
            </a:r>
            <a:r>
              <a:rPr lang="en-US" sz="1350" dirty="0">
                <a:solidFill>
                  <a:srgbClr val="0000FF"/>
                </a:solidFill>
              </a:rPr>
              <a:t>public</a:t>
            </a:r>
            <a:r>
              <a:rPr lang="en-US" sz="1350" dirty="0">
                <a:solidFill>
                  <a:srgbClr val="000000"/>
                </a:solidFill>
              </a:rPr>
              <a:t> </a:t>
            </a:r>
            <a:r>
              <a:rPr lang="en-US" sz="1350" dirty="0" err="1">
                <a:solidFill>
                  <a:srgbClr val="000000"/>
                </a:solidFill>
              </a:rPr>
              <a:t>StudentsPage</a:t>
            </a:r>
            <a:r>
              <a:rPr lang="en-US" sz="1350" dirty="0">
                <a:solidFill>
                  <a:srgbClr val="000000"/>
                </a:solidFill>
              </a:rPr>
              <a:t>(</a:t>
            </a:r>
            <a:r>
              <a:rPr lang="en-US" sz="1350" dirty="0" err="1">
                <a:solidFill>
                  <a:srgbClr val="2B91AF"/>
                </a:solidFill>
              </a:rPr>
              <a:t>IWebDriver</a:t>
            </a:r>
            <a:r>
              <a:rPr lang="en-US" sz="1350" dirty="0">
                <a:solidFill>
                  <a:srgbClr val="000000"/>
                </a:solidFill>
              </a:rPr>
              <a:t> driver)</a:t>
            </a:r>
          </a:p>
          <a:p>
            <a:r>
              <a:rPr lang="en-US" sz="1350" dirty="0">
                <a:solidFill>
                  <a:srgbClr val="000000"/>
                </a:solidFill>
              </a:rPr>
              <a:t>	{</a:t>
            </a:r>
          </a:p>
          <a:p>
            <a:r>
              <a:rPr lang="en-US" sz="1350" dirty="0">
                <a:solidFill>
                  <a:srgbClr val="000000"/>
                </a:solidFill>
              </a:rPr>
              <a:t>		_driver = driver;</a:t>
            </a:r>
          </a:p>
          <a:p>
            <a:r>
              <a:rPr lang="en-US" sz="1350" dirty="0">
                <a:solidFill>
                  <a:srgbClr val="000000"/>
                </a:solidFill>
              </a:rPr>
              <a:t>	}</a:t>
            </a:r>
          </a:p>
          <a:p>
            <a:r>
              <a:rPr lang="en-US" sz="1350" dirty="0">
                <a:solidFill>
                  <a:srgbClr val="000000"/>
                </a:solidFill>
              </a:rPr>
              <a:t>	…</a:t>
            </a:r>
          </a:p>
          <a:p>
            <a:r>
              <a:rPr lang="en-US" sz="1350" dirty="0">
                <a:solidFill>
                  <a:srgbClr val="000000"/>
                </a:solidFill>
              </a:rPr>
              <a:t>}</a:t>
            </a:r>
          </a:p>
          <a:p>
            <a:endParaRPr lang="en-US" sz="1350" dirty="0">
              <a:solidFill>
                <a:srgbClr val="000000"/>
              </a:solidFill>
            </a:endParaRPr>
          </a:p>
        </p:txBody>
      </p:sp>
      <p:sp>
        <p:nvSpPr>
          <p:cNvPr id="3" name="Rectangle 2"/>
          <p:cNvSpPr/>
          <p:nvPr/>
        </p:nvSpPr>
        <p:spPr>
          <a:xfrm>
            <a:off x="1530626" y="1761712"/>
            <a:ext cx="2484782" cy="1984679"/>
          </a:xfrm>
          <a:prstGeom prst="rect">
            <a:avLst/>
          </a:prstGeom>
          <a:blipFill dpi="0" rotWithShape="1">
            <a:blip r:embed="rId2">
              <a:alphaModFix amt="5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2107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9" presetClass="emph" presetSubtype="0" grpId="1" nodeType="withEffect">
                                  <p:stCondLst>
                                    <p:cond delay="0"/>
                                  </p:stCondLst>
                                  <p:childTnLst>
                                    <p:set>
                                      <p:cBhvr rctx="PPT">
                                        <p:cTn id="12" dur="indefinite"/>
                                        <p:tgtEl>
                                          <p:spTgt spid="4"/>
                                        </p:tgtEl>
                                        <p:attrNameLst>
                                          <p:attrName>style.opacity</p:attrName>
                                        </p:attrNameLst>
                                      </p:cBhvr>
                                      <p:to>
                                        <p:strVal val="0.25"/>
                                      </p:to>
                                    </p:set>
                                    <p:animEffect filter="image" prLst="opacity: 0.25">
                                      <p:cBhvr rctx="IE">
                                        <p:cTn id="13" dur="indefinite"/>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other page objects on navigation</a:t>
            </a:r>
            <a:endParaRPr lang="en-US" dirty="0"/>
          </a:p>
        </p:txBody>
      </p:sp>
      <p:sp>
        <p:nvSpPr>
          <p:cNvPr id="3" name="Text Placeholder 2"/>
          <p:cNvSpPr>
            <a:spLocks noGrp="1"/>
          </p:cNvSpPr>
          <p:nvPr>
            <p:ph type="body" sz="quarter" idx="16"/>
          </p:nvPr>
        </p:nvSpPr>
        <p:spPr>
          <a:xfrm>
            <a:off x="602681" y="1976371"/>
            <a:ext cx="4932704" cy="3494444"/>
          </a:xfrm>
        </p:spPr>
        <p:txBody>
          <a:bodyPr/>
          <a:lstStyle/>
          <a:p>
            <a:r>
              <a:rPr lang="en-US" dirty="0">
                <a:solidFill>
                  <a:srgbClr val="0000FF"/>
                </a:solidFill>
              </a:rPr>
              <a:t>public</a:t>
            </a:r>
            <a:r>
              <a:rPr lang="en-US" dirty="0">
                <a:solidFill>
                  <a:srgbClr val="000000"/>
                </a:solidFill>
              </a:rPr>
              <a:t> </a:t>
            </a:r>
            <a:r>
              <a:rPr lang="en-US" dirty="0">
                <a:solidFill>
                  <a:srgbClr val="0000FF"/>
                </a:solidFill>
              </a:rPr>
              <a:t>class</a:t>
            </a:r>
            <a:r>
              <a:rPr lang="en-US" dirty="0">
                <a:solidFill>
                  <a:srgbClr val="000000"/>
                </a:solidFill>
              </a:rPr>
              <a:t> </a:t>
            </a:r>
            <a:r>
              <a:rPr lang="en-US" dirty="0" err="1">
                <a:solidFill>
                  <a:srgbClr val="2B91AF"/>
                </a:solidFill>
              </a:rPr>
              <a:t>StudentPage</a:t>
            </a:r>
            <a:endParaRPr lang="en-US" dirty="0">
              <a:solidFill>
                <a:srgbClr val="000000"/>
              </a:solidFill>
            </a:endParaRPr>
          </a:p>
          <a:p>
            <a:r>
              <a:rPr lang="en-US" dirty="0">
                <a:solidFill>
                  <a:srgbClr val="000000"/>
                </a:solidFill>
              </a:rPr>
              <a:t>{</a:t>
            </a:r>
          </a:p>
          <a:p>
            <a:r>
              <a:rPr lang="en-US" dirty="0">
                <a:solidFill>
                  <a:srgbClr val="000000"/>
                </a:solidFill>
              </a:rPr>
              <a:t>    .</a:t>
            </a:r>
          </a:p>
          <a:p>
            <a:r>
              <a:rPr lang="en-US" dirty="0">
                <a:solidFill>
                  <a:srgbClr val="000000"/>
                </a:solidFill>
              </a:rPr>
              <a:t>    .</a:t>
            </a:r>
          </a:p>
          <a:p>
            <a:r>
              <a:rPr lang="en-US" dirty="0">
                <a:solidFill>
                  <a:srgbClr val="000000"/>
                </a:solidFill>
              </a:rPr>
              <a:t>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2B91AF"/>
                </a:solidFill>
              </a:rPr>
              <a:t>ExamDetailsPage</a:t>
            </a:r>
            <a:r>
              <a:rPr lang="en-US" dirty="0">
                <a:solidFill>
                  <a:srgbClr val="000000"/>
                </a:solidFill>
              </a:rPr>
              <a:t> </a:t>
            </a:r>
            <a:r>
              <a:rPr lang="en-US" dirty="0" err="1">
                <a:solidFill>
                  <a:srgbClr val="000000"/>
                </a:solidFill>
              </a:rPr>
              <a:t>OpenExamDetails</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000000"/>
                </a:solidFill>
              </a:rPr>
              <a:t>   {</a:t>
            </a:r>
          </a:p>
          <a:p>
            <a:r>
              <a:rPr lang="en-US" dirty="0">
                <a:solidFill>
                  <a:srgbClr val="000000"/>
                </a:solidFill>
              </a:rPr>
              <a:t> </a:t>
            </a:r>
            <a:r>
              <a:rPr lang="en-US" dirty="0" smtClean="0">
                <a:solidFill>
                  <a:srgbClr val="000000"/>
                </a:solidFill>
              </a:rPr>
              <a:t>    </a:t>
            </a:r>
            <a:r>
              <a:rPr lang="en-US" dirty="0">
                <a:solidFill>
                  <a:srgbClr val="000000"/>
                </a:solidFill>
              </a:rPr>
              <a:t>... </a:t>
            </a:r>
            <a:endParaRPr lang="en-US" dirty="0" smtClean="0">
              <a:solidFill>
                <a:srgbClr val="000000"/>
              </a:solidFill>
            </a:endParaRPr>
          </a:p>
          <a:p>
            <a:r>
              <a:rPr lang="en-US" dirty="0">
                <a:solidFill>
                  <a:srgbClr val="000000"/>
                </a:solidFill>
              </a:rPr>
              <a:t> </a:t>
            </a:r>
            <a:r>
              <a:rPr lang="en-US" dirty="0" smtClean="0">
                <a:solidFill>
                  <a:srgbClr val="000000"/>
                </a:solidFill>
              </a:rPr>
              <a:t>   }</a:t>
            </a:r>
            <a:endParaRPr lang="en-US" dirty="0">
              <a:solidFill>
                <a:srgbClr val="000000"/>
              </a:solidFill>
            </a:endParaRPr>
          </a:p>
          <a:p>
            <a:r>
              <a:rPr lang="en-US" dirty="0">
                <a:solidFill>
                  <a:srgbClr val="000000"/>
                </a:solidFill>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5385" y="1950476"/>
            <a:ext cx="3288196" cy="3520338"/>
          </a:xfrm>
          <a:prstGeom prst="rect">
            <a:avLst/>
          </a:prstGeom>
        </p:spPr>
      </p:pic>
      <p:sp>
        <p:nvSpPr>
          <p:cNvPr id="5" name="Oval 4"/>
          <p:cNvSpPr/>
          <p:nvPr/>
        </p:nvSpPr>
        <p:spPr>
          <a:xfrm>
            <a:off x="7602583" y="4266656"/>
            <a:ext cx="1001413" cy="382089"/>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Tree>
    <p:extLst>
      <p:ext uri="{BB962C8B-B14F-4D97-AF65-F5344CB8AC3E}">
        <p14:creationId xmlns:p14="http://schemas.microsoft.com/office/powerpoint/2010/main" val="2610711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Manual vs. Automated tests</a:t>
            </a:r>
            <a:endParaRPr lang="en-US" dirty="0"/>
          </a:p>
        </p:txBody>
      </p:sp>
      <p:pic>
        <p:nvPicPr>
          <p:cNvPr id="3074" name="Picture 2" descr="http://www.insidecostarica.com/dailynews/2012/may/27/488D7C6FFA7D33136EEE1CC9745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879" y="2280400"/>
            <a:ext cx="3789252" cy="315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3935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Page Objects</a:t>
            </a:r>
            <a:endParaRPr lang="en-US" dirty="0"/>
          </a:p>
        </p:txBody>
      </p:sp>
      <p:sp>
        <p:nvSpPr>
          <p:cNvPr id="3" name="Text Placeholder 2"/>
          <p:cNvSpPr>
            <a:spLocks noGrp="1"/>
          </p:cNvSpPr>
          <p:nvPr>
            <p:ph type="body" sz="quarter" idx="16"/>
          </p:nvPr>
        </p:nvSpPr>
        <p:spPr>
          <a:xfrm>
            <a:off x="602681" y="3690871"/>
            <a:ext cx="5402968" cy="1859211"/>
          </a:xfrm>
        </p:spPr>
        <p:txBody>
          <a:bodyPr/>
          <a:lstStyle/>
          <a:p>
            <a:r>
              <a:rPr lang="en-US" dirty="0">
                <a:solidFill>
                  <a:srgbClr val="0000FF"/>
                </a:solidFill>
              </a:rPr>
              <a:t>class</a:t>
            </a:r>
            <a:r>
              <a:rPr lang="en-US" dirty="0">
                <a:solidFill>
                  <a:srgbClr val="000000"/>
                </a:solidFill>
              </a:rPr>
              <a:t> </a:t>
            </a:r>
            <a:r>
              <a:rPr lang="en-US" dirty="0" err="1">
                <a:solidFill>
                  <a:srgbClr val="2B91AF"/>
                </a:solidFill>
              </a:rPr>
              <a:t>MainPage</a:t>
            </a:r>
            <a:endParaRPr lang="en-US" dirty="0">
              <a:solidFill>
                <a:srgbClr val="000000"/>
              </a:solidFill>
            </a:endParaRPr>
          </a:p>
          <a:p>
            <a:r>
              <a:rPr lang="en-US" dirty="0">
                <a:solidFill>
                  <a:srgbClr val="000000"/>
                </a:solidFill>
              </a:rPr>
              <a:t>{</a:t>
            </a:r>
          </a:p>
          <a:p>
            <a:r>
              <a:rPr lang="en-US" dirty="0">
                <a:solidFill>
                  <a:srgbClr val="000000"/>
                </a:solidFill>
              </a:rPr>
              <a:t>    </a:t>
            </a:r>
            <a:r>
              <a:rPr lang="en-US" dirty="0">
                <a:solidFill>
                  <a:srgbClr val="0000FF"/>
                </a:solidFill>
              </a:rPr>
              <a:t>public</a:t>
            </a:r>
            <a:r>
              <a:rPr lang="en-US" dirty="0">
                <a:solidFill>
                  <a:srgbClr val="000000"/>
                </a:solidFill>
              </a:rPr>
              <a:t> Toolbar </a:t>
            </a:r>
            <a:r>
              <a:rPr lang="en-US" dirty="0" err="1">
                <a:solidFill>
                  <a:srgbClr val="000000"/>
                </a:solidFill>
              </a:rPr>
              <a:t>ToolBar</a:t>
            </a:r>
            <a:r>
              <a:rPr lang="en-US" dirty="0">
                <a:solidFill>
                  <a:srgbClr val="000000"/>
                </a:solidFill>
              </a:rPr>
              <a:t>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FoldersTree</a:t>
            </a:r>
            <a:r>
              <a:rPr lang="en-US" dirty="0">
                <a:solidFill>
                  <a:srgbClr val="000000"/>
                </a:solidFill>
              </a:rPr>
              <a:t> </a:t>
            </a:r>
            <a:r>
              <a:rPr lang="en-US" dirty="0" err="1">
                <a:solidFill>
                  <a:srgbClr val="000000"/>
                </a:solidFill>
              </a:rPr>
              <a:t>FoldersTree</a:t>
            </a:r>
            <a:r>
              <a:rPr lang="en-US" dirty="0">
                <a:solidFill>
                  <a:srgbClr val="000000"/>
                </a:solidFill>
              </a:rPr>
              <a:t>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HeadersList</a:t>
            </a:r>
            <a:r>
              <a:rPr lang="en-US" dirty="0">
                <a:solidFill>
                  <a:srgbClr val="000000"/>
                </a:solidFill>
              </a:rPr>
              <a:t> </a:t>
            </a:r>
            <a:r>
              <a:rPr lang="en-US" dirty="0" err="1">
                <a:solidFill>
                  <a:srgbClr val="000000"/>
                </a:solidFill>
              </a:rPr>
              <a:t>HeadersList</a:t>
            </a:r>
            <a:r>
              <a:rPr lang="en-US" dirty="0">
                <a:solidFill>
                  <a:srgbClr val="000000"/>
                </a:solidFill>
              </a:rPr>
              <a:t>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PreviewPane</a:t>
            </a:r>
            <a:r>
              <a:rPr lang="en-US" dirty="0">
                <a:solidFill>
                  <a:srgbClr val="000000"/>
                </a:solidFill>
              </a:rPr>
              <a:t> </a:t>
            </a:r>
            <a:r>
              <a:rPr lang="en-US" dirty="0" err="1">
                <a:solidFill>
                  <a:srgbClr val="000000"/>
                </a:solidFill>
              </a:rPr>
              <a:t>PreviewPane</a:t>
            </a:r>
            <a:r>
              <a:rPr lang="en-US" dirty="0">
                <a:solidFill>
                  <a:srgbClr val="000000"/>
                </a:solidFill>
              </a:rPr>
              <a:t> { </a:t>
            </a:r>
            <a:r>
              <a:rPr lang="en-US" dirty="0">
                <a:solidFill>
                  <a:srgbClr val="0000FF"/>
                </a:solidFill>
              </a:rPr>
              <a:t>get</a:t>
            </a:r>
            <a:r>
              <a:rPr lang="en-US" dirty="0">
                <a:solidFill>
                  <a:srgbClr val="000000"/>
                </a:solidFill>
              </a:rPr>
              <a:t> { ... } }</a:t>
            </a:r>
          </a:p>
          <a:p>
            <a:r>
              <a:rPr lang="en-US" dirty="0">
                <a:solidFill>
                  <a:srgbClr val="000000"/>
                </a:solidFill>
              </a:rPr>
              <a:t>}</a:t>
            </a:r>
            <a:endParaRPr lang="en-US" dirty="0"/>
          </a:p>
        </p:txBody>
      </p:sp>
      <p:grpSp>
        <p:nvGrpSpPr>
          <p:cNvPr id="6" name="Canvas 4"/>
          <p:cNvGrpSpPr/>
          <p:nvPr/>
        </p:nvGrpSpPr>
        <p:grpSpPr>
          <a:xfrm>
            <a:off x="520548" y="1778183"/>
            <a:ext cx="8306678" cy="3887930"/>
            <a:chOff x="0" y="0"/>
            <a:chExt cx="5257800" cy="3092450"/>
          </a:xfrm>
        </p:grpSpPr>
        <p:sp>
          <p:nvSpPr>
            <p:cNvPr id="7" name="Rectangle 6"/>
            <p:cNvSpPr/>
            <p:nvPr/>
          </p:nvSpPr>
          <p:spPr>
            <a:xfrm>
              <a:off x="0" y="0"/>
              <a:ext cx="5257800" cy="3092450"/>
            </a:xfrm>
            <a:prstGeom prst="rect">
              <a:avLst/>
            </a:prstGeom>
          </p:spPr>
        </p:sp>
        <p:sp>
          <p:nvSpPr>
            <p:cNvPr id="8" name="Rectangle 7"/>
            <p:cNvSpPr/>
            <p:nvPr/>
          </p:nvSpPr>
          <p:spPr>
            <a:xfrm>
              <a:off x="50800" y="57150"/>
              <a:ext cx="4902200" cy="29654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dirty="0">
                  <a:ea typeface="Calibri" panose="020F0502020204030204" pitchFamily="34" charset="0"/>
                  <a:cs typeface="Arial" panose="020B0604020202020204" pitchFamily="34" charset="0"/>
                </a:rPr>
                <a:t>Main Page</a:t>
              </a:r>
            </a:p>
          </p:txBody>
        </p:sp>
        <p:sp>
          <p:nvSpPr>
            <p:cNvPr id="9" name="Rectangle 8"/>
            <p:cNvSpPr/>
            <p:nvPr/>
          </p:nvSpPr>
          <p:spPr>
            <a:xfrm>
              <a:off x="114300" y="285750"/>
              <a:ext cx="4768850" cy="2984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US" dirty="0">
                  <a:ea typeface="Calibri" panose="020F0502020204030204" pitchFamily="34" charset="0"/>
                  <a:cs typeface="Arial" panose="020B0604020202020204" pitchFamily="34" charset="0"/>
                </a:rPr>
                <a:t>Toolbar</a:t>
              </a:r>
            </a:p>
          </p:txBody>
        </p:sp>
        <p:sp>
          <p:nvSpPr>
            <p:cNvPr id="10" name="Rectangle 9"/>
            <p:cNvSpPr/>
            <p:nvPr/>
          </p:nvSpPr>
          <p:spPr>
            <a:xfrm>
              <a:off x="120650" y="635000"/>
              <a:ext cx="895350" cy="2298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US" dirty="0">
                  <a:ea typeface="Calibri" panose="020F0502020204030204" pitchFamily="34" charset="0"/>
                  <a:cs typeface="Arial" panose="020B0604020202020204" pitchFamily="34" charset="0"/>
                </a:rPr>
                <a:t>Folders Tree</a:t>
              </a:r>
            </a:p>
          </p:txBody>
        </p:sp>
        <p:sp>
          <p:nvSpPr>
            <p:cNvPr id="11" name="Rectangle 10"/>
            <p:cNvSpPr/>
            <p:nvPr/>
          </p:nvSpPr>
          <p:spPr>
            <a:xfrm>
              <a:off x="1085850" y="635000"/>
              <a:ext cx="1936750" cy="2298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US" dirty="0">
                  <a:ea typeface="Calibri" panose="020F0502020204030204" pitchFamily="34" charset="0"/>
                  <a:cs typeface="Arial" panose="020B0604020202020204" pitchFamily="34" charset="0"/>
                </a:rPr>
                <a:t>Headers List</a:t>
              </a:r>
            </a:p>
          </p:txBody>
        </p:sp>
        <p:grpSp>
          <p:nvGrpSpPr>
            <p:cNvPr id="12" name="Group 11"/>
            <p:cNvGrpSpPr/>
            <p:nvPr/>
          </p:nvGrpSpPr>
          <p:grpSpPr>
            <a:xfrm>
              <a:off x="3086100" y="635000"/>
              <a:ext cx="1771650" cy="2298700"/>
              <a:chOff x="3086100" y="635000"/>
              <a:chExt cx="1771650" cy="2298700"/>
            </a:xfrm>
          </p:grpSpPr>
          <p:sp>
            <p:nvSpPr>
              <p:cNvPr id="13" name="Rectangle 12"/>
              <p:cNvSpPr/>
              <p:nvPr/>
            </p:nvSpPr>
            <p:spPr>
              <a:xfrm>
                <a:off x="3086100" y="635000"/>
                <a:ext cx="1771650" cy="22987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t" anchorCtr="0" forceAA="0" compatLnSpc="1">
                <a:prstTxWarp prst="textNoShape">
                  <a:avLst/>
                </a:prstTxWarp>
                <a:noAutofit/>
              </a:bodyPr>
              <a:lstStyle/>
              <a:p>
                <a:pPr algn="ctr">
                  <a:lnSpc>
                    <a:spcPct val="107000"/>
                  </a:lnSpc>
                  <a:spcAft>
                    <a:spcPts val="600"/>
                  </a:spcAft>
                </a:pPr>
                <a:r>
                  <a:rPr lang="en-US" dirty="0">
                    <a:ea typeface="Calibri" panose="020F0502020204030204" pitchFamily="34" charset="0"/>
                    <a:cs typeface="Arial" panose="020B0604020202020204" pitchFamily="34" charset="0"/>
                  </a:rPr>
                  <a:t>Preview Pane</a:t>
                </a:r>
              </a:p>
            </p:txBody>
          </p:sp>
          <p:sp>
            <p:nvSpPr>
              <p:cNvPr id="14" name="Rectangle 13"/>
              <p:cNvSpPr/>
              <p:nvPr/>
            </p:nvSpPr>
            <p:spPr>
              <a:xfrm>
                <a:off x="3162300" y="914400"/>
                <a:ext cx="1631950" cy="46355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US" dirty="0">
                    <a:ea typeface="Calibri" panose="020F0502020204030204" pitchFamily="34" charset="0"/>
                    <a:cs typeface="Arial" panose="020B0604020202020204" pitchFamily="34" charset="0"/>
                  </a:rPr>
                  <a:t>Message Header</a:t>
                </a:r>
              </a:p>
            </p:txBody>
          </p:sp>
          <p:sp>
            <p:nvSpPr>
              <p:cNvPr id="15" name="Rectangle 14"/>
              <p:cNvSpPr/>
              <p:nvPr/>
            </p:nvSpPr>
            <p:spPr>
              <a:xfrm>
                <a:off x="3162300" y="1428750"/>
                <a:ext cx="1631950" cy="143510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pPr algn="ctr">
                  <a:lnSpc>
                    <a:spcPct val="107000"/>
                  </a:lnSpc>
                  <a:spcAft>
                    <a:spcPts val="600"/>
                  </a:spcAft>
                </a:pPr>
                <a:r>
                  <a:rPr lang="en-US" dirty="0">
                    <a:ea typeface="Calibri" panose="020F0502020204030204" pitchFamily="34" charset="0"/>
                    <a:cs typeface="Arial" panose="020B0604020202020204" pitchFamily="34" charset="0"/>
                  </a:rPr>
                  <a:t>Message Body</a:t>
                </a:r>
              </a:p>
            </p:txBody>
          </p:sp>
        </p:grpSp>
      </p:grpSp>
    </p:spTree>
    <p:extLst>
      <p:ext uri="{BB962C8B-B14F-4D97-AF65-F5344CB8AC3E}">
        <p14:creationId xmlns:p14="http://schemas.microsoft.com/office/powerpoint/2010/main" val="222242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9167E-6 -4.44444E-6 L 0.2082 -0.30277 " pathEditMode="relative" rAng="0" ptsTypes="AA">
                                      <p:cBhvr>
                                        <p:cTn id="6" dur="2000" fill="hold"/>
                                        <p:tgtEl>
                                          <p:spTgt spid="6"/>
                                        </p:tgtEl>
                                        <p:attrNameLst>
                                          <p:attrName>ppt_x</p:attrName>
                                          <p:attrName>ppt_y</p:attrName>
                                        </p:attrNameLst>
                                      </p:cBhvr>
                                      <p:rCtr x="10404" y="-15139"/>
                                    </p:animMotion>
                                  </p:childTnLst>
                                </p:cTn>
                              </p:par>
                              <p:par>
                                <p:cTn id="7" presetID="6" presetClass="emph" presetSubtype="0" fill="hold" nodeType="withEffect">
                                  <p:stCondLst>
                                    <p:cond delay="0"/>
                                  </p:stCondLst>
                                  <p:childTnLst>
                                    <p:animScale>
                                      <p:cBhvr>
                                        <p:cTn id="8" dur="2000" fill="hold"/>
                                        <p:tgtEl>
                                          <p:spTgt spid="6"/>
                                        </p:tgtEl>
                                      </p:cBhvr>
                                      <p:by x="66000" y="66000"/>
                                    </p:animScale>
                                  </p:childTnLst>
                                </p:cTn>
                              </p:par>
                              <p:par>
                                <p:cTn id="9" presetID="1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Reusable Page Objects</a:t>
            </a:r>
            <a:endParaRPr lang="en-US" dirty="0"/>
          </a:p>
        </p:txBody>
      </p:sp>
      <p:pic>
        <p:nvPicPr>
          <p:cNvPr id="7" name="Picture 6"/>
          <p:cNvPicPr>
            <a:picLocks noChangeAspect="1"/>
          </p:cNvPicPr>
          <p:nvPr/>
        </p:nvPicPr>
        <p:blipFill>
          <a:blip r:embed="rId3"/>
          <a:stretch>
            <a:fillRect/>
          </a:stretch>
        </p:blipFill>
        <p:spPr>
          <a:xfrm>
            <a:off x="381539" y="1837627"/>
            <a:ext cx="4105081" cy="2970629"/>
          </a:xfrm>
          <a:prstGeom prst="rect">
            <a:avLst/>
          </a:prstGeom>
          <a:ln>
            <a:solidFill>
              <a:schemeClr val="tx1"/>
            </a:solidFill>
          </a:ln>
          <a:effectLst>
            <a:outerShdw blurRad="50800" dist="38100" dir="8100000" algn="tr" rotWithShape="0">
              <a:prstClr val="black">
                <a:alpha val="40000"/>
              </a:prstClr>
            </a:outerShdw>
          </a:effectLst>
        </p:spPr>
      </p:pic>
      <p:pic>
        <p:nvPicPr>
          <p:cNvPr id="8" name="Picture 7"/>
          <p:cNvPicPr>
            <a:picLocks noChangeAspect="1"/>
          </p:cNvPicPr>
          <p:nvPr/>
        </p:nvPicPr>
        <p:blipFill>
          <a:blip r:embed="rId4"/>
          <a:stretch>
            <a:fillRect/>
          </a:stretch>
        </p:blipFill>
        <p:spPr>
          <a:xfrm>
            <a:off x="1530183" y="2995850"/>
            <a:ext cx="3713791" cy="2776428"/>
          </a:xfrm>
          <a:prstGeom prst="rect">
            <a:avLst/>
          </a:prstGeom>
          <a:ln>
            <a:solidFill>
              <a:schemeClr val="tx1"/>
            </a:solidFill>
          </a:ln>
          <a:effectLst>
            <a:outerShdw blurRad="50800" dist="38100" dir="8100000" algn="tr" rotWithShape="0">
              <a:prstClr val="black">
                <a:alpha val="40000"/>
              </a:prstClr>
            </a:outerShdw>
          </a:effectLst>
        </p:spPr>
      </p:pic>
      <p:pic>
        <p:nvPicPr>
          <p:cNvPr id="6" name="Picture 5"/>
          <p:cNvPicPr>
            <a:picLocks noChangeAspect="1"/>
          </p:cNvPicPr>
          <p:nvPr/>
        </p:nvPicPr>
        <p:blipFill rotWithShape="1">
          <a:blip r:embed="rId5"/>
          <a:srcRect t="49082"/>
          <a:stretch/>
        </p:blipFill>
        <p:spPr>
          <a:xfrm>
            <a:off x="4618821" y="2033228"/>
            <a:ext cx="4269847" cy="2060835"/>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02861367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Object &amp; Inheritance</a:t>
            </a:r>
            <a:endParaRPr lang="en-US" dirty="0"/>
          </a:p>
        </p:txBody>
      </p:sp>
      <p:sp>
        <p:nvSpPr>
          <p:cNvPr id="3" name="Content Placeholder 2"/>
          <p:cNvSpPr>
            <a:spLocks noGrp="1"/>
          </p:cNvSpPr>
          <p:nvPr>
            <p:ph idx="1"/>
          </p:nvPr>
        </p:nvSpPr>
        <p:spPr>
          <a:xfrm>
            <a:off x="611560" y="1976371"/>
            <a:ext cx="4334197" cy="3486150"/>
          </a:xfrm>
        </p:spPr>
        <p:txBody>
          <a:bodyPr/>
          <a:lstStyle/>
          <a:p>
            <a:pPr marL="0" indent="0">
              <a:buNone/>
            </a:pPr>
            <a:r>
              <a:rPr lang="en-US" dirty="0" smtClean="0"/>
              <a:t>A </a:t>
            </a:r>
            <a:r>
              <a:rPr lang="en-US" dirty="0" err="1" smtClean="0"/>
              <a:t>StackOverflow</a:t>
            </a:r>
            <a:r>
              <a:rPr lang="en-US" dirty="0" smtClean="0"/>
              <a:t> question and answer look very similar</a:t>
            </a:r>
          </a:p>
          <a:p>
            <a:endParaRPr lang="en-US" dirty="0" smtClean="0"/>
          </a:p>
          <a:p>
            <a:pPr marL="0" indent="0">
              <a:buNone/>
            </a:pPr>
            <a:r>
              <a:rPr lang="en-US" dirty="0" smtClean="0"/>
              <a:t>But there are differences:</a:t>
            </a:r>
            <a:endParaRPr lang="en-US" dirty="0"/>
          </a:p>
          <a:p>
            <a:r>
              <a:rPr lang="en-US" dirty="0" smtClean="0"/>
              <a:t>Only questions have tags</a:t>
            </a:r>
          </a:p>
          <a:p>
            <a:r>
              <a:rPr lang="en-US" dirty="0" smtClean="0"/>
              <a:t>Only questions can have bounty</a:t>
            </a:r>
          </a:p>
          <a:p>
            <a:r>
              <a:rPr lang="en-US" dirty="0" smtClean="0"/>
              <a:t>Only questions have favorite star</a:t>
            </a:r>
          </a:p>
          <a:p>
            <a:r>
              <a:rPr lang="en-US" dirty="0" smtClean="0"/>
              <a:t>Only Answer can be marked as accepted</a:t>
            </a:r>
            <a:endParaRPr lang="en-US" dirty="0"/>
          </a:p>
        </p:txBody>
      </p:sp>
      <p:pic>
        <p:nvPicPr>
          <p:cNvPr id="4" name="Picture 3"/>
          <p:cNvPicPr>
            <a:picLocks noChangeAspect="1"/>
          </p:cNvPicPr>
          <p:nvPr/>
        </p:nvPicPr>
        <p:blipFill>
          <a:blip r:embed="rId3"/>
          <a:stretch>
            <a:fillRect/>
          </a:stretch>
        </p:blipFill>
        <p:spPr>
          <a:xfrm>
            <a:off x="4945756" y="1214755"/>
            <a:ext cx="4040465" cy="4785995"/>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34593113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Object &amp; Inheritance</a:t>
            </a:r>
            <a:endParaRPr lang="en-US" dirty="0"/>
          </a:p>
        </p:txBody>
      </p:sp>
      <p:sp>
        <p:nvSpPr>
          <p:cNvPr id="8" name="Text Placeholder 7"/>
          <p:cNvSpPr>
            <a:spLocks noGrp="1"/>
          </p:cNvSpPr>
          <p:nvPr>
            <p:ph type="body" sz="quarter" idx="16"/>
          </p:nvPr>
        </p:nvSpPr>
        <p:spPr>
          <a:xfrm>
            <a:off x="602681" y="1815718"/>
            <a:ext cx="4343076" cy="4098275"/>
          </a:xfrm>
        </p:spPr>
        <p:txBody>
          <a:bodyPr>
            <a:normAutofit fontScale="70000" lnSpcReduction="20000"/>
          </a:bodyPr>
          <a:lstStyle/>
          <a:p>
            <a:r>
              <a:rPr lang="en-US" dirty="0">
                <a:solidFill>
                  <a:srgbClr val="0000FF"/>
                </a:solidFill>
              </a:rPr>
              <a:t>class</a:t>
            </a:r>
            <a:r>
              <a:rPr lang="en-US" dirty="0">
                <a:solidFill>
                  <a:srgbClr val="000000"/>
                </a:solidFill>
              </a:rPr>
              <a:t> </a:t>
            </a:r>
            <a:r>
              <a:rPr lang="en-US" dirty="0" err="1">
                <a:solidFill>
                  <a:srgbClr val="2B91AF"/>
                </a:solidFill>
              </a:rPr>
              <a:t>StackOverflowQuestion</a:t>
            </a:r>
            <a:endParaRPr lang="en-US" dirty="0">
              <a:solidFill>
                <a:srgbClr val="000000"/>
              </a:solidFill>
            </a:endParaRPr>
          </a:p>
          <a:p>
            <a:r>
              <a:rPr lang="en-US" dirty="0">
                <a:solidFill>
                  <a:srgbClr val="000000"/>
                </a:solidFill>
              </a:rPr>
              <a:t>{</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2B91AF"/>
                </a:solidFill>
              </a:rPr>
              <a:t>QuestionMessage</a:t>
            </a:r>
            <a:r>
              <a:rPr lang="en-US" dirty="0">
                <a:solidFill>
                  <a:srgbClr val="000000"/>
                </a:solidFill>
              </a:rPr>
              <a:t> Question { </a:t>
            </a:r>
            <a:r>
              <a:rPr lang="en-US" dirty="0">
                <a:solidFill>
                  <a:srgbClr val="0000FF"/>
                </a:solidFill>
              </a:rPr>
              <a:t>get</a:t>
            </a:r>
            <a:r>
              <a:rPr lang="en-US" dirty="0">
                <a:solidFill>
                  <a:srgbClr val="000000"/>
                </a:solidFill>
              </a:rPr>
              <a:t>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IReadOnlyList</a:t>
            </a:r>
            <a:r>
              <a:rPr lang="en-US" dirty="0">
                <a:solidFill>
                  <a:srgbClr val="000000"/>
                </a:solidFill>
              </a:rPr>
              <a:t>&lt;</a:t>
            </a:r>
            <a:r>
              <a:rPr lang="en-US" dirty="0" err="1">
                <a:solidFill>
                  <a:srgbClr val="2B91AF"/>
                </a:solidFill>
              </a:rPr>
              <a:t>AnswerMessage</a:t>
            </a:r>
            <a:r>
              <a:rPr lang="en-US" dirty="0">
                <a:solidFill>
                  <a:srgbClr val="000000"/>
                </a:solidFill>
              </a:rPr>
              <a:t>&gt; Answers { </a:t>
            </a:r>
            <a:r>
              <a:rPr lang="en-US" dirty="0">
                <a:solidFill>
                  <a:srgbClr val="0000FF"/>
                </a:solidFill>
              </a:rPr>
              <a:t>get</a:t>
            </a:r>
            <a:r>
              <a:rPr lang="en-US" dirty="0">
                <a:solidFill>
                  <a:srgbClr val="000000"/>
                </a:solidFill>
              </a:rPr>
              <a:t> {... } }</a:t>
            </a:r>
          </a:p>
          <a:p>
            <a:r>
              <a:rPr lang="en-US" dirty="0">
                <a:solidFill>
                  <a:srgbClr val="000000"/>
                </a:solidFill>
              </a:rPr>
              <a:t>}</a:t>
            </a:r>
          </a:p>
          <a:p>
            <a:endParaRPr lang="en-US" dirty="0">
              <a:solidFill>
                <a:srgbClr val="000000"/>
              </a:solidFill>
            </a:endParaRPr>
          </a:p>
          <a:p>
            <a:r>
              <a:rPr lang="en-US" dirty="0">
                <a:solidFill>
                  <a:srgbClr val="0000FF"/>
                </a:solidFill>
              </a:rPr>
              <a:t>abstract</a:t>
            </a:r>
            <a:r>
              <a:rPr lang="en-US" dirty="0">
                <a:solidFill>
                  <a:srgbClr val="000000"/>
                </a:solidFill>
              </a:rPr>
              <a:t> </a:t>
            </a:r>
            <a:r>
              <a:rPr lang="en-US" dirty="0">
                <a:solidFill>
                  <a:srgbClr val="0000FF"/>
                </a:solidFill>
              </a:rPr>
              <a:t>class</a:t>
            </a:r>
            <a:r>
              <a:rPr lang="en-US" dirty="0">
                <a:solidFill>
                  <a:srgbClr val="000000"/>
                </a:solidFill>
              </a:rPr>
              <a:t> </a:t>
            </a:r>
            <a:r>
              <a:rPr lang="en-US" dirty="0">
                <a:solidFill>
                  <a:srgbClr val="2B91AF"/>
                </a:solidFill>
              </a:rPr>
              <a:t>Message</a:t>
            </a:r>
            <a:endParaRPr lang="en-US" dirty="0">
              <a:solidFill>
                <a:srgbClr val="000000"/>
              </a:solidFill>
            </a:endParaRPr>
          </a:p>
          <a:p>
            <a:r>
              <a:rPr lang="en-US" dirty="0">
                <a:solidFill>
                  <a:srgbClr val="000000"/>
                </a:solidFill>
              </a:rPr>
              <a:t>{</a:t>
            </a: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string</a:t>
            </a:r>
            <a:r>
              <a:rPr lang="en-US" dirty="0">
                <a:solidFill>
                  <a:srgbClr val="000000"/>
                </a:solidFill>
              </a:rPr>
              <a:t> Text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FF"/>
                </a:solidFill>
              </a:rPr>
              <a:t>int</a:t>
            </a:r>
            <a:r>
              <a:rPr lang="en-US" dirty="0">
                <a:solidFill>
                  <a:srgbClr val="000000"/>
                </a:solidFill>
              </a:rPr>
              <a:t> Votes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IReadOnlyList</a:t>
            </a:r>
            <a:r>
              <a:rPr lang="en-US" dirty="0">
                <a:solidFill>
                  <a:srgbClr val="000000"/>
                </a:solidFill>
              </a:rPr>
              <a:t>&lt;Comment&gt; Comments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a:t>
            </a:r>
            <a:r>
              <a:rPr lang="en-US" dirty="0" err="1">
                <a:solidFill>
                  <a:srgbClr val="000000"/>
                </a:solidFill>
              </a:rPr>
              <a:t>IncreaseVotes</a:t>
            </a:r>
            <a:r>
              <a:rPr lang="en-US" dirty="0">
                <a:solidFill>
                  <a:srgbClr val="000000"/>
                </a:solidFill>
              </a:rPr>
              <a:t>();</a:t>
            </a: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a:t>
            </a:r>
            <a:r>
              <a:rPr lang="en-US" dirty="0" err="1">
                <a:solidFill>
                  <a:srgbClr val="000000"/>
                </a:solidFill>
              </a:rPr>
              <a:t>DecreaseVotes</a:t>
            </a:r>
            <a:r>
              <a:rPr lang="en-US" dirty="0">
                <a:solidFill>
                  <a:srgbClr val="000000"/>
                </a:solidFill>
              </a:rPr>
              <a:t>();</a:t>
            </a:r>
          </a:p>
          <a:p>
            <a:r>
              <a:rPr lang="en-US" dirty="0">
                <a:solidFill>
                  <a:srgbClr val="000000"/>
                </a:solidFill>
              </a:rPr>
              <a:t>}</a:t>
            </a:r>
          </a:p>
          <a:p>
            <a:endParaRPr lang="en-US" dirty="0">
              <a:solidFill>
                <a:srgbClr val="000000"/>
              </a:solidFill>
            </a:endParaRPr>
          </a:p>
          <a:p>
            <a:r>
              <a:rPr lang="en-US" dirty="0">
                <a:solidFill>
                  <a:srgbClr val="0000FF"/>
                </a:solidFill>
              </a:rPr>
              <a:t>public</a:t>
            </a:r>
            <a:r>
              <a:rPr lang="en-US" dirty="0">
                <a:solidFill>
                  <a:srgbClr val="000000"/>
                </a:solidFill>
              </a:rPr>
              <a:t> </a:t>
            </a:r>
            <a:r>
              <a:rPr lang="en-US" dirty="0">
                <a:solidFill>
                  <a:srgbClr val="0000FF"/>
                </a:solidFill>
              </a:rPr>
              <a:t>class</a:t>
            </a:r>
            <a:r>
              <a:rPr lang="en-US" dirty="0">
                <a:solidFill>
                  <a:srgbClr val="000000"/>
                </a:solidFill>
              </a:rPr>
              <a:t> </a:t>
            </a:r>
            <a:r>
              <a:rPr lang="en-US" dirty="0" err="1">
                <a:solidFill>
                  <a:srgbClr val="2B91AF"/>
                </a:solidFill>
              </a:rPr>
              <a:t>QuestionMessage</a:t>
            </a:r>
            <a:r>
              <a:rPr lang="en-US" dirty="0">
                <a:solidFill>
                  <a:srgbClr val="000000"/>
                </a:solidFill>
              </a:rPr>
              <a:t> : </a:t>
            </a:r>
            <a:r>
              <a:rPr lang="en-US" dirty="0">
                <a:solidFill>
                  <a:srgbClr val="2B91AF"/>
                </a:solidFill>
              </a:rPr>
              <a:t>Message</a:t>
            </a:r>
            <a:endParaRPr lang="en-US" dirty="0">
              <a:solidFill>
                <a:srgbClr val="000000"/>
              </a:solidFill>
            </a:endParaRPr>
          </a:p>
          <a:p>
            <a:r>
              <a:rPr lang="en-US" dirty="0">
                <a:solidFill>
                  <a:srgbClr val="000000"/>
                </a:solidFill>
              </a:rPr>
              <a:t>{</a:t>
            </a:r>
          </a:p>
          <a:p>
            <a:r>
              <a:rPr lang="en-US" dirty="0">
                <a:solidFill>
                  <a:srgbClr val="000000"/>
                </a:solidFill>
              </a:rPr>
              <a:t>    </a:t>
            </a:r>
            <a:r>
              <a:rPr lang="en-US" dirty="0">
                <a:solidFill>
                  <a:srgbClr val="0000FF"/>
                </a:solidFill>
              </a:rPr>
              <a:t>public</a:t>
            </a:r>
            <a:r>
              <a:rPr lang="en-US" dirty="0">
                <a:solidFill>
                  <a:srgbClr val="000000"/>
                </a:solidFill>
              </a:rPr>
              <a:t> </a:t>
            </a:r>
            <a:r>
              <a:rPr lang="en-US" dirty="0" err="1">
                <a:solidFill>
                  <a:srgbClr val="000000"/>
                </a:solidFill>
              </a:rPr>
              <a:t>IReadOnlyList</a:t>
            </a:r>
            <a:r>
              <a:rPr lang="en-US" dirty="0">
                <a:solidFill>
                  <a:srgbClr val="000000"/>
                </a:solidFill>
              </a:rPr>
              <a:t>&lt;Tag&gt; Tags { </a:t>
            </a:r>
            <a:r>
              <a:rPr lang="en-US" dirty="0">
                <a:solidFill>
                  <a:srgbClr val="0000FF"/>
                </a:solidFill>
              </a:rPr>
              <a:t>get</a:t>
            </a:r>
            <a:r>
              <a:rPr lang="en-US" dirty="0">
                <a:solidFill>
                  <a:srgbClr val="000000"/>
                </a:solidFill>
              </a:rPr>
              <a:t> {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bool</a:t>
            </a:r>
            <a:r>
              <a:rPr lang="en-US" dirty="0">
                <a:solidFill>
                  <a:srgbClr val="000000"/>
                </a:solidFill>
              </a:rPr>
              <a:t> Favorite { </a:t>
            </a:r>
            <a:r>
              <a:rPr lang="en-US" dirty="0">
                <a:solidFill>
                  <a:srgbClr val="0000FF"/>
                </a:solidFill>
              </a:rPr>
              <a:t>get</a:t>
            </a:r>
            <a:r>
              <a:rPr lang="en-US" dirty="0">
                <a:solidFill>
                  <a:srgbClr val="000000"/>
                </a:solidFill>
              </a:rPr>
              <a:t> { ...} </a:t>
            </a:r>
            <a:r>
              <a:rPr lang="en-US" dirty="0">
                <a:solidFill>
                  <a:srgbClr val="0000FF"/>
                </a:solidFill>
              </a:rPr>
              <a:t>set</a:t>
            </a:r>
            <a:r>
              <a:rPr lang="en-US" dirty="0">
                <a:solidFill>
                  <a:srgbClr val="000000"/>
                </a:solidFill>
              </a:rPr>
              <a:t> { ...} }</a:t>
            </a: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void</a:t>
            </a:r>
            <a:r>
              <a:rPr lang="en-US" dirty="0">
                <a:solidFill>
                  <a:srgbClr val="000000"/>
                </a:solidFill>
              </a:rPr>
              <a:t> Bounty() { ... }</a:t>
            </a:r>
          </a:p>
          <a:p>
            <a:r>
              <a:rPr lang="en-US" dirty="0">
                <a:solidFill>
                  <a:srgbClr val="000000"/>
                </a:solidFill>
              </a:rPr>
              <a:t>}</a:t>
            </a:r>
          </a:p>
          <a:p>
            <a:endParaRPr lang="en-US" dirty="0">
              <a:solidFill>
                <a:srgbClr val="000000"/>
              </a:solidFill>
            </a:endParaRPr>
          </a:p>
          <a:p>
            <a:r>
              <a:rPr lang="en-US" dirty="0">
                <a:solidFill>
                  <a:srgbClr val="0000FF"/>
                </a:solidFill>
              </a:rPr>
              <a:t>public</a:t>
            </a:r>
            <a:r>
              <a:rPr lang="en-US" dirty="0">
                <a:solidFill>
                  <a:srgbClr val="000000"/>
                </a:solidFill>
              </a:rPr>
              <a:t> </a:t>
            </a:r>
            <a:r>
              <a:rPr lang="en-US" dirty="0">
                <a:solidFill>
                  <a:srgbClr val="0000FF"/>
                </a:solidFill>
              </a:rPr>
              <a:t>class</a:t>
            </a:r>
            <a:r>
              <a:rPr lang="en-US" dirty="0">
                <a:solidFill>
                  <a:srgbClr val="000000"/>
                </a:solidFill>
              </a:rPr>
              <a:t> </a:t>
            </a:r>
            <a:r>
              <a:rPr lang="en-US" dirty="0" err="1">
                <a:solidFill>
                  <a:srgbClr val="2B91AF"/>
                </a:solidFill>
              </a:rPr>
              <a:t>AnswerMessage</a:t>
            </a:r>
            <a:r>
              <a:rPr lang="en-US" dirty="0">
                <a:solidFill>
                  <a:srgbClr val="000000"/>
                </a:solidFill>
              </a:rPr>
              <a:t> : </a:t>
            </a:r>
            <a:r>
              <a:rPr lang="en-US" dirty="0">
                <a:solidFill>
                  <a:srgbClr val="2B91AF"/>
                </a:solidFill>
              </a:rPr>
              <a:t>Message</a:t>
            </a:r>
            <a:endParaRPr lang="en-US" dirty="0">
              <a:solidFill>
                <a:srgbClr val="000000"/>
              </a:solidFill>
            </a:endParaRPr>
          </a:p>
          <a:p>
            <a:r>
              <a:rPr lang="en-US" dirty="0">
                <a:solidFill>
                  <a:srgbClr val="000000"/>
                </a:solidFill>
              </a:rPr>
              <a:t>{</a:t>
            </a:r>
          </a:p>
          <a:p>
            <a:r>
              <a:rPr lang="en-US" dirty="0">
                <a:solidFill>
                  <a:srgbClr val="000000"/>
                </a:solidFill>
              </a:rPr>
              <a:t>    </a:t>
            </a:r>
            <a:r>
              <a:rPr lang="en-US" dirty="0">
                <a:solidFill>
                  <a:srgbClr val="0000FF"/>
                </a:solidFill>
              </a:rPr>
              <a:t>public</a:t>
            </a:r>
            <a:r>
              <a:rPr lang="en-US" dirty="0">
                <a:solidFill>
                  <a:srgbClr val="000000"/>
                </a:solidFill>
              </a:rPr>
              <a:t> </a:t>
            </a:r>
            <a:r>
              <a:rPr lang="en-US" dirty="0">
                <a:solidFill>
                  <a:srgbClr val="0000FF"/>
                </a:solidFill>
              </a:rPr>
              <a:t>bool</a:t>
            </a:r>
            <a:r>
              <a:rPr lang="en-US" dirty="0">
                <a:solidFill>
                  <a:srgbClr val="000000"/>
                </a:solidFill>
              </a:rPr>
              <a:t> Accepted { </a:t>
            </a:r>
            <a:r>
              <a:rPr lang="en-US" dirty="0">
                <a:solidFill>
                  <a:srgbClr val="0000FF"/>
                </a:solidFill>
              </a:rPr>
              <a:t>get</a:t>
            </a:r>
            <a:r>
              <a:rPr lang="en-US" dirty="0">
                <a:solidFill>
                  <a:srgbClr val="000000"/>
                </a:solidFill>
              </a:rPr>
              <a:t> { ... } }</a:t>
            </a:r>
          </a:p>
          <a:p>
            <a:r>
              <a:rPr lang="en-US" dirty="0">
                <a:solidFill>
                  <a:srgbClr val="000000"/>
                </a:solidFill>
              </a:rPr>
              <a:t>}</a:t>
            </a:r>
            <a:endParaRPr lang="en-US" dirty="0"/>
          </a:p>
        </p:txBody>
      </p:sp>
      <p:pic>
        <p:nvPicPr>
          <p:cNvPr id="4" name="Picture 3"/>
          <p:cNvPicPr>
            <a:picLocks noChangeAspect="1"/>
          </p:cNvPicPr>
          <p:nvPr/>
        </p:nvPicPr>
        <p:blipFill>
          <a:blip r:embed="rId3"/>
          <a:stretch>
            <a:fillRect/>
          </a:stretch>
        </p:blipFill>
        <p:spPr>
          <a:xfrm>
            <a:off x="4945756" y="1214755"/>
            <a:ext cx="4040465" cy="4785995"/>
          </a:xfrm>
          <a:prstGeom prst="rect">
            <a:avLst/>
          </a:prstGeom>
          <a:ln>
            <a:solidFill>
              <a:schemeClr val="tx1"/>
            </a:solidFill>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257672885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Limitations of Page Objects</a:t>
            </a:r>
            <a:endParaRPr lang="en-US" dirty="0"/>
          </a:p>
        </p:txBody>
      </p:sp>
      <p:sp>
        <p:nvSpPr>
          <p:cNvPr id="5" name="Content Placeholder 4"/>
          <p:cNvSpPr>
            <a:spLocks noGrp="1"/>
          </p:cNvSpPr>
          <p:nvPr>
            <p:ph idx="1"/>
          </p:nvPr>
        </p:nvSpPr>
        <p:spPr/>
        <p:txBody>
          <a:bodyPr/>
          <a:lstStyle/>
          <a:p>
            <a:endParaRPr lang="en-US" dirty="0" smtClean="0"/>
          </a:p>
          <a:p>
            <a:r>
              <a:rPr lang="en-US" dirty="0" smtClean="0"/>
              <a:t>Business Processes may cross several pages</a:t>
            </a:r>
          </a:p>
          <a:p>
            <a:pPr lvl="1"/>
            <a:r>
              <a:rPr lang="en-US" dirty="0" smtClean="0"/>
              <a:t>Causing duplication</a:t>
            </a:r>
            <a:endParaRPr lang="en-US" dirty="0"/>
          </a:p>
          <a:p>
            <a:endParaRPr lang="en-US" dirty="0" smtClean="0"/>
          </a:p>
          <a:p>
            <a:r>
              <a:rPr lang="en-US" dirty="0"/>
              <a:t>Not always the best abstraction</a:t>
            </a:r>
          </a:p>
          <a:p>
            <a:pPr lvl="1"/>
            <a:r>
              <a:rPr lang="en-US" dirty="0" smtClean="0"/>
              <a:t>Models the UI and not the Business Logic</a:t>
            </a:r>
          </a:p>
        </p:txBody>
      </p:sp>
    </p:spTree>
    <p:extLst>
      <p:ext uri="{BB962C8B-B14F-4D97-AF65-F5344CB8AC3E}">
        <p14:creationId xmlns:p14="http://schemas.microsoft.com/office/powerpoint/2010/main" val="161720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Objects</a:t>
            </a:r>
            <a:endParaRPr lang="en-US" dirty="0"/>
          </a:p>
        </p:txBody>
      </p:sp>
    </p:spTree>
    <p:extLst>
      <p:ext uri="{BB962C8B-B14F-4D97-AF65-F5344CB8AC3E}">
        <p14:creationId xmlns:p14="http://schemas.microsoft.com/office/powerpoint/2010/main" val="25072083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8218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11560" y="476673"/>
            <a:ext cx="7992690" cy="1015489"/>
          </a:xfrm>
          <a:prstGeom prst="rect">
            <a:avLst/>
          </a:prstGeom>
        </p:spPr>
        <p:txBody>
          <a:bodyPr/>
          <a:lstStyle>
            <a:lvl1pPr algn="l" defTabSz="685800" rtl="0" eaLnBrk="1" latinLnBrk="0" hangingPunct="1">
              <a:spcBef>
                <a:spcPct val="0"/>
              </a:spcBef>
              <a:buNone/>
              <a:defRPr lang="en-US" sz="3000" b="0" kern="1200" dirty="0" smtClean="0">
                <a:ln w="3175">
                  <a:noFill/>
                </a:ln>
                <a:solidFill>
                  <a:srgbClr val="F08E1B"/>
                </a:solidFill>
                <a:effectLst/>
                <a:latin typeface="Segoe Light" panose="020B0302040504020203" pitchFamily="34" charset="0"/>
                <a:ea typeface="+mn-ea"/>
                <a:cs typeface="Segoe UI" panose="020B0502040204020203" pitchFamily="34" charset="0"/>
              </a:defRPr>
            </a:lvl1pPr>
          </a:lstStyle>
          <a:p>
            <a:r>
              <a:rPr lang="en-US" dirty="0" smtClean="0"/>
              <a:t>Development process (CICD)</a:t>
            </a:r>
            <a:br>
              <a:rPr lang="en-US" dirty="0" smtClean="0"/>
            </a:b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406" y="1918757"/>
            <a:ext cx="997225" cy="1012334"/>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407" y="3157173"/>
            <a:ext cx="997224" cy="1012333"/>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406" y="4395588"/>
            <a:ext cx="997223" cy="1012332"/>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1585" y="1918757"/>
            <a:ext cx="2054269" cy="10271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4809" y="1903955"/>
            <a:ext cx="1646760" cy="1526610"/>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54809" y="4160620"/>
            <a:ext cx="1898934" cy="12473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33545" y="4784270"/>
            <a:ext cx="1673857" cy="1562034"/>
          </a:xfrm>
          <a:prstGeom prst="rect">
            <a:avLst/>
          </a:prstGeom>
        </p:spPr>
      </p:pic>
      <p:sp>
        <p:nvSpPr>
          <p:cNvPr id="16" name="Right Arrow 15"/>
          <p:cNvSpPr/>
          <p:nvPr/>
        </p:nvSpPr>
        <p:spPr>
          <a:xfrm>
            <a:off x="1486222" y="2265033"/>
            <a:ext cx="1144243" cy="3749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9690780">
            <a:off x="1267678" y="2957654"/>
            <a:ext cx="1544566" cy="445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a:off x="4799446" y="2265033"/>
            <a:ext cx="851770" cy="387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9225263">
            <a:off x="1141594" y="3910858"/>
            <a:ext cx="1729681" cy="459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19"/>
          <p:cNvSpPr/>
          <p:nvPr/>
        </p:nvSpPr>
        <p:spPr>
          <a:xfrm rot="5400000">
            <a:off x="6429418" y="3599678"/>
            <a:ext cx="497540" cy="411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839955" y="1870570"/>
            <a:ext cx="1515650" cy="646331"/>
          </a:xfrm>
          <a:prstGeom prst="rect">
            <a:avLst/>
          </a:prstGeom>
          <a:noFill/>
        </p:spPr>
        <p:txBody>
          <a:bodyPr wrap="square" rtlCol="0">
            <a:spAutoFit/>
          </a:bodyPr>
          <a:lstStyle/>
          <a:p>
            <a:r>
              <a:rPr lang="en-US" sz="3600" b="1" dirty="0" smtClean="0">
                <a:solidFill>
                  <a:schemeClr val="tx2"/>
                </a:solidFill>
              </a:rPr>
              <a:t>Build</a:t>
            </a:r>
            <a:endParaRPr lang="en-US" sz="3600" b="1" dirty="0">
              <a:solidFill>
                <a:schemeClr val="tx2"/>
              </a:solidFill>
            </a:endParaRPr>
          </a:p>
        </p:txBody>
      </p:sp>
      <p:sp>
        <p:nvSpPr>
          <p:cNvPr id="22" name="TextBox 21"/>
          <p:cNvSpPr txBox="1"/>
          <p:nvPr/>
        </p:nvSpPr>
        <p:spPr>
          <a:xfrm>
            <a:off x="5974915" y="4255423"/>
            <a:ext cx="2138515" cy="646331"/>
          </a:xfrm>
          <a:prstGeom prst="rect">
            <a:avLst/>
          </a:prstGeom>
          <a:noFill/>
        </p:spPr>
        <p:txBody>
          <a:bodyPr wrap="square" rtlCol="0">
            <a:spAutoFit/>
          </a:bodyPr>
          <a:lstStyle/>
          <a:p>
            <a:r>
              <a:rPr lang="en-US" sz="3600" b="1" dirty="0" smtClean="0">
                <a:solidFill>
                  <a:schemeClr val="tx2"/>
                </a:solidFill>
              </a:rPr>
              <a:t>Deploy</a:t>
            </a:r>
            <a:endParaRPr lang="en-US" sz="3600" b="1" dirty="0">
              <a:solidFill>
                <a:schemeClr val="tx2"/>
              </a:solidFill>
            </a:endParaRPr>
          </a:p>
        </p:txBody>
      </p:sp>
      <p:sp>
        <p:nvSpPr>
          <p:cNvPr id="23" name="TextBox 22"/>
          <p:cNvSpPr txBox="1"/>
          <p:nvPr/>
        </p:nvSpPr>
        <p:spPr>
          <a:xfrm>
            <a:off x="2421478" y="1425597"/>
            <a:ext cx="2174376" cy="461665"/>
          </a:xfrm>
          <a:prstGeom prst="rect">
            <a:avLst/>
          </a:prstGeom>
          <a:noFill/>
        </p:spPr>
        <p:txBody>
          <a:bodyPr wrap="square" rtlCol="0">
            <a:spAutoFit/>
          </a:bodyPr>
          <a:lstStyle/>
          <a:p>
            <a:r>
              <a:rPr lang="en-US" sz="2400" b="1" dirty="0" smtClean="0">
                <a:solidFill>
                  <a:schemeClr val="tx2"/>
                </a:solidFill>
              </a:rPr>
              <a:t>Source Control</a:t>
            </a:r>
            <a:endParaRPr lang="en-US" sz="2400" b="1" dirty="0">
              <a:solidFill>
                <a:schemeClr val="tx2"/>
              </a:solidFill>
            </a:endParaRPr>
          </a:p>
        </p:txBody>
      </p:sp>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8579" y="3754479"/>
            <a:ext cx="1147275" cy="1147275"/>
          </a:xfrm>
          <a:prstGeom prst="rect">
            <a:avLst/>
          </a:prstGeom>
        </p:spPr>
      </p:pic>
      <p:sp>
        <p:nvSpPr>
          <p:cNvPr id="26" name="Curved Down Arrow 25"/>
          <p:cNvSpPr/>
          <p:nvPr/>
        </p:nvSpPr>
        <p:spPr>
          <a:xfrm rot="2657786">
            <a:off x="3742018" y="3368612"/>
            <a:ext cx="2168187" cy="74812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95758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ela_Template_Ver_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DP Template - 2013" id="{83F3839F-C61E-4091-BE60-03A7AF2F7055}" vid="{8BDAA420-82AB-459B-A561-AD7D40C4EA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98329</TotalTime>
  <Words>4482</Words>
  <Application>Microsoft Office PowerPoint</Application>
  <PresentationFormat>On-screen Show (4:3)</PresentationFormat>
  <Paragraphs>844</Paragraphs>
  <Slides>86</Slides>
  <Notes>28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86</vt:i4>
      </vt:variant>
    </vt:vector>
  </HeadingPairs>
  <TitlesOfParts>
    <vt:vector size="100" baseType="lpstr">
      <vt:lpstr>Arial</vt:lpstr>
      <vt:lpstr>Calibri</vt:lpstr>
      <vt:lpstr>Consolas</vt:lpstr>
      <vt:lpstr>Courier New</vt:lpstr>
      <vt:lpstr>inherit</vt:lpstr>
      <vt:lpstr>Monaco</vt:lpstr>
      <vt:lpstr>NCR New Marker</vt:lpstr>
      <vt:lpstr>Segoe</vt:lpstr>
      <vt:lpstr>Segoe Light</vt:lpstr>
      <vt:lpstr>Segoe UI</vt:lpstr>
      <vt:lpstr>Segoe UI Light</vt:lpstr>
      <vt:lpstr>Segoe UI Semilight</vt:lpstr>
      <vt:lpstr>Wingdings</vt:lpstr>
      <vt:lpstr>Sela_Template_Ver_01</vt:lpstr>
      <vt:lpstr>PowerPoint Presentation</vt:lpstr>
      <vt:lpstr>Types of automated tests</vt:lpstr>
      <vt:lpstr>Test Scope: End to End</vt:lpstr>
      <vt:lpstr>Test Scope – Server only (+DB)</vt:lpstr>
      <vt:lpstr>Test Scope – unit tests</vt:lpstr>
      <vt:lpstr>Benefits of (functional) test automation</vt:lpstr>
      <vt:lpstr>Limitation of Test Automation</vt:lpstr>
      <vt:lpstr>Manual vs. Automated tests</vt:lpstr>
      <vt:lpstr>PowerPoint Presentation</vt:lpstr>
      <vt:lpstr>Selenium</vt:lpstr>
      <vt:lpstr>Selenium</vt:lpstr>
      <vt:lpstr>Appium</vt:lpstr>
      <vt:lpstr>API automation</vt:lpstr>
      <vt:lpstr>Selenium Overview</vt:lpstr>
      <vt:lpstr>Selenium Overview</vt:lpstr>
      <vt:lpstr>Supported Browsers</vt:lpstr>
      <vt:lpstr>Supported Languages</vt:lpstr>
      <vt:lpstr>Architecture of Selenium</vt:lpstr>
      <vt:lpstr>Notes!</vt:lpstr>
      <vt:lpstr>First Selenium Demo</vt:lpstr>
      <vt:lpstr>Unit Testing Framework Basics</vt:lpstr>
      <vt:lpstr>MSTest – Microsoft Visual Studio Unit Testing Project</vt:lpstr>
      <vt:lpstr>MSTest – Basics</vt:lpstr>
      <vt:lpstr>Asserts</vt:lpstr>
      <vt:lpstr>Initialization and Cleanup lifecycle</vt:lpstr>
      <vt:lpstr>Typical Test Structure - AAA</vt:lpstr>
      <vt:lpstr>Selenium WebDriver</vt:lpstr>
      <vt:lpstr>Adding WebDriver to the project</vt:lpstr>
      <vt:lpstr>Opening and navigating to a page</vt:lpstr>
      <vt:lpstr>IWebDriver</vt:lpstr>
      <vt:lpstr>Navigation</vt:lpstr>
      <vt:lpstr>DOM – Document Object Model</vt:lpstr>
      <vt:lpstr>Find element </vt:lpstr>
      <vt:lpstr>DOM vs. HTML</vt:lpstr>
      <vt:lpstr>Chrome Dev Tools (F12)</vt:lpstr>
      <vt:lpstr>Finding elements using IWebDriver</vt:lpstr>
      <vt:lpstr>Finding Multiple elements using IWebDriver</vt:lpstr>
      <vt:lpstr>Locators (By)</vt:lpstr>
      <vt:lpstr>By.Id</vt:lpstr>
      <vt:lpstr>By.Name</vt:lpstr>
      <vt:lpstr>By.TagName</vt:lpstr>
      <vt:lpstr>By.LinkText</vt:lpstr>
      <vt:lpstr>By.PartialLinkText</vt:lpstr>
      <vt:lpstr>By.ClassName</vt:lpstr>
      <vt:lpstr>By.ClassName</vt:lpstr>
      <vt:lpstr>By.CssSelector</vt:lpstr>
      <vt:lpstr>CSS</vt:lpstr>
      <vt:lpstr>CSS</vt:lpstr>
      <vt:lpstr>By.XPath</vt:lpstr>
      <vt:lpstr>Xpath  https://www.guru99.com/xpath-selenium.html</vt:lpstr>
      <vt:lpstr>Xpath examples</vt:lpstr>
      <vt:lpstr>IWebElement interface</vt:lpstr>
      <vt:lpstr>Important IWebElement members</vt:lpstr>
      <vt:lpstr>Locators</vt:lpstr>
      <vt:lpstr>How to choose a locator</vt:lpstr>
      <vt:lpstr>Locators – more tips</vt:lpstr>
      <vt:lpstr>IFRAME  https://www.guru99.com/handling-iframes-selenium.html</vt:lpstr>
      <vt:lpstr>PowerPoint Presentation</vt:lpstr>
      <vt:lpstr>IFRAME</vt:lpstr>
      <vt:lpstr>The SelectElement class https://www.guru99.com/select-option-dropdown-selenium-webdriver.html</vt:lpstr>
      <vt:lpstr>The SelectElement Class</vt:lpstr>
      <vt:lpstr>The Action class https://www.edureka.co/blog/keyboard-mouse-events-actions-class https://www.guru99.com/drag-drop-selenium.html (http://demo.guru99.com/test/drag_drop.html) </vt:lpstr>
      <vt:lpstr>The SelectElement Class</vt:lpstr>
      <vt:lpstr>The Action KeyBoard Class</vt:lpstr>
      <vt:lpstr>Select Element </vt:lpstr>
      <vt:lpstr>Waits</vt:lpstr>
      <vt:lpstr>Thread.Sleep</vt:lpstr>
      <vt:lpstr>Implicit Wait</vt:lpstr>
      <vt:lpstr>Explicit Wait</vt:lpstr>
      <vt:lpstr>ExpectedCondition class – important conditions</vt:lpstr>
      <vt:lpstr>PowerPoint Presentation</vt:lpstr>
      <vt:lpstr>Wait example</vt:lpstr>
      <vt:lpstr>Implicit and Explicit Waits</vt:lpstr>
      <vt:lpstr>The Page Object Model pattern</vt:lpstr>
      <vt:lpstr>The POM pattern</vt:lpstr>
      <vt:lpstr>Page Object Pattern</vt:lpstr>
      <vt:lpstr>Don’t expose the underlying elements</vt:lpstr>
      <vt:lpstr>Don’t use static fields</vt:lpstr>
      <vt:lpstr>Return other page objects on navigation</vt:lpstr>
      <vt:lpstr>Nested Page Objects</vt:lpstr>
      <vt:lpstr>Reusable Page Objects</vt:lpstr>
      <vt:lpstr>Page Object &amp; Inheritance</vt:lpstr>
      <vt:lpstr>Page Object &amp; Inheritance</vt:lpstr>
      <vt:lpstr>Limitations of Page Objects</vt:lpstr>
      <vt:lpstr>Page Objects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Arnon Axelrod</dc:title>
  <dc:creator>Arnon Axelrod</dc:creator>
  <cp:lastModifiedBy>tamir reiss</cp:lastModifiedBy>
  <cp:revision>227</cp:revision>
  <dcterms:created xsi:type="dcterms:W3CDTF">2016-08-01T18:20:54Z</dcterms:created>
  <dcterms:modified xsi:type="dcterms:W3CDTF">2021-04-03T15:11:19Z</dcterms:modified>
</cp:coreProperties>
</file>