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1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7920037" cy="39592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3781FB7-9353-4CA4-9001-C38575291F1A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שלום אני תמיר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בודק תוכנה מ </a:t>
            </a:r>
            <a:r>
              <a:rPr b="0" lang="en-US" sz="1200" spc="-1" strike="noStrike">
                <a:latin typeface="Arial"/>
              </a:rPr>
              <a:t>1999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בעיקר ניסיוני הוא בבדיקות עומסים וביצועים 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משמש ב </a:t>
            </a:r>
            <a:r>
              <a:rPr b="0" lang="en-US" sz="1200" spc="-1" strike="noStrike">
                <a:latin typeface="Arial"/>
              </a:rPr>
              <a:t>3</a:t>
            </a:r>
            <a:r>
              <a:rPr b="0" lang="en-US" sz="1200" spc="-1" strike="noStrike">
                <a:latin typeface="Arial"/>
              </a:rPr>
              <a:t> שנים האחרונות כיועץ אוטומציה ועומסים בסלע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במוקה נתקלתי לפני כשנה שנכנסתי לפרוייקט שרץ לפני זה לא כתבתי ב 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 מעבר ל </a:t>
            </a:r>
            <a:r>
              <a:rPr b="0" lang="en-US" sz="1200" spc="-1" strike="noStrike">
                <a:latin typeface="Arial"/>
              </a:rPr>
              <a:t>HELLOW WORD</a:t>
            </a:r>
            <a:r>
              <a:rPr b="0" lang="en-US" sz="1200" spc="-1" strike="noStrike">
                <a:latin typeface="Arial"/>
              </a:rPr>
              <a:t> מצאתי שהשימוש במוקה עשה לי חיים קלים בעיקר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=============================================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אני לא חושב מה שמה אני עושה עם מוקה אי אפשר לעשות עם שפות\כלים אחרים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מצאתי שבגלל שאנחנו עובדים ב</a:t>
            </a:r>
            <a:r>
              <a:rPr b="0" lang="en-US" sz="1200" spc="-1" strike="noStrike">
                <a:latin typeface="Arial"/>
              </a:rPr>
              <a:t>JS</a:t>
            </a:r>
            <a:r>
              <a:rPr b="0" lang="en-US" sz="1200" spc="-1" strike="noStrike">
                <a:latin typeface="Arial"/>
              </a:rPr>
              <a:t> זה פשוט יותר לעבוד עם ה</a:t>
            </a:r>
            <a:r>
              <a:rPr b="0" lang="en-US" sz="1200" spc="-1" strike="noStrike">
                <a:latin typeface="Arial"/>
              </a:rPr>
              <a:t>RESPONSE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אבל שוב לא בילתי אפשרי לביצוע בכל שפה שתבחרו</a:t>
            </a:r>
            <a:endParaRPr b="0" lang="en-US" sz="12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================================</a:t>
            </a: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בוא נכיר</a:t>
            </a: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אוטומציה ?</a:t>
            </a: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אוטומצית </a:t>
            </a:r>
            <a:r>
              <a:rPr b="0" lang="en-US" sz="1600" spc="-1" strike="noStrike">
                <a:latin typeface="Arial"/>
              </a:rPr>
              <a:t>API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מי כותב </a:t>
            </a:r>
            <a:r>
              <a:rPr b="0" lang="en-US" sz="1600" spc="-1" strike="noStrike">
                <a:latin typeface="Arial"/>
              </a:rPr>
              <a:t>JS</a:t>
            </a:r>
            <a:r>
              <a:rPr b="0" lang="en-US" sz="1600" spc="-1" strike="noStrike">
                <a:latin typeface="Arial"/>
              </a:rPr>
              <a:t> ?</a:t>
            </a:r>
            <a:endParaRPr b="0" lang="en-US" sz="1600" spc="-1" strike="noStrike">
              <a:latin typeface="Arial"/>
            </a:endParaRPr>
          </a:p>
          <a:p>
            <a:pPr marL="216000" indent="-214200" algn="r" rtl="1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אז מה זה מוקה</a:t>
            </a:r>
            <a:endParaRPr b="0" lang="en-US" sz="2000" spc="-1" strike="noStrike">
              <a:latin typeface="Arial"/>
            </a:endParaRPr>
          </a:p>
          <a:p>
            <a:pPr marL="216000" indent="-214560" algn="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מה מאפין טסט פרימורק</a:t>
            </a:r>
            <a:endParaRPr b="0" lang="en-US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Test framework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Providing a API to  help you write test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Test framework help you organize the test 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Let you run the test</a:t>
            </a:r>
            <a:endParaRPr b="0" lang="en-US" sz="2000" spc="-1" strike="noStrike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Report the result of the test</a:t>
            </a:r>
            <a:endParaRPr b="0" lang="en-US" sz="2000" spc="-1" strike="noStrike">
              <a:latin typeface="Arial"/>
            </a:endParaRPr>
          </a:p>
          <a:p>
            <a:pPr marL="171360" indent="-16920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171360" indent="-16920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latin typeface="Arial"/>
              </a:rPr>
              <a:t>עד לפני כמה שבועות השתמשתי ב מוקה סליד באר</a:t>
            </a:r>
            <a:endParaRPr b="0" lang="en-US" sz="1400" spc="-1" strike="noStrike">
              <a:latin typeface="Arial"/>
            </a:endParaRPr>
          </a:p>
          <a:p>
            <a:pPr marL="171360" indent="-16920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latin typeface="Arial"/>
              </a:rPr>
              <a:t>אבל על המחשב הזה לא הצלחתי להריץ אותו כמו שצריך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6560" cy="342684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אני חושב שהכי קל ללמוד זה מדוגמאות אז בוא נתחיל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6560" cy="342684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כמבן שחיבים שעל המחשב שלנו ועל המחשב המריץ ההיה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NODE JS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אני ממליץ להתקין את נוד בעזרת</a:t>
            </a:r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MVN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משם אנחנו משתמשים ב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NPM 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לביצוע התקנות</a:t>
            </a:r>
            <a:r>
              <a:rPr b="0" lang="en-US" sz="2000" spc="-1" strike="noStrike">
                <a:latin typeface="Arial"/>
              </a:rPr>
              <a:t>  ולהריץ את הטסטים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מילים נרדפות</a:t>
            </a:r>
            <a:endParaRPr b="0" lang="en-US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context()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is just an alias for 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describe()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and behaves the same way; it provides a way to keep tests easier to read and organized. Similarly, 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specify()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is an alias for 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it()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Behaviour Driven Development testing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Behavior Driven Development (BDD) is a branch of Test Driven Development (TDD). BDD uses human-readable descriptions of software user requirements as the basis for software tests. ... Each test is based on a user story written in the formally specified ubiquitous language based on English.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Lets start debug Run</a:t>
            </a:r>
            <a:endParaRPr b="0" lang="en-US" sz="1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כך ניראה טסט במוקה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יש לנו  : גם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BEFORE BEFOREEACH</a:t>
            </a: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AFTER AFTEEACHL</a:t>
            </a: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16000" indent="-214200"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6856560" cy="3426840"/>
          </a:xfrm>
          <a:prstGeom prst="rect">
            <a:avLst/>
          </a:prstGeom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נתקדם ל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API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כאן אנחנו מתקינים עוד כמה חבילות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בסןף הטסט נוסיף את  ה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TIMEOUT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נעבוד אל מול שרת שרץ אצלי במחשב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את הקוד שלו תמצאו בגיטהאב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חייבים לזכור לשים את ה</a:t>
            </a:r>
            <a:r>
              <a:rPr b="0" lang="en-US" sz="1600" spc="-1" strike="noStrike">
                <a:latin typeface="Arial"/>
              </a:rPr>
              <a:t>AWAIT</a:t>
            </a:r>
            <a:endParaRPr b="0" lang="en-US" sz="1600" spc="-1" strike="noStrike">
              <a:latin typeface="Arial"/>
            </a:endParaRPr>
          </a:p>
          <a:p>
            <a:pPr marL="216000" indent="-214920" algn="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כי אחרת מקבלים הבטחה ואנחנו לא אוהבים הבטחות</a:t>
            </a:r>
            <a:endParaRPr b="0" lang="en-US" sz="16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396000" y="157680"/>
            <a:ext cx="7127640" cy="306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96000" y="2125440"/>
            <a:ext cx="712764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048200" y="92628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3960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048200" y="2125440"/>
            <a:ext cx="347796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28062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216400" y="92628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3960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28062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5216400" y="2125440"/>
            <a:ext cx="2295000" cy="109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02560" y="3673440"/>
            <a:ext cx="6823080" cy="1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62626"/>
                </a:solidFill>
                <a:latin typeface="Segoe"/>
                <a:ea typeface="DejaVu Sans"/>
              </a:rPr>
              <a:t>Copyright © SELA Software &amp; Education Labs, Ltd. | 14-18 Baruch Hirsch St., Bnei Brak 51202, Israel | www.selagroup.com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2" name="Picture 12" descr=""/>
          <p:cNvPicPr/>
          <p:nvPr/>
        </p:nvPicPr>
        <p:blipFill>
          <a:blip r:embed="rId3"/>
          <a:stretch/>
        </p:blipFill>
        <p:spPr>
          <a:xfrm>
            <a:off x="502560" y="308880"/>
            <a:ext cx="1958040" cy="277200"/>
          </a:xfrm>
          <a:prstGeom prst="rect">
            <a:avLst/>
          </a:prstGeom>
          <a:ln>
            <a:noFill/>
          </a:ln>
        </p:spPr>
      </p:pic>
      <p:grpSp>
        <p:nvGrpSpPr>
          <p:cNvPr id="3" name="Group 3"/>
          <p:cNvGrpSpPr/>
          <p:nvPr/>
        </p:nvGrpSpPr>
        <p:grpSpPr>
          <a:xfrm>
            <a:off x="3769200" y="316800"/>
            <a:ext cx="3119760" cy="434520"/>
            <a:chOff x="3769200" y="316800"/>
            <a:chExt cx="3119760" cy="434520"/>
          </a:xfrm>
        </p:grpSpPr>
        <p:grpSp>
          <p:nvGrpSpPr>
            <p:cNvPr id="4" name="Group 4"/>
            <p:cNvGrpSpPr/>
            <p:nvPr/>
          </p:nvGrpSpPr>
          <p:grpSpPr>
            <a:xfrm>
              <a:off x="3769200" y="316800"/>
              <a:ext cx="3119760" cy="279360"/>
              <a:chOff x="3769200" y="316800"/>
              <a:chExt cx="3119760" cy="279360"/>
            </a:xfrm>
          </p:grpSpPr>
          <p:sp>
            <p:nvSpPr>
              <p:cNvPr id="5" name="CustomShape 5"/>
              <p:cNvSpPr/>
              <p:nvPr/>
            </p:nvSpPr>
            <p:spPr>
              <a:xfrm>
                <a:off x="3769200" y="316800"/>
                <a:ext cx="3119760" cy="279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2600" spc="-1" strike="noStrike">
                    <a:solidFill>
                      <a:srgbClr val="262e64"/>
                    </a:solidFill>
                    <a:latin typeface="Segoe UI Light"/>
                    <a:ea typeface="DejaVu Sans"/>
                  </a:rPr>
                  <a:t>SELA DEVELOPER PRACTICE</a:t>
                </a:r>
                <a:endParaRPr b="0" lang="en-US" sz="2600" spc="-1" strike="noStrike">
                  <a:latin typeface="Arial"/>
                </a:endParaRPr>
              </a:p>
            </p:txBody>
          </p:sp>
          <p:sp>
            <p:nvSpPr>
              <p:cNvPr id="6" name="Line 6"/>
              <p:cNvSpPr/>
              <p:nvPr/>
            </p:nvSpPr>
            <p:spPr>
              <a:xfrm>
                <a:off x="452088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Line 7"/>
              <p:cNvSpPr/>
              <p:nvPr/>
            </p:nvSpPr>
            <p:spPr>
              <a:xfrm>
                <a:off x="5643720" y="384480"/>
                <a:ext cx="360" cy="157680"/>
              </a:xfrm>
              <a:prstGeom prst="line">
                <a:avLst/>
              </a:prstGeom>
              <a:ln w="12600">
                <a:solidFill>
                  <a:srgbClr val="f08e1b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" name="CustomShape 8"/>
            <p:cNvSpPr/>
            <p:nvPr/>
          </p:nvSpPr>
          <p:spPr>
            <a:xfrm>
              <a:off x="4680720" y="542520"/>
              <a:ext cx="1644840" cy="208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08e1b"/>
                  </a:solidFill>
                  <a:latin typeface="Segoe UI Light"/>
                  <a:ea typeface="DejaVu Sans"/>
                </a:rPr>
                <a:t>December 6-8, 2020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" name="PlaceHolder 9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11" descr=""/>
          <p:cNvPicPr/>
          <p:nvPr/>
        </p:nvPicPr>
        <p:blipFill>
          <a:blip r:embed="rId3"/>
          <a:stretch/>
        </p:blipFill>
        <p:spPr>
          <a:xfrm>
            <a:off x="4645800" y="649440"/>
            <a:ext cx="3577320" cy="256392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127" name="CustomShape 2"/>
          <p:cNvSpPr/>
          <p:nvPr/>
        </p:nvSpPr>
        <p:spPr>
          <a:xfrm>
            <a:off x="1034640" y="1439640"/>
            <a:ext cx="27838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Demo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 1"/>
          <p:cNvSpPr/>
          <p:nvPr/>
        </p:nvSpPr>
        <p:spPr>
          <a:xfrm flipV="1">
            <a:off x="528840" y="3642840"/>
            <a:ext cx="6887520" cy="72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679320" y="1439640"/>
            <a:ext cx="4774680" cy="93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595959"/>
                </a:solidFill>
                <a:latin typeface="Segoe Light"/>
                <a:ea typeface="DejaVu Sans"/>
              </a:rPr>
              <a:t>Questions</a:t>
            </a:r>
            <a:endParaRPr b="0" lang="en-US" sz="10000" spc="-1" strike="noStrike">
              <a:latin typeface="Arial"/>
            </a:endParaRPr>
          </a:p>
        </p:txBody>
      </p:sp>
      <p:pic>
        <p:nvPicPr>
          <p:cNvPr id="324" name="Picture 9" descr=""/>
          <p:cNvPicPr/>
          <p:nvPr/>
        </p:nvPicPr>
        <p:blipFill>
          <a:blip r:embed="rId3"/>
          <a:stretch/>
        </p:blipFill>
        <p:spPr>
          <a:xfrm>
            <a:off x="6125040" y="1148400"/>
            <a:ext cx="1325520" cy="1640520"/>
          </a:xfrm>
          <a:prstGeom prst="rect">
            <a:avLst/>
          </a:prstGeom>
          <a:ln>
            <a:noFill/>
          </a:ln>
          <a:effectLst>
            <a:outerShdw dir="2272499" dist="12313">
              <a:srgbClr val="000000">
                <a:alpha val="35000"/>
              </a:srgbClr>
            </a:outerShdw>
          </a:effectLst>
        </p:spPr>
      </p:pic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396000" y="157680"/>
            <a:ext cx="7127640" cy="66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96000" y="926280"/>
            <a:ext cx="7127640" cy="229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nodejs.org/" TargetMode="External"/><Relationship Id="rId3" Type="http://schemas.openxmlformats.org/officeDocument/2006/relationships/hyperlink" Target="https://mochajs.org/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https://nodejs.org/" TargetMode="External"/><Relationship Id="rId7" Type="http://schemas.openxmlformats.org/officeDocument/2006/relationships/hyperlink" Target="https://www.chaijs.com/" TargetMode="External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slideLayout" Target="../slideLayouts/slideLayout49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1005840" y="1463040"/>
            <a:ext cx="639000" cy="63900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106640" y="1065240"/>
            <a:ext cx="5751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Tamir Reiss</a:t>
            </a:r>
            <a:br/>
            <a:r>
              <a:rPr b="0" lang="en-US" sz="1800" spc="-1" strike="noStrike">
                <a:solidFill>
                  <a:srgbClr val="f08e1b"/>
                </a:solidFill>
                <a:latin typeface="Segoe Light"/>
                <a:ea typeface="DejaVu Sans"/>
              </a:rPr>
              <a:t>Automation Load and Performance Testing Consultant at Sela Group</a:t>
            </a:r>
            <a:endParaRPr b="0" lang="en-US" sz="18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097280" y="2286000"/>
            <a:ext cx="5302440" cy="456120"/>
          </a:xfrm>
          <a:prstGeom prst="rect">
            <a:avLst/>
          </a:prstGeom>
          <a:noFill/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000" spc="-1" strike="noStrike">
                <a:solidFill>
                  <a:srgbClr val="262e64"/>
                </a:solidFill>
                <a:latin typeface="Segoe UI Semilight"/>
                <a:ea typeface="DejaVu Sans"/>
              </a:rPr>
              <a:t>Mocha API Testing from Zero to Hero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1554480" y="1554480"/>
            <a:ext cx="356508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 u="sng">
                <a:solidFill>
                  <a:srgbClr val="0066b3"/>
                </a:solidFill>
                <a:uFillTx/>
                <a:latin typeface="Arial"/>
                <a:ea typeface="DejaVu Sans"/>
              </a:rPr>
              <a:t>https://github.com/tamir321/mochaDemo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https://github.com/tamir321/catsAndDogs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2"/>
          <a:srcRect l="0" t="0" r="64677" b="0"/>
          <a:stretch/>
        </p:blipFill>
        <p:spPr>
          <a:xfrm>
            <a:off x="0" y="1992600"/>
            <a:ext cx="1160640" cy="11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29560" y="316800"/>
            <a:ext cx="692064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529560" y="861480"/>
            <a:ext cx="6920640" cy="26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Installing </a:t>
            </a:r>
            <a:endParaRPr b="0" lang="en-US" sz="2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2800" spc="-1" strike="noStrike">
                <a:solidFill>
                  <a:srgbClr val="000000"/>
                </a:solidFill>
                <a:latin typeface="Segoe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14520" y="68400"/>
            <a:ext cx="1004760" cy="1028160"/>
          </a:xfrm>
          <a:prstGeom prst="rect">
            <a:avLst/>
          </a:prstGeom>
          <a:ln>
            <a:noFill/>
          </a:ln>
        </p:spPr>
      </p:pic>
      <p:sp>
        <p:nvSpPr>
          <p:cNvPr id="377" name="CustomShape 1"/>
          <p:cNvSpPr/>
          <p:nvPr/>
        </p:nvSpPr>
        <p:spPr>
          <a:xfrm>
            <a:off x="1531440" y="786240"/>
            <a:ext cx="5234400" cy="65916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rmAutofit/>
          </a:bodyPr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Mocha is a feature-rich JavaScript test framework running on 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onsolas"/>
                <a:ea typeface="DejaVu Sans"/>
                <a:hlinkClick r:id="rId2"/>
              </a:rPr>
              <a:t>Node.js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making asynchronous testing 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simple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 and 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Consolas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onsolas"/>
                <a:ea typeface="DejaVu Sans"/>
                <a:hlinkClick r:id="rId3"/>
              </a:rPr>
              <a:t>https://mochajs.org/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8" name="Picture 2" descr=""/>
          <p:cNvPicPr/>
          <p:nvPr/>
        </p:nvPicPr>
        <p:blipFill>
          <a:blip r:embed="rId4"/>
          <a:stretch/>
        </p:blipFill>
        <p:spPr>
          <a:xfrm>
            <a:off x="2880" y="-92520"/>
            <a:ext cx="4098240" cy="1389960"/>
          </a:xfrm>
          <a:prstGeom prst="rect">
            <a:avLst/>
          </a:prstGeom>
          <a:ln>
            <a:noFill/>
          </a:ln>
        </p:spPr>
      </p:pic>
      <p:pic>
        <p:nvPicPr>
          <p:cNvPr id="379" name="Picture 6" descr=""/>
          <p:cNvPicPr/>
          <p:nvPr/>
        </p:nvPicPr>
        <p:blipFill>
          <a:blip r:embed="rId5"/>
          <a:stretch/>
        </p:blipFill>
        <p:spPr>
          <a:xfrm>
            <a:off x="311400" y="2632320"/>
            <a:ext cx="2485800" cy="496800"/>
          </a:xfrm>
          <a:prstGeom prst="rect">
            <a:avLst/>
          </a:prstGeom>
          <a:ln>
            <a:noFill/>
          </a:ln>
        </p:spPr>
      </p:pic>
      <p:sp>
        <p:nvSpPr>
          <p:cNvPr id="380" name="CustomShape 2"/>
          <p:cNvSpPr/>
          <p:nvPr/>
        </p:nvSpPr>
        <p:spPr>
          <a:xfrm>
            <a:off x="1106640" y="3175920"/>
            <a:ext cx="4083120" cy="659160"/>
          </a:xfrm>
          <a:prstGeom prst="rect">
            <a:avLst/>
          </a:prstGeom>
          <a:solidFill>
            <a:srgbClr val="4b84c9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>
            <a:normAutofit/>
          </a:bodyPr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Chai is a BDD / TDD assertion library for 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onsolas"/>
                <a:ea typeface="DejaVu Sans"/>
                <a:hlinkClick r:id="rId6"/>
              </a:rPr>
              <a:t>Node.js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that can be delightfully paired with any javascript testing framework</a:t>
            </a:r>
            <a:endParaRPr b="0" lang="en-US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onsolas"/>
                <a:ea typeface="DejaVu Sans"/>
                <a:hlinkClick r:id="rId7"/>
              </a:rPr>
              <a:t>https://www.chaijs.com/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Picture 1" descr=""/>
          <p:cNvPicPr/>
          <p:nvPr/>
        </p:nvPicPr>
        <p:blipFill>
          <a:blip r:embed="rId8"/>
          <a:srcRect l="0" t="6281" r="8959" b="10925"/>
          <a:stretch/>
        </p:blipFill>
        <p:spPr>
          <a:xfrm>
            <a:off x="2463120" y="1538280"/>
            <a:ext cx="5000040" cy="95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3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29560" y="316800"/>
            <a:ext cx="6858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Lets start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" descr=""/>
          <p:cNvPicPr/>
          <p:nvPr/>
        </p:nvPicPr>
        <p:blipFill>
          <a:blip r:embed="rId1"/>
          <a:srcRect l="23320" t="0" r="23962" b="0"/>
          <a:stretch/>
        </p:blipFill>
        <p:spPr>
          <a:xfrm>
            <a:off x="6949440" y="171360"/>
            <a:ext cx="804240" cy="822960"/>
          </a:xfrm>
          <a:prstGeom prst="rect">
            <a:avLst/>
          </a:prstGeom>
          <a:ln>
            <a:noFill/>
          </a:ln>
        </p:spPr>
      </p:pic>
      <p:sp>
        <p:nvSpPr>
          <p:cNvPr id="384" name="CustomShape 1"/>
          <p:cNvSpPr/>
          <p:nvPr/>
        </p:nvSpPr>
        <p:spPr>
          <a:xfrm>
            <a:off x="529560" y="679680"/>
            <a:ext cx="3428280" cy="1240560"/>
          </a:xfrm>
          <a:prstGeom prst="rect">
            <a:avLst/>
          </a:prstGeom>
          <a:solidFill>
            <a:srgbClr val="ffffff">
              <a:alpha val="69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init</a:t>
            </a:r>
            <a:endParaRPr b="0" lang="en-US" sz="1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-D mocha</a:t>
            </a:r>
            <a:endParaRPr b="0" lang="en-US" sz="1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–save chai</a:t>
            </a:r>
            <a:endParaRPr b="0" lang="en-US" sz="1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en-US" sz="1400" spc="-1" strike="noStrike">
                <a:solidFill>
                  <a:srgbClr val="000000"/>
                </a:solidFill>
                <a:latin typeface="Segoe"/>
                <a:ea typeface="DejaVu Sans"/>
              </a:rPr>
              <a:t>npm install –D nyc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27360" y="2103120"/>
            <a:ext cx="4067640" cy="131328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Visual Code add the “Mocha Test Explorer” extension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529560" y="316800"/>
            <a:ext cx="6858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Install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87" name="Picture 1" descr=""/>
          <p:cNvPicPr/>
          <p:nvPr/>
        </p:nvPicPr>
        <p:blipFill>
          <a:blip r:embed="rId6"/>
          <a:srcRect l="0" t="6281" r="8959" b="10925"/>
          <a:stretch/>
        </p:blipFill>
        <p:spPr>
          <a:xfrm>
            <a:off x="91440" y="2834640"/>
            <a:ext cx="5000400" cy="954720"/>
          </a:xfrm>
          <a:prstGeom prst="rect">
            <a:avLst/>
          </a:prstGeom>
          <a:ln>
            <a:noFill/>
          </a:ln>
        </p:spPr>
      </p:pic>
      <p:pic>
        <p:nvPicPr>
          <p:cNvPr id="388" name="" descr=""/>
          <p:cNvPicPr/>
          <p:nvPr/>
        </p:nvPicPr>
        <p:blipFill>
          <a:blip r:embed="rId7"/>
          <a:stretch/>
        </p:blipFill>
        <p:spPr>
          <a:xfrm>
            <a:off x="5669280" y="32040"/>
            <a:ext cx="1156680" cy="1156680"/>
          </a:xfrm>
          <a:prstGeom prst="rect">
            <a:avLst/>
          </a:prstGeom>
          <a:ln>
            <a:noFill/>
          </a:ln>
        </p:spPr>
      </p:pic>
      <p:pic>
        <p:nvPicPr>
          <p:cNvPr id="389" name="Picture 2" descr=""/>
          <p:cNvPicPr/>
          <p:nvPr/>
        </p:nvPicPr>
        <p:blipFill>
          <a:blip r:embed="rId8"/>
          <a:srcRect l="-6161" t="-522" r="18864" b="19831"/>
          <a:stretch/>
        </p:blipFill>
        <p:spPr>
          <a:xfrm>
            <a:off x="3819240" y="994320"/>
            <a:ext cx="3974040" cy="2634840"/>
          </a:xfrm>
          <a:prstGeom prst="rect">
            <a:avLst/>
          </a:prstGeom>
          <a:ln>
            <a:noFill/>
          </a:ln>
        </p:spPr>
      </p:pic>
      <p:pic>
        <p:nvPicPr>
          <p:cNvPr id="390" name="" descr=""/>
          <p:cNvPicPr/>
          <p:nvPr/>
        </p:nvPicPr>
        <p:blipFill>
          <a:blip r:embed="rId9"/>
          <a:stretch/>
        </p:blipFill>
        <p:spPr>
          <a:xfrm>
            <a:off x="4846320" y="274320"/>
            <a:ext cx="628560" cy="6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29560" y="316800"/>
            <a:ext cx="6858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First Test BDD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304920" y="813960"/>
            <a:ext cx="3686040" cy="2850840"/>
          </a:xfrm>
          <a:prstGeom prst="rect">
            <a:avLst/>
          </a:prstGeom>
          <a:ln>
            <a:noFill/>
          </a:ln>
        </p:spPr>
      </p:pic>
      <p:pic>
        <p:nvPicPr>
          <p:cNvPr id="393" name="" descr=""/>
          <p:cNvPicPr/>
          <p:nvPr/>
        </p:nvPicPr>
        <p:blipFill>
          <a:blip r:embed="rId2"/>
          <a:stretch/>
        </p:blipFill>
        <p:spPr>
          <a:xfrm>
            <a:off x="5049000" y="526320"/>
            <a:ext cx="1958400" cy="2006280"/>
          </a:xfrm>
          <a:prstGeom prst="rect">
            <a:avLst/>
          </a:prstGeom>
          <a:ln>
            <a:noFill/>
          </a:ln>
        </p:spPr>
      </p:pic>
      <p:sp>
        <p:nvSpPr>
          <p:cNvPr id="394" name="CustomShape 2"/>
          <p:cNvSpPr/>
          <p:nvPr/>
        </p:nvSpPr>
        <p:spPr>
          <a:xfrm>
            <a:off x="4572000" y="2926080"/>
            <a:ext cx="3016080" cy="24300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issue : netstat -tulpn | grep 9229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4752000" y="211320"/>
            <a:ext cx="2963880" cy="2214720"/>
          </a:xfrm>
          <a:prstGeom prst="rect">
            <a:avLst/>
          </a:prstGeom>
          <a:ln>
            <a:noFill/>
          </a:ln>
        </p:spPr>
      </p:pic>
      <p:sp>
        <p:nvSpPr>
          <p:cNvPr id="396" name="CustomShape 1"/>
          <p:cNvSpPr/>
          <p:nvPr/>
        </p:nvSpPr>
        <p:spPr>
          <a:xfrm>
            <a:off x="237240" y="900720"/>
            <a:ext cx="5064840" cy="286560"/>
          </a:xfrm>
          <a:prstGeom prst="rect">
            <a:avLst/>
          </a:prstGeom>
          <a:solidFill>
            <a:srgbClr val="4b84c9">
              <a:alpha val="50000"/>
            </a:srgbClr>
          </a:solidFill>
          <a:ln w="9360">
            <a:solidFill>
              <a:srgbClr val="bfbfb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45000"/>
          <a:p>
            <a:pPr marL="343080" indent="-340920">
              <a:lnSpc>
                <a:spcPct val="10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npm install save “chai-http” ,”path” ,”delay”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60920" y="92520"/>
            <a:ext cx="3278160" cy="428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API testing with mocha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592560" y="1709280"/>
            <a:ext cx="4069440" cy="1306800"/>
          </a:xfrm>
          <a:prstGeom prst="rect">
            <a:avLst/>
          </a:prstGeom>
          <a:ln>
            <a:noFill/>
          </a:ln>
        </p:spPr>
      </p:pic>
      <p:sp>
        <p:nvSpPr>
          <p:cNvPr id="399" name="CustomShape 3"/>
          <p:cNvSpPr/>
          <p:nvPr/>
        </p:nvSpPr>
        <p:spPr>
          <a:xfrm>
            <a:off x="3761640" y="1919520"/>
            <a:ext cx="430200" cy="1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chai-http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529560" y="316800"/>
            <a:ext cx="6858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b"/>
          <a:p>
            <a:pPr rtl="1">
              <a:lnSpc>
                <a:spcPct val="100000"/>
              </a:lnSpc>
            </a:pPr>
            <a:r>
              <a:rPr b="0" lang="en-US" sz="4000" spc="-1" strike="noStrike">
                <a:solidFill>
                  <a:srgbClr val="f08e1b"/>
                </a:solidFill>
                <a:latin typeface="Segoe Light"/>
                <a:ea typeface="DejaVu Sans"/>
              </a:rPr>
              <a:t>CICD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529560" y="862560"/>
            <a:ext cx="6931080" cy="61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Packge.json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2960" y="3051000"/>
            <a:ext cx="7927560" cy="5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ע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03" name="" descr=""/>
          <p:cNvPicPr/>
          <p:nvPr/>
        </p:nvPicPr>
        <p:blipFill>
          <a:blip r:embed="rId1"/>
          <a:stretch/>
        </p:blipFill>
        <p:spPr>
          <a:xfrm>
            <a:off x="395280" y="1280520"/>
            <a:ext cx="3476520" cy="1585800"/>
          </a:xfrm>
          <a:prstGeom prst="rect">
            <a:avLst/>
          </a:prstGeom>
          <a:ln>
            <a:noFill/>
          </a:ln>
        </p:spPr>
      </p:pic>
      <p:sp>
        <p:nvSpPr>
          <p:cNvPr id="404" name="CustomShape 4"/>
          <p:cNvSpPr/>
          <p:nvPr/>
        </p:nvSpPr>
        <p:spPr>
          <a:xfrm>
            <a:off x="395640" y="157680"/>
            <a:ext cx="712620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5"/>
          <p:cNvSpPr/>
          <p:nvPr/>
        </p:nvSpPr>
        <p:spPr>
          <a:xfrm>
            <a:off x="4047840" y="926280"/>
            <a:ext cx="347652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test</a:t>
            </a:r>
            <a:endParaRPr b="0" lang="en-US" sz="185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catTest</a:t>
            </a:r>
            <a:endParaRPr b="0" lang="en-US" sz="185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latin typeface="Arial"/>
                <a:ea typeface="DejaVu Sans"/>
              </a:rPr>
              <a:t>npm run dogTest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4047840" y="2125800"/>
            <a:ext cx="347652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Sela_Template_Ver_01</Template>
  <TotalTime>1448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2020-11-10T13:17:17Z</dcterms:created>
  <dc:creator>Asaf Amran</dc:creator>
  <dc:description/>
  <dc:language>en-US</dc:language>
  <cp:lastModifiedBy/>
  <cp:lastPrinted>2013-09-11T13:44:00Z</cp:lastPrinted>
  <dcterms:modified xsi:type="dcterms:W3CDTF">2020-11-26T15:19:41Z</dcterms:modified>
  <cp:revision>44</cp:revision>
  <dc:subject/>
  <dc:title>Insert Speaker Name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