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4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ppt/media/image33.wmf" ContentType="image/x-wmf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10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</p:sldIdLst>
  <p:sldSz cx="7920037" cy="3959225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6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6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395E6B4-CF7E-42E0-9894-2630583B5BB0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</p:spPr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/>
          <a:p>
            <a:pPr marL="216000" indent="-213840"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מוקה בוא נלמד נבין ונבנה סיביבת בדיקות ל</a:t>
            </a:r>
            <a:r>
              <a:rPr b="0" lang="en-US" sz="1200" spc="-1" strike="noStrike">
                <a:latin typeface="Arial"/>
              </a:rPr>
              <a:t>REST API</a:t>
            </a:r>
            <a:r>
              <a:rPr b="0" lang="en-US" sz="1200" spc="-1" strike="noStrike">
                <a:latin typeface="Arial"/>
              </a:rPr>
              <a:t> ב </a:t>
            </a:r>
            <a:r>
              <a:rPr b="0" lang="en-US" sz="1200" spc="-1" strike="noStrike">
                <a:latin typeface="Arial"/>
              </a:rPr>
              <a:t>45</a:t>
            </a:r>
            <a:r>
              <a:rPr b="0" lang="en-US" sz="1200" spc="-1" strike="noStrike">
                <a:latin typeface="Arial"/>
              </a:rPr>
              <a:t> דקות</a:t>
            </a:r>
            <a:endParaRPr b="0" lang="en-US" sz="1200" spc="-1" strike="noStrike">
              <a:latin typeface="Arial"/>
            </a:endParaRPr>
          </a:p>
          <a:p>
            <a:pPr marL="216000" indent="-213840"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ואני מניח ששהיה לנו עודף זמן</a:t>
            </a:r>
            <a:endParaRPr b="0" lang="en-US" sz="1200" spc="-1" strike="noStrike">
              <a:latin typeface="Arial"/>
            </a:endParaRPr>
          </a:p>
          <a:p>
            <a:pPr marL="216000" indent="-213840"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קצת רקע</a:t>
            </a:r>
            <a:endParaRPr b="0" lang="en-US" sz="1200" spc="-1" strike="noStrike">
              <a:latin typeface="Arial"/>
            </a:endParaRPr>
          </a:p>
          <a:p>
            <a:pPr marL="216000" indent="-213840"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אני בודק תוכנה מ </a:t>
            </a:r>
            <a:r>
              <a:rPr b="0" lang="en-US" sz="1200" spc="-1" strike="noStrike">
                <a:latin typeface="Arial"/>
              </a:rPr>
              <a:t>1999</a:t>
            </a:r>
            <a:endParaRPr b="0" lang="en-US" sz="1200" spc="-1" strike="noStrike">
              <a:latin typeface="Arial"/>
            </a:endParaRPr>
          </a:p>
          <a:p>
            <a:pPr marL="216000" indent="-213840"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בעיקר ניסיוני הוא בבדיקות עומסים וביצועים </a:t>
            </a:r>
            <a:endParaRPr b="0" lang="en-US" sz="1200" spc="-1" strike="noStrike">
              <a:latin typeface="Arial"/>
            </a:endParaRPr>
          </a:p>
          <a:p>
            <a:pPr marL="216000" indent="-213840"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משמש ב </a:t>
            </a:r>
            <a:r>
              <a:rPr b="0" lang="en-US" sz="1200" spc="-1" strike="noStrike">
                <a:latin typeface="Arial"/>
              </a:rPr>
              <a:t>3</a:t>
            </a:r>
            <a:r>
              <a:rPr b="0" lang="en-US" sz="1200" spc="-1" strike="noStrike">
                <a:latin typeface="Arial"/>
              </a:rPr>
              <a:t> שנים האחרונות כיועץ אוטומציה ועומסים בסלע</a:t>
            </a:r>
            <a:endParaRPr b="0" lang="en-US" sz="1200" spc="-1" strike="noStrike">
              <a:latin typeface="Arial"/>
            </a:endParaRPr>
          </a:p>
          <a:p>
            <a:pPr marL="216000" indent="-213840"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==================================</a:t>
            </a:r>
            <a:endParaRPr b="0" lang="en-US" sz="1200" spc="-1" strike="noStrike">
              <a:latin typeface="Arial"/>
            </a:endParaRPr>
          </a:p>
          <a:p>
            <a:pPr marL="216000" indent="-213840"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במוקה נתקלתי לפני כשנה שנכנסתי לפרוייקט שרץ לפני זה לא כתבתי ב </a:t>
            </a:r>
            <a:r>
              <a:rPr b="0" lang="en-US" sz="1200" spc="-1" strike="noStrike">
                <a:latin typeface="Arial"/>
              </a:rPr>
              <a:t>JS</a:t>
            </a:r>
            <a:r>
              <a:rPr b="0" lang="en-US" sz="1200" spc="-1" strike="noStrike">
                <a:latin typeface="Arial"/>
              </a:rPr>
              <a:t>  מעבר ל </a:t>
            </a:r>
            <a:r>
              <a:rPr b="0" lang="en-US" sz="1200" spc="-1" strike="noStrike">
                <a:latin typeface="Arial"/>
              </a:rPr>
              <a:t>HELLOW WORD</a:t>
            </a:r>
            <a:r>
              <a:rPr b="0" lang="en-US" sz="1200" spc="-1" strike="noStrike">
                <a:latin typeface="Arial"/>
              </a:rPr>
              <a:t> מצאתי שהשימוש במוקה עשה לי חיים קלים בעיקר</a:t>
            </a:r>
            <a:endParaRPr b="0" lang="en-US" sz="1200" spc="-1" strike="noStrike">
              <a:latin typeface="Arial"/>
            </a:endParaRPr>
          </a:p>
          <a:p>
            <a:pPr marL="216000" indent="-213840"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=============================================</a:t>
            </a:r>
            <a:endParaRPr b="0" lang="en-US" sz="1200" spc="-1" strike="noStrike">
              <a:latin typeface="Arial"/>
            </a:endParaRPr>
          </a:p>
          <a:p>
            <a:pPr marL="216000" indent="-213840"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אני לא חושב מה שמה אני עושה עם מוקה אי אפשר לעשות עם שפות\כלים אחרים</a:t>
            </a:r>
            <a:endParaRPr b="0" lang="en-US" sz="1200" spc="-1" strike="noStrike">
              <a:latin typeface="Arial"/>
            </a:endParaRPr>
          </a:p>
          <a:p>
            <a:pPr marL="216000" indent="-213840"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מצאתי שבגלל שאנחנו עובדים ב</a:t>
            </a:r>
            <a:r>
              <a:rPr b="0" lang="en-US" sz="1200" spc="-1" strike="noStrike">
                <a:latin typeface="Arial"/>
              </a:rPr>
              <a:t>JS</a:t>
            </a:r>
            <a:r>
              <a:rPr b="0" lang="en-US" sz="1200" spc="-1" strike="noStrike">
                <a:latin typeface="Arial"/>
              </a:rPr>
              <a:t> זה פשוט יותר לעבוד עם ה</a:t>
            </a:r>
            <a:r>
              <a:rPr b="0" lang="en-US" sz="1200" spc="-1" strike="noStrike">
                <a:latin typeface="Arial"/>
              </a:rPr>
              <a:t>RESPONSE</a:t>
            </a:r>
            <a:endParaRPr b="0" lang="en-US" sz="1200" spc="-1" strike="noStrike">
              <a:latin typeface="Arial"/>
            </a:endParaRPr>
          </a:p>
          <a:p>
            <a:pPr marL="216000" indent="-213840"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אבל שוב לא בילתי אפשרי לביצוע בכל שפה שתבחרו</a:t>
            </a:r>
            <a:endParaRPr b="0" lang="en-US" sz="1200" spc="-1" strike="noStrike">
              <a:latin typeface="Arial"/>
            </a:endParaRPr>
          </a:p>
          <a:p>
            <a:pPr marL="216000" indent="-213840" algn="r" rtl="1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================================</a:t>
            </a:r>
            <a:endParaRPr b="0" lang="en-US" sz="1600" spc="-1" strike="noStrike">
              <a:latin typeface="Arial"/>
            </a:endParaRPr>
          </a:p>
          <a:p>
            <a:pPr marL="216000" indent="-213840" algn="r" rtl="1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בוא נכיר</a:t>
            </a:r>
            <a:endParaRPr b="0" lang="en-US" sz="1600" spc="-1" strike="noStrike">
              <a:latin typeface="Arial"/>
            </a:endParaRPr>
          </a:p>
          <a:p>
            <a:pPr marL="216000" indent="-213840" algn="r" rtl="1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16000" indent="-213840" algn="r" rtl="1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מי כותב אוטומציה ?</a:t>
            </a:r>
            <a:endParaRPr b="0" lang="en-US" sz="1600" spc="-1" strike="noStrike">
              <a:latin typeface="Arial"/>
            </a:endParaRPr>
          </a:p>
          <a:p>
            <a:pPr marL="216000" indent="-213840" algn="r" rtl="1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מי כותב אוטומצית </a:t>
            </a:r>
            <a:r>
              <a:rPr b="0" lang="en-US" sz="1600" spc="-1" strike="noStrike">
                <a:latin typeface="Arial"/>
              </a:rPr>
              <a:t>API</a:t>
            </a:r>
            <a:r>
              <a:rPr b="0" lang="en-US" sz="1600" spc="-1" strike="noStrike">
                <a:latin typeface="Arial"/>
              </a:rPr>
              <a:t> ?</a:t>
            </a:r>
            <a:endParaRPr b="0" lang="en-US" sz="1600" spc="-1" strike="noStrike">
              <a:latin typeface="Arial"/>
            </a:endParaRPr>
          </a:p>
          <a:p>
            <a:pPr marL="216000" indent="-213840" algn="r" rtl="1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מי כותב </a:t>
            </a:r>
            <a:r>
              <a:rPr b="0" lang="en-US" sz="1600" spc="-1" strike="noStrike">
                <a:latin typeface="Arial"/>
              </a:rPr>
              <a:t>JS</a:t>
            </a:r>
            <a:r>
              <a:rPr b="0" lang="en-US" sz="1600" spc="-1" strike="noStrike">
                <a:latin typeface="Arial"/>
              </a:rPr>
              <a:t> ?</a:t>
            </a:r>
            <a:endParaRPr b="0" lang="en-US" sz="1600" spc="-1" strike="noStrike">
              <a:latin typeface="Arial"/>
            </a:endParaRPr>
          </a:p>
          <a:p>
            <a:pPr marL="216000" indent="-213480" algn="r" rtl="1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457560" y="4754880"/>
            <a:ext cx="6217560" cy="2011680"/>
          </a:xfrm>
          <a:prstGeom prst="rect">
            <a:avLst/>
          </a:prstGeom>
        </p:spPr>
        <p:txBody>
          <a:bodyPr lIns="0" rIns="0" tIns="0" bIns="0"/>
          <a:p>
            <a:pPr marL="216000" indent="-216000" algn="r"/>
            <a:r>
              <a:rPr b="0" lang="en-US" sz="1500" spc="-1" strike="noStrike">
                <a:latin typeface="Arial"/>
              </a:rPr>
              <a:t>אז מה נעשה היום</a:t>
            </a:r>
            <a:endParaRPr b="0" lang="en-US" sz="1500" spc="-1" strike="noStrike">
              <a:latin typeface="Arial"/>
            </a:endParaRPr>
          </a:p>
          <a:p>
            <a:pPr marL="216000" indent="-216000" algn="r"/>
            <a:r>
              <a:rPr b="0" lang="en-US" sz="1500" spc="-1" strike="noStrike">
                <a:latin typeface="Arial"/>
              </a:rPr>
              <a:t>הקדמה קצרה</a:t>
            </a:r>
            <a:endParaRPr b="0" lang="en-US" sz="1500" spc="-1" strike="noStrike">
              <a:latin typeface="Arial"/>
            </a:endParaRPr>
          </a:p>
          <a:p>
            <a:pPr marL="216000" indent="-216000" algn="r"/>
            <a:r>
              <a:rPr b="0" lang="en-US" sz="1500" spc="-1" strike="noStrike">
                <a:latin typeface="Arial"/>
              </a:rPr>
              <a:t>נדבר על ההתקנה</a:t>
            </a:r>
            <a:endParaRPr b="0" lang="en-US" sz="1500" spc="-1" strike="noStrike">
              <a:latin typeface="Arial"/>
            </a:endParaRPr>
          </a:p>
          <a:p>
            <a:pPr marL="216000" indent="-216000" algn="r"/>
            <a:r>
              <a:rPr b="0" lang="en-US" sz="1500" spc="-1" strike="noStrike">
                <a:latin typeface="Arial"/>
              </a:rPr>
              <a:t>ויאלה לעבודה</a:t>
            </a:r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/>
          <a:p>
            <a:pPr marL="216000" indent="-214200" algn="r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קודם כל אנחנו עובדים ב נוד</a:t>
            </a:r>
            <a:r>
              <a:rPr b="0" lang="en-US" sz="2000" spc="-1" strike="noStrike"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16000" indent="-214200" algn="r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אז מה זה מוקה</a:t>
            </a:r>
            <a:endParaRPr b="0" lang="en-US" sz="2000" spc="-1" strike="noStrike">
              <a:latin typeface="Arial"/>
            </a:endParaRPr>
          </a:p>
          <a:p>
            <a:pPr marL="216000" indent="-214200" algn="r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מוקה זה טסט פרימוק</a:t>
            </a:r>
            <a:endParaRPr b="0" lang="en-US" sz="2000" spc="-1" strike="noStrike">
              <a:latin typeface="Arial"/>
            </a:endParaRPr>
          </a:p>
          <a:p>
            <a:pPr marL="216000" indent="-214200" algn="r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מה הגדרה של טסט פרימורק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Test framework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Providing a API to  help you write test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Test framework help you organize the test 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Let you run the test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Report the result of the test</a:t>
            </a:r>
            <a:endParaRPr b="0" lang="en-US" sz="1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עד לפני כמה שבועות השתמשתי ב מוקה סליד באר</a:t>
            </a:r>
            <a:endParaRPr b="0" lang="en-US" sz="14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אבל על המחשב הזה לא הצלחתי להריץ אותו כמו שצריך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9" name="CustomShape 3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6855840" cy="3426120"/>
          </a:xfrm>
          <a:prstGeom prst="rect">
            <a:avLst/>
          </a:prstGeom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כמבן שחיבים שעל המחשב שלנו ועל המחשב המריץ ההיה</a:t>
            </a:r>
            <a:r>
              <a:rPr b="0" lang="en-US" sz="1600" spc="-1" strike="noStrike">
                <a:latin typeface="Arial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216000" indent="-214200" algn="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16000" indent="-21420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NODE JS</a:t>
            </a:r>
            <a:endParaRPr b="0" lang="en-US" sz="1600" spc="-1" strike="noStrike">
              <a:latin typeface="Arial"/>
            </a:endParaRPr>
          </a:p>
          <a:p>
            <a:pPr marL="216000" indent="-214200" algn="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16000" indent="-21420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אני ממליץ להתקין את נוד בעזרת</a:t>
            </a:r>
            <a:r>
              <a:rPr b="0" lang="en-US" sz="1600" spc="-1" strike="noStrike">
                <a:latin typeface="Arial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216000" indent="-21420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MVN</a:t>
            </a:r>
            <a:endParaRPr b="0" lang="en-US" sz="1600" spc="-1" strike="noStrike">
              <a:latin typeface="Arial"/>
            </a:endParaRPr>
          </a:p>
          <a:p>
            <a:pPr marL="216000" indent="-214200" algn="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16000" indent="-21420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משם אנחנו משתמשים ב</a:t>
            </a:r>
            <a:endParaRPr b="0" lang="en-US" sz="1600" spc="-1" strike="noStrike">
              <a:latin typeface="Arial"/>
            </a:endParaRPr>
          </a:p>
          <a:p>
            <a:pPr marL="216000" indent="-21420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NPM </a:t>
            </a:r>
            <a:endParaRPr b="0" lang="en-US" sz="1600" spc="-1" strike="noStrike">
              <a:latin typeface="Arial"/>
            </a:endParaRPr>
          </a:p>
          <a:p>
            <a:pPr marL="216000" indent="-21420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לביצוע התקנות</a:t>
            </a:r>
            <a:r>
              <a:rPr b="0" lang="en-US" sz="2000" spc="-1" strike="noStrike">
                <a:latin typeface="Arial"/>
              </a:rPr>
              <a:t>  ולהריץ את הטסטים</a:t>
            </a:r>
            <a:r>
              <a:rPr b="0" lang="en-US" sz="2000" spc="-1" strike="noStrike"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6855840" cy="3426120"/>
          </a:xfrm>
          <a:prstGeom prst="rect">
            <a:avLst/>
          </a:prstGeom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אני חושב שהכי קל ללמוד זה מדוגמאות אז בוא נתחיל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</p:spPr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/>
          <a:p>
            <a:pPr marL="216000" indent="-213840"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+mn-ea"/>
              </a:rPr>
              <a:t>אז בוא נבין מה יש לנו כאן</a:t>
            </a:r>
            <a:endParaRPr b="0" lang="en-US" sz="1400" spc="-1" strike="noStrike">
              <a:latin typeface="Arial"/>
            </a:endParaRPr>
          </a:p>
          <a:p>
            <a:pPr marL="216000" indent="-213840"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+mn-ea"/>
              </a:rPr>
              <a:t>קודם כל ניצור קובץ ג’אווה סקריפט חדש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+mn-ea"/>
              </a:rPr>
              <a:t> </a:t>
            </a:r>
            <a:endParaRPr b="0" lang="en-US" sz="1400" spc="-1" strike="noStrike">
              <a:latin typeface="Arial"/>
            </a:endParaRPr>
          </a:p>
          <a:p>
            <a:pPr marL="216000" indent="-213840"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+mn-ea"/>
              </a:rPr>
              <a:t>מוגדרים בלוקים של טסטים אחד בתוך השני או במקביל לשני</a:t>
            </a:r>
            <a:endParaRPr b="0" lang="en-US" sz="1400" spc="-1" strike="noStrike">
              <a:latin typeface="Arial"/>
            </a:endParaRPr>
          </a:p>
          <a:p>
            <a:pPr marL="216000" indent="-213840" algn="r">
              <a:lnSpc>
                <a:spcPct val="100000"/>
              </a:lnSpc>
            </a:pPr>
            <a:r>
              <a:rPr b="0" lang="en-US" sz="1400" spc="-1" strike="noStrike">
                <a:latin typeface="Arial"/>
                <a:ea typeface="Noto Sans CJK SC"/>
              </a:rPr>
              <a:t>מה שמגדיר בלוק זה</a:t>
            </a:r>
            <a:r>
              <a:rPr b="0" lang="en-US" sz="1400" spc="-1" strike="noStrike">
                <a:latin typeface="Arial"/>
                <a:ea typeface="Noto Sans CJK SC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+mn-ea"/>
              </a:rPr>
              <a:t>context()</a:t>
            </a:r>
            <a:r>
              <a:rPr b="0" lang="en-US" sz="1100" spc="-1" strike="noStrike">
                <a:solidFill>
                  <a:srgbClr val="000000"/>
                </a:solidFill>
                <a:latin typeface="+mn-lt"/>
                <a:ea typeface="+mn-ea"/>
              </a:rPr>
              <a:t> - describe()</a:t>
            </a:r>
            <a:endParaRPr b="0" lang="en-US" sz="1100" spc="-1" strike="noStrike">
              <a:latin typeface="Arial"/>
            </a:endParaRPr>
          </a:p>
          <a:p>
            <a:pPr marL="216000" indent="-213840"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+mn-ea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+mn-ea"/>
              </a:rPr>
              <a:t>מה שמגדיר טסט זה בתוך בלוק אנו שמים את הטסט</a:t>
            </a:r>
            <a:endParaRPr b="0" lang="en-US" sz="1400" spc="-1" strike="noStrike">
              <a:latin typeface="Arial"/>
            </a:endParaRPr>
          </a:p>
          <a:p>
            <a:pPr marL="216000" indent="-213840"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+mn-lt"/>
                <a:ea typeface="+mn-ea"/>
              </a:rPr>
              <a:t>specify()  it().</a:t>
            </a:r>
            <a:endParaRPr b="0" lang="en-US" sz="1100" spc="-1" strike="noStrike">
              <a:latin typeface="Arial"/>
            </a:endParaRPr>
          </a:p>
          <a:p>
            <a:pPr marL="216000" indent="-213840" algn="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216000" indent="-213840" algn="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216000" indent="-213840" algn="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Lets start debug Run</a:t>
            </a:r>
            <a:endParaRPr b="0" lang="en-US" sz="1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3840" algn="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3840"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endParaRPr b="0" lang="en-US" sz="1200" spc="-1" strike="noStrike">
              <a:latin typeface="Arial"/>
            </a:endParaRPr>
          </a:p>
          <a:p>
            <a:pPr marL="216000" indent="-213840"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ניתן להוסיף גם   התחום קובע את איפה ירוץ ה”ביפור</a:t>
            </a:r>
            <a:endParaRPr b="0" lang="en-US" sz="1200" spc="-1" strike="noStrike">
              <a:latin typeface="Arial"/>
            </a:endParaRPr>
          </a:p>
          <a:p>
            <a:pPr marL="216000" indent="-213840"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BEFORE BEFOREEACH</a:t>
            </a:r>
            <a:endParaRPr b="0" lang="en-US" sz="1200" spc="-1" strike="noStrike">
              <a:latin typeface="Arial"/>
            </a:endParaRPr>
          </a:p>
          <a:p>
            <a:pPr marL="216000" indent="-213840" algn="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3840" algn="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3840"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AFTER AFTEEACHL</a:t>
            </a:r>
            <a:endParaRPr b="0" lang="en-US" sz="1200" spc="-1" strike="noStrike">
              <a:latin typeface="Arial"/>
            </a:endParaRPr>
          </a:p>
          <a:p>
            <a:pPr marL="216000" indent="-213840" algn="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3840"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יאלה נוסיף</a:t>
            </a:r>
            <a:endParaRPr b="0" lang="en-US" sz="1200" spc="-1" strike="noStrike">
              <a:latin typeface="Arial"/>
            </a:endParaRPr>
          </a:p>
          <a:p>
            <a:pPr marL="216000" indent="-213840" algn="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3840" algn="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6" name="CustomShape 3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6855840" cy="3426120"/>
          </a:xfrm>
          <a:prstGeom prst="rect">
            <a:avLst/>
          </a:prstGeom>
        </p:spPr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נתקדם ל</a:t>
            </a:r>
            <a:endParaRPr b="0" lang="en-US" sz="1600" spc="-1" strike="noStrike">
              <a:latin typeface="Arial"/>
            </a:endParaRPr>
          </a:p>
          <a:p>
            <a:pPr marL="216000" indent="-21420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API</a:t>
            </a:r>
            <a:endParaRPr b="0" lang="en-US" sz="1600" spc="-1" strike="noStrike">
              <a:latin typeface="Arial"/>
            </a:endParaRPr>
          </a:p>
          <a:p>
            <a:pPr marL="216000" indent="-214200" algn="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16000" indent="-21420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כאן אנחנו מתקינים עוד כמה חבילות</a:t>
            </a:r>
            <a:endParaRPr b="0" lang="en-US" sz="1600" spc="-1" strike="noStrike">
              <a:latin typeface="Arial"/>
            </a:endParaRPr>
          </a:p>
          <a:p>
            <a:pPr marL="216000" indent="-214200" algn="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16000" indent="-21420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בסןף הטסט נוסיף את  ה</a:t>
            </a:r>
            <a:endParaRPr b="0" lang="en-US" sz="1600" spc="-1" strike="noStrike">
              <a:latin typeface="Arial"/>
            </a:endParaRPr>
          </a:p>
          <a:p>
            <a:pPr marL="216000" indent="-21420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TIMEOUT</a:t>
            </a:r>
            <a:endParaRPr b="0" lang="en-US" sz="1600" spc="-1" strike="noStrike">
              <a:latin typeface="Arial"/>
            </a:endParaRPr>
          </a:p>
          <a:p>
            <a:pPr marL="216000" indent="-214200" algn="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16000" indent="-21420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נעבוד אל מול שרת שרץ אצלי במחשב</a:t>
            </a:r>
            <a:endParaRPr b="0" lang="en-US" sz="1600" spc="-1" strike="noStrike">
              <a:latin typeface="Arial"/>
            </a:endParaRPr>
          </a:p>
          <a:p>
            <a:pPr marL="216000" indent="-21420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את הקוד שלו תמצאו בגיטהאב</a:t>
            </a:r>
            <a:endParaRPr b="0" lang="en-US" sz="1600" spc="-1" strike="noStrike">
              <a:latin typeface="Arial"/>
            </a:endParaRPr>
          </a:p>
          <a:p>
            <a:pPr marL="216000" indent="-214200" algn="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16000" indent="-21420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שימו לב שמגדירים את הפונקציה של הטסט א אסינכרונית</a:t>
            </a:r>
            <a:endParaRPr b="0" lang="en-US" sz="1600" spc="-1" strike="noStrike">
              <a:latin typeface="Arial"/>
            </a:endParaRPr>
          </a:p>
          <a:p>
            <a:pPr marL="216000" indent="-21420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חייבים לזכור לשים את ה</a:t>
            </a:r>
            <a:r>
              <a:rPr b="0" lang="en-US" sz="1600" spc="-1" strike="noStrike">
                <a:latin typeface="Arial"/>
              </a:rPr>
              <a:t>AWAIT</a:t>
            </a:r>
            <a:endParaRPr b="0" lang="en-US" sz="1600" spc="-1" strike="noStrike">
              <a:latin typeface="Arial"/>
            </a:endParaRPr>
          </a:p>
          <a:p>
            <a:pPr marL="216000" indent="-21420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כי אחרת מקבלים הבטחה ואנחנו לא אוהבים הבטחות</a:t>
            </a:r>
            <a:endParaRPr b="0" lang="en-US" sz="16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ubTitle"/>
          </p:nvPr>
        </p:nvSpPr>
        <p:spPr>
          <a:xfrm>
            <a:off x="396000" y="157680"/>
            <a:ext cx="7127640" cy="306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5" name="PlaceHolder 5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28062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52164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0" name="PlaceHolder 5"/>
          <p:cNvSpPr>
            <a:spLocks noGrp="1"/>
          </p:cNvSpPr>
          <p:nvPr>
            <p:ph type="body"/>
          </p:nvPr>
        </p:nvSpPr>
        <p:spPr>
          <a:xfrm>
            <a:off x="3960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1" name="PlaceHolder 6"/>
          <p:cNvSpPr>
            <a:spLocks noGrp="1"/>
          </p:cNvSpPr>
          <p:nvPr>
            <p:ph type="body"/>
          </p:nvPr>
        </p:nvSpPr>
        <p:spPr>
          <a:xfrm>
            <a:off x="28062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2" name="PlaceHolder 7"/>
          <p:cNvSpPr>
            <a:spLocks noGrp="1"/>
          </p:cNvSpPr>
          <p:nvPr>
            <p:ph type="body"/>
          </p:nvPr>
        </p:nvSpPr>
        <p:spPr>
          <a:xfrm>
            <a:off x="52164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8062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2164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3960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28062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52164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96000" y="157680"/>
            <a:ext cx="7127640" cy="306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28062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2164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960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28062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2164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396000" y="157680"/>
            <a:ext cx="7127640" cy="306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28062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52164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3960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28062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52164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396000" y="157680"/>
            <a:ext cx="7127640" cy="306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28062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52164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3960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28062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52164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396000" y="157680"/>
            <a:ext cx="7127640" cy="306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396000" y="157680"/>
            <a:ext cx="7127640" cy="306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28062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52164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3960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28062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52164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396000" y="157680"/>
            <a:ext cx="7127640" cy="306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28062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52164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3960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 type="body"/>
          </p:nvPr>
        </p:nvSpPr>
        <p:spPr>
          <a:xfrm>
            <a:off x="28062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 type="body"/>
          </p:nvPr>
        </p:nvSpPr>
        <p:spPr>
          <a:xfrm>
            <a:off x="52164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396000" y="157680"/>
            <a:ext cx="7127640" cy="306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28062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52164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3960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 type="body"/>
          </p:nvPr>
        </p:nvSpPr>
        <p:spPr>
          <a:xfrm>
            <a:off x="28062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 type="body"/>
          </p:nvPr>
        </p:nvSpPr>
        <p:spPr>
          <a:xfrm>
            <a:off x="52164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subTitle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ubTitle"/>
          </p:nvPr>
        </p:nvSpPr>
        <p:spPr>
          <a:xfrm>
            <a:off x="396000" y="157680"/>
            <a:ext cx="7127640" cy="306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28062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52164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body"/>
          </p:nvPr>
        </p:nvSpPr>
        <p:spPr>
          <a:xfrm>
            <a:off x="3960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0" name="PlaceHolder 6"/>
          <p:cNvSpPr>
            <a:spLocks noGrp="1"/>
          </p:cNvSpPr>
          <p:nvPr>
            <p:ph type="body"/>
          </p:nvPr>
        </p:nvSpPr>
        <p:spPr>
          <a:xfrm>
            <a:off x="28062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1" name="PlaceHolder 7"/>
          <p:cNvSpPr>
            <a:spLocks noGrp="1"/>
          </p:cNvSpPr>
          <p:nvPr>
            <p:ph type="body"/>
          </p:nvPr>
        </p:nvSpPr>
        <p:spPr>
          <a:xfrm>
            <a:off x="52164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subTitle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V="1">
            <a:off x="528840" y="3642840"/>
            <a:ext cx="6887520" cy="72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502560" y="3673440"/>
            <a:ext cx="682236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262626"/>
                </a:solidFill>
                <a:latin typeface="Segoe"/>
                <a:ea typeface="DejaVu Sans"/>
              </a:rPr>
              <a:t>Copyright © SELA Software &amp; Education Labs, Ltd. | 14-18 Baruch Hirsch St., Bnei Brak 51202, Israel | www.selagroup.com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2" name="Picture 12" descr=""/>
          <p:cNvPicPr/>
          <p:nvPr/>
        </p:nvPicPr>
        <p:blipFill>
          <a:blip r:embed="rId3"/>
          <a:stretch/>
        </p:blipFill>
        <p:spPr>
          <a:xfrm>
            <a:off x="502560" y="308880"/>
            <a:ext cx="1957320" cy="276480"/>
          </a:xfrm>
          <a:prstGeom prst="rect">
            <a:avLst/>
          </a:prstGeom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3769200" y="316800"/>
            <a:ext cx="3119040" cy="433800"/>
            <a:chOff x="3769200" y="316800"/>
            <a:chExt cx="3119040" cy="433800"/>
          </a:xfrm>
        </p:grpSpPr>
        <p:grpSp>
          <p:nvGrpSpPr>
            <p:cNvPr id="4" name="Group 4"/>
            <p:cNvGrpSpPr/>
            <p:nvPr/>
          </p:nvGrpSpPr>
          <p:grpSpPr>
            <a:xfrm>
              <a:off x="3769200" y="316800"/>
              <a:ext cx="3119040" cy="278640"/>
              <a:chOff x="3769200" y="316800"/>
              <a:chExt cx="3119040" cy="278640"/>
            </a:xfrm>
          </p:grpSpPr>
          <p:sp>
            <p:nvSpPr>
              <p:cNvPr id="5" name="CustomShape 5"/>
              <p:cNvSpPr/>
              <p:nvPr/>
            </p:nvSpPr>
            <p:spPr>
              <a:xfrm>
                <a:off x="3769200" y="316800"/>
                <a:ext cx="3119040" cy="278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2600" spc="-1" strike="noStrike">
                    <a:solidFill>
                      <a:srgbClr val="262e64"/>
                    </a:solidFill>
                    <a:latin typeface="Segoe UI Light"/>
                    <a:ea typeface="DejaVu Sans"/>
                  </a:rPr>
                  <a:t>SELA DEVELOPER PRACTICE</a:t>
                </a:r>
                <a:endParaRPr b="0" lang="en-US" sz="2600" spc="-1" strike="noStrike">
                  <a:latin typeface="Arial"/>
                </a:endParaRPr>
              </a:p>
            </p:txBody>
          </p:sp>
          <p:sp>
            <p:nvSpPr>
              <p:cNvPr id="6" name="Line 6"/>
              <p:cNvSpPr/>
              <p:nvPr/>
            </p:nvSpPr>
            <p:spPr>
              <a:xfrm>
                <a:off x="4520520" y="384480"/>
                <a:ext cx="360" cy="157680"/>
              </a:xfrm>
              <a:prstGeom prst="line">
                <a:avLst/>
              </a:prstGeom>
              <a:ln w="12600">
                <a:solidFill>
                  <a:srgbClr val="f08e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Line 7"/>
              <p:cNvSpPr/>
              <p:nvPr/>
            </p:nvSpPr>
            <p:spPr>
              <a:xfrm>
                <a:off x="5643360" y="384480"/>
                <a:ext cx="360" cy="157680"/>
              </a:xfrm>
              <a:prstGeom prst="line">
                <a:avLst/>
              </a:prstGeom>
              <a:ln w="12600">
                <a:solidFill>
                  <a:srgbClr val="f08e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" name="CustomShape 8"/>
            <p:cNvSpPr/>
            <p:nvPr/>
          </p:nvSpPr>
          <p:spPr>
            <a:xfrm>
              <a:off x="4680720" y="542520"/>
              <a:ext cx="1644120" cy="208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08e1b"/>
                  </a:solidFill>
                  <a:latin typeface="Segoe UI Light"/>
                  <a:ea typeface="DejaVu Sans"/>
                </a:rPr>
                <a:t>December 6-8, 2020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" name="PlaceHolder 9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10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"/>
          <p:cNvSpPr/>
          <p:nvPr/>
        </p:nvSpPr>
        <p:spPr>
          <a:xfrm flipV="1">
            <a:off x="528840" y="3642840"/>
            <a:ext cx="6887520" cy="72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Line 1"/>
          <p:cNvSpPr/>
          <p:nvPr/>
        </p:nvSpPr>
        <p:spPr>
          <a:xfrm flipV="1">
            <a:off x="528840" y="3642840"/>
            <a:ext cx="6887520" cy="72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ine 1"/>
          <p:cNvSpPr/>
          <p:nvPr/>
        </p:nvSpPr>
        <p:spPr>
          <a:xfrm flipV="1">
            <a:off x="528840" y="3642840"/>
            <a:ext cx="6887520" cy="72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PlaceHolder 2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Line 1"/>
          <p:cNvSpPr/>
          <p:nvPr/>
        </p:nvSpPr>
        <p:spPr>
          <a:xfrm flipV="1">
            <a:off x="528840" y="3642840"/>
            <a:ext cx="6887520" cy="72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Picture 11" descr=""/>
          <p:cNvPicPr/>
          <p:nvPr/>
        </p:nvPicPr>
        <p:blipFill>
          <a:blip r:embed="rId3"/>
          <a:stretch/>
        </p:blipFill>
        <p:spPr>
          <a:xfrm>
            <a:off x="4645800" y="649440"/>
            <a:ext cx="3576600" cy="2563200"/>
          </a:xfrm>
          <a:prstGeom prst="rect">
            <a:avLst/>
          </a:prstGeom>
          <a:ln>
            <a:noFill/>
          </a:ln>
          <a:effectLst>
            <a:outerShdw dir="2272499" dist="12313">
              <a:srgbClr val="000000">
                <a:alpha val="35000"/>
              </a:srgbClr>
            </a:outerShdw>
          </a:effectLst>
        </p:spPr>
      </p:pic>
      <p:sp>
        <p:nvSpPr>
          <p:cNvPr id="166" name="CustomShape 2"/>
          <p:cNvSpPr/>
          <p:nvPr/>
        </p:nvSpPr>
        <p:spPr>
          <a:xfrm>
            <a:off x="1034640" y="1439640"/>
            <a:ext cx="2783160" cy="9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0000" spc="-1" strike="noStrike">
                <a:solidFill>
                  <a:srgbClr val="595959"/>
                </a:solidFill>
                <a:latin typeface="Segoe Light"/>
                <a:ea typeface="DejaVu Sans"/>
              </a:rPr>
              <a:t>Demo</a:t>
            </a:r>
            <a:endParaRPr b="0" lang="en-US" sz="100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Line 1"/>
          <p:cNvSpPr/>
          <p:nvPr/>
        </p:nvSpPr>
        <p:spPr>
          <a:xfrm flipV="1">
            <a:off x="528840" y="3642840"/>
            <a:ext cx="6887520" cy="72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PlaceHolder 2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Line 1"/>
          <p:cNvSpPr/>
          <p:nvPr/>
        </p:nvSpPr>
        <p:spPr>
          <a:xfrm flipV="1">
            <a:off x="528840" y="3642840"/>
            <a:ext cx="6887520" cy="72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PlaceHolder 2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Line 1"/>
          <p:cNvSpPr/>
          <p:nvPr/>
        </p:nvSpPr>
        <p:spPr>
          <a:xfrm flipV="1">
            <a:off x="528840" y="3642840"/>
            <a:ext cx="6887520" cy="72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PlaceHolder 2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Line 1"/>
          <p:cNvSpPr/>
          <p:nvPr/>
        </p:nvSpPr>
        <p:spPr>
          <a:xfrm flipV="1">
            <a:off x="528840" y="3642840"/>
            <a:ext cx="6887520" cy="72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2"/>
          <p:cNvSpPr/>
          <p:nvPr/>
        </p:nvSpPr>
        <p:spPr>
          <a:xfrm>
            <a:off x="679320" y="1439640"/>
            <a:ext cx="4773960" cy="9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0000" spc="-1" strike="noStrike">
                <a:solidFill>
                  <a:srgbClr val="595959"/>
                </a:solidFill>
                <a:latin typeface="Segoe Light"/>
                <a:ea typeface="DejaVu Sans"/>
              </a:rPr>
              <a:t>Questions</a:t>
            </a:r>
            <a:endParaRPr b="0" lang="en-US" sz="10000" spc="-1" strike="noStrike">
              <a:latin typeface="Arial"/>
            </a:endParaRPr>
          </a:p>
        </p:txBody>
      </p:sp>
      <p:pic>
        <p:nvPicPr>
          <p:cNvPr id="324" name="Picture 9" descr=""/>
          <p:cNvPicPr/>
          <p:nvPr/>
        </p:nvPicPr>
        <p:blipFill>
          <a:blip r:embed="rId3"/>
          <a:stretch/>
        </p:blipFill>
        <p:spPr>
          <a:xfrm>
            <a:off x="6125040" y="1148400"/>
            <a:ext cx="1324800" cy="1639800"/>
          </a:xfrm>
          <a:prstGeom prst="rect">
            <a:avLst/>
          </a:prstGeom>
          <a:ln>
            <a:noFill/>
          </a:ln>
          <a:effectLst>
            <a:outerShdw dir="2272499" dist="12313">
              <a:srgbClr val="000000">
                <a:alpha val="35000"/>
              </a:srgbClr>
            </a:outerShdw>
          </a:effectLst>
        </p:spPr>
      </p:pic>
      <p:sp>
        <p:nvSpPr>
          <p:cNvPr id="325" name="PlaceHolder 3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hyperlink" Target="https://nodejs.org/" TargetMode="External"/><Relationship Id="rId3" Type="http://schemas.openxmlformats.org/officeDocument/2006/relationships/hyperlink" Target="https://mochajs.org/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hyperlink" Target="https://nodejs.org/" TargetMode="External"/><Relationship Id="rId9" Type="http://schemas.openxmlformats.org/officeDocument/2006/relationships/hyperlink" Target="https://www.chaijs.com/" TargetMode="External"/><Relationship Id="rId10" Type="http://schemas.openxmlformats.org/officeDocument/2006/relationships/slideLayout" Target="../slideLayouts/slideLayout25.xml"/><Relationship Id="rId11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slideLayout" Target="../slideLayouts/slideLayout37.xml"/><Relationship Id="rId1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7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8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" descr=""/>
          <p:cNvPicPr/>
          <p:nvPr/>
        </p:nvPicPr>
        <p:blipFill>
          <a:blip r:embed="rId1"/>
          <a:stretch/>
        </p:blipFill>
        <p:spPr>
          <a:xfrm>
            <a:off x="1005840" y="1463040"/>
            <a:ext cx="638280" cy="638280"/>
          </a:xfrm>
          <a:prstGeom prst="rect">
            <a:avLst/>
          </a:prstGeom>
          <a:ln>
            <a:noFill/>
          </a:ln>
        </p:spPr>
      </p:pic>
      <p:sp>
        <p:nvSpPr>
          <p:cNvPr id="370" name="CustomShape 1"/>
          <p:cNvSpPr/>
          <p:nvPr/>
        </p:nvSpPr>
        <p:spPr>
          <a:xfrm>
            <a:off x="1106640" y="1065240"/>
            <a:ext cx="575064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>
            <a:normAutofit/>
          </a:bodyPr>
          <a:p>
            <a:pPr rtl="1">
              <a:lnSpc>
                <a:spcPct val="100000"/>
              </a:lnSpc>
            </a:pPr>
            <a:r>
              <a:rPr b="0" lang="en-US" sz="4000" spc="-1" strike="noStrike">
                <a:solidFill>
                  <a:srgbClr val="f08e1b"/>
                </a:solidFill>
                <a:latin typeface="Segoe Light"/>
                <a:ea typeface="DejaVu Sans"/>
              </a:rPr>
              <a:t>Tamir Reiss</a:t>
            </a:r>
            <a:br/>
            <a:r>
              <a:rPr b="0" lang="en-US" sz="1800" spc="-1" strike="noStrike">
                <a:solidFill>
                  <a:srgbClr val="f08e1b"/>
                </a:solidFill>
                <a:latin typeface="Segoe Light"/>
                <a:ea typeface="DejaVu Sans"/>
              </a:rPr>
              <a:t>Automation Load and Performance Testing Consultant at Sela Group</a:t>
            </a:r>
            <a:endParaRPr b="0" lang="en-US" sz="1800" spc="-1" strike="noStrike">
              <a:latin typeface="Arial"/>
            </a:endParaRPr>
          </a:p>
          <a:p>
            <a:pPr rtl="1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1097280" y="2286000"/>
            <a:ext cx="5301720" cy="455400"/>
          </a:xfrm>
          <a:prstGeom prst="rect">
            <a:avLst/>
          </a:prstGeom>
          <a:noFill/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000" spc="-1" strike="noStrike">
                <a:solidFill>
                  <a:srgbClr val="262e64"/>
                </a:solidFill>
                <a:latin typeface="Segoe UI Semilight"/>
                <a:ea typeface="DejaVu Sans"/>
              </a:rPr>
              <a:t>Mocha API Testing from Zero to Hero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1554480" y="1554480"/>
            <a:ext cx="356436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066b3"/>
                </a:solidFill>
                <a:uFillTx/>
                <a:latin typeface="Arial"/>
                <a:ea typeface="DejaVu Sans"/>
              </a:rPr>
              <a:t>https://github.com/tamir321/mochaDemo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https://github.com/tamir321/catsAndDogs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373" name="Picture 2" descr=""/>
          <p:cNvPicPr/>
          <p:nvPr/>
        </p:nvPicPr>
        <p:blipFill>
          <a:blip r:embed="rId2"/>
          <a:srcRect l="0" t="0" r="64682" b="0"/>
          <a:stretch/>
        </p:blipFill>
        <p:spPr>
          <a:xfrm>
            <a:off x="0" y="1992600"/>
            <a:ext cx="1159920" cy="111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529560" y="316800"/>
            <a:ext cx="6919920" cy="41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 anchor="b"/>
          <a:p>
            <a:pPr rtl="1">
              <a:lnSpc>
                <a:spcPct val="100000"/>
              </a:lnSpc>
            </a:pPr>
            <a:r>
              <a:rPr b="0" lang="en-US" sz="4000" spc="-1" strike="noStrike">
                <a:solidFill>
                  <a:srgbClr val="f08e1b"/>
                </a:solidFill>
                <a:latin typeface="Segoe Light"/>
                <a:ea typeface="DejaVu Sans"/>
              </a:rPr>
              <a:t>Agenda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529560" y="861480"/>
            <a:ext cx="6919920" cy="26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marL="343080" indent="-340200">
              <a:lnSpc>
                <a:spcPct val="100000"/>
              </a:lnSpc>
              <a:spcBef>
                <a:spcPts val="561"/>
              </a:spcBef>
              <a:buBlip>
                <a:blip r:embed="rId1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Segoe"/>
                <a:ea typeface="DejaVu Sans"/>
              </a:rPr>
              <a:t>Introduction</a:t>
            </a:r>
            <a:endParaRPr b="0" lang="en-US" sz="28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Blip>
                <a:blip r:embed="rId2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Segoe"/>
                <a:ea typeface="DejaVu Sans"/>
              </a:rPr>
              <a:t>Installing </a:t>
            </a:r>
            <a:endParaRPr b="0" lang="en-US" sz="28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Blip>
                <a:blip r:embed="rId3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Segoe"/>
                <a:ea typeface="DejaVu Sans"/>
              </a:rPr>
              <a:t>Demo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" descr=""/>
          <p:cNvPicPr/>
          <p:nvPr/>
        </p:nvPicPr>
        <p:blipFill>
          <a:blip r:embed="rId1"/>
          <a:srcRect l="23320" t="0" r="23962" b="0"/>
          <a:stretch/>
        </p:blipFill>
        <p:spPr>
          <a:xfrm>
            <a:off x="6914520" y="68400"/>
            <a:ext cx="1004040" cy="1027440"/>
          </a:xfrm>
          <a:prstGeom prst="rect">
            <a:avLst/>
          </a:prstGeom>
          <a:ln>
            <a:noFill/>
          </a:ln>
        </p:spPr>
      </p:pic>
      <p:grpSp>
        <p:nvGrpSpPr>
          <p:cNvPr id="377" name="Group 1"/>
          <p:cNvGrpSpPr/>
          <p:nvPr/>
        </p:nvGrpSpPr>
        <p:grpSpPr>
          <a:xfrm>
            <a:off x="2880" y="-92520"/>
            <a:ext cx="6762240" cy="1537200"/>
            <a:chOff x="2880" y="-92520"/>
            <a:chExt cx="6762240" cy="1537200"/>
          </a:xfrm>
        </p:grpSpPr>
        <p:sp>
          <p:nvSpPr>
            <p:cNvPr id="378" name="CustomShape 2"/>
            <p:cNvSpPr/>
            <p:nvPr/>
          </p:nvSpPr>
          <p:spPr>
            <a:xfrm>
              <a:off x="1531440" y="786240"/>
              <a:ext cx="5233680" cy="658440"/>
            </a:xfrm>
            <a:prstGeom prst="rect">
              <a:avLst/>
            </a:prstGeom>
            <a:solidFill>
              <a:srgbClr val="4b84c9">
                <a:alpha val="50000"/>
              </a:srgbClr>
            </a:solidFill>
            <a:ln w="9360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45000">
              <a:normAutofit/>
            </a:bodyPr>
            <a:p>
              <a:pPr marL="343080" indent="-340200">
                <a:lnSpc>
                  <a:spcPct val="100000"/>
                </a:lnSpc>
                <a:spcBef>
                  <a:spcPts val="360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onsolas"/>
                  <a:ea typeface="DejaVu Sans"/>
                </a:rPr>
                <a:t>Mocha is a feature-rich JavaScript test framework running on </a:t>
              </a:r>
              <a:r>
                <a:rPr b="0" lang="en-US" sz="1800" spc="-1" strike="noStrike" u="sng">
                  <a:solidFill>
                    <a:srgbClr val="0000ff"/>
                  </a:solidFill>
                  <a:uFillTx/>
                  <a:latin typeface="Consolas"/>
                  <a:ea typeface="DejaVu Sans"/>
                  <a:hlinkClick r:id="rId2"/>
                </a:rPr>
                <a:t>Node.js</a:t>
              </a:r>
              <a:r>
                <a:rPr b="0" lang="en-US" sz="1800" spc="-1" strike="noStrike">
                  <a:solidFill>
                    <a:srgbClr val="000000"/>
                  </a:solidFill>
                  <a:latin typeface="Consolas"/>
                  <a:ea typeface="DejaVu Sans"/>
                </a:rPr>
                <a:t> </a:t>
              </a:r>
              <a:endParaRPr b="0" lang="en-US" sz="1800" spc="-1" strike="noStrike">
                <a:latin typeface="Arial"/>
              </a:endParaRPr>
            </a:p>
            <a:p>
              <a:pPr marL="343080" indent="-340200">
                <a:lnSpc>
                  <a:spcPct val="100000"/>
                </a:lnSpc>
                <a:spcBef>
                  <a:spcPts val="360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onsolas"/>
                  <a:ea typeface="DejaVu Sans"/>
                </a:rPr>
                <a:t>making asynchronous testing </a:t>
              </a:r>
              <a:r>
                <a:rPr b="0" i="1" lang="en-US" sz="1800" spc="-1" strike="noStrike" u="sng">
                  <a:solidFill>
                    <a:srgbClr val="000000"/>
                  </a:solidFill>
                  <a:uFillTx/>
                  <a:latin typeface="Consolas"/>
                  <a:ea typeface="DejaVu Sans"/>
                </a:rPr>
                <a:t>simple</a:t>
              </a:r>
              <a:r>
                <a:rPr b="0" lang="en-US" sz="1800" spc="-1" strike="noStrike" u="sng">
                  <a:solidFill>
                    <a:srgbClr val="000000"/>
                  </a:solidFill>
                  <a:uFillTx/>
                  <a:latin typeface="Consolas"/>
                  <a:ea typeface="DejaVu Sans"/>
                </a:rPr>
                <a:t> and </a:t>
              </a:r>
              <a:r>
                <a:rPr b="0" i="1" lang="en-US" sz="1800" spc="-1" strike="noStrike" u="sng">
                  <a:solidFill>
                    <a:srgbClr val="000000"/>
                  </a:solidFill>
                  <a:uFillTx/>
                  <a:latin typeface="Consolas"/>
                  <a:ea typeface="DejaVu Sans"/>
                </a:rPr>
                <a:t>fun</a:t>
              </a:r>
              <a:r>
                <a:rPr b="0" lang="en-US" sz="1800" spc="-1" strike="noStrike">
                  <a:solidFill>
                    <a:srgbClr val="000000"/>
                  </a:solidFill>
                  <a:latin typeface="Consolas"/>
                  <a:ea typeface="DejaVu Sans"/>
                </a:rPr>
                <a:t>.</a:t>
              </a:r>
              <a:endParaRPr b="0" lang="en-US" sz="1800" spc="-1" strike="noStrike">
                <a:latin typeface="Arial"/>
              </a:endParaRPr>
            </a:p>
            <a:p>
              <a:pPr marL="343080" indent="-340200">
                <a:lnSpc>
                  <a:spcPct val="100000"/>
                </a:lnSpc>
                <a:spcBef>
                  <a:spcPts val="360"/>
                </a:spcBef>
              </a:pPr>
              <a:r>
                <a:rPr b="0" lang="en-US" sz="1800" spc="-1" strike="noStrike" u="sng">
                  <a:solidFill>
                    <a:srgbClr val="0000ff"/>
                  </a:solidFill>
                  <a:uFillTx/>
                  <a:latin typeface="Consolas"/>
                  <a:ea typeface="DejaVu Sans"/>
                  <a:hlinkClick r:id="rId3"/>
                </a:rPr>
                <a:t>https://mochajs.org/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379" name="Picture 2" descr=""/>
            <p:cNvPicPr/>
            <p:nvPr/>
          </p:nvPicPr>
          <p:blipFill>
            <a:blip r:embed="rId4"/>
            <a:stretch/>
          </p:blipFill>
          <p:spPr>
            <a:xfrm>
              <a:off x="2880" y="-92520"/>
              <a:ext cx="4097520" cy="13892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80" name="Group 3"/>
          <p:cNvGrpSpPr/>
          <p:nvPr/>
        </p:nvGrpSpPr>
        <p:grpSpPr>
          <a:xfrm>
            <a:off x="1828800" y="1538280"/>
            <a:ext cx="5633640" cy="953640"/>
            <a:chOff x="1828800" y="1538280"/>
            <a:chExt cx="5633640" cy="953640"/>
          </a:xfrm>
        </p:grpSpPr>
        <p:pic>
          <p:nvPicPr>
            <p:cNvPr id="381" name="Picture 1" descr=""/>
            <p:cNvPicPr/>
            <p:nvPr/>
          </p:nvPicPr>
          <p:blipFill>
            <a:blip r:embed="rId5"/>
            <a:srcRect l="0" t="6281" r="8959" b="10925"/>
            <a:stretch/>
          </p:blipFill>
          <p:spPr>
            <a:xfrm>
              <a:off x="2463120" y="1538280"/>
              <a:ext cx="4999320" cy="953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82" name="" descr=""/>
            <p:cNvPicPr/>
            <p:nvPr/>
          </p:nvPicPr>
          <p:blipFill>
            <a:blip r:embed="rId6"/>
            <a:stretch/>
          </p:blipFill>
          <p:spPr>
            <a:xfrm>
              <a:off x="1828800" y="1749240"/>
              <a:ext cx="627840" cy="6278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83" name="Group 4"/>
          <p:cNvGrpSpPr/>
          <p:nvPr/>
        </p:nvGrpSpPr>
        <p:grpSpPr>
          <a:xfrm>
            <a:off x="297000" y="2638080"/>
            <a:ext cx="5006160" cy="1202040"/>
            <a:chOff x="297000" y="2638080"/>
            <a:chExt cx="5006160" cy="1202040"/>
          </a:xfrm>
        </p:grpSpPr>
        <p:pic>
          <p:nvPicPr>
            <p:cNvPr id="384" name="Picture 6" descr=""/>
            <p:cNvPicPr/>
            <p:nvPr/>
          </p:nvPicPr>
          <p:blipFill>
            <a:blip r:embed="rId7"/>
            <a:stretch/>
          </p:blipFill>
          <p:spPr>
            <a:xfrm>
              <a:off x="297000" y="2638080"/>
              <a:ext cx="2485080" cy="496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85" name="CustomShape 5"/>
            <p:cNvSpPr/>
            <p:nvPr/>
          </p:nvSpPr>
          <p:spPr>
            <a:xfrm>
              <a:off x="1220760" y="3181680"/>
              <a:ext cx="4082400" cy="658440"/>
            </a:xfrm>
            <a:prstGeom prst="rect">
              <a:avLst/>
            </a:prstGeom>
            <a:solidFill>
              <a:srgbClr val="4b84c9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45000">
              <a:normAutofit/>
            </a:bodyPr>
            <a:p>
              <a:pPr marL="343080" indent="-340200">
                <a:lnSpc>
                  <a:spcPct val="100000"/>
                </a:lnSpc>
                <a:spcBef>
                  <a:spcPts val="360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onsolas"/>
                  <a:ea typeface="DejaVu Sans"/>
                </a:rPr>
                <a:t>Chai is a BDD / TDD assertion library for </a:t>
              </a:r>
              <a:r>
                <a:rPr b="0" lang="en-US" sz="1800" spc="-1" strike="noStrike" u="sng">
                  <a:solidFill>
                    <a:srgbClr val="0000ff"/>
                  </a:solidFill>
                  <a:uFillTx/>
                  <a:latin typeface="Consolas"/>
                  <a:ea typeface="DejaVu Sans"/>
                  <a:hlinkClick r:id="rId8"/>
                </a:rPr>
                <a:t>Node.js</a:t>
              </a:r>
              <a:r>
                <a:rPr b="0" lang="en-US" sz="1800" spc="-1" strike="noStrike">
                  <a:solidFill>
                    <a:srgbClr val="000000"/>
                  </a:solidFill>
                  <a:latin typeface="Consolas"/>
                  <a:ea typeface="DejaVu Sans"/>
                </a:rPr>
                <a:t> </a:t>
              </a:r>
              <a:endParaRPr b="0" lang="en-US" sz="1800" spc="-1" strike="noStrike">
                <a:latin typeface="Arial"/>
              </a:endParaRPr>
            </a:p>
            <a:p>
              <a:pPr marL="343080" indent="-340200">
                <a:lnSpc>
                  <a:spcPct val="100000"/>
                </a:lnSpc>
                <a:spcBef>
                  <a:spcPts val="360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onsolas"/>
                  <a:ea typeface="DejaVu Sans"/>
                </a:rPr>
                <a:t> </a:t>
              </a:r>
              <a:r>
                <a:rPr b="0" lang="en-US" sz="1800" spc="-1" strike="noStrike">
                  <a:solidFill>
                    <a:srgbClr val="000000"/>
                  </a:solidFill>
                  <a:latin typeface="Consolas"/>
                  <a:ea typeface="DejaVu Sans"/>
                </a:rPr>
                <a:t>that can be delightfully paired with any javascript testing framework</a:t>
              </a:r>
              <a:endParaRPr b="0" lang="en-US" sz="1800" spc="-1" strike="noStrike">
                <a:latin typeface="Arial"/>
              </a:endParaRPr>
            </a:p>
            <a:p>
              <a:pPr marL="343080" indent="-340200">
                <a:lnSpc>
                  <a:spcPct val="100000"/>
                </a:lnSpc>
                <a:spcBef>
                  <a:spcPts val="360"/>
                </a:spcBef>
              </a:pPr>
              <a:r>
                <a:rPr b="0" lang="en-US" sz="1800" spc="-1" strike="noStrike" u="sng">
                  <a:solidFill>
                    <a:srgbClr val="0000ff"/>
                  </a:solidFill>
                  <a:uFillTx/>
                  <a:latin typeface="Consolas"/>
                  <a:ea typeface="DejaVu Sans"/>
                  <a:hlinkClick r:id="rId9"/>
                </a:rPr>
                <a:t>https://www.chaijs.com/</a:t>
              </a:r>
              <a:r>
                <a:rPr b="0" lang="en-US" sz="1800" spc="-1" strike="noStrike">
                  <a:solidFill>
                    <a:srgbClr val="000000"/>
                  </a:solidFill>
                  <a:latin typeface="Consolas"/>
                  <a:ea typeface="DejaVu Sans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" descr=""/>
          <p:cNvPicPr/>
          <p:nvPr/>
        </p:nvPicPr>
        <p:blipFill>
          <a:blip r:embed="rId1"/>
          <a:srcRect l="23320" t="0" r="23962" b="0"/>
          <a:stretch/>
        </p:blipFill>
        <p:spPr>
          <a:xfrm>
            <a:off x="6949440" y="171360"/>
            <a:ext cx="803520" cy="822240"/>
          </a:xfrm>
          <a:prstGeom prst="rect">
            <a:avLst/>
          </a:prstGeom>
          <a:ln>
            <a:noFill/>
          </a:ln>
        </p:spPr>
      </p:pic>
      <p:sp>
        <p:nvSpPr>
          <p:cNvPr id="387" name="CustomShape 1"/>
          <p:cNvSpPr/>
          <p:nvPr/>
        </p:nvSpPr>
        <p:spPr>
          <a:xfrm>
            <a:off x="529560" y="679680"/>
            <a:ext cx="3427560" cy="1239840"/>
          </a:xfrm>
          <a:prstGeom prst="rect">
            <a:avLst/>
          </a:prstGeom>
          <a:solidFill>
            <a:srgbClr val="ffffff">
              <a:alpha val="69000"/>
            </a:srgbClr>
          </a:solidFill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45000"/>
          <a:p>
            <a:pPr marL="343080" indent="-340200">
              <a:lnSpc>
                <a:spcPct val="100000"/>
              </a:lnSpc>
              <a:spcBef>
                <a:spcPts val="561"/>
              </a:spcBef>
              <a:buBlip>
                <a:blip r:embed="rId2"/>
              </a:buBlip>
            </a:pPr>
            <a:r>
              <a:rPr b="0" lang="en-US" sz="1400" spc="-1" strike="noStrike">
                <a:solidFill>
                  <a:srgbClr val="000000"/>
                </a:solidFill>
                <a:latin typeface="Segoe"/>
                <a:ea typeface="DejaVu Sans"/>
              </a:rPr>
              <a:t>npm init</a:t>
            </a:r>
            <a:endParaRPr b="0" lang="en-US" sz="14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Blip>
                <a:blip r:embed="rId3"/>
              </a:buBlip>
            </a:pPr>
            <a:r>
              <a:rPr b="0" lang="en-US" sz="1400" spc="-1" strike="noStrike">
                <a:solidFill>
                  <a:srgbClr val="000000"/>
                </a:solidFill>
                <a:latin typeface="Segoe"/>
                <a:ea typeface="DejaVu Sans"/>
              </a:rPr>
              <a:t>npm install -D mocha</a:t>
            </a:r>
            <a:endParaRPr b="0" lang="en-US" sz="14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Blip>
                <a:blip r:embed="rId4"/>
              </a:buBlip>
            </a:pPr>
            <a:r>
              <a:rPr b="0" lang="en-US" sz="1400" spc="-1" strike="noStrike">
                <a:solidFill>
                  <a:srgbClr val="000000"/>
                </a:solidFill>
                <a:latin typeface="Segoe"/>
                <a:ea typeface="DejaVu Sans"/>
              </a:rPr>
              <a:t>npm install –save chai</a:t>
            </a:r>
            <a:endParaRPr b="0" lang="en-US" sz="14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Blip>
                <a:blip r:embed="rId5"/>
              </a:buBlip>
            </a:pPr>
            <a:r>
              <a:rPr b="0" lang="en-US" sz="1400" spc="-1" strike="noStrike">
                <a:solidFill>
                  <a:srgbClr val="000000"/>
                </a:solidFill>
                <a:latin typeface="Segoe"/>
                <a:ea typeface="DejaVu Sans"/>
              </a:rPr>
              <a:t>npm install –D nyc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27360" y="2103120"/>
            <a:ext cx="4066920" cy="1312560"/>
          </a:xfrm>
          <a:prstGeom prst="rect">
            <a:avLst/>
          </a:prstGeom>
          <a:solidFill>
            <a:srgbClr val="4b84c9">
              <a:alpha val="50000"/>
            </a:srgbClr>
          </a:solidFill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45000"/>
          <a:p>
            <a:pPr marL="343080" indent="-34020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Visual Code add the “Mocha Test Explorer” extension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9" name="CustomShape 3"/>
          <p:cNvSpPr/>
          <p:nvPr/>
        </p:nvSpPr>
        <p:spPr>
          <a:xfrm>
            <a:off x="529560" y="316800"/>
            <a:ext cx="6858000" cy="41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 anchor="b"/>
          <a:p>
            <a:pPr rtl="1">
              <a:lnSpc>
                <a:spcPct val="100000"/>
              </a:lnSpc>
            </a:pPr>
            <a:r>
              <a:rPr b="0" lang="en-US" sz="4000" spc="-1" strike="noStrike">
                <a:solidFill>
                  <a:srgbClr val="f08e1b"/>
                </a:solidFill>
                <a:latin typeface="Segoe Light"/>
                <a:ea typeface="DejaVu Sans"/>
              </a:rPr>
              <a:t>Install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390" name="Picture 1" descr=""/>
          <p:cNvPicPr/>
          <p:nvPr/>
        </p:nvPicPr>
        <p:blipFill>
          <a:blip r:embed="rId6"/>
          <a:srcRect l="0" t="6281" r="8959" b="10925"/>
          <a:stretch/>
        </p:blipFill>
        <p:spPr>
          <a:xfrm>
            <a:off x="91440" y="2834640"/>
            <a:ext cx="4999680" cy="954000"/>
          </a:xfrm>
          <a:prstGeom prst="rect">
            <a:avLst/>
          </a:prstGeom>
          <a:ln>
            <a:noFill/>
          </a:ln>
        </p:spPr>
      </p:pic>
      <p:pic>
        <p:nvPicPr>
          <p:cNvPr id="391" name="" descr=""/>
          <p:cNvPicPr/>
          <p:nvPr/>
        </p:nvPicPr>
        <p:blipFill>
          <a:blip r:embed="rId7"/>
          <a:stretch/>
        </p:blipFill>
        <p:spPr>
          <a:xfrm>
            <a:off x="5669280" y="32040"/>
            <a:ext cx="1155960" cy="1155960"/>
          </a:xfrm>
          <a:prstGeom prst="rect">
            <a:avLst/>
          </a:prstGeom>
          <a:ln>
            <a:noFill/>
          </a:ln>
        </p:spPr>
      </p:pic>
      <p:pic>
        <p:nvPicPr>
          <p:cNvPr id="392" name="Picture 2" descr=""/>
          <p:cNvPicPr/>
          <p:nvPr/>
        </p:nvPicPr>
        <p:blipFill>
          <a:blip r:embed="rId8"/>
          <a:srcRect l="-6161" t="-522" r="18864" b="19831"/>
          <a:stretch/>
        </p:blipFill>
        <p:spPr>
          <a:xfrm>
            <a:off x="3819240" y="994320"/>
            <a:ext cx="3973320" cy="2634120"/>
          </a:xfrm>
          <a:prstGeom prst="rect">
            <a:avLst/>
          </a:prstGeom>
          <a:ln>
            <a:noFill/>
          </a:ln>
        </p:spPr>
      </p:pic>
      <p:pic>
        <p:nvPicPr>
          <p:cNvPr id="393" name="" descr=""/>
          <p:cNvPicPr/>
          <p:nvPr/>
        </p:nvPicPr>
        <p:blipFill>
          <a:blip r:embed="rId9"/>
          <a:stretch/>
        </p:blipFill>
        <p:spPr>
          <a:xfrm>
            <a:off x="4754880" y="274320"/>
            <a:ext cx="627840" cy="627840"/>
          </a:xfrm>
          <a:prstGeom prst="rect">
            <a:avLst/>
          </a:prstGeom>
          <a:ln>
            <a:noFill/>
          </a:ln>
        </p:spPr>
      </p:pic>
      <p:pic>
        <p:nvPicPr>
          <p:cNvPr id="394" name="" descr=""/>
          <p:cNvPicPr/>
          <p:nvPr/>
        </p:nvPicPr>
        <p:blipFill>
          <a:blip r:embed="rId10"/>
          <a:stretch/>
        </p:blipFill>
        <p:spPr>
          <a:xfrm>
            <a:off x="4755240" y="274680"/>
            <a:ext cx="627840" cy="62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529560" y="316800"/>
            <a:ext cx="6858000" cy="41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 anchor="b"/>
          <a:p>
            <a:pPr rtl="1">
              <a:lnSpc>
                <a:spcPct val="100000"/>
              </a:lnSpc>
            </a:pPr>
            <a:r>
              <a:rPr b="0" lang="en-US" sz="4000" spc="-1" strike="noStrike">
                <a:solidFill>
                  <a:srgbClr val="f08e1b"/>
                </a:solidFill>
                <a:latin typeface="Segoe Light"/>
                <a:ea typeface="DejaVu Sans"/>
              </a:rPr>
              <a:t>Lets start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529560" y="316800"/>
            <a:ext cx="6858000" cy="41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 anchor="b"/>
          <a:p>
            <a:pPr rtl="1">
              <a:lnSpc>
                <a:spcPct val="100000"/>
              </a:lnSpc>
            </a:pPr>
            <a:r>
              <a:rPr b="0" lang="en-US" sz="4000" spc="-1" strike="noStrike">
                <a:solidFill>
                  <a:srgbClr val="f08e1b"/>
                </a:solidFill>
                <a:latin typeface="Segoe Light"/>
                <a:ea typeface="DejaVu Sans"/>
              </a:rPr>
              <a:t>First Test</a:t>
            </a:r>
            <a:r>
              <a:rPr b="0" lang="en-US" sz="4000" spc="-1" strike="noStrike">
                <a:solidFill>
                  <a:srgbClr val="f08e1b"/>
                </a:solidFill>
                <a:latin typeface="Segoe Light"/>
                <a:ea typeface="DejaVu Sans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397" name="" descr=""/>
          <p:cNvPicPr/>
          <p:nvPr/>
        </p:nvPicPr>
        <p:blipFill>
          <a:blip r:embed="rId1"/>
          <a:stretch/>
        </p:blipFill>
        <p:spPr>
          <a:xfrm>
            <a:off x="304920" y="813960"/>
            <a:ext cx="3685320" cy="2850120"/>
          </a:xfrm>
          <a:prstGeom prst="rect">
            <a:avLst/>
          </a:prstGeom>
          <a:ln>
            <a:noFill/>
          </a:ln>
        </p:spPr>
      </p:pic>
      <p:pic>
        <p:nvPicPr>
          <p:cNvPr id="398" name="" descr=""/>
          <p:cNvPicPr/>
          <p:nvPr/>
        </p:nvPicPr>
        <p:blipFill>
          <a:blip r:embed="rId2"/>
          <a:stretch/>
        </p:blipFill>
        <p:spPr>
          <a:xfrm>
            <a:off x="5047560" y="526320"/>
            <a:ext cx="1957680" cy="2005560"/>
          </a:xfrm>
          <a:prstGeom prst="rect">
            <a:avLst/>
          </a:prstGeom>
          <a:ln>
            <a:noFill/>
          </a:ln>
        </p:spPr>
      </p:pic>
      <p:sp>
        <p:nvSpPr>
          <p:cNvPr id="399" name="CustomShape 2"/>
          <p:cNvSpPr/>
          <p:nvPr/>
        </p:nvSpPr>
        <p:spPr>
          <a:xfrm>
            <a:off x="4572000" y="2926080"/>
            <a:ext cx="3015360" cy="242280"/>
          </a:xfrm>
          <a:prstGeom prst="rect">
            <a:avLst/>
          </a:prstGeom>
          <a:noFill/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debugging issue : netstat -tulpn | grep 9229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400" name="Group 3"/>
          <p:cNvGrpSpPr/>
          <p:nvPr/>
        </p:nvGrpSpPr>
        <p:grpSpPr>
          <a:xfrm>
            <a:off x="0" y="1280160"/>
            <a:ext cx="2371680" cy="2102760"/>
            <a:chOff x="0" y="1280160"/>
            <a:chExt cx="2371680" cy="2102760"/>
          </a:xfrm>
        </p:grpSpPr>
        <p:sp>
          <p:nvSpPr>
            <p:cNvPr id="401" name="CustomShape 4"/>
            <p:cNvSpPr/>
            <p:nvPr/>
          </p:nvSpPr>
          <p:spPr>
            <a:xfrm>
              <a:off x="0" y="1280160"/>
              <a:ext cx="365400" cy="2102760"/>
            </a:xfrm>
            <a:custGeom>
              <a:avLst/>
              <a:gdLst/>
              <a:ahLst/>
              <a:rect l="l" t="t" r="r" b="b"/>
              <a:pathLst>
                <a:path w="1018" h="5844">
                  <a:moveTo>
                    <a:pt x="0" y="1163"/>
                  </a:moveTo>
                  <a:lnTo>
                    <a:pt x="508" y="0"/>
                  </a:lnTo>
                  <a:lnTo>
                    <a:pt x="1017" y="1163"/>
                  </a:lnTo>
                  <a:lnTo>
                    <a:pt x="762" y="1163"/>
                  </a:lnTo>
                  <a:lnTo>
                    <a:pt x="762" y="4679"/>
                  </a:lnTo>
                  <a:lnTo>
                    <a:pt x="1017" y="4679"/>
                  </a:lnTo>
                  <a:lnTo>
                    <a:pt x="508" y="5843"/>
                  </a:lnTo>
                  <a:lnTo>
                    <a:pt x="0" y="4679"/>
                  </a:lnTo>
                  <a:lnTo>
                    <a:pt x="254" y="4679"/>
                  </a:lnTo>
                  <a:lnTo>
                    <a:pt x="254" y="1163"/>
                  </a:lnTo>
                  <a:lnTo>
                    <a:pt x="0" y="1163"/>
                  </a:lnTo>
                </a:path>
              </a:pathLst>
            </a:custGeom>
            <a:solidFill>
              <a:srgbClr val="0066b3"/>
            </a:solidFill>
            <a:ln>
              <a:solidFill>
                <a:srgbClr val="fffbc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CustomShape 5"/>
            <p:cNvSpPr/>
            <p:nvPr/>
          </p:nvSpPr>
          <p:spPr>
            <a:xfrm>
              <a:off x="2184480" y="1463040"/>
              <a:ext cx="187200" cy="1371240"/>
            </a:xfrm>
            <a:custGeom>
              <a:avLst/>
              <a:gdLst/>
              <a:ahLst/>
              <a:rect l="l" t="t" r="r" b="b"/>
              <a:pathLst>
                <a:path w="539" h="3812">
                  <a:moveTo>
                    <a:pt x="0" y="758"/>
                  </a:moveTo>
                  <a:lnTo>
                    <a:pt x="255" y="0"/>
                  </a:lnTo>
                  <a:lnTo>
                    <a:pt x="522" y="758"/>
                  </a:lnTo>
                  <a:lnTo>
                    <a:pt x="391" y="758"/>
                  </a:lnTo>
                  <a:lnTo>
                    <a:pt x="407" y="3052"/>
                  </a:lnTo>
                  <a:lnTo>
                    <a:pt x="538" y="3052"/>
                  </a:lnTo>
                  <a:lnTo>
                    <a:pt x="283" y="3811"/>
                  </a:lnTo>
                  <a:lnTo>
                    <a:pt x="16" y="3052"/>
                  </a:lnTo>
                  <a:lnTo>
                    <a:pt x="146" y="3052"/>
                  </a:lnTo>
                  <a:lnTo>
                    <a:pt x="130" y="758"/>
                  </a:lnTo>
                  <a:lnTo>
                    <a:pt x="0" y="758"/>
                  </a:lnTo>
                </a:path>
              </a:pathLst>
            </a:custGeom>
            <a:solidFill>
              <a:srgbClr val="ed1c24"/>
            </a:solidFill>
            <a:ln>
              <a:solidFill>
                <a:srgbClr val="fffbc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CustomShape 6"/>
            <p:cNvSpPr/>
            <p:nvPr/>
          </p:nvSpPr>
          <p:spPr>
            <a:xfrm>
              <a:off x="2237040" y="2926080"/>
              <a:ext cx="89640" cy="365400"/>
            </a:xfrm>
            <a:custGeom>
              <a:avLst/>
              <a:gdLst/>
              <a:ahLst/>
              <a:rect l="l" t="t" r="r" b="b"/>
              <a:pathLst>
                <a:path w="256" h="1018">
                  <a:moveTo>
                    <a:pt x="0" y="202"/>
                  </a:moveTo>
                  <a:lnTo>
                    <a:pt x="123" y="0"/>
                  </a:lnTo>
                  <a:lnTo>
                    <a:pt x="251" y="202"/>
                  </a:lnTo>
                  <a:lnTo>
                    <a:pt x="188" y="202"/>
                  </a:lnTo>
                  <a:lnTo>
                    <a:pt x="192" y="814"/>
                  </a:lnTo>
                  <a:lnTo>
                    <a:pt x="255" y="814"/>
                  </a:lnTo>
                  <a:lnTo>
                    <a:pt x="131" y="1017"/>
                  </a:lnTo>
                  <a:lnTo>
                    <a:pt x="4" y="814"/>
                  </a:lnTo>
                  <a:lnTo>
                    <a:pt x="66" y="814"/>
                  </a:lnTo>
                  <a:lnTo>
                    <a:pt x="62" y="202"/>
                  </a:lnTo>
                  <a:lnTo>
                    <a:pt x="0" y="202"/>
                  </a:lnTo>
                </a:path>
              </a:pathLst>
            </a:custGeom>
            <a:solidFill>
              <a:srgbClr val="ed1c24"/>
            </a:solidFill>
            <a:ln>
              <a:solidFill>
                <a:srgbClr val="fffbcc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04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405" name="Group 8"/>
          <p:cNvGrpSpPr/>
          <p:nvPr/>
        </p:nvGrpSpPr>
        <p:grpSpPr>
          <a:xfrm>
            <a:off x="5394960" y="914400"/>
            <a:ext cx="268920" cy="822600"/>
            <a:chOff x="5394960" y="914400"/>
            <a:chExt cx="268920" cy="822600"/>
          </a:xfrm>
        </p:grpSpPr>
        <p:sp>
          <p:nvSpPr>
            <p:cNvPr id="406" name="CustomShape 9"/>
            <p:cNvSpPr/>
            <p:nvPr/>
          </p:nvSpPr>
          <p:spPr>
            <a:xfrm>
              <a:off x="5394960" y="914400"/>
              <a:ext cx="91080" cy="822600"/>
            </a:xfrm>
            <a:custGeom>
              <a:avLst/>
              <a:gdLst/>
              <a:ahLst/>
              <a:rect l="l" t="t" r="r" b="b"/>
              <a:pathLst>
                <a:path w="256" h="2288">
                  <a:moveTo>
                    <a:pt x="0" y="455"/>
                  </a:moveTo>
                  <a:lnTo>
                    <a:pt x="127" y="0"/>
                  </a:lnTo>
                  <a:lnTo>
                    <a:pt x="255" y="455"/>
                  </a:lnTo>
                  <a:lnTo>
                    <a:pt x="191" y="455"/>
                  </a:lnTo>
                  <a:lnTo>
                    <a:pt x="191" y="1831"/>
                  </a:lnTo>
                  <a:lnTo>
                    <a:pt x="255" y="1831"/>
                  </a:lnTo>
                  <a:lnTo>
                    <a:pt x="127" y="2287"/>
                  </a:lnTo>
                  <a:lnTo>
                    <a:pt x="0" y="1831"/>
                  </a:lnTo>
                  <a:lnTo>
                    <a:pt x="63" y="1831"/>
                  </a:lnTo>
                  <a:lnTo>
                    <a:pt x="63" y="455"/>
                  </a:lnTo>
                  <a:lnTo>
                    <a:pt x="0" y="455"/>
                  </a:lnTo>
                </a:path>
              </a:pathLst>
            </a:custGeom>
            <a:solidFill>
              <a:srgbClr val="0066b3"/>
            </a:solidFill>
            <a:ln>
              <a:solidFill>
                <a:srgbClr val="fffbcc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07" name="Group 10"/>
            <p:cNvGrpSpPr/>
            <p:nvPr/>
          </p:nvGrpSpPr>
          <p:grpSpPr>
            <a:xfrm>
              <a:off x="5573520" y="1078560"/>
              <a:ext cx="90360" cy="658440"/>
              <a:chOff x="5573520" y="1078560"/>
              <a:chExt cx="90360" cy="658440"/>
            </a:xfrm>
          </p:grpSpPr>
          <p:sp>
            <p:nvSpPr>
              <p:cNvPr id="408" name="CustomShape 11"/>
              <p:cNvSpPr/>
              <p:nvPr/>
            </p:nvSpPr>
            <p:spPr>
              <a:xfrm>
                <a:off x="5573880" y="1078560"/>
                <a:ext cx="89640" cy="365400"/>
              </a:xfrm>
              <a:custGeom>
                <a:avLst/>
                <a:gdLst/>
                <a:ahLst/>
                <a:rect l="l" t="t" r="r" b="b"/>
                <a:pathLst>
                  <a:path w="256" h="1018">
                    <a:moveTo>
                      <a:pt x="0" y="202"/>
                    </a:moveTo>
                    <a:lnTo>
                      <a:pt x="123" y="0"/>
                    </a:lnTo>
                    <a:lnTo>
                      <a:pt x="251" y="202"/>
                    </a:lnTo>
                    <a:lnTo>
                      <a:pt x="188" y="202"/>
                    </a:lnTo>
                    <a:lnTo>
                      <a:pt x="192" y="814"/>
                    </a:lnTo>
                    <a:lnTo>
                      <a:pt x="255" y="814"/>
                    </a:lnTo>
                    <a:lnTo>
                      <a:pt x="131" y="1017"/>
                    </a:lnTo>
                    <a:lnTo>
                      <a:pt x="4" y="814"/>
                    </a:lnTo>
                    <a:lnTo>
                      <a:pt x="66" y="814"/>
                    </a:lnTo>
                    <a:lnTo>
                      <a:pt x="62" y="202"/>
                    </a:lnTo>
                    <a:lnTo>
                      <a:pt x="0" y="202"/>
                    </a:lnTo>
                  </a:path>
                </a:pathLst>
              </a:custGeom>
              <a:solidFill>
                <a:srgbClr val="ed1c24"/>
              </a:solidFill>
              <a:ln>
                <a:solidFill>
                  <a:srgbClr val="fffbc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9" name="CustomShape 12"/>
              <p:cNvSpPr/>
              <p:nvPr/>
            </p:nvSpPr>
            <p:spPr>
              <a:xfrm>
                <a:off x="5573520" y="1463040"/>
                <a:ext cx="90360" cy="273960"/>
              </a:xfrm>
              <a:custGeom>
                <a:avLst/>
                <a:gdLst/>
                <a:ahLst/>
                <a:rect l="l" t="t" r="r" b="b"/>
                <a:pathLst>
                  <a:path w="258" h="764">
                    <a:moveTo>
                      <a:pt x="0" y="151"/>
                    </a:moveTo>
                    <a:lnTo>
                      <a:pt x="125" y="0"/>
                    </a:lnTo>
                    <a:lnTo>
                      <a:pt x="253" y="151"/>
                    </a:lnTo>
                    <a:lnTo>
                      <a:pt x="189" y="151"/>
                    </a:lnTo>
                    <a:lnTo>
                      <a:pt x="193" y="611"/>
                    </a:lnTo>
                    <a:lnTo>
                      <a:pt x="257" y="611"/>
                    </a:lnTo>
                    <a:lnTo>
                      <a:pt x="131" y="763"/>
                    </a:lnTo>
                    <a:lnTo>
                      <a:pt x="4" y="611"/>
                    </a:lnTo>
                    <a:lnTo>
                      <a:pt x="67" y="611"/>
                    </a:lnTo>
                    <a:lnTo>
                      <a:pt x="63" y="151"/>
                    </a:lnTo>
                    <a:lnTo>
                      <a:pt x="0" y="151"/>
                    </a:lnTo>
                  </a:path>
                </a:pathLst>
              </a:custGeom>
              <a:solidFill>
                <a:srgbClr val="ed1c24"/>
              </a:solidFill>
              <a:ln>
                <a:solidFill>
                  <a:srgbClr val="fffbc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10" name="Group 13"/>
          <p:cNvGrpSpPr/>
          <p:nvPr/>
        </p:nvGrpSpPr>
        <p:grpSpPr>
          <a:xfrm>
            <a:off x="457200" y="1536120"/>
            <a:ext cx="1737000" cy="1225080"/>
            <a:chOff x="457200" y="1536120"/>
            <a:chExt cx="1737000" cy="1225080"/>
          </a:xfrm>
        </p:grpSpPr>
        <p:sp>
          <p:nvSpPr>
            <p:cNvPr id="411" name="CustomShape 14"/>
            <p:cNvSpPr/>
            <p:nvPr/>
          </p:nvSpPr>
          <p:spPr>
            <a:xfrm>
              <a:off x="457200" y="1536120"/>
              <a:ext cx="1726920" cy="548280"/>
            </a:xfrm>
            <a:prstGeom prst="rect">
              <a:avLst/>
            </a:prstGeom>
            <a:solidFill>
              <a:srgbClr val="fff200">
                <a:alpha val="56000"/>
              </a:srgbClr>
            </a:solidFill>
            <a:ln w="12600">
              <a:solidFill>
                <a:srgbClr val="0066b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CustomShape 15"/>
            <p:cNvSpPr/>
            <p:nvPr/>
          </p:nvSpPr>
          <p:spPr>
            <a:xfrm>
              <a:off x="457200" y="2121480"/>
              <a:ext cx="1737000" cy="639720"/>
            </a:xfrm>
            <a:prstGeom prst="rect">
              <a:avLst/>
            </a:prstGeom>
            <a:solidFill>
              <a:srgbClr val="c7a0cb">
                <a:alpha val="56000"/>
              </a:srgbClr>
            </a:solidFill>
            <a:ln w="12600">
              <a:solidFill>
                <a:srgbClr val="a3238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3" name="Group 16"/>
          <p:cNvGrpSpPr/>
          <p:nvPr/>
        </p:nvGrpSpPr>
        <p:grpSpPr>
          <a:xfrm>
            <a:off x="5650920" y="1170360"/>
            <a:ext cx="903960" cy="246960"/>
            <a:chOff x="5650920" y="1170360"/>
            <a:chExt cx="903960" cy="246960"/>
          </a:xfrm>
        </p:grpSpPr>
        <p:sp>
          <p:nvSpPr>
            <p:cNvPr id="414" name="CustomShape 17"/>
            <p:cNvSpPr/>
            <p:nvPr/>
          </p:nvSpPr>
          <p:spPr>
            <a:xfrm>
              <a:off x="5650920" y="1170360"/>
              <a:ext cx="903960" cy="109440"/>
            </a:xfrm>
            <a:prstGeom prst="rect">
              <a:avLst/>
            </a:prstGeom>
            <a:solidFill>
              <a:srgbClr val="fff200">
                <a:alpha val="56000"/>
              </a:srgbClr>
            </a:solidFill>
            <a:ln w="6480">
              <a:solidFill>
                <a:srgbClr val="0066b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CustomShape 18"/>
            <p:cNvSpPr/>
            <p:nvPr/>
          </p:nvSpPr>
          <p:spPr>
            <a:xfrm>
              <a:off x="5650920" y="1289520"/>
              <a:ext cx="749520" cy="127800"/>
            </a:xfrm>
            <a:prstGeom prst="rect">
              <a:avLst/>
            </a:prstGeom>
            <a:solidFill>
              <a:srgbClr val="c7a0cb">
                <a:alpha val="56000"/>
              </a:srgbClr>
            </a:solidFill>
            <a:ln w="12600">
              <a:solidFill>
                <a:srgbClr val="a3238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" descr=""/>
          <p:cNvPicPr/>
          <p:nvPr/>
        </p:nvPicPr>
        <p:blipFill>
          <a:blip r:embed="rId1"/>
          <a:stretch/>
        </p:blipFill>
        <p:spPr>
          <a:xfrm>
            <a:off x="4752000" y="211320"/>
            <a:ext cx="2963160" cy="2214000"/>
          </a:xfrm>
          <a:prstGeom prst="rect">
            <a:avLst/>
          </a:prstGeom>
          <a:ln>
            <a:noFill/>
          </a:ln>
        </p:spPr>
      </p:pic>
      <p:sp>
        <p:nvSpPr>
          <p:cNvPr id="417" name="CustomShape 1"/>
          <p:cNvSpPr/>
          <p:nvPr/>
        </p:nvSpPr>
        <p:spPr>
          <a:xfrm>
            <a:off x="109800" y="914400"/>
            <a:ext cx="5064120" cy="347040"/>
          </a:xfrm>
          <a:prstGeom prst="rect">
            <a:avLst/>
          </a:prstGeom>
          <a:solidFill>
            <a:srgbClr val="4b84c9">
              <a:alpha val="50000"/>
            </a:srgbClr>
          </a:solidFill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45000"/>
          <a:p>
            <a:pPr marL="343080" indent="-340200">
              <a:lnSpc>
                <a:spcPct val="100000"/>
              </a:lnSpc>
              <a:spcBef>
                <a:spcPts val="36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npm install save “chai-http” ,”path” ,”delay”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18" name="" descr=""/>
          <p:cNvPicPr/>
          <p:nvPr/>
        </p:nvPicPr>
        <p:blipFill>
          <a:blip r:embed="rId2"/>
          <a:stretch/>
        </p:blipFill>
        <p:spPr>
          <a:xfrm>
            <a:off x="594360" y="1684800"/>
            <a:ext cx="4068720" cy="1306080"/>
          </a:xfrm>
          <a:prstGeom prst="rect">
            <a:avLst/>
          </a:prstGeom>
          <a:ln>
            <a:noFill/>
          </a:ln>
        </p:spPr>
      </p:pic>
      <p:sp>
        <p:nvSpPr>
          <p:cNvPr id="419" name="CustomShape 2"/>
          <p:cNvSpPr/>
          <p:nvPr/>
        </p:nvSpPr>
        <p:spPr>
          <a:xfrm>
            <a:off x="3761640" y="1919520"/>
            <a:ext cx="429480" cy="13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3"/>
          <p:cNvSpPr/>
          <p:nvPr/>
        </p:nvSpPr>
        <p:spPr>
          <a:xfrm>
            <a:off x="91440" y="49680"/>
            <a:ext cx="6583320" cy="6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08e1b"/>
                </a:solidFill>
                <a:latin typeface="Segoe Light"/>
                <a:ea typeface="DejaVu Sans"/>
              </a:rPr>
              <a:t>API Test with Mocha</a:t>
            </a:r>
            <a:r>
              <a:rPr b="0" lang="en-US" sz="4000" spc="-1" strike="noStrike">
                <a:solidFill>
                  <a:srgbClr val="f08e1b"/>
                </a:solidFill>
                <a:latin typeface="Segoe Light"/>
                <a:ea typeface="DejaVu Sans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421" name="Group 4"/>
          <p:cNvGrpSpPr/>
          <p:nvPr/>
        </p:nvGrpSpPr>
        <p:grpSpPr>
          <a:xfrm>
            <a:off x="1664280" y="2195280"/>
            <a:ext cx="2450160" cy="273960"/>
            <a:chOff x="1664280" y="2195280"/>
            <a:chExt cx="2450160" cy="273960"/>
          </a:xfrm>
        </p:grpSpPr>
        <p:sp>
          <p:nvSpPr>
            <p:cNvPr id="422" name="CustomShape 5"/>
            <p:cNvSpPr/>
            <p:nvPr/>
          </p:nvSpPr>
          <p:spPr>
            <a:xfrm>
              <a:off x="3566160" y="2195280"/>
              <a:ext cx="548280" cy="182520"/>
            </a:xfrm>
            <a:prstGeom prst="ellipse">
              <a:avLst/>
            </a:prstGeom>
            <a:noFill/>
            <a:ln w="19080">
              <a:solidFill>
                <a:srgbClr val="fff2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CustomShape 6"/>
            <p:cNvSpPr/>
            <p:nvPr/>
          </p:nvSpPr>
          <p:spPr>
            <a:xfrm>
              <a:off x="1664280" y="2286720"/>
              <a:ext cx="365400" cy="182520"/>
            </a:xfrm>
            <a:prstGeom prst="ellipse">
              <a:avLst/>
            </a:prstGeom>
            <a:noFill/>
            <a:ln w="19080">
              <a:solidFill>
                <a:srgbClr val="fff2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4" name="Line 7"/>
          <p:cNvSpPr/>
          <p:nvPr/>
        </p:nvSpPr>
        <p:spPr>
          <a:xfrm>
            <a:off x="969120" y="2889360"/>
            <a:ext cx="1371600" cy="360"/>
          </a:xfrm>
          <a:prstGeom prst="line">
            <a:avLst/>
          </a:prstGeom>
          <a:ln w="19080">
            <a:solidFill>
              <a:srgbClr val="72bf4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59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529560" y="316800"/>
            <a:ext cx="6858000" cy="41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 anchor="b"/>
          <a:p>
            <a:pPr rtl="1">
              <a:lnSpc>
                <a:spcPct val="100000"/>
              </a:lnSpc>
            </a:pPr>
            <a:r>
              <a:rPr b="0" lang="en-US" sz="4000" spc="-1" strike="noStrike">
                <a:solidFill>
                  <a:srgbClr val="f08e1b"/>
                </a:solidFill>
                <a:latin typeface="Segoe Light"/>
                <a:ea typeface="DejaVu Sans"/>
              </a:rPr>
              <a:t>CICD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529560" y="862560"/>
            <a:ext cx="6930360" cy="61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Packge.json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7" name="CustomShape 3"/>
          <p:cNvSpPr/>
          <p:nvPr/>
        </p:nvSpPr>
        <p:spPr>
          <a:xfrm>
            <a:off x="12960" y="3051000"/>
            <a:ext cx="7926840" cy="5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ע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428" name="" descr=""/>
          <p:cNvPicPr/>
          <p:nvPr/>
        </p:nvPicPr>
        <p:blipFill>
          <a:blip r:embed="rId1"/>
          <a:stretch/>
        </p:blipFill>
        <p:spPr>
          <a:xfrm>
            <a:off x="395280" y="1280520"/>
            <a:ext cx="3475800" cy="1585080"/>
          </a:xfrm>
          <a:prstGeom prst="rect">
            <a:avLst/>
          </a:prstGeom>
          <a:ln>
            <a:noFill/>
          </a:ln>
        </p:spPr>
      </p:pic>
      <p:sp>
        <p:nvSpPr>
          <p:cNvPr id="429" name="CustomShape 4"/>
          <p:cNvSpPr/>
          <p:nvPr/>
        </p:nvSpPr>
        <p:spPr>
          <a:xfrm>
            <a:off x="395640" y="157680"/>
            <a:ext cx="7125480" cy="65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5"/>
          <p:cNvSpPr/>
          <p:nvPr/>
        </p:nvSpPr>
        <p:spPr>
          <a:xfrm>
            <a:off x="4047840" y="926280"/>
            <a:ext cx="3475800" cy="10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81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50" spc="-1" strike="noStrike">
                <a:solidFill>
                  <a:srgbClr val="000000"/>
                </a:solidFill>
                <a:latin typeface="Arial"/>
                <a:ea typeface="DejaVu Sans"/>
              </a:rPr>
              <a:t>npm test</a:t>
            </a:r>
            <a:endParaRPr b="0" lang="en-US" sz="185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81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50" spc="-1" strike="noStrike">
                <a:solidFill>
                  <a:srgbClr val="000000"/>
                </a:solidFill>
                <a:latin typeface="Arial"/>
                <a:ea typeface="DejaVu Sans"/>
              </a:rPr>
              <a:t>npm run catTest</a:t>
            </a:r>
            <a:endParaRPr b="0" lang="en-US" sz="185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81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50" spc="-1" strike="noStrike">
                <a:solidFill>
                  <a:srgbClr val="000000"/>
                </a:solidFill>
                <a:latin typeface="Arial"/>
                <a:ea typeface="DejaVu Sans"/>
              </a:rPr>
              <a:t>npm run dogTest</a:t>
            </a:r>
            <a:endParaRPr b="0" lang="en-US" sz="1850" spc="-1" strike="noStrike">
              <a:latin typeface="Arial"/>
            </a:endParaRPr>
          </a:p>
        </p:txBody>
      </p:sp>
      <p:sp>
        <p:nvSpPr>
          <p:cNvPr id="431" name="CustomShape 6"/>
          <p:cNvSpPr/>
          <p:nvPr/>
        </p:nvSpPr>
        <p:spPr>
          <a:xfrm>
            <a:off x="4047840" y="2125800"/>
            <a:ext cx="3475800" cy="10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0" dur="indefinite" restart="never" nodeType="tmRoot">
          <p:childTnLst>
            <p:seq>
              <p:cTn id="6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62" dur="indefinite" restart="never" nodeType="tmRoot">
          <p:childTnLst>
            <p:seq>
              <p:cTn id="6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Sela_Template_Ver_01</Template>
  <TotalTime>1796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2020-11-10T13:17:17Z</dcterms:created>
  <dc:creator>Asaf Amran</dc:creator>
  <dc:description/>
  <dc:language>en-US</dc:language>
  <cp:lastModifiedBy/>
  <cp:lastPrinted>2013-09-11T13:44:00Z</cp:lastPrinted>
  <dcterms:modified xsi:type="dcterms:W3CDTF">2020-11-30T18:26:43Z</dcterms:modified>
  <cp:revision>50</cp:revision>
  <dc:subject/>
  <dc:title>Insert Speaker Name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