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33.wmf" ContentType="image/x-wmf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7920037" cy="39592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3A177D8-F096-41B9-960D-4937FFEFE0F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מוקה בוא נלמד נבין ונבנה סיביבת בדיקות ל</a:t>
            </a:r>
            <a:r>
              <a:rPr b="0" lang="en-US" sz="1200" spc="-1" strike="noStrike">
                <a:latin typeface="Arial"/>
              </a:rPr>
              <a:t>REST API</a:t>
            </a:r>
            <a:r>
              <a:rPr b="0" lang="en-US" sz="1200" spc="-1" strike="noStrike">
                <a:latin typeface="Arial"/>
              </a:rPr>
              <a:t> ב </a:t>
            </a:r>
            <a:r>
              <a:rPr b="0" lang="en-US" sz="1200" spc="-1" strike="noStrike">
                <a:latin typeface="Arial"/>
              </a:rPr>
              <a:t>45</a:t>
            </a:r>
            <a:r>
              <a:rPr b="0" lang="en-US" sz="1200" spc="-1" strike="noStrike">
                <a:latin typeface="Arial"/>
              </a:rPr>
              <a:t> דקות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ואני מניח ששהיה לנו עודף זמן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קצת רקע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אני בודק תוכנה מ </a:t>
            </a:r>
            <a:r>
              <a:rPr b="0" lang="en-US" sz="1200" spc="-1" strike="noStrike">
                <a:latin typeface="Arial"/>
              </a:rPr>
              <a:t>1999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בעיקר ניסיוני הוא בבדיקות עומסים וביצועים 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משמש ב 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 שנים האחרונות כיועץ אוטומציה ועומסים בסלע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במוקה נתקלתי לפני כשנה שנכנסתי לפרוייקט שרץ לפני זה לא כתבתי ב 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 מעבר ל </a:t>
            </a:r>
            <a:r>
              <a:rPr b="0" lang="en-US" sz="1200" spc="-1" strike="noStrike">
                <a:latin typeface="Arial"/>
              </a:rPr>
              <a:t>HELLOW WORD</a:t>
            </a:r>
            <a:r>
              <a:rPr b="0" lang="en-US" sz="1200" spc="-1" strike="noStrike">
                <a:latin typeface="Arial"/>
              </a:rPr>
              <a:t> מצאתי שהשימוש במוקה עשה לי חיים קלים בעיקר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אני לא חושב מה שמה אני עושה עם מוקה אי אפשר לעשות עם שפות\כלים אחרים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מצאתי שבגלל שאנחנו עובדים ב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זה פשוט יותר לעבוד עם ה</a:t>
            </a:r>
            <a:r>
              <a:rPr b="0" lang="en-US" sz="1200" spc="-1" strike="noStrike">
                <a:latin typeface="Arial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אבל שוב לא בילתי אפשרי לביצוע בכל שפה שתבחרו</a:t>
            </a:r>
            <a:endParaRPr b="0" lang="en-US" sz="12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================================</a:t>
            </a:r>
            <a:endParaRPr b="0" lang="en-US" sz="16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בוא נכיר</a:t>
            </a:r>
            <a:endParaRPr b="0" lang="en-US" sz="16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אוטומציה ?</a:t>
            </a:r>
            <a:endParaRPr b="0" lang="en-US" sz="16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אוטומצית </a:t>
            </a:r>
            <a:r>
              <a:rPr b="0" lang="en-US" sz="1600" spc="-1" strike="noStrike">
                <a:latin typeface="Arial"/>
              </a:rPr>
              <a:t>API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312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</a:t>
            </a:r>
            <a:r>
              <a:rPr b="0" lang="en-US" sz="1600" spc="-1" strike="noStrike">
                <a:latin typeface="Arial"/>
              </a:rPr>
              <a:t>JS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276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920" cy="377064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560" y="4754880"/>
            <a:ext cx="6216840" cy="2010960"/>
          </a:xfrm>
          <a:prstGeom prst="rect">
            <a:avLst/>
          </a:prstGeom>
        </p:spPr>
        <p:txBody>
          <a:bodyPr lIns="0" rIns="0" tIns="0" bIns="0"/>
          <a:p>
            <a:pPr marL="216000" indent="-215280" algn="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אז מה נעשה היום</a:t>
            </a:r>
            <a:endParaRPr b="0" lang="en-US" sz="1500" spc="-1" strike="noStrike"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הקדמה קצרה</a:t>
            </a:r>
            <a:endParaRPr b="0" lang="en-US" sz="1500" spc="-1" strike="noStrike"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נדבר על ההתקנה</a:t>
            </a:r>
            <a:endParaRPr b="0" lang="en-US" sz="1500" spc="-1" strike="noStrike"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ויאלה לעבודה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48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קודם כל אנחנו עובדים ב נוד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אז מה זה מוקה</a:t>
            </a:r>
            <a:endParaRPr b="0" lang="en-US" sz="20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מוקה זה טסט פרימוק</a:t>
            </a:r>
            <a:endParaRPr b="0" lang="en-US" sz="20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מה הגדרה של טסט פרימורק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Test framework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Providing a API to  help you write test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Test framework help you organize the test 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Let you run the test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Report the result of the test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עד לפני כמה שבועות השתמשתי ב מוקה סליד באר</a:t>
            </a:r>
            <a:endParaRPr b="0" lang="en-US" sz="14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אבל על המחשב הזה לא הצלחתי להריץ אותו כמו שצריך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120" cy="342540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כמבן שחיבים שעל המחשב שלנו ועל המחשב המריץ ההיה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NODE JS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אני ממליץ להתקין את נוד בעזרת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MVN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משם אנחנו משתמשים ב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NPM 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לביצוע התקנות</a:t>
            </a:r>
            <a:r>
              <a:rPr b="0" lang="en-US" sz="2000" spc="-1" strike="noStrike">
                <a:latin typeface="Arial"/>
              </a:rPr>
              <a:t>  ולהריץ את הטסטים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120" cy="342540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אני חושב שהכי קל ללמוד זה מדוגמאות אז בוא נתחיל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אז בוא נבין מה יש לנו כאן</a:t>
            </a:r>
            <a:endParaRPr b="0" lang="en-US" sz="14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קודם כל ניצור קובץ ג’אווה סקריפט חדש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מוגדרים בלוקים של טסטים אחד בתוך השני או במקביל לשני</a:t>
            </a:r>
            <a:endParaRPr b="0" lang="en-US" sz="14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מה שמגדיר בלוק זה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+mn-ea"/>
              </a:rPr>
              <a:t>context()</a:t>
            </a: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 - describe()</a:t>
            </a:r>
            <a:endParaRPr b="0" lang="en-US" sz="11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מה שמגדיר טסט זה בתוך בלוק אנו שמים את הטסט</a:t>
            </a:r>
            <a:endParaRPr b="0" lang="en-US" sz="14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specify()  it().</a:t>
            </a:r>
            <a:endParaRPr b="0" lang="en-US" sz="11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Lets start debug Run</a:t>
            </a:r>
            <a:endParaRPr b="0" lang="en-US" sz="12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ניתן להוסיף גם   התחום קובע את איפה ירוץ ה”ביפור</a:t>
            </a: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BEFORE BEFOREEACH</a:t>
            </a: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AFTER AFTEEACHL</a:t>
            </a: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יאלה נוסיף</a:t>
            </a:r>
            <a:endParaRPr b="0" lang="en-US" sz="12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issue : netstat -tulpn | grep 9229</a:t>
            </a:r>
            <a:endParaRPr b="0" lang="en-US" sz="10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216000" indent="-213120" algn="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120" cy="342540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נתקדם ל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API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כאן אנחנו מתקינים עוד כמה חבילות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בסןף הטסט נוסיף את  ה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TIMEOUT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נעבוד אל מול שרת שרץ אצלי במחשב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את הקוד שלו תמצאו בגיטהאב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שימו לב שמגדירים את הפונקציה של הטסט א אסינכרונית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חייבים לזכור לשים את ה</a:t>
            </a:r>
            <a:r>
              <a:rPr b="0" lang="en-US" sz="1600" spc="-1" strike="noStrike">
                <a:latin typeface="Arial"/>
              </a:rPr>
              <a:t>AWAIT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כי אחרת מקבלים הבטחה ואנחנו לא אוהבים הבטחות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כדאי לעבוד עם קובץ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ENV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require('dotenv').config()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const uri = process.env.MONGOURI</a:t>
            </a:r>
            <a:endParaRPr b="0" lang="en-US" sz="1600" spc="-1" strike="noStrike">
              <a:latin typeface="Arial"/>
            </a:endParaRPr>
          </a:p>
          <a:p>
            <a:pPr marL="216000" indent="-21348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02560" y="3673440"/>
            <a:ext cx="682164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62626"/>
                </a:solidFill>
                <a:latin typeface="Segoe"/>
                <a:ea typeface="DejaVu Sans"/>
              </a:rPr>
              <a:t>Copyright © SELA Software &amp; Education Labs, Ltd. | 14-18 Baruch Hirsch St., Bnei Brak 51202, Israel | www.selagroup.com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502560" y="308880"/>
            <a:ext cx="1956600" cy="275760"/>
          </a:xfrm>
          <a:prstGeom prst="rect">
            <a:avLst/>
          </a:prstGeom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3769200" y="316800"/>
            <a:ext cx="3118320" cy="433080"/>
            <a:chOff x="3769200" y="316800"/>
            <a:chExt cx="3118320" cy="433080"/>
          </a:xfrm>
        </p:grpSpPr>
        <p:grpSp>
          <p:nvGrpSpPr>
            <p:cNvPr id="4" name="Group 4"/>
            <p:cNvGrpSpPr/>
            <p:nvPr/>
          </p:nvGrpSpPr>
          <p:grpSpPr>
            <a:xfrm>
              <a:off x="3769200" y="316800"/>
              <a:ext cx="3118320" cy="277920"/>
              <a:chOff x="3769200" y="316800"/>
              <a:chExt cx="3118320" cy="277920"/>
            </a:xfrm>
          </p:grpSpPr>
          <p:sp>
            <p:nvSpPr>
              <p:cNvPr id="5" name="CustomShape 5"/>
              <p:cNvSpPr/>
              <p:nvPr/>
            </p:nvSpPr>
            <p:spPr>
              <a:xfrm>
                <a:off x="3769200" y="316800"/>
                <a:ext cx="3118320" cy="277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600" spc="-1" strike="noStrike">
                    <a:solidFill>
                      <a:srgbClr val="262e64"/>
                    </a:solidFill>
                    <a:latin typeface="Segoe UI Light"/>
                    <a:ea typeface="DejaVu Sans"/>
                  </a:rPr>
                  <a:t>SELA DEVELOPER PRACTICE</a:t>
                </a:r>
                <a:endParaRPr b="0" lang="en-US" sz="2600" spc="-1" strike="noStrike">
                  <a:latin typeface="Arial"/>
                </a:endParaRPr>
              </a:p>
            </p:txBody>
          </p:sp>
          <p:sp>
            <p:nvSpPr>
              <p:cNvPr id="6" name="Line 6"/>
              <p:cNvSpPr/>
              <p:nvPr/>
            </p:nvSpPr>
            <p:spPr>
              <a:xfrm>
                <a:off x="452052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Line 7"/>
              <p:cNvSpPr/>
              <p:nvPr/>
            </p:nvSpPr>
            <p:spPr>
              <a:xfrm>
                <a:off x="564336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" name="CustomShape 8"/>
            <p:cNvSpPr/>
            <p:nvPr/>
          </p:nvSpPr>
          <p:spPr>
            <a:xfrm>
              <a:off x="4680720" y="542520"/>
              <a:ext cx="1643400" cy="20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08e1b"/>
                  </a:solidFill>
                  <a:latin typeface="Segoe UI Light"/>
                  <a:ea typeface="DejaVu Sans"/>
                </a:rPr>
                <a:t>December 6-8, 2020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11" descr=""/>
          <p:cNvPicPr/>
          <p:nvPr/>
        </p:nvPicPr>
        <p:blipFill>
          <a:blip r:embed="rId3"/>
          <a:stretch/>
        </p:blipFill>
        <p:spPr>
          <a:xfrm>
            <a:off x="4645800" y="649440"/>
            <a:ext cx="3575880" cy="256248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166" name="CustomShape 2"/>
          <p:cNvSpPr/>
          <p:nvPr/>
        </p:nvSpPr>
        <p:spPr>
          <a:xfrm>
            <a:off x="1034640" y="1439640"/>
            <a:ext cx="2782440" cy="9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Demo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679320" y="1439640"/>
            <a:ext cx="4773240" cy="9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Questions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6125040" y="1148400"/>
            <a:ext cx="1324080" cy="163908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nodejs.org/" TargetMode="External"/><Relationship Id="rId3" Type="http://schemas.openxmlformats.org/officeDocument/2006/relationships/hyperlink" Target="https://mochajs.org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hyperlink" Target="https://nodejs.org/" TargetMode="External"/><Relationship Id="rId9" Type="http://schemas.openxmlformats.org/officeDocument/2006/relationships/hyperlink" Target="https://www.chaijs.com/" TargetMode="External"/><Relationship Id="rId10" Type="http://schemas.openxmlformats.org/officeDocument/2006/relationships/slideLayout" Target="../slideLayouts/slideLayout25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37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637560" cy="63756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106640" y="1065240"/>
            <a:ext cx="57499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Tamir Reiss</a:t>
            </a:r>
            <a:br/>
            <a:r>
              <a:rPr b="0" lang="en-US" sz="1800" spc="-1" strike="noStrike">
                <a:solidFill>
                  <a:srgbClr val="f08e1b"/>
                </a:solidFill>
                <a:latin typeface="Segoe Light"/>
                <a:ea typeface="DejaVu Sans"/>
              </a:rPr>
              <a:t>Automation Load and Performance Testing Consultant at Sela Group</a:t>
            </a:r>
            <a:endParaRPr b="0" lang="en-US" sz="18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097280" y="2286000"/>
            <a:ext cx="5301000" cy="454680"/>
          </a:xfrm>
          <a:prstGeom prst="rect">
            <a:avLst/>
          </a:prstGeom>
          <a:noFill/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262e64"/>
                </a:solidFill>
                <a:latin typeface="Segoe UI Semilight"/>
                <a:ea typeface="DejaVu Sans"/>
              </a:rPr>
              <a:t>Mocha API Testing from Zero to Hero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554480" y="1554480"/>
            <a:ext cx="35636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66b3"/>
                </a:solidFill>
                <a:uFillTx/>
                <a:latin typeface="Arial"/>
                <a:ea typeface="DejaVu Sans"/>
              </a:rPr>
              <a:t>https://github.com/tamir321/mochaDemo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https://github.com/tamir321/catsAndDogs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2"/>
          <a:srcRect l="0" t="0" r="64672" b="0"/>
          <a:stretch/>
        </p:blipFill>
        <p:spPr>
          <a:xfrm>
            <a:off x="0" y="1992600"/>
            <a:ext cx="1159200" cy="11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29560" y="316800"/>
            <a:ext cx="691920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29560" y="861480"/>
            <a:ext cx="691920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Installing </a:t>
            </a:r>
            <a:endParaRPr b="0" lang="en-US" sz="28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14520" y="68400"/>
            <a:ext cx="1003320" cy="102672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2880" y="-92520"/>
            <a:ext cx="6761520" cy="1536480"/>
            <a:chOff x="2880" y="-92520"/>
            <a:chExt cx="6761520" cy="1536480"/>
          </a:xfrm>
        </p:grpSpPr>
        <p:sp>
          <p:nvSpPr>
            <p:cNvPr id="378" name="CustomShape 2"/>
            <p:cNvSpPr/>
            <p:nvPr/>
          </p:nvSpPr>
          <p:spPr>
            <a:xfrm>
              <a:off x="1531440" y="786240"/>
              <a:ext cx="5232960" cy="657720"/>
            </a:xfrm>
            <a:prstGeom prst="rect">
              <a:avLst/>
            </a:prstGeom>
            <a:solidFill>
              <a:srgbClr val="4b84c9">
                <a:alpha val="50000"/>
              </a:srgbClr>
            </a:solidFill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45000">
              <a:normAutofit/>
            </a:bodyPr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Mocha is a feature-rich JavaScript test framework running on </a:t>
              </a: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2"/>
                </a:rPr>
                <a:t>Node.js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making asynchronous testing </a:t>
              </a:r>
              <a:r>
                <a:rPr b="0" i="1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simple</a:t>
              </a: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 and </a:t>
              </a:r>
              <a:r>
                <a:rPr b="0" i="1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fun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.</a:t>
              </a:r>
              <a:endParaRPr b="0" lang="en-US" sz="1800" spc="-1" strike="noStrike">
                <a:latin typeface="Arial"/>
              </a:endParaRPr>
            </a:p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3"/>
                </a:rPr>
                <a:t>https://mochajs.org/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9" name="Picture 2" descr=""/>
            <p:cNvPicPr/>
            <p:nvPr/>
          </p:nvPicPr>
          <p:blipFill>
            <a:blip r:embed="rId4"/>
            <a:stretch/>
          </p:blipFill>
          <p:spPr>
            <a:xfrm>
              <a:off x="2880" y="-92520"/>
              <a:ext cx="4096800" cy="1388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0" name="Group 3"/>
          <p:cNvGrpSpPr/>
          <p:nvPr/>
        </p:nvGrpSpPr>
        <p:grpSpPr>
          <a:xfrm>
            <a:off x="1828800" y="1538280"/>
            <a:ext cx="5632920" cy="952920"/>
            <a:chOff x="1828800" y="1538280"/>
            <a:chExt cx="5632920" cy="952920"/>
          </a:xfrm>
        </p:grpSpPr>
        <p:pic>
          <p:nvPicPr>
            <p:cNvPr id="381" name="Picture 1" descr=""/>
            <p:cNvPicPr/>
            <p:nvPr/>
          </p:nvPicPr>
          <p:blipFill>
            <a:blip r:embed="rId5"/>
            <a:srcRect l="0" t="6281" r="8959" b="10925"/>
            <a:stretch/>
          </p:blipFill>
          <p:spPr>
            <a:xfrm>
              <a:off x="2463120" y="1538280"/>
              <a:ext cx="4998600" cy="952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2" name="" descr=""/>
            <p:cNvPicPr/>
            <p:nvPr/>
          </p:nvPicPr>
          <p:blipFill>
            <a:blip r:embed="rId6"/>
            <a:stretch/>
          </p:blipFill>
          <p:spPr>
            <a:xfrm>
              <a:off x="1828800" y="1749240"/>
              <a:ext cx="627120" cy="627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3" name="Group 4"/>
          <p:cNvGrpSpPr/>
          <p:nvPr/>
        </p:nvGrpSpPr>
        <p:grpSpPr>
          <a:xfrm>
            <a:off x="297000" y="2638080"/>
            <a:ext cx="5005440" cy="1201320"/>
            <a:chOff x="297000" y="2638080"/>
            <a:chExt cx="5005440" cy="1201320"/>
          </a:xfrm>
        </p:grpSpPr>
        <p:pic>
          <p:nvPicPr>
            <p:cNvPr id="384" name="Picture 6" descr=""/>
            <p:cNvPicPr/>
            <p:nvPr/>
          </p:nvPicPr>
          <p:blipFill>
            <a:blip r:embed="rId7"/>
            <a:stretch/>
          </p:blipFill>
          <p:spPr>
            <a:xfrm>
              <a:off x="297000" y="2638080"/>
              <a:ext cx="2484360" cy="495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5"/>
            <p:cNvSpPr/>
            <p:nvPr/>
          </p:nvSpPr>
          <p:spPr>
            <a:xfrm>
              <a:off x="1220760" y="3181680"/>
              <a:ext cx="4081680" cy="657720"/>
            </a:xfrm>
            <a:prstGeom prst="rect">
              <a:avLst/>
            </a:prstGeom>
            <a:solidFill>
              <a:srgbClr val="4b84c9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45000">
              <a:normAutofit/>
            </a:bodyPr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Chai is a BDD / TDD assertion library for </a:t>
              </a: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8"/>
                </a:rPr>
                <a:t>Node.js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 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that can be delightfully paired with any javascript testing framework</a:t>
              </a:r>
              <a:endParaRPr b="0" lang="en-US" sz="1800" spc="-1" strike="noStrike">
                <a:latin typeface="Arial"/>
              </a:endParaRPr>
            </a:p>
            <a:p>
              <a:pPr marL="343080" indent="-33948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9"/>
                </a:rPr>
                <a:t>https://www.chaijs.com/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49440" y="171360"/>
            <a:ext cx="802800" cy="821520"/>
          </a:xfrm>
          <a:prstGeom prst="rect">
            <a:avLst/>
          </a:prstGeom>
          <a:ln>
            <a:noFill/>
          </a:ln>
        </p:spPr>
      </p:pic>
      <p:sp>
        <p:nvSpPr>
          <p:cNvPr id="387" name="CustomShape 1"/>
          <p:cNvSpPr/>
          <p:nvPr/>
        </p:nvSpPr>
        <p:spPr>
          <a:xfrm>
            <a:off x="529560" y="679680"/>
            <a:ext cx="3426840" cy="1239120"/>
          </a:xfrm>
          <a:prstGeom prst="rect">
            <a:avLst/>
          </a:prstGeom>
          <a:solidFill>
            <a:srgbClr val="ffffff">
              <a:alpha val="69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init</a:t>
            </a:r>
            <a:endParaRPr b="0" lang="en-US" sz="14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-D mocha</a:t>
            </a:r>
            <a:endParaRPr b="0" lang="en-US" sz="14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–save chai</a:t>
            </a:r>
            <a:endParaRPr b="0" lang="en-US" sz="14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–D nyc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7360" y="2103120"/>
            <a:ext cx="4066200" cy="131184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39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Visual Code add the “Mocha Test Explorer” extension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529560" y="316800"/>
            <a:ext cx="68572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Install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0" name="Picture 1" descr=""/>
          <p:cNvPicPr/>
          <p:nvPr/>
        </p:nvPicPr>
        <p:blipFill>
          <a:blip r:embed="rId6"/>
          <a:srcRect l="0" t="6281" r="8959" b="10925"/>
          <a:stretch/>
        </p:blipFill>
        <p:spPr>
          <a:xfrm>
            <a:off x="91440" y="2834640"/>
            <a:ext cx="4998960" cy="95328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7"/>
          <a:stretch/>
        </p:blipFill>
        <p:spPr>
          <a:xfrm>
            <a:off x="5669280" y="3204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392" name="Picture 2" descr=""/>
          <p:cNvPicPr/>
          <p:nvPr/>
        </p:nvPicPr>
        <p:blipFill>
          <a:blip r:embed="rId8"/>
          <a:srcRect l="-6161" t="-522" r="18864" b="19831"/>
          <a:stretch/>
        </p:blipFill>
        <p:spPr>
          <a:xfrm>
            <a:off x="3819240" y="994320"/>
            <a:ext cx="3972600" cy="263340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9"/>
          <a:stretch/>
        </p:blipFill>
        <p:spPr>
          <a:xfrm>
            <a:off x="4754880" y="274320"/>
            <a:ext cx="627120" cy="62712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10"/>
          <a:stretch/>
        </p:blipFill>
        <p:spPr>
          <a:xfrm>
            <a:off x="4755240" y="274680"/>
            <a:ext cx="627120" cy="6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29560" y="316800"/>
            <a:ext cx="68572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Lets start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29560" y="316800"/>
            <a:ext cx="68572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First Test</a:t>
            </a: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304920" y="813960"/>
            <a:ext cx="3684600" cy="2849400"/>
          </a:xfrm>
          <a:prstGeom prst="rect">
            <a:avLst/>
          </a:prstGeom>
          <a:ln>
            <a:noFill/>
          </a:ln>
        </p:spPr>
      </p:pic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5047560" y="526320"/>
            <a:ext cx="1956960" cy="2004840"/>
          </a:xfrm>
          <a:prstGeom prst="rect">
            <a:avLst/>
          </a:prstGeom>
          <a:ln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4572000" y="2926080"/>
            <a:ext cx="3014640" cy="24156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issue : netstat -tulpn | grep 9229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400" name="Group 3"/>
          <p:cNvGrpSpPr/>
          <p:nvPr/>
        </p:nvGrpSpPr>
        <p:grpSpPr>
          <a:xfrm>
            <a:off x="0" y="1280160"/>
            <a:ext cx="2370960" cy="2102040"/>
            <a:chOff x="0" y="1280160"/>
            <a:chExt cx="2370960" cy="2102040"/>
          </a:xfrm>
        </p:grpSpPr>
        <p:sp>
          <p:nvSpPr>
            <p:cNvPr id="401" name="CustomShape 4"/>
            <p:cNvSpPr/>
            <p:nvPr/>
          </p:nvSpPr>
          <p:spPr>
            <a:xfrm>
              <a:off x="0" y="1280160"/>
              <a:ext cx="364680" cy="2102040"/>
            </a:xfrm>
            <a:custGeom>
              <a:avLst/>
              <a:gdLst/>
              <a:ahLst/>
              <a:rect l="l" t="t" r="r" b="b"/>
              <a:pathLst>
                <a:path w="1018" h="5844">
                  <a:moveTo>
                    <a:pt x="0" y="1163"/>
                  </a:moveTo>
                  <a:lnTo>
                    <a:pt x="508" y="0"/>
                  </a:lnTo>
                  <a:lnTo>
                    <a:pt x="1017" y="1163"/>
                  </a:lnTo>
                  <a:lnTo>
                    <a:pt x="762" y="1163"/>
                  </a:lnTo>
                  <a:lnTo>
                    <a:pt x="762" y="4679"/>
                  </a:lnTo>
                  <a:lnTo>
                    <a:pt x="1017" y="4679"/>
                  </a:lnTo>
                  <a:lnTo>
                    <a:pt x="508" y="5843"/>
                  </a:lnTo>
                  <a:lnTo>
                    <a:pt x="0" y="4679"/>
                  </a:lnTo>
                  <a:lnTo>
                    <a:pt x="254" y="4679"/>
                  </a:lnTo>
                  <a:lnTo>
                    <a:pt x="254" y="1163"/>
                  </a:lnTo>
                  <a:lnTo>
                    <a:pt x="0" y="1163"/>
                  </a:lnTo>
                </a:path>
              </a:pathLst>
            </a:custGeom>
            <a:solidFill>
              <a:srgbClr val="0066b3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5"/>
            <p:cNvSpPr/>
            <p:nvPr/>
          </p:nvSpPr>
          <p:spPr>
            <a:xfrm>
              <a:off x="2184480" y="1463040"/>
              <a:ext cx="186480" cy="1370520"/>
            </a:xfrm>
            <a:custGeom>
              <a:avLst/>
              <a:gdLst/>
              <a:ahLst/>
              <a:rect l="l" t="t" r="r" b="b"/>
              <a:pathLst>
                <a:path w="539" h="3812">
                  <a:moveTo>
                    <a:pt x="0" y="758"/>
                  </a:moveTo>
                  <a:lnTo>
                    <a:pt x="255" y="0"/>
                  </a:lnTo>
                  <a:lnTo>
                    <a:pt x="522" y="758"/>
                  </a:lnTo>
                  <a:lnTo>
                    <a:pt x="391" y="758"/>
                  </a:lnTo>
                  <a:lnTo>
                    <a:pt x="407" y="3052"/>
                  </a:lnTo>
                  <a:lnTo>
                    <a:pt x="538" y="3052"/>
                  </a:lnTo>
                  <a:lnTo>
                    <a:pt x="283" y="3811"/>
                  </a:lnTo>
                  <a:lnTo>
                    <a:pt x="16" y="3052"/>
                  </a:lnTo>
                  <a:lnTo>
                    <a:pt x="146" y="3052"/>
                  </a:lnTo>
                  <a:lnTo>
                    <a:pt x="130" y="758"/>
                  </a:lnTo>
                  <a:lnTo>
                    <a:pt x="0" y="758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6"/>
            <p:cNvSpPr/>
            <p:nvPr/>
          </p:nvSpPr>
          <p:spPr>
            <a:xfrm>
              <a:off x="2237040" y="2926080"/>
              <a:ext cx="88920" cy="364680"/>
            </a:xfrm>
            <a:custGeom>
              <a:avLst/>
              <a:gdLst/>
              <a:ahLst/>
              <a:rect l="l" t="t" r="r" b="b"/>
              <a:pathLst>
                <a:path w="256" h="1018">
                  <a:moveTo>
                    <a:pt x="0" y="202"/>
                  </a:moveTo>
                  <a:lnTo>
                    <a:pt x="123" y="0"/>
                  </a:lnTo>
                  <a:lnTo>
                    <a:pt x="251" y="202"/>
                  </a:lnTo>
                  <a:lnTo>
                    <a:pt x="188" y="202"/>
                  </a:lnTo>
                  <a:lnTo>
                    <a:pt x="192" y="814"/>
                  </a:lnTo>
                  <a:lnTo>
                    <a:pt x="255" y="814"/>
                  </a:lnTo>
                  <a:lnTo>
                    <a:pt x="131" y="1017"/>
                  </a:lnTo>
                  <a:lnTo>
                    <a:pt x="4" y="814"/>
                  </a:lnTo>
                  <a:lnTo>
                    <a:pt x="66" y="814"/>
                  </a:lnTo>
                  <a:lnTo>
                    <a:pt x="62" y="202"/>
                  </a:lnTo>
                  <a:lnTo>
                    <a:pt x="0" y="202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05" name="Group 8"/>
          <p:cNvGrpSpPr/>
          <p:nvPr/>
        </p:nvGrpSpPr>
        <p:grpSpPr>
          <a:xfrm>
            <a:off x="5394960" y="914400"/>
            <a:ext cx="268200" cy="821880"/>
            <a:chOff x="5394960" y="914400"/>
            <a:chExt cx="268200" cy="821880"/>
          </a:xfrm>
        </p:grpSpPr>
        <p:sp>
          <p:nvSpPr>
            <p:cNvPr id="406" name="CustomShape 9"/>
            <p:cNvSpPr/>
            <p:nvPr/>
          </p:nvSpPr>
          <p:spPr>
            <a:xfrm>
              <a:off x="5394960" y="914400"/>
              <a:ext cx="90360" cy="821880"/>
            </a:xfrm>
            <a:custGeom>
              <a:avLst/>
              <a:gdLst/>
              <a:ahLst/>
              <a:rect l="l" t="t" r="r" b="b"/>
              <a:pathLst>
                <a:path w="256" h="2288">
                  <a:moveTo>
                    <a:pt x="0" y="455"/>
                  </a:moveTo>
                  <a:lnTo>
                    <a:pt x="127" y="0"/>
                  </a:lnTo>
                  <a:lnTo>
                    <a:pt x="255" y="455"/>
                  </a:lnTo>
                  <a:lnTo>
                    <a:pt x="191" y="455"/>
                  </a:lnTo>
                  <a:lnTo>
                    <a:pt x="191" y="1831"/>
                  </a:lnTo>
                  <a:lnTo>
                    <a:pt x="255" y="1831"/>
                  </a:lnTo>
                  <a:lnTo>
                    <a:pt x="127" y="2287"/>
                  </a:lnTo>
                  <a:lnTo>
                    <a:pt x="0" y="1831"/>
                  </a:lnTo>
                  <a:lnTo>
                    <a:pt x="63" y="1831"/>
                  </a:lnTo>
                  <a:lnTo>
                    <a:pt x="63" y="455"/>
                  </a:lnTo>
                  <a:lnTo>
                    <a:pt x="0" y="455"/>
                  </a:lnTo>
                </a:path>
              </a:pathLst>
            </a:custGeom>
            <a:solidFill>
              <a:srgbClr val="0066b3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7" name="Group 10"/>
            <p:cNvGrpSpPr/>
            <p:nvPr/>
          </p:nvGrpSpPr>
          <p:grpSpPr>
            <a:xfrm>
              <a:off x="5573520" y="1078560"/>
              <a:ext cx="89640" cy="657720"/>
              <a:chOff x="5573520" y="1078560"/>
              <a:chExt cx="89640" cy="657720"/>
            </a:xfrm>
          </p:grpSpPr>
          <p:sp>
            <p:nvSpPr>
              <p:cNvPr id="408" name="CustomShape 11"/>
              <p:cNvSpPr/>
              <p:nvPr/>
            </p:nvSpPr>
            <p:spPr>
              <a:xfrm>
                <a:off x="5573880" y="1078560"/>
                <a:ext cx="88920" cy="364680"/>
              </a:xfrm>
              <a:custGeom>
                <a:avLst/>
                <a:gdLst/>
                <a:ahLst/>
                <a:rect l="l" t="t" r="r" b="b"/>
                <a:pathLst>
                  <a:path w="256" h="1018">
                    <a:moveTo>
                      <a:pt x="0" y="202"/>
                    </a:moveTo>
                    <a:lnTo>
                      <a:pt x="123" y="0"/>
                    </a:lnTo>
                    <a:lnTo>
                      <a:pt x="251" y="202"/>
                    </a:lnTo>
                    <a:lnTo>
                      <a:pt x="188" y="202"/>
                    </a:lnTo>
                    <a:lnTo>
                      <a:pt x="192" y="814"/>
                    </a:lnTo>
                    <a:lnTo>
                      <a:pt x="255" y="814"/>
                    </a:lnTo>
                    <a:lnTo>
                      <a:pt x="131" y="1017"/>
                    </a:lnTo>
                    <a:lnTo>
                      <a:pt x="4" y="814"/>
                    </a:lnTo>
                    <a:lnTo>
                      <a:pt x="66" y="814"/>
                    </a:lnTo>
                    <a:lnTo>
                      <a:pt x="62" y="202"/>
                    </a:lnTo>
                    <a:lnTo>
                      <a:pt x="0" y="202"/>
                    </a:lnTo>
                  </a:path>
                </a:pathLst>
              </a:custGeom>
              <a:solidFill>
                <a:srgbClr val="ed1c24"/>
              </a:solidFill>
              <a:ln>
                <a:solidFill>
                  <a:srgbClr val="fffb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12"/>
              <p:cNvSpPr/>
              <p:nvPr/>
            </p:nvSpPr>
            <p:spPr>
              <a:xfrm>
                <a:off x="5573520" y="1463040"/>
                <a:ext cx="89640" cy="273240"/>
              </a:xfrm>
              <a:custGeom>
                <a:avLst/>
                <a:gdLst/>
                <a:ahLst/>
                <a:rect l="l" t="t" r="r" b="b"/>
                <a:pathLst>
                  <a:path w="258" h="764">
                    <a:moveTo>
                      <a:pt x="0" y="151"/>
                    </a:moveTo>
                    <a:lnTo>
                      <a:pt x="125" y="0"/>
                    </a:lnTo>
                    <a:lnTo>
                      <a:pt x="253" y="151"/>
                    </a:lnTo>
                    <a:lnTo>
                      <a:pt x="189" y="151"/>
                    </a:lnTo>
                    <a:lnTo>
                      <a:pt x="193" y="611"/>
                    </a:lnTo>
                    <a:lnTo>
                      <a:pt x="257" y="611"/>
                    </a:lnTo>
                    <a:lnTo>
                      <a:pt x="131" y="763"/>
                    </a:lnTo>
                    <a:lnTo>
                      <a:pt x="4" y="611"/>
                    </a:lnTo>
                    <a:lnTo>
                      <a:pt x="67" y="611"/>
                    </a:lnTo>
                    <a:lnTo>
                      <a:pt x="63" y="151"/>
                    </a:lnTo>
                    <a:lnTo>
                      <a:pt x="0" y="151"/>
                    </a:lnTo>
                  </a:path>
                </a:pathLst>
              </a:custGeom>
              <a:solidFill>
                <a:srgbClr val="ed1c24"/>
              </a:solidFill>
              <a:ln>
                <a:solidFill>
                  <a:srgbClr val="fffb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10" name="Group 13"/>
          <p:cNvGrpSpPr/>
          <p:nvPr/>
        </p:nvGrpSpPr>
        <p:grpSpPr>
          <a:xfrm>
            <a:off x="457200" y="1536120"/>
            <a:ext cx="1736280" cy="1224360"/>
            <a:chOff x="457200" y="1536120"/>
            <a:chExt cx="1736280" cy="1224360"/>
          </a:xfrm>
        </p:grpSpPr>
        <p:sp>
          <p:nvSpPr>
            <p:cNvPr id="411" name="CustomShape 14"/>
            <p:cNvSpPr/>
            <p:nvPr/>
          </p:nvSpPr>
          <p:spPr>
            <a:xfrm>
              <a:off x="457200" y="1536120"/>
              <a:ext cx="1726200" cy="547560"/>
            </a:xfrm>
            <a:prstGeom prst="rect">
              <a:avLst/>
            </a:prstGeom>
            <a:solidFill>
              <a:srgbClr val="fff200">
                <a:alpha val="56000"/>
              </a:srgbClr>
            </a:solidFill>
            <a:ln w="12600">
              <a:solidFill>
                <a:srgbClr val="0066b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457200" y="2121480"/>
              <a:ext cx="1736280" cy="639000"/>
            </a:xfrm>
            <a:prstGeom prst="rect">
              <a:avLst/>
            </a:prstGeom>
            <a:solidFill>
              <a:srgbClr val="c7a0cb">
                <a:alpha val="56000"/>
              </a:srgbClr>
            </a:solidFill>
            <a:ln w="12600">
              <a:solidFill>
                <a:srgbClr val="a32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roup 16"/>
          <p:cNvGrpSpPr/>
          <p:nvPr/>
        </p:nvGrpSpPr>
        <p:grpSpPr>
          <a:xfrm>
            <a:off x="5650920" y="1170360"/>
            <a:ext cx="903240" cy="246240"/>
            <a:chOff x="5650920" y="1170360"/>
            <a:chExt cx="903240" cy="246240"/>
          </a:xfrm>
        </p:grpSpPr>
        <p:sp>
          <p:nvSpPr>
            <p:cNvPr id="414" name="CustomShape 17"/>
            <p:cNvSpPr/>
            <p:nvPr/>
          </p:nvSpPr>
          <p:spPr>
            <a:xfrm>
              <a:off x="5650920" y="1170360"/>
              <a:ext cx="903240" cy="108720"/>
            </a:xfrm>
            <a:prstGeom prst="rect">
              <a:avLst/>
            </a:prstGeom>
            <a:solidFill>
              <a:srgbClr val="fff200">
                <a:alpha val="56000"/>
              </a:srgbClr>
            </a:solidFill>
            <a:ln w="6480">
              <a:solidFill>
                <a:srgbClr val="0066b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5650920" y="1289520"/>
              <a:ext cx="748800" cy="127080"/>
            </a:xfrm>
            <a:prstGeom prst="rect">
              <a:avLst/>
            </a:prstGeom>
            <a:solidFill>
              <a:srgbClr val="c7a0cb">
                <a:alpha val="56000"/>
              </a:srgbClr>
            </a:solidFill>
            <a:ln w="12600">
              <a:solidFill>
                <a:srgbClr val="a32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4752000" y="211320"/>
            <a:ext cx="2962440" cy="221328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09800" y="914400"/>
            <a:ext cx="5063400" cy="34632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39480">
              <a:lnSpc>
                <a:spcPct val="10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npm install save “chai-http” ,”path” ,”delay”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2"/>
          <a:stretch/>
        </p:blipFill>
        <p:spPr>
          <a:xfrm>
            <a:off x="594360" y="1684800"/>
            <a:ext cx="4068000" cy="130536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3761640" y="1919520"/>
            <a:ext cx="428760" cy="1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"/>
          <p:cNvSpPr/>
          <p:nvPr/>
        </p:nvSpPr>
        <p:spPr>
          <a:xfrm>
            <a:off x="91440" y="49680"/>
            <a:ext cx="658260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08e1b"/>
                </a:solidFill>
                <a:latin typeface="Segoe Light"/>
                <a:ea typeface="DejaVu Sans"/>
              </a:rPr>
              <a:t>API Test with Mocha</a:t>
            </a: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21" name="Group 4"/>
          <p:cNvGrpSpPr/>
          <p:nvPr/>
        </p:nvGrpSpPr>
        <p:grpSpPr>
          <a:xfrm>
            <a:off x="1664280" y="2195280"/>
            <a:ext cx="2449440" cy="273240"/>
            <a:chOff x="1664280" y="2195280"/>
            <a:chExt cx="2449440" cy="273240"/>
          </a:xfrm>
        </p:grpSpPr>
        <p:sp>
          <p:nvSpPr>
            <p:cNvPr id="422" name="CustomShape 5"/>
            <p:cNvSpPr/>
            <p:nvPr/>
          </p:nvSpPr>
          <p:spPr>
            <a:xfrm>
              <a:off x="3566160" y="2195280"/>
              <a:ext cx="547560" cy="181800"/>
            </a:xfrm>
            <a:prstGeom prst="ellipse">
              <a:avLst/>
            </a:prstGeom>
            <a:noFill/>
            <a:ln w="19080">
              <a:solidFill>
                <a:srgbClr val="fff2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6"/>
            <p:cNvSpPr/>
            <p:nvPr/>
          </p:nvSpPr>
          <p:spPr>
            <a:xfrm>
              <a:off x="1664280" y="2286720"/>
              <a:ext cx="364680" cy="181800"/>
            </a:xfrm>
            <a:prstGeom prst="ellipse">
              <a:avLst/>
            </a:prstGeom>
            <a:noFill/>
            <a:ln w="19080">
              <a:solidFill>
                <a:srgbClr val="fff2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4" name="Line 7"/>
          <p:cNvSpPr/>
          <p:nvPr/>
        </p:nvSpPr>
        <p:spPr>
          <a:xfrm>
            <a:off x="969120" y="2889360"/>
            <a:ext cx="1371600" cy="360"/>
          </a:xfrm>
          <a:prstGeom prst="line">
            <a:avLst/>
          </a:prstGeom>
          <a:ln w="1908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29560" y="316800"/>
            <a:ext cx="68572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CICD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529560" y="862560"/>
            <a:ext cx="692964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Packge.json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2960" y="3051000"/>
            <a:ext cx="79261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395280" y="1280520"/>
            <a:ext cx="3475080" cy="1584360"/>
          </a:xfrm>
          <a:prstGeom prst="rect">
            <a:avLst/>
          </a:prstGeom>
          <a:ln>
            <a:noFill/>
          </a:ln>
        </p:spPr>
      </p:pic>
      <p:sp>
        <p:nvSpPr>
          <p:cNvPr id="429" name="CustomShape 4"/>
          <p:cNvSpPr/>
          <p:nvPr/>
        </p:nvSpPr>
        <p:spPr>
          <a:xfrm>
            <a:off x="395640" y="157680"/>
            <a:ext cx="712476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4047840" y="926280"/>
            <a:ext cx="347508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test</a:t>
            </a:r>
            <a:endParaRPr b="0" lang="en-US" sz="185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catTest</a:t>
            </a:r>
            <a:endParaRPr b="0" lang="en-US" sz="185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dogTest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4047840" y="2125800"/>
            <a:ext cx="347508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Sela_Template_Ver_01</Template>
  <TotalTime>7287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2020-11-10T13:17:17Z</dcterms:created>
  <dc:creator>Asaf Amran</dc:creator>
  <dc:description/>
  <dc:language>en-US</dc:language>
  <cp:lastModifiedBy/>
  <cp:lastPrinted>2013-09-11T13:44:00Z</cp:lastPrinted>
  <dcterms:modified xsi:type="dcterms:W3CDTF">2020-12-05T15:32:05Z</dcterms:modified>
  <cp:revision>54</cp:revision>
  <dc:subject/>
  <dc:title>Insert Speaker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