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308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80" r:id="rId11"/>
    <p:sldId id="265" r:id="rId12"/>
    <p:sldId id="264" r:id="rId13"/>
    <p:sldId id="266" r:id="rId14"/>
    <p:sldId id="268" r:id="rId15"/>
    <p:sldId id="271" r:id="rId16"/>
    <p:sldId id="319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2" r:id="rId26"/>
    <p:sldId id="281" r:id="rId27"/>
    <p:sldId id="284" r:id="rId28"/>
    <p:sldId id="285" r:id="rId29"/>
    <p:sldId id="286" r:id="rId30"/>
    <p:sldId id="289" r:id="rId31"/>
    <p:sldId id="288" r:id="rId32"/>
    <p:sldId id="287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10" r:id="rId52"/>
    <p:sldId id="312" r:id="rId53"/>
    <p:sldId id="313" r:id="rId54"/>
    <p:sldId id="317" r:id="rId55"/>
    <p:sldId id="315" r:id="rId56"/>
    <p:sldId id="318" r:id="rId57"/>
    <p:sldId id="311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82" autoAdjust="0"/>
    <p:restoredTop sz="93792" autoAdjust="0"/>
  </p:normalViewPr>
  <p:slideViewPr>
    <p:cSldViewPr snapToGrid="0">
      <p:cViewPr varScale="1">
        <p:scale>
          <a:sx n="59" d="100"/>
          <a:sy n="59" d="100"/>
        </p:scale>
        <p:origin x="4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29C7D2-8E26-49FE-B8FD-60B43E4D60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136F993-C4AE-4519-93F3-5E49DD57F635}">
      <dgm:prSet/>
      <dgm:spPr/>
      <dgm:t>
        <a:bodyPr/>
        <a:lstStyle/>
        <a:p>
          <a:r>
            <a:rPr lang="en-US"/>
            <a:t>First introduced in a paper by John Hopfield in 1982</a:t>
          </a:r>
        </a:p>
      </dgm:t>
    </dgm:pt>
    <dgm:pt modelId="{E9ED1043-612A-473B-AB9A-C0D066C373B8}" type="parTrans" cxnId="{11A7ECBE-3BA2-4B20-BD27-0D1BF4F5CD6F}">
      <dgm:prSet/>
      <dgm:spPr/>
      <dgm:t>
        <a:bodyPr/>
        <a:lstStyle/>
        <a:p>
          <a:endParaRPr lang="en-US"/>
        </a:p>
      </dgm:t>
    </dgm:pt>
    <dgm:pt modelId="{5D492499-A90A-4850-BD3E-B13F385037BF}" type="sibTrans" cxnId="{11A7ECBE-3BA2-4B20-BD27-0D1BF4F5CD6F}">
      <dgm:prSet/>
      <dgm:spPr/>
      <dgm:t>
        <a:bodyPr/>
        <a:lstStyle/>
        <a:p>
          <a:endParaRPr lang="en-US"/>
        </a:p>
      </dgm:t>
    </dgm:pt>
    <dgm:pt modelId="{83628502-EFF0-4D1E-A10B-A36DE3723299}">
      <dgm:prSet/>
      <dgm:spPr/>
      <dgm:t>
        <a:bodyPr/>
        <a:lstStyle/>
        <a:p>
          <a:r>
            <a:rPr lang="en-US"/>
            <a:t>The main purpose of the network is to model a </a:t>
          </a:r>
          <a:r>
            <a:rPr lang="en-US" b="1" i="1"/>
            <a:t>context addressable (Associative) memory</a:t>
          </a:r>
          <a:endParaRPr lang="en-US"/>
        </a:p>
      </dgm:t>
    </dgm:pt>
    <dgm:pt modelId="{36C56827-596D-4AB6-A73F-6FB9374F9994}" type="parTrans" cxnId="{0A705855-0B4A-4BF5-9E7E-E45EEC1AD3B9}">
      <dgm:prSet/>
      <dgm:spPr/>
      <dgm:t>
        <a:bodyPr/>
        <a:lstStyle/>
        <a:p>
          <a:endParaRPr lang="en-US"/>
        </a:p>
      </dgm:t>
    </dgm:pt>
    <dgm:pt modelId="{EF1128E6-7EFD-435F-B544-46C2C4D39729}" type="sibTrans" cxnId="{0A705855-0B4A-4BF5-9E7E-E45EEC1AD3B9}">
      <dgm:prSet/>
      <dgm:spPr/>
      <dgm:t>
        <a:bodyPr/>
        <a:lstStyle/>
        <a:p>
          <a:endParaRPr lang="en-US"/>
        </a:p>
      </dgm:t>
    </dgm:pt>
    <dgm:pt modelId="{67956DA9-72E7-4440-BFBD-6555B01FEC4F}" type="pres">
      <dgm:prSet presAssocID="{8429C7D2-8E26-49FE-B8FD-60B43E4D606A}" presName="root" presStyleCnt="0">
        <dgm:presLayoutVars>
          <dgm:dir/>
          <dgm:resizeHandles val="exact"/>
        </dgm:presLayoutVars>
      </dgm:prSet>
      <dgm:spPr/>
    </dgm:pt>
    <dgm:pt modelId="{CB7CF4A9-3D91-40B4-887C-DA562AF21B1C}" type="pres">
      <dgm:prSet presAssocID="{3136F993-C4AE-4519-93F3-5E49DD57F635}" presName="compNode" presStyleCnt="0"/>
      <dgm:spPr/>
    </dgm:pt>
    <dgm:pt modelId="{911A412C-590D-4C9D-9840-4D47434E0D6C}" type="pres">
      <dgm:prSet presAssocID="{3136F993-C4AE-4519-93F3-5E49DD57F635}" presName="bgRect" presStyleLbl="bgShp" presStyleIdx="0" presStyleCnt="2"/>
      <dgm:spPr/>
    </dgm:pt>
    <dgm:pt modelId="{D6AB3055-92FA-494D-B43E-A0A15FFDE71A}" type="pres">
      <dgm:prSet presAssocID="{3136F993-C4AE-4519-93F3-5E49DD57F63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6688B36-8017-4FB9-9D88-1A606B0F029D}" type="pres">
      <dgm:prSet presAssocID="{3136F993-C4AE-4519-93F3-5E49DD57F635}" presName="spaceRect" presStyleCnt="0"/>
      <dgm:spPr/>
    </dgm:pt>
    <dgm:pt modelId="{AAF192D9-551C-4344-B304-0FCB0B1A33EB}" type="pres">
      <dgm:prSet presAssocID="{3136F993-C4AE-4519-93F3-5E49DD57F635}" presName="parTx" presStyleLbl="revTx" presStyleIdx="0" presStyleCnt="2">
        <dgm:presLayoutVars>
          <dgm:chMax val="0"/>
          <dgm:chPref val="0"/>
        </dgm:presLayoutVars>
      </dgm:prSet>
      <dgm:spPr/>
    </dgm:pt>
    <dgm:pt modelId="{AFA49C2F-4530-48CA-88D1-9259B10FC21B}" type="pres">
      <dgm:prSet presAssocID="{5D492499-A90A-4850-BD3E-B13F385037BF}" presName="sibTrans" presStyleCnt="0"/>
      <dgm:spPr/>
    </dgm:pt>
    <dgm:pt modelId="{55CC91B3-7D16-422E-ACF7-F225984D863F}" type="pres">
      <dgm:prSet presAssocID="{83628502-EFF0-4D1E-A10B-A36DE3723299}" presName="compNode" presStyleCnt="0"/>
      <dgm:spPr/>
    </dgm:pt>
    <dgm:pt modelId="{665388CD-2A3C-4736-86EA-7BD09135E61D}" type="pres">
      <dgm:prSet presAssocID="{83628502-EFF0-4D1E-A10B-A36DE3723299}" presName="bgRect" presStyleLbl="bgShp" presStyleIdx="1" presStyleCnt="2"/>
      <dgm:spPr/>
    </dgm:pt>
    <dgm:pt modelId="{D7D5ED23-D06F-4224-9BE1-8154CA3FE2E6}" type="pres">
      <dgm:prSet presAssocID="{83628502-EFF0-4D1E-A10B-A36DE372329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2503726-7413-4FC3-B6F8-369AC095E030}" type="pres">
      <dgm:prSet presAssocID="{83628502-EFF0-4D1E-A10B-A36DE3723299}" presName="spaceRect" presStyleCnt="0"/>
      <dgm:spPr/>
    </dgm:pt>
    <dgm:pt modelId="{271AC590-97E6-4135-B759-32E1285D06D1}" type="pres">
      <dgm:prSet presAssocID="{83628502-EFF0-4D1E-A10B-A36DE372329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A705855-0B4A-4BF5-9E7E-E45EEC1AD3B9}" srcId="{8429C7D2-8E26-49FE-B8FD-60B43E4D606A}" destId="{83628502-EFF0-4D1E-A10B-A36DE3723299}" srcOrd="1" destOrd="0" parTransId="{36C56827-596D-4AB6-A73F-6FB9374F9994}" sibTransId="{EF1128E6-7EFD-435F-B544-46C2C4D39729}"/>
    <dgm:cxn modelId="{91C00387-C0F5-4347-9A5D-A904D0882DDB}" type="presOf" srcId="{83628502-EFF0-4D1E-A10B-A36DE3723299}" destId="{271AC590-97E6-4135-B759-32E1285D06D1}" srcOrd="0" destOrd="0" presId="urn:microsoft.com/office/officeart/2018/2/layout/IconVerticalSolidList"/>
    <dgm:cxn modelId="{3F39BD8A-823F-45FE-BE50-92531E4D9B6A}" type="presOf" srcId="{3136F993-C4AE-4519-93F3-5E49DD57F635}" destId="{AAF192D9-551C-4344-B304-0FCB0B1A33EB}" srcOrd="0" destOrd="0" presId="urn:microsoft.com/office/officeart/2018/2/layout/IconVerticalSolidList"/>
    <dgm:cxn modelId="{8D38D8A0-7A8C-445E-AC9C-CEA5F06498E3}" type="presOf" srcId="{8429C7D2-8E26-49FE-B8FD-60B43E4D606A}" destId="{67956DA9-72E7-4440-BFBD-6555B01FEC4F}" srcOrd="0" destOrd="0" presId="urn:microsoft.com/office/officeart/2018/2/layout/IconVerticalSolidList"/>
    <dgm:cxn modelId="{11A7ECBE-3BA2-4B20-BD27-0D1BF4F5CD6F}" srcId="{8429C7D2-8E26-49FE-B8FD-60B43E4D606A}" destId="{3136F993-C4AE-4519-93F3-5E49DD57F635}" srcOrd="0" destOrd="0" parTransId="{E9ED1043-612A-473B-AB9A-C0D066C373B8}" sibTransId="{5D492499-A90A-4850-BD3E-B13F385037BF}"/>
    <dgm:cxn modelId="{84F3D6C1-2771-48C2-8F30-7CCBD6EDDB42}" type="presParOf" srcId="{67956DA9-72E7-4440-BFBD-6555B01FEC4F}" destId="{CB7CF4A9-3D91-40B4-887C-DA562AF21B1C}" srcOrd="0" destOrd="0" presId="urn:microsoft.com/office/officeart/2018/2/layout/IconVerticalSolidList"/>
    <dgm:cxn modelId="{1F325CDC-16AF-4C03-9239-799C5A88F9E7}" type="presParOf" srcId="{CB7CF4A9-3D91-40B4-887C-DA562AF21B1C}" destId="{911A412C-590D-4C9D-9840-4D47434E0D6C}" srcOrd="0" destOrd="0" presId="urn:microsoft.com/office/officeart/2018/2/layout/IconVerticalSolidList"/>
    <dgm:cxn modelId="{61A45BD2-F91F-42F3-8662-747B0DC808E9}" type="presParOf" srcId="{CB7CF4A9-3D91-40B4-887C-DA562AF21B1C}" destId="{D6AB3055-92FA-494D-B43E-A0A15FFDE71A}" srcOrd="1" destOrd="0" presId="urn:microsoft.com/office/officeart/2018/2/layout/IconVerticalSolidList"/>
    <dgm:cxn modelId="{E252054C-0805-4A29-A4AB-AC378C98DA57}" type="presParOf" srcId="{CB7CF4A9-3D91-40B4-887C-DA562AF21B1C}" destId="{D6688B36-8017-4FB9-9D88-1A606B0F029D}" srcOrd="2" destOrd="0" presId="urn:microsoft.com/office/officeart/2018/2/layout/IconVerticalSolidList"/>
    <dgm:cxn modelId="{1DE0E696-3CC4-4C73-96F0-FEAD6F94F1A4}" type="presParOf" srcId="{CB7CF4A9-3D91-40B4-887C-DA562AF21B1C}" destId="{AAF192D9-551C-4344-B304-0FCB0B1A33EB}" srcOrd="3" destOrd="0" presId="urn:microsoft.com/office/officeart/2018/2/layout/IconVerticalSolidList"/>
    <dgm:cxn modelId="{79D57CD3-0559-468E-914A-FD4167B2D012}" type="presParOf" srcId="{67956DA9-72E7-4440-BFBD-6555B01FEC4F}" destId="{AFA49C2F-4530-48CA-88D1-9259B10FC21B}" srcOrd="1" destOrd="0" presId="urn:microsoft.com/office/officeart/2018/2/layout/IconVerticalSolidList"/>
    <dgm:cxn modelId="{B9028565-4073-4F2F-B86B-11E9FB458660}" type="presParOf" srcId="{67956DA9-72E7-4440-BFBD-6555B01FEC4F}" destId="{55CC91B3-7D16-422E-ACF7-F225984D863F}" srcOrd="2" destOrd="0" presId="urn:microsoft.com/office/officeart/2018/2/layout/IconVerticalSolidList"/>
    <dgm:cxn modelId="{1FBD8923-D3A2-4CC9-BAFE-2B21B1CA3EB2}" type="presParOf" srcId="{55CC91B3-7D16-422E-ACF7-F225984D863F}" destId="{665388CD-2A3C-4736-86EA-7BD09135E61D}" srcOrd="0" destOrd="0" presId="urn:microsoft.com/office/officeart/2018/2/layout/IconVerticalSolidList"/>
    <dgm:cxn modelId="{49AF213E-FA4F-416A-83D0-495AF4E66B60}" type="presParOf" srcId="{55CC91B3-7D16-422E-ACF7-F225984D863F}" destId="{D7D5ED23-D06F-4224-9BE1-8154CA3FE2E6}" srcOrd="1" destOrd="0" presId="urn:microsoft.com/office/officeart/2018/2/layout/IconVerticalSolidList"/>
    <dgm:cxn modelId="{D105A259-0866-4634-8CF7-EC3C085ABBE2}" type="presParOf" srcId="{55CC91B3-7D16-422E-ACF7-F225984D863F}" destId="{02503726-7413-4FC3-B6F8-369AC095E030}" srcOrd="2" destOrd="0" presId="urn:microsoft.com/office/officeart/2018/2/layout/IconVerticalSolidList"/>
    <dgm:cxn modelId="{73BCBA88-5D5A-4D30-9018-75A6A136226D}" type="presParOf" srcId="{55CC91B3-7D16-422E-ACF7-F225984D863F}" destId="{271AC590-97E6-4135-B759-32E1285D06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E1463D-2E1B-454B-827D-31AD217E5DA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F8833F7-E0B2-4F55-A8FA-7C05FB3B8307}">
      <dgm:prSet/>
      <dgm:spPr/>
      <dgm:t>
        <a:bodyPr/>
        <a:lstStyle/>
        <a:p>
          <a:pPr>
            <a:defRPr cap="all"/>
          </a:pPr>
          <a:r>
            <a:rPr lang="en-US"/>
            <a:t>Motivation</a:t>
          </a:r>
        </a:p>
      </dgm:t>
    </dgm:pt>
    <dgm:pt modelId="{3648E315-5539-490D-8014-88BD90F26E6F}" type="parTrans" cxnId="{55919717-CE4E-4BE1-9906-61F0AA199409}">
      <dgm:prSet/>
      <dgm:spPr/>
      <dgm:t>
        <a:bodyPr/>
        <a:lstStyle/>
        <a:p>
          <a:endParaRPr lang="en-US"/>
        </a:p>
      </dgm:t>
    </dgm:pt>
    <dgm:pt modelId="{33B4BF76-6D7B-4CE3-9A44-289658207451}" type="sibTrans" cxnId="{55919717-CE4E-4BE1-9906-61F0AA199409}">
      <dgm:prSet/>
      <dgm:spPr/>
      <dgm:t>
        <a:bodyPr/>
        <a:lstStyle/>
        <a:p>
          <a:endParaRPr lang="en-US"/>
        </a:p>
      </dgm:t>
    </dgm:pt>
    <dgm:pt modelId="{C36191BB-C2E7-42C7-8C63-64E331E5BD2B}">
      <dgm:prSet/>
      <dgm:spPr/>
      <dgm:t>
        <a:bodyPr/>
        <a:lstStyle/>
        <a:p>
          <a:pPr>
            <a:defRPr cap="all"/>
          </a:pPr>
          <a:r>
            <a:rPr lang="en-US"/>
            <a:t>Dataset</a:t>
          </a:r>
        </a:p>
      </dgm:t>
    </dgm:pt>
    <dgm:pt modelId="{DABBFCB0-E0CE-43FE-9760-A71513784073}" type="parTrans" cxnId="{EE8FBBB9-054D-43F4-9939-B488BA6315CB}">
      <dgm:prSet/>
      <dgm:spPr/>
      <dgm:t>
        <a:bodyPr/>
        <a:lstStyle/>
        <a:p>
          <a:endParaRPr lang="en-US"/>
        </a:p>
      </dgm:t>
    </dgm:pt>
    <dgm:pt modelId="{DEFCB964-3D68-415F-956F-1421E4C52CF7}" type="sibTrans" cxnId="{EE8FBBB9-054D-43F4-9939-B488BA6315CB}">
      <dgm:prSet/>
      <dgm:spPr/>
      <dgm:t>
        <a:bodyPr/>
        <a:lstStyle/>
        <a:p>
          <a:endParaRPr lang="en-US"/>
        </a:p>
      </dgm:t>
    </dgm:pt>
    <dgm:pt modelId="{0545950D-BD28-4CDA-BC28-441891BDA87A}">
      <dgm:prSet/>
      <dgm:spPr/>
      <dgm:t>
        <a:bodyPr/>
        <a:lstStyle/>
        <a:p>
          <a:pPr>
            <a:defRPr cap="all"/>
          </a:pPr>
          <a:r>
            <a:rPr lang="en-US"/>
            <a:t>Methodology</a:t>
          </a:r>
        </a:p>
      </dgm:t>
    </dgm:pt>
    <dgm:pt modelId="{F676762E-3188-4AF6-B148-22150855AEA1}" type="parTrans" cxnId="{A9D69C90-0717-445F-A67B-A0AF59A7FC15}">
      <dgm:prSet/>
      <dgm:spPr/>
      <dgm:t>
        <a:bodyPr/>
        <a:lstStyle/>
        <a:p>
          <a:endParaRPr lang="en-US"/>
        </a:p>
      </dgm:t>
    </dgm:pt>
    <dgm:pt modelId="{E0D325D3-3B6E-4A5A-B527-758571C1EFAC}" type="sibTrans" cxnId="{A9D69C90-0717-445F-A67B-A0AF59A7FC15}">
      <dgm:prSet/>
      <dgm:spPr/>
      <dgm:t>
        <a:bodyPr/>
        <a:lstStyle/>
        <a:p>
          <a:endParaRPr lang="en-US"/>
        </a:p>
      </dgm:t>
    </dgm:pt>
    <dgm:pt modelId="{3B17AFB8-B9C0-41D6-BD17-D1749153EBF5}" type="pres">
      <dgm:prSet presAssocID="{B1E1463D-2E1B-454B-827D-31AD217E5DA4}" presName="root" presStyleCnt="0">
        <dgm:presLayoutVars>
          <dgm:dir/>
          <dgm:resizeHandles val="exact"/>
        </dgm:presLayoutVars>
      </dgm:prSet>
      <dgm:spPr/>
    </dgm:pt>
    <dgm:pt modelId="{3FC02875-1B8E-4AAB-AAB1-1970445F827E}" type="pres">
      <dgm:prSet presAssocID="{3F8833F7-E0B2-4F55-A8FA-7C05FB3B8307}" presName="compNode" presStyleCnt="0"/>
      <dgm:spPr/>
    </dgm:pt>
    <dgm:pt modelId="{BCC4E6E2-C0CE-49B6-AAFF-317E919A8CBF}" type="pres">
      <dgm:prSet presAssocID="{3F8833F7-E0B2-4F55-A8FA-7C05FB3B8307}" presName="iconBgRect" presStyleLbl="bgShp" presStyleIdx="0" presStyleCnt="3"/>
      <dgm:spPr/>
    </dgm:pt>
    <dgm:pt modelId="{52F36957-4ECC-473C-BBB7-4FC26301A390}" type="pres">
      <dgm:prSet presAssocID="{3F8833F7-E0B2-4F55-A8FA-7C05FB3B83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3A63AC-DF4C-4A82-B2F2-BEEFA4F82FBF}" type="pres">
      <dgm:prSet presAssocID="{3F8833F7-E0B2-4F55-A8FA-7C05FB3B8307}" presName="spaceRect" presStyleCnt="0"/>
      <dgm:spPr/>
    </dgm:pt>
    <dgm:pt modelId="{613CB849-5524-4DD8-8993-B3E4037DB549}" type="pres">
      <dgm:prSet presAssocID="{3F8833F7-E0B2-4F55-A8FA-7C05FB3B8307}" presName="textRect" presStyleLbl="revTx" presStyleIdx="0" presStyleCnt="3">
        <dgm:presLayoutVars>
          <dgm:chMax val="1"/>
          <dgm:chPref val="1"/>
        </dgm:presLayoutVars>
      </dgm:prSet>
      <dgm:spPr/>
    </dgm:pt>
    <dgm:pt modelId="{021EDAF1-17AA-42DC-8E3C-39D2CA34ED5B}" type="pres">
      <dgm:prSet presAssocID="{33B4BF76-6D7B-4CE3-9A44-289658207451}" presName="sibTrans" presStyleCnt="0"/>
      <dgm:spPr/>
    </dgm:pt>
    <dgm:pt modelId="{DCCC9221-212D-41AF-B823-FC6D95EC43D4}" type="pres">
      <dgm:prSet presAssocID="{C36191BB-C2E7-42C7-8C63-64E331E5BD2B}" presName="compNode" presStyleCnt="0"/>
      <dgm:spPr/>
    </dgm:pt>
    <dgm:pt modelId="{E3E9B36C-FC3A-4BCF-8EBF-83D4D8BF9CC5}" type="pres">
      <dgm:prSet presAssocID="{C36191BB-C2E7-42C7-8C63-64E331E5BD2B}" presName="iconBgRect" presStyleLbl="bgShp" presStyleIdx="1" presStyleCnt="3"/>
      <dgm:spPr/>
    </dgm:pt>
    <dgm:pt modelId="{791D02CA-7EF1-47AF-8256-507DD958EA54}" type="pres">
      <dgm:prSet presAssocID="{C36191BB-C2E7-42C7-8C63-64E331E5BD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B21C757-67BB-4168-A516-9A3ED81FF6B2}" type="pres">
      <dgm:prSet presAssocID="{C36191BB-C2E7-42C7-8C63-64E331E5BD2B}" presName="spaceRect" presStyleCnt="0"/>
      <dgm:spPr/>
    </dgm:pt>
    <dgm:pt modelId="{B8D654CE-2E04-44D7-ABAF-4A341E5F83E6}" type="pres">
      <dgm:prSet presAssocID="{C36191BB-C2E7-42C7-8C63-64E331E5BD2B}" presName="textRect" presStyleLbl="revTx" presStyleIdx="1" presStyleCnt="3">
        <dgm:presLayoutVars>
          <dgm:chMax val="1"/>
          <dgm:chPref val="1"/>
        </dgm:presLayoutVars>
      </dgm:prSet>
      <dgm:spPr/>
    </dgm:pt>
    <dgm:pt modelId="{CC6D1ED1-F192-4A65-87D6-9B9F90DC1112}" type="pres">
      <dgm:prSet presAssocID="{DEFCB964-3D68-415F-956F-1421E4C52CF7}" presName="sibTrans" presStyleCnt="0"/>
      <dgm:spPr/>
    </dgm:pt>
    <dgm:pt modelId="{E36A91A3-BD8A-4363-B704-DFEE69B6353B}" type="pres">
      <dgm:prSet presAssocID="{0545950D-BD28-4CDA-BC28-441891BDA87A}" presName="compNode" presStyleCnt="0"/>
      <dgm:spPr/>
    </dgm:pt>
    <dgm:pt modelId="{95DF8F13-6249-4227-A78C-26FA7B749B76}" type="pres">
      <dgm:prSet presAssocID="{0545950D-BD28-4CDA-BC28-441891BDA87A}" presName="iconBgRect" presStyleLbl="bgShp" presStyleIdx="2" presStyleCnt="3"/>
      <dgm:spPr/>
    </dgm:pt>
    <dgm:pt modelId="{B36CD271-9B1C-4BEC-8A73-FE1AFE40856B}" type="pres">
      <dgm:prSet presAssocID="{0545950D-BD28-4CDA-BC28-441891BDA8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1309DFF-1785-45C5-B1D9-01E35F508972}" type="pres">
      <dgm:prSet presAssocID="{0545950D-BD28-4CDA-BC28-441891BDA87A}" presName="spaceRect" presStyleCnt="0"/>
      <dgm:spPr/>
    </dgm:pt>
    <dgm:pt modelId="{23EF6021-94D2-4E88-B4FD-3209B9810096}" type="pres">
      <dgm:prSet presAssocID="{0545950D-BD28-4CDA-BC28-441891BDA87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5919717-CE4E-4BE1-9906-61F0AA199409}" srcId="{B1E1463D-2E1B-454B-827D-31AD217E5DA4}" destId="{3F8833F7-E0B2-4F55-A8FA-7C05FB3B8307}" srcOrd="0" destOrd="0" parTransId="{3648E315-5539-490D-8014-88BD90F26E6F}" sibTransId="{33B4BF76-6D7B-4CE3-9A44-289658207451}"/>
    <dgm:cxn modelId="{4398911E-930E-46D1-A15A-E02943FAA6D2}" type="presOf" srcId="{C36191BB-C2E7-42C7-8C63-64E331E5BD2B}" destId="{B8D654CE-2E04-44D7-ABAF-4A341E5F83E6}" srcOrd="0" destOrd="0" presId="urn:microsoft.com/office/officeart/2018/5/layout/IconCircleLabelList"/>
    <dgm:cxn modelId="{F54E3623-5EF7-49C0-B38F-8018480CDCEF}" type="presOf" srcId="{B1E1463D-2E1B-454B-827D-31AD217E5DA4}" destId="{3B17AFB8-B9C0-41D6-BD17-D1749153EBF5}" srcOrd="0" destOrd="0" presId="urn:microsoft.com/office/officeart/2018/5/layout/IconCircleLabelList"/>
    <dgm:cxn modelId="{DB91A449-57C4-4186-AE0F-5F36D78E887E}" type="presOf" srcId="{3F8833F7-E0B2-4F55-A8FA-7C05FB3B8307}" destId="{613CB849-5524-4DD8-8993-B3E4037DB549}" srcOrd="0" destOrd="0" presId="urn:microsoft.com/office/officeart/2018/5/layout/IconCircleLabelList"/>
    <dgm:cxn modelId="{A9D69C90-0717-445F-A67B-A0AF59A7FC15}" srcId="{B1E1463D-2E1B-454B-827D-31AD217E5DA4}" destId="{0545950D-BD28-4CDA-BC28-441891BDA87A}" srcOrd="2" destOrd="0" parTransId="{F676762E-3188-4AF6-B148-22150855AEA1}" sibTransId="{E0D325D3-3B6E-4A5A-B527-758571C1EFAC}"/>
    <dgm:cxn modelId="{EE8FBBB9-054D-43F4-9939-B488BA6315CB}" srcId="{B1E1463D-2E1B-454B-827D-31AD217E5DA4}" destId="{C36191BB-C2E7-42C7-8C63-64E331E5BD2B}" srcOrd="1" destOrd="0" parTransId="{DABBFCB0-E0CE-43FE-9760-A71513784073}" sibTransId="{DEFCB964-3D68-415F-956F-1421E4C52CF7}"/>
    <dgm:cxn modelId="{C2BAE9CD-C4D5-4259-9D88-6777EDA712B6}" type="presOf" srcId="{0545950D-BD28-4CDA-BC28-441891BDA87A}" destId="{23EF6021-94D2-4E88-B4FD-3209B9810096}" srcOrd="0" destOrd="0" presId="urn:microsoft.com/office/officeart/2018/5/layout/IconCircleLabelList"/>
    <dgm:cxn modelId="{44924C61-3BD7-4F94-A3B8-2AD094B7ECB9}" type="presParOf" srcId="{3B17AFB8-B9C0-41D6-BD17-D1749153EBF5}" destId="{3FC02875-1B8E-4AAB-AAB1-1970445F827E}" srcOrd="0" destOrd="0" presId="urn:microsoft.com/office/officeart/2018/5/layout/IconCircleLabelList"/>
    <dgm:cxn modelId="{95624462-4C1F-40C6-BD82-4167F81A94A0}" type="presParOf" srcId="{3FC02875-1B8E-4AAB-AAB1-1970445F827E}" destId="{BCC4E6E2-C0CE-49B6-AAFF-317E919A8CBF}" srcOrd="0" destOrd="0" presId="urn:microsoft.com/office/officeart/2018/5/layout/IconCircleLabelList"/>
    <dgm:cxn modelId="{92E1A45C-60CB-4504-87AF-55997B562FB0}" type="presParOf" srcId="{3FC02875-1B8E-4AAB-AAB1-1970445F827E}" destId="{52F36957-4ECC-473C-BBB7-4FC26301A390}" srcOrd="1" destOrd="0" presId="urn:microsoft.com/office/officeart/2018/5/layout/IconCircleLabelList"/>
    <dgm:cxn modelId="{228A3C13-9C53-4CDE-B4D4-9B208C4F9FC7}" type="presParOf" srcId="{3FC02875-1B8E-4AAB-AAB1-1970445F827E}" destId="{4A3A63AC-DF4C-4A82-B2F2-BEEFA4F82FBF}" srcOrd="2" destOrd="0" presId="urn:microsoft.com/office/officeart/2018/5/layout/IconCircleLabelList"/>
    <dgm:cxn modelId="{7FC1CBAF-E087-40AA-BD35-E250E3C68612}" type="presParOf" srcId="{3FC02875-1B8E-4AAB-AAB1-1970445F827E}" destId="{613CB849-5524-4DD8-8993-B3E4037DB549}" srcOrd="3" destOrd="0" presId="urn:microsoft.com/office/officeart/2018/5/layout/IconCircleLabelList"/>
    <dgm:cxn modelId="{6B5C5C0F-77EA-4759-A3BF-FEDC6622F0FF}" type="presParOf" srcId="{3B17AFB8-B9C0-41D6-BD17-D1749153EBF5}" destId="{021EDAF1-17AA-42DC-8E3C-39D2CA34ED5B}" srcOrd="1" destOrd="0" presId="urn:microsoft.com/office/officeart/2018/5/layout/IconCircleLabelList"/>
    <dgm:cxn modelId="{0FFD61AA-4021-4F8E-B609-E4B1D4F8B305}" type="presParOf" srcId="{3B17AFB8-B9C0-41D6-BD17-D1749153EBF5}" destId="{DCCC9221-212D-41AF-B823-FC6D95EC43D4}" srcOrd="2" destOrd="0" presId="urn:microsoft.com/office/officeart/2018/5/layout/IconCircleLabelList"/>
    <dgm:cxn modelId="{4D01413B-3695-43CC-B9FF-C0B769B3E812}" type="presParOf" srcId="{DCCC9221-212D-41AF-B823-FC6D95EC43D4}" destId="{E3E9B36C-FC3A-4BCF-8EBF-83D4D8BF9CC5}" srcOrd="0" destOrd="0" presId="urn:microsoft.com/office/officeart/2018/5/layout/IconCircleLabelList"/>
    <dgm:cxn modelId="{F00A31A8-4221-419F-A51D-EA42843836D8}" type="presParOf" srcId="{DCCC9221-212D-41AF-B823-FC6D95EC43D4}" destId="{791D02CA-7EF1-47AF-8256-507DD958EA54}" srcOrd="1" destOrd="0" presId="urn:microsoft.com/office/officeart/2018/5/layout/IconCircleLabelList"/>
    <dgm:cxn modelId="{63616412-8C68-4C23-9877-58F7041DF0D8}" type="presParOf" srcId="{DCCC9221-212D-41AF-B823-FC6D95EC43D4}" destId="{6B21C757-67BB-4168-A516-9A3ED81FF6B2}" srcOrd="2" destOrd="0" presId="urn:microsoft.com/office/officeart/2018/5/layout/IconCircleLabelList"/>
    <dgm:cxn modelId="{949030BB-CF40-4D6D-BCC6-2799A56AF39A}" type="presParOf" srcId="{DCCC9221-212D-41AF-B823-FC6D95EC43D4}" destId="{B8D654CE-2E04-44D7-ABAF-4A341E5F83E6}" srcOrd="3" destOrd="0" presId="urn:microsoft.com/office/officeart/2018/5/layout/IconCircleLabelList"/>
    <dgm:cxn modelId="{2F5CD42A-24E5-4B88-9AB4-7F422CBFE394}" type="presParOf" srcId="{3B17AFB8-B9C0-41D6-BD17-D1749153EBF5}" destId="{CC6D1ED1-F192-4A65-87D6-9B9F90DC1112}" srcOrd="3" destOrd="0" presId="urn:microsoft.com/office/officeart/2018/5/layout/IconCircleLabelList"/>
    <dgm:cxn modelId="{6D08DB4C-60C0-417B-9918-DE2F9F46085A}" type="presParOf" srcId="{3B17AFB8-B9C0-41D6-BD17-D1749153EBF5}" destId="{E36A91A3-BD8A-4363-B704-DFEE69B6353B}" srcOrd="4" destOrd="0" presId="urn:microsoft.com/office/officeart/2018/5/layout/IconCircleLabelList"/>
    <dgm:cxn modelId="{238A01B4-2336-4314-9AF9-AA08FDCF6ACD}" type="presParOf" srcId="{E36A91A3-BD8A-4363-B704-DFEE69B6353B}" destId="{95DF8F13-6249-4227-A78C-26FA7B749B76}" srcOrd="0" destOrd="0" presId="urn:microsoft.com/office/officeart/2018/5/layout/IconCircleLabelList"/>
    <dgm:cxn modelId="{4A246878-DB72-4433-A2B9-10910228970F}" type="presParOf" srcId="{E36A91A3-BD8A-4363-B704-DFEE69B6353B}" destId="{B36CD271-9B1C-4BEC-8A73-FE1AFE40856B}" srcOrd="1" destOrd="0" presId="urn:microsoft.com/office/officeart/2018/5/layout/IconCircleLabelList"/>
    <dgm:cxn modelId="{68BCC262-DA01-448E-99F6-DDEAA262FB2A}" type="presParOf" srcId="{E36A91A3-BD8A-4363-B704-DFEE69B6353B}" destId="{11309DFF-1785-45C5-B1D9-01E35F508972}" srcOrd="2" destOrd="0" presId="urn:microsoft.com/office/officeart/2018/5/layout/IconCircleLabelList"/>
    <dgm:cxn modelId="{9BC8A01C-0364-4096-875C-4AAF43852B5D}" type="presParOf" srcId="{E36A91A3-BD8A-4363-B704-DFEE69B6353B}" destId="{23EF6021-94D2-4E88-B4FD-3209B981009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BB8C12-DD9B-404D-8F37-78AC4381D71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97266239-34FD-4624-82DA-6B501B674D9B}">
      <dgm:prSet phldrT="[Text]"/>
      <dgm:spPr/>
      <dgm:t>
        <a:bodyPr/>
        <a:lstStyle/>
        <a:p>
          <a:r>
            <a:rPr lang="en-US" dirty="0"/>
            <a:t>Image Augmentation</a:t>
          </a:r>
          <a:endParaRPr lang="en-IL" dirty="0"/>
        </a:p>
      </dgm:t>
    </dgm:pt>
    <dgm:pt modelId="{1F56E9B3-086A-4659-8808-29234EE38701}" type="parTrans" cxnId="{01F413D6-B7AD-4EF1-A653-74980F149873}">
      <dgm:prSet/>
      <dgm:spPr/>
      <dgm:t>
        <a:bodyPr/>
        <a:lstStyle/>
        <a:p>
          <a:endParaRPr lang="en-IL"/>
        </a:p>
      </dgm:t>
    </dgm:pt>
    <dgm:pt modelId="{B18EC38E-C8F8-4C76-BBC0-96C63C06B140}" type="sibTrans" cxnId="{01F413D6-B7AD-4EF1-A653-74980F149873}">
      <dgm:prSet/>
      <dgm:spPr/>
      <dgm:t>
        <a:bodyPr/>
        <a:lstStyle/>
        <a:p>
          <a:endParaRPr lang="en-IL"/>
        </a:p>
      </dgm:t>
    </dgm:pt>
    <dgm:pt modelId="{2551F02E-48E9-4D37-9D6A-A683AFFF9274}">
      <dgm:prSet phldrT="[Text]"/>
      <dgm:spPr/>
      <dgm:t>
        <a:bodyPr/>
        <a:lstStyle/>
        <a:p>
          <a:r>
            <a:rPr lang="en-US" dirty="0"/>
            <a:t>Horizontal shifting/ vertical shifting </a:t>
          </a:r>
          <a:endParaRPr lang="en-IL" dirty="0"/>
        </a:p>
      </dgm:t>
    </dgm:pt>
    <dgm:pt modelId="{D374355C-DE86-421F-A2DB-732E81D704A7}" type="parTrans" cxnId="{4DDDCC8F-A384-4612-8A2F-E72543CB2A57}">
      <dgm:prSet/>
      <dgm:spPr/>
      <dgm:t>
        <a:bodyPr/>
        <a:lstStyle/>
        <a:p>
          <a:endParaRPr lang="en-IL"/>
        </a:p>
      </dgm:t>
    </dgm:pt>
    <dgm:pt modelId="{48C174E3-8D09-44A5-B981-424DF4A07704}" type="sibTrans" cxnId="{4DDDCC8F-A384-4612-8A2F-E72543CB2A57}">
      <dgm:prSet/>
      <dgm:spPr/>
      <dgm:t>
        <a:bodyPr/>
        <a:lstStyle/>
        <a:p>
          <a:endParaRPr lang="en-IL"/>
        </a:p>
      </dgm:t>
    </dgm:pt>
    <dgm:pt modelId="{D590DCB2-4100-4C28-A2B4-DC5475ACAD07}">
      <dgm:prSet phldrT="[Text]"/>
      <dgm:spPr/>
      <dgm:t>
        <a:bodyPr/>
        <a:lstStyle/>
        <a:p>
          <a:r>
            <a:rPr lang="en-US" dirty="0"/>
            <a:t>Rotation</a:t>
          </a:r>
          <a:endParaRPr lang="en-IL" dirty="0"/>
        </a:p>
      </dgm:t>
    </dgm:pt>
    <dgm:pt modelId="{28635D51-AD4D-4009-BE54-A73E07611DB4}" type="parTrans" cxnId="{363071E3-E6CD-4AB8-8798-0B411B2FD7B2}">
      <dgm:prSet/>
      <dgm:spPr/>
      <dgm:t>
        <a:bodyPr/>
        <a:lstStyle/>
        <a:p>
          <a:endParaRPr lang="en-IL"/>
        </a:p>
      </dgm:t>
    </dgm:pt>
    <dgm:pt modelId="{A85754B8-E4BC-4FE8-860D-DD09D31F91D7}" type="sibTrans" cxnId="{363071E3-E6CD-4AB8-8798-0B411B2FD7B2}">
      <dgm:prSet/>
      <dgm:spPr/>
      <dgm:t>
        <a:bodyPr/>
        <a:lstStyle/>
        <a:p>
          <a:endParaRPr lang="en-IL"/>
        </a:p>
      </dgm:t>
    </dgm:pt>
    <dgm:pt modelId="{47ABF8BF-B224-45C9-85DB-75B72A570803}">
      <dgm:prSet phldrT="[Text]"/>
      <dgm:spPr/>
      <dgm:t>
        <a:bodyPr/>
        <a:lstStyle/>
        <a:p>
          <a:r>
            <a:rPr lang="en-US" dirty="0"/>
            <a:t>Feed extended DB to network</a:t>
          </a:r>
          <a:endParaRPr lang="en-IL" dirty="0"/>
        </a:p>
      </dgm:t>
    </dgm:pt>
    <dgm:pt modelId="{9B4450EE-6F14-4CE2-8179-ED5FECE93DB4}" type="parTrans" cxnId="{DE23ADC6-BE1F-4D9D-99BE-E9358CB1EF7B}">
      <dgm:prSet/>
      <dgm:spPr/>
      <dgm:t>
        <a:bodyPr/>
        <a:lstStyle/>
        <a:p>
          <a:endParaRPr lang="en-IL"/>
        </a:p>
      </dgm:t>
    </dgm:pt>
    <dgm:pt modelId="{2B382783-3EEA-4EDF-B3B5-802472D15E81}" type="sibTrans" cxnId="{DE23ADC6-BE1F-4D9D-99BE-E9358CB1EF7B}">
      <dgm:prSet/>
      <dgm:spPr/>
      <dgm:t>
        <a:bodyPr/>
        <a:lstStyle/>
        <a:p>
          <a:endParaRPr lang="en-IL"/>
        </a:p>
      </dgm:t>
    </dgm:pt>
    <dgm:pt modelId="{CE1C46C5-2262-4A31-AABF-ADD95FB5AF6F}">
      <dgm:prSet phldrT="[Text]"/>
      <dgm:spPr/>
      <dgm:t>
        <a:bodyPr/>
        <a:lstStyle/>
        <a:p>
          <a:r>
            <a:rPr lang="en-US" dirty="0"/>
            <a:t>Flattened layer (28X28 = 784)</a:t>
          </a:r>
          <a:endParaRPr lang="en-IL" dirty="0"/>
        </a:p>
      </dgm:t>
    </dgm:pt>
    <dgm:pt modelId="{00B36614-3F2E-40F3-9DF7-B2432DD73BE6}" type="parTrans" cxnId="{A06F0E2B-EB3D-4269-B491-BF7C244B9B66}">
      <dgm:prSet/>
      <dgm:spPr/>
      <dgm:t>
        <a:bodyPr/>
        <a:lstStyle/>
        <a:p>
          <a:endParaRPr lang="en-IL"/>
        </a:p>
      </dgm:t>
    </dgm:pt>
    <dgm:pt modelId="{E003B2FB-E7E4-435D-8C4D-6D8FB05DA53A}" type="sibTrans" cxnId="{A06F0E2B-EB3D-4269-B491-BF7C244B9B66}">
      <dgm:prSet/>
      <dgm:spPr/>
      <dgm:t>
        <a:bodyPr/>
        <a:lstStyle/>
        <a:p>
          <a:endParaRPr lang="en-IL"/>
        </a:p>
      </dgm:t>
    </dgm:pt>
    <dgm:pt modelId="{07761832-8799-44CD-A0D0-D5A441CD54C9}">
      <dgm:prSet phldrT="[Text]"/>
      <dgm:spPr/>
      <dgm:t>
        <a:bodyPr/>
        <a:lstStyle/>
        <a:p>
          <a:r>
            <a:rPr lang="en-US" dirty="0"/>
            <a:t>Model Optimization</a:t>
          </a:r>
          <a:endParaRPr lang="en-IL" dirty="0"/>
        </a:p>
      </dgm:t>
    </dgm:pt>
    <dgm:pt modelId="{027AA47A-B269-4C09-8106-68B67C3587DE}" type="parTrans" cxnId="{A563EAEE-1F11-41C9-8A8F-E2AA7B4284DC}">
      <dgm:prSet/>
      <dgm:spPr/>
      <dgm:t>
        <a:bodyPr/>
        <a:lstStyle/>
        <a:p>
          <a:endParaRPr lang="en-IL"/>
        </a:p>
      </dgm:t>
    </dgm:pt>
    <dgm:pt modelId="{9C757875-10F3-41A2-BD27-CF8DA5E38D42}" type="sibTrans" cxnId="{A563EAEE-1F11-41C9-8A8F-E2AA7B4284DC}">
      <dgm:prSet/>
      <dgm:spPr/>
      <dgm:t>
        <a:bodyPr/>
        <a:lstStyle/>
        <a:p>
          <a:endParaRPr lang="en-IL"/>
        </a:p>
      </dgm:t>
    </dgm:pt>
    <dgm:pt modelId="{44201039-584A-431C-ABA0-E7D1C7EA04DA}">
      <dgm:prSet phldrT="[Text]"/>
      <dgm:spPr/>
      <dgm:t>
        <a:bodyPr/>
        <a:lstStyle/>
        <a:p>
          <a:r>
            <a:rPr lang="en-US" dirty="0"/>
            <a:t>Architecture parameters</a:t>
          </a:r>
          <a:endParaRPr lang="en-IL" dirty="0"/>
        </a:p>
      </dgm:t>
    </dgm:pt>
    <dgm:pt modelId="{054A66C0-A5D0-4D36-AF99-A49BB97DB1B3}" type="parTrans" cxnId="{D82FAC2A-D361-430C-8605-2901789A4C86}">
      <dgm:prSet/>
      <dgm:spPr/>
      <dgm:t>
        <a:bodyPr/>
        <a:lstStyle/>
        <a:p>
          <a:endParaRPr lang="en-IL"/>
        </a:p>
      </dgm:t>
    </dgm:pt>
    <dgm:pt modelId="{EAE8CFC0-2021-4097-AF9E-1D694F558514}" type="sibTrans" cxnId="{D82FAC2A-D361-430C-8605-2901789A4C86}">
      <dgm:prSet/>
      <dgm:spPr/>
      <dgm:t>
        <a:bodyPr/>
        <a:lstStyle/>
        <a:p>
          <a:endParaRPr lang="en-IL"/>
        </a:p>
      </dgm:t>
    </dgm:pt>
    <dgm:pt modelId="{A2D70067-C266-44EE-9263-E03BC950554F}">
      <dgm:prSet phldrT="[Text]"/>
      <dgm:spPr/>
      <dgm:t>
        <a:bodyPr/>
        <a:lstStyle/>
        <a:p>
          <a:r>
            <a:rPr lang="en-US" dirty="0"/>
            <a:t>Hyperparameters</a:t>
          </a:r>
          <a:endParaRPr lang="en-IL" dirty="0"/>
        </a:p>
      </dgm:t>
    </dgm:pt>
    <dgm:pt modelId="{B48A9171-EBB5-4730-AF17-003E9B7D1DA0}" type="parTrans" cxnId="{2E863D14-52C8-412C-9C62-57A01BC82498}">
      <dgm:prSet/>
      <dgm:spPr/>
      <dgm:t>
        <a:bodyPr/>
        <a:lstStyle/>
        <a:p>
          <a:endParaRPr lang="en-IL"/>
        </a:p>
      </dgm:t>
    </dgm:pt>
    <dgm:pt modelId="{3925729F-3D28-40F4-BD0B-C556E26C98E0}" type="sibTrans" cxnId="{2E863D14-52C8-412C-9C62-57A01BC82498}">
      <dgm:prSet/>
      <dgm:spPr/>
      <dgm:t>
        <a:bodyPr/>
        <a:lstStyle/>
        <a:p>
          <a:endParaRPr lang="en-IL"/>
        </a:p>
      </dgm:t>
    </dgm:pt>
    <dgm:pt modelId="{08449C06-D6BE-402E-9343-0A46764D6E23}">
      <dgm:prSet/>
      <dgm:spPr/>
      <dgm:t>
        <a:bodyPr/>
        <a:lstStyle/>
        <a:p>
          <a:r>
            <a:rPr lang="en-US" dirty="0"/>
            <a:t>K Hopfield heads </a:t>
          </a:r>
        </a:p>
      </dgm:t>
    </dgm:pt>
    <dgm:pt modelId="{757E99A3-EB6B-41C8-BF7E-7A993B477BD4}" type="parTrans" cxnId="{AAEFB022-3BB2-483E-88CD-5B71DC885F71}">
      <dgm:prSet/>
      <dgm:spPr/>
      <dgm:t>
        <a:bodyPr/>
        <a:lstStyle/>
        <a:p>
          <a:endParaRPr lang="en-IL"/>
        </a:p>
      </dgm:t>
    </dgm:pt>
    <dgm:pt modelId="{4515CC25-919F-4FBE-84FF-02B2DB94AB04}" type="sibTrans" cxnId="{AAEFB022-3BB2-483E-88CD-5B71DC885F71}">
      <dgm:prSet/>
      <dgm:spPr/>
      <dgm:t>
        <a:bodyPr/>
        <a:lstStyle/>
        <a:p>
          <a:endParaRPr lang="en-IL"/>
        </a:p>
      </dgm:t>
    </dgm:pt>
    <dgm:pt modelId="{3EC0DB26-A775-4FA5-8233-F9B5ED416145}">
      <dgm:prSet/>
      <dgm:spPr/>
      <dgm:t>
        <a:bodyPr/>
        <a:lstStyle/>
        <a:p>
          <a:r>
            <a:rPr lang="en-US" dirty="0"/>
            <a:t>1 Dense Layer</a:t>
          </a:r>
        </a:p>
      </dgm:t>
    </dgm:pt>
    <dgm:pt modelId="{EC2055F2-92A6-4542-95AE-305771BD1AE3}" type="parTrans" cxnId="{FE23095A-2C41-4856-9419-8F4B9612F41C}">
      <dgm:prSet/>
      <dgm:spPr/>
      <dgm:t>
        <a:bodyPr/>
        <a:lstStyle/>
        <a:p>
          <a:endParaRPr lang="en-IL"/>
        </a:p>
      </dgm:t>
    </dgm:pt>
    <dgm:pt modelId="{A6C11295-4305-485B-9496-47CAC92727E3}" type="sibTrans" cxnId="{FE23095A-2C41-4856-9419-8F4B9612F41C}">
      <dgm:prSet/>
      <dgm:spPr/>
      <dgm:t>
        <a:bodyPr/>
        <a:lstStyle/>
        <a:p>
          <a:endParaRPr lang="en-IL"/>
        </a:p>
      </dgm:t>
    </dgm:pt>
    <dgm:pt modelId="{45DE1648-80FF-439A-9003-CDE914CDEE11}">
      <dgm:prSet/>
      <dgm:spPr/>
      <dgm:t>
        <a:bodyPr/>
        <a:lstStyle/>
        <a:p>
          <a:r>
            <a:rPr lang="en-US" dirty="0"/>
            <a:t>Dense output layer of size 26</a:t>
          </a:r>
        </a:p>
      </dgm:t>
    </dgm:pt>
    <dgm:pt modelId="{03A82F3E-A597-48EE-87DC-7D524C64D5B8}" type="parTrans" cxnId="{EE4459C1-CAC6-4F6C-82BB-D112A07A1EDD}">
      <dgm:prSet/>
      <dgm:spPr/>
      <dgm:t>
        <a:bodyPr/>
        <a:lstStyle/>
        <a:p>
          <a:endParaRPr lang="en-IL"/>
        </a:p>
      </dgm:t>
    </dgm:pt>
    <dgm:pt modelId="{BC3EE8D9-363B-4632-A18F-23EE6AEE88D2}" type="sibTrans" cxnId="{EE4459C1-CAC6-4F6C-82BB-D112A07A1EDD}">
      <dgm:prSet/>
      <dgm:spPr/>
      <dgm:t>
        <a:bodyPr/>
        <a:lstStyle/>
        <a:p>
          <a:endParaRPr lang="en-IL"/>
        </a:p>
      </dgm:t>
    </dgm:pt>
    <dgm:pt modelId="{A122BC3A-FC5A-4DEC-87B3-2FE4B2930642}">
      <dgm:prSet phldrT="[Text]"/>
      <dgm:spPr/>
      <dgm:t>
        <a:bodyPr/>
        <a:lstStyle/>
        <a:p>
          <a:r>
            <a:rPr lang="en-US" dirty="0"/>
            <a:t>Zoom in/ Zoom out</a:t>
          </a:r>
          <a:endParaRPr lang="en-IL" dirty="0"/>
        </a:p>
      </dgm:t>
    </dgm:pt>
    <dgm:pt modelId="{4F2741C1-DE6B-4076-8602-840A07DBF7DD}" type="parTrans" cxnId="{A1FA1AC4-5C5B-4141-97B6-00CAAC60FA69}">
      <dgm:prSet/>
      <dgm:spPr/>
      <dgm:t>
        <a:bodyPr/>
        <a:lstStyle/>
        <a:p>
          <a:endParaRPr lang="en-IL"/>
        </a:p>
      </dgm:t>
    </dgm:pt>
    <dgm:pt modelId="{9679AF45-65EC-4576-93EE-7BF5C8453843}" type="sibTrans" cxnId="{A1FA1AC4-5C5B-4141-97B6-00CAAC60FA69}">
      <dgm:prSet/>
      <dgm:spPr/>
      <dgm:t>
        <a:bodyPr/>
        <a:lstStyle/>
        <a:p>
          <a:endParaRPr lang="en-IL"/>
        </a:p>
      </dgm:t>
    </dgm:pt>
    <dgm:pt modelId="{5A22B6B0-C013-44AB-B62D-4D6708169842}">
      <dgm:prSet phldrT="[Text]"/>
      <dgm:spPr/>
      <dgm:t>
        <a:bodyPr/>
        <a:lstStyle/>
        <a:p>
          <a:endParaRPr lang="en-IL" dirty="0"/>
        </a:p>
      </dgm:t>
    </dgm:pt>
    <dgm:pt modelId="{31A2394A-E594-45C0-A0BA-B33D079EFA74}" type="parTrans" cxnId="{C26E4C11-71BF-402B-8C3A-01F5770B4187}">
      <dgm:prSet/>
      <dgm:spPr/>
      <dgm:t>
        <a:bodyPr/>
        <a:lstStyle/>
        <a:p>
          <a:endParaRPr lang="en-IL"/>
        </a:p>
      </dgm:t>
    </dgm:pt>
    <dgm:pt modelId="{9A563F60-5F4E-48A4-BD30-7EFF27A437EE}" type="sibTrans" cxnId="{C26E4C11-71BF-402B-8C3A-01F5770B4187}">
      <dgm:prSet/>
      <dgm:spPr/>
      <dgm:t>
        <a:bodyPr/>
        <a:lstStyle/>
        <a:p>
          <a:endParaRPr lang="en-IL"/>
        </a:p>
      </dgm:t>
    </dgm:pt>
    <dgm:pt modelId="{6531B0A3-6E14-4ED8-BA6F-1F27980DFD1E}" type="pres">
      <dgm:prSet presAssocID="{5BBB8C12-DD9B-404D-8F37-78AC4381D714}" presName="Name0" presStyleCnt="0">
        <dgm:presLayoutVars>
          <dgm:dir/>
          <dgm:animLvl val="lvl"/>
          <dgm:resizeHandles val="exact"/>
        </dgm:presLayoutVars>
      </dgm:prSet>
      <dgm:spPr/>
    </dgm:pt>
    <dgm:pt modelId="{0B1776A1-4D97-4451-AB1C-DAD4D39F53AB}" type="pres">
      <dgm:prSet presAssocID="{97266239-34FD-4624-82DA-6B501B674D9B}" presName="composite" presStyleCnt="0"/>
      <dgm:spPr/>
    </dgm:pt>
    <dgm:pt modelId="{C2FB3B5D-EA09-4BB7-A61D-66249EC5676B}" type="pres">
      <dgm:prSet presAssocID="{97266239-34FD-4624-82DA-6B501B674D9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48C0B96-AFD4-480B-B0F2-118392E0D0B3}" type="pres">
      <dgm:prSet presAssocID="{97266239-34FD-4624-82DA-6B501B674D9B}" presName="desTx" presStyleLbl="alignAccFollowNode1" presStyleIdx="0" presStyleCnt="3">
        <dgm:presLayoutVars>
          <dgm:bulletEnabled val="1"/>
        </dgm:presLayoutVars>
      </dgm:prSet>
      <dgm:spPr/>
    </dgm:pt>
    <dgm:pt modelId="{EB1CC0FA-250D-43D9-ABAF-7CFEE0CDBC83}" type="pres">
      <dgm:prSet presAssocID="{B18EC38E-C8F8-4C76-BBC0-96C63C06B140}" presName="space" presStyleCnt="0"/>
      <dgm:spPr/>
    </dgm:pt>
    <dgm:pt modelId="{7CAA38EF-405A-4C61-AC17-A5B3CB1B281F}" type="pres">
      <dgm:prSet presAssocID="{47ABF8BF-B224-45C9-85DB-75B72A570803}" presName="composite" presStyleCnt="0"/>
      <dgm:spPr/>
    </dgm:pt>
    <dgm:pt modelId="{69CDA365-DF16-43B5-A819-A31AAD0EFAA3}" type="pres">
      <dgm:prSet presAssocID="{47ABF8BF-B224-45C9-85DB-75B72A57080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BF77CE7-F980-4A16-B6D9-C33B367E20E5}" type="pres">
      <dgm:prSet presAssocID="{47ABF8BF-B224-45C9-85DB-75B72A570803}" presName="desTx" presStyleLbl="alignAccFollowNode1" presStyleIdx="1" presStyleCnt="3">
        <dgm:presLayoutVars>
          <dgm:bulletEnabled val="1"/>
        </dgm:presLayoutVars>
      </dgm:prSet>
      <dgm:spPr/>
    </dgm:pt>
    <dgm:pt modelId="{D605E1FB-B67E-4B62-9646-F5AB057A6D3E}" type="pres">
      <dgm:prSet presAssocID="{2B382783-3EEA-4EDF-B3B5-802472D15E81}" presName="space" presStyleCnt="0"/>
      <dgm:spPr/>
    </dgm:pt>
    <dgm:pt modelId="{EE696EF5-EAD5-4A88-91DA-D8634A8D7B0D}" type="pres">
      <dgm:prSet presAssocID="{07761832-8799-44CD-A0D0-D5A441CD54C9}" presName="composite" presStyleCnt="0"/>
      <dgm:spPr/>
    </dgm:pt>
    <dgm:pt modelId="{73257543-EAC0-4005-A368-B56F09E21E94}" type="pres">
      <dgm:prSet presAssocID="{07761832-8799-44CD-A0D0-D5A441CD54C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2C9403B-D8FE-4F5C-8BA7-F1473DA91EB9}" type="pres">
      <dgm:prSet presAssocID="{07761832-8799-44CD-A0D0-D5A441CD54C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A5C0E06-E3DE-425A-8058-1876C895E64E}" type="presOf" srcId="{5BBB8C12-DD9B-404D-8F37-78AC4381D714}" destId="{6531B0A3-6E14-4ED8-BA6F-1F27980DFD1E}" srcOrd="0" destOrd="0" presId="urn:microsoft.com/office/officeart/2005/8/layout/hList1"/>
    <dgm:cxn modelId="{C26E4C11-71BF-402B-8C3A-01F5770B4187}" srcId="{97266239-34FD-4624-82DA-6B501B674D9B}" destId="{5A22B6B0-C013-44AB-B62D-4D6708169842}" srcOrd="3" destOrd="0" parTransId="{31A2394A-E594-45C0-A0BA-B33D079EFA74}" sibTransId="{9A563F60-5F4E-48A4-BD30-7EFF27A437EE}"/>
    <dgm:cxn modelId="{2E863D14-52C8-412C-9C62-57A01BC82498}" srcId="{07761832-8799-44CD-A0D0-D5A441CD54C9}" destId="{A2D70067-C266-44EE-9263-E03BC950554F}" srcOrd="1" destOrd="0" parTransId="{B48A9171-EBB5-4730-AF17-003E9B7D1DA0}" sibTransId="{3925729F-3D28-40F4-BD0B-C556E26C98E0}"/>
    <dgm:cxn modelId="{AAEFB022-3BB2-483E-88CD-5B71DC885F71}" srcId="{47ABF8BF-B224-45C9-85DB-75B72A570803}" destId="{08449C06-D6BE-402E-9343-0A46764D6E23}" srcOrd="1" destOrd="0" parTransId="{757E99A3-EB6B-41C8-BF7E-7A993B477BD4}" sibTransId="{4515CC25-919F-4FBE-84FF-02B2DB94AB04}"/>
    <dgm:cxn modelId="{91343C23-DA11-4099-9541-9A6C53B94945}" type="presOf" srcId="{5A22B6B0-C013-44AB-B62D-4D6708169842}" destId="{E48C0B96-AFD4-480B-B0F2-118392E0D0B3}" srcOrd="0" destOrd="3" presId="urn:microsoft.com/office/officeart/2005/8/layout/hList1"/>
    <dgm:cxn modelId="{A6876428-2BE8-4133-8DFA-483762DEB5C2}" type="presOf" srcId="{2551F02E-48E9-4D37-9D6A-A683AFFF9274}" destId="{E48C0B96-AFD4-480B-B0F2-118392E0D0B3}" srcOrd="0" destOrd="0" presId="urn:microsoft.com/office/officeart/2005/8/layout/hList1"/>
    <dgm:cxn modelId="{D82FAC2A-D361-430C-8605-2901789A4C86}" srcId="{07761832-8799-44CD-A0D0-D5A441CD54C9}" destId="{44201039-584A-431C-ABA0-E7D1C7EA04DA}" srcOrd="0" destOrd="0" parTransId="{054A66C0-A5D0-4D36-AF99-A49BB97DB1B3}" sibTransId="{EAE8CFC0-2021-4097-AF9E-1D694F558514}"/>
    <dgm:cxn modelId="{A06F0E2B-EB3D-4269-B491-BF7C244B9B66}" srcId="{47ABF8BF-B224-45C9-85DB-75B72A570803}" destId="{CE1C46C5-2262-4A31-AABF-ADD95FB5AF6F}" srcOrd="0" destOrd="0" parTransId="{00B36614-3F2E-40F3-9DF7-B2432DD73BE6}" sibTransId="{E003B2FB-E7E4-435D-8C4D-6D8FB05DA53A}"/>
    <dgm:cxn modelId="{967E3C3B-69A7-469B-9CEB-C6B32F02808F}" type="presOf" srcId="{44201039-584A-431C-ABA0-E7D1C7EA04DA}" destId="{A2C9403B-D8FE-4F5C-8BA7-F1473DA91EB9}" srcOrd="0" destOrd="0" presId="urn:microsoft.com/office/officeart/2005/8/layout/hList1"/>
    <dgm:cxn modelId="{7E77C060-C7E7-45C9-9DC0-203F190C7D7E}" type="presOf" srcId="{A122BC3A-FC5A-4DEC-87B3-2FE4B2930642}" destId="{E48C0B96-AFD4-480B-B0F2-118392E0D0B3}" srcOrd="0" destOrd="2" presId="urn:microsoft.com/office/officeart/2005/8/layout/hList1"/>
    <dgm:cxn modelId="{61F90246-1793-4BF8-A86A-2E99DBD18989}" type="presOf" srcId="{D590DCB2-4100-4C28-A2B4-DC5475ACAD07}" destId="{E48C0B96-AFD4-480B-B0F2-118392E0D0B3}" srcOrd="0" destOrd="1" presId="urn:microsoft.com/office/officeart/2005/8/layout/hList1"/>
    <dgm:cxn modelId="{47554267-AFD6-48EB-96A9-A202E4E03023}" type="presOf" srcId="{08449C06-D6BE-402E-9343-0A46764D6E23}" destId="{DBF77CE7-F980-4A16-B6D9-C33B367E20E5}" srcOrd="0" destOrd="1" presId="urn:microsoft.com/office/officeart/2005/8/layout/hList1"/>
    <dgm:cxn modelId="{69844778-3288-49A9-A960-415014C31492}" type="presOf" srcId="{07761832-8799-44CD-A0D0-D5A441CD54C9}" destId="{73257543-EAC0-4005-A368-B56F09E21E94}" srcOrd="0" destOrd="0" presId="urn:microsoft.com/office/officeart/2005/8/layout/hList1"/>
    <dgm:cxn modelId="{FE23095A-2C41-4856-9419-8F4B9612F41C}" srcId="{47ABF8BF-B224-45C9-85DB-75B72A570803}" destId="{3EC0DB26-A775-4FA5-8233-F9B5ED416145}" srcOrd="2" destOrd="0" parTransId="{EC2055F2-92A6-4542-95AE-305771BD1AE3}" sibTransId="{A6C11295-4305-485B-9496-47CAC92727E3}"/>
    <dgm:cxn modelId="{A516F05A-CEC5-4A13-BB37-87EB08251CA9}" type="presOf" srcId="{3EC0DB26-A775-4FA5-8233-F9B5ED416145}" destId="{DBF77CE7-F980-4A16-B6D9-C33B367E20E5}" srcOrd="0" destOrd="2" presId="urn:microsoft.com/office/officeart/2005/8/layout/hList1"/>
    <dgm:cxn modelId="{E27DC48B-3516-463D-B3CC-CC801EE059B6}" type="presOf" srcId="{A2D70067-C266-44EE-9263-E03BC950554F}" destId="{A2C9403B-D8FE-4F5C-8BA7-F1473DA91EB9}" srcOrd="0" destOrd="1" presId="urn:microsoft.com/office/officeart/2005/8/layout/hList1"/>
    <dgm:cxn modelId="{E7E86B8E-A73F-4D47-A8A2-2BA928CCB27B}" type="presOf" srcId="{45DE1648-80FF-439A-9003-CDE914CDEE11}" destId="{DBF77CE7-F980-4A16-B6D9-C33B367E20E5}" srcOrd="0" destOrd="3" presId="urn:microsoft.com/office/officeart/2005/8/layout/hList1"/>
    <dgm:cxn modelId="{4DDDCC8F-A384-4612-8A2F-E72543CB2A57}" srcId="{97266239-34FD-4624-82DA-6B501B674D9B}" destId="{2551F02E-48E9-4D37-9D6A-A683AFFF9274}" srcOrd="0" destOrd="0" parTransId="{D374355C-DE86-421F-A2DB-732E81D704A7}" sibTransId="{48C174E3-8D09-44A5-B981-424DF4A07704}"/>
    <dgm:cxn modelId="{CFA620AA-28D6-4F3A-8EB4-9CB1ED43D620}" type="presOf" srcId="{CE1C46C5-2262-4A31-AABF-ADD95FB5AF6F}" destId="{DBF77CE7-F980-4A16-B6D9-C33B367E20E5}" srcOrd="0" destOrd="0" presId="urn:microsoft.com/office/officeart/2005/8/layout/hList1"/>
    <dgm:cxn modelId="{EE4459C1-CAC6-4F6C-82BB-D112A07A1EDD}" srcId="{47ABF8BF-B224-45C9-85DB-75B72A570803}" destId="{45DE1648-80FF-439A-9003-CDE914CDEE11}" srcOrd="3" destOrd="0" parTransId="{03A82F3E-A597-48EE-87DC-7D524C64D5B8}" sibTransId="{BC3EE8D9-363B-4632-A18F-23EE6AEE88D2}"/>
    <dgm:cxn modelId="{A1FA1AC4-5C5B-4141-97B6-00CAAC60FA69}" srcId="{97266239-34FD-4624-82DA-6B501B674D9B}" destId="{A122BC3A-FC5A-4DEC-87B3-2FE4B2930642}" srcOrd="2" destOrd="0" parTransId="{4F2741C1-DE6B-4076-8602-840A07DBF7DD}" sibTransId="{9679AF45-65EC-4576-93EE-7BF5C8453843}"/>
    <dgm:cxn modelId="{DE23ADC6-BE1F-4D9D-99BE-E9358CB1EF7B}" srcId="{5BBB8C12-DD9B-404D-8F37-78AC4381D714}" destId="{47ABF8BF-B224-45C9-85DB-75B72A570803}" srcOrd="1" destOrd="0" parTransId="{9B4450EE-6F14-4CE2-8179-ED5FECE93DB4}" sibTransId="{2B382783-3EEA-4EDF-B3B5-802472D15E81}"/>
    <dgm:cxn modelId="{01F413D6-B7AD-4EF1-A653-74980F149873}" srcId="{5BBB8C12-DD9B-404D-8F37-78AC4381D714}" destId="{97266239-34FD-4624-82DA-6B501B674D9B}" srcOrd="0" destOrd="0" parTransId="{1F56E9B3-086A-4659-8808-29234EE38701}" sibTransId="{B18EC38E-C8F8-4C76-BBC0-96C63C06B140}"/>
    <dgm:cxn modelId="{363071E3-E6CD-4AB8-8798-0B411B2FD7B2}" srcId="{97266239-34FD-4624-82DA-6B501B674D9B}" destId="{D590DCB2-4100-4C28-A2B4-DC5475ACAD07}" srcOrd="1" destOrd="0" parTransId="{28635D51-AD4D-4009-BE54-A73E07611DB4}" sibTransId="{A85754B8-E4BC-4FE8-860D-DD09D31F91D7}"/>
    <dgm:cxn modelId="{A563EAEE-1F11-41C9-8A8F-E2AA7B4284DC}" srcId="{5BBB8C12-DD9B-404D-8F37-78AC4381D714}" destId="{07761832-8799-44CD-A0D0-D5A441CD54C9}" srcOrd="2" destOrd="0" parTransId="{027AA47A-B269-4C09-8106-68B67C3587DE}" sibTransId="{9C757875-10F3-41A2-BD27-CF8DA5E38D42}"/>
    <dgm:cxn modelId="{1B4DE3FE-4777-4786-9D25-A1B67751460E}" type="presOf" srcId="{97266239-34FD-4624-82DA-6B501B674D9B}" destId="{C2FB3B5D-EA09-4BB7-A61D-66249EC5676B}" srcOrd="0" destOrd="0" presId="urn:microsoft.com/office/officeart/2005/8/layout/hList1"/>
    <dgm:cxn modelId="{4DC40FFF-5376-43AC-AF6E-AE4FC244D6E5}" type="presOf" srcId="{47ABF8BF-B224-45C9-85DB-75B72A570803}" destId="{69CDA365-DF16-43B5-A819-A31AAD0EFAA3}" srcOrd="0" destOrd="0" presId="urn:microsoft.com/office/officeart/2005/8/layout/hList1"/>
    <dgm:cxn modelId="{08ABDC7C-C070-45EF-AFEB-AA57CC65FDDD}" type="presParOf" srcId="{6531B0A3-6E14-4ED8-BA6F-1F27980DFD1E}" destId="{0B1776A1-4D97-4451-AB1C-DAD4D39F53AB}" srcOrd="0" destOrd="0" presId="urn:microsoft.com/office/officeart/2005/8/layout/hList1"/>
    <dgm:cxn modelId="{9DB57307-1B26-46A3-90B8-3DCD9ECF4CFC}" type="presParOf" srcId="{0B1776A1-4D97-4451-AB1C-DAD4D39F53AB}" destId="{C2FB3B5D-EA09-4BB7-A61D-66249EC5676B}" srcOrd="0" destOrd="0" presId="urn:microsoft.com/office/officeart/2005/8/layout/hList1"/>
    <dgm:cxn modelId="{B1EBA674-D9AA-4989-90C5-5D25466B9634}" type="presParOf" srcId="{0B1776A1-4D97-4451-AB1C-DAD4D39F53AB}" destId="{E48C0B96-AFD4-480B-B0F2-118392E0D0B3}" srcOrd="1" destOrd="0" presId="urn:microsoft.com/office/officeart/2005/8/layout/hList1"/>
    <dgm:cxn modelId="{15823FD2-71C8-444A-9A25-19C503E2B1DD}" type="presParOf" srcId="{6531B0A3-6E14-4ED8-BA6F-1F27980DFD1E}" destId="{EB1CC0FA-250D-43D9-ABAF-7CFEE0CDBC83}" srcOrd="1" destOrd="0" presId="urn:microsoft.com/office/officeart/2005/8/layout/hList1"/>
    <dgm:cxn modelId="{CC2D5773-40C6-4384-9839-71F78CD692FD}" type="presParOf" srcId="{6531B0A3-6E14-4ED8-BA6F-1F27980DFD1E}" destId="{7CAA38EF-405A-4C61-AC17-A5B3CB1B281F}" srcOrd="2" destOrd="0" presId="urn:microsoft.com/office/officeart/2005/8/layout/hList1"/>
    <dgm:cxn modelId="{BA93D4AE-92F9-48FF-B561-D7005EB3508E}" type="presParOf" srcId="{7CAA38EF-405A-4C61-AC17-A5B3CB1B281F}" destId="{69CDA365-DF16-43B5-A819-A31AAD0EFAA3}" srcOrd="0" destOrd="0" presId="urn:microsoft.com/office/officeart/2005/8/layout/hList1"/>
    <dgm:cxn modelId="{26787248-8A53-4C8C-9B26-634DEE582C6B}" type="presParOf" srcId="{7CAA38EF-405A-4C61-AC17-A5B3CB1B281F}" destId="{DBF77CE7-F980-4A16-B6D9-C33B367E20E5}" srcOrd="1" destOrd="0" presId="urn:microsoft.com/office/officeart/2005/8/layout/hList1"/>
    <dgm:cxn modelId="{5B8252F6-5881-4348-9CF6-00CFC92D3E07}" type="presParOf" srcId="{6531B0A3-6E14-4ED8-BA6F-1F27980DFD1E}" destId="{D605E1FB-B67E-4B62-9646-F5AB057A6D3E}" srcOrd="3" destOrd="0" presId="urn:microsoft.com/office/officeart/2005/8/layout/hList1"/>
    <dgm:cxn modelId="{8F167B3B-0E98-46A6-AA24-D8EFE84A5D42}" type="presParOf" srcId="{6531B0A3-6E14-4ED8-BA6F-1F27980DFD1E}" destId="{EE696EF5-EAD5-4A88-91DA-D8634A8D7B0D}" srcOrd="4" destOrd="0" presId="urn:microsoft.com/office/officeart/2005/8/layout/hList1"/>
    <dgm:cxn modelId="{159F6703-C632-41CA-8744-9D4F8119FC73}" type="presParOf" srcId="{EE696EF5-EAD5-4A88-91DA-D8634A8D7B0D}" destId="{73257543-EAC0-4005-A368-B56F09E21E94}" srcOrd="0" destOrd="0" presId="urn:microsoft.com/office/officeart/2005/8/layout/hList1"/>
    <dgm:cxn modelId="{19227578-7EFC-4A43-B38F-1AFBD225A894}" type="presParOf" srcId="{EE696EF5-EAD5-4A88-91DA-D8634A8D7B0D}" destId="{A2C9403B-D8FE-4F5C-8BA7-F1473DA91EB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A412C-590D-4C9D-9840-4D47434E0D6C}">
      <dsp:nvSpPr>
        <dsp:cNvPr id="0" name=""/>
        <dsp:cNvSpPr/>
      </dsp:nvSpPr>
      <dsp:spPr>
        <a:xfrm>
          <a:off x="0" y="665190"/>
          <a:ext cx="961813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B3055-92FA-494D-B43E-A0A15FFDE71A}">
      <dsp:nvSpPr>
        <dsp:cNvPr id="0" name=""/>
        <dsp:cNvSpPr/>
      </dsp:nvSpPr>
      <dsp:spPr>
        <a:xfrm>
          <a:off x="371483" y="941500"/>
          <a:ext cx="675424" cy="675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192D9-551C-4344-B304-0FCB0B1A33EB}">
      <dsp:nvSpPr>
        <dsp:cNvPr id="0" name=""/>
        <dsp:cNvSpPr/>
      </dsp:nvSpPr>
      <dsp:spPr>
        <a:xfrm>
          <a:off x="1418391" y="665190"/>
          <a:ext cx="8199741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First introduced in a paper by John Hopfield in 1982</a:t>
          </a:r>
        </a:p>
      </dsp:txBody>
      <dsp:txXfrm>
        <a:off x="1418391" y="665190"/>
        <a:ext cx="8199741" cy="1228044"/>
      </dsp:txXfrm>
    </dsp:sp>
    <dsp:sp modelId="{665388CD-2A3C-4736-86EA-7BD09135E61D}">
      <dsp:nvSpPr>
        <dsp:cNvPr id="0" name=""/>
        <dsp:cNvSpPr/>
      </dsp:nvSpPr>
      <dsp:spPr>
        <a:xfrm>
          <a:off x="0" y="2200246"/>
          <a:ext cx="9618133" cy="12280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5ED23-D06F-4224-9BE1-8154CA3FE2E6}">
      <dsp:nvSpPr>
        <dsp:cNvPr id="0" name=""/>
        <dsp:cNvSpPr/>
      </dsp:nvSpPr>
      <dsp:spPr>
        <a:xfrm>
          <a:off x="371483" y="2476556"/>
          <a:ext cx="675424" cy="675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AC590-97E6-4135-B759-32E1285D06D1}">
      <dsp:nvSpPr>
        <dsp:cNvPr id="0" name=""/>
        <dsp:cNvSpPr/>
      </dsp:nvSpPr>
      <dsp:spPr>
        <a:xfrm>
          <a:off x="1418391" y="2200246"/>
          <a:ext cx="8199741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main purpose of the network is to model a </a:t>
          </a:r>
          <a:r>
            <a:rPr lang="en-US" sz="2500" b="1" i="1" kern="1200"/>
            <a:t>context addressable (Associative) memory</a:t>
          </a:r>
          <a:endParaRPr lang="en-US" sz="2500" kern="1200"/>
        </a:p>
      </dsp:txBody>
      <dsp:txXfrm>
        <a:off x="1418391" y="2200246"/>
        <a:ext cx="8199741" cy="12280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4E6E2-C0CE-49B6-AAFF-317E919A8CBF}">
      <dsp:nvSpPr>
        <dsp:cNvPr id="0" name=""/>
        <dsp:cNvSpPr/>
      </dsp:nvSpPr>
      <dsp:spPr>
        <a:xfrm>
          <a:off x="563316" y="5392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36957-4ECC-473C-BBB7-4FC26301A390}">
      <dsp:nvSpPr>
        <dsp:cNvPr id="0" name=""/>
        <dsp:cNvSpPr/>
      </dsp:nvSpPr>
      <dsp:spPr>
        <a:xfrm>
          <a:off x="936253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CB849-5524-4DD8-8993-B3E4037DB549}">
      <dsp:nvSpPr>
        <dsp:cNvPr id="0" name=""/>
        <dsp:cNvSpPr/>
      </dsp:nvSpPr>
      <dsp:spPr>
        <a:xfrm>
          <a:off x="3910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Motivation</a:t>
          </a:r>
        </a:p>
      </dsp:txBody>
      <dsp:txXfrm>
        <a:off x="3910" y="2834241"/>
        <a:ext cx="2868750" cy="720000"/>
      </dsp:txXfrm>
    </dsp:sp>
    <dsp:sp modelId="{E3E9B36C-FC3A-4BCF-8EBF-83D4D8BF9CC5}">
      <dsp:nvSpPr>
        <dsp:cNvPr id="0" name=""/>
        <dsp:cNvSpPr/>
      </dsp:nvSpPr>
      <dsp:spPr>
        <a:xfrm>
          <a:off x="3934097" y="5392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D02CA-7EF1-47AF-8256-507DD958EA54}">
      <dsp:nvSpPr>
        <dsp:cNvPr id="0" name=""/>
        <dsp:cNvSpPr/>
      </dsp:nvSpPr>
      <dsp:spPr>
        <a:xfrm>
          <a:off x="4307035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654CE-2E04-44D7-ABAF-4A341E5F83E6}">
      <dsp:nvSpPr>
        <dsp:cNvPr id="0" name=""/>
        <dsp:cNvSpPr/>
      </dsp:nvSpPr>
      <dsp:spPr>
        <a:xfrm>
          <a:off x="3374691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Dataset</a:t>
          </a:r>
        </a:p>
      </dsp:txBody>
      <dsp:txXfrm>
        <a:off x="3374691" y="2834241"/>
        <a:ext cx="2868750" cy="720000"/>
      </dsp:txXfrm>
    </dsp:sp>
    <dsp:sp modelId="{95DF8F13-6249-4227-A78C-26FA7B749B76}">
      <dsp:nvSpPr>
        <dsp:cNvPr id="0" name=""/>
        <dsp:cNvSpPr/>
      </dsp:nvSpPr>
      <dsp:spPr>
        <a:xfrm>
          <a:off x="7304879" y="5392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CD271-9B1C-4BEC-8A73-FE1AFE40856B}">
      <dsp:nvSpPr>
        <dsp:cNvPr id="0" name=""/>
        <dsp:cNvSpPr/>
      </dsp:nvSpPr>
      <dsp:spPr>
        <a:xfrm>
          <a:off x="7677816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F6021-94D2-4E88-B4FD-3209B9810096}">
      <dsp:nvSpPr>
        <dsp:cNvPr id="0" name=""/>
        <dsp:cNvSpPr/>
      </dsp:nvSpPr>
      <dsp:spPr>
        <a:xfrm>
          <a:off x="6745472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Methodology</a:t>
          </a:r>
        </a:p>
      </dsp:txBody>
      <dsp:txXfrm>
        <a:off x="6745472" y="2834241"/>
        <a:ext cx="286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B3B5D-EA09-4BB7-A61D-66249EC5676B}">
      <dsp:nvSpPr>
        <dsp:cNvPr id="0" name=""/>
        <dsp:cNvSpPr/>
      </dsp:nvSpPr>
      <dsp:spPr>
        <a:xfrm>
          <a:off x="2686" y="1734032"/>
          <a:ext cx="2619188" cy="729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Image Augmentation</a:t>
          </a:r>
          <a:endParaRPr lang="en-IL" sz="2100" kern="1200" dirty="0"/>
        </a:p>
      </dsp:txBody>
      <dsp:txXfrm>
        <a:off x="2686" y="1734032"/>
        <a:ext cx="2619188" cy="729358"/>
      </dsp:txXfrm>
    </dsp:sp>
    <dsp:sp modelId="{E48C0B96-AFD4-480B-B0F2-118392E0D0B3}">
      <dsp:nvSpPr>
        <dsp:cNvPr id="0" name=""/>
        <dsp:cNvSpPr/>
      </dsp:nvSpPr>
      <dsp:spPr>
        <a:xfrm>
          <a:off x="2686" y="2463391"/>
          <a:ext cx="2619188" cy="24210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Horizontal shifting/ vertical shifting </a:t>
          </a:r>
          <a:endParaRPr lang="en-IL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Rotation</a:t>
          </a:r>
          <a:endParaRPr lang="en-IL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Zoom in/ Zoom out</a:t>
          </a:r>
          <a:endParaRPr lang="en-IL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L" sz="2100" kern="1200" dirty="0"/>
        </a:p>
      </dsp:txBody>
      <dsp:txXfrm>
        <a:off x="2686" y="2463391"/>
        <a:ext cx="2619188" cy="2421090"/>
      </dsp:txXfrm>
    </dsp:sp>
    <dsp:sp modelId="{69CDA365-DF16-43B5-A819-A31AAD0EFAA3}">
      <dsp:nvSpPr>
        <dsp:cNvPr id="0" name=""/>
        <dsp:cNvSpPr/>
      </dsp:nvSpPr>
      <dsp:spPr>
        <a:xfrm>
          <a:off x="2988561" y="1734032"/>
          <a:ext cx="2619188" cy="729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Feed extended DB to network</a:t>
          </a:r>
          <a:endParaRPr lang="en-IL" sz="2100" kern="1200" dirty="0"/>
        </a:p>
      </dsp:txBody>
      <dsp:txXfrm>
        <a:off x="2988561" y="1734032"/>
        <a:ext cx="2619188" cy="729358"/>
      </dsp:txXfrm>
    </dsp:sp>
    <dsp:sp modelId="{DBF77CE7-F980-4A16-B6D9-C33B367E20E5}">
      <dsp:nvSpPr>
        <dsp:cNvPr id="0" name=""/>
        <dsp:cNvSpPr/>
      </dsp:nvSpPr>
      <dsp:spPr>
        <a:xfrm>
          <a:off x="2988561" y="2463391"/>
          <a:ext cx="2619188" cy="24210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Flattened layer (28X28 = 784)</a:t>
          </a:r>
          <a:endParaRPr lang="en-IL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K Hopfield heads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Dense Layer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Dense output layer of size 26</a:t>
          </a:r>
        </a:p>
      </dsp:txBody>
      <dsp:txXfrm>
        <a:off x="2988561" y="2463391"/>
        <a:ext cx="2619188" cy="2421090"/>
      </dsp:txXfrm>
    </dsp:sp>
    <dsp:sp modelId="{73257543-EAC0-4005-A368-B56F09E21E94}">
      <dsp:nvSpPr>
        <dsp:cNvPr id="0" name=""/>
        <dsp:cNvSpPr/>
      </dsp:nvSpPr>
      <dsp:spPr>
        <a:xfrm>
          <a:off x="5974436" y="1734032"/>
          <a:ext cx="2619188" cy="729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Model Optimization</a:t>
          </a:r>
          <a:endParaRPr lang="en-IL" sz="2100" kern="1200" dirty="0"/>
        </a:p>
      </dsp:txBody>
      <dsp:txXfrm>
        <a:off x="5974436" y="1734032"/>
        <a:ext cx="2619188" cy="729358"/>
      </dsp:txXfrm>
    </dsp:sp>
    <dsp:sp modelId="{A2C9403B-D8FE-4F5C-8BA7-F1473DA91EB9}">
      <dsp:nvSpPr>
        <dsp:cNvPr id="0" name=""/>
        <dsp:cNvSpPr/>
      </dsp:nvSpPr>
      <dsp:spPr>
        <a:xfrm>
          <a:off x="5974436" y="2463391"/>
          <a:ext cx="2619188" cy="24210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Architecture parameters</a:t>
          </a:r>
          <a:endParaRPr lang="en-IL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Hyperparameters</a:t>
          </a:r>
          <a:endParaRPr lang="en-IL" sz="2100" kern="1200" dirty="0"/>
        </a:p>
      </dsp:txBody>
      <dsp:txXfrm>
        <a:off x="5974436" y="2463391"/>
        <a:ext cx="2619188" cy="2421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8D6F-40B6-495E-BD68-38B9A06C40DB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7A48-D07B-4A9E-94B7-3F0E8447105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752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8D6F-40B6-495E-BD68-38B9A06C40DB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7A48-D07B-4A9E-94B7-3F0E8447105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8869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8D6F-40B6-495E-BD68-38B9A06C40DB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7A48-D07B-4A9E-94B7-3F0E8447105A}" type="slidenum">
              <a:rPr lang="en-IL" smtClean="0"/>
              <a:t>‹#›</a:t>
            </a:fld>
            <a:endParaRPr lang="en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3144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8D6F-40B6-495E-BD68-38B9A06C40DB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7A48-D07B-4A9E-94B7-3F0E8447105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0923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8D6F-40B6-495E-BD68-38B9A06C40DB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7A48-D07B-4A9E-94B7-3F0E8447105A}" type="slidenum">
              <a:rPr lang="en-IL" smtClean="0"/>
              <a:t>‹#›</a:t>
            </a:fld>
            <a:endParaRPr lang="en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4862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8D6F-40B6-495E-BD68-38B9A06C40DB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7A48-D07B-4A9E-94B7-3F0E8447105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1367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8D6F-40B6-495E-BD68-38B9A06C40DB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7A48-D07B-4A9E-94B7-3F0E8447105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9920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8D6F-40B6-495E-BD68-38B9A06C40DB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7A48-D07B-4A9E-94B7-3F0E8447105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923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8D6F-40B6-495E-BD68-38B9A06C40DB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7A48-D07B-4A9E-94B7-3F0E8447105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946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8D6F-40B6-495E-BD68-38B9A06C40DB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7A48-D07B-4A9E-94B7-3F0E8447105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198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8D6F-40B6-495E-BD68-38B9A06C40DB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7A48-D07B-4A9E-94B7-3F0E8447105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305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8D6F-40B6-495E-BD68-38B9A06C40DB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7A48-D07B-4A9E-94B7-3F0E8447105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120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8D6F-40B6-495E-BD68-38B9A06C40DB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7A48-D07B-4A9E-94B7-3F0E8447105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735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8D6F-40B6-495E-BD68-38B9A06C40DB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7A48-D07B-4A9E-94B7-3F0E8447105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739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8D6F-40B6-495E-BD68-38B9A06C40DB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7A48-D07B-4A9E-94B7-3F0E8447105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062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8D6F-40B6-495E-BD68-38B9A06C40DB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7A48-D07B-4A9E-94B7-3F0E8447105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8157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A8D6F-40B6-495E-BD68-38B9A06C40DB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3B7A48-D07B-4A9E-94B7-3F0E8447105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128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80.png"/><Relationship Id="rId4" Type="http://schemas.openxmlformats.org/officeDocument/2006/relationships/image" Target="../media/image35.png"/><Relationship Id="rId9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EB86-9E60-5BBE-85D9-E031CCAE3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600" dirty="0"/>
              <a:t>Hopfield Networks</a:t>
            </a:r>
            <a:br>
              <a:rPr lang="en-US" sz="5600" dirty="0"/>
            </a:br>
            <a:r>
              <a:rPr lang="en-US" sz="5600" dirty="0"/>
              <a:t>is all you need</a:t>
            </a:r>
            <a:endParaRPr lang="en-IL" sz="5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EBD3A6-9F2B-9A53-D582-66133BB6C15B}"/>
              </a:ext>
            </a:extLst>
          </p:cNvPr>
          <p:cNvSpPr txBox="1"/>
          <p:nvPr/>
        </p:nvSpPr>
        <p:spPr>
          <a:xfrm>
            <a:off x="3254963" y="4754671"/>
            <a:ext cx="427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Tamir </a:t>
            </a:r>
            <a:r>
              <a:rPr lang="en-US" dirty="0" err="1"/>
              <a:t>Shoresh</a:t>
            </a:r>
            <a:r>
              <a:rPr lang="en-US" dirty="0"/>
              <a:t>, Dan Goren, Liora Cohen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3429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AA902-8C9C-A199-EE71-04340223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Visualization of Energy Function</a:t>
            </a:r>
            <a:endParaRPr lang="en-IL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5DC3B4-7F4B-B1B0-2EE6-1C8404098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22" t="9993" r="14314" b="18061"/>
          <a:stretch/>
        </p:blipFill>
        <p:spPr>
          <a:xfrm>
            <a:off x="0" y="1478028"/>
            <a:ext cx="4632418" cy="395164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6ACFD-1124-8518-7DD8-014FDA182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 can visualize the Energy function like an egg carton</a:t>
            </a:r>
          </a:p>
          <a:p>
            <a:r>
              <a:rPr lang="en-US" dirty="0">
                <a:solidFill>
                  <a:srgbClr val="FFFFFF"/>
                </a:solidFill>
              </a:rPr>
              <a:t>The minima points represent the saved states</a:t>
            </a:r>
          </a:p>
          <a:p>
            <a:r>
              <a:rPr lang="en-US" dirty="0">
                <a:solidFill>
                  <a:srgbClr val="FFFFFF"/>
                </a:solidFill>
              </a:rPr>
              <a:t>The saddle points might represent the metastable states</a:t>
            </a:r>
          </a:p>
          <a:p>
            <a:endParaRPr lang="en-I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88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05B1-FEC9-5CF0-475E-187295D5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Rule (for Minimizing Energy)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21176-5BFC-6825-0C74-64E26B7CD4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36914"/>
                <a:ext cx="8596668" cy="510539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/>
                  <a:t>We have encoded the memories into the neural connections using the weight matrix.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When presented with a new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2000" dirty="0"/>
                  <a:t> we will update it using the weight matrix: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L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000" dirty="0"/>
                  <a:t>There are 2 ways to update the state vector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lvl="1"/>
                <a:r>
                  <a:rPr lang="en-US" sz="2000" u="sng" dirty="0"/>
                  <a:t>Synchronously</a:t>
                </a:r>
                <a:r>
                  <a:rPr lang="en-US" sz="2000" dirty="0"/>
                  <a:t> -  for all neurons at once (formula above).</a:t>
                </a:r>
              </a:p>
              <a:p>
                <a:pPr lvl="1"/>
                <a:r>
                  <a:rPr lang="en-US" sz="2000" u="sng" dirty="0"/>
                  <a:t>Asynchronous</a:t>
                </a:r>
                <a:r>
                  <a:rPr lang="en-US" sz="2000" dirty="0"/>
                  <a:t> -  update one neuron in each time step.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Asynchronous updates are popular for being analogous to the way biological neural networks behave.</a:t>
                </a:r>
                <a:endParaRPr lang="en-IL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21176-5BFC-6825-0C74-64E26B7CD4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36914"/>
                <a:ext cx="8596668" cy="5105399"/>
              </a:xfrm>
              <a:blipFill>
                <a:blip r:embed="rId2"/>
                <a:stretch>
                  <a:fillRect l="-284" r="-70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25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3DF5-52FE-58B4-A0D3-E6984A2E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r>
              <a:rPr lang="en-US" dirty="0"/>
              <a:t>Inverted States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0434C-9794-D455-4D7B-DE3501CD32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1133" y="1169989"/>
                <a:ext cx="9206895" cy="537368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0" dirty="0"/>
                  <a:t>Reminder: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is a vector containing the </a:t>
                </a:r>
                <a:r>
                  <a:rPr lang="en-US" sz="2400" b="1" dirty="0"/>
                  <a:t>bias of every neuron </a:t>
                </a:r>
                <a:r>
                  <a:rPr lang="en-US" sz="2400" dirty="0"/>
                  <a:t>and it is manifested in the update rule: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L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can be interpreted as an activation threshold for the neurons.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is a vector of zeros, the inverted states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will also minimize the energy function!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For example, if we store the pattern </a:t>
                </a:r>
                <a:r>
                  <a:rPr lang="en-US" sz="2400" dirty="0">
                    <a:solidFill>
                      <a:srgbClr val="FF0000"/>
                    </a:solidFill>
                  </a:rPr>
                  <a:t>11101</a:t>
                </a:r>
                <a:r>
                  <a:rPr lang="en-US" sz="2400" dirty="0"/>
                  <a:t> in the network, the pattern </a:t>
                </a:r>
                <a:r>
                  <a:rPr lang="en-US" sz="2400" dirty="0">
                    <a:solidFill>
                      <a:srgbClr val="FF0000"/>
                    </a:solidFill>
                  </a:rPr>
                  <a:t>00010</a:t>
                </a:r>
                <a:r>
                  <a:rPr lang="en-US" sz="2400" dirty="0"/>
                  <a:t> will also be a stable state.</a:t>
                </a:r>
                <a:endParaRPr lang="en-IL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0434C-9794-D455-4D7B-DE3501CD3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133" y="1169989"/>
                <a:ext cx="9206895" cy="5373686"/>
              </a:xfrm>
              <a:blipFill>
                <a:blip r:embed="rId2"/>
                <a:stretch>
                  <a:fillRect l="-530" b="-2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46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EEB86-9E60-5BBE-85D9-E031CCAE3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4" y="854529"/>
            <a:ext cx="5799665" cy="5148943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7200" b="1" dirty="0"/>
              <a:t>Example 1</a:t>
            </a:r>
            <a:br>
              <a:rPr lang="en-US" sz="6000" dirty="0"/>
            </a:br>
            <a:br>
              <a:rPr lang="en-US" sz="6000" dirty="0"/>
            </a:br>
            <a:r>
              <a:rPr lang="en-US" dirty="0"/>
              <a:t>Saving One Image to a Simple Hopfield Network</a:t>
            </a:r>
            <a:endParaRPr lang="en-IL" sz="6000" dirty="0"/>
          </a:p>
        </p:txBody>
      </p:sp>
    </p:spTree>
    <p:extLst>
      <p:ext uri="{BB962C8B-B14F-4D97-AF65-F5344CB8AC3E}">
        <p14:creationId xmlns:p14="http://schemas.microsoft.com/office/powerpoint/2010/main" val="57148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674CED-D946-FD31-EA4D-C704558ED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8640" y="277729"/>
                <a:ext cx="11348720" cy="5643668"/>
              </a:xfrm>
            </p:spPr>
            <p:txBody>
              <a:bodyPr/>
              <a:lstStyle/>
              <a:p>
                <a:r>
                  <a:rPr lang="en-US" sz="2400" dirty="0"/>
                  <a:t>Input - 64x64 RGB image, meaning: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=64×64=4096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Translate the image to B&amp;W for Hopfield representation</a:t>
                </a:r>
              </a:p>
              <a:p>
                <a:r>
                  <a:rPr lang="en-US" sz="2400" dirty="0"/>
                  <a:t>Calculate the weight matrix: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𝐻𝑜𝑚𝑒𝑟</m:t>
                        </m:r>
                      </m:sub>
                    </m:sSub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𝐻𝑜𝑚𝑒𝑟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endParaRPr lang="en-US" dirty="0"/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674CED-D946-FD31-EA4D-C704558ED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640" y="277729"/>
                <a:ext cx="11348720" cy="5643668"/>
              </a:xfrm>
              <a:blipFill>
                <a:blip r:embed="rId2"/>
                <a:stretch>
                  <a:fillRect l="-430" t="-86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8DF78D4-C46A-EFE8-9E2B-825670CFD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40" y="2883680"/>
            <a:ext cx="3391424" cy="3407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A01119-B8D4-72F5-ED3A-829079A18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218" y="2740036"/>
            <a:ext cx="2712720" cy="34764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40570B-CDA8-93A8-D714-864B28B4E97C}"/>
              </a:ext>
            </a:extLst>
          </p:cNvPr>
          <p:cNvSpPr txBox="1"/>
          <p:nvPr/>
        </p:nvSpPr>
        <p:spPr>
          <a:xfrm>
            <a:off x="1771912" y="6291077"/>
            <a:ext cx="236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Original Image</a:t>
            </a:r>
            <a:endParaRPr lang="en-IL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F93DD6-F5DA-922D-6D9B-048B5832DCE7}"/>
                  </a:ext>
                </a:extLst>
              </p:cNvPr>
              <p:cNvSpPr txBox="1"/>
              <p:nvPr/>
            </p:nvSpPr>
            <p:spPr>
              <a:xfrm>
                <a:off x="8251938" y="6291077"/>
                <a:ext cx="236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/>
                  <a:t>B&amp;W Image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𝑯𝒐𝒎𝒆𝒓</m:t>
                        </m:r>
                      </m:sub>
                    </m:sSub>
                  </m:oMath>
                </a14:m>
                <a:r>
                  <a:rPr lang="en-US" b="1" i="1" dirty="0"/>
                  <a:t>) </a:t>
                </a:r>
                <a:endParaRPr lang="en-IL" b="1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F93DD6-F5DA-922D-6D9B-048B5832D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38" y="6291077"/>
                <a:ext cx="2367280" cy="369332"/>
              </a:xfrm>
              <a:prstGeom prst="rect">
                <a:avLst/>
              </a:prstGeom>
              <a:blipFill>
                <a:blip r:embed="rId5"/>
                <a:stretch>
                  <a:fillRect l="-258" t="-8197" r="-1804" b="-245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01013B-8FD9-0F95-10C9-02E4313D1C47}"/>
              </a:ext>
            </a:extLst>
          </p:cNvPr>
          <p:cNvCxnSpPr>
            <a:cxnSpLocks/>
          </p:cNvCxnSpPr>
          <p:nvPr/>
        </p:nvCxnSpPr>
        <p:spPr>
          <a:xfrm>
            <a:off x="5059680" y="4478284"/>
            <a:ext cx="267208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215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674CED-D946-FD31-EA4D-C704558ED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8640" y="277729"/>
                <a:ext cx="11348720" cy="5643668"/>
              </a:xfrm>
            </p:spPr>
            <p:txBody>
              <a:bodyPr/>
              <a:lstStyle/>
              <a:p>
                <a:r>
                  <a:rPr lang="en-US" sz="2400" dirty="0"/>
                  <a:t>We enter a query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2400" dirty="0"/>
                  <a:t> and, using the update rule, we retrieve the stored pattern marked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/>
              </a:p>
              <a:p>
                <a:r>
                  <a:rPr lang="en-US" sz="2400" b="0" dirty="0"/>
                  <a:t>Reminder – the update rule is: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L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b="0" dirty="0"/>
                  <a:t>Basically, we are asking </a:t>
                </a:r>
                <a:r>
                  <a:rPr lang="en-US" sz="2400" dirty="0"/>
                  <a:t>the network “do you have any pattern that looks like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2400" b="0" dirty="0"/>
                  <a:t>?”</a:t>
                </a:r>
              </a:p>
              <a:p>
                <a:endParaRPr lang="en-US" dirty="0"/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674CED-D946-FD31-EA4D-C704558ED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640" y="277729"/>
                <a:ext cx="11348720" cy="5643668"/>
              </a:xfrm>
              <a:blipFill>
                <a:blip r:embed="rId2"/>
                <a:stretch>
                  <a:fillRect l="-430" t="-865" r="-80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5A01119-B8D4-72F5-ED3A-829079A18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218" y="2740036"/>
            <a:ext cx="2712720" cy="34764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40570B-CDA8-93A8-D714-864B28B4E97C}"/>
                  </a:ext>
                </a:extLst>
              </p:cNvPr>
              <p:cNvSpPr txBox="1"/>
              <p:nvPr/>
            </p:nvSpPr>
            <p:spPr>
              <a:xfrm>
                <a:off x="1771912" y="6291077"/>
                <a:ext cx="236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/>
                  <a:t>Query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en-US" b="1" i="1" dirty="0"/>
                  <a:t>)</a:t>
                </a:r>
                <a:endParaRPr lang="en-IL" b="1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40570B-CDA8-93A8-D714-864B28B4E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912" y="6291077"/>
                <a:ext cx="236728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F93DD6-F5DA-922D-6D9B-048B5832DCE7}"/>
                  </a:ext>
                </a:extLst>
              </p:cNvPr>
              <p:cNvSpPr txBox="1"/>
              <p:nvPr/>
            </p:nvSpPr>
            <p:spPr>
              <a:xfrm>
                <a:off x="8251938" y="6291077"/>
                <a:ext cx="2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/>
                  <a:t>Recovered Vector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𝝃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𝒏𝒆𝒘</m:t>
                        </m:r>
                      </m:sup>
                    </m:sSup>
                  </m:oMath>
                </a14:m>
                <a:r>
                  <a:rPr lang="en-US" b="1" i="1" dirty="0"/>
                  <a:t>)</a:t>
                </a:r>
                <a:endParaRPr lang="en-IL" b="1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F93DD6-F5DA-922D-6D9B-048B5832D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38" y="6291077"/>
                <a:ext cx="2540000" cy="369332"/>
              </a:xfrm>
              <a:prstGeom prst="rect">
                <a:avLst/>
              </a:prstGeom>
              <a:blipFill>
                <a:blip r:embed="rId5"/>
                <a:stretch>
                  <a:fillRect l="-1202" t="-8197" r="-721" b="-245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9A927A2-76D0-439E-FC11-FE8B78576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0062" y="2865120"/>
            <a:ext cx="3340670" cy="335141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0AA743-4B9A-7407-C08A-150C9C536C2D}"/>
              </a:ext>
            </a:extLst>
          </p:cNvPr>
          <p:cNvCxnSpPr>
            <a:cxnSpLocks/>
          </p:cNvCxnSpPr>
          <p:nvPr/>
        </p:nvCxnSpPr>
        <p:spPr>
          <a:xfrm>
            <a:off x="5059680" y="4478284"/>
            <a:ext cx="267208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0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EEB86-9E60-5BBE-85D9-E031CCAE3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4" y="854529"/>
            <a:ext cx="5799665" cy="5148943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8000" b="1" dirty="0"/>
              <a:t>Example 2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Saving Multiple Images to a Simple Hopfield Network</a:t>
            </a:r>
            <a:endParaRPr lang="en-IL" sz="6000" dirty="0"/>
          </a:p>
        </p:txBody>
      </p:sp>
    </p:spTree>
    <p:extLst>
      <p:ext uri="{BB962C8B-B14F-4D97-AF65-F5344CB8AC3E}">
        <p14:creationId xmlns:p14="http://schemas.microsoft.com/office/powerpoint/2010/main" val="339515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674CED-D946-FD31-EA4D-C704558ED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8640" y="892365"/>
                <a:ext cx="11348720" cy="502903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Input -  3 64x64 B&amp;W image, meaning: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4096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Calculate the weight matrix </a:t>
                </a:r>
                <a:r>
                  <a:rPr lang="en-US" sz="2400" u="sng" dirty="0"/>
                  <a:t>over 3 instances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sng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u="sng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 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We will now look at some cases where the algorithm fails…</a:t>
                </a:r>
                <a:endParaRPr lang="en-I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674CED-D946-FD31-EA4D-C704558ED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640" y="892365"/>
                <a:ext cx="11348720" cy="5029031"/>
              </a:xfrm>
              <a:blipFill>
                <a:blip r:embed="rId2"/>
                <a:stretch>
                  <a:fillRect l="-430" t="-97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317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E38D-5D88-F68B-22B2-C9C3E527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1 - Overwrite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CC48AC-B0C7-7965-CCDC-D6EACADCD6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97759"/>
                <a:ext cx="10515600" cy="37792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weights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𝑀𝑎𝑟𝑔𝑒</m:t>
                        </m:r>
                      </m:sub>
                    </m:sSub>
                  </m:oMath>
                </a14:m>
                <a:r>
                  <a:rPr lang="en-US" sz="2400" dirty="0"/>
                  <a:t> overwrites the weights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𝐻𝑜𝑚𝑒𝑟</m:t>
                        </m:r>
                      </m:sub>
                    </m:sSub>
                  </m:oMath>
                </a14:m>
                <a:endParaRPr lang="en-I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CC48AC-B0C7-7965-CCDC-D6EACADCD6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97759"/>
                <a:ext cx="10515600" cy="3779203"/>
              </a:xfrm>
              <a:blipFill>
                <a:blip r:embed="rId2"/>
                <a:stretch>
                  <a:fillRect l="-928" t="-14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72BB247-8A7D-79E7-80AF-9480D1A8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99" y="4328161"/>
            <a:ext cx="11638905" cy="173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17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FABD-3DD0-7D14-B6D4-1A71F612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2 – Inverted States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18D5-690A-2547-EA8B-DD95E40B3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7287"/>
            <a:ext cx="8596668" cy="4354076"/>
          </a:xfrm>
        </p:spPr>
        <p:txBody>
          <a:bodyPr>
            <a:normAutofit/>
          </a:bodyPr>
          <a:lstStyle/>
          <a:p>
            <a:r>
              <a:rPr lang="en-US" sz="2400" dirty="0"/>
              <a:t>When we masked the original B&amp;W image of Homer, we turned the values of the bottom half pixels to (-1).</a:t>
            </a:r>
          </a:p>
          <a:p>
            <a:r>
              <a:rPr lang="en-US" sz="2400" dirty="0"/>
              <a:t>Due to the (-1) values, the “closest” image was the inverse of the Bart image.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50437-80DF-AB66-D171-1E9BBC475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62" y="4222983"/>
            <a:ext cx="11775717" cy="183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1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991ED-B2D6-C157-8AFF-B87283A06A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4498" b="18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2913A8-0FDC-5F9F-0397-7CEA74D4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b="1" dirty="0"/>
              <a:t>Agenda</a:t>
            </a:r>
            <a:endParaRPr lang="en-IL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5A421-7CC3-1924-2E3C-292AEAA3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57055" cy="38807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Introduction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Simple Hopfield Network</a:t>
            </a:r>
          </a:p>
          <a:p>
            <a:r>
              <a:rPr lang="en-US" sz="2400" dirty="0">
                <a:solidFill>
                  <a:srgbClr val="FFFFFF"/>
                </a:solidFill>
              </a:rPr>
              <a:t>Modern Hopfield Network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Continuous Valued pattern in Hopfield Network</a:t>
            </a:r>
          </a:p>
          <a:p>
            <a:r>
              <a:rPr lang="en-US" sz="2400" dirty="0">
                <a:solidFill>
                  <a:srgbClr val="FFFFFF"/>
                </a:solidFill>
              </a:rPr>
              <a:t>Hopfield Networks as a General Case of the Attention Mechanism</a:t>
            </a:r>
          </a:p>
          <a:p>
            <a:r>
              <a:rPr lang="en-US" sz="2400" dirty="0">
                <a:solidFill>
                  <a:srgbClr val="FFFFFF"/>
                </a:solidFill>
              </a:rPr>
              <a:t>Hopfield Layer for Deep Learning Architectures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Our Project</a:t>
            </a:r>
          </a:p>
          <a:p>
            <a:endParaRPr lang="en-I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65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446C-806C-A212-0402-875D8E63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Hamming Distance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48396-2AD7-472B-2D7A-B246EF0F4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0"/>
            <a:ext cx="8596668" cy="541019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We can calculate the distance between 2 patterns by using the Hamming distance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“the Hamming distance between two strings of equal length is the number of positions at which the symbols are different”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String 1 = ‘1 1 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 0 1’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String 2 = ‘1 1 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 0 1’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Now we can explain the Hopfield Network as converging to the pattern with the shortest Hamming distance from the current state!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31941B9-7E69-3288-CE50-C7841DEA45EB}"/>
              </a:ext>
            </a:extLst>
          </p:cNvPr>
          <p:cNvSpPr/>
          <p:nvPr/>
        </p:nvSpPr>
        <p:spPr>
          <a:xfrm>
            <a:off x="3285308" y="3883297"/>
            <a:ext cx="467360" cy="1158240"/>
          </a:xfrm>
          <a:prstGeom prst="rightBrace">
            <a:avLst>
              <a:gd name="adj1" fmla="val 8333"/>
              <a:gd name="adj2" fmla="val 4649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5CC0D-987B-46D8-3366-85E54577DDF5}"/>
              </a:ext>
            </a:extLst>
          </p:cNvPr>
          <p:cNvSpPr txBox="1"/>
          <p:nvPr/>
        </p:nvSpPr>
        <p:spPr>
          <a:xfrm>
            <a:off x="3850277" y="4125267"/>
            <a:ext cx="3421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Hamming dist. = 1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564960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E38D-5D88-F68B-22B2-C9C3E527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3 – Metastable states</a:t>
            </a:r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AA330-5788-DBAA-49A6-F29B0EBAE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8943"/>
            <a:ext cx="8596668" cy="4702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When two or more patterns have a short Hamming distance from one another the algorithm may converge to a local minimum close, but not identical, to the stored pattern.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When two or more patterns have a  </a:t>
            </a:r>
            <a:r>
              <a:rPr lang="en-US" sz="2400" u="sng" dirty="0"/>
              <a:t>very short </a:t>
            </a:r>
            <a:r>
              <a:rPr lang="en-US" sz="2400" dirty="0"/>
              <a:t>Hamming distance from one another the algorithm may converge to a local minimum at a metastable state.</a:t>
            </a:r>
          </a:p>
          <a:p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CE4B97-E903-0DA7-2795-650D78FF8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5" y="5421094"/>
            <a:ext cx="12193195" cy="144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20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96B2-D283-3887-6B25-C9238C61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Capacity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5A6E86-5EA6-8369-A977-B6A0AC144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1415143"/>
                <a:ext cx="10515600" cy="516853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We can save a finite number of states depending on the amount of memory available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) .</a:t>
                </a:r>
              </a:p>
              <a:p>
                <a:r>
                  <a:rPr lang="en-US" sz="2400" dirty="0"/>
                  <a:t>In order to retrieve patterns </a:t>
                </a:r>
                <a:r>
                  <a:rPr lang="en-US" sz="2400" b="1" dirty="0"/>
                  <a:t>without error</a:t>
                </a:r>
                <a:r>
                  <a:rPr lang="en-US" sz="2400" dirty="0"/>
                  <a:t>, the capacity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given by: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In order to retrieve patterns </a:t>
                </a:r>
                <a:r>
                  <a:rPr lang="en-US" sz="2400" b="1" dirty="0"/>
                  <a:t>with a small error</a:t>
                </a:r>
                <a:r>
                  <a:rPr lang="en-US" sz="2400" dirty="0"/>
                  <a:t>, the capacity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≅0.14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The capacity is </a:t>
                </a:r>
                <a:r>
                  <a:rPr lang="en-US" sz="2400" u="sng" dirty="0"/>
                  <a:t>linear</a:t>
                </a:r>
                <a:r>
                  <a:rPr lang="en-US" sz="2400" dirty="0"/>
                  <a:t> to the size of available memory!</a:t>
                </a:r>
              </a:p>
              <a:p>
                <a:r>
                  <a:rPr lang="en-US" sz="2400" dirty="0"/>
                  <a:t>In our previous example: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=64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×64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≅0.14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≈573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𝑝𝑎𝑡𝑡𝑒𝑟𝑛𝑠</m:t>
                    </m:r>
                  </m:oMath>
                </a14:m>
                <a:endParaRPr lang="en-I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5A6E86-5EA6-8369-A977-B6A0AC144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1415143"/>
                <a:ext cx="10515600" cy="5168537"/>
              </a:xfrm>
              <a:blipFill>
                <a:blip r:embed="rId2"/>
                <a:stretch>
                  <a:fillRect l="-464" t="-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318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4EEB86-9E60-5BBE-85D9-E031CCAE3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/>
              <a:t>Modern Hopfield Networks</a:t>
            </a:r>
            <a:endParaRPr lang="en-IL" sz="66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36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A2B2-1853-E604-1499-60B088D0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Function of Modern Hopfield Network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ED9338-85CC-2391-3A53-CA921178E5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The difference between modern and simple Hopfield networks is the Energy function: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 sz="2400" dirty="0"/>
                  <a:t> is the interaction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ED9338-85CC-2391-3A53-CA921178E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356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7228-5C3F-A7C0-C82E-F56A42CF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Interaction Function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88C9F4-88CB-678F-2079-52693205EC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15143"/>
                <a:ext cx="8596668" cy="5257800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It can be shown that for an interaction function of: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the memory capacity (without error) is: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‼</m:t>
                          </m:r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The memory capacity with a small error is: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is a constant which depends on an (arbitrary) threshold on the error probability</a:t>
                </a:r>
                <a:endParaRPr lang="en-I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88C9F4-88CB-678F-2079-52693205EC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15143"/>
                <a:ext cx="8596668" cy="5257800"/>
              </a:xfrm>
              <a:blipFill>
                <a:blip r:embed="rId2"/>
                <a:stretch>
                  <a:fillRect l="-426" b="-3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37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850683-C7B9-B92A-3363-7A901EA34EF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Special Case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850683-C7B9-B92A-3363-7A901EA34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592028-F062-930C-8755-B422205915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1971"/>
                <a:ext cx="8596668" cy="48441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For a quadratic interaction function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/>
                  <a:t>), the energy function is equivalent to the energy function of a simple Hopfield network: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𝑠𝑖𝑚𝑝𝑙𝑒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400" b="0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nary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nary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𝑚𝑜𝑑𝑒𝑟𝑛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endParaRPr lang="en-I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592028-F062-930C-8755-B422205915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1971"/>
                <a:ext cx="8596668" cy="4844143"/>
              </a:xfrm>
              <a:blipFill>
                <a:blip r:embed="rId3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079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361B-5C9B-EE8E-CCAE-3657D27F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Interaction Function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0DEAB-9B3B-FEDC-F8E4-906CB10F5F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513114"/>
                <a:ext cx="9185123" cy="512717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dirty="0"/>
                  <a:t>The exponential energy function is: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𝑙𝑠𝑒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(1, 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is a matrix containing all the stored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 sz="2000" dirty="0"/>
                  <a:t> function (log-sum-exponent) is defined as: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𝑙𝑠𝑒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The capacity of this network is: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The capacity is </a:t>
                </a:r>
                <a:r>
                  <a:rPr lang="en-US" sz="2000" u="sng" dirty="0"/>
                  <a:t>exponential</a:t>
                </a:r>
                <a:r>
                  <a:rPr lang="en-US" sz="2000" dirty="0"/>
                  <a:t> to the size of available memory!</a:t>
                </a:r>
              </a:p>
              <a:p>
                <a:pPr>
                  <a:lnSpc>
                    <a:spcPct val="120000"/>
                  </a:lnSpc>
                </a:pPr>
                <a:endParaRPr lang="en-IL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0DEAB-9B3B-FEDC-F8E4-906CB10F5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513114"/>
                <a:ext cx="9185123" cy="5127171"/>
              </a:xfrm>
              <a:blipFill>
                <a:blip r:embed="rId2"/>
                <a:stretch>
                  <a:fillRect l="-265" t="-119" b="-7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472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8890-5226-5A9F-7157-AC5243E7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Capacity Calculation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B27572-78F3-02D5-2468-F427271B48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From our previous examples: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4096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For a quadratic interaction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en-US" sz="2400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4096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573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For an exponential interaction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2400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4096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616</m:t>
                          </m:r>
                        </m:sup>
                      </m:sSup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B27572-78F3-02D5-2468-F427271B48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043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2E00-38FA-6787-19D6-BA440E1E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Update Rule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717222-D5C6-7DA6-3644-6E975EC2D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02228"/>
                <a:ext cx="8596668" cy="495300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100" dirty="0"/>
                  <a:t>We obtained a general form for the energy function using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100" dirty="0"/>
                  <a:t>and </a:t>
                </a:r>
                <a14:m>
                  <m:oMath xmlns:m="http://schemas.openxmlformats.org/officeDocument/2006/math">
                    <m:r>
                      <a:rPr 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21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100" dirty="0"/>
                  <a:t>We can now obtain a general form for the update rule: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100" b="0" i="0" smtClean="0">
                          <a:latin typeface="Cambria Math" panose="02040503050406030204" pitchFamily="18" charset="0"/>
                        </a:rPr>
                        <m:t>sgn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+)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−)</m:t>
                              </m:r>
                            </m:sup>
                          </m:sSup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100" dirty="0"/>
              </a:p>
              <a:p>
                <a:pPr>
                  <a:lnSpc>
                    <a:spcPct val="150000"/>
                  </a:lnSpc>
                </a:pPr>
                <a:r>
                  <a:rPr lang="en-US" sz="21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+)</m:t>
                        </m:r>
                      </m:sup>
                    </m:sSup>
                  </m:oMath>
                </a14:m>
                <a:r>
                  <a:rPr lang="en-US" sz="2100" dirty="0"/>
                  <a:t> is the starting pattern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−)</m:t>
                        </m:r>
                      </m:sup>
                    </m:sSup>
                  </m:oMath>
                </a14:m>
                <a:r>
                  <a:rPr lang="en-US" sz="2100" dirty="0"/>
                  <a:t> is equal to the starting state except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100" dirty="0"/>
                  <a:t> neuron which will be flipped.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100" dirty="0"/>
                  <a:t>This update is asynchronous – each neuron </a:t>
                </a:r>
                <a14:m>
                  <m:oMath xmlns:m="http://schemas.openxmlformats.org/officeDocument/2006/math">
                    <m:r>
                      <a:rPr 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100" dirty="0"/>
                  <a:t> is updated separately to decrease the energy.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100" dirty="0"/>
                  <a:t>Notice that there is </a:t>
                </a:r>
                <a:r>
                  <a:rPr lang="en-US" sz="2100" u="sng" dirty="0"/>
                  <a:t>no weight matrix </a:t>
                </a:r>
                <a:r>
                  <a:rPr lang="en-US" sz="2100" dirty="0"/>
                  <a:t>– the energy function is calculated directly from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/>
                  <a:t>and </a:t>
                </a:r>
                <a14:m>
                  <m:oMath xmlns:m="http://schemas.openxmlformats.org/officeDocument/2006/math">
                    <m:r>
                      <a:rPr 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717222-D5C6-7DA6-3644-6E975EC2D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02228"/>
                <a:ext cx="8596668" cy="4953001"/>
              </a:xfrm>
              <a:blipFill>
                <a:blip r:embed="rId2"/>
                <a:stretch>
                  <a:fillRect l="-355" r="-1489" b="-233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88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C79E7-E97B-C6CC-9EC3-D938BBAD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IL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1B056E-2782-BE1A-FAE5-92E6231CC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65396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5515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2E00-38FA-6787-19D6-BA440E1E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Capacity Enlargement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4D8EB3-4427-8EF6-C752-E3C8BB107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3" y="1517260"/>
            <a:ext cx="11098134" cy="534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35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4EEB86-9E60-5BBE-85D9-E031CCAE3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Continuous-valued Patterns in Hopfield Networks</a:t>
            </a:r>
            <a:endParaRPr lang="en-IL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0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8CB9-1C24-21F3-5733-EFAEC21B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Function for Continuous Values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46EF13-8894-0DB3-7093-3D269D6A87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02229"/>
                <a:ext cx="8596668" cy="49530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𝑙𝑠𝑒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– number of continuous stored patterns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– matrix of stored continuous patterns (vectors)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2400" dirty="0"/>
                  <a:t> – continuous current state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– the largest norm of all stored patterns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– the “inverse temperature”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The quadratic term ensures that the norm of the state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2400" dirty="0"/>
                  <a:t> remains finite!</a:t>
                </a: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46EF13-8894-0DB3-7093-3D269D6A87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02229"/>
                <a:ext cx="8596668" cy="4953000"/>
              </a:xfrm>
              <a:blipFill>
                <a:blip r:embed="rId2"/>
                <a:stretch>
                  <a:fillRect l="-426" b="-12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026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0C8-8FF0-AAE4-0572-0E6E3537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the Update Rule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387B3-06CF-DC04-DF4F-DC854EA9E3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45771"/>
                <a:ext cx="8858552" cy="499654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/>
                  <a:t>The update rule is derived using the </a:t>
                </a:r>
                <a:r>
                  <a:rPr lang="en-US" sz="2200" b="1" i="1" dirty="0"/>
                  <a:t>Concave-Convex-Procedure  CCCP </a:t>
                </a:r>
                <a:r>
                  <a:rPr lang="en-US" sz="2200" dirty="0"/>
                  <a:t>(which we will not be reviewing):</a:t>
                </a:r>
                <a:endParaRPr lang="en-US" sz="2200" b="1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L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L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𝑋𝑠𝑜𝑓𝑡𝑚𝑎𝑥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i="1" dirty="0"/>
              </a:p>
              <a:p>
                <a:pPr algn="l"/>
                <a:r>
                  <a:rPr lang="en-US" sz="2200" dirty="0"/>
                  <a:t>The most important properties of our new energy function are: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200" dirty="0"/>
                  <a:t>Convergence to a local minimum (Theorem 2 in the paper)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200" dirty="0"/>
                  <a:t>Exponential storage capacity (Theorem 3 in the paper)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200" dirty="0"/>
                  <a:t>Convergence after one update step (Theorem 4 in the paper)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/>
                  <a:t>One update step means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200" dirty="0"/>
                  <a:t> single updates, one for every neuron, in an asynchronous manner.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387B3-06CF-DC04-DF4F-DC854EA9E3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45771"/>
                <a:ext cx="8858552" cy="4996543"/>
              </a:xfrm>
              <a:blipFill>
                <a:blip r:embed="rId2"/>
                <a:stretch>
                  <a:fillRect l="-413" r="-151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326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2E00-38FA-6787-19D6-BA440E1E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Continuous Patterns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DFD283-36B9-938E-37B9-2846B0755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" y="1369635"/>
            <a:ext cx="12192000" cy="556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17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B34D-EA57-28BD-604C-65664D71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Metastable States in Continuous Patterns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96A6D-81B6-7768-F74F-95527D7C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71C00-FA46-8419-1646-E548213FE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494"/>
            <a:ext cx="11585596" cy="552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65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DE6C-C303-F2B8-67C5-5D71BF6A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Metastable States in Continuous Patterns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28167-9BE5-0CE8-1D0A-C1B3C9FE67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845560" cy="4351338"/>
              </a:xfrm>
            </p:spPr>
            <p:txBody>
              <a:bodyPr/>
              <a:lstStyle/>
              <a:p>
                <a:r>
                  <a:rPr lang="en-US" sz="2400" dirty="0"/>
                  <a:t>Learning dynamics can be controlled by the </a:t>
                </a:r>
                <a:r>
                  <a:rPr lang="en-US" sz="2400" b="1" dirty="0"/>
                  <a:t>inverse temperature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High value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– better state separation, less metastable states</a:t>
                </a:r>
              </a:p>
              <a:p>
                <a:r>
                  <a:rPr lang="en-US" sz="2400" dirty="0"/>
                  <a:t>Low value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– less state separation, more metastable states</a:t>
                </a: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28167-9BE5-0CE8-1D0A-C1B3C9FE67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845560" cy="4351338"/>
              </a:xfrm>
              <a:blipFill>
                <a:blip r:embed="rId2"/>
                <a:stretch>
                  <a:fillRect l="-1270" t="-1120" r="-301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20438F7-2A15-784C-A6E5-DCC176112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128" y="2008505"/>
            <a:ext cx="1822544" cy="1835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F53197-B535-7EA9-0FCA-D5F5EEB410B6}"/>
              </a:ext>
            </a:extLst>
          </p:cNvPr>
          <p:cNvSpPr txBox="1"/>
          <p:nvPr/>
        </p:nvSpPr>
        <p:spPr>
          <a:xfrm>
            <a:off x="5476240" y="1690688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Masked</a:t>
            </a:r>
            <a:endParaRPr lang="en-IL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6A08B2-EA25-562E-7848-C0144CBF7627}"/>
              </a:ext>
            </a:extLst>
          </p:cNvPr>
          <p:cNvCxnSpPr>
            <a:cxnSpLocks/>
          </p:cNvCxnSpPr>
          <p:nvPr/>
        </p:nvCxnSpPr>
        <p:spPr>
          <a:xfrm>
            <a:off x="6905672" y="2824527"/>
            <a:ext cx="19900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E4DD35-F76A-9905-6EE6-A7D01F59DE0F}"/>
              </a:ext>
            </a:extLst>
          </p:cNvPr>
          <p:cNvCxnSpPr>
            <a:cxnSpLocks/>
          </p:cNvCxnSpPr>
          <p:nvPr/>
        </p:nvCxnSpPr>
        <p:spPr>
          <a:xfrm>
            <a:off x="6898640" y="3843749"/>
            <a:ext cx="1844580" cy="7842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C2023B-B428-9505-C4FD-1F2CCC8C63F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892799" y="3845107"/>
            <a:ext cx="1" cy="7828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8A72F91-5701-7821-DA9E-FAD5CF07E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612" y="2021205"/>
            <a:ext cx="1854295" cy="18225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B3873C-0B8F-48EC-3248-B63EE42A4459}"/>
                  </a:ext>
                </a:extLst>
              </p:cNvPr>
              <p:cNvSpPr txBox="1"/>
              <p:nvPr/>
            </p:nvSpPr>
            <p:spPr>
              <a:xfrm>
                <a:off x="9352278" y="1690688"/>
                <a:ext cx="13309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he-IL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e-IL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he-IL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he-IL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I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B3873C-0B8F-48EC-3248-B63EE42A4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278" y="1690688"/>
                <a:ext cx="133096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83443C51-E2E5-D180-8B0C-AD3E50BB33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0920" y="4795520"/>
            <a:ext cx="1860646" cy="1835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20BD13-BB3A-5E84-28D6-5E02BA657584}"/>
                  </a:ext>
                </a:extLst>
              </p:cNvPr>
              <p:cNvSpPr txBox="1"/>
              <p:nvPr/>
            </p:nvSpPr>
            <p:spPr>
              <a:xfrm>
                <a:off x="8895762" y="4443333"/>
                <a:ext cx="13309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he-IL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e-IL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20BD13-BB3A-5E84-28D6-5E02BA657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762" y="4443333"/>
                <a:ext cx="133096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6B61941A-6F06-E9A4-DE04-4E65DDAD76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3128" y="4929458"/>
            <a:ext cx="1860646" cy="1835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E1DBBB-68E7-D43E-01D8-E7A4BBED5295}"/>
                  </a:ext>
                </a:extLst>
              </p:cNvPr>
              <p:cNvSpPr txBox="1"/>
              <p:nvPr/>
            </p:nvSpPr>
            <p:spPr>
              <a:xfrm>
                <a:off x="5227319" y="4627999"/>
                <a:ext cx="13309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he-IL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e-IL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E1DBBB-68E7-D43E-01D8-E7A4BBED5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319" y="4627999"/>
                <a:ext cx="1330961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258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EEB86-9E60-5BBE-85D9-E031CCAE3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4" y="854529"/>
            <a:ext cx="5799665" cy="5148943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Hopfield Networks as a General Case of the Attention Mechanism</a:t>
            </a:r>
            <a:endParaRPr lang="en-IL" sz="6000" dirty="0"/>
          </a:p>
        </p:txBody>
      </p:sp>
    </p:spTree>
    <p:extLst>
      <p:ext uri="{BB962C8B-B14F-4D97-AF65-F5344CB8AC3E}">
        <p14:creationId xmlns:p14="http://schemas.microsoft.com/office/powerpoint/2010/main" val="3733870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B7E2-D5C4-34BE-007E-59430D07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 between Hopfield and Attention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5666D3-A1C8-863A-ECED-799AF09E23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04257"/>
                <a:ext cx="8596668" cy="463710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We can show that the update rule for the Hopfield network is a general case of the attention mechanism in transformers.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The steps are:</a:t>
                </a:r>
              </a:p>
              <a:p>
                <a:pPr lvl="1"/>
                <a:r>
                  <a:rPr lang="en-US" sz="2000" dirty="0"/>
                  <a:t>Generalizing the update rule to multiple patterns at once</a:t>
                </a:r>
              </a:p>
              <a:p>
                <a:pPr lvl="1"/>
                <a:r>
                  <a:rPr lang="en-US" sz="2000" dirty="0"/>
                  <a:t>Mapping all patterns (both saved patterns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queries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2000" dirty="0"/>
                  <a:t>) to an “associative space”</a:t>
                </a:r>
              </a:p>
              <a:p>
                <a:pPr lvl="1"/>
                <a:r>
                  <a:rPr lang="en-US" sz="2000" dirty="0"/>
                  <a:t>Projecting the results</a:t>
                </a:r>
                <a:endParaRPr lang="en-IL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5666D3-A1C8-863A-ECED-799AF09E23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04257"/>
                <a:ext cx="8596668" cy="4637105"/>
              </a:xfrm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656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7EDB-6161-14B3-1852-E5B14272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Generalizing the Update Rule for Multiple Patterns</a:t>
            </a:r>
            <a:endParaRPr lang="en-IL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9C8EAB-3FDC-A3EE-D9EB-3851BDE5F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The original update rule: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𝑋𝑠𝑜𝑓𝑡𝑚𝑎𝑥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Denote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en-US" sz="2400" dirty="0"/>
                  <a:t> the current state matrix, containing multiple state vectors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The multiple pattern update rule: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L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𝑋𝑠𝑜𝑓𝑡𝑚𝑎𝑥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9C8EAB-3FDC-A3EE-D9EB-3851BDE5F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01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AF28-420D-74A2-0D52-4CA8B3D0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Memory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13CD-8C1C-E443-6FFD-69A48C940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0217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</a:t>
            </a:r>
            <a:r>
              <a:rPr lang="en-US" sz="2400" b="0" i="0" dirty="0">
                <a:effectLst/>
              </a:rPr>
              <a:t>he main purpose of associative memory networks is to associate an input with its most similar pattern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 other words – store patterns in the network and retrieve them.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 need the network to be attracted to a number of stable states/patterns, and we need a way to control what those states are.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057336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FC64-C885-305E-5236-24256F35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Patterns to an Associative Space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D2A476-A98B-43D2-6FB1-B1A9A91171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338182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We consider the 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to be the </a:t>
                </a:r>
                <a:r>
                  <a:rPr lang="en-US" sz="2400" b="1" i="1" dirty="0"/>
                  <a:t>raw</a:t>
                </a:r>
                <a:r>
                  <a:rPr lang="en-US" sz="2400" dirty="0"/>
                  <a:t> stores patterns.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We consider the 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to be the </a:t>
                </a:r>
                <a:r>
                  <a:rPr lang="en-US" sz="2400" b="1" i="1" dirty="0"/>
                  <a:t>raw</a:t>
                </a:r>
                <a:r>
                  <a:rPr lang="en-US" sz="2400" dirty="0"/>
                  <a:t> state patterns.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We 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stored patterns (keys)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state patterns (queries)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are mapped to the </a:t>
                </a:r>
                <a:r>
                  <a:rPr lang="en-US" sz="2400" u="sng" dirty="0"/>
                  <a:t>Hopfield space </a:t>
                </a:r>
                <a:r>
                  <a:rPr lang="en-US" sz="2400" dirty="0"/>
                  <a:t>of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is mapped to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/>
                  <a:t> via a weight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400" dirty="0"/>
                  <a:t>: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Is mapped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Ξ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/>
                  <a:t> via a weight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sz="2400" dirty="0"/>
                  <a:t>: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Ξ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/>
              </a:p>
              <a:p>
                <a:endParaRPr lang="en-US" dirty="0"/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D2A476-A98B-43D2-6FB1-B1A9A91171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338182"/>
              </a:xfrm>
              <a:blipFill>
                <a:blip r:embed="rId2"/>
                <a:stretch>
                  <a:fillRect l="-4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296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40E8B-64A5-EA86-6FD3-E5B70D62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Re-writing the Update Rule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25A969-E323-9925-ABFB-6859DCC1DF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L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𝑋𝑠𝑜𝑓𝑡𝑚𝑎𝑥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Ξ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i="1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The softmax is applied </a:t>
                </a:r>
                <a:r>
                  <a:rPr lang="en-US" sz="2400" u="sng" dirty="0"/>
                  <a:t>column-wise</a:t>
                </a:r>
                <a:r>
                  <a:rPr lang="en-US" sz="2400" dirty="0"/>
                  <a:t> to the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We can transpose the whole equation: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The softmax is now applied </a:t>
                </a:r>
                <a:r>
                  <a:rPr lang="en-US" sz="2400" u="sng" dirty="0"/>
                  <a:t>row-wise</a:t>
                </a:r>
                <a:r>
                  <a:rPr lang="en-US" sz="2400" dirty="0"/>
                  <a:t> to the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25A969-E323-9925-ABFB-6859DCC1DF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277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B5B1-AA15-65B4-642C-9FB692BD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Projecting the Results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319D2D-0616-03FB-0045-E09A759402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91343"/>
                <a:ext cx="8596668" cy="4996543"/>
              </a:xfrm>
            </p:spPr>
            <p:txBody>
              <a:bodyPr>
                <a:normAutofit fontScale="92500" lnSpcReduction="10000"/>
              </a:bodyPr>
              <a:lstStyle/>
              <a:p>
                <a:endParaRPr lang="en-US" dirty="0"/>
              </a:p>
              <a:p>
                <a:r>
                  <a:rPr lang="en-US" sz="2400" dirty="0"/>
                  <a:t>Once we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</m:oMath>
                </a14:m>
                <a:r>
                  <a:rPr lang="en-US" sz="2400" dirty="0"/>
                  <a:t>, the result of the query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, we project it to another associative space via weight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r>
                  <a:rPr lang="en-US" sz="2400" dirty="0"/>
                  <a:t>In order to get the attention mechanism, we also need to substitute the constant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by the expression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This is exactly the formula for the attention mechanism.</a:t>
                </a:r>
              </a:p>
              <a:p>
                <a:r>
                  <a:rPr lang="en-US" sz="2400" dirty="0"/>
                  <a:t>The general equation can be written explicitly:</a:t>
                </a:r>
              </a:p>
              <a:p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319D2D-0616-03FB-0045-E09A759402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91343"/>
                <a:ext cx="8596668" cy="4996543"/>
              </a:xfrm>
              <a:blipFill>
                <a:blip r:embed="rId2"/>
                <a:stretch>
                  <a:fillRect l="-4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180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D491-C8B0-D619-F7AF-487D3034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4840C-E0FA-EA8E-AF69-E2FDC6AF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2229"/>
            <a:ext cx="8596668" cy="51271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There are many applications to the general form of the Hopfield network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Hopfield network layers have been shown for replacing many different layer types such as:</a:t>
            </a:r>
          </a:p>
          <a:p>
            <a:pPr lvl="1"/>
            <a:r>
              <a:rPr lang="en-US" sz="1800" dirty="0"/>
              <a:t>Pooling layers</a:t>
            </a:r>
          </a:p>
          <a:p>
            <a:pPr lvl="1"/>
            <a:r>
              <a:rPr lang="en-US" sz="1800" dirty="0"/>
              <a:t>GRU (Cho et al., 2014) </a:t>
            </a:r>
          </a:p>
          <a:p>
            <a:pPr lvl="1"/>
            <a:r>
              <a:rPr lang="en-US" sz="1800" dirty="0"/>
              <a:t>LSTM (</a:t>
            </a:r>
            <a:r>
              <a:rPr lang="en-US" sz="1800" dirty="0" err="1"/>
              <a:t>Hochreiter</a:t>
            </a:r>
            <a:r>
              <a:rPr lang="en-US" sz="1800" dirty="0"/>
              <a:t>, 1991; </a:t>
            </a:r>
            <a:r>
              <a:rPr lang="en-US" sz="1800" dirty="0" err="1"/>
              <a:t>Hochreiter</a:t>
            </a:r>
            <a:r>
              <a:rPr lang="en-US" sz="1800" dirty="0"/>
              <a:t> &amp; </a:t>
            </a:r>
            <a:r>
              <a:rPr lang="en-US" sz="1800" dirty="0" err="1"/>
              <a:t>Schmidhuber</a:t>
            </a:r>
            <a:r>
              <a:rPr lang="en-US" sz="1800" dirty="0"/>
              <a:t>, 1997)</a:t>
            </a:r>
          </a:p>
          <a:p>
            <a:pPr lvl="1"/>
            <a:r>
              <a:rPr lang="en-US" sz="1800" dirty="0"/>
              <a:t>Attention layers (Vaswani et al., 2017a;b; </a:t>
            </a:r>
            <a:r>
              <a:rPr lang="en-US" sz="1800" dirty="0" err="1"/>
              <a:t>Bahdanau</a:t>
            </a:r>
            <a:r>
              <a:rPr lang="en-US" sz="1800" dirty="0"/>
              <a:t> et al., 2014)</a:t>
            </a:r>
          </a:p>
        </p:txBody>
      </p:sp>
    </p:spTree>
    <p:extLst>
      <p:ext uri="{BB962C8B-B14F-4D97-AF65-F5344CB8AC3E}">
        <p14:creationId xmlns:p14="http://schemas.microsoft.com/office/powerpoint/2010/main" val="10562718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4EEB86-9E60-5BBE-85D9-E031CCAE3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Hopfield Layer for Deep Learning Architectures</a:t>
            </a:r>
            <a:endParaRPr lang="en-IL" sz="60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051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8413-9541-8A10-4E20-F432E8C9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Different Hopfield Layers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8F30-0B38-56C7-7CB1-BE6E5DB6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343"/>
            <a:ext cx="8596668" cy="51489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insights on modern Hopfield Networks allows us to introduce new </a:t>
            </a:r>
            <a:r>
              <a:rPr lang="en-US" sz="2400" dirty="0" err="1"/>
              <a:t>PyTorch</a:t>
            </a:r>
            <a:r>
              <a:rPr lang="en-US" sz="2400" dirty="0"/>
              <a:t> Hopfield layers for DNNs.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These layers can be used as plug-in replacement for existing layers as well as for specific applications as shown before.</a:t>
            </a:r>
          </a:p>
          <a:p>
            <a:r>
              <a:rPr lang="en-US" sz="2400" dirty="0"/>
              <a:t>The layers are:</a:t>
            </a:r>
          </a:p>
          <a:p>
            <a:pPr lvl="1"/>
            <a:r>
              <a:rPr lang="en-US" sz="2000" i="1" dirty="0"/>
              <a:t>Hopfield</a:t>
            </a:r>
          </a:p>
          <a:p>
            <a:pPr lvl="1"/>
            <a:r>
              <a:rPr lang="en-US" sz="2000" i="1" dirty="0"/>
              <a:t>HopfieldPooling</a:t>
            </a:r>
          </a:p>
          <a:p>
            <a:pPr lvl="1"/>
            <a:r>
              <a:rPr lang="en-US" sz="2000" i="1" dirty="0"/>
              <a:t>HopfieldLayer</a:t>
            </a:r>
            <a:endParaRPr lang="en-IL" sz="2000" i="1" dirty="0"/>
          </a:p>
        </p:txBody>
      </p:sp>
    </p:spTree>
    <p:extLst>
      <p:ext uri="{BB962C8B-B14F-4D97-AF65-F5344CB8AC3E}">
        <p14:creationId xmlns:p14="http://schemas.microsoft.com/office/powerpoint/2010/main" val="266927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2A3D-3B96-851C-6D81-0148718B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</a:t>
            </a:r>
            <a:r>
              <a:rPr lang="en-US" i="1" dirty="0"/>
              <a:t>Hopfield</a:t>
            </a:r>
            <a:endParaRPr lang="en-IL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1C58F6-1C8F-25EB-EAE2-74E1888C10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3115"/>
                <a:ext cx="8980714" cy="4953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The layer uses associative memory to encode the relationship between the Key and the Query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An example of a layer that performs such association is the transformer attention mechanism.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This layer is a realization of the formula: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1C58F6-1C8F-25EB-EAE2-74E1888C10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3115"/>
                <a:ext cx="8980714" cy="4953000"/>
              </a:xfrm>
              <a:blipFill>
                <a:blip r:embed="rId2"/>
                <a:stretch>
                  <a:fillRect l="-5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9455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95BA-9218-0CFF-BC89-C2FC2FA0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</a:t>
            </a:r>
            <a:r>
              <a:rPr lang="en-US" i="1" dirty="0"/>
              <a:t>Hopfield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32D1B-8529-78D3-7F3A-4C428085B8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54629"/>
                <a:ext cx="8596668" cy="4386733"/>
              </a:xfrm>
            </p:spPr>
            <p:txBody>
              <a:bodyPr/>
              <a:lstStyle/>
              <a:p>
                <a:r>
                  <a:rPr lang="en-US" sz="2400" dirty="0"/>
                  <a:t>The expression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 is marked as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, and in order to generalize even more, is treated as a stand-alone matrix, and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The only constraint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is the size – same size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From now on we denote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as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  <a:endParaRPr lang="en-IL" sz="2400" dirty="0"/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32D1B-8529-78D3-7F3A-4C428085B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54629"/>
                <a:ext cx="8596668" cy="4386733"/>
              </a:xfrm>
              <a:blipFill>
                <a:blip r:embed="rId2"/>
                <a:stretch>
                  <a:fillRect l="-567" t="-972" r="-28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D19D754-E10A-89C6-5D5B-7BDEDBB5F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6" y="4246880"/>
            <a:ext cx="11745439" cy="244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550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E833-6E72-7479-C7A5-E0EAB86B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</a:t>
            </a:r>
            <a:r>
              <a:rPr lang="en-US" i="1" dirty="0"/>
              <a:t>HopfieldLayer</a:t>
            </a:r>
            <a:endParaRPr lang="en-IL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0FD42-F767-FAA4-D3AC-713B095AA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253"/>
            <a:ext cx="10815320" cy="4739324"/>
          </a:xfrm>
        </p:spPr>
        <p:txBody>
          <a:bodyPr>
            <a:normAutofit/>
          </a:bodyPr>
          <a:lstStyle/>
          <a:p>
            <a:r>
              <a:rPr lang="en-US" sz="2000" dirty="0"/>
              <a:t>This layer includes </a:t>
            </a:r>
            <a:r>
              <a:rPr lang="en-US" sz="2000" u="sng" dirty="0"/>
              <a:t>fixed</a:t>
            </a:r>
            <a:r>
              <a:rPr lang="en-US" sz="2000" dirty="0"/>
              <a:t> memories</a:t>
            </a:r>
          </a:p>
          <a:p>
            <a:r>
              <a:rPr lang="en-US" sz="2000" dirty="0"/>
              <a:t>Simplest example -using a single layer to solve the image retrieval problem:</a:t>
            </a:r>
            <a:endParaRPr lang="en-I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FD6F3-F613-5BE5-9855-8ABB256E39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7" t="2927" r="1429" b="1361"/>
          <a:stretch/>
        </p:blipFill>
        <p:spPr>
          <a:xfrm>
            <a:off x="1294130" y="2464434"/>
            <a:ext cx="8950960" cy="44126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B4EC73-2D60-16F6-BD04-75D119244A6F}"/>
                  </a:ext>
                </a:extLst>
              </p:cNvPr>
              <p:cNvSpPr txBox="1"/>
              <p:nvPr/>
            </p:nvSpPr>
            <p:spPr>
              <a:xfrm>
                <a:off x="4975668" y="167442"/>
                <a:ext cx="61055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𝑋𝑠𝑜𝑓𝑡𝑚𝑎𝑥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B4EC73-2D60-16F6-BD04-75D119244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668" y="167442"/>
                <a:ext cx="6105524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9786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4F7F-8726-4CDA-AC73-D62FFE14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</a:t>
            </a:r>
            <a:r>
              <a:rPr lang="en-US" i="1" dirty="0"/>
              <a:t>HopfieldLayer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01C459-55EC-03C5-A924-6B5D4F67CF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13115"/>
                <a:ext cx="8596668" cy="452824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If the training set is stored in the memory, then each layer constructs a new set of queries based on the query results of previous layers.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The stored patterns can be interpreted as weights from the query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to hidden neurons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The layer HopfieldLayer can substitute a fully connected layer.</a:t>
                </a:r>
                <a:endParaRPr lang="en-I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01C459-55EC-03C5-A924-6B5D4F67CF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13115"/>
                <a:ext cx="8596668" cy="4528248"/>
              </a:xfrm>
              <a:blipFill>
                <a:blip r:embed="rId2"/>
                <a:stretch>
                  <a:fillRect l="-567" r="-198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97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4EEB86-9E60-5BBE-85D9-E031CCAE3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Simple Hopfield Networks</a:t>
            </a:r>
            <a:endParaRPr lang="en-IL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0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CDA7-0AE0-7CE8-3B9D-15C71B3B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</a:t>
            </a:r>
            <a:r>
              <a:rPr lang="en-US" i="1" dirty="0"/>
              <a:t>HopfieldPooling</a:t>
            </a:r>
            <a:endParaRPr lang="en-IL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CF867-6C2C-B9DD-F091-B112622926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1971"/>
                <a:ext cx="10515600" cy="1964509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This layer includes a single </a:t>
                </a:r>
                <a:r>
                  <a:rPr lang="en-US" sz="2400" u="sng" dirty="0"/>
                  <a:t>fixed</a:t>
                </a:r>
                <a:r>
                  <a:rPr lang="en-US" sz="2400" dirty="0"/>
                  <a:t> query.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This mathematical operation is de facto pooling over the sequence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The type of pooling is determined by the fixed query.</a:t>
                </a:r>
              </a:p>
              <a:p>
                <a:endParaRPr lang="en-US" dirty="0"/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CF867-6C2C-B9DD-F091-B112622926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1971"/>
                <a:ext cx="10515600" cy="1964509"/>
              </a:xfrm>
              <a:blipFill>
                <a:blip r:embed="rId2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B67A77A-DE09-A7C4-7D7E-92E36910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94" y="4285796"/>
            <a:ext cx="11447385" cy="231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78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D3CFF-64AA-4BC7-5160-A11B485A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Our</a:t>
            </a:r>
            <a:r>
              <a:rPr lang="en-US" sz="3600" dirty="0"/>
              <a:t> </a:t>
            </a:r>
            <a:r>
              <a:rPr lang="en-US" sz="4800" dirty="0"/>
              <a:t>Project</a:t>
            </a:r>
            <a:endParaRPr lang="en-IL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7BE627-8B8B-34CA-90C9-5EE8E91AD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78840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09380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B9C7-8849-5634-FFBF-F400F466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A8D92-8D3F-8B60-F2CD-BF56346AF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3115"/>
            <a:ext cx="8596668" cy="4528248"/>
          </a:xfrm>
        </p:spPr>
        <p:txBody>
          <a:bodyPr/>
          <a:lstStyle/>
          <a:p>
            <a:r>
              <a:rPr lang="en-US" sz="2400" dirty="0"/>
              <a:t>Creating a model by using Hopfield Layers to classify EMNIST letters. </a:t>
            </a:r>
          </a:p>
          <a:p>
            <a:r>
              <a:rPr lang="en-US" sz="2400" dirty="0"/>
              <a:t>Benchmarks: </a:t>
            </a:r>
          </a:p>
          <a:p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42997-CB4E-0EF2-977A-8BA0E012B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095" y="2977946"/>
            <a:ext cx="7521145" cy="368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779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979B-90CE-EEE6-6AA0-7F34371E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80553-2904-2BDA-D342-2D241F23A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7543"/>
            <a:ext cx="8596668" cy="44738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ource Sans Pro Web"/>
              </a:rPr>
              <a:t>The EMNIST dataset is a set of handwritten letters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ource Sans Pro Web"/>
              </a:rPr>
              <a:t>EMNIST Letters: 145,600 characters. 26 balanced classes (5,600 per class)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Source Sans Pro Web"/>
              </a:rPr>
              <a:t>Grayscale. 28X28 pixels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Source Sans Pro Web"/>
            </a:endParaRPr>
          </a:p>
          <a:p>
            <a:endParaRPr lang="en-IL" dirty="0"/>
          </a:p>
        </p:txBody>
      </p:sp>
      <p:pic>
        <p:nvPicPr>
          <p:cNvPr id="1026" name="Picture 2" descr="EMNIST Dataset | Papers With Code">
            <a:extLst>
              <a:ext uri="{FF2B5EF4-FFF2-40B4-BE49-F238E27FC236}">
                <a16:creationId xmlns:a16="http://schemas.microsoft.com/office/drawing/2014/main" id="{7209C4C0-F089-1462-68ED-EB2F4219B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20" y="4840516"/>
            <a:ext cx="8368761" cy="172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9237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EB1F-BB20-9933-978C-0BAEBD00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  <a:endParaRPr lang="en-IL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379510B-B24C-8FA3-D78B-3639178D7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571029"/>
              </p:ext>
            </p:extLst>
          </p:nvPr>
        </p:nvGraphicFramePr>
        <p:xfrm>
          <a:off x="924443" y="391887"/>
          <a:ext cx="8596312" cy="6618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39451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01D7-C282-738A-9787-F33D82DC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Optimization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0D3D92-7991-4B7F-BAF0-305A384C85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124134"/>
              </p:ext>
            </p:extLst>
          </p:nvPr>
        </p:nvGraphicFramePr>
        <p:xfrm>
          <a:off x="677863" y="2160587"/>
          <a:ext cx="8596312" cy="4091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545322722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404557508"/>
                    </a:ext>
                  </a:extLst>
                </a:gridCol>
              </a:tblGrid>
              <a:tr h="10742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Architecture Parameters</a:t>
                      </a:r>
                      <a:endParaRPr lang="en-I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Hyperparameters</a:t>
                      </a:r>
                      <a:endParaRPr lang="en-IL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809272"/>
                  </a:ext>
                </a:extLst>
              </a:tr>
              <a:tr h="262162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/>
                        <a:t>Number of parallel Hopfield heads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/>
                        <a:t>Size of Dense Layers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/>
                        <a:t>Optimizer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/>
                        <a:t>Inverse temperature (beta)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/>
                        <a:t>Dropouts (%)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/>
                        <a:t>Learning rates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/>
                        <a:t>Epochs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/>
                        <a:t>Batch size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2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2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122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2358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1971-3286-FD28-C356-B6DFE523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Timelines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E34DE0-2513-AFA0-AE9C-A8991F14D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117630"/>
              </p:ext>
            </p:extLst>
          </p:nvPr>
        </p:nvGraphicFramePr>
        <p:xfrm>
          <a:off x="677333" y="1270000"/>
          <a:ext cx="8405022" cy="476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276">
                  <a:extLst>
                    <a:ext uri="{9D8B030D-6E8A-4147-A177-3AD203B41FA5}">
                      <a16:colId xmlns:a16="http://schemas.microsoft.com/office/drawing/2014/main" val="2017978112"/>
                    </a:ext>
                  </a:extLst>
                </a:gridCol>
                <a:gridCol w="5123558">
                  <a:extLst>
                    <a:ext uri="{9D8B030D-6E8A-4147-A177-3AD203B41FA5}">
                      <a16:colId xmlns:a16="http://schemas.microsoft.com/office/drawing/2014/main" val="647109548"/>
                    </a:ext>
                  </a:extLst>
                </a:gridCol>
                <a:gridCol w="2539188">
                  <a:extLst>
                    <a:ext uri="{9D8B030D-6E8A-4147-A177-3AD203B41FA5}">
                      <a16:colId xmlns:a16="http://schemas.microsoft.com/office/drawing/2014/main" val="2425781589"/>
                    </a:ext>
                  </a:extLst>
                </a:gridCol>
              </a:tblGrid>
              <a:tr h="443867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Deadline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077448"/>
                  </a:ext>
                </a:extLst>
              </a:tr>
              <a:tr h="44386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Literature Review of Hopfield Network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Nov 20, 2022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1023"/>
                  </a:ext>
                </a:extLst>
              </a:tr>
              <a:tr h="44386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Presentation 1 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Nov 27, 2022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629080"/>
                  </a:ext>
                </a:extLst>
              </a:tr>
              <a:tr h="44386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Pytorch Tutorial 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 05, 2022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31400"/>
                  </a:ext>
                </a:extLst>
              </a:tr>
              <a:tr h="443867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retrieval and augmentation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 13, 2022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219057"/>
                  </a:ext>
                </a:extLst>
              </a:tr>
              <a:tr h="44386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Auxiliaries functions 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 20, 2022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08706"/>
                  </a:ext>
                </a:extLst>
              </a:tr>
              <a:tr h="44386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and Train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Model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 23, 2022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29960"/>
                  </a:ext>
                </a:extLst>
              </a:tr>
              <a:tr h="76612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Optimizing architecture parameters &amp; Hyperparameters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 01, 2023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7786"/>
                  </a:ext>
                </a:extLst>
              </a:tr>
              <a:tr h="443867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Presentation 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 10, 2023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920694"/>
                  </a:ext>
                </a:extLst>
              </a:tr>
              <a:tr h="443867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Report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 01, 2023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006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9277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5D27F9-7623-4A6E-89FF-87E6C4E0D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B7CFC0-1E17-41C5-BF93-16E99B1F8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8640594F-E37B-4D91-8E95-9DA62A9B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93C9D004-5359-4937-9D4B-EC8988806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DE8B4BF-A71A-4324-A033-7886CF70A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5697F627-1058-435C-96D4-98AB552C6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92EF457-D744-4C61-8670-518EC1D2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645924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49E61018-BC96-47DC-B47F-FFBA96BA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CA434EC-618C-4787-86BA-1BF4747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7378863-CDB3-4B0F-A65C-98A1252DD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C19257-AF3A-75CF-A15D-7884ECCD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267012"/>
            <a:ext cx="7766936" cy="27838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649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036B-E049-863F-1053-5C448C48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Basic Components of a Simple Hopfield Network</a:t>
            </a:r>
            <a:endParaRPr lang="en-IL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747FA2-B5D8-3B34-765B-E5E66B748E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The simple Hopfield network consists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neurons, each neuron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contains a </a:t>
                </a:r>
                <a:r>
                  <a:rPr lang="en-US" sz="2400" u="sng" dirty="0"/>
                  <a:t>binary</a:t>
                </a:r>
                <a:r>
                  <a:rPr lang="en-US" sz="2400" dirty="0"/>
                  <a:t> value: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−&amp;1,       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𝑓𝑖𝑟𝑖𝑛𝑔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+1,  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𝑓𝑖𝑟𝑖𝑛𝑔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/>
                  <a:t>      ;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All neurons are connected one to another via a weight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where the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denote the influence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neuron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/>
                  <a:t> neuron.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747FA2-B5D8-3B34-765B-E5E66B748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b="-1412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46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F4B3-1841-08B4-EDCE-CD42E7EC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Notations</a:t>
            </a:r>
            <a:endParaRPr lang="en-IL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0B537-EEFA-E87B-282F-2F5548D5EA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– number of neurons/length of memory.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– number of saved patterns in the memory.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– a vector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containing a single state/pattern we would like to save in the network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).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2400" dirty="0"/>
                  <a:t> – a vector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containing the current state/pattern of the network</a:t>
                </a: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0B537-EEFA-E87B-282F-2F5548D5EA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r="-7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84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903F38-4290-B324-E70E-9683FC02EF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Storing the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903F38-4290-B324-E70E-9683FC02EF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CCD3B-8A37-27FE-1015-7F686ED3E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In order to store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patterns in the network, the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is calculated as the sum of outer products of those patterns: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Why is the weight matrix defined this way? Lets find out…</a:t>
                </a:r>
                <a:endParaRPr lang="en-I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CCD3B-8A37-27FE-1015-7F686ED3E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67" b="-15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33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857B-26B1-0E72-60E6-90924C04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Function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C6FEBC-F45A-891D-F05D-DB88575096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524001"/>
                <a:ext cx="9348409" cy="451736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The energy function calculates how much energy the network has, with the saved patterns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being the basins of minimum energy.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This happens because of the way we defined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The energy function of </a:t>
                </a:r>
                <a:r>
                  <a:rPr lang="en-US" sz="2400" b="1" dirty="0"/>
                  <a:t>some arbitrary input state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given by the equation: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C6FEBC-F45A-891D-F05D-DB88575096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524001"/>
                <a:ext cx="9348409" cy="4517362"/>
              </a:xfrm>
              <a:blipFill>
                <a:blip r:embed="rId2"/>
                <a:stretch>
                  <a:fillRect l="-522" r="-913" b="-152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5004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18568</TotalTime>
  <Words>2558</Words>
  <Application>Microsoft Office PowerPoint</Application>
  <PresentationFormat>Widescreen</PresentationFormat>
  <Paragraphs>306</Paragraphs>
  <Slides>57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Cambria Math</vt:lpstr>
      <vt:lpstr>Source Sans Pro Web</vt:lpstr>
      <vt:lpstr>Trebuchet MS</vt:lpstr>
      <vt:lpstr>Wingdings 3</vt:lpstr>
      <vt:lpstr>Facet</vt:lpstr>
      <vt:lpstr>Hopfield Networks is all you need</vt:lpstr>
      <vt:lpstr>Agenda</vt:lpstr>
      <vt:lpstr>Introduction</vt:lpstr>
      <vt:lpstr>Associative Memory</vt:lpstr>
      <vt:lpstr>Simple Hopfield Networks</vt:lpstr>
      <vt:lpstr>Basic Components of a Simple Hopfield Network</vt:lpstr>
      <vt:lpstr>Notations</vt:lpstr>
      <vt:lpstr>Storing the States X_i</vt:lpstr>
      <vt:lpstr>Energy Function</vt:lpstr>
      <vt:lpstr>Visualization of Energy Function</vt:lpstr>
      <vt:lpstr>Update Rule (for Minimizing Energy)</vt:lpstr>
      <vt:lpstr>Inverted States</vt:lpstr>
      <vt:lpstr>Example 1  Saving One Image to a Simple Hopfield Network</vt:lpstr>
      <vt:lpstr>PowerPoint Presentation</vt:lpstr>
      <vt:lpstr>PowerPoint Presentation</vt:lpstr>
      <vt:lpstr>Example 2  Saving Multiple Images to a Simple Hopfield Network</vt:lpstr>
      <vt:lpstr>PowerPoint Presentation</vt:lpstr>
      <vt:lpstr>Failure 1 - Overwrite</vt:lpstr>
      <vt:lpstr>Failure 2 – Inverted States </vt:lpstr>
      <vt:lpstr>Hamming Distance</vt:lpstr>
      <vt:lpstr>Failure 3 – Metastable states</vt:lpstr>
      <vt:lpstr>Memory Capacity</vt:lpstr>
      <vt:lpstr>Modern Hopfield Networks</vt:lpstr>
      <vt:lpstr>Energy Function of Modern Hopfield Network</vt:lpstr>
      <vt:lpstr>Polynomial Interaction Function</vt:lpstr>
      <vt:lpstr>Special Case - F(z)= z^2</vt:lpstr>
      <vt:lpstr>Exponential Interaction Function</vt:lpstr>
      <vt:lpstr>Example – Capacity Calculation</vt:lpstr>
      <vt:lpstr>General Update Rule</vt:lpstr>
      <vt:lpstr>Example with Capacity Enlargement</vt:lpstr>
      <vt:lpstr>Continuous-valued Patterns in Hopfield Networks</vt:lpstr>
      <vt:lpstr>Energy Function for Continuous Values</vt:lpstr>
      <vt:lpstr>Deriving the Update Rule</vt:lpstr>
      <vt:lpstr>Example with Continuous Patterns</vt:lpstr>
      <vt:lpstr>Metastable States in Continuous Patterns </vt:lpstr>
      <vt:lpstr>Metastable States in Continuous Patterns</vt:lpstr>
      <vt:lpstr>Hopfield Networks as a General Case of the Attention Mechanism</vt:lpstr>
      <vt:lpstr>Analogy between Hopfield and Attention</vt:lpstr>
      <vt:lpstr>Generalizing the Update Rule for Multiple Patterns</vt:lpstr>
      <vt:lpstr>Mapping Patterns to an Associative Space</vt:lpstr>
      <vt:lpstr>Re-writing the Update Rule</vt:lpstr>
      <vt:lpstr>Projecting the Results</vt:lpstr>
      <vt:lpstr>Why is this important?</vt:lpstr>
      <vt:lpstr>Hopfield Layer for Deep Learning Architectures</vt:lpstr>
      <vt:lpstr>The Different Hopfield Layers</vt:lpstr>
      <vt:lpstr>Layer Hopfield</vt:lpstr>
      <vt:lpstr>Layer Hopfield</vt:lpstr>
      <vt:lpstr>Layer HopfieldLayer</vt:lpstr>
      <vt:lpstr>Layer HopfieldLayer</vt:lpstr>
      <vt:lpstr>Layer HopfieldPooling</vt:lpstr>
      <vt:lpstr>Our Project</vt:lpstr>
      <vt:lpstr>Motivation</vt:lpstr>
      <vt:lpstr>Dataset </vt:lpstr>
      <vt:lpstr>Methodology</vt:lpstr>
      <vt:lpstr>Model Optimization</vt:lpstr>
      <vt:lpstr>Timelines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Hopfield Networks is all you need</dc:title>
  <dc:creator>tamirshoresh@outlook.com</dc:creator>
  <cp:lastModifiedBy>tamirshoresh@outlook.com</cp:lastModifiedBy>
  <cp:revision>74</cp:revision>
  <dcterms:created xsi:type="dcterms:W3CDTF">2022-11-14T12:57:59Z</dcterms:created>
  <dcterms:modified xsi:type="dcterms:W3CDTF">2023-01-02T18:40:51Z</dcterms:modified>
</cp:coreProperties>
</file>