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7" r:id="rId6"/>
    <p:sldId id="260" r:id="rId7"/>
    <p:sldId id="261" r:id="rId8"/>
    <p:sldId id="262" r:id="rId9"/>
    <p:sldId id="263" r:id="rId10"/>
    <p:sldId id="265" r:id="rId11"/>
    <p:sldId id="266" r:id="rId12"/>
    <p:sldId id="273" r:id="rId13"/>
    <p:sldId id="268" r:id="rId14"/>
    <p:sldId id="269" r:id="rId15"/>
    <p:sldId id="276" r:id="rId16"/>
    <p:sldId id="279" r:id="rId17"/>
    <p:sldId id="270" r:id="rId18"/>
    <p:sldId id="278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9460-D857-7D9F-9BB2-EA95DC9C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09D2-67E5-405E-FD5E-F04FB106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5789-FDCE-0392-8C00-2646D580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CA98-A427-252B-80CB-D22B58BD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FED1-4E43-0701-3E14-052FE271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913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C725-83C0-488D-9FBC-2B45AC3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59C33-5B4C-8D74-4F5B-D1430DF6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CB0C-945F-6113-3458-5EED1E8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4CF4-AA77-1E7A-08C3-2887E663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8A0F-D868-0EDD-A8AA-025DD735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325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E8ED9-C9D4-E9D9-B3F8-19ACBFFE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F4A27-EDA8-A836-5DCC-EA250363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DD33-D2B2-10C5-24C5-A211D844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2F2C-E83F-15E7-3160-FE92C327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9B90-73AC-5036-DD1A-1454D08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41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188-860A-804B-F047-E125168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FC7A-419D-2D18-0BDB-9D74B43D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F17A-399E-355D-485D-0B6C3315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E35B-8CE0-2183-6028-5C09CF5B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19C5-D6DC-5352-AA58-6D222522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54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B7B-399B-3538-8913-6C27B89B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6FD1-7895-6BB0-9877-1FBA7D7C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8318-D9C4-7296-52F2-BA7E8980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654B-39DC-0D7B-964D-C732A03B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BB44-964A-5352-822D-EE4F2274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73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7EAD-DCA2-E5E8-4F38-594C6846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704B-7FB8-9838-9A53-1577D8D1A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D8F78-25B8-41E3-E6F1-61E5B6E4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450B6-4667-5497-58AD-CFB9A180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6F37-D374-E1A7-6148-277FF9B6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C871-FE68-1991-B9A2-DE8770F6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4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CC7-C3EB-B6DA-4F5D-634CAD04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ABEA-A746-DA38-A0EE-4DCB6E96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E55E1-E400-ADD3-C4E7-B575D15B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4346-59C9-2379-0181-4D10BCE1A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FF1C4-49B0-F455-E08B-AE4DF3C1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53B5C-EB20-3DDD-2051-137D52CA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49F55-E595-77F3-5CE1-E391260A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7254C-F9C6-639D-6D9B-ECAF9877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325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64E-388E-7EA3-C9DF-31BA39AB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F6179-E442-41B8-29EB-9673478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FE12C-7FA8-880A-9BFF-DEC33226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2E5D7-E499-FE2F-B04D-E0DC2EB2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747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23E54-B33D-EC9D-C981-5D9FF00C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13CDB-B022-3685-FFC8-BC6AF428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1166-C796-512F-91F4-B130C117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04B8-8496-ED66-8C62-5AF0CC80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DC11-7343-6116-67D7-80B9F0DB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B192-05C7-E201-32B1-90661FBD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8CC9-1AE9-8862-D78F-468EAF15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133C-07DE-A523-1D66-B39CAD06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B0A6C-DF7E-CBFE-1F16-8ED079DC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26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45BF-515D-45EE-B613-87B6FD5B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BDB86-36E4-73F8-E6E0-2E59D181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E9C45-A6AB-D9E8-8D57-1A868B70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F314-4E2C-C9B3-6DFC-FE6D34B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83BD-FC5E-A1DD-0623-27BDB79C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41BB-D793-B57D-8B2A-CE6EA1DB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9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E4FE7-9900-C95E-DDC6-61222F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F3F86-289C-A7CC-4FC3-A7C1632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E26B-73A5-AD8C-9A2C-7275799C5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A969-60C3-4C38-85D9-F64D3E5A3A17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DB37-CBB6-D902-24FD-8C7630D3F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E990-008F-86D4-014A-F838888CB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0A8E-F077-43EE-B7F2-7C8C532A4E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62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mented Total Hip Arthroplasty - Rhazes Global">
            <a:extLst>
              <a:ext uri="{FF2B5EF4-FFF2-40B4-BE49-F238E27FC236}">
                <a16:creationId xmlns:a16="http://schemas.microsoft.com/office/drawing/2014/main" id="{040EBEDE-50E7-7A0C-03EF-F6DC6697F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6014" r="8263" b="1"/>
          <a:stretch/>
        </p:blipFill>
        <p:spPr bwMode="auto">
          <a:xfrm>
            <a:off x="3523488" y="11161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FA9A-886C-C34D-BB50-416B6779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Noise Reduction from an Acoustic Signature of a Total Hip Arthroplasty</a:t>
            </a:r>
            <a:endParaRPr lang="en-IL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4EEF-A653-7F5E-73CD-CE1BE1C8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Tamir Shoresh                                                        Dan Goren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Dr. </a:t>
            </a:r>
            <a:r>
              <a:rPr lang="en-US" sz="2000" dirty="0" err="1"/>
              <a:t>Hadas</a:t>
            </a:r>
            <a:r>
              <a:rPr lang="en-US" sz="2000" dirty="0"/>
              <a:t> </a:t>
            </a:r>
            <a:r>
              <a:rPr lang="en-US" sz="2000" dirty="0" err="1"/>
              <a:t>Lapid</a:t>
            </a:r>
            <a:endParaRPr lang="en-US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7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299FC2-88C9-1D17-CE0C-2E34DA28555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Spectral Subtractive-type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80521-95F7-7158-8AEE-AABEA1CE7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239520"/>
                <a:ext cx="10905066" cy="5296745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effectLst/>
                  </a:rPr>
                  <a:t>noisy </a:t>
                </a:r>
                <a:r>
                  <a:rPr lang="en-US" dirty="0"/>
                  <a:t>signal = wanted signal + independent noise: </a:t>
                </a:r>
              </a:p>
              <a:p>
                <a:pPr marL="2286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signal is assumed to be uncorrelated with the background noise, hence the power spectrum of y(n) has no cross-terms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signal </a:t>
                </a:r>
                <a:r>
                  <a:rPr lang="en-US" b="1" i="1" dirty="0"/>
                  <a:t>magnitude</a:t>
                </a:r>
                <a:r>
                  <a:rPr lang="en-US" dirty="0"/>
                  <a:t> can be estimated by subtracting a noise estimate from the noisy signal: </a:t>
                </a:r>
              </a:p>
              <a:p>
                <a:pPr marL="6858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effectLst/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signal </a:t>
                </a:r>
                <a:r>
                  <a:rPr lang="en-US" b="1" i="1" dirty="0"/>
                  <a:t>phase </a:t>
                </a:r>
                <a:r>
                  <a:rPr lang="en-US" dirty="0"/>
                  <a:t>remains the same - calculated from the FFT of y(n)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noise spectrum can be </a:t>
                </a:r>
                <a:r>
                  <a:rPr lang="en-US" u="sng" dirty="0"/>
                  <a:t>estimated</a:t>
                </a:r>
                <a:r>
                  <a:rPr lang="en-US" dirty="0"/>
                  <a:t> by: </a:t>
                </a:r>
                <a:endParaRPr lang="en-US" i="1" dirty="0">
                  <a:effectLst/>
                </a:endParaRPr>
              </a:p>
              <a:p>
                <a:pPr marL="2286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80521-95F7-7158-8AEE-AABEA1CE7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239520"/>
                <a:ext cx="10905066" cy="5296745"/>
              </a:xfrm>
              <a:blipFill>
                <a:blip r:embed="rId2"/>
                <a:stretch>
                  <a:fillRect l="-783" t="-9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883D492-996D-9B0B-E825-7AC52423B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variant of spectral subtractive-type algorithms</a:t>
                </a:r>
              </a:p>
              <a:p>
                <a:r>
                  <a:rPr lang="en-US" dirty="0"/>
                  <a:t>2 parameters are added:</a:t>
                </a:r>
              </a:p>
              <a:p>
                <a:pPr lvl="1"/>
                <a:r>
                  <a:rPr lang="el-GR" sz="2800" dirty="0"/>
                  <a:t>α</a:t>
                </a:r>
                <a:r>
                  <a:rPr lang="en-US" sz="2800" dirty="0"/>
                  <a:t> – over-subtraction factor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lvl="1"/>
                <a:r>
                  <a:rPr lang="el-GR" sz="2800" dirty="0"/>
                  <a:t>β</a:t>
                </a:r>
                <a:r>
                  <a:rPr lang="en-US" sz="2800" dirty="0"/>
                  <a:t> – noise spectral floor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≪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lvl="1"/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L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L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L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L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 ;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L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𝑌</m:t>
                                      </m:r>
                                      <m:d>
                                        <m:dPr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&gt;(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L" sz="2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IL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L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IL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 ;             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𝑒𝑙𝑠𝑒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883D492-996D-9B0B-E825-7AC52423B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64A92C7-E311-D601-53FE-D35F0D3837E4}"/>
              </a:ext>
            </a:extLst>
          </p:cNvPr>
          <p:cNvSpPr txBox="1">
            <a:spLocks/>
          </p:cNvSpPr>
          <p:nvPr/>
        </p:nvSpPr>
        <p:spPr>
          <a:xfrm>
            <a:off x="2493578" y="340796"/>
            <a:ext cx="7204844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Spectral Over-Subtraction Filter</a:t>
            </a:r>
          </a:p>
        </p:txBody>
      </p:sp>
    </p:spTree>
    <p:extLst>
      <p:ext uri="{BB962C8B-B14F-4D97-AF65-F5344CB8AC3E}">
        <p14:creationId xmlns:p14="http://schemas.microsoft.com/office/powerpoint/2010/main" val="26480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F1F1C-B406-CEE7-5363-EE70B85C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963CB-DFA5-15A9-6059-D3B1A56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73" y="436880"/>
            <a:ext cx="4660053" cy="104395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Spectral Estimation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2F03-D828-92A4-73C4-A5CB78F4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310720"/>
            <a:ext cx="4318000" cy="5029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275 input recordings </a:t>
            </a:r>
            <a:r>
              <a:rPr lang="en-US" dirty="0">
                <a:solidFill>
                  <a:srgbClr val="000000"/>
                </a:solidFill>
                <a:effectLst/>
                <a:latin typeface="Barlow Semi Condensed ExLight" panose="020B0604020202020204" pitchFamily="2" charset="0"/>
                <a:ea typeface="Arial" panose="020B0604020202020204" pitchFamily="34" charset="0"/>
              </a:rPr>
              <a:t>→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5643 signal segments, 219 noise segments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Using the noise segments, the average spectrum distribution of the OR background noise was mapped</a:t>
            </a:r>
            <a:endParaRPr lang="en-IL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C198394-1FCD-A351-E11D-10DB6162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89" y="1638055"/>
            <a:ext cx="7843987" cy="38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AF5E7-5AD6-A8E5-805F-89B9E8C5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710" y="134756"/>
            <a:ext cx="4804064" cy="11446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Optimizing The Filter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946CE6-A3E7-B1A6-98EB-3EB86E8C4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4107"/>
              </p:ext>
            </p:extLst>
          </p:nvPr>
        </p:nvGraphicFramePr>
        <p:xfrm>
          <a:off x="7191729" y="9"/>
          <a:ext cx="5085393" cy="6857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140">
                  <a:extLst>
                    <a:ext uri="{9D8B030D-6E8A-4147-A177-3AD203B41FA5}">
                      <a16:colId xmlns:a16="http://schemas.microsoft.com/office/drawing/2014/main" val="2434846487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2206730305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3479128803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1270525140"/>
                    </a:ext>
                  </a:extLst>
                </a:gridCol>
                <a:gridCol w="1196833">
                  <a:extLst>
                    <a:ext uri="{9D8B030D-6E8A-4147-A177-3AD203B41FA5}">
                      <a16:colId xmlns:a16="http://schemas.microsoft.com/office/drawing/2014/main" val="337760818"/>
                    </a:ext>
                  </a:extLst>
                </a:gridCol>
              </a:tblGrid>
              <a:tr h="65751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α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β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KPI 1 (%)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KPI 2 (%)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Difference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1695879556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97.153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53.322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43.831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850283343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94.937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42.734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52.203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423490375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92.954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36.564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56.390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407270005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91.130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32.260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58.870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427406397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89.431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29.001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60.430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3456753611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87.834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26.403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61.431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78611991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86.327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24.253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62.074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650891103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84.897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22.455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62.442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1735805446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83.536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20.909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62.627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681910836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82.237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19.559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62.678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4217338679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97.154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53.512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43.642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56169425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94.939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42.928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52.011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386666517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92.956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36.760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56.196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12036262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91.132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32.455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58.677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50745434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89.432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29.197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60.235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749726861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87.836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26.599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61.237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903335896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86.329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24.449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61.880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4285893995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84.899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22.652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62.247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3952677042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83.538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21.206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62.332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2044193590"/>
                  </a:ext>
                </a:extLst>
              </a:tr>
              <a:tr h="3100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82.239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19.756</a:t>
                      </a:r>
                      <a:endParaRPr lang="en-IL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62.483</a:t>
                      </a:r>
                      <a:endParaRPr lang="en-IL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9092" marR="59092" marT="0" marB="0"/>
                </a:tc>
                <a:extLst>
                  <a:ext uri="{0D108BD9-81ED-4DB2-BD59-A6C34878D82A}">
                    <a16:rowId xmlns:a16="http://schemas.microsoft.com/office/drawing/2014/main" val="147403689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D7CF6-40B0-5655-3D92-04924F19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46" y="1133479"/>
            <a:ext cx="6089074" cy="4932041"/>
          </a:xfrm>
        </p:spPr>
        <p:txBody>
          <a:bodyPr>
            <a:noAutofit/>
          </a:bodyPr>
          <a:lstStyle/>
          <a:p>
            <a:pPr marL="457200" algn="just" rtl="0">
              <a:lnSpc>
                <a:spcPct val="150000"/>
              </a:lnSpc>
              <a:spcAft>
                <a:spcPts val="10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results were evaluated using 2 KPIs:</a:t>
            </a:r>
          </a:p>
          <a:p>
            <a:pPr marL="914400" lvl="1"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 1 - average percentage of energy remaining in signal segments after filtration, with respect to that signal energy before filtration.</a:t>
            </a:r>
            <a:endParaRPr lang="en-US" sz="2200" dirty="0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914400" lvl="1"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 2 - average percentage of energy remaining in noise segments after filtration, with respect to that noise segment’s energy before filtration.</a:t>
            </a:r>
            <a:endParaRPr lang="en-IL" sz="2200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25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AE94-AD98-3CF6-35BE-C4122BFE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767" y="300095"/>
            <a:ext cx="4889892" cy="821509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Optimization Results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386CA-1C51-8B15-871B-CA3589025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6064" y="1698014"/>
                <a:ext cx="3859830" cy="45163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“Knee” spotted at a value of about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chosen value: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𝜷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showed slightly better results than</a:t>
                </a:r>
                <a:br>
                  <a:rPr lang="en-US" sz="24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0005</m:t>
                    </m:r>
                  </m:oMath>
                </a14:m>
                <a:r>
                  <a:rPr lang="en-US" sz="2400" dirty="0"/>
                  <a:t> throughout the entire optimization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386CA-1C51-8B15-871B-CA3589025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064" y="1698014"/>
                <a:ext cx="3859830" cy="4516361"/>
              </a:xfrm>
              <a:blipFill>
                <a:blip r:embed="rId2"/>
                <a:stretch>
                  <a:fillRect l="-2212" r="-36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35664-F1E5-C98F-60E2-3F4FC3D0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634364"/>
            <a:ext cx="8110912" cy="48187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DAD2EF-1BF3-E5D9-2954-65AD367EDCCC}"/>
              </a:ext>
            </a:extLst>
          </p:cNvPr>
          <p:cNvSpPr/>
          <p:nvPr/>
        </p:nvSpPr>
        <p:spPr>
          <a:xfrm>
            <a:off x="10180320" y="2939829"/>
            <a:ext cx="894080" cy="4462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3ED42-935C-472E-A2E1-3976A43A22B0}"/>
              </a:ext>
            </a:extLst>
          </p:cNvPr>
          <p:cNvSpPr/>
          <p:nvPr/>
        </p:nvSpPr>
        <p:spPr>
          <a:xfrm>
            <a:off x="8463280" y="3590069"/>
            <a:ext cx="812800" cy="4462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824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4F31F-45CE-42C9-5F94-FBCFA981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783191"/>
            <a:ext cx="10972566" cy="507480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1D7EC4-8A0C-4052-8B57-196C860B1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75739-DF16-9B0C-3D5D-475B5067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6" y="821773"/>
            <a:ext cx="3367579" cy="399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Post-Filtration Remaining Signal Energy Distribution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-964439" y="5591066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06432" y="5273670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E9E3B2-BC34-46EF-BE18-7E7287782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1523591" y="2655724"/>
            <a:ext cx="668410" cy="1345385"/>
            <a:chOff x="11523591" y="2655724"/>
            <a:chExt cx="668410" cy="134538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853C7E-3CBA-4464-865F-6044D94B1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185103" y="2994212"/>
              <a:ext cx="1345385" cy="668410"/>
            </a:xfrm>
            <a:custGeom>
              <a:avLst/>
              <a:gdLst>
                <a:gd name="connsiteX0" fmla="*/ 0 w 1345385"/>
                <a:gd name="connsiteY0" fmla="*/ 668410 h 668410"/>
                <a:gd name="connsiteX1" fmla="*/ 672692 w 1345385"/>
                <a:gd name="connsiteY1" fmla="*/ 0 h 668410"/>
                <a:gd name="connsiteX2" fmla="*/ 1345385 w 1345385"/>
                <a:gd name="connsiteY2" fmla="*/ 668410 h 66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85" h="668410">
                  <a:moveTo>
                    <a:pt x="0" y="668410"/>
                  </a:moveTo>
                  <a:lnTo>
                    <a:pt x="672692" y="0"/>
                  </a:lnTo>
                  <a:lnTo>
                    <a:pt x="1345385" y="66841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EFEC59-B929-4851-9DEF-9106F27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690383" y="2760304"/>
              <a:ext cx="418137" cy="418137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47828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131130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EFE98-658C-35FB-8877-80FF0DD6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0" y="277896"/>
            <a:ext cx="8841187" cy="62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4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080EC87-6C29-40ED-517B-69316BC8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1" y="0"/>
            <a:ext cx="9298984" cy="68579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7BD8FCD-AC18-2834-888C-5EB98593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6" y="821773"/>
            <a:ext cx="3367579" cy="399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Post-Filtration Remaining Noise Energy Distribution</a:t>
            </a:r>
            <a:endParaRPr lang="en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9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CBF6-E0AC-3BC6-9576-821C05D1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788" y="328507"/>
            <a:ext cx="3390052" cy="1012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Conclusion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21E6-4D63-A33E-8739-524806F6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48" y="1076960"/>
            <a:ext cx="10460384" cy="51375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This study demonstrates promising results for THA acoustic</a:t>
            </a:r>
            <a:b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signal filtration using a spectral over-subtraction algorithm.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filter out </a:t>
            </a:r>
            <a:r>
              <a:rPr lang="he-IL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67.74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% of the noise while only losing 8.87% of signal energy.</a:t>
            </a:r>
            <a:endParaRPr lang="en-I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1D510-C458-B3FB-D6C9-BE1F7FD7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10534473" cy="11357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5F80-FDF5-F9EC-954C-89135F4C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10278531" cy="47194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t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actic used by orthopedic surgeons to determine optimal endpoint of broach insertions is by listening to </a:t>
            </a:r>
            <a:r>
              <a:rPr lang="en-US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acoustic cues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he subjective nature of this tactic may cause imperfections, risking an improper fixation.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main goal 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– </a:t>
            </a:r>
            <a:b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replace subjective-based decisions </a:t>
            </a:r>
            <a:b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with automated decisions</a:t>
            </a:r>
          </a:p>
          <a:p>
            <a:endParaRPr lang="en-IL" sz="2000" dirty="0"/>
          </a:p>
        </p:txBody>
      </p:sp>
      <p:grpSp>
        <p:nvGrpSpPr>
          <p:cNvPr id="2060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Total Hip Replacement - OrthoInfo - AAOS">
            <a:extLst>
              <a:ext uri="{FF2B5EF4-FFF2-40B4-BE49-F238E27FC236}">
                <a16:creationId xmlns:a16="http://schemas.microsoft.com/office/drawing/2014/main" id="{0CFDED7A-7263-8CD7-0A21-6473C89E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000" y="3559430"/>
            <a:ext cx="6253212" cy="32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455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C48A-8997-590D-3D95-2F62514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69" y="402188"/>
            <a:ext cx="3962061" cy="841829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Future Goals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3B6A-6FDC-F5BB-1266-38C2C300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88" y="1698170"/>
            <a:ext cx="10303245" cy="451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cquire additional recording of OR background noise independent from the signal recordings - more accurate mapping of the spectral distribution.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additional subtractive-type algorithms for filtration.</a:t>
            </a:r>
          </a:p>
          <a:p>
            <a:endParaRPr lang="en-IL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E149E-13E1-1763-9A4E-366F440F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sz="6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1D510-C458-B3FB-D6C9-BE1F7FD7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77" y="449974"/>
            <a:ext cx="5086773" cy="1166949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Aim Of This Study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5F80-FDF5-F9EC-954C-89135F4C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698170"/>
            <a:ext cx="10756053" cy="451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When processing THA acoustic recordings, one must consider the background noise of the operating room.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This study proposes using a </a:t>
            </a:r>
            <a:r>
              <a:rPr lang="en-US" b="1" u="sng" dirty="0">
                <a:highlight>
                  <a:srgbClr val="FFFFFF"/>
                </a:highlight>
                <a:latin typeface="Arial" panose="020B0604020202020204" pitchFamily="34" charset="0"/>
              </a:rPr>
              <a:t>spectral over-subtraction filter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on the recordings, aimed to </a:t>
            </a:r>
            <a:r>
              <a:rPr lang="en-US" b="1" u="sng" dirty="0">
                <a:highlight>
                  <a:srgbClr val="FFFFFF"/>
                </a:highlight>
                <a:latin typeface="Arial" panose="020B0604020202020204" pitchFamily="34" charset="0"/>
              </a:rPr>
              <a:t>maximize the post-filter energy of the hammer-on-broach signal while minimizing the post-filter energy of the noise.</a:t>
            </a:r>
          </a:p>
          <a:p>
            <a:endParaRPr lang="en-IL" sz="2000" b="1" u="sng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DC9FF-B3B5-7125-5933-94613472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05DE33E-2345-99D4-F16B-D0B53F9B0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" t="3298" r="1980"/>
          <a:stretch/>
        </p:blipFill>
        <p:spPr>
          <a:xfrm>
            <a:off x="2524200" y="147332"/>
            <a:ext cx="8314291" cy="64752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6D4C9F-2069-E5A1-C5FC-B33E94EDEAD2}"/>
              </a:ext>
            </a:extLst>
          </p:cNvPr>
          <p:cNvSpPr txBox="1">
            <a:spLocks/>
          </p:cNvSpPr>
          <p:nvPr/>
        </p:nvSpPr>
        <p:spPr>
          <a:xfrm>
            <a:off x="1586570" y="2518817"/>
            <a:ext cx="3903379" cy="2814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0070C0"/>
                </a:solidFill>
              </a:rPr>
              <a:t>The Proposed Pipeline</a:t>
            </a:r>
            <a:endParaRPr lang="en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3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9DB0F-781C-65DC-5C97-FB86A9A6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10534473" cy="11357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DC offset</a:t>
            </a:r>
            <a:endParaRPr lang="en-IL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80BC9-7369-F3F8-94E4-630EA2264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239520"/>
                <a:ext cx="11221182" cy="4937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Different types of audio cards may add varying DC (Direct Current) components to the recorded audio signal</a:t>
                </a:r>
                <a:endParaRPr lang="he-IL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DC components negatively influence the computation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`</m:t>
                    </m:r>
                    <m:d>
                      <m:dPr>
                        <m:ctrlPr>
                          <a:rPr lang="en-IL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IL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IL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80BC9-7369-F3F8-94E4-630EA2264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239520"/>
                <a:ext cx="11221182" cy="493744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F7A364-282F-1931-1AE0-58B22488F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1" b="17807"/>
          <a:stretch/>
        </p:blipFill>
        <p:spPr bwMode="auto">
          <a:xfrm>
            <a:off x="4745637" y="3429000"/>
            <a:ext cx="7341375" cy="334017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2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2BAD-D99F-A306-6518-65304183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13453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Normalization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54EF-42B5-F4D9-75E9-78F4009F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840" y="2072640"/>
            <a:ext cx="9272692" cy="4141891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normalize after the DC offset filter because this operation affects the signal directly.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done before segmentation in order to maintain the original proportion between signal energy and noise energy.</a:t>
            </a: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20105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E62D9-DE2A-FB76-E1D0-878A704E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901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Smoothing and Segmentation</a:t>
            </a:r>
            <a:endParaRPr lang="en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2312-A76F-9D3B-AE39-9D7F921B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056640"/>
            <a:ext cx="5004068" cy="55624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/>
              <a:t>Smooth signal with a Hanning window of 501 samples in order to find the location of peaks</a:t>
            </a:r>
          </a:p>
          <a:p>
            <a:pPr>
              <a:lnSpc>
                <a:spcPct val="160000"/>
              </a:lnSpc>
            </a:pPr>
            <a:r>
              <a:rPr lang="en-US" sz="3000" dirty="0"/>
              <a:t>Find indices for start-end of each hit: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Start – 99% decay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End – max(99% decay, 140 [msec])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No overlaps allowed</a:t>
            </a:r>
          </a:p>
          <a:p>
            <a:pPr>
              <a:lnSpc>
                <a:spcPct val="160000"/>
              </a:lnSpc>
            </a:pPr>
            <a:r>
              <a:rPr lang="en-US" sz="3000" dirty="0"/>
              <a:t>Extract segments of hit sounds</a:t>
            </a:r>
          </a:p>
          <a:p>
            <a:pPr>
              <a:lnSpc>
                <a:spcPct val="160000"/>
              </a:lnSpc>
            </a:pPr>
            <a:r>
              <a:rPr lang="en-US" sz="3000" dirty="0"/>
              <a:t>Use remaining segments as noise (segments &gt; 200 [msec])</a:t>
            </a:r>
            <a:endParaRPr lang="en-IL" sz="3000" dirty="0"/>
          </a:p>
          <a:p>
            <a:endParaRPr lang="en-IL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680FD0-45D6-947A-8E99-34DAFACA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8789" y="2084321"/>
            <a:ext cx="6253212" cy="4314716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19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0521-95F7-7158-8AEE-AABEA1CE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698170"/>
            <a:ext cx="10512213" cy="451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The denoising filter will be implemented in the frequency domain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ound and noise intervals vary in length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- 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maintain a constant resolution of 1[Hz], pad with zeros such that the length of all segments is 200,000 samples.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After zero padding, each signal undergoes an FFT.</a:t>
            </a:r>
          </a:p>
          <a:p>
            <a:endParaRPr lang="en-IL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299FC2-88C9-1D17-CE0C-2E34DA285556}"/>
              </a:ext>
            </a:extLst>
          </p:cNvPr>
          <p:cNvSpPr txBox="1">
            <a:spLocks/>
          </p:cNvSpPr>
          <p:nvPr/>
        </p:nvSpPr>
        <p:spPr>
          <a:xfrm>
            <a:off x="3414477" y="449974"/>
            <a:ext cx="5086773" cy="1166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Zero Padding &amp; FFT</a:t>
            </a:r>
            <a:endParaRPr lang="en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3713</TotalTime>
  <Words>762</Words>
  <Application>Microsoft Office PowerPoint</Application>
  <PresentationFormat>Widescreen</PresentationFormat>
  <Paragraphs>173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Barlow Semi Condensed ExLight</vt:lpstr>
      <vt:lpstr>Calibri</vt:lpstr>
      <vt:lpstr>Calibri Light</vt:lpstr>
      <vt:lpstr>Cambria Math</vt:lpstr>
      <vt:lpstr>Office Theme</vt:lpstr>
      <vt:lpstr>Noise Reduction from an Acoustic Signature of a Total Hip Arthroplasty</vt:lpstr>
      <vt:lpstr>Introduction</vt:lpstr>
      <vt:lpstr>The Aim Of This Study</vt:lpstr>
      <vt:lpstr>Method</vt:lpstr>
      <vt:lpstr>PowerPoint Presentation</vt:lpstr>
      <vt:lpstr>DC offset</vt:lpstr>
      <vt:lpstr>Normalization</vt:lpstr>
      <vt:lpstr>Smoothing and Segmentation</vt:lpstr>
      <vt:lpstr>PowerPoint Presentation</vt:lpstr>
      <vt:lpstr>PowerPoint Presentation</vt:lpstr>
      <vt:lpstr>PowerPoint Presentation</vt:lpstr>
      <vt:lpstr>Results</vt:lpstr>
      <vt:lpstr>Spectral Estimation</vt:lpstr>
      <vt:lpstr>Optimizing The Filter</vt:lpstr>
      <vt:lpstr>Optimization Results</vt:lpstr>
      <vt:lpstr>PowerPoint Presentation</vt:lpstr>
      <vt:lpstr>Post-Filtration Remaining Signal Energy Distribution</vt:lpstr>
      <vt:lpstr>Post-Filtration Remaining Noise Energy Distribution</vt:lpstr>
      <vt:lpstr>Conclusion</vt:lpstr>
      <vt:lpstr>Future Goals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Reduction from an Acoustic Signature of a Total Hip Arthroplasty</dc:title>
  <dc:creator>tamirshoresh@outlook.com</dc:creator>
  <cp:lastModifiedBy>tamirshoresh@outlook.com</cp:lastModifiedBy>
  <cp:revision>28</cp:revision>
  <dcterms:created xsi:type="dcterms:W3CDTF">2022-08-31T12:01:12Z</dcterms:created>
  <dcterms:modified xsi:type="dcterms:W3CDTF">2022-09-06T08:53:34Z</dcterms:modified>
</cp:coreProperties>
</file>