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57" autoAdjust="0"/>
  </p:normalViewPr>
  <p:slideViewPr>
    <p:cSldViewPr snapToGrid="0">
      <p:cViewPr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D0CBB-4FA6-4C8A-A8A1-1AC06B73FA07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88B2A-0A25-4D76-8C74-0AD8520206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878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is just a stack of encoders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88B2A-0A25-4D76-8C74-0AD85202061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665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B8D7-FFFD-19E3-794B-B81D7756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3113-F7E1-1039-E9D5-E50854267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63CE-F38B-077C-253A-E3FF345B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94CE-BDF4-C6AF-190D-5D1486FB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3DCF-156C-4251-1837-B6296E29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2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515F-B867-691E-B7CE-6E7019BC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B67D-0B60-AC20-12C9-CDA7D62A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618C-AF6B-9B0A-44CB-CAC32A68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A307-EF8C-3EE8-5B06-72DDEB8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5543-BE48-A801-4B98-53E9FFAB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174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9833F-FCFC-8B56-6B6F-2530AE4DF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9B15A-1613-6916-FCE7-27999A66A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2AFF-B534-EB52-4F03-EAD48983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702A-8058-7004-6BCE-E584658C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5BFE-052D-668F-53F0-EFEA6234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39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BC86-DF77-8A05-D790-E7BB381D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B90C-A17D-9B2E-DEBF-9A1BEE56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CA90-3492-3BF4-3898-57BDB482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8232-1337-F42A-845A-A637637F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21D8-AF88-CC1F-E831-13138024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8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9054-1EA2-C7EC-B0DA-51EDD823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4CFF-03F2-86C1-5BD6-13A3A491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7289-2534-2AC5-6F74-82164555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E0CB2-CFD5-C8A0-53C7-1AE0FF7D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5849-334B-AFD9-36D5-069B218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704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4AB8-F927-F3B7-5718-40C79C0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78EC6-7A9F-C2D2-DEA4-804CB4E1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A5C9D-227C-20DC-39D9-189773056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4AC2-E839-1116-7EAE-B1605FBA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FCFA-66C1-BF02-FA8D-BF77DB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99D8C-AF5C-319B-B3A4-82758539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291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A505-919A-034E-9D6B-6C5438D4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10EF-3195-344D-FA22-3D656F60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BA3D-EC13-1AB6-ECDD-555D39FC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72542-0E5E-064D-ADFD-27FA31E70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5A731-BCDF-81ED-6B01-A758F426C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AF0C-74C7-8882-1C81-4F64DC31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6C85D-22F2-65EF-6631-8338AD40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6E616-CB1B-19AE-B972-1B8AA7F7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317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A2EC-2832-36DA-028E-3037E1BB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8CE01-39D3-05B1-BA4F-2CBBFFA8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9D257-2ED4-D7FB-AD44-FD3A577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D6-B096-FF1B-5EC3-6613B8D2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49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58BB1-4D18-9143-03B5-CA29A0EE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133D8-36D6-66E9-7091-5850F4F8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27578-A272-0679-2C82-826FE1BC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26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CB9C-BA2E-A4CF-1182-F34C43D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626F-A23D-C696-59A2-A38DFACF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E8023-63C5-D944-F4D0-EC4B43B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0350-5C77-1C32-F68B-1A7DD621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8419-D1FA-FEF1-7562-E26B16FA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A49E3-3FB1-4B7B-BD5F-4211EE57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639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6E88-F4CE-48E4-E49E-71F1BCF1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CDBD5-3735-7615-2FA3-53F57C4A5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D3095-DBAE-D0E9-0936-EDB6E618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D9CFF-C899-6561-567A-6C8D685F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BB11-30FF-0CCB-2B50-608028E6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078E6-8BA7-1963-CCC0-6A5C1877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84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05FAC-356A-C0B4-364D-1311CD1D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0F4D-8658-1BEA-AF41-CF7E4B5C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5115-74C6-C549-61F3-34F993BC9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1CE0-747D-4E93-8D08-C791CB744F04}" type="datetimeFigureOut">
              <a:rPr lang="en-IL" smtClean="0"/>
              <a:t>20/08/2022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83C80-D0BB-79B7-B70B-E2CD576D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C6C9-6740-F069-FA49-FAE71C21A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7E4B-9272-4F79-A546-21E7B0567C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076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135F-B927-5581-A1B1-0536BBB03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60" y="360363"/>
            <a:ext cx="11501120" cy="259619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Comparing </a:t>
            </a:r>
            <a:r>
              <a:rPr lang="en-US" sz="5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BERT</a:t>
            </a:r>
            <a:r>
              <a:rPr lang="en-US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and </a:t>
            </a:r>
            <a:r>
              <a:rPr lang="en-US" sz="5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ELMo</a:t>
            </a:r>
            <a:r>
              <a:rPr lang="en-US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on a Sentiment Analysis Task using IMDb  Reviews Database</a:t>
            </a:r>
            <a:endParaRPr lang="en-IL" sz="21500" dirty="0"/>
          </a:p>
        </p:txBody>
      </p:sp>
      <p:pic>
        <p:nvPicPr>
          <p:cNvPr id="1028" name="Picture 4" descr="Elmo | Muppet Wiki | Fandom">
            <a:extLst>
              <a:ext uri="{FF2B5EF4-FFF2-40B4-BE49-F238E27FC236}">
                <a16:creationId xmlns:a16="http://schemas.microsoft.com/office/drawing/2014/main" id="{01E77EF1-262E-BE79-8F33-A9C4C2D2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69" b="89990" l="5875" r="99500">
                        <a14:foregroundMark x1="13625" y1="22063" x2="4375" y2="14300"/>
                        <a14:foregroundMark x1="4375" y1="14300" x2="11500" y2="5005"/>
                        <a14:foregroundMark x1="11500" y1="5005" x2="22500" y2="8274"/>
                        <a14:foregroundMark x1="22500" y1="8274" x2="20375" y2="14709"/>
                        <a14:foregroundMark x1="6875" y1="9499" x2="5875" y2="20020"/>
                        <a14:foregroundMark x1="5875" y1="20020" x2="11625" y2="21246"/>
                        <a14:foregroundMark x1="39625" y1="9908" x2="46000" y2="1634"/>
                        <a14:foregroundMark x1="46000" y1="1634" x2="60750" y2="5209"/>
                        <a14:foregroundMark x1="60750" y1="5209" x2="64125" y2="11236"/>
                        <a14:foregroundMark x1="87625" y1="7252" x2="99500" y2="11747"/>
                        <a14:foregroundMark x1="99500" y1="11747" x2="88875" y2="25128"/>
                        <a14:foregroundMark x1="88875" y1="25128" x2="84625" y2="22983"/>
                        <a14:foregroundMark x1="87125" y1="8172" x2="99000" y2="9806"/>
                        <a14:foregroundMark x1="99000" y1="9806" x2="91625" y2="24004"/>
                        <a14:foregroundMark x1="91625" y1="24004" x2="88375" y2="20735"/>
                        <a14:foregroundMark x1="94750" y1="17978" x2="91375" y2="21553"/>
                        <a14:foregroundMark x1="94500" y1="18080" x2="92000" y2="18386"/>
                        <a14:foregroundMark x1="51750" y1="3677" x2="54625" y2="3269"/>
                        <a14:foregroundMark x1="52500" y1="4290" x2="53125" y2="49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701">
            <a:off x="6413349" y="3774360"/>
            <a:ext cx="4234686" cy="51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ing BERT with Pytorch. In this post I assume you are aware of… | by Noa  Lubin | MLearning.ai | Medium">
            <a:extLst>
              <a:ext uri="{FF2B5EF4-FFF2-40B4-BE49-F238E27FC236}">
                <a16:creationId xmlns:a16="http://schemas.microsoft.com/office/drawing/2014/main" id="{A3667393-912F-5C98-8ACD-DE902A9AD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/>
          <a:stretch/>
        </p:blipFill>
        <p:spPr bwMode="auto">
          <a:xfrm rot="20208142">
            <a:off x="2321408" y="3214039"/>
            <a:ext cx="2861624" cy="43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rsus Vs Word In Pop Art Style Battle Vs Match Game Vector Illustration  Stock Illustration - Download Image Now - iStock">
            <a:extLst>
              <a:ext uri="{FF2B5EF4-FFF2-40B4-BE49-F238E27FC236}">
                <a16:creationId xmlns:a16="http://schemas.microsoft.com/office/drawing/2014/main" id="{7D0156E9-6D56-3646-FF2D-FC5836A97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31" b="98077" l="23077" r="77885">
                        <a14:foregroundMark x1="51683" y1="6731" x2="51683" y2="6731"/>
                        <a14:foregroundMark x1="46394" y1="92788" x2="46394" y2="92788"/>
                        <a14:foregroundMark x1="45433" y1="98077" x2="45433" y2="98077"/>
                        <a14:foregroundMark x1="62260" y1="34135" x2="62260" y2="34135"/>
                        <a14:foregroundMark x1="60337" y1="30288" x2="60337" y2="30288"/>
                        <a14:foregroundMark x1="59856" y1="25240" x2="77404" y2="31971"/>
                        <a14:foregroundMark x1="77404" y1="31971" x2="79567" y2="45913"/>
                        <a14:foregroundMark x1="79567" y1="45913" x2="72837" y2="58413"/>
                        <a14:foregroundMark x1="72837" y1="58413" x2="61779" y2="65385"/>
                        <a14:foregroundMark x1="61779" y1="65385" x2="54327" y2="75481"/>
                        <a14:foregroundMark x1="54327" y1="75481" x2="42067" y2="76923"/>
                        <a14:foregroundMark x1="42067" y1="76923" x2="27885" y2="72115"/>
                        <a14:foregroundMark x1="27885" y1="72115" x2="23317" y2="54567"/>
                        <a14:foregroundMark x1="23317" y1="54567" x2="27885" y2="41346"/>
                        <a14:foregroundMark x1="27885" y1="41346" x2="49279" y2="31250"/>
                        <a14:foregroundMark x1="77644" y1="34615" x2="79808" y2="46635"/>
                        <a14:foregroundMark x1="79808" y1="46635" x2="71875" y2="57692"/>
                        <a14:foregroundMark x1="71875" y1="57692" x2="67308" y2="40625"/>
                        <a14:foregroundMark x1="67308" y1="40625" x2="77404" y2="33894"/>
                        <a14:foregroundMark x1="77404" y1="33894" x2="77885" y2="34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78" r="19260"/>
          <a:stretch/>
        </p:blipFill>
        <p:spPr bwMode="auto">
          <a:xfrm>
            <a:off x="5161279" y="2799938"/>
            <a:ext cx="231648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3D2F-AFD2-27EB-0D05-EED9D3BB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ELMo (</a:t>
            </a:r>
            <a:r>
              <a:rPr lang="en-US" sz="2800" b="1" u="sng" dirty="0">
                <a:solidFill>
                  <a:schemeClr val="accent2"/>
                </a:solidFill>
              </a:rPr>
              <a:t>E</a:t>
            </a:r>
            <a:r>
              <a:rPr lang="en-US" sz="2800" b="1" dirty="0">
                <a:solidFill>
                  <a:schemeClr val="accent2"/>
                </a:solidFill>
              </a:rPr>
              <a:t>mbeddings from </a:t>
            </a:r>
            <a:r>
              <a:rPr lang="en-US" sz="2800" b="1" u="sng" dirty="0">
                <a:solidFill>
                  <a:schemeClr val="accent2"/>
                </a:solidFill>
              </a:rPr>
              <a:t>L</a:t>
            </a:r>
            <a:r>
              <a:rPr lang="en-US" sz="2800" b="1" dirty="0">
                <a:solidFill>
                  <a:schemeClr val="accent2"/>
                </a:solidFill>
              </a:rPr>
              <a:t>anguage </a:t>
            </a:r>
            <a:r>
              <a:rPr lang="en-US" sz="2800" b="1" u="sng" dirty="0">
                <a:solidFill>
                  <a:schemeClr val="accent2"/>
                </a:solidFill>
              </a:rPr>
              <a:t>Mo</a:t>
            </a:r>
            <a:r>
              <a:rPr lang="en-US" sz="2800" b="1" dirty="0">
                <a:solidFill>
                  <a:schemeClr val="accent2"/>
                </a:solidFill>
              </a:rPr>
              <a:t>del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50-1FBC-6E4A-260A-DC4BC026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54286" cy="4531632"/>
          </a:xfrm>
        </p:spPr>
        <p:txBody>
          <a:bodyPr>
            <a:normAutofit/>
          </a:bodyPr>
          <a:lstStyle/>
          <a:p>
            <a:r>
              <a:rPr lang="en-US" dirty="0"/>
              <a:t>ELMo is a context inclusive word embedder</a:t>
            </a:r>
          </a:p>
          <a:p>
            <a:r>
              <a:rPr lang="en-US" dirty="0"/>
              <a:t>Two-layer bi-directional LSTM</a:t>
            </a:r>
          </a:p>
          <a:p>
            <a:r>
              <a:rPr lang="en-US" dirty="0"/>
              <a:t>One layer reads left-to-right, one reads right-to-left</a:t>
            </a:r>
          </a:p>
          <a:p>
            <a:r>
              <a:rPr lang="en-US" dirty="0"/>
              <a:t>Captures the context from both sides</a:t>
            </a:r>
            <a:endParaRPr lang="en-IL" dirty="0"/>
          </a:p>
        </p:txBody>
      </p:sp>
      <p:pic>
        <p:nvPicPr>
          <p:cNvPr id="4" name="Picture 3" descr="9 Transfer Learning with Pretrained Language Models - Real-World Natural  Language Processing">
            <a:extLst>
              <a:ext uri="{FF2B5EF4-FFF2-40B4-BE49-F238E27FC236}">
                <a16:creationId xmlns:a16="http://schemas.microsoft.com/office/drawing/2014/main" id="{A9355859-DE38-63A4-BBA2-93B11DA3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62" y="1328057"/>
            <a:ext cx="6919748" cy="5529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B0E9-9D01-F5BB-C131-7E203445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Sentiment Analysis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14E845-2A6B-76EF-2603-192B6FFA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90939"/>
            <a:ext cx="10842170" cy="1636032"/>
          </a:xfrm>
        </p:spPr>
        <p:txBody>
          <a:bodyPr>
            <a:normAutofit/>
          </a:bodyPr>
          <a:lstStyle/>
          <a:p>
            <a:r>
              <a:rPr lang="en-US" dirty="0"/>
              <a:t>Interpretation of sentiment, opinion or subjectivity in text</a:t>
            </a:r>
          </a:p>
          <a:p>
            <a:r>
              <a:rPr lang="en-US" dirty="0"/>
              <a:t>can be interpreted as a classification task where each category represents a sentiment</a:t>
            </a:r>
            <a:endParaRPr lang="en-IL" dirty="0"/>
          </a:p>
        </p:txBody>
      </p:sp>
      <p:pic>
        <p:nvPicPr>
          <p:cNvPr id="9218" name="Picture 2" descr="Bert (@bertsesame) / Twitter">
            <a:extLst>
              <a:ext uri="{FF2B5EF4-FFF2-40B4-BE49-F238E27FC236}">
                <a16:creationId xmlns:a16="http://schemas.microsoft.com/office/drawing/2014/main" id="{60F78305-E962-B58C-B81B-1FFE7222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8" y="3929743"/>
            <a:ext cx="2786742" cy="2786742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he Muppet Master Encyclopedia — Sad Bert">
            <a:extLst>
              <a:ext uri="{FF2B5EF4-FFF2-40B4-BE49-F238E27FC236}">
                <a16:creationId xmlns:a16="http://schemas.microsoft.com/office/drawing/2014/main" id="{3E65686B-3B63-1450-BE90-389DDDAE0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r="10742"/>
          <a:stretch/>
        </p:blipFill>
        <p:spPr bwMode="auto">
          <a:xfrm>
            <a:off x="3026229" y="3929743"/>
            <a:ext cx="2786742" cy="2786742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39CBFB0-EDA2-D1F3-C185-07BCFFF99EAD}"/>
              </a:ext>
            </a:extLst>
          </p:cNvPr>
          <p:cNvSpPr/>
          <p:nvPr/>
        </p:nvSpPr>
        <p:spPr>
          <a:xfrm>
            <a:off x="9394371" y="3287487"/>
            <a:ext cx="1621972" cy="947057"/>
          </a:xfrm>
          <a:prstGeom prst="cloudCallout">
            <a:avLst>
              <a:gd name="adj1" fmla="val -44994"/>
              <a:gd name="adj2" fmla="val 7514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05FBFA6-399F-0A07-D565-EDC7CE4F5BC1}"/>
              </a:ext>
            </a:extLst>
          </p:cNvPr>
          <p:cNvSpPr/>
          <p:nvPr/>
        </p:nvSpPr>
        <p:spPr>
          <a:xfrm>
            <a:off x="1725391" y="3287487"/>
            <a:ext cx="1621972" cy="947057"/>
          </a:xfrm>
          <a:prstGeom prst="cloudCallout">
            <a:avLst>
              <a:gd name="adj1" fmla="val 46952"/>
              <a:gd name="adj2" fmla="val 6939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5ADD3-B253-9CFA-1220-5379D200489B}"/>
              </a:ext>
            </a:extLst>
          </p:cNvPr>
          <p:cNvSpPr txBox="1"/>
          <p:nvPr/>
        </p:nvSpPr>
        <p:spPr>
          <a:xfrm>
            <a:off x="9677400" y="3468078"/>
            <a:ext cx="12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Happy</a:t>
            </a:r>
            <a:endParaRPr lang="en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2A20F-61B9-703E-BCD5-15D067AA1AA1}"/>
              </a:ext>
            </a:extLst>
          </p:cNvPr>
          <p:cNvSpPr txBox="1"/>
          <p:nvPr/>
        </p:nvSpPr>
        <p:spPr>
          <a:xfrm>
            <a:off x="2207087" y="3468077"/>
            <a:ext cx="12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Sad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01220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407D-7E24-6032-B329-EB6F26E1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IMDb dataset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F208-82B1-2F6D-08C4-7886842D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49" y="1978029"/>
            <a:ext cx="6310779" cy="4351338"/>
          </a:xfrm>
        </p:spPr>
        <p:txBody>
          <a:bodyPr/>
          <a:lstStyle/>
          <a:p>
            <a:r>
              <a:rPr lang="en-US" dirty="0"/>
              <a:t>50K reviews - 25K positive, 25K negative</a:t>
            </a:r>
          </a:p>
          <a:p>
            <a:r>
              <a:rPr lang="en-US" dirty="0"/>
              <a:t>Train and test split equally and evenly </a:t>
            </a:r>
          </a:p>
          <a:p>
            <a:endParaRPr lang="en-US" dirty="0"/>
          </a:p>
          <a:p>
            <a:r>
              <a:rPr lang="en-US" dirty="0"/>
              <a:t>Positive reviews  -&gt;  rating &gt;= 7/10</a:t>
            </a:r>
          </a:p>
          <a:p>
            <a:r>
              <a:rPr lang="en-US" dirty="0"/>
              <a:t>Negative reviews  -&gt;  rating &lt;= 4/10</a:t>
            </a:r>
            <a:endParaRPr lang="en-IL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4CB890-D396-FF00-4035-436C1F09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3" b="37301"/>
          <a:stretch/>
        </p:blipFill>
        <p:spPr>
          <a:xfrm>
            <a:off x="7639542" y="1066800"/>
            <a:ext cx="4321137" cy="4550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0B4443-63EB-476D-0D4C-ACE87C8E7684}"/>
              </a:ext>
            </a:extLst>
          </p:cNvPr>
          <p:cNvSpPr/>
          <p:nvPr/>
        </p:nvSpPr>
        <p:spPr>
          <a:xfrm>
            <a:off x="7750629" y="4757057"/>
            <a:ext cx="4103914" cy="1045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257B9-8B6E-D3E3-09B1-9907ED651F35}"/>
              </a:ext>
            </a:extLst>
          </p:cNvPr>
          <p:cNvSpPr/>
          <p:nvPr/>
        </p:nvSpPr>
        <p:spPr>
          <a:xfrm>
            <a:off x="7672200" y="2465614"/>
            <a:ext cx="4103914" cy="1045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DE3E9-EA68-F20C-5C1E-1A2DA9F1412C}"/>
              </a:ext>
            </a:extLst>
          </p:cNvPr>
          <p:cNvSpPr txBox="1"/>
          <p:nvPr/>
        </p:nvSpPr>
        <p:spPr>
          <a:xfrm rot="16200000">
            <a:off x="6773775" y="2628547"/>
            <a:ext cx="124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0000"/>
                </a:highlight>
              </a:rPr>
              <a:t>Rating</a:t>
            </a:r>
            <a:endParaRPr lang="en-IL" dirty="0">
              <a:highlight>
                <a:srgbClr val="FF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E0911-D25E-9A3D-1091-8FA0B989D8FE}"/>
              </a:ext>
            </a:extLst>
          </p:cNvPr>
          <p:cNvSpPr txBox="1"/>
          <p:nvPr/>
        </p:nvSpPr>
        <p:spPr>
          <a:xfrm rot="16200000">
            <a:off x="6833648" y="5007078"/>
            <a:ext cx="124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0000"/>
                </a:highlight>
              </a:rPr>
              <a:t>Review</a:t>
            </a:r>
            <a:endParaRPr lang="en-IL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772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E0BC08-75BD-278C-3361-2E75AE01D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-275774"/>
            <a:ext cx="8403771" cy="7003142"/>
          </a:xfr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C9487-4D0F-89F8-2419-9D5D0A7D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4"/>
            <a:ext cx="10515600" cy="107179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Architectures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19D29B1-C6C1-B0F2-996C-2CFBD9DBB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4021B6-5A79-1E52-743B-F9FCCD7F034B}"/>
              </a:ext>
            </a:extLst>
          </p:cNvPr>
          <p:cNvSpPr txBox="1">
            <a:spLocks/>
          </p:cNvSpPr>
          <p:nvPr/>
        </p:nvSpPr>
        <p:spPr>
          <a:xfrm>
            <a:off x="446305" y="1055914"/>
            <a:ext cx="5105400" cy="512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ighlight>
                  <a:srgbClr val="FF0000"/>
                </a:highlight>
              </a:rPr>
              <a:t>ELMo</a:t>
            </a:r>
          </a:p>
          <a:p>
            <a:r>
              <a:rPr lang="en-US" dirty="0"/>
              <a:t>Trainable ELMo</a:t>
            </a:r>
          </a:p>
          <a:p>
            <a:pPr lvl="1"/>
            <a:r>
              <a:rPr lang="en-US" dirty="0"/>
              <a:t>4 trainable scalar weights </a:t>
            </a:r>
          </a:p>
          <a:p>
            <a:pPr lvl="1"/>
            <a:r>
              <a:rPr lang="en-US" dirty="0"/>
              <a:t>1024 outputs</a:t>
            </a:r>
          </a:p>
          <a:p>
            <a:r>
              <a:rPr lang="en-US" dirty="0"/>
              <a:t>Dense layer - 256 outputs</a:t>
            </a:r>
          </a:p>
          <a:p>
            <a:r>
              <a:rPr lang="en-US" dirty="0"/>
              <a:t>Dense layer - 2 outputs (Positive &amp; Negative review) with softmax activation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F68152-9A65-F2CC-668E-20806791758F}"/>
              </a:ext>
            </a:extLst>
          </p:cNvPr>
          <p:cNvSpPr txBox="1">
            <a:spLocks/>
          </p:cNvSpPr>
          <p:nvPr/>
        </p:nvSpPr>
        <p:spPr>
          <a:xfrm>
            <a:off x="6618524" y="1055914"/>
            <a:ext cx="5105400" cy="562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ighlight>
                  <a:srgbClr val="FFFF00"/>
                </a:highlight>
              </a:rPr>
              <a:t>BERT</a:t>
            </a:r>
          </a:p>
          <a:p>
            <a:r>
              <a:rPr lang="en-US" dirty="0"/>
              <a:t>Pre-trained BERT-Base</a:t>
            </a:r>
          </a:p>
          <a:p>
            <a:pPr lvl="1"/>
            <a:r>
              <a:rPr lang="en-US" dirty="0"/>
              <a:t>12 Encoder layers</a:t>
            </a:r>
          </a:p>
          <a:p>
            <a:pPr lvl="1"/>
            <a:r>
              <a:rPr lang="en-US" dirty="0"/>
              <a:t>12 Attention heads</a:t>
            </a:r>
          </a:p>
          <a:p>
            <a:pPr lvl="1"/>
            <a:r>
              <a:rPr lang="en-US" dirty="0"/>
              <a:t>768 outputs</a:t>
            </a:r>
          </a:p>
          <a:p>
            <a:r>
              <a:rPr lang="en-US" dirty="0"/>
              <a:t>Dense layer - 768 outputs</a:t>
            </a:r>
          </a:p>
          <a:p>
            <a:r>
              <a:rPr lang="en-US" dirty="0"/>
              <a:t>Dense layer - 2 outputs (Positive &amp; Negative review) with softmax activation</a:t>
            </a:r>
          </a:p>
          <a:p>
            <a:r>
              <a:rPr lang="en-US" dirty="0"/>
              <a:t>Drop-out layers before each dense layer to prevent overfitting</a:t>
            </a:r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4030-4E4D-AC21-3054-6E26F823E33E}"/>
              </a:ext>
            </a:extLst>
          </p:cNvPr>
          <p:cNvSpPr txBox="1">
            <a:spLocks/>
          </p:cNvSpPr>
          <p:nvPr/>
        </p:nvSpPr>
        <p:spPr>
          <a:xfrm>
            <a:off x="587825" y="6349427"/>
            <a:ext cx="10711547" cy="653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ighlight>
                  <a:srgbClr val="00FF00"/>
                </a:highlight>
              </a:rPr>
              <a:t>Both models – 3 epochs, batch size of 50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588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wt. - Nashville Severe Weather">
            <a:extLst>
              <a:ext uri="{FF2B5EF4-FFF2-40B4-BE49-F238E27FC236}">
                <a16:creationId xmlns:a16="http://schemas.microsoft.com/office/drawing/2014/main" id="{4F641CDB-EE08-8215-29C2-132D8035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31521"/>
            <a:ext cx="12192001" cy="832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A2DE7-746B-40A1-F0A1-0F178AF9066B}"/>
              </a:ext>
            </a:extLst>
          </p:cNvPr>
          <p:cNvSpPr txBox="1"/>
          <p:nvPr/>
        </p:nvSpPr>
        <p:spPr>
          <a:xfrm>
            <a:off x="4833256" y="2342269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You!</a:t>
            </a:r>
            <a:endParaRPr lang="en-IL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1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7DF5-6978-32FA-E164-F7F40304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Topics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3CE7-4E11-92DE-E6CA-3E009452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5431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Context dependent vs context independent embedding </a:t>
            </a:r>
          </a:p>
          <a:p>
            <a:pPr>
              <a:lnSpc>
                <a:spcPct val="150000"/>
              </a:lnSpc>
            </a:pPr>
            <a:r>
              <a:rPr lang="en-US" dirty="0"/>
              <a:t>A brief overview of Transformers and Encoders</a:t>
            </a:r>
          </a:p>
          <a:p>
            <a:pPr>
              <a:lnSpc>
                <a:spcPct val="150000"/>
              </a:lnSpc>
            </a:pPr>
            <a:r>
              <a:rPr lang="en-US" dirty="0"/>
              <a:t>The stages of training BERT</a:t>
            </a:r>
          </a:p>
          <a:p>
            <a:pPr>
              <a:lnSpc>
                <a:spcPct val="150000"/>
              </a:lnSpc>
            </a:pPr>
            <a:r>
              <a:rPr lang="en-US" dirty="0"/>
              <a:t>The stages of training ELMo</a:t>
            </a:r>
          </a:p>
          <a:p>
            <a:pPr>
              <a:lnSpc>
                <a:spcPct val="150000"/>
              </a:lnSpc>
            </a:pPr>
            <a:r>
              <a:rPr lang="en-US" dirty="0"/>
              <a:t>Sentiment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IMDb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Suggested architectures of BERT and ELMo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98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32B9-0D18-37A6-E8DE-E421BC5E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Word Embedding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995C-9AE2-71DB-41D5-0B4D8527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03"/>
            <a:ext cx="10515600" cy="1242695"/>
          </a:xfrm>
        </p:spPr>
        <p:txBody>
          <a:bodyPr/>
          <a:lstStyle/>
          <a:p>
            <a:r>
              <a:rPr lang="en-US"/>
              <a:t>Context </a:t>
            </a:r>
            <a:r>
              <a:rPr lang="en-US" u="sng"/>
              <a:t>independent</a:t>
            </a:r>
            <a:r>
              <a:rPr lang="en-US"/>
              <a:t> embedding (Word2Vec, GLoVe)</a:t>
            </a:r>
          </a:p>
          <a:p>
            <a:r>
              <a:rPr lang="en-US"/>
              <a:t>Context </a:t>
            </a:r>
            <a:r>
              <a:rPr lang="en-US" u="sng"/>
              <a:t>dependent</a:t>
            </a:r>
            <a:r>
              <a:rPr lang="en-US"/>
              <a:t> embedding (BERT &amp; ELMo)</a:t>
            </a:r>
            <a:endParaRPr lang="en-IL" dirty="0"/>
          </a:p>
        </p:txBody>
      </p:sp>
      <p:pic>
        <p:nvPicPr>
          <p:cNvPr id="2050" name="Picture 2" descr="Understanding Word Embeddings: From Word2Vec to Count Vectors">
            <a:extLst>
              <a:ext uri="{FF2B5EF4-FFF2-40B4-BE49-F238E27FC236}">
                <a16:creationId xmlns:a16="http://schemas.microsoft.com/office/drawing/2014/main" id="{7C914443-4D2F-325A-DA61-EA22C066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213"/>
            <a:ext cx="12192000" cy="426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8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EE32-DAF3-84AA-315F-B77DB7D7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Transformers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4F43-2017-86F3-DE44-8BAE0C0A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680" cy="4351338"/>
          </a:xfrm>
        </p:spPr>
        <p:txBody>
          <a:bodyPr/>
          <a:lstStyle/>
          <a:p>
            <a:r>
              <a:rPr lang="en-US" dirty="0"/>
              <a:t>Originally designed for language translation.</a:t>
            </a:r>
          </a:p>
          <a:p>
            <a:r>
              <a:rPr lang="en-US" dirty="0"/>
              <a:t>Made up of an Encoder and a Decoder.</a:t>
            </a:r>
          </a:p>
          <a:p>
            <a:r>
              <a:rPr lang="en-US" dirty="0"/>
              <a:t>The </a:t>
            </a:r>
            <a:r>
              <a:rPr lang="en-US" b="1" dirty="0"/>
              <a:t>Encoder</a:t>
            </a:r>
            <a:r>
              <a:rPr lang="en-US" dirty="0"/>
              <a:t> encapsulates the perception of a language</a:t>
            </a:r>
          </a:p>
          <a:p>
            <a:r>
              <a:rPr lang="en-US" dirty="0"/>
              <a:t>The </a:t>
            </a:r>
            <a:r>
              <a:rPr lang="en-US" b="1" dirty="0"/>
              <a:t>Decoder</a:t>
            </a:r>
            <a:r>
              <a:rPr lang="en-US" dirty="0"/>
              <a:t> encapsulates the relationship of both languages.</a:t>
            </a:r>
            <a:endParaRPr lang="en-IL" dirty="0"/>
          </a:p>
        </p:txBody>
      </p:sp>
      <p:pic>
        <p:nvPicPr>
          <p:cNvPr id="3078" name="Picture 6" descr="Transformers In NLP | State-Of-The-Art-Models">
            <a:extLst>
              <a:ext uri="{FF2B5EF4-FFF2-40B4-BE49-F238E27FC236}">
                <a16:creationId xmlns:a16="http://schemas.microsoft.com/office/drawing/2014/main" id="{58DE69FE-1E09-EC70-E017-0197311B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93" y="0"/>
            <a:ext cx="67728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ptimus Prime (G1) - Transformers Wiki">
            <a:extLst>
              <a:ext uri="{FF2B5EF4-FFF2-40B4-BE49-F238E27FC236}">
                <a16:creationId xmlns:a16="http://schemas.microsoft.com/office/drawing/2014/main" id="{1DB27881-1FF3-002C-136B-DB334EF7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19" b="97763" l="7143" r="90000">
                        <a14:foregroundMark x1="11429" y1="13199" x2="7143" y2="1119"/>
                        <a14:foregroundMark x1="7143" y1="1119" x2="16286" y2="9620"/>
                        <a14:foregroundMark x1="80571" y1="11857" x2="74286" y2="6040"/>
                        <a14:foregroundMark x1="89714" y1="67338" x2="95429" y2="80537"/>
                        <a14:foregroundMark x1="95429" y1="80537" x2="94000" y2="94855"/>
                        <a14:foregroundMark x1="94000" y1="94855" x2="74286" y2="97763"/>
                        <a14:foregroundMark x1="74286" y1="97763" x2="68857" y2="88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59618">
            <a:off x="4547453" y="-1113337"/>
            <a:ext cx="1743480" cy="22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4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E0B1-C051-A400-F936-EBBCFD45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Encoders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76FD-905A-10BD-38C3-2E6F81F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59" y="1825625"/>
            <a:ext cx="7493001" cy="4351338"/>
          </a:xfrm>
        </p:spPr>
        <p:txBody>
          <a:bodyPr/>
          <a:lstStyle/>
          <a:p>
            <a:r>
              <a:rPr lang="en-US" dirty="0"/>
              <a:t>Embedding – add a positional encoding to the naïve encoding.</a:t>
            </a:r>
          </a:p>
          <a:p>
            <a:endParaRPr lang="en-US" dirty="0"/>
          </a:p>
          <a:p>
            <a:r>
              <a:rPr lang="en-US" dirty="0"/>
              <a:t>Attention head – answers the question “on what part of the input should we focus?”</a:t>
            </a:r>
          </a:p>
          <a:p>
            <a:endParaRPr lang="en-US" dirty="0"/>
          </a:p>
          <a:p>
            <a:r>
              <a:rPr lang="en-US" dirty="0"/>
              <a:t>Feed forward - multiple feed forward networks in parallel.</a:t>
            </a:r>
          </a:p>
          <a:p>
            <a:endParaRPr lang="en-IL" dirty="0"/>
          </a:p>
        </p:txBody>
      </p:sp>
      <p:pic>
        <p:nvPicPr>
          <p:cNvPr id="4098" name="Picture 2" descr="Transformers In NLP | State-Of-The-Art-Models">
            <a:extLst>
              <a:ext uri="{FF2B5EF4-FFF2-40B4-BE49-F238E27FC236}">
                <a16:creationId xmlns:a16="http://schemas.microsoft.com/office/drawing/2014/main" id="{5877FF61-7EC2-946A-A175-37B9F7B6E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t="37238" r="51898" b="2718"/>
          <a:stretch/>
        </p:blipFill>
        <p:spPr bwMode="auto">
          <a:xfrm>
            <a:off x="8669895" y="508000"/>
            <a:ext cx="3268105" cy="58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3795-8351-7F4D-1D34-7001B6E8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BERT </a:t>
            </a:r>
            <a:r>
              <a:rPr lang="en-US" sz="2800" b="1" dirty="0">
                <a:solidFill>
                  <a:schemeClr val="accent2"/>
                </a:solidFill>
              </a:rPr>
              <a:t>(</a:t>
            </a:r>
            <a:r>
              <a:rPr lang="en-US" sz="2800" b="1" u="sng" dirty="0">
                <a:solidFill>
                  <a:schemeClr val="accent2"/>
                </a:solidFill>
              </a:rPr>
              <a:t>B</a:t>
            </a:r>
            <a:r>
              <a:rPr lang="en-US" sz="2800" b="1" dirty="0">
                <a:solidFill>
                  <a:schemeClr val="accent2"/>
                </a:solidFill>
              </a:rPr>
              <a:t>idirectional </a:t>
            </a:r>
            <a:r>
              <a:rPr lang="en-US" sz="2800" b="1" u="sng" dirty="0">
                <a:solidFill>
                  <a:schemeClr val="accent2"/>
                </a:solidFill>
              </a:rPr>
              <a:t>E</a:t>
            </a:r>
            <a:r>
              <a:rPr lang="en-US" sz="2800" b="1" dirty="0">
                <a:solidFill>
                  <a:schemeClr val="accent2"/>
                </a:solidFill>
              </a:rPr>
              <a:t>ncoder </a:t>
            </a:r>
            <a:r>
              <a:rPr lang="en-US" sz="2800" b="1" u="sng" dirty="0">
                <a:solidFill>
                  <a:schemeClr val="accent2"/>
                </a:solidFill>
              </a:rPr>
              <a:t>R</a:t>
            </a:r>
            <a:r>
              <a:rPr lang="en-US" sz="2800" b="1" dirty="0">
                <a:solidFill>
                  <a:schemeClr val="accent2"/>
                </a:solidFill>
              </a:rPr>
              <a:t>epresentations from </a:t>
            </a:r>
            <a:r>
              <a:rPr lang="en-US" sz="2800" b="1" u="sng" dirty="0">
                <a:solidFill>
                  <a:schemeClr val="accent2"/>
                </a:solidFill>
              </a:rPr>
              <a:t>T</a:t>
            </a:r>
            <a:r>
              <a:rPr lang="en-US" sz="2800" b="1" dirty="0">
                <a:solidFill>
                  <a:schemeClr val="accent2"/>
                </a:solidFill>
              </a:rPr>
              <a:t>ransformers)</a:t>
            </a:r>
            <a:endParaRPr lang="en-IL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AAD22-4E77-CB9D-0FA1-74CCE665A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10"/>
          <a:stretch/>
        </p:blipFill>
        <p:spPr>
          <a:xfrm>
            <a:off x="8473440" y="1455900"/>
            <a:ext cx="3556000" cy="482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B00EE-23B0-F3EA-3FEB-98C8902B8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42"/>
          <a:stretch/>
        </p:blipFill>
        <p:spPr>
          <a:xfrm>
            <a:off x="5618481" y="1461640"/>
            <a:ext cx="2854960" cy="48163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B134C-60F0-B54D-0C00-28499AE5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59" y="1690688"/>
            <a:ext cx="5288281" cy="4486275"/>
          </a:xfrm>
        </p:spPr>
        <p:txBody>
          <a:bodyPr/>
          <a:lstStyle/>
          <a:p>
            <a:r>
              <a:rPr lang="en-US" dirty="0"/>
              <a:t>Pretty much just a stack of encoders…</a:t>
            </a:r>
          </a:p>
          <a:p>
            <a:r>
              <a:rPr lang="en-US" dirty="0"/>
              <a:t>Pre-training on a large corpus to “learn” the language </a:t>
            </a:r>
          </a:p>
          <a:p>
            <a:r>
              <a:rPr lang="en-US" dirty="0"/>
              <a:t>Pre-trained models are available online</a:t>
            </a:r>
          </a:p>
          <a:p>
            <a:pPr lvl="1"/>
            <a:r>
              <a:rPr lang="en-US" dirty="0"/>
              <a:t>BERT-Base – 110M parameters</a:t>
            </a:r>
          </a:p>
          <a:p>
            <a:pPr lvl="1"/>
            <a:r>
              <a:rPr lang="en-US" dirty="0"/>
              <a:t>BERT-Large – 340M parameters</a:t>
            </a:r>
          </a:p>
          <a:p>
            <a:r>
              <a:rPr lang="en-US" dirty="0"/>
              <a:t>Fine-tune a pre-trained model for specific NLP tasks.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3568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8CF3-5378-1BDE-562E-A0F1AE45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BERT – pre-training</a:t>
            </a:r>
            <a:endParaRPr lang="en-IL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A460-9C97-0DF3-2514-59C92967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2" y="2231571"/>
            <a:ext cx="6080760" cy="3945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Trained </a:t>
            </a:r>
            <a:r>
              <a:rPr lang="en-US" b="1" dirty="0"/>
              <a:t>simultaneously</a:t>
            </a:r>
            <a:r>
              <a:rPr lang="en-US" dirty="0"/>
              <a:t> on 2 tasks: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Masked Language Modeling (MLM)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Next Sentence Prediction (NSP)</a:t>
            </a:r>
          </a:p>
          <a:p>
            <a:endParaRPr lang="en-US" sz="3200" dirty="0"/>
          </a:p>
        </p:txBody>
      </p:sp>
      <p:pic>
        <p:nvPicPr>
          <p:cNvPr id="5122" name="Picture 2" descr="A Light Introduction to BERT. Pre-training of Deep Bidirectional… | by  constanza fierro | DAIR.AI | Medium">
            <a:extLst>
              <a:ext uri="{FF2B5EF4-FFF2-40B4-BE49-F238E27FC236}">
                <a16:creationId xmlns:a16="http://schemas.microsoft.com/office/drawing/2014/main" id="{5A14782B-CBC2-7776-3BDF-73B1E97D4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4988" r="3765"/>
          <a:stretch/>
        </p:blipFill>
        <p:spPr bwMode="auto">
          <a:xfrm>
            <a:off x="6668582" y="1039946"/>
            <a:ext cx="5468988" cy="541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4C31-0E9B-A9F1-7DD5-979B48D7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BERT – initial embedding</a:t>
            </a:r>
            <a:endParaRPr lang="en-IL" b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BERT Explained: State of the art language model for NLP | by Rani Horev |  Towards Data Science">
            <a:extLst>
              <a:ext uri="{FF2B5EF4-FFF2-40B4-BE49-F238E27FC236}">
                <a16:creationId xmlns:a16="http://schemas.microsoft.com/office/drawing/2014/main" id="{9DCD8DE3-2EC4-AAD9-5CB1-9D064CF8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0" y="1904992"/>
            <a:ext cx="11984994" cy="3768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47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8CF3-5378-1BDE-562E-A0F1AE45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BERT – fine-tunning</a:t>
            </a:r>
            <a:endParaRPr lang="en-IL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39E7A-3205-4664-F5C4-8A388226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4"/>
          <a:stretch/>
        </p:blipFill>
        <p:spPr>
          <a:xfrm>
            <a:off x="435846" y="2939142"/>
            <a:ext cx="2221103" cy="3472543"/>
          </a:xfrm>
          <a:prstGeom prst="rect">
            <a:avLst/>
          </a:prstGeom>
        </p:spPr>
      </p:pic>
      <p:pic>
        <p:nvPicPr>
          <p:cNvPr id="7176" name="Picture 8" descr="4. Fully Connected Deep Networks - TensorFlow for Deep Learning [Book]">
            <a:extLst>
              <a:ext uri="{FF2B5EF4-FFF2-40B4-BE49-F238E27FC236}">
                <a16:creationId xmlns:a16="http://schemas.microsoft.com/office/drawing/2014/main" id="{D35B2D34-08A7-433E-B1F5-B382D858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48" y="3113315"/>
            <a:ext cx="2811469" cy="306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167DF7-826E-6C7A-9A95-E86F6BC12F59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744200" cy="124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Replace fully connected output by </a:t>
            </a:r>
            <a:r>
              <a:rPr lang="en-US" b="1" dirty="0"/>
              <a:t>new</a:t>
            </a:r>
            <a:r>
              <a:rPr lang="en-US" dirty="0"/>
              <a:t> fully connected layer</a:t>
            </a:r>
          </a:p>
          <a:p>
            <a:r>
              <a:rPr lang="en-US" dirty="0"/>
              <a:t>The new layer is where the specific task is learned</a:t>
            </a:r>
          </a:p>
          <a:p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973F9B-B7E4-4B85-CA22-5EAFA5B40DC2}"/>
              </a:ext>
            </a:extLst>
          </p:cNvPr>
          <p:cNvSpPr txBox="1">
            <a:spLocks/>
          </p:cNvSpPr>
          <p:nvPr/>
        </p:nvSpPr>
        <p:spPr>
          <a:xfrm>
            <a:off x="5834325" y="4071257"/>
            <a:ext cx="5748075" cy="334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 dirty="0"/>
              <a:t>Notice</a:t>
            </a:r>
            <a:r>
              <a:rPr lang="en-US" dirty="0"/>
              <a:t> – we do not train for many epochs! most of the bottom layers have already been perfectly weighted from the pre-training step and we don’t want to change them.</a:t>
            </a:r>
          </a:p>
          <a:p>
            <a:endParaRPr lang="en-IL" dirty="0"/>
          </a:p>
        </p:txBody>
      </p:sp>
      <p:pic>
        <p:nvPicPr>
          <p:cNvPr id="15" name="Graphic 14" descr="Warning with solid fill">
            <a:extLst>
              <a:ext uri="{FF2B5EF4-FFF2-40B4-BE49-F238E27FC236}">
                <a16:creationId xmlns:a16="http://schemas.microsoft.com/office/drawing/2014/main" id="{F69F7485-8827-27DC-96F9-D9F7FA999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5928" y="3113315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86DEB9-E439-3BBA-2C44-C1B7DBADAF3E}"/>
              </a:ext>
            </a:extLst>
          </p:cNvPr>
          <p:cNvSpPr/>
          <p:nvPr/>
        </p:nvSpPr>
        <p:spPr>
          <a:xfrm>
            <a:off x="5595257" y="2982685"/>
            <a:ext cx="6160897" cy="33126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8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442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Comparing BERT and ELMo on a Sentiment Analysis Task using IMDb  Reviews Database</vt:lpstr>
      <vt:lpstr>Topics</vt:lpstr>
      <vt:lpstr>Word Embedding</vt:lpstr>
      <vt:lpstr>Transformers</vt:lpstr>
      <vt:lpstr>Encoders</vt:lpstr>
      <vt:lpstr>BERT (Bidirectional Encoder Representations from Transformers)</vt:lpstr>
      <vt:lpstr>BERT – pre-training</vt:lpstr>
      <vt:lpstr>BERT – initial embedding</vt:lpstr>
      <vt:lpstr>BERT – fine-tunning</vt:lpstr>
      <vt:lpstr>ELMo (Embeddings from Language Model)</vt:lpstr>
      <vt:lpstr>Sentiment Analysis</vt:lpstr>
      <vt:lpstr>IMDb dataset</vt:lpstr>
      <vt:lpstr>Architectures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BERT and ELMo on a Sentiment Analysis Task using IMDb  Reviews Database</dc:title>
  <dc:creator>tamirshoresh@outlook.com</dc:creator>
  <cp:lastModifiedBy>tamirshoresh@outlook.com</cp:lastModifiedBy>
  <cp:revision>26</cp:revision>
  <dcterms:created xsi:type="dcterms:W3CDTF">2022-08-16T15:04:11Z</dcterms:created>
  <dcterms:modified xsi:type="dcterms:W3CDTF">2022-08-20T13:05:02Z</dcterms:modified>
</cp:coreProperties>
</file>