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95" r:id="rId5"/>
    <p:sldId id="294" r:id="rId6"/>
    <p:sldId id="296" r:id="rId7"/>
    <p:sldId id="297" r:id="rId8"/>
    <p:sldId id="298" r:id="rId9"/>
    <p:sldId id="299" r:id="rId10"/>
    <p:sldId id="300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202C8F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758952"/>
            <a:ext cx="5385816" cy="1225296"/>
          </a:xfrm>
        </p:spPr>
        <p:txBody>
          <a:bodyPr/>
          <a:lstStyle/>
          <a:p>
            <a:r>
              <a:rPr lang="en-US" dirty="0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</a:rPr>
              <a:t>Mobile price Prediction with Spark &amp; </a:t>
            </a:r>
            <a:r>
              <a:rPr lang="en-US" dirty="0" err="1">
                <a:solidFill>
                  <a:srgbClr val="202C8F"/>
                </a:solidFill>
                <a:latin typeface="Arial Black" panose="020B0604020202020204" pitchFamily="34" charset="0"/>
                <a:ea typeface="Arial Regular" pitchFamily="34" charset="-122"/>
              </a:rPr>
              <a:t>kafka</a:t>
            </a:r>
            <a:br>
              <a:rPr lang="en-I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AAC4E9"/>
                </a:solidFill>
              </a:rPr>
              <a:t>Tamir Shoresh</a:t>
            </a:r>
          </a:p>
          <a:p>
            <a:r>
              <a:rPr lang="en-US" dirty="0" err="1">
                <a:solidFill>
                  <a:srgbClr val="AAC4E9"/>
                </a:solidFill>
              </a:rPr>
              <a:t>Liora</a:t>
            </a:r>
            <a:r>
              <a:rPr lang="en-US" dirty="0">
                <a:solidFill>
                  <a:srgbClr val="AAC4E9"/>
                </a:solidFill>
              </a:rPr>
              <a:t> Cohen</a:t>
            </a:r>
          </a:p>
          <a:p>
            <a:r>
              <a:rPr lang="en-US" dirty="0">
                <a:solidFill>
                  <a:srgbClr val="AAC4E9"/>
                </a:solidFill>
              </a:rPr>
              <a:t>Dan Goren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6A7-61F5-2283-7CE0-511DCE74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968" y="308864"/>
            <a:ext cx="6766560" cy="1469136"/>
          </a:xfrm>
        </p:spPr>
        <p:txBody>
          <a:bodyPr/>
          <a:lstStyle/>
          <a:p>
            <a:r>
              <a:rPr lang="en-US" dirty="0"/>
              <a:t>Classification conclusions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098-9931-4E7A-8761-1BF4B0C3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488" y="1790192"/>
            <a:ext cx="8221472" cy="5118608"/>
          </a:xfrm>
        </p:spPr>
        <p:txBody>
          <a:bodyPr/>
          <a:lstStyle/>
          <a:p>
            <a:pPr algn="just"/>
            <a:r>
              <a:rPr lang="en-US" sz="28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Hypothesis 3 proven partly right!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As expected, fitting a decision tree takes less time, although we do get similar accuracies – probably because of the low complexity of the data.</a:t>
            </a:r>
          </a:p>
          <a:p>
            <a:pPr algn="just"/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28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Hypothesis 1 proven right!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As expected, supervised learning outperformed unsupervised learning due to the access supervised learning has to the target variable.</a:t>
            </a:r>
            <a:endParaRPr lang="en-IL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2367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288" y="3095244"/>
            <a:ext cx="5818632" cy="667512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517904"/>
            <a:ext cx="5693664" cy="768096"/>
          </a:xfrm>
        </p:spPr>
        <p:txBody>
          <a:bodyPr/>
          <a:lstStyle/>
          <a:p>
            <a:r>
              <a:rPr lang="en-US" sz="4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Mobile Price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Prediction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Hypotheses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Results &amp;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720" y="208280"/>
            <a:ext cx="8061960" cy="768096"/>
          </a:xfrm>
        </p:spPr>
        <p:txBody>
          <a:bodyPr/>
          <a:lstStyle/>
          <a:p>
            <a:r>
              <a:rPr lang="en-US" dirty="0"/>
              <a:t>Mobile price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888" y="1462024"/>
            <a:ext cx="7337552" cy="51694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Taken from Kaggle: 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https://www.kaggle.com/datasets/gauravduttakiit/mobile-price-classification?select=train.csv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2000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Target variable – mobile price in range 0-3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 – very cheap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 – cheap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 – expensive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 – very expensive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720" y="208280"/>
            <a:ext cx="8061960" cy="768096"/>
          </a:xfrm>
        </p:spPr>
        <p:txBody>
          <a:bodyPr/>
          <a:lstStyle/>
          <a:p>
            <a:r>
              <a:rPr lang="en-US" dirty="0"/>
              <a:t>Prediction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888" y="1462024"/>
            <a:ext cx="7337552" cy="516940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this study we will predict the mobile price with supervised and unsupervised learning and comparing accuracy and computation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Unsupervised – K-means VS. Bisecting K-means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Supervised – Decision Tree VS.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591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6A7-61F5-2283-7CE0-511DCE74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968" y="308864"/>
            <a:ext cx="6766560" cy="768096"/>
          </a:xfrm>
        </p:spPr>
        <p:txBody>
          <a:bodyPr/>
          <a:lstStyle/>
          <a:p>
            <a:r>
              <a:rPr lang="en-US" dirty="0"/>
              <a:t>Hypotheses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098-9931-4E7A-8761-1BF4B0C3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488" y="1241552"/>
            <a:ext cx="7550912" cy="5118608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expect the classification models to be more accurate than the clustering models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expect the K-means algorithm to outperform the Bisecting K-means algorithm, while still having a longer computation time.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expect the decision tree to have a lower accuracy then the Random Forest, while still having a faster computation time</a:t>
            </a:r>
            <a:endParaRPr lang="en-IL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077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6A7-61F5-2283-7CE0-511DCE74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66040"/>
            <a:ext cx="4687252" cy="1056640"/>
          </a:xfrm>
        </p:spPr>
        <p:txBody>
          <a:bodyPr anchor="b">
            <a:normAutofit/>
          </a:bodyPr>
          <a:lstStyle/>
          <a:p>
            <a:r>
              <a:rPr lang="en-US" sz="4400" dirty="0"/>
              <a:t>Method</a:t>
            </a:r>
            <a:endParaRPr lang="en-IL" dirty="0"/>
          </a:p>
        </p:txBody>
      </p:sp>
      <p:pic>
        <p:nvPicPr>
          <p:cNvPr id="4" name="image8.png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FED3DB4-75EE-C549-5A21-F791339006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8320" y="3429001"/>
            <a:ext cx="7721600" cy="3429000"/>
          </a:xfrm>
          <a:prstGeom prst="rect">
            <a:avLst/>
          </a:prstGeom>
          <a:noFill/>
          <a:ln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098-9931-4E7A-8761-1BF4B0C3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87" y="1153160"/>
            <a:ext cx="11296333" cy="381158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create a Kafka producer which publishes 100 samples every 5 seconds to a topic named “Data”.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create 2 consumers that read from “Data” and put the data into a Spark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Using Spark ML library, we fit all models and calculate accuracy and computation time at each iteration.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L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E9780B-CF34-BEBE-79D1-019AB7B4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6A7-61F5-2283-7CE0-511DCE74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66040"/>
            <a:ext cx="11673840" cy="1056640"/>
          </a:xfrm>
        </p:spPr>
        <p:txBody>
          <a:bodyPr anchor="b">
            <a:normAutofit/>
          </a:bodyPr>
          <a:lstStyle/>
          <a:p>
            <a:r>
              <a:rPr lang="en-US" sz="4400" dirty="0"/>
              <a:t>Clustering Results</a:t>
            </a:r>
            <a:endParaRPr lang="en-IL" dirty="0"/>
          </a:p>
        </p:txBody>
      </p:sp>
      <p:pic>
        <p:nvPicPr>
          <p:cNvPr id="5" name="image7.png" descr="Chart, line chart&#10;&#10;Description automatically generated">
            <a:extLst>
              <a:ext uri="{FF2B5EF4-FFF2-40B4-BE49-F238E27FC236}">
                <a16:creationId xmlns:a16="http://schemas.microsoft.com/office/drawing/2014/main" id="{410571F1-FA31-3A7C-429D-FA10BE0D02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294" y="1813559"/>
            <a:ext cx="5930265" cy="3781743"/>
          </a:xfrm>
          <a:prstGeom prst="rect">
            <a:avLst/>
          </a:prstGeom>
          <a:ln/>
        </p:spPr>
      </p:pic>
      <p:pic>
        <p:nvPicPr>
          <p:cNvPr id="6" name="image5.png" descr="Chart, line chart&#10;&#10;Description automatically generated">
            <a:extLst>
              <a:ext uri="{FF2B5EF4-FFF2-40B4-BE49-F238E27FC236}">
                <a16:creationId xmlns:a16="http://schemas.microsoft.com/office/drawing/2014/main" id="{CDE0F247-1D83-918A-3B97-F00711964A7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634" y="1798636"/>
            <a:ext cx="6021072" cy="38115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9863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6A7-61F5-2283-7CE0-511DCE74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968" y="308864"/>
            <a:ext cx="6766560" cy="1469136"/>
          </a:xfrm>
        </p:spPr>
        <p:txBody>
          <a:bodyPr/>
          <a:lstStyle/>
          <a:p>
            <a:r>
              <a:rPr lang="en-US" dirty="0"/>
              <a:t>Clustering conclusions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098-9931-4E7A-8761-1BF4B0C3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488" y="1790192"/>
            <a:ext cx="8221472" cy="5118608"/>
          </a:xfrm>
        </p:spPr>
        <p:txBody>
          <a:bodyPr/>
          <a:lstStyle/>
          <a:p>
            <a:pPr algn="just"/>
            <a:r>
              <a:rPr lang="en-US" sz="28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Hypothesis 2 rejected!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K-means is sensitive to the initialization of the centroids, and if the initial centroids are not chosen well, it can lead to poor convergence and lower accuracy.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Bisecting K-means overcomes this limitation by iteratively dividing the data into smaller and smaller clusters, thus reducing the impact of poor initial centroids.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Also, bisecting K-means iteratively fits the K-means algorithm therefor takes more computation time.</a:t>
            </a:r>
            <a:endParaRPr lang="en-IL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2426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66A7-61F5-2283-7CE0-511DCE74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66040"/>
            <a:ext cx="11673840" cy="1056640"/>
          </a:xfrm>
        </p:spPr>
        <p:txBody>
          <a:bodyPr anchor="b">
            <a:normAutofit/>
          </a:bodyPr>
          <a:lstStyle/>
          <a:p>
            <a:r>
              <a:rPr lang="en-US" sz="4400" dirty="0"/>
              <a:t>Classification Results</a:t>
            </a:r>
            <a:endParaRPr lang="en-IL" dirty="0"/>
          </a:p>
        </p:txBody>
      </p:sp>
      <p:pic>
        <p:nvPicPr>
          <p:cNvPr id="3" name="image10.png" descr="Chart, line chart&#10;&#10;Description automatically generated">
            <a:extLst>
              <a:ext uri="{FF2B5EF4-FFF2-40B4-BE49-F238E27FC236}">
                <a16:creationId xmlns:a16="http://schemas.microsoft.com/office/drawing/2014/main" id="{8CC1751E-2065-6BF7-3B06-AB7B0DFD6A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07760" y="1972944"/>
            <a:ext cx="5984240" cy="3736975"/>
          </a:xfrm>
          <a:prstGeom prst="rect">
            <a:avLst/>
          </a:prstGeom>
          <a:ln/>
        </p:spPr>
      </p:pic>
      <p:pic>
        <p:nvPicPr>
          <p:cNvPr id="4" name="image6.png" descr="Chart, line chart&#10;&#10;Description automatically generated">
            <a:extLst>
              <a:ext uri="{FF2B5EF4-FFF2-40B4-BE49-F238E27FC236}">
                <a16:creationId xmlns:a16="http://schemas.microsoft.com/office/drawing/2014/main" id="{6AA98BAF-196E-E6E1-2E24-39467F7C02E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972943"/>
            <a:ext cx="6106160" cy="37369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510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{C843D5AE-94A5-49B8-9A62-2F7D48E2A548}tf78438558_win32</Template>
  <TotalTime>56</TotalTime>
  <Words>379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Office Theme</vt:lpstr>
      <vt:lpstr>Mobile price Prediction with Spark &amp; kafka  </vt:lpstr>
      <vt:lpstr>AGENDA</vt:lpstr>
      <vt:lpstr>Mobile price dataset</vt:lpstr>
      <vt:lpstr>Prediction task</vt:lpstr>
      <vt:lpstr>Hypotheses</vt:lpstr>
      <vt:lpstr>Method</vt:lpstr>
      <vt:lpstr>Clustering Results</vt:lpstr>
      <vt:lpstr>Clustering conclusions</vt:lpstr>
      <vt:lpstr>Classification Results</vt:lpstr>
      <vt:lpstr>Classification conclusions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Prediction with Spark &amp; kafka  </dc:title>
  <dc:subject/>
  <dc:creator>tamirshoresh@outlook.com</dc:creator>
  <cp:lastModifiedBy>tamirshoresh@outlook.com</cp:lastModifiedBy>
  <cp:revision>3</cp:revision>
  <dcterms:created xsi:type="dcterms:W3CDTF">2023-04-29T13:52:00Z</dcterms:created>
  <dcterms:modified xsi:type="dcterms:W3CDTF">2023-04-29T14:48:35Z</dcterms:modified>
</cp:coreProperties>
</file>