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1857375"/>
  <p:embeddedFontLst>
    <p:embeddedFont>
      <p:font typeface="IBM Plex Sans"/>
      <p:regular r:id="rId25"/>
      <p:bold r:id="rId26"/>
      <p:italic r:id="rId27"/>
      <p:boldItalic r:id="rId28"/>
    </p:embeddedFont>
    <p:embeddedFont>
      <p:font typeface="IBM Plex Mono SemiBold"/>
      <p:regular r:id="rId29"/>
      <p:bold r:id="rId30"/>
      <p:italic r:id="rId31"/>
      <p:boldItalic r:id="rId32"/>
    </p:embeddedFont>
    <p:embeddedFont>
      <p:font typeface="Helvetica Neue"/>
      <p:regular r:id="rId33"/>
      <p:bold r:id="rId34"/>
      <p:italic r:id="rId35"/>
      <p:boldItalic r:id="rId36"/>
    </p:embeddedFont>
    <p:embeddedFont>
      <p:font typeface="IBM Plex Mon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BMPlexMono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IBMPlexSans-bold.fntdata"/><Relationship Id="rId25" Type="http://schemas.openxmlformats.org/officeDocument/2006/relationships/font" Target="fonts/IBMPlexSans-regular.fntdata"/><Relationship Id="rId28" Type="http://schemas.openxmlformats.org/officeDocument/2006/relationships/font" Target="fonts/IBMPlexSans-boldItalic.fntdata"/><Relationship Id="rId27" Type="http://schemas.openxmlformats.org/officeDocument/2006/relationships/font" Target="fonts/IBMPlex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IBMPlexMonoSemiBo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IBMPlexMonoSemiBold-italic.fntdata"/><Relationship Id="rId30" Type="http://schemas.openxmlformats.org/officeDocument/2006/relationships/font" Target="fonts/IBMPlexMonoSemiBold-bold.fntdata"/><Relationship Id="rId11" Type="http://schemas.openxmlformats.org/officeDocument/2006/relationships/slide" Target="slides/slide7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6.xml"/><Relationship Id="rId32" Type="http://schemas.openxmlformats.org/officeDocument/2006/relationships/font" Target="fonts/IBMPlexMonoSemiBold-boldItalic.fntdata"/><Relationship Id="rId13" Type="http://schemas.openxmlformats.org/officeDocument/2006/relationships/slide" Target="slides/slide9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8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11.xml"/><Relationship Id="rId37" Type="http://schemas.openxmlformats.org/officeDocument/2006/relationships/font" Target="fonts/IBMPlexMono-regular.fntdata"/><Relationship Id="rId14" Type="http://schemas.openxmlformats.org/officeDocument/2006/relationships/slide" Target="slides/slide10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3.xml"/><Relationship Id="rId39" Type="http://schemas.openxmlformats.org/officeDocument/2006/relationships/font" Target="fonts/IBMPlexMono-italic.fntdata"/><Relationship Id="rId16" Type="http://schemas.openxmlformats.org/officeDocument/2006/relationships/slide" Target="slides/slide12.xml"/><Relationship Id="rId38" Type="http://schemas.openxmlformats.org/officeDocument/2006/relationships/font" Target="fonts/IBMPlexMon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" name="Google Shape;19;p2"/>
          <p:cNvCxnSpPr/>
          <p:nvPr/>
        </p:nvCxnSpPr>
        <p:spPr>
          <a:xfrm>
            <a:off x="838200" y="1364249"/>
            <a:ext cx="10515600" cy="36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3200"/>
              <a:buFont typeface="IBM Plex Mono SemiBold"/>
              <a:buNone/>
              <a:defRPr sz="3200">
                <a:latin typeface="IBM Plex Mono SemiBold"/>
                <a:ea typeface="IBM Plex Mono SemiBold"/>
                <a:cs typeface="IBM Plex Mono SemiBold"/>
                <a:sym typeface="IBM Plex Mono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  <a:defRPr sz="16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000"/>
              <a:buFont typeface="IBM Plex Mono SemiBold"/>
              <a:buNone/>
              <a:defRPr>
                <a:latin typeface="IBM Plex Mono SemiBold"/>
                <a:ea typeface="IBM Plex Mono SemiBold"/>
                <a:cs typeface="IBM Plex Mono SemiBold"/>
                <a:sym typeface="IBM Plex Mono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 rot="5400000">
            <a:off x="3920331" y="-1234281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3" name="Google Shape;23;p3"/>
          <p:cNvCxnSpPr/>
          <p:nvPr/>
        </p:nvCxnSpPr>
        <p:spPr>
          <a:xfrm>
            <a:off x="838200" y="1296645"/>
            <a:ext cx="10515600" cy="36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ctrTitle"/>
          </p:nvPr>
        </p:nvSpPr>
        <p:spPr>
          <a:xfrm>
            <a:off x="2880360" y="1168401"/>
            <a:ext cx="643128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800"/>
              <a:buFont typeface="IBM Plex Mono SemiBold"/>
              <a:buNone/>
              <a:defRPr sz="4800">
                <a:solidFill>
                  <a:srgbClr val="005493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2880360" y="3731247"/>
            <a:ext cx="643128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400"/>
              <a:buNone/>
              <a:defRPr b="1" sz="2400">
                <a:solidFill>
                  <a:srgbClr val="00B0F0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27" name="Google Shape;27;p4"/>
          <p:cNvCxnSpPr/>
          <p:nvPr/>
        </p:nvCxnSpPr>
        <p:spPr>
          <a:xfrm>
            <a:off x="2880360" y="3649111"/>
            <a:ext cx="643128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" name="Google Shape;28;p4"/>
          <p:cNvSpPr/>
          <p:nvPr/>
        </p:nvSpPr>
        <p:spPr>
          <a:xfrm>
            <a:off x="4093580" y="5537419"/>
            <a:ext cx="4004840" cy="30435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IBM Corporation. All rights reserved.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6000"/>
              <a:buFont typeface="IBM Plex Mono SemiBold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800"/>
              <a:buFont typeface="IBM Plex Mono SemiBold"/>
              <a:buNone/>
              <a:defRPr sz="4800">
                <a:solidFill>
                  <a:srgbClr val="005493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0139" y="6371623"/>
            <a:ext cx="2456070" cy="378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5870" y="6371623"/>
            <a:ext cx="3375991" cy="397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lank" showMasterSp="0">
  <p:cSld name="3_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0139" y="6371623"/>
            <a:ext cx="2456070" cy="378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5870" y="6371623"/>
            <a:ext cx="3375991" cy="397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3200"/>
              <a:buFont typeface="IBM Plex Mono SemiBold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3200"/>
              <a:buChar char="•"/>
              <a:defRPr sz="3200">
                <a:latin typeface="IBM Plex Mono SemiBold"/>
                <a:ea typeface="IBM Plex Mono SemiBold"/>
                <a:cs typeface="IBM Plex Mono SemiBold"/>
                <a:sym typeface="IBM Plex Mono SemiBold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  <a:defRPr sz="2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  <a:defRPr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  <a:defRPr sz="2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  <a:defRPr sz="2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0" name="Google Shape;50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  <a:defRPr sz="16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000"/>
              <a:buFont typeface="IBM Plex Mono SemiBold"/>
              <a:buNone/>
              <a:defRPr b="0" i="0" sz="4000" u="none" cap="none" strike="noStrike">
                <a:solidFill>
                  <a:srgbClr val="005493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70C0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70C0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70C0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70C0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70C0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40139" y="6371623"/>
            <a:ext cx="2456070" cy="378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75870" y="6371623"/>
            <a:ext cx="3375991" cy="397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3">
            <a:alphaModFix amt="3000"/>
          </a:blip>
          <a:srcRect b="0" l="0" r="0" t="0"/>
          <a:stretch/>
        </p:blipFill>
        <p:spPr>
          <a:xfrm>
            <a:off x="1066800" y="861346"/>
            <a:ext cx="10058400" cy="569975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tamirwaleed/IBM-Data-Analyst-Capstone/blob/main/7.%20Dashboards.pdf" TargetMode="External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5826425" y="1825625"/>
            <a:ext cx="60858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659B"/>
              </a:buClr>
              <a:buSzPct val="100000"/>
              <a:buFont typeface="IBM Plex Mono SemiBold"/>
              <a:buNone/>
            </a:pPr>
            <a:r>
              <a:rPr lang="en-US">
                <a:solidFill>
                  <a:srgbClr val="0E659B"/>
                </a:solidFill>
              </a:rPr>
              <a:t>IBM Data Analyst Capstone: A Look Into Technological Skills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6172200" y="3560007"/>
            <a:ext cx="5181600" cy="2616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n-US"/>
              <a:t>Tamir El-Waleed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n-US"/>
              <a:t>05/05/2024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762000" y="212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000"/>
              <a:buFont typeface="IBM Plex Mono SemiBold"/>
              <a:buNone/>
            </a:pPr>
            <a:r>
              <a:rPr lang="en-US"/>
              <a:t>DATABASE TRENDS - FINDINGS &amp; IMPLICATIONS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813816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n-US"/>
              <a:t>Findings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/>
              <a:t>Current popularity of MySQL might be </a:t>
            </a:r>
            <a:r>
              <a:rPr lang="en-US"/>
              <a:t>overtaken</a:t>
            </a:r>
            <a:r>
              <a:rPr lang="en-US"/>
              <a:t> by PostGRE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/>
              <a:t>Redis is also </a:t>
            </a:r>
            <a:r>
              <a:rPr lang="en-US"/>
              <a:t>experiencing</a:t>
            </a:r>
            <a:r>
              <a:rPr lang="en-US"/>
              <a:t> a popularity rise as well as MongoDB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/>
              <a:t>Finding 3</a:t>
            </a:r>
            <a:endParaRPr/>
          </a:p>
        </p:txBody>
      </p:sp>
      <p:sp>
        <p:nvSpPr>
          <p:cNvPr id="134" name="Google Shape;134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n-US"/>
              <a:t>Implications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/>
              <a:t>Microsoft SQL and mySQL will eventually lose demand in the market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Whereas MongoDB and Redis will become cornerstones of the market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000"/>
              <a:buFont typeface="IBM Plex Mono SemiBold"/>
              <a:buNone/>
            </a:pPr>
            <a:r>
              <a:rPr lang="en-US"/>
              <a:t>DASHBOARD</a:t>
            </a:r>
            <a:endParaRPr/>
          </a:p>
        </p:txBody>
      </p:sp>
      <p:sp>
        <p:nvSpPr>
          <p:cNvPr id="140" name="Google Shape;140;p25"/>
          <p:cNvSpPr txBox="1"/>
          <p:nvPr>
            <p:ph idx="2" type="body"/>
          </p:nvPr>
        </p:nvSpPr>
        <p:spPr>
          <a:xfrm>
            <a:off x="4285075" y="3142210"/>
            <a:ext cx="7068725" cy="2569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None/>
            </a:pPr>
            <a:r>
              <a:rPr lang="en-US" sz="2200" u="sng">
                <a:solidFill>
                  <a:schemeClr val="hlink"/>
                </a:solidFill>
                <a:hlinkClick r:id="rId3"/>
              </a:rPr>
              <a:t>https://github.com/tamirwaleed/IBM-Data-Analyst-Capstone/blob/main/7.%20Dashboards.pdf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75" y="1901819"/>
            <a:ext cx="3054361" cy="3054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000"/>
              <a:buFont typeface="IBM Plex Mono SemiBold"/>
              <a:buNone/>
            </a:pPr>
            <a:r>
              <a:rPr lang="en-US"/>
              <a:t>DASHBOARD TAB (Current)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n-US"/>
              <a:t>Screenshot of dashboard tab 1 goes here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 rotWithShape="1">
          <a:blip r:embed="rId3">
            <a:alphaModFix/>
          </a:blip>
          <a:srcRect b="7274" l="6874" r="6874" t="9875"/>
          <a:stretch/>
        </p:blipFill>
        <p:spPr>
          <a:xfrm>
            <a:off x="838200" y="1303725"/>
            <a:ext cx="10515601" cy="505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000"/>
              <a:buFont typeface="IBM Plex Mono SemiBold"/>
              <a:buNone/>
            </a:pPr>
            <a:r>
              <a:rPr lang="en-US"/>
              <a:t>DASHBOARD TAB (Future)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 rotWithShape="1">
          <a:blip r:embed="rId3">
            <a:alphaModFix/>
          </a:blip>
          <a:srcRect b="9090" l="7378" r="8297" t="11443"/>
          <a:stretch/>
        </p:blipFill>
        <p:spPr>
          <a:xfrm>
            <a:off x="838200" y="1285875"/>
            <a:ext cx="10591800" cy="494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000"/>
              <a:buFont typeface="IBM Plex Mono SemiBold"/>
              <a:buNone/>
            </a:pPr>
            <a:r>
              <a:rPr lang="en-US"/>
              <a:t>DASHBOARD TAB (Demographics)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 rotWithShape="1">
          <a:blip r:embed="rId3">
            <a:alphaModFix/>
          </a:blip>
          <a:srcRect b="7792" l="6874" r="6874" t="14045"/>
          <a:stretch/>
        </p:blipFill>
        <p:spPr>
          <a:xfrm>
            <a:off x="838200" y="1303725"/>
            <a:ext cx="10515601" cy="50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000"/>
              <a:buFont typeface="IBM Plex Mono SemiBold"/>
              <a:buNone/>
            </a:pPr>
            <a:r>
              <a:rPr lang="en-US"/>
              <a:t>DISCUSSION</a:t>
            </a:r>
            <a:endParaRPr/>
          </a:p>
        </p:txBody>
      </p:sp>
      <p:pic>
        <p:nvPicPr>
          <p:cNvPr id="168" name="Google Shape;168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3325" y="1535900"/>
            <a:ext cx="5107800" cy="464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000"/>
              <a:buFont typeface="IBM Plex Mono SemiBold"/>
              <a:buNone/>
            </a:pPr>
            <a:r>
              <a:rPr lang="en-US"/>
              <a:t>OVERALL FINDINGS &amp; IMPLICATIONS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813816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/>
              <a:t>Findings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t/>
            </a:r>
            <a:endParaRPr/>
          </a:p>
          <a:p>
            <a:pPr indent="-17526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lang="en-US"/>
              <a:t>Javascript, HTML/CSS popularity</a:t>
            </a:r>
            <a:endParaRPr/>
          </a:p>
          <a:p>
            <a:pPr indent="-17526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lang="en-US"/>
              <a:t>Young male predominance of the field</a:t>
            </a:r>
            <a:endParaRPr/>
          </a:p>
          <a:p>
            <a:pPr indent="-13081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No </a:t>
            </a:r>
            <a:r>
              <a:rPr lang="en-US"/>
              <a:t>post grads</a:t>
            </a:r>
            <a:r>
              <a:rPr lang="en-US"/>
              <a:t> usually in the field</a:t>
            </a:r>
            <a:endParaRPr/>
          </a:p>
          <a:p>
            <a:pPr indent="-17526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lang="en-US"/>
              <a:t>Developed Countries are the main tech-hubs</a:t>
            </a:r>
            <a:endParaRPr/>
          </a:p>
          <a:p>
            <a:pPr indent="-13081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Popularity of SQL with its different dialects</a:t>
            </a:r>
            <a:endParaRPr/>
          </a:p>
          <a:p>
            <a:pPr indent="-13081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The fast-rise of Python, typescript, Redis and MongoDB</a:t>
            </a:r>
            <a:endParaRPr/>
          </a:p>
        </p:txBody>
      </p:sp>
      <p:sp>
        <p:nvSpPr>
          <p:cNvPr id="175" name="Google Shape;175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n-US"/>
              <a:t>Implications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/>
              <a:t>Less developed countries need more outreach as to be involved in the field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/>
              <a:t>The Gender gap needs to be reduced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000"/>
              <a:buFont typeface="IBM Plex Mono SemiBold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81" name="Google Shape;181;p31"/>
          <p:cNvSpPr txBox="1"/>
          <p:nvPr>
            <p:ph idx="2" type="body"/>
          </p:nvPr>
        </p:nvSpPr>
        <p:spPr>
          <a:xfrm>
            <a:off x="4383566" y="1897075"/>
            <a:ext cx="6809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/>
              <a:t>Focus needs to be shifted towards the growing skills in order to be as up-to-date as possible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Expanding into the female demographic and less developed </a:t>
            </a:r>
            <a:r>
              <a:rPr lang="en-US"/>
              <a:t>countries to find the hidden talents.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Providing post-grad scholarships will help to attract more developers.</a:t>
            </a:r>
            <a:endParaRPr/>
          </a:p>
        </p:txBody>
      </p:sp>
      <p:pic>
        <p:nvPicPr>
          <p:cNvPr id="182" name="Google Shape;182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5967" y="2113896"/>
            <a:ext cx="3054361" cy="3054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000"/>
              <a:buFont typeface="IBM Plex Mono SemiBold"/>
              <a:buNone/>
            </a:pPr>
            <a:r>
              <a:rPr lang="en-US"/>
              <a:t>APPENDIX</a:t>
            </a:r>
            <a:endParaRPr/>
          </a:p>
        </p:txBody>
      </p:sp>
      <p:pic>
        <p:nvPicPr>
          <p:cNvPr id="188" name="Google Shape;188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1982" y="1831710"/>
            <a:ext cx="3194700" cy="31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538248" y="383051"/>
            <a:ext cx="592905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000"/>
              <a:buFont typeface="IBM Plex Mono SemiBold"/>
              <a:buNone/>
            </a:pPr>
            <a:r>
              <a:rPr lang="en-US"/>
              <a:t> JOB POSTINGS</a:t>
            </a:r>
            <a:endParaRPr/>
          </a:p>
        </p:txBody>
      </p:sp>
      <p:sp>
        <p:nvSpPr>
          <p:cNvPr id="194" name="Google Shape;194;p33"/>
          <p:cNvSpPr txBox="1"/>
          <p:nvPr>
            <p:ph idx="2" type="body"/>
          </p:nvPr>
        </p:nvSpPr>
        <p:spPr>
          <a:xfrm>
            <a:off x="914400" y="2191385"/>
            <a:ext cx="10489276" cy="2862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None/>
            </a:pPr>
            <a:r>
              <a:t/>
            </a:r>
            <a:endParaRPr sz="2200"/>
          </a:p>
        </p:txBody>
      </p:sp>
      <p:pic>
        <p:nvPicPr>
          <p:cNvPr id="195" name="Google Shape;195;p33"/>
          <p:cNvPicPr preferRelativeResize="0"/>
          <p:nvPr/>
        </p:nvPicPr>
        <p:blipFill rotWithShape="1">
          <a:blip r:embed="rId3">
            <a:alphaModFix/>
          </a:blip>
          <a:srcRect b="16786" l="32827" r="21201" t="33578"/>
          <a:stretch/>
        </p:blipFill>
        <p:spPr>
          <a:xfrm>
            <a:off x="821525" y="1375150"/>
            <a:ext cx="10582149" cy="483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0711" y="2025672"/>
            <a:ext cx="3194581" cy="319458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type="title"/>
          </p:nvPr>
        </p:nvSpPr>
        <p:spPr>
          <a:xfrm>
            <a:off x="782054" y="263810"/>
            <a:ext cx="850852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000"/>
              <a:buFont typeface="IBM Plex Mono SemiBold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/>
              <a:t>Executive Summary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/>
              <a:t>Introduction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/>
              <a:t>Methodology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/>
              <a:t>Results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/>
              <a:t>Visualization – Charts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/>
              <a:t>Dashboard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/>
              <a:t>Discussion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/>
              <a:t>Findings &amp; Implications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/>
              <a:t>Conclusion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/>
              <a:t>Appendix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538248" y="383051"/>
            <a:ext cx="592905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000"/>
              <a:buFont typeface="IBM Plex Mono SemiBold"/>
              <a:buNone/>
            </a:pPr>
            <a:r>
              <a:rPr lang="en-US"/>
              <a:t>POPULAR LANGUAGES</a:t>
            </a:r>
            <a:endParaRPr/>
          </a:p>
        </p:txBody>
      </p:sp>
      <p:sp>
        <p:nvSpPr>
          <p:cNvPr id="201" name="Google Shape;201;p34"/>
          <p:cNvSpPr txBox="1"/>
          <p:nvPr>
            <p:ph idx="2" type="body"/>
          </p:nvPr>
        </p:nvSpPr>
        <p:spPr>
          <a:xfrm>
            <a:off x="878305" y="2191385"/>
            <a:ext cx="10525371" cy="2862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None/>
            </a:pPr>
            <a:r>
              <a:rPr lang="en-US" sz="2200"/>
              <a:t>In Module 1 you have collected the job postings data using web scraping in a file named “</a:t>
            </a:r>
            <a:r>
              <a:rPr lang="en-US" sz="2400"/>
              <a:t>popular-languages.csv</a:t>
            </a:r>
            <a:r>
              <a:rPr lang="en-US" sz="2200"/>
              <a:t>”. Present that data using a bar chart here. Order the bar chart in the descending order of salary.</a:t>
            </a:r>
            <a:endParaRPr/>
          </a:p>
        </p:txBody>
      </p:sp>
      <p:pic>
        <p:nvPicPr>
          <p:cNvPr id="202" name="Google Shape;202;p34"/>
          <p:cNvPicPr preferRelativeResize="0"/>
          <p:nvPr/>
        </p:nvPicPr>
        <p:blipFill rotWithShape="1">
          <a:blip r:embed="rId3">
            <a:alphaModFix/>
          </a:blip>
          <a:srcRect b="16524" l="14573" r="13068" t="24331"/>
          <a:stretch/>
        </p:blipFill>
        <p:spPr>
          <a:xfrm>
            <a:off x="878300" y="1401975"/>
            <a:ext cx="10525375" cy="488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733926" y="304965"/>
            <a:ext cx="856510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000"/>
              <a:buFont typeface="IBM Plex Mono SemiBold"/>
              <a:buNone/>
            </a:pPr>
            <a:r>
              <a:rPr lang="en-US"/>
              <a:t>EXECUTIVE SUMMARY</a:t>
            </a:r>
            <a:endParaRPr/>
          </a:p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285075" y="1825624"/>
            <a:ext cx="7068725" cy="4465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Arial"/>
              <a:buChar char="•"/>
            </a:pPr>
            <a:r>
              <a:rPr lang="en-US" sz="25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order to keep pace with changing technologies and remain competitive, data is regularly analyzed to help identify future skill requirements. </a:t>
            </a:r>
            <a:endParaRPr sz="25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2500"/>
              <a:buChar char="•"/>
            </a:pPr>
            <a:r>
              <a:rPr lang="en-US" sz="25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was collected through surveys, job postings &amp; training portals, and then was analyzed and visualized through dashboards.</a:t>
            </a:r>
            <a:endParaRPr sz="25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Arial"/>
              <a:buChar char="•"/>
            </a:pPr>
            <a:r>
              <a:rPr lang="en-US" sz="25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Findings have shown multiple trends, including the outstanding popularity of Javascript, SQL dialects in general and that young males are the predominant demographic in the tech field</a:t>
            </a:r>
            <a:endParaRPr sz="25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494" y="2302762"/>
            <a:ext cx="3194581" cy="3194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770021" y="365125"/>
            <a:ext cx="764786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000"/>
              <a:buFont typeface="IBM Plex Mono SemiBold"/>
              <a:buNone/>
            </a:pPr>
            <a:r>
              <a:rPr lang="en-US"/>
              <a:t>INTRODUCTION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347" y="2262036"/>
            <a:ext cx="3054361" cy="305436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4285075" y="1825625"/>
            <a:ext cx="7068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IBM Plex Mono"/>
              <a:buChar char="●"/>
            </a:pPr>
            <a:r>
              <a:rPr lang="en-US" sz="2200">
                <a:solidFill>
                  <a:srgbClr val="0070C0"/>
                </a:solidFill>
                <a:latin typeface="IBM Plex Mono"/>
                <a:ea typeface="IBM Plex Mono"/>
                <a:cs typeface="IBM Plex Mono"/>
                <a:sym typeface="IBM Plex Mono"/>
              </a:rPr>
              <a:t>This project investigates the </a:t>
            </a:r>
            <a:r>
              <a:rPr lang="en-US" sz="2200">
                <a:solidFill>
                  <a:srgbClr val="0070C0"/>
                </a:solidFill>
                <a:latin typeface="IBM Plex Mono"/>
                <a:ea typeface="IBM Plex Mono"/>
                <a:cs typeface="IBM Plex Mono"/>
                <a:sym typeface="IBM Plex Mono"/>
              </a:rPr>
              <a:t>technologies</a:t>
            </a:r>
            <a:r>
              <a:rPr lang="en-US" sz="2200">
                <a:solidFill>
                  <a:srgbClr val="0070C0"/>
                </a:solidFill>
                <a:latin typeface="IBM Plex Mono"/>
                <a:ea typeface="IBM Plex Mono"/>
                <a:cs typeface="IBM Plex Mono"/>
                <a:sym typeface="IBM Plex Mono"/>
              </a:rPr>
              <a:t> and skills in the tech field, and answer the following questions: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Char char="○"/>
            </a:pPr>
            <a:r>
              <a:rPr lang="en-US" sz="2000">
                <a:solidFill>
                  <a:srgbClr val="1F1F1F"/>
                </a:solidFill>
                <a:highlight>
                  <a:srgbClr val="FFFFFF"/>
                </a:highlight>
              </a:rPr>
              <a:t>What are the top programming languages in demand?</a:t>
            </a:r>
            <a:endParaRPr sz="20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Char char="○"/>
            </a:pPr>
            <a:r>
              <a:rPr lang="en-US" sz="2000">
                <a:solidFill>
                  <a:srgbClr val="1F1F1F"/>
                </a:solidFill>
                <a:highlight>
                  <a:srgbClr val="FFFFFF"/>
                </a:highlight>
              </a:rPr>
              <a:t>What are the top database skills in demand?</a:t>
            </a:r>
            <a:endParaRPr sz="20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Char char="○"/>
            </a:pPr>
            <a:r>
              <a:rPr lang="en-US" sz="2000">
                <a:solidFill>
                  <a:srgbClr val="1F1F1F"/>
                </a:solidFill>
                <a:highlight>
                  <a:srgbClr val="FFFFFF"/>
                </a:highlight>
              </a:rPr>
              <a:t>What are the popular IDEs?</a:t>
            </a:r>
            <a:endParaRPr sz="20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IBM Plex Mono"/>
              <a:buChar char="●"/>
            </a:pPr>
            <a:r>
              <a:rPr lang="en-US" sz="2200">
                <a:solidFill>
                  <a:srgbClr val="0070C0"/>
                </a:solidFill>
                <a:latin typeface="IBM Plex Mono"/>
                <a:ea typeface="IBM Plex Mono"/>
                <a:cs typeface="IBM Plex Mono"/>
                <a:sym typeface="IBM Plex Mono"/>
              </a:rPr>
              <a:t>This research is targeted towards people working in or interested in the tech field</a:t>
            </a:r>
            <a:endParaRPr b="0" i="0" sz="1800" u="none" cap="none" strike="noStrike">
              <a:solidFill>
                <a:srgbClr val="0070C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782053" y="376642"/>
            <a:ext cx="723072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000"/>
              <a:buFont typeface="IBM Plex Mono SemiBold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4285075" y="1825625"/>
            <a:ext cx="70687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/>
              <a:t>Data Collecting was done from multiple sources namely: Surveys, Job Postings &amp; Training Portals</a:t>
            </a:r>
            <a:endParaRPr sz="2200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Data was imported by:</a:t>
            </a:r>
            <a:endParaRPr sz="2200"/>
          </a:p>
          <a:p>
            <a:pPr indent="-2540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API’s </a:t>
            </a:r>
            <a:endParaRPr sz="2200"/>
          </a:p>
          <a:p>
            <a:pPr indent="-2540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Web Scraping</a:t>
            </a:r>
            <a:endParaRPr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/>
              <a:t>The main programming languages used: Python and SQL through sqlite3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/>
              <a:t>Data cleaning and wrangling was done through python libraries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/>
              <a:t>EDA (</a:t>
            </a:r>
            <a:r>
              <a:rPr lang="en-US" sz="2200"/>
              <a:t>Exploratory</a:t>
            </a:r>
            <a:r>
              <a:rPr lang="en-US" sz="2200"/>
              <a:t> Data Analysis) was also carried out.</a:t>
            </a:r>
            <a:endParaRPr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Visualizations were created using Python, and the final dashboards were created through IBM Cognos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655" y="1831709"/>
            <a:ext cx="3194581" cy="3194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838200" y="2041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000"/>
              <a:buFont typeface="IBM Plex Mono SemiBold"/>
              <a:buNone/>
            </a:pPr>
            <a:r>
              <a:rPr lang="en-US" sz="10000"/>
              <a:t>RESULTS</a:t>
            </a:r>
            <a:endParaRPr sz="10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000"/>
              <a:buFont typeface="IBM Plex Mono SemiBold"/>
              <a:buNone/>
            </a:pPr>
            <a:r>
              <a:rPr lang="en-US"/>
              <a:t>PROGRAMMING LANGUAGE TRENDS</a:t>
            </a: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838199" y="2506661"/>
            <a:ext cx="4614949" cy="3670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10469" l="30624" r="1665" t="26838"/>
          <a:stretch/>
        </p:blipFill>
        <p:spPr>
          <a:xfrm>
            <a:off x="838200" y="1464475"/>
            <a:ext cx="5055399" cy="491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 rotWithShape="1">
          <a:blip r:embed="rId4">
            <a:alphaModFix/>
          </a:blip>
          <a:srcRect b="9221" l="30829" r="1249" t="24385"/>
          <a:stretch/>
        </p:blipFill>
        <p:spPr>
          <a:xfrm>
            <a:off x="6172200" y="1464475"/>
            <a:ext cx="5181600" cy="462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2800"/>
              <a:buFont typeface="IBM Plex Mono SemiBold"/>
              <a:buNone/>
            </a:pPr>
            <a:r>
              <a:rPr lang="en-US" sz="2800"/>
              <a:t>PROGRAMMING LANGUAGE TRENDS - FINDINGS &amp; IMPLICATIONS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813816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n-US"/>
              <a:t>Findings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/>
              <a:t>Javascript &amp; HTML/CSS are and will remain popular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/>
              <a:t>Python &amp; Typescript are expected to to increase in popularity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/>
              <a:t>Languages like Go &amp; Kotlin might witness a great rise too.</a:t>
            </a:r>
            <a:endParaRPr/>
          </a:p>
        </p:txBody>
      </p:sp>
      <p:sp>
        <p:nvSpPr>
          <p:cNvPr id="120" name="Google Shape;120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n-US"/>
              <a:t>Implications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/>
              <a:t>The essentiality of python and typescript in the future job market.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862584" y="4287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000"/>
              <a:buFont typeface="IBM Plex Mono SemiBold"/>
              <a:buNone/>
            </a:pPr>
            <a:r>
              <a:rPr lang="en-US"/>
              <a:t>DATABASE TRENDS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 b="9910" l="29301" r="1851" t="25569"/>
          <a:stretch/>
        </p:blipFill>
        <p:spPr>
          <a:xfrm>
            <a:off x="862575" y="1647175"/>
            <a:ext cx="5309625" cy="442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 rotWithShape="1">
          <a:blip r:embed="rId4">
            <a:alphaModFix/>
          </a:blip>
          <a:srcRect b="8713" l="30323" r="0" t="23475"/>
          <a:stretch/>
        </p:blipFill>
        <p:spPr>
          <a:xfrm>
            <a:off x="6357950" y="1647175"/>
            <a:ext cx="5554200" cy="442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_TEMPLATE_skill_network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