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2" r:id="rId3"/>
    <p:sldId id="275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70" r:id="rId17"/>
    <p:sldId id="290" r:id="rId18"/>
    <p:sldId id="293" r:id="rId19"/>
    <p:sldId id="271" r:id="rId20"/>
    <p:sldId id="292" r:id="rId21"/>
    <p:sldId id="29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28" autoAdjust="0"/>
  </p:normalViewPr>
  <p:slideViewPr>
    <p:cSldViewPr>
      <p:cViewPr varScale="1">
        <p:scale>
          <a:sx n="66" d="100"/>
          <a:sy n="66" d="100"/>
        </p:scale>
        <p:origin x="150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3C5BF-FA4B-4C84-80F1-6C91804AED49}" type="datetimeFigureOut">
              <a:rPr lang="en-US" smtClean="0"/>
              <a:t>27-02-2024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3E4C2-BCE3-43AE-B313-A0FA25E1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1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3E4C2-BCE3-43AE-B313-A0FA25E16E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2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B61FAA7-35B0-4C15-8E1F-6168512569F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8D4D856-00EF-4A8A-AFCB-9CFD8079555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FAA7-35B0-4C15-8E1F-6168512569F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D856-00EF-4A8A-AFCB-9CFD8079555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FAA7-35B0-4C15-8E1F-6168512569F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D856-00EF-4A8A-AFCB-9CFD8079555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B61FAA7-35B0-4C15-8E1F-6168512569F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8D4D856-00EF-4A8A-AFCB-9CFD8079555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B61FAA7-35B0-4C15-8E1F-6168512569F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8D4D856-00EF-4A8A-AFCB-9CFD8079555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FAA7-35B0-4C15-8E1F-6168512569F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D856-00EF-4A8A-AFCB-9CFD8079555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FAA7-35B0-4C15-8E1F-6168512569F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D856-00EF-4A8A-AFCB-9CFD8079555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B61FAA7-35B0-4C15-8E1F-6168512569F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8D4D856-00EF-4A8A-AFCB-9CFD8079555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FAA7-35B0-4C15-8E1F-6168512569F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D856-00EF-4A8A-AFCB-9CFD8079555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B61FAA7-35B0-4C15-8E1F-6168512569F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8D4D856-00EF-4A8A-AFCB-9CFD80795551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B61FAA7-35B0-4C15-8E1F-6168512569F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8D4D856-00EF-4A8A-AFCB-9CFD80795551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B61FAA7-35B0-4C15-8E1F-6168512569F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8D4D856-00EF-4A8A-AFCB-9CFD8079555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7.png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8051 Timer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637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Calibri" pitchFamily="34" charset="0"/>
              </a:rPr>
              <a:t>I/O Port Pins</a:t>
            </a:r>
          </a:p>
        </p:txBody>
      </p:sp>
      <p:sp>
        <p:nvSpPr>
          <p:cNvPr id="46083" name="Content Placeholder 8"/>
          <p:cNvSpPr>
            <a:spLocks noGrp="1"/>
          </p:cNvSpPr>
          <p:nvPr>
            <p:ph idx="1"/>
          </p:nvPr>
        </p:nvSpPr>
        <p:spPr>
          <a:xfrm>
            <a:off x="2643188" y="1214438"/>
            <a:ext cx="6316662" cy="3714750"/>
          </a:xfrm>
        </p:spPr>
        <p:txBody>
          <a:bodyPr>
            <a:normAutofit lnSpcReduction="10000"/>
          </a:bodyPr>
          <a:lstStyle/>
          <a:p>
            <a:pPr algn="just" eaLnBrk="1" hangingPunct="1">
              <a:spcBef>
                <a:spcPct val="0"/>
              </a:spcBef>
              <a:spcAft>
                <a:spcPts val="3000"/>
              </a:spcAft>
            </a:pPr>
            <a:r>
              <a:rPr lang="en-US" sz="3200" dirty="0" smtClean="0">
                <a:ea typeface="Calibri" pitchFamily="34" charset="0"/>
              </a:rPr>
              <a:t>The four 8-bit I/O ports </a:t>
            </a:r>
            <a:r>
              <a:rPr lang="en-US" sz="3200" b="1" dirty="0" smtClean="0">
                <a:solidFill>
                  <a:srgbClr val="00B0F0"/>
                </a:solidFill>
                <a:ea typeface="Calibri" pitchFamily="34" charset="0"/>
              </a:rPr>
              <a:t>P0, P1, P2 and P3</a:t>
            </a:r>
            <a:r>
              <a:rPr lang="en-US" sz="3200" dirty="0" smtClean="0">
                <a:ea typeface="Calibri" pitchFamily="34" charset="0"/>
              </a:rPr>
              <a:t> each uses 8 pins.</a:t>
            </a:r>
          </a:p>
          <a:p>
            <a:pPr algn="just" eaLnBrk="1" hangingPunct="1">
              <a:spcBef>
                <a:spcPct val="0"/>
              </a:spcBef>
              <a:spcAft>
                <a:spcPts val="3000"/>
              </a:spcAft>
            </a:pPr>
            <a:r>
              <a:rPr lang="en-US" sz="3200" dirty="0" smtClean="0">
                <a:solidFill>
                  <a:srgbClr val="FFFF00"/>
                </a:solidFill>
                <a:ea typeface="Calibri" pitchFamily="34" charset="0"/>
              </a:rPr>
              <a:t>All the ports upon RESET are configured as output</a:t>
            </a:r>
            <a:r>
              <a:rPr lang="en-US" sz="3200" dirty="0" smtClean="0">
                <a:ea typeface="Calibri" pitchFamily="34" charset="0"/>
              </a:rPr>
              <a:t>, ready to be used as input ports by the external device.</a:t>
            </a:r>
          </a:p>
        </p:txBody>
      </p:sp>
      <p:pic>
        <p:nvPicPr>
          <p:cNvPr id="4608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6"/>
            <a:ext cx="2928927" cy="54054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712819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Calibri" pitchFamily="34" charset="0"/>
              </a:rPr>
              <a:t>Port 0</a:t>
            </a:r>
          </a:p>
        </p:txBody>
      </p:sp>
      <p:sp>
        <p:nvSpPr>
          <p:cNvPr id="47107" name="Content Placeholder 8"/>
          <p:cNvSpPr>
            <a:spLocks noGrp="1"/>
          </p:cNvSpPr>
          <p:nvPr>
            <p:ph idx="1"/>
          </p:nvPr>
        </p:nvSpPr>
        <p:spPr>
          <a:xfrm>
            <a:off x="2071688" y="1214438"/>
            <a:ext cx="6888162" cy="51435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dirty="0" smtClean="0">
                <a:ea typeface="Calibri" pitchFamily="34" charset="0"/>
              </a:rPr>
              <a:t>Port 0 is </a:t>
            </a:r>
            <a:r>
              <a:rPr lang="en-US" b="1" dirty="0" smtClean="0">
                <a:solidFill>
                  <a:srgbClr val="00B0F0"/>
                </a:solidFill>
                <a:ea typeface="Calibri" pitchFamily="34" charset="0"/>
              </a:rPr>
              <a:t>also</a:t>
            </a:r>
            <a:r>
              <a:rPr lang="en-US" dirty="0" smtClean="0">
                <a:ea typeface="Calibri" pitchFamily="34" charset="0"/>
              </a:rPr>
              <a:t> designated as </a:t>
            </a:r>
            <a:r>
              <a:rPr lang="en-US" b="1" dirty="0" smtClean="0">
                <a:solidFill>
                  <a:srgbClr val="00B0F0"/>
                </a:solidFill>
                <a:ea typeface="Calibri" pitchFamily="34" charset="0"/>
              </a:rPr>
              <a:t>AD0-AD7</a:t>
            </a:r>
            <a:r>
              <a:rPr lang="en-US" dirty="0" smtClean="0">
                <a:ea typeface="Calibri" pitchFamily="34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dirty="0" smtClean="0">
                <a:ea typeface="Calibri" pitchFamily="34" charset="0"/>
              </a:rPr>
              <a:t>When connecting an 8051 to an external memory, port 0 provides both address and data.</a:t>
            </a:r>
          </a:p>
          <a:p>
            <a:pPr algn="just"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dirty="0" smtClean="0">
                <a:ea typeface="Calibri" pitchFamily="34" charset="0"/>
              </a:rPr>
              <a:t>The 8051 multiplexes address and data through port 0 to save pins.</a:t>
            </a:r>
          </a:p>
          <a:p>
            <a:pPr algn="just" eaLnBrk="1" hangingPunct="1"/>
            <a:r>
              <a:rPr lang="en-US" dirty="0" smtClean="0">
                <a:ea typeface="Calibri" pitchFamily="34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ea typeface="Calibri" pitchFamily="34" charset="0"/>
              </a:rPr>
              <a:t>ALE</a:t>
            </a:r>
            <a:r>
              <a:rPr lang="en-US" dirty="0" smtClean="0">
                <a:ea typeface="Calibri" pitchFamily="34" charset="0"/>
              </a:rPr>
              <a:t> indicates if P0 has address or data.</a:t>
            </a:r>
          </a:p>
          <a:p>
            <a:pPr lvl="1" algn="just" eaLnBrk="1" hangingPunct="1"/>
            <a:r>
              <a:rPr lang="en-US" i="1" dirty="0" smtClean="0">
                <a:solidFill>
                  <a:srgbClr val="CC99FF"/>
                </a:solidFill>
                <a:ea typeface="Calibri" pitchFamily="34" charset="0"/>
              </a:rPr>
              <a:t>When ALE=0, it provides data D0-D7</a:t>
            </a:r>
          </a:p>
          <a:p>
            <a:pPr lvl="1" algn="just" eaLnBrk="1" hangingPunct="1"/>
            <a:r>
              <a:rPr lang="en-US" i="1" dirty="0" smtClean="0">
                <a:solidFill>
                  <a:srgbClr val="CC99FF"/>
                </a:solidFill>
                <a:ea typeface="Calibri" pitchFamily="34" charset="0"/>
              </a:rPr>
              <a:t>When ALE=1, it has address A0-A7</a:t>
            </a:r>
          </a:p>
        </p:txBody>
      </p:sp>
      <p:pic>
        <p:nvPicPr>
          <p:cNvPr id="4711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4" y="785794"/>
            <a:ext cx="1928795" cy="56388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975484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Calibri" pitchFamily="34" charset="0"/>
              </a:rPr>
              <a:t>Port 1 and Port 2</a:t>
            </a:r>
          </a:p>
        </p:txBody>
      </p:sp>
      <p:sp>
        <p:nvSpPr>
          <p:cNvPr id="48131" name="Content Placeholder 8"/>
          <p:cNvSpPr>
            <a:spLocks noGrp="1"/>
          </p:cNvSpPr>
          <p:nvPr>
            <p:ph idx="1"/>
          </p:nvPr>
        </p:nvSpPr>
        <p:spPr>
          <a:xfrm>
            <a:off x="2214563" y="1214438"/>
            <a:ext cx="6745287" cy="5143500"/>
          </a:xfrm>
        </p:spPr>
        <p:txBody>
          <a:bodyPr/>
          <a:lstStyle/>
          <a:p>
            <a:pPr algn="just" eaLnBrk="1" hangingPunct="1"/>
            <a:r>
              <a:rPr lang="en-US" dirty="0" smtClean="0">
                <a:ea typeface="Calibri" pitchFamily="34" charset="0"/>
              </a:rPr>
              <a:t>In 8051-based systems </a:t>
            </a:r>
            <a:r>
              <a:rPr lang="en-US" b="1" dirty="0" smtClean="0">
                <a:solidFill>
                  <a:srgbClr val="CC99FF"/>
                </a:solidFill>
                <a:ea typeface="Calibri" pitchFamily="34" charset="0"/>
              </a:rPr>
              <a:t>with no external memory connection</a:t>
            </a:r>
            <a:r>
              <a:rPr lang="en-US" dirty="0" smtClean="0">
                <a:ea typeface="Calibri" pitchFamily="34" charset="0"/>
              </a:rPr>
              <a:t>:</a:t>
            </a:r>
          </a:p>
          <a:p>
            <a:pPr lvl="1" algn="just" eaLnBrk="1" hangingPunct="1"/>
            <a:r>
              <a:rPr lang="en-US" dirty="0" smtClean="0">
                <a:ea typeface="Calibri" pitchFamily="34" charset="0"/>
              </a:rPr>
              <a:t>Both P1 and P2 are used as simple I/O.</a:t>
            </a:r>
          </a:p>
          <a:p>
            <a:pPr algn="just" eaLnBrk="1" hangingPunct="1"/>
            <a:r>
              <a:rPr lang="en-US" dirty="0" smtClean="0">
                <a:ea typeface="Calibri" pitchFamily="34" charset="0"/>
              </a:rPr>
              <a:t>In 8051-based systems </a:t>
            </a:r>
            <a:r>
              <a:rPr lang="en-US" b="1" dirty="0" smtClean="0">
                <a:solidFill>
                  <a:srgbClr val="CC99FF"/>
                </a:solidFill>
                <a:ea typeface="Calibri" pitchFamily="34" charset="0"/>
              </a:rPr>
              <a:t>with external memory connections</a:t>
            </a:r>
            <a:r>
              <a:rPr lang="en-US" dirty="0" smtClean="0">
                <a:ea typeface="Calibri" pitchFamily="34" charset="0"/>
              </a:rPr>
              <a:t>:</a:t>
            </a:r>
          </a:p>
          <a:p>
            <a:pPr lvl="1" algn="just" eaLnBrk="1" hangingPunct="1"/>
            <a:r>
              <a:rPr lang="en-US" dirty="0" smtClean="0">
                <a:ea typeface="Calibri" pitchFamily="34" charset="0"/>
              </a:rPr>
              <a:t>Port 2 must be used along with P0 to provide the 16-bit address for the external memory.</a:t>
            </a:r>
          </a:p>
          <a:p>
            <a:pPr lvl="1" algn="just" eaLnBrk="1" hangingPunct="1"/>
            <a:r>
              <a:rPr lang="en-US" dirty="0" smtClean="0">
                <a:ea typeface="Calibri" pitchFamily="34" charset="0"/>
              </a:rPr>
              <a:t>P0 provides the lower 8 bits via A0 – A7.</a:t>
            </a:r>
          </a:p>
          <a:p>
            <a:pPr lvl="1" algn="just" eaLnBrk="1" hangingPunct="1"/>
            <a:r>
              <a:rPr lang="en-US" dirty="0" smtClean="0">
                <a:ea typeface="Calibri" pitchFamily="34" charset="0"/>
              </a:rPr>
              <a:t>P2 is used for the upper 8 bits of the 16-bit address, designated as A8 – A15, and it cannot be used for I/O.</a:t>
            </a:r>
          </a:p>
        </p:txBody>
      </p:sp>
      <p:pic>
        <p:nvPicPr>
          <p:cNvPr id="4813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" y="785794"/>
            <a:ext cx="1971675" cy="550072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38079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Calibri" pitchFamily="34" charset="0"/>
              </a:rPr>
              <a:t>Port 3</a:t>
            </a:r>
          </a:p>
        </p:txBody>
      </p:sp>
      <p:sp>
        <p:nvSpPr>
          <p:cNvPr id="49155" name="Content Placeholder 8"/>
          <p:cNvSpPr>
            <a:spLocks noGrp="1"/>
          </p:cNvSpPr>
          <p:nvPr>
            <p:ph idx="1"/>
          </p:nvPr>
        </p:nvSpPr>
        <p:spPr>
          <a:xfrm>
            <a:off x="2000250" y="1214438"/>
            <a:ext cx="6959600" cy="3071812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3000"/>
              </a:spcAft>
            </a:pPr>
            <a:r>
              <a:rPr lang="en-US" sz="3200" smtClean="0">
                <a:ea typeface="Calibri" pitchFamily="34" charset="0"/>
              </a:rPr>
              <a:t>Port 3 can be used as </a:t>
            </a:r>
            <a:r>
              <a:rPr lang="en-US" sz="3200" b="1" smtClean="0">
                <a:solidFill>
                  <a:srgbClr val="CC99FF"/>
                </a:solidFill>
                <a:ea typeface="Calibri" pitchFamily="34" charset="0"/>
              </a:rPr>
              <a:t>input or output</a:t>
            </a:r>
            <a:r>
              <a:rPr lang="en-US" sz="3200" smtClean="0">
                <a:ea typeface="Calibri" pitchFamily="34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spcAft>
                <a:spcPts val="3000"/>
              </a:spcAft>
            </a:pPr>
            <a:r>
              <a:rPr lang="en-US" sz="3200" smtClean="0">
                <a:ea typeface="Calibri" pitchFamily="34" charset="0"/>
              </a:rPr>
              <a:t>Port 3 has the </a:t>
            </a:r>
            <a:r>
              <a:rPr lang="en-US" sz="3200" b="1" smtClean="0">
                <a:solidFill>
                  <a:srgbClr val="CC99FF"/>
                </a:solidFill>
                <a:ea typeface="Calibri" pitchFamily="34" charset="0"/>
              </a:rPr>
              <a:t>additional function </a:t>
            </a:r>
            <a:r>
              <a:rPr lang="en-US" sz="3200" smtClean="0">
                <a:ea typeface="Calibri" pitchFamily="34" charset="0"/>
              </a:rPr>
              <a:t>of providing some extremely important signals</a:t>
            </a:r>
          </a:p>
        </p:txBody>
      </p:sp>
      <p:pic>
        <p:nvPicPr>
          <p:cNvPr id="4915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2524125"/>
            <a:ext cx="1752600" cy="3976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063" y="1000108"/>
            <a:ext cx="8905875" cy="55721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944411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Calibri" pitchFamily="34" charset="0"/>
              </a:rPr>
              <a:t>Pin Description Summary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A86945F-E709-4312-A175-40ECF76F4233}" type="slidenum">
              <a:rPr lang="en-US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10" name="Group 99"/>
          <p:cNvGraphicFramePr>
            <a:graphicFrameLocks noGrp="1"/>
          </p:cNvGraphicFramePr>
          <p:nvPr>
            <p:ph idx="4294967295"/>
          </p:nvPr>
        </p:nvGraphicFramePr>
        <p:xfrm>
          <a:off x="317500" y="1069975"/>
          <a:ext cx="8540750" cy="5215952"/>
        </p:xfrm>
        <a:graphic>
          <a:graphicData uri="http://schemas.openxmlformats.org/drawingml/2006/table">
            <a:tbl>
              <a:tblPr/>
              <a:tblGrid>
                <a:gridCol w="1412855"/>
                <a:gridCol w="785818"/>
                <a:gridCol w="6342077"/>
              </a:tblGrid>
              <a:tr h="27261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PIN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TYPE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NAME AND FUNCTION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00112">
                <a:tc>
                  <a:txBody>
                    <a:bodyPr/>
                    <a:lstStyle/>
                    <a:p>
                      <a:pPr marL="533400" marR="0" lvl="0" indent="-5334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Vss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I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Ground: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0 V reference.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08665">
                <a:tc>
                  <a:txBody>
                    <a:bodyPr/>
                    <a:lstStyle/>
                    <a:p>
                      <a:pPr marL="533400" marR="0" lvl="0" indent="-5334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Vcc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I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Power Supply: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This is the power supply voltage for normal, idle, and power-down operation.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68158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P0.0 - P0.7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I/O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Port 0: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Port 0 is an open-drain, bi-directional I/O port. Port 0 is also the multiplexed low-order address and data bus during accesses to external program and data memory.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60444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P1.0 - P1.7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I/O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Port 1: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Port I is an 8-bit bi-directional I/O port. </a:t>
                      </a: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05531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P2.0 - P2.7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I/O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Port 2: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Port 2 is an 8-bit bidirectional I/O. Port 2 emits the high order address byte during fetches from external program memory and during accesses to external data memory that use 16 bit addresses.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P3.0 - P3.7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I/O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Port 3: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Port 3 is an 8 bit bidirectional I/O port. Port 3 also serves special features as explained.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5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Calibri" pitchFamily="34" charset="0"/>
              </a:rPr>
              <a:t>Pin Description Summary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140391-E7BA-4E22-972F-53D1AA355914}" type="slidenum">
              <a:rPr lang="en-US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10" name="Group 9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42185535"/>
              </p:ext>
            </p:extLst>
          </p:nvPr>
        </p:nvGraphicFramePr>
        <p:xfrm>
          <a:off x="246634" y="980727"/>
          <a:ext cx="8540750" cy="5638800"/>
        </p:xfrm>
        <a:graphic>
          <a:graphicData uri="http://schemas.openxmlformats.org/drawingml/2006/table">
            <a:tbl>
              <a:tblPr/>
              <a:tblGrid>
                <a:gridCol w="1269979"/>
                <a:gridCol w="714380"/>
                <a:gridCol w="6556391"/>
              </a:tblGrid>
              <a:tr h="39291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PIN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TYPE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NAME AND FUNCTION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69516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RST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I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Reset: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A high on this pin for two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machine cycles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while the oscillator is running, resets the device.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69516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ALE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O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Address Latch Enable: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Output pulse for latching the low byte of the address during an access to external memory.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601896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PSEN*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O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Program Store Enable: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The read strobe to external program memory. When executing code from the external program memory, PSEN* is activated twice each machine cycle, except that two PSEN* activations are skipped during each access to external data memory.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206384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EA*/VPP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External Access Enable/Programming Supply Voltage: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Batang" pitchFamily="18" charset="-127"/>
                          <a:cs typeface="Calibri" pitchFamily="34" charset="0"/>
                        </a:rPr>
                        <a:t>EA* must be externally held low to enable the device to fetch code from external program memory locations. If EA* Is held high, the device executes from internal program memory. This pin also receives the programming supply voltage Vpp during Flash programming. (applies for 89c5x MCU's)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238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7467600" cy="648072"/>
          </a:xfrm>
        </p:spPr>
        <p:txBody>
          <a:bodyPr/>
          <a:lstStyle/>
          <a:p>
            <a:pPr algn="ctr"/>
            <a:r>
              <a:rPr lang="en-US" dirty="0"/>
              <a:t>Timers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0728"/>
            <a:ext cx="7715200" cy="5877272"/>
          </a:xfrm>
        </p:spPr>
        <p:txBody>
          <a:bodyPr>
            <a:normAutofit/>
          </a:bodyPr>
          <a:lstStyle/>
          <a:p>
            <a:r>
              <a:rPr lang="en-US" dirty="0"/>
              <a:t>Base 8051 has 2 timers</a:t>
            </a:r>
          </a:p>
          <a:p>
            <a:r>
              <a:rPr lang="en-US" dirty="0" smtClean="0"/>
              <a:t>Timer </a:t>
            </a:r>
            <a:r>
              <a:rPr lang="en-US" dirty="0"/>
              <a:t>mode</a:t>
            </a:r>
          </a:p>
          <a:p>
            <a:pPr lvl="1"/>
            <a:r>
              <a:rPr lang="en-US" dirty="0"/>
              <a:t>Increments every machine cycle (12 clock cycles)</a:t>
            </a:r>
          </a:p>
          <a:p>
            <a:r>
              <a:rPr lang="en-US" dirty="0"/>
              <a:t>Counter mode</a:t>
            </a:r>
          </a:p>
          <a:p>
            <a:pPr lvl="1"/>
            <a:r>
              <a:rPr lang="en-US" dirty="0"/>
              <a:t>Increments when T0/T1 go from 1 - 0 (external signal)</a:t>
            </a:r>
          </a:p>
          <a:p>
            <a:r>
              <a:rPr lang="en-US" dirty="0"/>
              <a:t>Access timer value directly</a:t>
            </a:r>
          </a:p>
          <a:p>
            <a:r>
              <a:rPr lang="en-US" dirty="0"/>
              <a:t>Timer can cause an interrupt</a:t>
            </a:r>
          </a:p>
          <a:p>
            <a:r>
              <a:rPr lang="en-US" dirty="0"/>
              <a:t>Timer 1 can be used to provide programmable baud rate for serial communications </a:t>
            </a:r>
          </a:p>
          <a:p>
            <a:r>
              <a:rPr lang="en-US" dirty="0"/>
              <a:t>Timer/Counter operation</a:t>
            </a:r>
          </a:p>
          <a:p>
            <a:pPr lvl="1"/>
            <a:r>
              <a:rPr lang="en-US" dirty="0"/>
              <a:t>Mode control register (</a:t>
            </a:r>
            <a:r>
              <a:rPr lang="en-US" dirty="0" err="1"/>
              <a:t>TMOD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Control register (</a:t>
            </a:r>
            <a:r>
              <a:rPr lang="en-US" dirty="0" err="1"/>
              <a:t>TCON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itle 4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Calibri" pitchFamily="34" charset="0"/>
              </a:rPr>
              <a:t>8051 Timer/Counter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4BD4AE-0303-4391-B587-E1F70E41A9A0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762000" y="1295400"/>
            <a:ext cx="914400" cy="762000"/>
          </a:xfrm>
          <a:prstGeom prst="cube">
            <a:avLst>
              <a:gd name="adj" fmla="val 9245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 Black" pitchFamily="34" charset="0"/>
              </a:rPr>
              <a:t>OSC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2336800" y="1295400"/>
            <a:ext cx="914400" cy="762000"/>
          </a:xfrm>
          <a:prstGeom prst="cube">
            <a:avLst>
              <a:gd name="adj" fmla="val 9245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 Black" pitchFamily="34" charset="0"/>
              </a:rPr>
              <a:t>÷12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 rot="10800000">
            <a:off x="2225675" y="4643438"/>
            <a:ext cx="838200" cy="838200"/>
          </a:xfrm>
          <a:prstGeom prst="moon">
            <a:avLst>
              <a:gd name="adj" fmla="val 86551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733800" y="3657600"/>
            <a:ext cx="685800" cy="838200"/>
          </a:xfrm>
          <a:prstGeom prst="flowChartDelay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30300" y="4572000"/>
            <a:ext cx="762000" cy="609600"/>
            <a:chOff x="3456" y="2400"/>
            <a:chExt cx="480" cy="384"/>
          </a:xfrm>
          <a:solidFill>
            <a:srgbClr val="00B0F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 rot="16200000">
              <a:off x="3468" y="2388"/>
              <a:ext cx="384" cy="408"/>
            </a:xfrm>
            <a:prstGeom prst="flowChartMerg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>
              <a:off x="3792" y="2520"/>
              <a:ext cx="144" cy="144"/>
            </a:xfrm>
            <a:prstGeom prst="flowChartConnector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1638300" y="17145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5562600" y="2057400"/>
            <a:ext cx="838200" cy="685800"/>
          </a:xfrm>
          <a:prstGeom prst="cube">
            <a:avLst>
              <a:gd name="adj" fmla="val 9245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Calibri" pitchFamily="34" charset="0"/>
              </a:rPr>
              <a:t>TLx</a:t>
            </a:r>
          </a:p>
          <a:p>
            <a:pPr algn="ctr"/>
            <a:r>
              <a:rPr lang="en-US" b="1">
                <a:solidFill>
                  <a:schemeClr val="tx1"/>
                </a:solidFill>
                <a:latin typeface="Calibri" pitchFamily="34" charset="0"/>
              </a:rPr>
              <a:t>(8 Bit)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3810000" y="24384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diamond" w="med" len="med"/>
            <a:tailEnd type="diamond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3200400" y="1714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1905000" y="4876800"/>
            <a:ext cx="4191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1371600" y="3886200"/>
            <a:ext cx="2362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3060700" y="50704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3429000" y="4267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V="1">
            <a:off x="1371600" y="3263900"/>
            <a:ext cx="2133600" cy="12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3505200" y="1701800"/>
            <a:ext cx="0" cy="584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V="1">
            <a:off x="3505200" y="25908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V="1">
            <a:off x="3429000" y="4254500"/>
            <a:ext cx="0" cy="8175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25" name="Object 2"/>
          <p:cNvGraphicFramePr>
            <a:graphicFrameLocks noChangeAspect="1"/>
          </p:cNvGraphicFramePr>
          <p:nvPr/>
        </p:nvGraphicFramePr>
        <p:xfrm>
          <a:off x="3657600" y="2057400"/>
          <a:ext cx="8763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571320" imgH="203040" progId="">
                  <p:embed/>
                </p:oleObj>
              </mc:Choice>
              <mc:Fallback>
                <p:oleObj name="Equation" r:id="rId3" imgW="57132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57400"/>
                        <a:ext cx="8763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"/>
          <p:cNvGraphicFramePr>
            <a:graphicFrameLocks noChangeAspect="1"/>
          </p:cNvGraphicFramePr>
          <p:nvPr/>
        </p:nvGraphicFramePr>
        <p:xfrm>
          <a:off x="3657600" y="2590800"/>
          <a:ext cx="83661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5" imgW="545760" imgH="203040" progId="">
                  <p:embed/>
                </p:oleObj>
              </mc:Choice>
              <mc:Fallback>
                <p:oleObj name="Equation" r:id="rId5" imgW="54576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590800"/>
                        <a:ext cx="836613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Line 23"/>
          <p:cNvSpPr>
            <a:spLocks noChangeShapeType="1"/>
          </p:cNvSpPr>
          <p:nvPr/>
        </p:nvSpPr>
        <p:spPr bwMode="auto">
          <a:xfrm flipH="1" flipV="1">
            <a:off x="3505200" y="2286000"/>
            <a:ext cx="304800" cy="152400"/>
          </a:xfrm>
          <a:prstGeom prst="line">
            <a:avLst/>
          </a:prstGeom>
          <a:noFill/>
          <a:ln w="12700">
            <a:solidFill>
              <a:srgbClr val="FF3333"/>
            </a:solidFill>
            <a:round/>
            <a:headEnd type="diamond" w="med" len="med"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838200" y="4876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29" name="Object 4"/>
          <p:cNvGraphicFramePr>
            <a:graphicFrameLocks noChangeAspect="1"/>
          </p:cNvGraphicFramePr>
          <p:nvPr/>
        </p:nvGraphicFramePr>
        <p:xfrm>
          <a:off x="161925" y="5816600"/>
          <a:ext cx="101758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7" imgW="596880" imgH="241200" progId="">
                  <p:embed/>
                </p:oleObj>
              </mc:Choice>
              <mc:Fallback>
                <p:oleObj name="Equation" r:id="rId7" imgW="596880" imgH="24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5816600"/>
                        <a:ext cx="1017588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5"/>
          <p:cNvGraphicFramePr>
            <a:graphicFrameLocks noChangeAspect="1"/>
          </p:cNvGraphicFramePr>
          <p:nvPr/>
        </p:nvGraphicFramePr>
        <p:xfrm>
          <a:off x="0" y="4665663"/>
          <a:ext cx="7810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9" imgW="342720" imgH="177480" progId="">
                  <p:embed/>
                </p:oleObj>
              </mc:Choice>
              <mc:Fallback>
                <p:oleObj name="Equation" r:id="rId9" imgW="342720" imgH="177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665663"/>
                        <a:ext cx="78105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6"/>
          <p:cNvGraphicFramePr>
            <a:graphicFrameLocks noChangeAspect="1"/>
          </p:cNvGraphicFramePr>
          <p:nvPr/>
        </p:nvGraphicFramePr>
        <p:xfrm>
          <a:off x="596900" y="3657600"/>
          <a:ext cx="5397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11" imgW="215640" imgH="164880" progId="">
                  <p:embed/>
                </p:oleObj>
              </mc:Choice>
              <mc:Fallback>
                <p:oleObj name="Equation" r:id="rId11" imgW="215640" imgH="164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3657600"/>
                        <a:ext cx="5397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/>
          <p:cNvGraphicFramePr>
            <a:graphicFrameLocks noChangeAspect="1"/>
          </p:cNvGraphicFramePr>
          <p:nvPr/>
        </p:nvGraphicFramePr>
        <p:xfrm>
          <a:off x="258763" y="3017838"/>
          <a:ext cx="10064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13" imgW="431640" imgH="203040" progId="">
                  <p:embed/>
                </p:oleObj>
              </mc:Choice>
              <mc:Fallback>
                <p:oleObj name="Equation" r:id="rId13" imgW="43164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3017838"/>
                        <a:ext cx="10064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1371600" y="6019800"/>
            <a:ext cx="6731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2032000" y="5257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 flipV="1">
            <a:off x="2032000" y="524510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5257800" y="2438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 flipH="1" flipV="1">
            <a:off x="4800600" y="2209800"/>
            <a:ext cx="457200" cy="228600"/>
          </a:xfrm>
          <a:prstGeom prst="line">
            <a:avLst/>
          </a:prstGeom>
          <a:noFill/>
          <a:ln w="12700">
            <a:solidFill>
              <a:srgbClr val="FF3333"/>
            </a:solidFill>
            <a:round/>
            <a:headEnd type="diamond" w="med" len="med"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V="1">
            <a:off x="4953000" y="2324100"/>
            <a:ext cx="38100" cy="17145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4432300" y="4092575"/>
            <a:ext cx="5334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0" name="AutoShape 36"/>
          <p:cNvSpPr>
            <a:spLocks noChangeArrowheads="1"/>
          </p:cNvSpPr>
          <p:nvPr/>
        </p:nvSpPr>
        <p:spPr bwMode="auto">
          <a:xfrm>
            <a:off x="6324600" y="2057400"/>
            <a:ext cx="838200" cy="685800"/>
          </a:xfrm>
          <a:prstGeom prst="cube">
            <a:avLst>
              <a:gd name="adj" fmla="val 9245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Calibri" pitchFamily="34" charset="0"/>
              </a:rPr>
              <a:t>THx</a:t>
            </a:r>
          </a:p>
          <a:p>
            <a:pPr algn="ctr"/>
            <a:r>
              <a:rPr lang="en-US" b="1">
                <a:solidFill>
                  <a:schemeClr val="tx1"/>
                </a:solidFill>
                <a:latin typeface="Calibri" pitchFamily="34" charset="0"/>
              </a:rPr>
              <a:t>(8 Bit)</a:t>
            </a:r>
            <a:endParaRPr lang="en-US" sz="2400" b="1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>
            <a:off x="7137400" y="24003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2" name="AutoShape 38"/>
          <p:cNvSpPr>
            <a:spLocks noChangeArrowheads="1"/>
          </p:cNvSpPr>
          <p:nvPr/>
        </p:nvSpPr>
        <p:spPr bwMode="auto">
          <a:xfrm>
            <a:off x="7429500" y="1981200"/>
            <a:ext cx="914400" cy="762000"/>
          </a:xfrm>
          <a:prstGeom prst="cube">
            <a:avLst>
              <a:gd name="adj" fmla="val 9245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Calibri" pitchFamily="34" charset="0"/>
              </a:rPr>
              <a:t>TFx</a:t>
            </a:r>
          </a:p>
          <a:p>
            <a:pPr algn="ctr"/>
            <a:r>
              <a:rPr lang="en-US" b="1">
                <a:solidFill>
                  <a:schemeClr val="tx1"/>
                </a:solidFill>
                <a:latin typeface="Calibri" pitchFamily="34" charset="0"/>
              </a:rPr>
              <a:t>(1 Bit)</a:t>
            </a:r>
            <a:endParaRPr lang="en-US" sz="2400" b="1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7239000" y="3505200"/>
            <a:ext cx="190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92D050"/>
                </a:solidFill>
                <a:latin typeface="Arial Black" pitchFamily="34" charset="0"/>
              </a:rPr>
              <a:t>INTERRUPT</a:t>
            </a:r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>
            <a:off x="8305800" y="2374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8610600" y="2362200"/>
            <a:ext cx="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000500" y="4786313"/>
            <a:ext cx="49530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684713" y="5256213"/>
            <a:ext cx="571500" cy="285750"/>
          </a:xfrm>
          <a:prstGeom prst="rect">
            <a:avLst/>
          </a:prstGeom>
          <a:solidFill>
            <a:srgbClr val="FF0000">
              <a:alpha val="43137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7113588" y="5256213"/>
            <a:ext cx="571500" cy="285750"/>
          </a:xfrm>
          <a:prstGeom prst="rect">
            <a:avLst/>
          </a:prstGeom>
          <a:solidFill>
            <a:srgbClr val="FF0000">
              <a:alpha val="43137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010025" y="5673725"/>
            <a:ext cx="49244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4062413" y="6153150"/>
            <a:ext cx="571500" cy="285750"/>
          </a:xfrm>
          <a:prstGeom prst="rect">
            <a:avLst/>
          </a:prstGeom>
          <a:solidFill>
            <a:srgbClr val="FF0000">
              <a:alpha val="43137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5265738" y="6153150"/>
            <a:ext cx="571500" cy="285750"/>
          </a:xfrm>
          <a:prstGeom prst="rect">
            <a:avLst/>
          </a:prstGeom>
          <a:solidFill>
            <a:srgbClr val="FF0000">
              <a:alpha val="43137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4673600" y="6153150"/>
            <a:ext cx="571500" cy="285750"/>
          </a:xfrm>
          <a:prstGeom prst="rect">
            <a:avLst/>
          </a:prstGeom>
          <a:solidFill>
            <a:srgbClr val="FF0000">
              <a:alpha val="43137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5878513" y="6153150"/>
            <a:ext cx="571500" cy="285750"/>
          </a:xfrm>
          <a:prstGeom prst="rect">
            <a:avLst/>
          </a:prstGeom>
          <a:solidFill>
            <a:srgbClr val="FF0000">
              <a:alpha val="43137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4071938" y="5256213"/>
            <a:ext cx="571500" cy="285750"/>
          </a:xfrm>
          <a:prstGeom prst="rect">
            <a:avLst/>
          </a:prstGeom>
          <a:solidFill>
            <a:srgbClr val="FF0000">
              <a:alpha val="43137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6500813" y="5256213"/>
            <a:ext cx="571500" cy="285750"/>
          </a:xfrm>
          <a:prstGeom prst="rect">
            <a:avLst/>
          </a:prstGeom>
          <a:solidFill>
            <a:srgbClr val="FF0000">
              <a:alpha val="43137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68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000"/>
                            </p:stCondLst>
                            <p:childTnLst>
                              <p:par>
                                <p:cTn id="2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91264" cy="792088"/>
          </a:xfrm>
        </p:spPr>
        <p:txBody>
          <a:bodyPr/>
          <a:lstStyle/>
          <a:p>
            <a:pPr algn="ctr"/>
            <a:r>
              <a:rPr lang="en-US" dirty="0"/>
              <a:t>Timer/Counter Control Register (</a:t>
            </a:r>
            <a:r>
              <a:rPr lang="en-US" dirty="0" err="1"/>
              <a:t>TCON</a:t>
            </a:r>
            <a:r>
              <a:rPr lang="en-US" dirty="0"/>
              <a:t>)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712"/>
            <a:ext cx="7467600" cy="5637240"/>
          </a:xfrm>
        </p:spPr>
        <p:txBody>
          <a:bodyPr/>
          <a:lstStyle/>
          <a:p>
            <a:r>
              <a:rPr lang="en-US" dirty="0" err="1"/>
              <a:t>TR</a:t>
            </a:r>
            <a:r>
              <a:rPr lang="en-US" dirty="0"/>
              <a:t> - enable timer/counter</a:t>
            </a:r>
          </a:p>
          <a:p>
            <a:r>
              <a:rPr lang="en-US" dirty="0" err="1"/>
              <a:t>TF</a:t>
            </a:r>
            <a:r>
              <a:rPr lang="en-US" dirty="0"/>
              <a:t> - overflow flag: can cause interrupt</a:t>
            </a:r>
          </a:p>
          <a:p>
            <a:r>
              <a:rPr lang="en-US" dirty="0"/>
              <a:t>IE/IT - external interrupts and type control</a:t>
            </a:r>
          </a:p>
          <a:p>
            <a:pPr lvl="1"/>
            <a:r>
              <a:rPr lang="en-US" dirty="0"/>
              <a:t>not related to the timer/counter</a:t>
            </a:r>
          </a:p>
        </p:txBody>
      </p:sp>
      <p:pic>
        <p:nvPicPr>
          <p:cNvPr id="18842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20"/>
          <a:stretch/>
        </p:blipFill>
        <p:spPr bwMode="auto">
          <a:xfrm>
            <a:off x="179512" y="2564904"/>
            <a:ext cx="8568952" cy="429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992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7467600" cy="490066"/>
          </a:xfrm>
        </p:spPr>
        <p:txBody>
          <a:bodyPr>
            <a:normAutofit fontScale="90000"/>
          </a:bodyPr>
          <a:lstStyle/>
          <a:p>
            <a:r>
              <a:rPr lang="en-US" dirty="0"/>
              <a:t>Mode Control Register (</a:t>
            </a:r>
            <a:r>
              <a:rPr lang="en-US" dirty="0" err="1"/>
              <a:t>TMOD</a:t>
            </a:r>
            <a:r>
              <a:rPr lang="en-US" dirty="0"/>
              <a:t>)</a:t>
            </a:r>
          </a:p>
        </p:txBody>
      </p:sp>
      <p:pic>
        <p:nvPicPr>
          <p:cNvPr id="18534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2" t="3705" r="9677" b="7384"/>
          <a:stretch/>
        </p:blipFill>
        <p:spPr bwMode="auto">
          <a:xfrm>
            <a:off x="179512" y="3212976"/>
            <a:ext cx="8640960" cy="364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548680"/>
            <a:ext cx="8363272" cy="2520280"/>
          </a:xfrm>
        </p:spPr>
        <p:txBody>
          <a:bodyPr/>
          <a:lstStyle/>
          <a:p>
            <a:r>
              <a:rPr lang="en-US" dirty="0"/>
              <a:t>Modes 0-3</a:t>
            </a:r>
          </a:p>
          <a:p>
            <a:r>
              <a:rPr lang="en-US" dirty="0"/>
              <a:t>GATE - allows external pin to enable timer (e.g. external pulse)</a:t>
            </a:r>
          </a:p>
          <a:p>
            <a:pPr lvl="1"/>
            <a:r>
              <a:rPr lang="en-US" dirty="0"/>
              <a:t>0: </a:t>
            </a:r>
            <a:r>
              <a:rPr lang="en-US" dirty="0" err="1"/>
              <a:t>INT</a:t>
            </a:r>
            <a:r>
              <a:rPr lang="en-US" dirty="0"/>
              <a:t> pin not used</a:t>
            </a:r>
          </a:p>
          <a:p>
            <a:pPr lvl="1"/>
            <a:r>
              <a:rPr lang="en-US" dirty="0"/>
              <a:t>1: counter enabled by </a:t>
            </a:r>
            <a:r>
              <a:rPr lang="en-US" dirty="0" err="1"/>
              <a:t>INT</a:t>
            </a:r>
            <a:r>
              <a:rPr lang="en-US" dirty="0"/>
              <a:t> pin (port 3.2, 3.3)</a:t>
            </a:r>
          </a:p>
          <a:p>
            <a:r>
              <a:rPr lang="en-US" dirty="0"/>
              <a:t>C/T - indicates timer or counter mode</a:t>
            </a:r>
          </a:p>
        </p:txBody>
      </p:sp>
    </p:spTree>
    <p:extLst>
      <p:ext uri="{BB962C8B-B14F-4D97-AF65-F5344CB8AC3E}">
        <p14:creationId xmlns:p14="http://schemas.microsoft.com/office/powerpoint/2010/main" val="316928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52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0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8640"/>
            <a:ext cx="8435280" cy="6669360"/>
          </a:xfrm>
        </p:spPr>
        <p:txBody>
          <a:bodyPr/>
          <a:lstStyle/>
          <a:p>
            <a:r>
              <a:rPr lang="en-US" dirty="0"/>
              <a:t>Example 1 In the following program, we create a square wave of 50% duty cycle (with equal portions high and low) on the P1.5 bit. Timer 0 is used to generate the time delay. Analyze the program. Also calculate the delay generated. Assume </a:t>
            </a:r>
            <a:r>
              <a:rPr lang="en-US" dirty="0" err="1"/>
              <a:t>XTAL</a:t>
            </a:r>
            <a:r>
              <a:rPr lang="en-US" dirty="0"/>
              <a:t>=11.0592MHz.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824" t="42126" r="28416" b="23422"/>
          <a:stretch/>
        </p:blipFill>
        <p:spPr>
          <a:xfrm>
            <a:off x="323528" y="2067932"/>
            <a:ext cx="8348407" cy="479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9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785818"/>
          </a:xfrm>
        </p:spPr>
        <p:txBody>
          <a:bodyPr/>
          <a:lstStyle/>
          <a:p>
            <a:r>
              <a:rPr lang="en-US" dirty="0" smtClean="0"/>
              <a:t>Pin Diagram</a:t>
            </a:r>
            <a:endParaRPr lang="en-IN" dirty="0"/>
          </a:p>
        </p:txBody>
      </p:sp>
      <p:pic>
        <p:nvPicPr>
          <p:cNvPr id="161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714356"/>
            <a:ext cx="5929354" cy="57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96850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867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Calibri" pitchFamily="34" charset="0"/>
              </a:rPr>
              <a:t>Pin Description of the 8051</a:t>
            </a:r>
          </a:p>
        </p:txBody>
      </p:sp>
      <p:sp>
        <p:nvSpPr>
          <p:cNvPr id="36867" name="Content Placeholder 9"/>
          <p:cNvSpPr>
            <a:spLocks noGrp="1"/>
          </p:cNvSpPr>
          <p:nvPr>
            <p:ph idx="1"/>
          </p:nvPr>
        </p:nvSpPr>
        <p:spPr>
          <a:xfrm>
            <a:off x="173038" y="1214438"/>
            <a:ext cx="8786812" cy="51435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dirty="0" smtClean="0">
                <a:ea typeface="Calibri" pitchFamily="34" charset="0"/>
              </a:rPr>
              <a:t>8051 family members (e.g., 8751, 89C51, 89C52, DS89C4x0)</a:t>
            </a:r>
          </a:p>
          <a:p>
            <a:pPr lvl="1" algn="just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dirty="0" smtClean="0">
                <a:ea typeface="Calibri" pitchFamily="34" charset="0"/>
              </a:rPr>
              <a:t>Have </a:t>
            </a:r>
            <a:r>
              <a:rPr lang="en-US" b="1" dirty="0" smtClean="0">
                <a:solidFill>
                  <a:srgbClr val="00B0F0"/>
                </a:solidFill>
                <a:ea typeface="Calibri" pitchFamily="34" charset="0"/>
              </a:rPr>
              <a:t>40 pins </a:t>
            </a:r>
            <a:r>
              <a:rPr lang="en-US" dirty="0" smtClean="0">
                <a:ea typeface="Calibri" pitchFamily="34" charset="0"/>
              </a:rPr>
              <a:t>dedicated for various functions such as I/O, RD, WR, address, data, and interrupts.</a:t>
            </a:r>
          </a:p>
          <a:p>
            <a:pPr lvl="1" algn="just" eaLnBrk="1" hangingPunct="1"/>
            <a:r>
              <a:rPr lang="en-US" dirty="0" smtClean="0">
                <a:ea typeface="Calibri" pitchFamily="34" charset="0"/>
              </a:rPr>
              <a:t>Come in different packages, such as </a:t>
            </a:r>
          </a:p>
          <a:p>
            <a:pPr lvl="2" algn="just" eaLnBrk="1" hangingPunct="1"/>
            <a:r>
              <a:rPr lang="en-US" i="1" dirty="0" smtClean="0">
                <a:solidFill>
                  <a:srgbClr val="CC99FF"/>
                </a:solidFill>
                <a:ea typeface="Calibri" pitchFamily="34" charset="0"/>
              </a:rPr>
              <a:t>DIP(dual in-line package),</a:t>
            </a:r>
          </a:p>
          <a:p>
            <a:pPr lvl="2" algn="just" eaLnBrk="1" hangingPunct="1"/>
            <a:r>
              <a:rPr lang="en-US" i="1" dirty="0" smtClean="0">
                <a:solidFill>
                  <a:srgbClr val="CC99FF"/>
                </a:solidFill>
                <a:ea typeface="Calibri" pitchFamily="34" charset="0"/>
              </a:rPr>
              <a:t>QFP(quad flat package), and</a:t>
            </a:r>
          </a:p>
          <a:p>
            <a:pPr lvl="2" algn="just"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i="1" dirty="0" smtClean="0">
                <a:solidFill>
                  <a:srgbClr val="CC99FF"/>
                </a:solidFill>
                <a:ea typeface="Calibri" pitchFamily="34" charset="0"/>
              </a:rPr>
              <a:t>LLC(leadless chip carrier)</a:t>
            </a:r>
          </a:p>
          <a:p>
            <a:pPr algn="just" eaLnBrk="1" hangingPunct="1"/>
            <a:r>
              <a:rPr lang="en-US" dirty="0" smtClean="0">
                <a:ea typeface="Calibri" pitchFamily="34" charset="0"/>
              </a:rPr>
              <a:t>Some companies provide a 20-pin version of the 8051 with a reduced number of I/O ports for less demanding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3918401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Calibri" pitchFamily="34" charset="0"/>
              </a:rPr>
              <a:t>XTAL1 and XTAL2</a:t>
            </a:r>
          </a:p>
        </p:txBody>
      </p:sp>
      <p:sp>
        <p:nvSpPr>
          <p:cNvPr id="38915" name="Content Placeholder 8"/>
          <p:cNvSpPr>
            <a:spLocks noGrp="1"/>
          </p:cNvSpPr>
          <p:nvPr>
            <p:ph idx="1"/>
          </p:nvPr>
        </p:nvSpPr>
        <p:spPr>
          <a:xfrm>
            <a:off x="173038" y="1214438"/>
            <a:ext cx="8786812" cy="2643187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Calibri" pitchFamily="34" charset="0"/>
              </a:rPr>
              <a:t>The 8051 has an on-chip oscillator but requires an external crystal to run it</a:t>
            </a:r>
          </a:p>
          <a:p>
            <a:pPr lvl="1" eaLnBrk="1" hangingPunct="1"/>
            <a:r>
              <a:rPr lang="en-US" dirty="0" smtClean="0">
                <a:ea typeface="Calibri" pitchFamily="34" charset="0"/>
              </a:rPr>
              <a:t>A quartz crystal oscillator is connected to inputs XTAL1 (pin19) and XTAL2 (pin18)</a:t>
            </a:r>
          </a:p>
          <a:p>
            <a:pPr lvl="1" eaLnBrk="1" hangingPunct="1"/>
            <a:r>
              <a:rPr lang="en-US" dirty="0" smtClean="0">
                <a:ea typeface="Calibri" pitchFamily="34" charset="0"/>
              </a:rPr>
              <a:t>The quartz crystal oscillator also needs two capacitors of 30 pF value</a:t>
            </a:r>
          </a:p>
          <a:p>
            <a:pPr lvl="1" eaLnBrk="1" hangingPunct="1"/>
            <a:r>
              <a:rPr lang="en-US" dirty="0" smtClean="0">
                <a:ea typeface="Calibri" pitchFamily="34" charset="0"/>
              </a:rPr>
              <a:t>The original 8051 operates at </a:t>
            </a:r>
            <a:r>
              <a:rPr lang="en-US" dirty="0" smtClean="0">
                <a:solidFill>
                  <a:srgbClr val="FFFF00"/>
                </a:solidFill>
                <a:ea typeface="Calibri" pitchFamily="34" charset="0"/>
              </a:rPr>
              <a:t>12 MHZ</a:t>
            </a:r>
          </a:p>
        </p:txBody>
      </p:sp>
      <p:pic>
        <p:nvPicPr>
          <p:cNvPr id="7014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60" y="3643314"/>
            <a:ext cx="2857520" cy="27860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067973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Calibri" pitchFamily="34" charset="0"/>
              </a:rPr>
              <a:t>XTAL1 and XTAL2 …..</a:t>
            </a:r>
          </a:p>
        </p:txBody>
      </p:sp>
      <p:sp>
        <p:nvSpPr>
          <p:cNvPr id="39939" name="Content Placeholder 8"/>
          <p:cNvSpPr>
            <a:spLocks noGrp="1"/>
          </p:cNvSpPr>
          <p:nvPr>
            <p:ph idx="1"/>
          </p:nvPr>
        </p:nvSpPr>
        <p:spPr>
          <a:xfrm>
            <a:off x="173038" y="1214438"/>
            <a:ext cx="8786812" cy="2000250"/>
          </a:xfrm>
        </p:spPr>
        <p:txBody>
          <a:bodyPr/>
          <a:lstStyle/>
          <a:p>
            <a:pPr eaLnBrk="1" hangingPunct="1"/>
            <a:r>
              <a:rPr lang="en-US" smtClean="0">
                <a:ea typeface="Calibri" pitchFamily="34" charset="0"/>
              </a:rPr>
              <a:t>If you use a frequency source other than a crystal oscillator, such as a TTL oscillator:</a:t>
            </a:r>
          </a:p>
          <a:p>
            <a:pPr lvl="1" eaLnBrk="1" hangingPunct="1"/>
            <a:r>
              <a:rPr lang="en-US" smtClean="0">
                <a:ea typeface="Calibri" pitchFamily="34" charset="0"/>
              </a:rPr>
              <a:t>It will be connected to XTAL1</a:t>
            </a:r>
          </a:p>
          <a:p>
            <a:pPr lvl="1" eaLnBrk="1" hangingPunct="1"/>
            <a:r>
              <a:rPr lang="en-US" smtClean="0">
                <a:ea typeface="Calibri" pitchFamily="34" charset="0"/>
              </a:rPr>
              <a:t>XTAL2 is left unconnected</a:t>
            </a:r>
          </a:p>
        </p:txBody>
      </p:sp>
      <p:pic>
        <p:nvPicPr>
          <p:cNvPr id="71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2928934"/>
            <a:ext cx="4076700" cy="3067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418725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37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3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Calibri" pitchFamily="34" charset="0"/>
              </a:rPr>
              <a:t>RST</a:t>
            </a:r>
          </a:p>
        </p:txBody>
      </p:sp>
      <p:sp>
        <p:nvSpPr>
          <p:cNvPr id="41987" name="Content Placeholder 8"/>
          <p:cNvSpPr>
            <a:spLocks noGrp="1"/>
          </p:cNvSpPr>
          <p:nvPr>
            <p:ph idx="1"/>
          </p:nvPr>
        </p:nvSpPr>
        <p:spPr>
          <a:xfrm>
            <a:off x="173038" y="1214438"/>
            <a:ext cx="8786812" cy="2428875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sz="2400" dirty="0" smtClean="0">
                <a:ea typeface="Calibri" pitchFamily="34" charset="0"/>
              </a:rPr>
              <a:t>RESET pin is an input and is active high (normally low)</a:t>
            </a:r>
          </a:p>
          <a:p>
            <a:pPr algn="just" eaLnBrk="1" hangingPunct="1"/>
            <a:r>
              <a:rPr lang="en-US" sz="2400" dirty="0" smtClean="0">
                <a:ea typeface="Calibri" pitchFamily="34" charset="0"/>
              </a:rPr>
              <a:t>Upon applying a high pulse to this pin, the microcontroller will reset and terminate all activities</a:t>
            </a:r>
          </a:p>
          <a:p>
            <a:pPr algn="just" eaLnBrk="1" hangingPunct="1"/>
            <a:r>
              <a:rPr lang="en-US" sz="2400" dirty="0" smtClean="0">
                <a:ea typeface="Calibri" pitchFamily="34" charset="0"/>
              </a:rPr>
              <a:t>This is often referred to as a power-on reset</a:t>
            </a:r>
          </a:p>
          <a:p>
            <a:pPr algn="just" eaLnBrk="1" hangingPunct="1"/>
            <a:r>
              <a:rPr lang="en-US" sz="2400" dirty="0" smtClean="0">
                <a:ea typeface="Calibri" pitchFamily="34" charset="0"/>
              </a:rPr>
              <a:t>Activating a power-on reset will cause all values in the registers to be lost</a:t>
            </a:r>
          </a:p>
        </p:txBody>
      </p:sp>
      <p:pic>
        <p:nvPicPr>
          <p:cNvPr id="7004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88" y="3714750"/>
            <a:ext cx="5453062" cy="2636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517306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0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Calibri" pitchFamily="34" charset="0"/>
              </a:rPr>
              <a:t>EA’</a:t>
            </a:r>
          </a:p>
        </p:txBody>
      </p:sp>
      <p:sp>
        <p:nvSpPr>
          <p:cNvPr id="44035" name="Content Placeholder 8"/>
          <p:cNvSpPr>
            <a:spLocks noGrp="1"/>
          </p:cNvSpPr>
          <p:nvPr>
            <p:ph idx="1"/>
          </p:nvPr>
        </p:nvSpPr>
        <p:spPr>
          <a:xfrm>
            <a:off x="642910" y="1214438"/>
            <a:ext cx="8316940" cy="51435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3000"/>
              </a:spcAft>
            </a:pPr>
            <a:r>
              <a:rPr lang="en-US" dirty="0" smtClean="0">
                <a:ea typeface="Calibri" pitchFamily="34" charset="0"/>
              </a:rPr>
              <a:t>EA’, </a:t>
            </a:r>
            <a:r>
              <a:rPr lang="en-US" b="1" dirty="0" smtClean="0">
                <a:solidFill>
                  <a:srgbClr val="00B0F0"/>
                </a:solidFill>
                <a:ea typeface="Calibri" pitchFamily="34" charset="0"/>
              </a:rPr>
              <a:t>“external access’’</a:t>
            </a:r>
            <a:r>
              <a:rPr lang="en-US" dirty="0" smtClean="0">
                <a:ea typeface="Calibri" pitchFamily="34" charset="0"/>
              </a:rPr>
              <a:t>, is an input pin and must be connected to </a:t>
            </a:r>
            <a:r>
              <a:rPr lang="en-US" dirty="0" err="1" smtClean="0">
                <a:ea typeface="Calibri" pitchFamily="34" charset="0"/>
              </a:rPr>
              <a:t>Vcc</a:t>
            </a:r>
            <a:r>
              <a:rPr lang="en-US" dirty="0" smtClean="0">
                <a:ea typeface="Calibri" pitchFamily="34" charset="0"/>
              </a:rPr>
              <a:t> or GND</a:t>
            </a:r>
          </a:p>
          <a:p>
            <a:pPr algn="just" eaLnBrk="1" hangingPunct="1">
              <a:spcBef>
                <a:spcPct val="0"/>
              </a:spcBef>
              <a:spcAft>
                <a:spcPts val="3000"/>
              </a:spcAft>
            </a:pPr>
            <a:r>
              <a:rPr lang="en-US" dirty="0" smtClean="0">
                <a:ea typeface="Calibri" pitchFamily="34" charset="0"/>
              </a:rPr>
              <a:t>The 8051 family members all come with on-chip ROM to store programs and also have an external code and data memory.</a:t>
            </a:r>
          </a:p>
          <a:p>
            <a:pPr algn="just" eaLnBrk="1" hangingPunct="1">
              <a:spcBef>
                <a:spcPct val="0"/>
              </a:spcBef>
              <a:spcAft>
                <a:spcPts val="3000"/>
              </a:spcAft>
            </a:pPr>
            <a:r>
              <a:rPr lang="en-US" dirty="0" smtClean="0">
                <a:ea typeface="Calibri" pitchFamily="34" charset="0"/>
              </a:rPr>
              <a:t>Normally EA pin is connected to </a:t>
            </a:r>
            <a:r>
              <a:rPr lang="en-US" dirty="0" err="1" smtClean="0">
                <a:ea typeface="Calibri" pitchFamily="34" charset="0"/>
              </a:rPr>
              <a:t>Vcc</a:t>
            </a:r>
            <a:r>
              <a:rPr lang="en-US" dirty="0" smtClean="0">
                <a:ea typeface="Calibri" pitchFamily="34" charset="0"/>
              </a:rPr>
              <a:t> (</a:t>
            </a:r>
            <a:r>
              <a:rPr lang="en-US" dirty="0" smtClean="0">
                <a:solidFill>
                  <a:srgbClr val="FFFF00"/>
                </a:solidFill>
                <a:ea typeface="Calibri" pitchFamily="34" charset="0"/>
              </a:rPr>
              <a:t>Internal Access</a:t>
            </a:r>
            <a:r>
              <a:rPr lang="en-US" dirty="0" smtClean="0">
                <a:ea typeface="Calibri" pitchFamily="34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spcAft>
                <a:spcPts val="3000"/>
              </a:spcAft>
            </a:pPr>
            <a:r>
              <a:rPr lang="en-US" dirty="0" smtClean="0">
                <a:ea typeface="Calibri" pitchFamily="34" charset="0"/>
              </a:rPr>
              <a:t>EA pin must be connected to GND to indicate that the code or data is stored externally.</a:t>
            </a:r>
          </a:p>
        </p:txBody>
      </p:sp>
    </p:spTree>
    <p:extLst>
      <p:ext uri="{BB962C8B-B14F-4D97-AF65-F5344CB8AC3E}">
        <p14:creationId xmlns:p14="http://schemas.microsoft.com/office/powerpoint/2010/main" val="2144058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Calibri" pitchFamily="34" charset="0"/>
              </a:rPr>
              <a:t>PSEN’ and ALE</a:t>
            </a:r>
          </a:p>
        </p:txBody>
      </p:sp>
      <p:sp>
        <p:nvSpPr>
          <p:cNvPr id="45059" name="Content Placeholder 8"/>
          <p:cNvSpPr>
            <a:spLocks noGrp="1"/>
          </p:cNvSpPr>
          <p:nvPr>
            <p:ph idx="1"/>
          </p:nvPr>
        </p:nvSpPr>
        <p:spPr>
          <a:xfrm>
            <a:off x="357159" y="1214438"/>
            <a:ext cx="8602692" cy="51435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dirty="0" smtClean="0">
                <a:ea typeface="Calibri" pitchFamily="34" charset="0"/>
              </a:rPr>
              <a:t>PSEN, </a:t>
            </a:r>
            <a:r>
              <a:rPr lang="en-US" b="1" dirty="0" smtClean="0">
                <a:solidFill>
                  <a:srgbClr val="00B0F0"/>
                </a:solidFill>
                <a:ea typeface="Calibri" pitchFamily="34" charset="0"/>
              </a:rPr>
              <a:t>“program store enable’’</a:t>
            </a:r>
            <a:r>
              <a:rPr lang="en-US" dirty="0" smtClean="0">
                <a:ea typeface="Calibri" pitchFamily="34" charset="0"/>
              </a:rPr>
              <a:t>, is an output pin</a:t>
            </a:r>
          </a:p>
          <a:p>
            <a:pPr algn="just"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dirty="0" smtClean="0">
                <a:ea typeface="Calibri" pitchFamily="34" charset="0"/>
              </a:rPr>
              <a:t>This pin is connected to the OE pin of the external memory.</a:t>
            </a:r>
          </a:p>
          <a:p>
            <a:pPr algn="just"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dirty="0" smtClean="0">
                <a:ea typeface="Calibri" pitchFamily="34" charset="0"/>
              </a:rPr>
              <a:t>For External Code Memory, PSEN’ = 0</a:t>
            </a:r>
          </a:p>
          <a:p>
            <a:pPr algn="just"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dirty="0" smtClean="0">
                <a:ea typeface="Calibri" pitchFamily="34" charset="0"/>
              </a:rPr>
              <a:t>For External Data Memory, PSEN’ = 1</a:t>
            </a:r>
          </a:p>
          <a:p>
            <a:pPr algn="just"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dirty="0" smtClean="0">
                <a:ea typeface="Calibri" pitchFamily="34" charset="0"/>
              </a:rPr>
              <a:t>ALE pin is used for </a:t>
            </a:r>
            <a:r>
              <a:rPr lang="en-US" dirty="0" err="1" smtClean="0">
                <a:ea typeface="Calibri" pitchFamily="34" charset="0"/>
              </a:rPr>
              <a:t>demultiplexing</a:t>
            </a:r>
            <a:r>
              <a:rPr lang="en-US" dirty="0" smtClean="0">
                <a:ea typeface="Calibri" pitchFamily="34" charset="0"/>
              </a:rPr>
              <a:t> the address and data.</a:t>
            </a:r>
          </a:p>
        </p:txBody>
      </p:sp>
    </p:spTree>
    <p:extLst>
      <p:ext uri="{BB962C8B-B14F-4D97-AF65-F5344CB8AC3E}">
        <p14:creationId xmlns:p14="http://schemas.microsoft.com/office/powerpoint/2010/main" val="3343716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98</TotalTime>
  <Words>1118</Words>
  <Application>Microsoft Office PowerPoint</Application>
  <PresentationFormat>On-screen Show (4:3)</PresentationFormat>
  <Paragraphs>132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Black</vt:lpstr>
      <vt:lpstr>Batang</vt:lpstr>
      <vt:lpstr>Calibri</vt:lpstr>
      <vt:lpstr>Century Schoolbook</vt:lpstr>
      <vt:lpstr>Wingdings</vt:lpstr>
      <vt:lpstr>Wingdings 2</vt:lpstr>
      <vt:lpstr>Oriel</vt:lpstr>
      <vt:lpstr>Equation</vt:lpstr>
      <vt:lpstr>8051 Timer</vt:lpstr>
      <vt:lpstr>PowerPoint Presentation</vt:lpstr>
      <vt:lpstr>Pin Diagram</vt:lpstr>
      <vt:lpstr>Pin Description of the 8051</vt:lpstr>
      <vt:lpstr>XTAL1 and XTAL2</vt:lpstr>
      <vt:lpstr>XTAL1 and XTAL2 …..</vt:lpstr>
      <vt:lpstr>RST</vt:lpstr>
      <vt:lpstr>EA’</vt:lpstr>
      <vt:lpstr>PSEN’ and ALE</vt:lpstr>
      <vt:lpstr>I/O Port Pins</vt:lpstr>
      <vt:lpstr>Port 0</vt:lpstr>
      <vt:lpstr>Port 1 and Port 2</vt:lpstr>
      <vt:lpstr>Port 3</vt:lpstr>
      <vt:lpstr>Pin Description Summary</vt:lpstr>
      <vt:lpstr>Pin Description Summary</vt:lpstr>
      <vt:lpstr>Timers</vt:lpstr>
      <vt:lpstr>8051 Timer/Counter</vt:lpstr>
      <vt:lpstr>Timer/Counter Control Register (TCON)</vt:lpstr>
      <vt:lpstr>Mode Control Register (TMOD)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 5.0</dc:title>
  <dc:creator>PC</dc:creator>
  <cp:lastModifiedBy>Administrator</cp:lastModifiedBy>
  <cp:revision>13</cp:revision>
  <dcterms:created xsi:type="dcterms:W3CDTF">2023-12-06T16:51:57Z</dcterms:created>
  <dcterms:modified xsi:type="dcterms:W3CDTF">2024-02-27T06:28:02Z</dcterms:modified>
</cp:coreProperties>
</file>