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228" autoAdjust="0"/>
  </p:normalViewPr>
  <p:slideViewPr>
    <p:cSldViewPr>
      <p:cViewPr varScale="1">
        <p:scale>
          <a:sx n="65" d="100"/>
          <a:sy n="65" d="100"/>
        </p:scale>
        <p:origin x="-153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13C5BF-FA4B-4C84-80F1-6C91804AED49}" type="datetimeFigureOut">
              <a:rPr lang="en-US" smtClean="0"/>
              <a:t>3/15/2024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3E4C2-BCE3-43AE-B313-A0FA25E16E40}" type="slidenum">
              <a:rPr lang="en-US" smtClean="0"/>
              <a:t>‹#›</a:t>
            </a:fld>
            <a:endParaRPr lang="en-US"/>
          </a:p>
        </p:txBody>
      </p:sp>
    </p:spTree>
    <p:extLst>
      <p:ext uri="{BB962C8B-B14F-4D97-AF65-F5344CB8AC3E}">
        <p14:creationId xmlns:p14="http://schemas.microsoft.com/office/powerpoint/2010/main" val="133921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B61FAA7-35B0-4C15-8E1F-6168512569F8}" type="datetimeFigureOut">
              <a:rPr lang="en-IN" smtClean="0"/>
              <a:t>15-03-2024</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8D4D856-00EF-4A8A-AFCB-9CFD8079555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B61FAA7-35B0-4C15-8E1F-6168512569F8}"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D4D856-00EF-4A8A-AFCB-9CFD8079555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B61FAA7-35B0-4C15-8E1F-6168512569F8}"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D4D856-00EF-4A8A-AFCB-9CFD8079555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B61FAA7-35B0-4C15-8E1F-6168512569F8}" type="datetimeFigureOut">
              <a:rPr lang="en-IN" smtClean="0"/>
              <a:t>15-03-2024</a:t>
            </a:fld>
            <a:endParaRPr lang="en-IN"/>
          </a:p>
        </p:txBody>
      </p:sp>
      <p:sp>
        <p:nvSpPr>
          <p:cNvPr id="9" name="Slide Number Placeholder 8"/>
          <p:cNvSpPr>
            <a:spLocks noGrp="1"/>
          </p:cNvSpPr>
          <p:nvPr>
            <p:ph type="sldNum" sz="quarter" idx="15"/>
          </p:nvPr>
        </p:nvSpPr>
        <p:spPr/>
        <p:txBody>
          <a:bodyPr rtlCol="0"/>
          <a:lstStyle/>
          <a:p>
            <a:fld id="{C8D4D856-00EF-4A8A-AFCB-9CFD80795551}"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B61FAA7-35B0-4C15-8E1F-6168512569F8}" type="datetimeFigureOut">
              <a:rPr lang="en-IN" smtClean="0"/>
              <a:t>15-03-2024</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C8D4D856-00EF-4A8A-AFCB-9CFD80795551}"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B61FAA7-35B0-4C15-8E1F-6168512569F8}" type="datetimeFigureOut">
              <a:rPr lang="en-IN" smtClean="0"/>
              <a:t>15-03-2024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D4D856-00EF-4A8A-AFCB-9CFD80795551}"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B61FAA7-35B0-4C15-8E1F-6168512569F8}" type="datetimeFigureOut">
              <a:rPr lang="en-IN" smtClean="0"/>
              <a:t>15-03-2024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D4D856-00EF-4A8A-AFCB-9CFD80795551}"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B61FAA7-35B0-4C15-8E1F-6168512569F8}" type="datetimeFigureOut">
              <a:rPr lang="en-IN" smtClean="0"/>
              <a:t>15-03-2024</a:t>
            </a:fld>
            <a:endParaRPr lang="en-IN"/>
          </a:p>
        </p:txBody>
      </p:sp>
      <p:sp>
        <p:nvSpPr>
          <p:cNvPr id="7" name="Slide Number Placeholder 6"/>
          <p:cNvSpPr>
            <a:spLocks noGrp="1"/>
          </p:cNvSpPr>
          <p:nvPr>
            <p:ph type="sldNum" sz="quarter" idx="11"/>
          </p:nvPr>
        </p:nvSpPr>
        <p:spPr/>
        <p:txBody>
          <a:bodyPr rtlCol="0"/>
          <a:lstStyle/>
          <a:p>
            <a:fld id="{C8D4D856-00EF-4A8A-AFCB-9CFD80795551}"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61FAA7-35B0-4C15-8E1F-6168512569F8}" type="datetimeFigureOut">
              <a:rPr lang="en-IN" smtClean="0"/>
              <a:t>15-03-2024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8D4D856-00EF-4A8A-AFCB-9CFD8079555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2B61FAA7-35B0-4C15-8E1F-6168512569F8}" type="datetimeFigureOut">
              <a:rPr lang="en-IN" smtClean="0"/>
              <a:t>15-03-2024</a:t>
            </a:fld>
            <a:endParaRPr lang="en-IN"/>
          </a:p>
        </p:txBody>
      </p:sp>
      <p:sp>
        <p:nvSpPr>
          <p:cNvPr id="22" name="Slide Number Placeholder 21"/>
          <p:cNvSpPr>
            <a:spLocks noGrp="1"/>
          </p:cNvSpPr>
          <p:nvPr>
            <p:ph type="sldNum" sz="quarter" idx="15"/>
          </p:nvPr>
        </p:nvSpPr>
        <p:spPr/>
        <p:txBody>
          <a:bodyPr rtlCol="0"/>
          <a:lstStyle/>
          <a:p>
            <a:fld id="{C8D4D856-00EF-4A8A-AFCB-9CFD80795551}"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B61FAA7-35B0-4C15-8E1F-6168512569F8}" type="datetimeFigureOut">
              <a:rPr lang="en-IN" smtClean="0"/>
              <a:t>15-03-2024</a:t>
            </a:fld>
            <a:endParaRPr lang="en-IN"/>
          </a:p>
        </p:txBody>
      </p:sp>
      <p:sp>
        <p:nvSpPr>
          <p:cNvPr id="18" name="Slide Number Placeholder 17"/>
          <p:cNvSpPr>
            <a:spLocks noGrp="1"/>
          </p:cNvSpPr>
          <p:nvPr>
            <p:ph type="sldNum" sz="quarter" idx="11"/>
          </p:nvPr>
        </p:nvSpPr>
        <p:spPr/>
        <p:txBody>
          <a:bodyPr rtlCol="0"/>
          <a:lstStyle/>
          <a:p>
            <a:fld id="{C8D4D856-00EF-4A8A-AFCB-9CFD80795551}"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B61FAA7-35B0-4C15-8E1F-6168512569F8}" type="datetimeFigureOut">
              <a:rPr lang="en-IN" smtClean="0"/>
              <a:t>15-03-2024</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8D4D856-00EF-4A8A-AFCB-9CFD8079555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3124200"/>
            <a:ext cx="6606480" cy="1894362"/>
          </a:xfrm>
        </p:spPr>
        <p:txBody>
          <a:bodyPr/>
          <a:lstStyle/>
          <a:p>
            <a:pPr algn="ctr"/>
            <a:r>
              <a:rPr lang="en-IN" dirty="0" smtClean="0"/>
              <a:t>16x2 </a:t>
            </a:r>
            <a:br>
              <a:rPr lang="en-IN" dirty="0" smtClean="0"/>
            </a:br>
            <a:r>
              <a:rPr lang="en-IN" dirty="0" smtClean="0"/>
              <a:t>liquid </a:t>
            </a:r>
            <a:r>
              <a:rPr lang="en-IN" dirty="0"/>
              <a:t>crystal </a:t>
            </a:r>
            <a:r>
              <a:rPr lang="en-IN" dirty="0" smtClean="0"/>
              <a:t>display (LCD)</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05637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endParaRPr lang="en-IN" altLang="en-US" smtClean="0"/>
          </a:p>
        </p:txBody>
      </p:sp>
      <p:sp>
        <p:nvSpPr>
          <p:cNvPr id="3" name="Content Placeholder 2"/>
          <p:cNvSpPr>
            <a:spLocks noGrp="1"/>
          </p:cNvSpPr>
          <p:nvPr>
            <p:ph idx="1"/>
          </p:nvPr>
        </p:nvSpPr>
        <p:spPr/>
        <p:txBody>
          <a:bodyPr/>
          <a:lstStyle/>
          <a:p>
            <a:pPr>
              <a:defRPr/>
            </a:pPr>
            <a:r>
              <a:rPr lang="en-GB" dirty="0"/>
              <a:t>To program a 16x2 LCD display with a microcontroller, you can follow these steps:</a:t>
            </a:r>
          </a:p>
          <a:p>
            <a:pPr>
              <a:defRPr/>
            </a:pPr>
            <a:r>
              <a:rPr lang="en-GB" dirty="0"/>
              <a:t>Initialize the LCD.</a:t>
            </a:r>
          </a:p>
          <a:p>
            <a:pPr>
              <a:defRPr/>
            </a:pPr>
            <a:r>
              <a:rPr lang="en-GB" dirty="0"/>
              <a:t>Send commands to the LCD.</a:t>
            </a:r>
          </a:p>
          <a:p>
            <a:pPr>
              <a:defRPr/>
            </a:pPr>
            <a:r>
              <a:rPr lang="en-GB" dirty="0"/>
              <a:t>Write data to the LCD.</a:t>
            </a:r>
          </a:p>
          <a:p>
            <a:pPr marL="0" indent="0">
              <a:buFontTx/>
              <a:buNone/>
              <a:defRPr/>
            </a:pPr>
            <a:endParaRPr lang="en-IN" dirty="0"/>
          </a:p>
        </p:txBody>
      </p:sp>
    </p:spTree>
    <p:extLst>
      <p:ext uri="{BB962C8B-B14F-4D97-AF65-F5344CB8AC3E}">
        <p14:creationId xmlns:p14="http://schemas.microsoft.com/office/powerpoint/2010/main" val="2953411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endParaRPr lang="en-IN" altLang="en-US" smtClean="0"/>
          </a:p>
        </p:txBody>
      </p:sp>
      <p:sp>
        <p:nvSpPr>
          <p:cNvPr id="13315" name="Content Placeholder 2"/>
          <p:cNvSpPr>
            <a:spLocks noGrp="1"/>
          </p:cNvSpPr>
          <p:nvPr>
            <p:ph idx="1"/>
          </p:nvPr>
        </p:nvSpPr>
        <p:spPr/>
        <p:txBody>
          <a:bodyPr/>
          <a:lstStyle/>
          <a:p>
            <a:r>
              <a:rPr lang="en-GB" altLang="en-US" b="1" smtClean="0"/>
              <a:t>Sending Data/Command to the LCD</a:t>
            </a:r>
            <a:endParaRPr lang="en-GB" altLang="en-US" smtClean="0"/>
          </a:p>
          <a:p>
            <a:r>
              <a:rPr lang="en-GB" altLang="en-US" smtClean="0"/>
              <a:t>Make R/W low.</a:t>
            </a:r>
          </a:p>
          <a:p>
            <a:r>
              <a:rPr lang="en-GB" altLang="en-US" smtClean="0"/>
              <a:t>Make RS=1, if the data byte is a data to be displayed and make. (Select Data Register)</a:t>
            </a:r>
          </a:p>
          <a:p>
            <a:r>
              <a:rPr lang="en-GB" altLang="en-US" smtClean="0"/>
              <a:t>RS=0, if the data byte is a command. (Select Command Register)</a:t>
            </a:r>
          </a:p>
          <a:p>
            <a:r>
              <a:rPr lang="en-GB" altLang="en-US" smtClean="0"/>
              <a:t>Place data byte on the data register.</a:t>
            </a:r>
          </a:p>
          <a:p>
            <a:r>
              <a:rPr lang="en-GB" altLang="en-US" smtClean="0"/>
              <a:t>Send a High-to-Low pulse on EN PIN with some delay_us</a:t>
            </a:r>
          </a:p>
          <a:p>
            <a:r>
              <a:rPr lang="en-GB" altLang="en-US" smtClean="0"/>
              <a:t>Repeat the above steps for sending other data.</a:t>
            </a:r>
          </a:p>
          <a:p>
            <a:endParaRPr lang="en-IN" altLang="en-US" smtClean="0"/>
          </a:p>
        </p:txBody>
      </p:sp>
    </p:spTree>
    <p:extLst>
      <p:ext uri="{BB962C8B-B14F-4D97-AF65-F5344CB8AC3E}">
        <p14:creationId xmlns:p14="http://schemas.microsoft.com/office/powerpoint/2010/main" val="2734887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endParaRPr lang="en-IN" altLang="en-US" smtClean="0"/>
          </a:p>
        </p:txBody>
      </p:sp>
      <p:sp>
        <p:nvSpPr>
          <p:cNvPr id="3" name="Content Placeholder 2"/>
          <p:cNvSpPr>
            <a:spLocks noGrp="1"/>
          </p:cNvSpPr>
          <p:nvPr>
            <p:ph idx="1"/>
          </p:nvPr>
        </p:nvSpPr>
        <p:spPr/>
        <p:txBody>
          <a:bodyPr/>
          <a:lstStyle/>
          <a:p>
            <a:pPr marL="0" indent="0">
              <a:buFontTx/>
              <a:buNone/>
              <a:defRPr/>
            </a:pPr>
            <a:r>
              <a:rPr lang="en-GB" b="1" dirty="0"/>
              <a:t>Steps for Sending Command:</a:t>
            </a:r>
          </a:p>
          <a:p>
            <a:pPr>
              <a:defRPr/>
            </a:pPr>
            <a:r>
              <a:rPr lang="en-GB" dirty="0"/>
              <a:t>step1: Send the I/P command to LCD.</a:t>
            </a:r>
          </a:p>
          <a:p>
            <a:pPr>
              <a:defRPr/>
            </a:pPr>
            <a:r>
              <a:rPr lang="en-GB" dirty="0"/>
              <a:t>step2: Select the Control Register by making RS low.</a:t>
            </a:r>
          </a:p>
          <a:p>
            <a:pPr>
              <a:defRPr/>
            </a:pPr>
            <a:r>
              <a:rPr lang="en-GB" dirty="0"/>
              <a:t>step3: Select Write operation making RW low.</a:t>
            </a:r>
          </a:p>
          <a:p>
            <a:pPr>
              <a:defRPr/>
            </a:pPr>
            <a:r>
              <a:rPr lang="en-GB" dirty="0"/>
              <a:t>step4: Send a High-to-Low pulse on Enable PIN with some </a:t>
            </a:r>
            <a:r>
              <a:rPr lang="en-GB" dirty="0" err="1"/>
              <a:t>delay_us</a:t>
            </a:r>
            <a:r>
              <a:rPr lang="en-GB" dirty="0"/>
              <a:t>.</a:t>
            </a:r>
          </a:p>
          <a:p>
            <a:pPr marL="0" indent="0">
              <a:buFontTx/>
              <a:buNone/>
              <a:defRPr/>
            </a:pPr>
            <a:r>
              <a:rPr lang="en-GB" b="1" dirty="0"/>
              <a:t>Steps for Sending Data:</a:t>
            </a:r>
          </a:p>
          <a:p>
            <a:pPr>
              <a:defRPr/>
            </a:pPr>
            <a:r>
              <a:rPr lang="en-GB" dirty="0"/>
              <a:t>step1: Send the character to LCD.</a:t>
            </a:r>
          </a:p>
          <a:p>
            <a:pPr>
              <a:defRPr/>
            </a:pPr>
            <a:r>
              <a:rPr lang="en-GB" dirty="0"/>
              <a:t>step2: Select the Data Register by making RS high.</a:t>
            </a:r>
          </a:p>
          <a:p>
            <a:pPr>
              <a:defRPr/>
            </a:pPr>
            <a:r>
              <a:rPr lang="en-GB" dirty="0"/>
              <a:t>step3: Select Write operation making RW low.</a:t>
            </a:r>
          </a:p>
          <a:p>
            <a:pPr>
              <a:defRPr/>
            </a:pPr>
            <a:r>
              <a:rPr lang="en-GB" dirty="0"/>
              <a:t>step4: Send a High-to-Low pulse on Enable PIN with some </a:t>
            </a:r>
            <a:r>
              <a:rPr lang="en-GB" dirty="0" err="1"/>
              <a:t>delay_us</a:t>
            </a:r>
            <a:r>
              <a:rPr lang="en-GB" dirty="0"/>
              <a:t>.</a:t>
            </a:r>
          </a:p>
          <a:p>
            <a:pPr>
              <a:defRPr/>
            </a:pPr>
            <a:endParaRPr lang="en-IN" dirty="0"/>
          </a:p>
        </p:txBody>
      </p:sp>
    </p:spTree>
    <p:extLst>
      <p:ext uri="{BB962C8B-B14F-4D97-AF65-F5344CB8AC3E}">
        <p14:creationId xmlns:p14="http://schemas.microsoft.com/office/powerpoint/2010/main" val="570892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endParaRPr lang="en-IN" altLang="en-US" smtClean="0"/>
          </a:p>
        </p:txBody>
      </p:sp>
      <p:sp>
        <p:nvSpPr>
          <p:cNvPr id="15363" name="Content Placeholder 2"/>
          <p:cNvSpPr>
            <a:spLocks noGrp="1"/>
          </p:cNvSpPr>
          <p:nvPr>
            <p:ph idx="1"/>
          </p:nvPr>
        </p:nvSpPr>
        <p:spPr/>
        <p:txBody>
          <a:bodyPr/>
          <a:lstStyle/>
          <a:p>
            <a:r>
              <a:rPr lang="en-IN" altLang="en-US" smtClean="0"/>
              <a:t>#include&lt;pic.h&gt;</a:t>
            </a:r>
          </a:p>
          <a:p>
            <a:r>
              <a:rPr lang="en-IN" altLang="en-US" smtClean="0"/>
              <a:t>#define rs RC0</a:t>
            </a:r>
          </a:p>
          <a:p>
            <a:r>
              <a:rPr lang="en-IN" altLang="en-US" smtClean="0"/>
              <a:t>#define rw RC1</a:t>
            </a:r>
          </a:p>
          <a:p>
            <a:r>
              <a:rPr lang="en-IN" altLang="en-US" smtClean="0"/>
              <a:t>#define en RC2</a:t>
            </a:r>
          </a:p>
          <a:p>
            <a:r>
              <a:rPr lang="en-IN" altLang="en-US" smtClean="0"/>
              <a:t>#define delay for(j=0;j&lt;1000;j++)</a:t>
            </a:r>
          </a:p>
          <a:p>
            <a:r>
              <a:rPr lang="en-IN" altLang="en-US" smtClean="0"/>
              <a:t>int j;</a:t>
            </a:r>
          </a:p>
          <a:p>
            <a:r>
              <a:rPr lang="en-IN" altLang="en-US" smtClean="0"/>
              <a:t>void lcd_init();</a:t>
            </a:r>
          </a:p>
          <a:p>
            <a:r>
              <a:rPr lang="en-IN" altLang="en-US" smtClean="0"/>
              <a:t>void cmd(unsigned char a);</a:t>
            </a:r>
          </a:p>
          <a:p>
            <a:r>
              <a:rPr lang="en-IN" altLang="en-US" smtClean="0"/>
              <a:t>void dat(unsigned char b);</a:t>
            </a:r>
          </a:p>
          <a:p>
            <a:r>
              <a:rPr lang="en-IN" altLang="en-US" smtClean="0"/>
              <a:t>void show(unsigned char *s);</a:t>
            </a:r>
          </a:p>
        </p:txBody>
      </p:sp>
    </p:spTree>
    <p:extLst>
      <p:ext uri="{BB962C8B-B14F-4D97-AF65-F5344CB8AC3E}">
        <p14:creationId xmlns:p14="http://schemas.microsoft.com/office/powerpoint/2010/main" val="2872962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endParaRPr lang="en-IN" altLang="en-US" smtClean="0"/>
          </a:p>
        </p:txBody>
      </p:sp>
      <p:sp>
        <p:nvSpPr>
          <p:cNvPr id="16387" name="Content Placeholder 2"/>
          <p:cNvSpPr>
            <a:spLocks noGrp="1"/>
          </p:cNvSpPr>
          <p:nvPr>
            <p:ph idx="1"/>
          </p:nvPr>
        </p:nvSpPr>
        <p:spPr>
          <a:xfrm>
            <a:off x="176213" y="685800"/>
            <a:ext cx="8720137" cy="5791200"/>
          </a:xfrm>
        </p:spPr>
        <p:txBody>
          <a:bodyPr/>
          <a:lstStyle/>
          <a:p>
            <a:r>
              <a:rPr lang="en-IN" altLang="en-US" smtClean="0"/>
              <a:t>void main()</a:t>
            </a:r>
          </a:p>
          <a:p>
            <a:r>
              <a:rPr lang="en-IN" altLang="en-US" smtClean="0"/>
              <a:t>{    unsigned int i;</a:t>
            </a:r>
          </a:p>
          <a:p>
            <a:r>
              <a:rPr lang="en-IN" altLang="en-US" smtClean="0"/>
              <a:t>    TRISB=TRISC0=TRISC1=TRISC2=0;</a:t>
            </a:r>
          </a:p>
          <a:p>
            <a:r>
              <a:rPr lang="en-IN" altLang="en-US" smtClean="0"/>
              <a:t>    lcd_init();</a:t>
            </a:r>
          </a:p>
          <a:p>
            <a:r>
              <a:rPr lang="en-IN" altLang="en-US" smtClean="0"/>
              <a:t>    cmd(0x8A); //forcing the cursor at 0x8A position</a:t>
            </a:r>
          </a:p>
          <a:p>
            <a:r>
              <a:rPr lang="en-IN" altLang="en-US" smtClean="0"/>
              <a:t>    show("WELCOME TO ________");</a:t>
            </a:r>
          </a:p>
          <a:p>
            <a:r>
              <a:rPr lang="en-IN" altLang="en-US" smtClean="0"/>
              <a:t>    while(1) {</a:t>
            </a:r>
          </a:p>
          <a:p>
            <a:r>
              <a:rPr lang="en-IN" altLang="en-US" smtClean="0"/>
              <a:t>        for(i=0;i&lt;15000;i++);</a:t>
            </a:r>
          </a:p>
          <a:p>
            <a:r>
              <a:rPr lang="en-IN" altLang="en-US" smtClean="0"/>
              <a:t>        cmd(0x18);</a:t>
            </a:r>
          </a:p>
          <a:p>
            <a:r>
              <a:rPr lang="en-IN" altLang="en-US" smtClean="0"/>
              <a:t>        for(i=0;i&lt;15000;i++);             }   }</a:t>
            </a:r>
          </a:p>
        </p:txBody>
      </p:sp>
    </p:spTree>
    <p:extLst>
      <p:ext uri="{BB962C8B-B14F-4D97-AF65-F5344CB8AC3E}">
        <p14:creationId xmlns:p14="http://schemas.microsoft.com/office/powerpoint/2010/main" val="168608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endParaRPr lang="en-IN" altLang="en-US" smtClean="0"/>
          </a:p>
        </p:txBody>
      </p:sp>
      <p:sp>
        <p:nvSpPr>
          <p:cNvPr id="17411" name="Content Placeholder 2"/>
          <p:cNvSpPr>
            <a:spLocks noGrp="1"/>
          </p:cNvSpPr>
          <p:nvPr>
            <p:ph idx="1"/>
          </p:nvPr>
        </p:nvSpPr>
        <p:spPr/>
        <p:txBody>
          <a:bodyPr/>
          <a:lstStyle/>
          <a:p>
            <a:pPr>
              <a:spcBef>
                <a:spcPts val="200"/>
              </a:spcBef>
              <a:spcAft>
                <a:spcPts val="200"/>
              </a:spcAft>
            </a:pPr>
            <a:r>
              <a:rPr lang="en-IN" altLang="en-US" sz="1800" smtClean="0"/>
              <a:t>void lcd_init()</a:t>
            </a:r>
          </a:p>
          <a:p>
            <a:pPr>
              <a:spcBef>
                <a:spcPts val="200"/>
              </a:spcBef>
              <a:spcAft>
                <a:spcPts val="200"/>
              </a:spcAft>
            </a:pPr>
            <a:r>
              <a:rPr lang="en-IN" altLang="en-US" sz="1800" smtClean="0"/>
              <a:t>{     cmd(0x38);</a:t>
            </a:r>
          </a:p>
          <a:p>
            <a:pPr>
              <a:spcBef>
                <a:spcPts val="200"/>
              </a:spcBef>
              <a:spcAft>
                <a:spcPts val="200"/>
              </a:spcAft>
            </a:pPr>
            <a:r>
              <a:rPr lang="en-IN" altLang="en-US" sz="1800" smtClean="0"/>
              <a:t>    cmd(0x0c);</a:t>
            </a:r>
          </a:p>
          <a:p>
            <a:pPr>
              <a:spcBef>
                <a:spcPts val="200"/>
              </a:spcBef>
              <a:spcAft>
                <a:spcPts val="200"/>
              </a:spcAft>
            </a:pPr>
            <a:r>
              <a:rPr lang="en-IN" altLang="en-US" sz="1800" smtClean="0"/>
              <a:t>    cmd(0x06);</a:t>
            </a:r>
          </a:p>
          <a:p>
            <a:pPr>
              <a:spcBef>
                <a:spcPts val="200"/>
              </a:spcBef>
              <a:spcAft>
                <a:spcPts val="200"/>
              </a:spcAft>
            </a:pPr>
            <a:r>
              <a:rPr lang="en-IN" altLang="en-US" sz="1800" smtClean="0"/>
              <a:t>    cmd(0x80); </a:t>
            </a:r>
          </a:p>
          <a:p>
            <a:pPr>
              <a:spcBef>
                <a:spcPts val="200"/>
              </a:spcBef>
              <a:spcAft>
                <a:spcPts val="200"/>
              </a:spcAft>
            </a:pPr>
            <a:r>
              <a:rPr lang="en-IN" altLang="en-US" sz="1800" smtClean="0"/>
              <a:t>}</a:t>
            </a:r>
          </a:p>
          <a:p>
            <a:pPr>
              <a:spcBef>
                <a:spcPts val="200"/>
              </a:spcBef>
              <a:spcAft>
                <a:spcPts val="200"/>
              </a:spcAft>
            </a:pPr>
            <a:r>
              <a:rPr lang="en-IN" altLang="en-US" sz="1800" smtClean="0"/>
              <a:t>void cmd(unsigned char a)</a:t>
            </a:r>
          </a:p>
          <a:p>
            <a:pPr>
              <a:spcBef>
                <a:spcPts val="200"/>
              </a:spcBef>
              <a:spcAft>
                <a:spcPts val="200"/>
              </a:spcAft>
            </a:pPr>
            <a:r>
              <a:rPr lang="en-IN" altLang="en-US" sz="1800" smtClean="0"/>
              <a:t>{      PORTB=a;</a:t>
            </a:r>
          </a:p>
          <a:p>
            <a:pPr>
              <a:spcBef>
                <a:spcPts val="200"/>
              </a:spcBef>
              <a:spcAft>
                <a:spcPts val="200"/>
              </a:spcAft>
            </a:pPr>
            <a:r>
              <a:rPr lang="en-IN" altLang="en-US" sz="1800" smtClean="0"/>
              <a:t>    rs=0;</a:t>
            </a:r>
          </a:p>
          <a:p>
            <a:pPr>
              <a:spcBef>
                <a:spcPts val="200"/>
              </a:spcBef>
              <a:spcAft>
                <a:spcPts val="200"/>
              </a:spcAft>
            </a:pPr>
            <a:r>
              <a:rPr lang="en-IN" altLang="en-US" sz="1800" smtClean="0"/>
              <a:t>    rw=0;</a:t>
            </a:r>
          </a:p>
          <a:p>
            <a:pPr>
              <a:spcBef>
                <a:spcPts val="200"/>
              </a:spcBef>
              <a:spcAft>
                <a:spcPts val="200"/>
              </a:spcAft>
            </a:pPr>
            <a:r>
              <a:rPr lang="en-IN" altLang="en-US" sz="1800" smtClean="0"/>
              <a:t>    en=1;</a:t>
            </a:r>
          </a:p>
          <a:p>
            <a:pPr>
              <a:spcBef>
                <a:spcPts val="200"/>
              </a:spcBef>
              <a:spcAft>
                <a:spcPts val="200"/>
              </a:spcAft>
            </a:pPr>
            <a:r>
              <a:rPr lang="en-IN" altLang="en-US" sz="1800" smtClean="0"/>
              <a:t>    delay;</a:t>
            </a:r>
          </a:p>
          <a:p>
            <a:pPr>
              <a:spcBef>
                <a:spcPts val="200"/>
              </a:spcBef>
              <a:spcAft>
                <a:spcPts val="200"/>
              </a:spcAft>
            </a:pPr>
            <a:r>
              <a:rPr lang="en-IN" altLang="en-US" sz="1800" smtClean="0"/>
              <a:t>    en=0;</a:t>
            </a:r>
          </a:p>
          <a:p>
            <a:pPr>
              <a:spcBef>
                <a:spcPts val="200"/>
              </a:spcBef>
              <a:spcAft>
                <a:spcPts val="200"/>
              </a:spcAft>
            </a:pPr>
            <a:r>
              <a:rPr lang="en-IN" altLang="en-US" sz="1800" smtClean="0"/>
              <a:t>}</a:t>
            </a:r>
          </a:p>
        </p:txBody>
      </p:sp>
    </p:spTree>
    <p:extLst>
      <p:ext uri="{BB962C8B-B14F-4D97-AF65-F5344CB8AC3E}">
        <p14:creationId xmlns:p14="http://schemas.microsoft.com/office/powerpoint/2010/main" val="2768506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endParaRPr lang="en-IN" altLang="en-US" smtClean="0"/>
          </a:p>
        </p:txBody>
      </p:sp>
      <p:sp>
        <p:nvSpPr>
          <p:cNvPr id="18435" name="Content Placeholder 2"/>
          <p:cNvSpPr>
            <a:spLocks noGrp="1"/>
          </p:cNvSpPr>
          <p:nvPr>
            <p:ph idx="1"/>
          </p:nvPr>
        </p:nvSpPr>
        <p:spPr>
          <a:xfrm>
            <a:off x="176213" y="609600"/>
            <a:ext cx="8720137" cy="6096000"/>
          </a:xfrm>
        </p:spPr>
        <p:txBody>
          <a:bodyPr/>
          <a:lstStyle/>
          <a:p>
            <a:pPr>
              <a:lnSpc>
                <a:spcPct val="120000"/>
              </a:lnSpc>
              <a:spcBef>
                <a:spcPts val="150"/>
              </a:spcBef>
              <a:spcAft>
                <a:spcPts val="150"/>
              </a:spcAft>
            </a:pPr>
            <a:r>
              <a:rPr lang="en-IN" altLang="en-US" sz="1800" smtClean="0"/>
              <a:t>void dat(unsigned char b)</a:t>
            </a:r>
          </a:p>
          <a:p>
            <a:pPr>
              <a:lnSpc>
                <a:spcPct val="120000"/>
              </a:lnSpc>
              <a:spcBef>
                <a:spcPts val="150"/>
              </a:spcBef>
              <a:spcAft>
                <a:spcPts val="150"/>
              </a:spcAft>
            </a:pPr>
            <a:r>
              <a:rPr lang="en-IN" altLang="en-US" sz="1800" smtClean="0"/>
              <a:t>{</a:t>
            </a:r>
          </a:p>
          <a:p>
            <a:pPr>
              <a:lnSpc>
                <a:spcPct val="120000"/>
              </a:lnSpc>
              <a:spcBef>
                <a:spcPts val="150"/>
              </a:spcBef>
              <a:spcAft>
                <a:spcPts val="150"/>
              </a:spcAft>
            </a:pPr>
            <a:r>
              <a:rPr lang="en-IN" altLang="en-US" sz="1800" smtClean="0"/>
              <a:t>    PORTB=b;</a:t>
            </a:r>
          </a:p>
          <a:p>
            <a:pPr>
              <a:lnSpc>
                <a:spcPct val="120000"/>
              </a:lnSpc>
              <a:spcBef>
                <a:spcPts val="150"/>
              </a:spcBef>
              <a:spcAft>
                <a:spcPts val="150"/>
              </a:spcAft>
            </a:pPr>
            <a:r>
              <a:rPr lang="en-IN" altLang="en-US" sz="1800" smtClean="0"/>
              <a:t>    rs=1;</a:t>
            </a:r>
          </a:p>
          <a:p>
            <a:pPr>
              <a:lnSpc>
                <a:spcPct val="120000"/>
              </a:lnSpc>
              <a:spcBef>
                <a:spcPts val="150"/>
              </a:spcBef>
              <a:spcAft>
                <a:spcPts val="150"/>
              </a:spcAft>
            </a:pPr>
            <a:r>
              <a:rPr lang="en-IN" altLang="en-US" sz="1800" smtClean="0"/>
              <a:t>    rw=0;</a:t>
            </a:r>
          </a:p>
          <a:p>
            <a:pPr>
              <a:lnSpc>
                <a:spcPct val="120000"/>
              </a:lnSpc>
              <a:spcBef>
                <a:spcPts val="150"/>
              </a:spcBef>
              <a:spcAft>
                <a:spcPts val="150"/>
              </a:spcAft>
            </a:pPr>
            <a:r>
              <a:rPr lang="en-IN" altLang="en-US" sz="1800" smtClean="0"/>
              <a:t>    en=1;</a:t>
            </a:r>
          </a:p>
          <a:p>
            <a:pPr>
              <a:lnSpc>
                <a:spcPct val="120000"/>
              </a:lnSpc>
              <a:spcBef>
                <a:spcPts val="150"/>
              </a:spcBef>
              <a:spcAft>
                <a:spcPts val="150"/>
              </a:spcAft>
            </a:pPr>
            <a:r>
              <a:rPr lang="en-IN" altLang="en-US" sz="1800" smtClean="0"/>
              <a:t>    delay;</a:t>
            </a:r>
          </a:p>
          <a:p>
            <a:pPr>
              <a:lnSpc>
                <a:spcPct val="120000"/>
              </a:lnSpc>
              <a:spcBef>
                <a:spcPts val="150"/>
              </a:spcBef>
              <a:spcAft>
                <a:spcPts val="150"/>
              </a:spcAft>
            </a:pPr>
            <a:r>
              <a:rPr lang="en-IN" altLang="en-US" sz="1800" smtClean="0"/>
              <a:t>    en=0;</a:t>
            </a:r>
          </a:p>
          <a:p>
            <a:pPr>
              <a:lnSpc>
                <a:spcPct val="120000"/>
              </a:lnSpc>
              <a:spcBef>
                <a:spcPts val="150"/>
              </a:spcBef>
              <a:spcAft>
                <a:spcPts val="150"/>
              </a:spcAft>
            </a:pPr>
            <a:r>
              <a:rPr lang="en-IN" altLang="en-US" sz="1800" smtClean="0"/>
              <a:t>}</a:t>
            </a:r>
          </a:p>
          <a:p>
            <a:pPr>
              <a:lnSpc>
                <a:spcPct val="120000"/>
              </a:lnSpc>
              <a:spcBef>
                <a:spcPts val="150"/>
              </a:spcBef>
              <a:spcAft>
                <a:spcPts val="150"/>
              </a:spcAft>
            </a:pPr>
            <a:endParaRPr lang="en-IN" altLang="en-US" sz="900" smtClean="0"/>
          </a:p>
          <a:p>
            <a:pPr>
              <a:lnSpc>
                <a:spcPct val="120000"/>
              </a:lnSpc>
              <a:spcBef>
                <a:spcPts val="150"/>
              </a:spcBef>
              <a:spcAft>
                <a:spcPts val="150"/>
              </a:spcAft>
            </a:pPr>
            <a:r>
              <a:rPr lang="en-IN" altLang="en-US" sz="1800" smtClean="0"/>
              <a:t>void show(unsigned char *s)</a:t>
            </a:r>
          </a:p>
          <a:p>
            <a:pPr>
              <a:lnSpc>
                <a:spcPct val="120000"/>
              </a:lnSpc>
              <a:spcBef>
                <a:spcPts val="150"/>
              </a:spcBef>
              <a:spcAft>
                <a:spcPts val="150"/>
              </a:spcAft>
            </a:pPr>
            <a:r>
              <a:rPr lang="en-IN" altLang="en-US" sz="1800" smtClean="0"/>
              <a:t>{</a:t>
            </a:r>
          </a:p>
          <a:p>
            <a:pPr>
              <a:lnSpc>
                <a:spcPct val="120000"/>
              </a:lnSpc>
              <a:spcBef>
                <a:spcPts val="150"/>
              </a:spcBef>
              <a:spcAft>
                <a:spcPts val="150"/>
              </a:spcAft>
            </a:pPr>
            <a:r>
              <a:rPr lang="en-IN" altLang="en-US" sz="1800" smtClean="0"/>
              <a:t>    while(*s) {</a:t>
            </a:r>
          </a:p>
          <a:p>
            <a:pPr>
              <a:lnSpc>
                <a:spcPct val="120000"/>
              </a:lnSpc>
              <a:spcBef>
                <a:spcPts val="150"/>
              </a:spcBef>
              <a:spcAft>
                <a:spcPts val="150"/>
              </a:spcAft>
            </a:pPr>
            <a:r>
              <a:rPr lang="en-IN" altLang="en-US" sz="1800" smtClean="0"/>
              <a:t>        dat(*s++);</a:t>
            </a:r>
          </a:p>
          <a:p>
            <a:pPr>
              <a:lnSpc>
                <a:spcPct val="120000"/>
              </a:lnSpc>
              <a:spcBef>
                <a:spcPts val="150"/>
              </a:spcBef>
              <a:spcAft>
                <a:spcPts val="150"/>
              </a:spcAft>
            </a:pPr>
            <a:r>
              <a:rPr lang="en-IN" altLang="en-US" sz="1800" smtClean="0"/>
              <a:t>    }</a:t>
            </a:r>
          </a:p>
          <a:p>
            <a:pPr>
              <a:lnSpc>
                <a:spcPct val="120000"/>
              </a:lnSpc>
              <a:spcBef>
                <a:spcPts val="150"/>
              </a:spcBef>
              <a:spcAft>
                <a:spcPts val="150"/>
              </a:spcAft>
            </a:pPr>
            <a:r>
              <a:rPr lang="en-IN" altLang="en-US" sz="1800" smtClean="0"/>
              <a:t>}</a:t>
            </a:r>
          </a:p>
        </p:txBody>
      </p:sp>
    </p:spTree>
    <p:extLst>
      <p:ext uri="{BB962C8B-B14F-4D97-AF65-F5344CB8AC3E}">
        <p14:creationId xmlns:p14="http://schemas.microsoft.com/office/powerpoint/2010/main" val="4015244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endParaRPr lang="en-IN" altLang="en-US" smtClean="0"/>
          </a:p>
        </p:txBody>
      </p:sp>
      <p:pic>
        <p:nvPicPr>
          <p:cNvPr id="19459"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533400" y="509588"/>
            <a:ext cx="7848600" cy="6030912"/>
          </a:xfrm>
        </p:spPr>
      </p:pic>
    </p:spTree>
    <p:extLst>
      <p:ext uri="{BB962C8B-B14F-4D97-AF65-F5344CB8AC3E}">
        <p14:creationId xmlns:p14="http://schemas.microsoft.com/office/powerpoint/2010/main" val="4164288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663" y="685800"/>
            <a:ext cx="8720137" cy="5703888"/>
          </a:xfrm>
        </p:spPr>
        <p:txBody>
          <a:bodyPr/>
          <a:lstStyle/>
          <a:p>
            <a:pPr marL="0" indent="0" algn="ctr">
              <a:buFontTx/>
              <a:buNone/>
              <a:defRPr/>
            </a:pPr>
            <a:r>
              <a:rPr lang="en-GB" b="1" dirty="0" smtClean="0"/>
              <a:t>16x2 LCD DISPLAY</a:t>
            </a:r>
          </a:p>
          <a:p>
            <a:pPr marL="0" indent="0" algn="just">
              <a:buNone/>
              <a:defRPr/>
            </a:pPr>
            <a:endParaRPr lang="en-GB" dirty="0" smtClean="0"/>
          </a:p>
          <a:p>
            <a:pPr algn="just">
              <a:defRPr/>
            </a:pPr>
            <a:r>
              <a:rPr lang="en-GB" dirty="0" smtClean="0"/>
              <a:t>As per the name the 2x16 has 2 lines with 16 chars on each lines</a:t>
            </a:r>
          </a:p>
          <a:p>
            <a:pPr algn="just">
              <a:defRPr/>
            </a:pPr>
            <a:r>
              <a:rPr lang="en-GB" dirty="0" smtClean="0"/>
              <a:t>A 16×2 LCD is a very basic module and is very commonly used in various devices and circuits. These modules are preferred over seven segments and other multi-segment LEDs. </a:t>
            </a:r>
          </a:p>
          <a:p>
            <a:pPr algn="just">
              <a:defRPr/>
            </a:pPr>
            <a:r>
              <a:rPr lang="en-GB" dirty="0" smtClean="0"/>
              <a:t>The reasons are that LCDs are economical; easily programmable; and have no limitation of displaying special &amp; even custom characters (unlike in seven segments), animations.</a:t>
            </a:r>
          </a:p>
          <a:p>
            <a:pPr algn="just">
              <a:defRPr/>
            </a:pPr>
            <a:endParaRPr lang="en-IN" dirty="0"/>
          </a:p>
        </p:txBody>
      </p:sp>
    </p:spTree>
    <p:extLst>
      <p:ext uri="{BB962C8B-B14F-4D97-AF65-F5344CB8AC3E}">
        <p14:creationId xmlns:p14="http://schemas.microsoft.com/office/powerpoint/2010/main" val="971513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endParaRPr lang="en-IN" altLang="en-US" smtClean="0"/>
          </a:p>
        </p:txBody>
      </p:sp>
      <p:pic>
        <p:nvPicPr>
          <p:cNvPr id="5123" name="Picture 4" descr="https://exploreembedded.com/wiki/images/3/31/Pic16f877aLcdInterfac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r="59656" b="15967"/>
          <a:stretch>
            <a:fillRect/>
          </a:stretch>
        </p:blipFill>
        <p:spPr>
          <a:xfrm>
            <a:off x="1639888" y="2060575"/>
            <a:ext cx="5792787" cy="3049588"/>
          </a:xfrm>
          <a:noFill/>
        </p:spPr>
      </p:pic>
      <p:sp>
        <p:nvSpPr>
          <p:cNvPr id="5124" name="Rectangle 4"/>
          <p:cNvSpPr>
            <a:spLocks noChangeArrowheads="1"/>
          </p:cNvSpPr>
          <p:nvPr/>
        </p:nvSpPr>
        <p:spPr bwMode="auto">
          <a:xfrm>
            <a:off x="3786188" y="2819400"/>
            <a:ext cx="2127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a:t>16×2 LCD Pin Out </a:t>
            </a:r>
            <a:endParaRPr lang="en-IN" altLang="en-US"/>
          </a:p>
        </p:txBody>
      </p:sp>
    </p:spTree>
    <p:extLst>
      <p:ext uri="{BB962C8B-B14F-4D97-AF65-F5344CB8AC3E}">
        <p14:creationId xmlns:p14="http://schemas.microsoft.com/office/powerpoint/2010/main" val="968531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GB" altLang="en-US" smtClean="0"/>
              <a:t>Pin Number and Functions</a:t>
            </a:r>
            <a:endParaRPr lang="en-IN" altLang="en-US" smtClean="0"/>
          </a:p>
        </p:txBody>
      </p:sp>
      <p:graphicFrame>
        <p:nvGraphicFramePr>
          <p:cNvPr id="4" name="Content Placeholder 3"/>
          <p:cNvGraphicFramePr>
            <a:graphicFrameLocks noGrp="1"/>
          </p:cNvGraphicFramePr>
          <p:nvPr>
            <p:ph idx="1"/>
          </p:nvPr>
        </p:nvGraphicFramePr>
        <p:xfrm>
          <a:off x="228600" y="733425"/>
          <a:ext cx="8712201" cy="5703884"/>
        </p:xfrm>
        <a:graphic>
          <a:graphicData uri="http://schemas.openxmlformats.org/drawingml/2006/table">
            <a:tbl>
              <a:tblPr/>
              <a:tblGrid>
                <a:gridCol w="2904067"/>
                <a:gridCol w="2904067"/>
                <a:gridCol w="2904067"/>
              </a:tblGrid>
              <a:tr h="308576">
                <a:tc>
                  <a:txBody>
                    <a:bodyPr/>
                    <a:lstStyle/>
                    <a:p>
                      <a:pPr fontAlgn="t"/>
                      <a:r>
                        <a:rPr lang="en-IN" sz="1500">
                          <a:effectLst/>
                        </a:rPr>
                        <a:t>Pin Number</a:t>
                      </a:r>
                    </a:p>
                  </a:txBody>
                  <a:tcPr marL="39765" marR="39765" marT="39765" marB="39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9EDF7"/>
                    </a:solidFill>
                  </a:tcPr>
                </a:tc>
                <a:tc>
                  <a:txBody>
                    <a:bodyPr/>
                    <a:lstStyle/>
                    <a:p>
                      <a:pPr fontAlgn="t"/>
                      <a:r>
                        <a:rPr lang="en-IN" sz="1500">
                          <a:effectLst/>
                        </a:rPr>
                        <a:t>Symbol</a:t>
                      </a:r>
                    </a:p>
                  </a:txBody>
                  <a:tcPr marL="39765" marR="39765" marT="39765" marB="39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9EDF7"/>
                    </a:solidFill>
                  </a:tcPr>
                </a:tc>
                <a:tc>
                  <a:txBody>
                    <a:bodyPr/>
                    <a:lstStyle/>
                    <a:p>
                      <a:pPr fontAlgn="t"/>
                      <a:r>
                        <a:rPr lang="en-IN" sz="1500">
                          <a:effectLst/>
                        </a:rPr>
                        <a:t>Pin Function</a:t>
                      </a:r>
                    </a:p>
                  </a:txBody>
                  <a:tcPr marL="39765" marR="39765" marT="39765" marB="39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D9EDF7"/>
                    </a:solidFill>
                  </a:tcPr>
                </a:tc>
              </a:tr>
              <a:tr h="308576">
                <a:tc>
                  <a:txBody>
                    <a:bodyPr/>
                    <a:lstStyle/>
                    <a:p>
                      <a:pPr fontAlgn="t"/>
                      <a:r>
                        <a:rPr lang="en-IN" sz="1500">
                          <a:effectLst/>
                        </a:rPr>
                        <a:t>1</a:t>
                      </a:r>
                    </a:p>
                  </a:txBody>
                  <a:tcPr marL="39765" marR="39765" marT="39765" marB="39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a:effectLst/>
                        </a:rPr>
                        <a:t>VSS</a:t>
                      </a:r>
                    </a:p>
                  </a:txBody>
                  <a:tcPr marL="39765" marR="39765" marT="39765" marB="39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a:effectLst/>
                        </a:rPr>
                        <a:t>Ground</a:t>
                      </a:r>
                    </a:p>
                  </a:txBody>
                  <a:tcPr marL="39765" marR="39765" marT="39765" marB="39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08576">
                <a:tc>
                  <a:txBody>
                    <a:bodyPr/>
                    <a:lstStyle/>
                    <a:p>
                      <a:pPr fontAlgn="t"/>
                      <a:r>
                        <a:rPr lang="en-IN" sz="1500">
                          <a:effectLst/>
                        </a:rPr>
                        <a:t>2</a:t>
                      </a:r>
                    </a:p>
                  </a:txBody>
                  <a:tcPr marL="39765" marR="39765" marT="39765" marB="39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500">
                          <a:effectLst/>
                        </a:rPr>
                        <a:t>VCC</a:t>
                      </a:r>
                    </a:p>
                  </a:txBody>
                  <a:tcPr marL="39765" marR="39765" marT="39765" marB="39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500">
                          <a:effectLst/>
                        </a:rPr>
                        <a:t>+5v</a:t>
                      </a:r>
                    </a:p>
                  </a:txBody>
                  <a:tcPr marL="39765" marR="39765" marT="39765" marB="39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08576">
                <a:tc>
                  <a:txBody>
                    <a:bodyPr/>
                    <a:lstStyle/>
                    <a:p>
                      <a:pPr fontAlgn="t"/>
                      <a:r>
                        <a:rPr lang="en-IN" sz="1500">
                          <a:effectLst/>
                        </a:rPr>
                        <a:t>3</a:t>
                      </a:r>
                    </a:p>
                  </a:txBody>
                  <a:tcPr marL="39765" marR="39765" marT="39765" marB="39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a:effectLst/>
                        </a:rPr>
                        <a:t>VEE</a:t>
                      </a:r>
                    </a:p>
                  </a:txBody>
                  <a:tcPr marL="39765" marR="39765" marT="39765" marB="39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a:effectLst/>
                        </a:rPr>
                        <a:t>Contrast adjustment (VO)</a:t>
                      </a:r>
                    </a:p>
                  </a:txBody>
                  <a:tcPr marL="39765" marR="39765" marT="39765" marB="39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537622">
                <a:tc>
                  <a:txBody>
                    <a:bodyPr/>
                    <a:lstStyle/>
                    <a:p>
                      <a:pPr fontAlgn="t"/>
                      <a:r>
                        <a:rPr lang="en-IN" sz="1500">
                          <a:effectLst/>
                        </a:rPr>
                        <a:t>4</a:t>
                      </a:r>
                    </a:p>
                  </a:txBody>
                  <a:tcPr marL="39765" marR="39765" marT="39765" marB="39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500">
                          <a:effectLst/>
                        </a:rPr>
                        <a:t>RS</a:t>
                      </a:r>
                    </a:p>
                  </a:txBody>
                  <a:tcPr marL="39765" marR="39765" marT="39765" marB="39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GB" sz="1500">
                          <a:effectLst/>
                        </a:rPr>
                        <a:t>Register Select. 0:Command, 1: Data</a:t>
                      </a:r>
                    </a:p>
                  </a:txBody>
                  <a:tcPr marL="39765" marR="39765" marT="39765" marB="39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537622">
                <a:tc>
                  <a:txBody>
                    <a:bodyPr/>
                    <a:lstStyle/>
                    <a:p>
                      <a:pPr fontAlgn="t"/>
                      <a:r>
                        <a:rPr lang="en-IN" sz="1500">
                          <a:effectLst/>
                        </a:rPr>
                        <a:t>5</a:t>
                      </a:r>
                    </a:p>
                  </a:txBody>
                  <a:tcPr marL="39765" marR="39765" marT="39765" marB="39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a:effectLst/>
                        </a:rPr>
                        <a:t>R/W</a:t>
                      </a:r>
                    </a:p>
                  </a:txBody>
                  <a:tcPr marL="39765" marR="39765" marT="39765" marB="39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GB" sz="1500">
                          <a:effectLst/>
                        </a:rPr>
                        <a:t>Read/Write, R/W=0: Write &amp; R/W=1: Read</a:t>
                      </a:r>
                    </a:p>
                  </a:txBody>
                  <a:tcPr marL="39765" marR="39765" marT="39765" marB="39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08576">
                <a:tc>
                  <a:txBody>
                    <a:bodyPr/>
                    <a:lstStyle/>
                    <a:p>
                      <a:pPr fontAlgn="t"/>
                      <a:r>
                        <a:rPr lang="en-IN" sz="1500">
                          <a:effectLst/>
                        </a:rPr>
                        <a:t>6</a:t>
                      </a:r>
                    </a:p>
                  </a:txBody>
                  <a:tcPr marL="39765" marR="39765" marT="39765" marB="39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500">
                          <a:effectLst/>
                        </a:rPr>
                        <a:t>EN</a:t>
                      </a:r>
                    </a:p>
                  </a:txBody>
                  <a:tcPr marL="39765" marR="39765" marT="39765" marB="39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500">
                          <a:effectLst/>
                        </a:rPr>
                        <a:t>Enable. Falling edge triggered</a:t>
                      </a:r>
                    </a:p>
                  </a:txBody>
                  <a:tcPr marL="39765" marR="39765" marT="39765" marB="39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08576">
                <a:tc>
                  <a:txBody>
                    <a:bodyPr/>
                    <a:lstStyle/>
                    <a:p>
                      <a:pPr fontAlgn="t"/>
                      <a:r>
                        <a:rPr lang="en-IN" sz="1500">
                          <a:effectLst/>
                        </a:rPr>
                        <a:t>7</a:t>
                      </a:r>
                    </a:p>
                  </a:txBody>
                  <a:tcPr marL="39765" marR="39765" marT="39765" marB="39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a:effectLst/>
                        </a:rPr>
                        <a:t>D0</a:t>
                      </a:r>
                    </a:p>
                  </a:txBody>
                  <a:tcPr marL="39765" marR="39765" marT="39765" marB="39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a:effectLst/>
                        </a:rPr>
                        <a:t>Data Bit 0</a:t>
                      </a:r>
                    </a:p>
                  </a:txBody>
                  <a:tcPr marL="39765" marR="39765" marT="39765" marB="39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08576">
                <a:tc>
                  <a:txBody>
                    <a:bodyPr/>
                    <a:lstStyle/>
                    <a:p>
                      <a:pPr fontAlgn="t"/>
                      <a:r>
                        <a:rPr lang="en-IN" sz="1500">
                          <a:effectLst/>
                        </a:rPr>
                        <a:t>8</a:t>
                      </a:r>
                    </a:p>
                  </a:txBody>
                  <a:tcPr marL="39765" marR="39765" marT="39765" marB="39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500">
                          <a:effectLst/>
                        </a:rPr>
                        <a:t>D1</a:t>
                      </a:r>
                    </a:p>
                  </a:txBody>
                  <a:tcPr marL="39765" marR="39765" marT="39765" marB="39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500">
                          <a:effectLst/>
                        </a:rPr>
                        <a:t>Data Bit 1</a:t>
                      </a:r>
                    </a:p>
                  </a:txBody>
                  <a:tcPr marL="39765" marR="39765" marT="39765" marB="39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08576">
                <a:tc>
                  <a:txBody>
                    <a:bodyPr/>
                    <a:lstStyle/>
                    <a:p>
                      <a:pPr fontAlgn="t"/>
                      <a:r>
                        <a:rPr lang="en-IN" sz="1500">
                          <a:effectLst/>
                        </a:rPr>
                        <a:t>9</a:t>
                      </a:r>
                    </a:p>
                  </a:txBody>
                  <a:tcPr marL="39765" marR="39765" marT="39765" marB="39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a:effectLst/>
                        </a:rPr>
                        <a:t>D2</a:t>
                      </a:r>
                    </a:p>
                  </a:txBody>
                  <a:tcPr marL="39765" marR="39765" marT="39765" marB="39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a:effectLst/>
                        </a:rPr>
                        <a:t>Data Bit 2</a:t>
                      </a:r>
                    </a:p>
                  </a:txBody>
                  <a:tcPr marL="39765" marR="39765" marT="39765" marB="39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08576">
                <a:tc>
                  <a:txBody>
                    <a:bodyPr/>
                    <a:lstStyle/>
                    <a:p>
                      <a:pPr fontAlgn="t"/>
                      <a:r>
                        <a:rPr lang="en-IN" sz="1500">
                          <a:effectLst/>
                        </a:rPr>
                        <a:t>10</a:t>
                      </a:r>
                    </a:p>
                  </a:txBody>
                  <a:tcPr marL="39765" marR="39765" marT="39765" marB="39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500">
                          <a:effectLst/>
                        </a:rPr>
                        <a:t>D3</a:t>
                      </a:r>
                    </a:p>
                  </a:txBody>
                  <a:tcPr marL="39765" marR="39765" marT="39765" marB="39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500">
                          <a:effectLst/>
                        </a:rPr>
                        <a:t>Data Bit 3</a:t>
                      </a:r>
                    </a:p>
                  </a:txBody>
                  <a:tcPr marL="39765" marR="39765" marT="39765" marB="39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08576">
                <a:tc>
                  <a:txBody>
                    <a:bodyPr/>
                    <a:lstStyle/>
                    <a:p>
                      <a:pPr fontAlgn="t"/>
                      <a:r>
                        <a:rPr lang="en-IN" sz="1500">
                          <a:effectLst/>
                        </a:rPr>
                        <a:t>11</a:t>
                      </a:r>
                    </a:p>
                  </a:txBody>
                  <a:tcPr marL="39765" marR="39765" marT="39765" marB="39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a:effectLst/>
                        </a:rPr>
                        <a:t>D4</a:t>
                      </a:r>
                    </a:p>
                  </a:txBody>
                  <a:tcPr marL="39765" marR="39765" marT="39765" marB="39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a:effectLst/>
                        </a:rPr>
                        <a:t>Data Bit 4</a:t>
                      </a:r>
                    </a:p>
                  </a:txBody>
                  <a:tcPr marL="39765" marR="39765" marT="39765" marB="39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08576">
                <a:tc>
                  <a:txBody>
                    <a:bodyPr/>
                    <a:lstStyle/>
                    <a:p>
                      <a:pPr fontAlgn="t"/>
                      <a:r>
                        <a:rPr lang="en-IN" sz="1500">
                          <a:effectLst/>
                        </a:rPr>
                        <a:t>12</a:t>
                      </a:r>
                    </a:p>
                  </a:txBody>
                  <a:tcPr marL="39765" marR="39765" marT="39765" marB="39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500">
                          <a:effectLst/>
                        </a:rPr>
                        <a:t>D5</a:t>
                      </a:r>
                    </a:p>
                  </a:txBody>
                  <a:tcPr marL="39765" marR="39765" marT="39765" marB="39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500">
                          <a:effectLst/>
                        </a:rPr>
                        <a:t>Data Bit 5</a:t>
                      </a:r>
                    </a:p>
                  </a:txBody>
                  <a:tcPr marL="39765" marR="39765" marT="39765" marB="39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08576">
                <a:tc>
                  <a:txBody>
                    <a:bodyPr/>
                    <a:lstStyle/>
                    <a:p>
                      <a:pPr fontAlgn="t"/>
                      <a:r>
                        <a:rPr lang="en-IN" sz="1500">
                          <a:effectLst/>
                        </a:rPr>
                        <a:t>13</a:t>
                      </a:r>
                    </a:p>
                  </a:txBody>
                  <a:tcPr marL="39765" marR="39765" marT="39765" marB="39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a:effectLst/>
                        </a:rPr>
                        <a:t>D6</a:t>
                      </a:r>
                    </a:p>
                  </a:txBody>
                  <a:tcPr marL="39765" marR="39765" marT="39765" marB="39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a:effectLst/>
                        </a:rPr>
                        <a:t>Data Bit 6</a:t>
                      </a:r>
                    </a:p>
                  </a:txBody>
                  <a:tcPr marL="39765" marR="39765" marT="39765" marB="39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08576">
                <a:tc>
                  <a:txBody>
                    <a:bodyPr/>
                    <a:lstStyle/>
                    <a:p>
                      <a:pPr fontAlgn="t"/>
                      <a:r>
                        <a:rPr lang="en-IN" sz="1500">
                          <a:effectLst/>
                        </a:rPr>
                        <a:t>14</a:t>
                      </a:r>
                    </a:p>
                  </a:txBody>
                  <a:tcPr marL="39765" marR="39765" marT="39765" marB="39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500">
                          <a:effectLst/>
                        </a:rPr>
                        <a:t>D7</a:t>
                      </a:r>
                    </a:p>
                  </a:txBody>
                  <a:tcPr marL="39765" marR="39765" marT="39765" marB="39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500">
                          <a:effectLst/>
                        </a:rPr>
                        <a:t>Data Bit 7/Busy Flag</a:t>
                      </a:r>
                    </a:p>
                  </a:txBody>
                  <a:tcPr marL="39765" marR="39765" marT="39765" marB="39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308576">
                <a:tc>
                  <a:txBody>
                    <a:bodyPr/>
                    <a:lstStyle/>
                    <a:p>
                      <a:pPr fontAlgn="t"/>
                      <a:r>
                        <a:rPr lang="en-IN" sz="1500">
                          <a:effectLst/>
                        </a:rPr>
                        <a:t>15</a:t>
                      </a:r>
                    </a:p>
                  </a:txBody>
                  <a:tcPr marL="39765" marR="39765" marT="39765" marB="39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a:effectLst/>
                        </a:rPr>
                        <a:t>A/LED+</a:t>
                      </a:r>
                    </a:p>
                  </a:txBody>
                  <a:tcPr marL="39765" marR="39765" marT="39765" marB="39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a:effectLst/>
                        </a:rPr>
                        <a:t>Back-light Anode(+)</a:t>
                      </a:r>
                    </a:p>
                  </a:txBody>
                  <a:tcPr marL="39765" marR="39765" marT="39765" marB="39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308576">
                <a:tc>
                  <a:txBody>
                    <a:bodyPr/>
                    <a:lstStyle/>
                    <a:p>
                      <a:pPr fontAlgn="t"/>
                      <a:r>
                        <a:rPr lang="en-IN" sz="1500">
                          <a:effectLst/>
                        </a:rPr>
                        <a:t>16</a:t>
                      </a:r>
                    </a:p>
                  </a:txBody>
                  <a:tcPr marL="39765" marR="39765" marT="39765" marB="39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500">
                          <a:effectLst/>
                        </a:rPr>
                        <a:t>K/LED-</a:t>
                      </a:r>
                    </a:p>
                  </a:txBody>
                  <a:tcPr marL="39765" marR="39765" marT="39765" marB="39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IN" sz="1500" dirty="0">
                          <a:effectLst/>
                        </a:rPr>
                        <a:t>Back-Light Cathode(-)</a:t>
                      </a:r>
                    </a:p>
                  </a:txBody>
                  <a:tcPr marL="39765" marR="39765" marT="39765" marB="39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bl>
          </a:graphicData>
        </a:graphic>
      </p:graphicFrame>
      <p:sp>
        <p:nvSpPr>
          <p:cNvPr id="6221" name="Rectangle 1"/>
          <p:cNvSpPr>
            <a:spLocks noChangeArrowheads="1"/>
          </p:cNvSpPr>
          <p:nvPr/>
        </p:nvSpPr>
        <p:spPr bwMode="auto">
          <a:xfrm>
            <a:off x="-354013" y="-398463"/>
            <a:ext cx="9963151" cy="796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788" tIns="38437" rIns="82788" bIns="38437"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130000"/>
              </a:lnSpc>
              <a:spcBef>
                <a:spcPct val="30000"/>
              </a:spcBef>
              <a:spcAft>
                <a:spcPct val="30000"/>
              </a:spcAft>
              <a:buSzPct val="100000"/>
            </a:pPr>
            <a:r>
              <a:rPr lang="en-US" altLang="en-US"/>
              <a:t/>
            </a:r>
            <a:br>
              <a:rPr lang="en-US" altLang="en-US"/>
            </a:br>
            <a:endParaRPr lang="en-US" altLang="en-US"/>
          </a:p>
        </p:txBody>
      </p:sp>
    </p:spTree>
    <p:extLst>
      <p:ext uri="{BB962C8B-B14F-4D97-AF65-F5344CB8AC3E}">
        <p14:creationId xmlns:p14="http://schemas.microsoft.com/office/powerpoint/2010/main" val="2430736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endParaRPr lang="en-IN" altLang="en-US" smtClean="0"/>
          </a:p>
        </p:txBody>
      </p:sp>
      <p:sp>
        <p:nvSpPr>
          <p:cNvPr id="7171" name="Content Placeholder 2"/>
          <p:cNvSpPr>
            <a:spLocks noGrp="1"/>
          </p:cNvSpPr>
          <p:nvPr>
            <p:ph idx="1"/>
          </p:nvPr>
        </p:nvSpPr>
        <p:spPr/>
        <p:txBody>
          <a:bodyPr>
            <a:normAutofit fontScale="92500" lnSpcReduction="10000"/>
          </a:bodyPr>
          <a:lstStyle/>
          <a:p>
            <a:pPr algn="just"/>
            <a:r>
              <a:rPr lang="en-GB" altLang="en-US" smtClean="0"/>
              <a:t>LCD has two registers, namely, Command and Data.</a:t>
            </a:r>
          </a:p>
          <a:p>
            <a:pPr algn="just"/>
            <a:r>
              <a:rPr lang="en-GB" altLang="en-US" smtClean="0"/>
              <a:t>The </a:t>
            </a:r>
            <a:r>
              <a:rPr lang="en-GB" altLang="en-US" b="1" smtClean="0"/>
              <a:t>command register </a:t>
            </a:r>
            <a:r>
              <a:rPr lang="en-GB" altLang="en-US" smtClean="0"/>
              <a:t>stores the command instructions given to the LCD. A command is an instruction given to LCD to do a predefined task like initializing it, clearing its screen, setting the cursor position, controlling the display, etc.</a:t>
            </a:r>
          </a:p>
          <a:p>
            <a:pPr algn="just"/>
            <a:r>
              <a:rPr lang="en-GB" altLang="en-US" smtClean="0"/>
              <a:t>The </a:t>
            </a:r>
            <a:r>
              <a:rPr lang="en-GB" altLang="en-US" b="1" smtClean="0"/>
              <a:t>data register </a:t>
            </a:r>
            <a:r>
              <a:rPr lang="en-GB" altLang="en-US" smtClean="0"/>
              <a:t>stores the data to be displayed on the LCD. The data is the ASCII value of the character to be displayed on the LCD.</a:t>
            </a:r>
          </a:p>
          <a:p>
            <a:pPr algn="just"/>
            <a:r>
              <a:rPr lang="en-GB" altLang="en-US" b="1" smtClean="0"/>
              <a:t>Data Bus:</a:t>
            </a:r>
            <a:r>
              <a:rPr lang="en-GB" altLang="en-US" smtClean="0"/>
              <a:t> As shown in the above figure and table, an alpha numeric lcd has a 8-bit data bus referenced as D0-D7.</a:t>
            </a:r>
          </a:p>
          <a:p>
            <a:pPr algn="just"/>
            <a:r>
              <a:rPr lang="en-GB" altLang="en-US" smtClean="0"/>
              <a:t>The LCD module requires 3 control lines, which are referred to as </a:t>
            </a:r>
            <a:r>
              <a:rPr lang="en-GB" altLang="en-US" b="1" smtClean="0"/>
              <a:t>EN</a:t>
            </a:r>
            <a:r>
              <a:rPr lang="en-GB" altLang="en-US" smtClean="0"/>
              <a:t>, </a:t>
            </a:r>
            <a:r>
              <a:rPr lang="en-GB" altLang="en-US" b="1" smtClean="0"/>
              <a:t>RS</a:t>
            </a:r>
            <a:r>
              <a:rPr lang="en-GB" altLang="en-US" smtClean="0"/>
              <a:t>, and </a:t>
            </a:r>
            <a:r>
              <a:rPr lang="en-GB" altLang="en-US" b="1" smtClean="0"/>
              <a:t>RW</a:t>
            </a:r>
            <a:r>
              <a:rPr lang="en-GB" altLang="en-US" smtClean="0"/>
              <a:t>.</a:t>
            </a:r>
          </a:p>
          <a:p>
            <a:pPr algn="just"/>
            <a:endParaRPr lang="en-IN" altLang="en-US" smtClean="0"/>
          </a:p>
        </p:txBody>
      </p:sp>
    </p:spTree>
    <p:extLst>
      <p:ext uri="{BB962C8B-B14F-4D97-AF65-F5344CB8AC3E}">
        <p14:creationId xmlns:p14="http://schemas.microsoft.com/office/powerpoint/2010/main" val="222277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endParaRPr lang="en-IN" altLang="en-US" smtClean="0"/>
          </a:p>
        </p:txBody>
      </p:sp>
      <p:sp>
        <p:nvSpPr>
          <p:cNvPr id="8195" name="Content Placeholder 2"/>
          <p:cNvSpPr>
            <a:spLocks noGrp="1"/>
          </p:cNvSpPr>
          <p:nvPr>
            <p:ph idx="1"/>
          </p:nvPr>
        </p:nvSpPr>
        <p:spPr/>
        <p:txBody>
          <a:bodyPr>
            <a:normAutofit fontScale="92500" lnSpcReduction="10000"/>
          </a:bodyPr>
          <a:lstStyle/>
          <a:p>
            <a:pPr algn="just"/>
            <a:r>
              <a:rPr lang="en-GB" altLang="en-US" b="1" smtClean="0"/>
              <a:t>Register Select(RS):</a:t>
            </a:r>
            <a:r>
              <a:rPr lang="en-GB" altLang="en-US" smtClean="0"/>
              <a:t> Any data that needs to be displayed on the LCD has to be written to the data register of LCD. Command can be issued to LCD by writing it to Command register of LCD. This signal is used to differentiate the data/cmd received by the LCD.</a:t>
            </a:r>
          </a:p>
          <a:p>
            <a:pPr algn="just"/>
            <a:r>
              <a:rPr lang="en-GB" altLang="en-US" smtClean="0"/>
              <a:t>If the RS signal is </a:t>
            </a:r>
            <a:r>
              <a:rPr lang="en-GB" altLang="en-US" b="1" smtClean="0"/>
              <a:t>LOW</a:t>
            </a:r>
            <a:r>
              <a:rPr lang="en-GB" altLang="en-US" smtClean="0"/>
              <a:t> then the LCD interprets the 8-bit info as </a:t>
            </a:r>
            <a:r>
              <a:rPr lang="en-GB" altLang="en-US" b="1" smtClean="0"/>
              <a:t>Command</a:t>
            </a:r>
            <a:r>
              <a:rPr lang="en-GB" altLang="en-US" smtClean="0"/>
              <a:t> and writes it </a:t>
            </a:r>
            <a:r>
              <a:rPr lang="en-GB" altLang="en-US" b="1" smtClean="0"/>
              <a:t>Command register</a:t>
            </a:r>
            <a:r>
              <a:rPr lang="en-GB" altLang="en-US" smtClean="0"/>
              <a:t> and performs the action as per the command.</a:t>
            </a:r>
          </a:p>
          <a:p>
            <a:pPr algn="just"/>
            <a:r>
              <a:rPr lang="en-GB" altLang="en-US" smtClean="0"/>
              <a:t>If the RS signal is </a:t>
            </a:r>
            <a:r>
              <a:rPr lang="en-GB" altLang="en-US" b="1" smtClean="0"/>
              <a:t>HIGH</a:t>
            </a:r>
            <a:r>
              <a:rPr lang="en-GB" altLang="en-US" smtClean="0"/>
              <a:t> then the LCD interprets the 8-bit info as </a:t>
            </a:r>
            <a:r>
              <a:rPr lang="en-GB" altLang="en-US" b="1" smtClean="0"/>
              <a:t>data</a:t>
            </a:r>
            <a:r>
              <a:rPr lang="en-GB" altLang="en-US" smtClean="0"/>
              <a:t> and copies it to </a:t>
            </a:r>
            <a:r>
              <a:rPr lang="en-GB" altLang="en-US" b="1" smtClean="0"/>
              <a:t>data register</a:t>
            </a:r>
            <a:r>
              <a:rPr lang="en-GB" altLang="en-US" smtClean="0"/>
              <a:t>. After that the LCD decodes the data for generating the 5x7 pattern and finally displays on the LCD.</a:t>
            </a:r>
          </a:p>
          <a:p>
            <a:pPr algn="just"/>
            <a:endParaRPr lang="en-IN" altLang="en-US" smtClean="0"/>
          </a:p>
        </p:txBody>
      </p:sp>
    </p:spTree>
    <p:extLst>
      <p:ext uri="{BB962C8B-B14F-4D97-AF65-F5344CB8AC3E}">
        <p14:creationId xmlns:p14="http://schemas.microsoft.com/office/powerpoint/2010/main" val="3909960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endParaRPr lang="en-IN" altLang="en-US" smtClean="0"/>
          </a:p>
        </p:txBody>
      </p:sp>
      <p:sp>
        <p:nvSpPr>
          <p:cNvPr id="9219" name="Content Placeholder 2"/>
          <p:cNvSpPr>
            <a:spLocks noGrp="1"/>
          </p:cNvSpPr>
          <p:nvPr>
            <p:ph idx="1"/>
          </p:nvPr>
        </p:nvSpPr>
        <p:spPr/>
        <p:txBody>
          <a:bodyPr/>
          <a:lstStyle/>
          <a:p>
            <a:pPr algn="just"/>
            <a:r>
              <a:rPr lang="en-GB" altLang="en-US" b="1" smtClean="0"/>
              <a:t>Read/Write(RW):</a:t>
            </a:r>
            <a:r>
              <a:rPr lang="en-GB" altLang="en-US" smtClean="0"/>
              <a:t> This signal is used to write the data/cmd to LCD and reads the busy flag of LCD. For write operation the RW should be </a:t>
            </a:r>
            <a:r>
              <a:rPr lang="en-GB" altLang="en-US" b="1" smtClean="0"/>
              <a:t>LOW</a:t>
            </a:r>
            <a:r>
              <a:rPr lang="en-GB" altLang="en-US" smtClean="0"/>
              <a:t> and for read operation the R/W should be </a:t>
            </a:r>
            <a:r>
              <a:rPr lang="en-GB" altLang="en-US" b="1" smtClean="0"/>
              <a:t>HIGH</a:t>
            </a:r>
            <a:r>
              <a:rPr lang="en-GB" altLang="en-US" smtClean="0"/>
              <a:t>.</a:t>
            </a:r>
          </a:p>
          <a:p>
            <a:pPr algn="just"/>
            <a:r>
              <a:rPr lang="en-GB" altLang="en-US" b="1" smtClean="0"/>
              <a:t>Enable(EN):</a:t>
            </a:r>
            <a:r>
              <a:rPr lang="en-GB" altLang="en-US" smtClean="0"/>
              <a:t> This pin is used to send the enable trigger to LCD. After sending the data/cmd, Selecting the data/cmd register, Selecting the Write operation. A HIGH-to-LOW pulse has to be send on this enable pin which will latch the info into the LCD register and triggers the LCD to act accordingly.</a:t>
            </a:r>
            <a:endParaRPr lang="en-IN" altLang="en-US" smtClean="0"/>
          </a:p>
        </p:txBody>
      </p:sp>
    </p:spTree>
    <p:extLst>
      <p:ext uri="{BB962C8B-B14F-4D97-AF65-F5344CB8AC3E}">
        <p14:creationId xmlns:p14="http://schemas.microsoft.com/office/powerpoint/2010/main" val="4181243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IN" altLang="en-US" smtClean="0"/>
              <a:t>LCD COMMANDS</a:t>
            </a:r>
          </a:p>
        </p:txBody>
      </p:sp>
      <p:pic>
        <p:nvPicPr>
          <p:cNvPr id="10243"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447800" y="577850"/>
            <a:ext cx="6248400" cy="5946775"/>
          </a:xfrm>
        </p:spPr>
      </p:pic>
    </p:spTree>
    <p:extLst>
      <p:ext uri="{BB962C8B-B14F-4D97-AF65-F5344CB8AC3E}">
        <p14:creationId xmlns:p14="http://schemas.microsoft.com/office/powerpoint/2010/main" val="1997889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endParaRPr lang="en-IN" altLang="en-US" smtClean="0"/>
          </a:p>
        </p:txBody>
      </p:sp>
      <p:pic>
        <p:nvPicPr>
          <p:cNvPr id="11267" name="Picture 2" descr="LCD Interfacing with Pic microcontroller Connection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63613" y="903288"/>
            <a:ext cx="7143750" cy="5362575"/>
          </a:xfrm>
          <a:noFill/>
        </p:spPr>
      </p:pic>
    </p:spTree>
    <p:extLst>
      <p:ext uri="{BB962C8B-B14F-4D97-AF65-F5344CB8AC3E}">
        <p14:creationId xmlns:p14="http://schemas.microsoft.com/office/powerpoint/2010/main" val="35682220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163</TotalTime>
  <Words>651</Words>
  <Application>Microsoft Office PowerPoint</Application>
  <PresentationFormat>On-screen Show (4:3)</PresentationFormat>
  <Paragraphs>142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Oriel</vt:lpstr>
      <vt:lpstr>16x2  liquid crystal display (LCD)</vt:lpstr>
      <vt:lpstr>PowerPoint Presentation</vt:lpstr>
      <vt:lpstr>PowerPoint Presentation</vt:lpstr>
      <vt:lpstr>Pin Number and Functions</vt:lpstr>
      <vt:lpstr>PowerPoint Presentation</vt:lpstr>
      <vt:lpstr>PowerPoint Presentation</vt:lpstr>
      <vt:lpstr>PowerPoint Presentation</vt:lpstr>
      <vt:lpstr>LCD COMMANDS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Industry 5.0</dc:title>
  <dc:creator>PC</dc:creator>
  <cp:lastModifiedBy>PC</cp:lastModifiedBy>
  <cp:revision>26</cp:revision>
  <dcterms:created xsi:type="dcterms:W3CDTF">2023-12-06T16:51:57Z</dcterms:created>
  <dcterms:modified xsi:type="dcterms:W3CDTF">2024-03-15T17:27:07Z</dcterms:modified>
</cp:coreProperties>
</file>