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09131-BA0D-4E21-A7DC-DBB1815BB8CA}" v="4" dt="2024-10-21T19:39:42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FC36-8535-6338-2422-79B9E54EE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FC7AA-AC9F-BB36-D793-9DD9AB65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C438-85E6-8915-F485-0C68FE5C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09DA-ADC0-DB41-68BD-1F7C818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D945-59ED-44E8-3EE3-42F5E900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6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888-6DE6-64EC-6B37-DF7DCFCF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C478A-D668-ED70-71FA-BEE7B0CC9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DF68-CDD8-9833-30EF-F552BCC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60BC-CFC8-357C-B226-BC05B2C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69E7-63C2-C594-8101-A9802C3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6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21210-80DA-0A51-8805-F04C071B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1C53-0132-2130-CB87-570D6AEC2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94FA-A9FF-7308-3FCA-E04B0529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0650-9874-695D-7010-00C1733A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CE64-AFE1-EDA4-1CE4-4F67AAD9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4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D667-AB49-6ADF-7CD3-41906E1C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346D-EDC0-C5E2-8100-23F5425E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0CE0-93C0-79ED-6CD9-DA02591D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C642-3519-657E-BE1E-789BF280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8783-49E1-87CE-E90A-ADED369D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58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75EC-6845-46C8-11EF-F655B478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FD85-CA1E-337D-7B50-15D2CB13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9DAF-77B8-E919-DBC1-09F60767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5D81-2751-0EA8-1182-33E121E1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3AE5-078B-A073-CB28-0EE8D9A4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3CA9-5362-E271-E0DF-A0A329D5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5FB8-8898-AC01-18A5-1D534068E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CD17E-A429-743E-0360-58A5D57C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4FA65-E6FF-2C46-DF30-89DFBE9A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BAF89-CFE2-9A80-1A53-4887F31F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05FE6-ED88-30E9-D1D5-F912504F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DF7E-145B-5BBF-244D-5F870B9E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1BCB-6177-E137-AB6A-3FC13830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7D651-70CC-CD6A-722B-403D96FF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88DBF-01B9-C287-FA69-B317B50A1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119B1-9C5D-B6B3-5C30-040F18B92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50BBD-0328-D201-B524-27D61266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8CAD2-A45D-6A3A-9161-48974C4A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7EAB7-C6AF-BA9C-5B1D-C3C758C9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33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913A-0C46-FDCE-E39F-9AB29546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0C5B4-69D9-F6F4-6391-D6BBE964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819F-8470-8C9E-E6DF-E44FBFDF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9A8B6-D31A-08D6-90A6-CFB9BBFE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2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F876-7CFE-E220-DD8C-7E71AB97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8FBFA-E5E8-18C4-7868-33AB1D1A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5BAA3-E22A-20C8-BB81-45884888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9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0CDE-DCFE-39C7-67A8-AB406908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FF79-4E6B-F5E7-ACE2-69DB709D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67-300F-EEC4-CFB8-F36BAB0EA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9BB39-8999-2426-451E-97DC678A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9E62-1536-A938-CB57-9CDBA6D6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D478-C1E2-B098-AC06-1DA83182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7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E9A-9AD3-FA48-95EC-195673F5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90444-F10A-F99A-D8F3-620199BD9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8D050-8ED2-107E-82AC-AE02BB601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C8BA8-2014-FC62-E4D3-6C43451E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83FD7-0002-F2AB-29DD-BEF16C88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EB21-8408-EE09-DD02-60561A89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B25F8-5AFA-8738-035E-8114DACF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83C8-C5C7-A9FB-B893-D2DC5526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26A4-1F55-BF2F-B8B3-A8753714F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E706-6198-46C8-A053-5EC2898204A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1015D-242F-A58D-52E8-9D8315D88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2059-3FD3-B4A4-5ACD-1E7CEA430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4F86-1352-43B5-B696-590A0D9C0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73CE92-5EB2-ADB5-1C07-4DDBF9DAA02B}"/>
              </a:ext>
            </a:extLst>
          </p:cNvPr>
          <p:cNvSpPr txBox="1">
            <a:spLocks/>
          </p:cNvSpPr>
          <p:nvPr/>
        </p:nvSpPr>
        <p:spPr>
          <a:xfrm>
            <a:off x="1050878" y="2212976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1E1C11"/>
                </a:solidFill>
                <a:latin typeface="+mn-lt"/>
                <a:ea typeface="+mn-ea"/>
                <a:cs typeface="+mn-cs"/>
              </a:rPr>
              <a:t>COMPARATIVE ANALYSIS OF NETWORK ROUTING PROTOCOLS USING NS2</a:t>
            </a:r>
            <a:endParaRPr lang="en-IN" sz="2800" b="1" dirty="0">
              <a:solidFill>
                <a:srgbClr val="1E1C1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E48C2C8-29B9-D409-C314-5678B91E5F87}"/>
              </a:ext>
            </a:extLst>
          </p:cNvPr>
          <p:cNvSpPr txBox="1">
            <a:spLocks/>
          </p:cNvSpPr>
          <p:nvPr/>
        </p:nvSpPr>
        <p:spPr>
          <a:xfrm>
            <a:off x="1050878" y="4212517"/>
            <a:ext cx="5143734" cy="2512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2FBDEC2-45CE-2680-5DD1-E6DCA80F8BCE}"/>
              </a:ext>
            </a:extLst>
          </p:cNvPr>
          <p:cNvSpPr txBox="1">
            <a:spLocks/>
          </p:cNvSpPr>
          <p:nvPr/>
        </p:nvSpPr>
        <p:spPr>
          <a:xfrm>
            <a:off x="8769048" y="4208634"/>
            <a:ext cx="5016943" cy="25125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A943B6-46F9-7F14-0856-1EA99C5021D8}"/>
              </a:ext>
            </a:extLst>
          </p:cNvPr>
          <p:cNvSpPr txBox="1">
            <a:spLocks/>
          </p:cNvSpPr>
          <p:nvPr/>
        </p:nvSpPr>
        <p:spPr>
          <a:xfrm>
            <a:off x="1337286" y="445550"/>
            <a:ext cx="8873441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87EFD-4002-159C-91B5-5D1728534257}"/>
              </a:ext>
            </a:extLst>
          </p:cNvPr>
          <p:cNvSpPr txBox="1"/>
          <p:nvPr/>
        </p:nvSpPr>
        <p:spPr>
          <a:xfrm>
            <a:off x="1622462" y="989807"/>
            <a:ext cx="8667436" cy="138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1E1C11"/>
                </a:solidFill>
              </a:rPr>
              <a:t>Institution Training – Minor Project </a:t>
            </a:r>
            <a:br>
              <a:rPr lang="en-US" sz="2800" b="1" dirty="0">
                <a:solidFill>
                  <a:srgbClr val="1E1C11"/>
                </a:solidFill>
              </a:rPr>
            </a:br>
            <a:r>
              <a:rPr lang="en-US" sz="2800" b="1" dirty="0">
                <a:solidFill>
                  <a:srgbClr val="1E1C11"/>
                </a:solidFill>
              </a:rPr>
              <a:t>Comprehensive Examination – Viva-Voce</a:t>
            </a:r>
            <a:br>
              <a:rPr lang="en-US" sz="2800" dirty="0">
                <a:solidFill>
                  <a:srgbClr val="1E1C11"/>
                </a:solidFill>
              </a:rPr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FBC46-6EBA-BE19-E0E2-D847C8A729AF}"/>
              </a:ext>
            </a:extLst>
          </p:cNvPr>
          <p:cNvSpPr txBox="1"/>
          <p:nvPr/>
        </p:nvSpPr>
        <p:spPr>
          <a:xfrm>
            <a:off x="960567" y="4310732"/>
            <a:ext cx="33851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Presented By</a:t>
            </a:r>
          </a:p>
          <a:p>
            <a:pPr algn="ctr"/>
            <a:r>
              <a:rPr lang="en-IN" b="1" dirty="0" err="1"/>
              <a:t>Tamizharasan</a:t>
            </a:r>
            <a:r>
              <a:rPr lang="en-IN" b="1" dirty="0"/>
              <a:t> G C</a:t>
            </a:r>
          </a:p>
          <a:p>
            <a:pPr algn="ctr"/>
            <a:r>
              <a:rPr lang="en-IN" b="1" dirty="0"/>
              <a:t>III </a:t>
            </a:r>
            <a:r>
              <a:rPr lang="en-IN" b="1" dirty="0" err="1"/>
              <a:t>M.Sc</a:t>
            </a:r>
            <a:r>
              <a:rPr lang="en-IN" b="1" dirty="0"/>
              <a:t> Software Systems</a:t>
            </a:r>
          </a:p>
          <a:p>
            <a:pPr algn="ctr"/>
            <a:r>
              <a:rPr lang="en-IN" b="1" dirty="0"/>
              <a:t>PSG College of Arts &amp; Science</a:t>
            </a:r>
          </a:p>
          <a:p>
            <a:pPr algn="ctr"/>
            <a:r>
              <a:rPr lang="en-IN" b="1" dirty="0"/>
              <a:t>Coimbatore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0537-2046-76DF-C0F4-AA1D0944A175}"/>
              </a:ext>
            </a:extLst>
          </p:cNvPr>
          <p:cNvSpPr txBox="1"/>
          <p:nvPr/>
        </p:nvSpPr>
        <p:spPr>
          <a:xfrm>
            <a:off x="6620720" y="4208634"/>
            <a:ext cx="4890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Under the Guidance of</a:t>
            </a:r>
          </a:p>
          <a:p>
            <a:pPr algn="ctr"/>
            <a:r>
              <a:rPr lang="en-IN" sz="1800" b="1" dirty="0" err="1">
                <a:solidFill>
                  <a:schemeClr val="tx1"/>
                </a:solidFill>
              </a:rPr>
              <a:t>Dr.</a:t>
            </a:r>
            <a:r>
              <a:rPr lang="en-IN" sz="1800" b="1" dirty="0">
                <a:solidFill>
                  <a:schemeClr val="tx1"/>
                </a:solidFill>
              </a:rPr>
              <a:t> G. S. Karthick M.Sc., PhD., NET., DST Fellow.,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</a:rPr>
              <a:t>Assistant Professor</a:t>
            </a:r>
            <a:endParaRPr lang="en-IN" sz="1800" b="1" u="sng" dirty="0">
              <a:solidFill>
                <a:schemeClr val="tx1"/>
              </a:solidFill>
            </a:endParaRPr>
          </a:p>
          <a:p>
            <a:pPr algn="ctr"/>
            <a:r>
              <a:rPr lang="en-IN" sz="1800" b="1" u="sng" dirty="0">
                <a:solidFill>
                  <a:schemeClr val="tx1"/>
                </a:solidFill>
              </a:rPr>
              <a:t>Department of Software Systems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PSG College of Arts &amp; Science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Coimbatore</a:t>
            </a:r>
          </a:p>
        </p:txBody>
      </p:sp>
    </p:spTree>
    <p:extLst>
      <p:ext uri="{BB962C8B-B14F-4D97-AF65-F5344CB8AC3E}">
        <p14:creationId xmlns:p14="http://schemas.microsoft.com/office/powerpoint/2010/main" val="135140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FA6CD-6D7C-A871-EB56-11EF3D14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5" y="248204"/>
            <a:ext cx="11125200" cy="6054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9FE2CE-69F9-FE63-0838-8320FCC2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560" y="317652"/>
            <a:ext cx="8128679" cy="466558"/>
          </a:xfrm>
        </p:spPr>
        <p:txBody>
          <a:bodyPr>
            <a:noAutofit/>
          </a:bodyPr>
          <a:lstStyle/>
          <a:p>
            <a:pPr algn="ctr"/>
            <a:r>
              <a:rPr lang="en-IN" sz="3200" b="1" kern="1200" spc="0" baseline="0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Dynamic Source Routing (DSR)</a:t>
            </a:r>
            <a:endParaRPr lang="en-US" sz="3200" spc="0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F891DA-B8BB-014D-AD48-599DB30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22" y="923106"/>
            <a:ext cx="11125200" cy="56866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200" b="1" dirty="0">
                <a:cs typeface="Times New Roman" panose="02020603050405020304" pitchFamily="18" charset="0"/>
              </a:rPr>
              <a:t>Overview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Reactive routing protocol for Mobile Ad Hoc Networks (MANETs)</a:t>
            </a: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Relies on source routes stored in data packets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b="1" dirty="0">
                <a:cs typeface="Times New Roman" panose="02020603050405020304" pitchFamily="18" charset="0"/>
              </a:rPr>
              <a:t>Route Caching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Mobile hosts maintain route caches</a:t>
            </a: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Caches updated as new routes are discovered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b="1" spc="0" dirty="0">
                <a:cs typeface="Times New Roman" panose="02020603050405020304" pitchFamily="18" charset="0"/>
              </a:rPr>
              <a:t>Protocol Phases Route Discovery</a:t>
            </a:r>
            <a:endParaRPr lang="en-IN" sz="2200" spc="0" dirty="0"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If no valid route exists, broadcast Route Request (RREQ)</a:t>
            </a: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Nodes check their cache and forward RREQ, adding their address if needed</a:t>
            </a: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Generate Route Reply (RREP) when destination or valid route is found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b="1" dirty="0">
                <a:cs typeface="Times New Roman" panose="02020603050405020304" pitchFamily="18" charset="0"/>
              </a:rPr>
              <a:t>Route Maintenance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Uses Route Error (RERR) packets for maintenance</a:t>
            </a: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Removes erroneous hops from route cache</a:t>
            </a:r>
          </a:p>
          <a:p>
            <a:pPr marL="457200" lvl="1" algn="just">
              <a:lnSpc>
                <a:spcPct val="100000"/>
              </a:lnSpc>
            </a:pPr>
            <a:r>
              <a:rPr lang="en-IN" sz="1900" dirty="0">
                <a:cs typeface="Times New Roman" panose="02020603050405020304" pitchFamily="18" charset="0"/>
              </a:rPr>
              <a:t>Supports multipath routing</a:t>
            </a:r>
          </a:p>
        </p:txBody>
      </p:sp>
    </p:spTree>
    <p:extLst>
      <p:ext uri="{BB962C8B-B14F-4D97-AF65-F5344CB8AC3E}">
        <p14:creationId xmlns:p14="http://schemas.microsoft.com/office/powerpoint/2010/main" val="13797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4F177-7E34-8461-E8AF-4E39A611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1" y="379188"/>
            <a:ext cx="11125200" cy="56993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BCE0BF0-D654-FF36-5D82-06F8EAD8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2038" y="379188"/>
            <a:ext cx="11358835" cy="569936"/>
          </a:xfrm>
        </p:spPr>
        <p:txBody>
          <a:bodyPr>
            <a:noAutofit/>
          </a:bodyPr>
          <a:lstStyle/>
          <a:p>
            <a:pPr algn="ctr"/>
            <a:r>
              <a:rPr lang="en-IN" sz="3200" b="1" cap="none" spc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DESTINATION-SEQUENCED DISTANCE VECTOR (DSDV)</a:t>
            </a:r>
            <a:endParaRPr lang="en-US" sz="3200" b="1" cap="none" spc="0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0E7351-1774-CE01-5BD6-650BECE8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46" y="1070658"/>
            <a:ext cx="11125200" cy="57873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Overview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Proactive routing protocol for mobile ad-hoc networks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Maintains consistent, loop-free routes using sequence numbers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Frequent broadcasts can lead to higher overhead in dynamic/large networks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Routing Table Management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Each node maintains a routing table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Stores next hop, distance (number of hops), and sequence number for each destination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Sequence number helps avoid routing loops</a:t>
            </a:r>
          </a:p>
        </p:txBody>
      </p:sp>
    </p:spTree>
    <p:extLst>
      <p:ext uri="{BB962C8B-B14F-4D97-AF65-F5344CB8AC3E}">
        <p14:creationId xmlns:p14="http://schemas.microsoft.com/office/powerpoint/2010/main" val="301307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6637E7-FE79-0AE2-699B-C684F9BB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056" y="596966"/>
            <a:ext cx="10236450" cy="56640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Sequence Number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Assigned by destination nodes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Indicates freshness of the route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Higher sequence number = more up-to-date route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Route Updates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Periodic updates triggered by network topology changes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Types of Updates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Full Updates: Transmit entire routing table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Incremental Updates: Transmit only changes, reducing overhead</a:t>
            </a:r>
          </a:p>
          <a:p>
            <a:pPr>
              <a:lnSpc>
                <a:spcPct val="150000"/>
              </a:lnSpc>
            </a:pP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B2EDF-23FE-5B6A-AF80-8F7E742A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7" y="478947"/>
            <a:ext cx="11125200" cy="6394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BE57A6B-1E07-D834-2B86-FA81D696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9393" y="474561"/>
            <a:ext cx="8241282" cy="639411"/>
          </a:xfrm>
        </p:spPr>
        <p:txBody>
          <a:bodyPr>
            <a:noAutofit/>
          </a:bodyPr>
          <a:lstStyle/>
          <a:p>
            <a:pPr algn="ctr"/>
            <a:br>
              <a:rPr lang="en-US" sz="32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Performance </a:t>
            </a:r>
            <a:r>
              <a:rPr lang="en-US" sz="3200" spc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Evaluation</a:t>
            </a:r>
            <a:r>
              <a:rPr lang="en-US" sz="32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 Metrics</a:t>
            </a:r>
            <a:br>
              <a:rPr lang="en-US" sz="32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</a:br>
            <a:endParaRPr lang="en-IN" sz="3200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42AB8-C24E-C96F-20BA-79138DD8FDB6}"/>
                  </a:ext>
                </a:extLst>
              </p:cNvPr>
              <p:cNvSpPr txBox="1"/>
              <p:nvPr/>
            </p:nvSpPr>
            <p:spPr>
              <a:xfrm>
                <a:off x="883852" y="1305395"/>
                <a:ext cx="10891565" cy="597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Packet Delivery Ratio (PDR)</a:t>
                </a:r>
              </a:p>
              <a:p>
                <a:endParaRPr lang="en-US" sz="2000" b="1" dirty="0"/>
              </a:p>
              <a:p>
                <a:r>
                  <a:rPr lang="en-US" sz="2200" b="1" dirty="0">
                    <a:cs typeface="Times New Roman" panose="02020603050405020304" pitchFamily="18" charset="0"/>
                  </a:rPr>
                  <a:t>Definition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000" dirty="0">
                    <a:cs typeface="Times New Roman" panose="02020603050405020304" pitchFamily="18" charset="0"/>
                  </a:rPr>
                  <a:t>The ratio of the number of data packets successfully received by the destination to the number of data packets sent by the source.</a:t>
                </a:r>
              </a:p>
              <a:p>
                <a:endParaRPr lang="en-IN" sz="2000" b="1" dirty="0"/>
              </a:p>
              <a:p>
                <a:r>
                  <a:rPr lang="en-IN" sz="2200" b="1" dirty="0">
                    <a:cs typeface="Times New Roman" panose="02020603050405020304" pitchFamily="18" charset="0"/>
                  </a:rPr>
                  <a:t>Formula</a:t>
                </a:r>
              </a:p>
              <a:p>
                <a:r>
                  <a:rPr lang="en-IN" sz="2000" b="1" dirty="0"/>
                  <a:t>	                      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𝐏𝐃𝐑</m:t>
                    </m:r>
                    <m:r>
                      <a:rPr lang="en-IN" sz="2400" b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effectLst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Total</m:t>
                        </m:r>
                        <m: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Packet</m:t>
                        </m:r>
                        <m: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Received</m:t>
                        </m:r>
                        <m:r>
                          <a:rPr lang="en-IN" sz="2400" b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Total</m:t>
                        </m:r>
                        <m: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Packet</m:t>
                        </m:r>
                        <m: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Sent</m:t>
                        </m:r>
                      </m:den>
                    </m:f>
                    <m:r>
                      <a:rPr lang="en-IN" sz="2400" b="1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IN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100   −−−−−(1)</m:t>
                    </m:r>
                  </m:oMath>
                </a14:m>
                <a:endParaRPr lang="en-IN" sz="2400" b="1" dirty="0"/>
              </a:p>
              <a:p>
                <a:endParaRPr lang="en-IN" sz="2000" b="1" dirty="0"/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400" b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Throughput</a:t>
                </a:r>
                <a:endParaRPr lang="en-IN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200" b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Definition :</a:t>
                </a:r>
                <a:r>
                  <a:rPr lang="en-IN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The rate at which data packets are successfully delivered over a communication channel.</a:t>
                </a:r>
              </a:p>
              <a:p>
                <a:pPr>
                  <a:spcAft>
                    <a:spcPts val="800"/>
                  </a:spcAft>
                </a:pPr>
                <a:r>
                  <a:rPr lang="en-IN" sz="2200" b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</a:t>
                </a:r>
                <a:r>
                  <a:rPr lang="en-IN" sz="22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kern="100">
                          <a:effectLst/>
                          <a:ea typeface="Calibri" panose="020F0502020204030204" pitchFamily="34" charset="0"/>
                        </a:rPr>
                        <m:t>𝐓𝐡𝐫𝐨𝐮𝐠𝐡𝐩𝐮𝐭</m:t>
                      </m:r>
                      <m:r>
                        <a:rPr lang="en-IN" sz="2000" b="1" kern="100">
                          <a:effectLst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 kern="100">
                              <a:effectLst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Total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Data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Transfered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in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bits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)</m:t>
                          </m:r>
                          <m:r>
                            <a:rPr lang="en-IN" sz="2000" b="1" kern="100">
                              <a:effectLst/>
                              <a:ea typeface="Calibri" panose="020F0502020204030204" pitchFamily="34" charset="0"/>
                            </a:rPr>
                            <m:t>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Total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Simulation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Time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in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Seconds</m:t>
                          </m:r>
                          <m:r>
                            <a:rPr lang="en-IN" sz="2000" kern="100">
                              <a:effectLst/>
                              <a:ea typeface="Calibri" panose="020F0502020204030204" pitchFamily="34" charset="0"/>
                            </a:rPr>
                            <m:t>)</m:t>
                          </m:r>
                        </m:den>
                      </m:f>
                      <m:r>
                        <a:rPr lang="en-IN" sz="2000" b="1" i="1" kern="100">
                          <a:effectLst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IN" sz="2000" i="1" kern="100">
                          <a:effectLst/>
                          <a:ea typeface="Calibri" panose="020F0502020204030204" pitchFamily="34" charset="0"/>
                        </a:rPr>
                        <m:t>−−−−−(2)</m:t>
                      </m:r>
                    </m:oMath>
                  </m:oMathPara>
                </a14:m>
                <a:endParaRPr lang="en-IN" sz="2000" kern="100" dirty="0">
                  <a:effectLst/>
                  <a:ea typeface="Calibri" panose="020F0502020204030204" pitchFamily="34" charset="0"/>
                </a:endParaRPr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42AB8-C24E-C96F-20BA-79138DD8F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52" y="1305395"/>
                <a:ext cx="10891565" cy="5975995"/>
              </a:xfrm>
              <a:prstGeom prst="rect">
                <a:avLst/>
              </a:prstGeom>
              <a:blipFill>
                <a:blip r:embed="rId3"/>
                <a:stretch>
                  <a:fillRect l="-895" t="-8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14B693-55F9-94B0-96E9-E204D8C2350C}"/>
                  </a:ext>
                </a:extLst>
              </p:cNvPr>
              <p:cNvSpPr txBox="1"/>
              <p:nvPr/>
            </p:nvSpPr>
            <p:spPr>
              <a:xfrm>
                <a:off x="493853" y="713577"/>
                <a:ext cx="11204293" cy="543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400" b="1" kern="100" dirty="0">
                    <a:effectLst/>
                    <a:ea typeface="Calibri" panose="020F0502020204030204" pitchFamily="34" charset="0"/>
                  </a:rPr>
                  <a:t>End to End Delay</a:t>
                </a:r>
                <a:endParaRPr lang="en-IN" sz="2400" kern="100" dirty="0">
                  <a:effectLst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000" b="1" kern="100" dirty="0">
                    <a:effectLst/>
                    <a:ea typeface="Calibri" panose="020F0502020204030204" pitchFamily="34" charset="0"/>
                  </a:rPr>
                  <a:t>Definition :</a:t>
                </a:r>
                <a:r>
                  <a:rPr lang="en-IN" kern="1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IN" sz="1900" kern="100" dirty="0">
                    <a:effectLst/>
                    <a:ea typeface="Calibri" panose="020F0502020204030204" pitchFamily="34" charset="0"/>
                  </a:rPr>
                  <a:t>The average time taken for a data packet to travel from the source to the destination, including all possible delays (propagation delay, queuing delay, transmission delay, and processing delay).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000" b="1" kern="100" dirty="0">
                    <a:effectLst/>
                    <a:ea typeface="Calibri" panose="020F0502020204030204" pitchFamily="34" charset="0"/>
                  </a:rPr>
                  <a:t>Formula</a:t>
                </a:r>
                <a:endParaRPr lang="en-IN" sz="2000" kern="100" dirty="0">
                  <a:effectLst/>
                  <a:ea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900" b="1" i="1" kern="100">
                          <a:effectLst/>
                          <a:ea typeface="Calibri" panose="020F0502020204030204" pitchFamily="34" charset="0"/>
                        </a:rPr>
                        <m:t>𝐄𝐧𝐝</m:t>
                      </m:r>
                      <m:r>
                        <a:rPr lang="en-IN" sz="1900" b="1" kern="100">
                          <a:effectLst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IN" sz="1900" b="1" i="1" kern="100">
                          <a:effectLst/>
                          <a:ea typeface="Calibri" panose="020F0502020204030204" pitchFamily="34" charset="0"/>
                        </a:rPr>
                        <m:t>𝐭𝐨</m:t>
                      </m:r>
                      <m:r>
                        <a:rPr lang="en-IN" sz="1900" b="1" kern="100">
                          <a:effectLst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IN" sz="1900" b="1" i="1" kern="100">
                          <a:effectLst/>
                          <a:ea typeface="Calibri" panose="020F0502020204030204" pitchFamily="34" charset="0"/>
                        </a:rPr>
                        <m:t>𝐄𝐧𝐝</m:t>
                      </m:r>
                      <m:r>
                        <a:rPr lang="en-IN" sz="1900" b="1" kern="100">
                          <a:effectLst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IN" sz="1900" b="1" i="1" kern="100">
                          <a:effectLst/>
                          <a:ea typeface="Calibri" panose="020F0502020204030204" pitchFamily="34" charset="0"/>
                        </a:rPr>
                        <m:t>𝐃𝐞𝐥𝐚𝐲</m:t>
                      </m:r>
                      <m:r>
                        <a:rPr lang="en-IN" sz="1900" b="1" kern="100">
                          <a:effectLst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1900" b="1" i="1" kern="100">
                              <a:effectLst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Sum</m:t>
                          </m:r>
                          <m:r>
                            <a:rPr lang="en-IN" sz="1900" i="1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of</m:t>
                          </m:r>
                          <m:r>
                            <a:rPr lang="en-IN" sz="1900" i="1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Delays</m:t>
                          </m:r>
                          <m:r>
                            <a:rPr lang="en-IN" sz="1900" i="1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of</m:t>
                          </m:r>
                          <m:r>
                            <a:rPr lang="en-IN" sz="1900" i="1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All</m:t>
                          </m:r>
                          <m:r>
                            <a:rPr lang="en-IN" sz="1900" i="1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Packets</m:t>
                          </m:r>
                          <m:r>
                            <a:rPr lang="en-IN" sz="1900" b="1" kern="100">
                              <a:effectLst/>
                              <a:ea typeface="Calibri" panose="020F0502020204030204" pitchFamily="34" charset="0"/>
                            </a:rPr>
                            <m:t>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Total</m:t>
                          </m:r>
                          <m: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Number</m:t>
                          </m:r>
                          <m: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of</m:t>
                          </m:r>
                          <m: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Packets</m:t>
                          </m:r>
                          <m: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1900" kern="100">
                              <a:effectLst/>
                              <a:ea typeface="Calibri" panose="020F0502020204030204" pitchFamily="34" charset="0"/>
                            </a:rPr>
                            <m:t>Recived</m:t>
                          </m:r>
                        </m:den>
                      </m:f>
                      <m:r>
                        <a:rPr lang="en-IN" sz="1900" i="1" kern="100">
                          <a:effectLst/>
                          <a:ea typeface="Calibri" panose="020F0502020204030204" pitchFamily="34" charset="0"/>
                        </a:rPr>
                        <m:t>  −−−−−(3)</m:t>
                      </m:r>
                    </m:oMath>
                  </m:oMathPara>
                </a14:m>
                <a:endParaRPr lang="en-IN" sz="1900" kern="100" dirty="0">
                  <a:effectLst/>
                  <a:ea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400" b="1" kern="100" dirty="0">
                    <a:effectLst/>
                    <a:ea typeface="Calibri" panose="020F0502020204030204" pitchFamily="34" charset="0"/>
                  </a:rPr>
                  <a:t>Residual Energy</a:t>
                </a:r>
                <a:endParaRPr lang="en-IN" sz="2400" kern="100" dirty="0">
                  <a:effectLst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000" b="1" kern="100" dirty="0">
                    <a:effectLst/>
                    <a:ea typeface="Calibri" panose="020F0502020204030204" pitchFamily="34" charset="0"/>
                  </a:rPr>
                  <a:t>Definition</a:t>
                </a:r>
                <a:r>
                  <a:rPr lang="en-IN" sz="2000" kern="1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IN" sz="2000" b="1" kern="100" dirty="0">
                    <a:effectLst/>
                    <a:ea typeface="Calibri" panose="020F0502020204030204" pitchFamily="34" charset="0"/>
                  </a:rPr>
                  <a:t>:</a:t>
                </a:r>
                <a:r>
                  <a:rPr lang="en-IN" sz="2000" kern="1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n-IN" sz="1900" kern="100" dirty="0">
                    <a:effectLst/>
                    <a:ea typeface="Calibri" panose="020F0502020204030204" pitchFamily="34" charset="0"/>
                  </a:rPr>
                  <a:t>The remaining energy in network nodes after completing a simulation or network operation.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2000" b="1" kern="100" dirty="0">
                    <a:effectLst/>
                    <a:ea typeface="Calibri" panose="020F0502020204030204" pitchFamily="34" charset="0"/>
                  </a:rPr>
                  <a:t>Formula</a:t>
                </a:r>
                <a:endParaRPr lang="en-IN" sz="2000" kern="100" dirty="0">
                  <a:effectLst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b="1" kern="100" dirty="0">
                    <a:effectLst/>
                    <a:ea typeface="Calibri" panose="020F0502020204030204" pitchFamily="34" charset="0"/>
                  </a:rPr>
                  <a:t>	</a:t>
                </a:r>
                <a:r>
                  <a:rPr lang="en-IN" sz="1900" b="1" kern="100" dirty="0">
                    <a:effectLst/>
                    <a:ea typeface="Calibri" panose="020F0502020204030204" pitchFamily="34" charset="0"/>
                  </a:rPr>
                  <a:t>                        Residual Energy </a:t>
                </a:r>
                <a:r>
                  <a:rPr lang="en-IN" sz="1900" kern="100" dirty="0">
                    <a:effectLst/>
                    <a:ea typeface="Calibri" panose="020F0502020204030204" pitchFamily="34" charset="0"/>
                  </a:rPr>
                  <a:t>= Initial Energy − Energy Consumed During Transmission and Reception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14B693-55F9-94B0-96E9-E204D8C23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3" y="713577"/>
                <a:ext cx="11204293" cy="5430846"/>
              </a:xfrm>
              <a:prstGeom prst="rect">
                <a:avLst/>
              </a:prstGeom>
              <a:blipFill>
                <a:blip r:embed="rId2"/>
                <a:stretch>
                  <a:fillRect l="-816" r="-544" b="-10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85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1453B-E859-C0EE-BC17-D04CCA93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83" y="432216"/>
            <a:ext cx="11125200" cy="5857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166664-B5BA-65D2-B878-319A208A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7412" y="432216"/>
            <a:ext cx="9039934" cy="43106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900"/>
              </a:spcBef>
              <a:spcAft>
                <a:spcPts val="800"/>
              </a:spcAft>
            </a:pPr>
            <a:r>
              <a:rPr lang="en-IN" sz="3200" b="1" kern="100" spc="-5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RESULTS AND DISCUSSION</a:t>
            </a:r>
            <a:endParaRPr lang="en-IN" sz="3200" kern="100" dirty="0">
              <a:solidFill>
                <a:schemeClr val="bg2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B5583-B91E-82CD-845A-8209326E6B0E}"/>
              </a:ext>
            </a:extLst>
          </p:cNvPr>
          <p:cNvSpPr txBox="1"/>
          <p:nvPr/>
        </p:nvSpPr>
        <p:spPr>
          <a:xfrm>
            <a:off x="633834" y="1157342"/>
            <a:ext cx="10690698" cy="12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AODV</a:t>
            </a:r>
            <a:r>
              <a:rPr lang="en-IN" sz="2400" b="1" kern="100" spc="-50" dirty="0">
                <a:effectLst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effectLst/>
                <a:ea typeface="Calibri" panose="020F0502020204030204" pitchFamily="34" charset="0"/>
              </a:rPr>
              <a:t>SIMULATION</a:t>
            </a:r>
            <a:r>
              <a:rPr lang="en-IN" sz="2400" b="1" kern="100" spc="-5" dirty="0">
                <a:effectLst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effectLst/>
                <a:ea typeface="Calibri" panose="020F0502020204030204" pitchFamily="34" charset="0"/>
              </a:rPr>
              <a:t>DATA</a:t>
            </a:r>
            <a:endParaRPr lang="en-IN" sz="2400" kern="100" dirty="0">
              <a:effectLst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TABLE I: Performance Evaluation of AODV Simulation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C0DFCD-D1B9-11A6-AA29-A37754164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06512"/>
              </p:ext>
            </p:extLst>
          </p:nvPr>
        </p:nvGraphicFramePr>
        <p:xfrm>
          <a:off x="2824223" y="2604305"/>
          <a:ext cx="6377650" cy="333350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1275530">
                  <a:extLst>
                    <a:ext uri="{9D8B030D-6E8A-4147-A177-3AD203B41FA5}">
                      <a16:colId xmlns:a16="http://schemas.microsoft.com/office/drawing/2014/main" val="2060168077"/>
                    </a:ext>
                  </a:extLst>
                </a:gridCol>
                <a:gridCol w="1275530">
                  <a:extLst>
                    <a:ext uri="{9D8B030D-6E8A-4147-A177-3AD203B41FA5}">
                      <a16:colId xmlns:a16="http://schemas.microsoft.com/office/drawing/2014/main" val="3107039107"/>
                    </a:ext>
                  </a:extLst>
                </a:gridCol>
                <a:gridCol w="1275530">
                  <a:extLst>
                    <a:ext uri="{9D8B030D-6E8A-4147-A177-3AD203B41FA5}">
                      <a16:colId xmlns:a16="http://schemas.microsoft.com/office/drawing/2014/main" val="4273294472"/>
                    </a:ext>
                  </a:extLst>
                </a:gridCol>
                <a:gridCol w="1275530">
                  <a:extLst>
                    <a:ext uri="{9D8B030D-6E8A-4147-A177-3AD203B41FA5}">
                      <a16:colId xmlns:a16="http://schemas.microsoft.com/office/drawing/2014/main" val="2551181350"/>
                    </a:ext>
                  </a:extLst>
                </a:gridCol>
                <a:gridCol w="1275530">
                  <a:extLst>
                    <a:ext uri="{9D8B030D-6E8A-4147-A177-3AD203B41FA5}">
                      <a16:colId xmlns:a16="http://schemas.microsoft.com/office/drawing/2014/main" val="389935351"/>
                    </a:ext>
                  </a:extLst>
                </a:gridCol>
              </a:tblGrid>
              <a:tr h="7044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  <a:r>
                        <a:rPr lang="en-IN" sz="1200" kern="100" spc="-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Received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PDR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Forwarded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94427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12208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713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1712.20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3506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4654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24416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1431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1706.22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7007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25095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36622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2156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1698.61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10501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35189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48830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2889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1690.20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13990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10171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61036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3618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1687.01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17473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1947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73244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4363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1678.75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20948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38726"/>
                  </a:ext>
                </a:extLst>
              </a:tr>
              <a:tr h="368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85450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5108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1672.85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24427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1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10BEC20-A73A-6681-4BBD-5DCE0AB11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9" y="1008501"/>
            <a:ext cx="9458966" cy="4643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86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57B109-D260-DE37-0460-886EA22440B2}"/>
              </a:ext>
            </a:extLst>
          </p:cNvPr>
          <p:cNvSpPr txBox="1"/>
          <p:nvPr/>
        </p:nvSpPr>
        <p:spPr>
          <a:xfrm>
            <a:off x="889548" y="528850"/>
            <a:ext cx="10690698" cy="12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05790">
              <a:lnSpc>
                <a:spcPct val="150000"/>
              </a:lnSpc>
              <a:spcBef>
                <a:spcPts val="420"/>
              </a:spcBef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DSR SIMULATION DATA</a:t>
            </a:r>
            <a:r>
              <a:rPr lang="en-IN" sz="2400" b="1" kern="100" spc="-15" dirty="0">
                <a:effectLst/>
                <a:ea typeface="Calibri" panose="020F0502020204030204" pitchFamily="34" charset="0"/>
              </a:rPr>
              <a:t> </a:t>
            </a:r>
            <a:endParaRPr lang="en-IN" sz="2400" kern="100" dirty="0">
              <a:effectLst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TABLE II: Performance Evaluation of DSR Simulation</a:t>
            </a:r>
            <a:endParaRPr lang="en-IN" sz="2400" kern="1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CB87BC-354E-1C37-6029-8A9262B2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57295"/>
              </p:ext>
            </p:extLst>
          </p:nvPr>
        </p:nvGraphicFramePr>
        <p:xfrm>
          <a:off x="3294927" y="2319000"/>
          <a:ext cx="5879940" cy="3167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1175988">
                  <a:extLst>
                    <a:ext uri="{9D8B030D-6E8A-4147-A177-3AD203B41FA5}">
                      <a16:colId xmlns:a16="http://schemas.microsoft.com/office/drawing/2014/main" val="2060168077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3107039107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4273294472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55118135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389935351"/>
                    </a:ext>
                  </a:extLst>
                </a:gridCol>
              </a:tblGrid>
              <a:tr h="675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Simulation</a:t>
                      </a:r>
                      <a:r>
                        <a:rPr lang="en-IN" sz="1200" kern="100" spc="-18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Packet</a:t>
                      </a:r>
                      <a:r>
                        <a:rPr lang="en-IN" sz="1200" kern="100" spc="-18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Packet</a:t>
                      </a:r>
                      <a:r>
                        <a:rPr lang="en-IN" sz="1200" kern="1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Received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PDR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Packet</a:t>
                      </a:r>
                      <a:r>
                        <a:rPr lang="en-IN" sz="1200" kern="1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Forwarded</a:t>
                      </a:r>
                      <a:endParaRPr lang="en-IN" sz="12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94427"/>
                  </a:ext>
                </a:extLst>
              </a:tr>
              <a:tr h="3713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12208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976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1250.82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3233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4654"/>
                  </a:ext>
                </a:extLst>
              </a:tr>
              <a:tr h="353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24416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1916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1274.32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6497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25095"/>
                  </a:ext>
                </a:extLst>
              </a:tr>
              <a:tr h="353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36622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2835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1291.78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9783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35189"/>
                  </a:ext>
                </a:extLst>
              </a:tr>
              <a:tr h="353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48830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3765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1296.95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13059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10171"/>
                  </a:ext>
                </a:extLst>
              </a:tr>
              <a:tr h="353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61036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4693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1300.58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16336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1947"/>
                  </a:ext>
                </a:extLst>
              </a:tr>
              <a:tr h="353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73244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5618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1303.74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19621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38726"/>
                  </a:ext>
                </a:extLst>
              </a:tr>
              <a:tr h="353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175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85450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6550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1304.58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22898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4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03429-1093-B985-2024-FE086E466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69" y="929801"/>
            <a:ext cx="9025006" cy="4420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33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A55E35-730B-4845-36C0-355CDB7BF49E}"/>
              </a:ext>
            </a:extLst>
          </p:cNvPr>
          <p:cNvSpPr txBox="1"/>
          <p:nvPr/>
        </p:nvSpPr>
        <p:spPr>
          <a:xfrm>
            <a:off x="646280" y="553129"/>
            <a:ext cx="10690698" cy="12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ea typeface="Calibri" panose="020F0502020204030204" pitchFamily="34" charset="0"/>
              </a:rPr>
              <a:t> DSDV SIMULATION DATA </a:t>
            </a:r>
            <a:endParaRPr lang="en-IN" sz="2400" kern="100" dirty="0">
              <a:effectLst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TABLE III: Performance Evaluation of DSDV Simulation</a:t>
            </a:r>
            <a:endParaRPr lang="en-IN" sz="2400" kern="1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9A8981-21A6-EC4C-FA79-5CF52795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38684"/>
              </p:ext>
            </p:extLst>
          </p:nvPr>
        </p:nvGraphicFramePr>
        <p:xfrm>
          <a:off x="3361920" y="2319000"/>
          <a:ext cx="5468160" cy="30307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1093632">
                  <a:extLst>
                    <a:ext uri="{9D8B030D-6E8A-4147-A177-3AD203B41FA5}">
                      <a16:colId xmlns:a16="http://schemas.microsoft.com/office/drawing/2014/main" val="2060168077"/>
                    </a:ext>
                  </a:extLst>
                </a:gridCol>
                <a:gridCol w="1093632">
                  <a:extLst>
                    <a:ext uri="{9D8B030D-6E8A-4147-A177-3AD203B41FA5}">
                      <a16:colId xmlns:a16="http://schemas.microsoft.com/office/drawing/2014/main" val="3107039107"/>
                    </a:ext>
                  </a:extLst>
                </a:gridCol>
                <a:gridCol w="1093632">
                  <a:extLst>
                    <a:ext uri="{9D8B030D-6E8A-4147-A177-3AD203B41FA5}">
                      <a16:colId xmlns:a16="http://schemas.microsoft.com/office/drawing/2014/main" val="4273294472"/>
                    </a:ext>
                  </a:extLst>
                </a:gridCol>
                <a:gridCol w="1093632">
                  <a:extLst>
                    <a:ext uri="{9D8B030D-6E8A-4147-A177-3AD203B41FA5}">
                      <a16:colId xmlns:a16="http://schemas.microsoft.com/office/drawing/2014/main" val="2551181350"/>
                    </a:ext>
                  </a:extLst>
                </a:gridCol>
                <a:gridCol w="1093632">
                  <a:extLst>
                    <a:ext uri="{9D8B030D-6E8A-4147-A177-3AD203B41FA5}">
                      <a16:colId xmlns:a16="http://schemas.microsoft.com/office/drawing/2014/main" val="389935351"/>
                    </a:ext>
                  </a:extLst>
                </a:gridCol>
              </a:tblGrid>
              <a:tr h="646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Simulation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Packet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Packet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Received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PDR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Packet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Forwarded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94427"/>
                  </a:ext>
                </a:extLst>
              </a:tr>
              <a:tr h="3553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12208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7154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872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4654"/>
                  </a:ext>
                </a:extLst>
              </a:tr>
              <a:tr h="338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24416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6150.13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1779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25095"/>
                  </a:ext>
                </a:extLst>
              </a:tr>
              <a:tr h="338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36622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768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4768.49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5585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35189"/>
                  </a:ext>
                </a:extLst>
              </a:tr>
              <a:tr h="338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48830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3179.04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9004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10171"/>
                  </a:ext>
                </a:extLst>
              </a:tr>
              <a:tr h="338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61036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2440.46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12241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1947"/>
                  </a:ext>
                </a:extLst>
              </a:tr>
              <a:tr h="338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73244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3485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2101.69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15439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38726"/>
                  </a:ext>
                </a:extLst>
              </a:tr>
              <a:tr h="3381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85450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4520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1890.49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18606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89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E8D82-4916-C644-6883-21BC720D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71" y="634233"/>
            <a:ext cx="11047808" cy="594516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IN" sz="22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cs typeface="Times New Roman" panose="02020603050405020304" pitchFamily="18" charset="0"/>
              </a:rPr>
              <a:t>1. Focus Protocols: The study examines three major routing protocols in wireless networks AODV, DSR,   and DSDV.</a:t>
            </a:r>
          </a:p>
          <a:p>
            <a:pPr marL="174625" indent="-174625" algn="just">
              <a:lnSpc>
                <a:spcPct val="100000"/>
              </a:lnSpc>
              <a:buNone/>
            </a:pPr>
            <a:r>
              <a:rPr lang="en-IN" sz="2200" dirty="0">
                <a:cs typeface="Times New Roman" panose="02020603050405020304" pitchFamily="18" charset="0"/>
              </a:rPr>
              <a:t>2. Performance Metrics: Key metrics include average delay, throughput, and packet delivery ratio (PDR) for evaluating data transmission.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cs typeface="Times New Roman" panose="02020603050405020304" pitchFamily="18" charset="0"/>
              </a:rPr>
              <a:t>3. Protocol Analysis:</a:t>
            </a:r>
          </a:p>
          <a:p>
            <a:pPr algn="just">
              <a:lnSpc>
                <a:spcPct val="100000"/>
              </a:lnSpc>
            </a:pPr>
            <a:r>
              <a:rPr lang="en-IN" sz="2200" dirty="0">
                <a:cs typeface="Times New Roman" panose="02020603050405020304" pitchFamily="18" charset="0"/>
              </a:rPr>
              <a:t>    AODV: Adapts effectively to high mobility scenarios.</a:t>
            </a:r>
          </a:p>
          <a:p>
            <a:pPr algn="just">
              <a:lnSpc>
                <a:spcPct val="100000"/>
              </a:lnSpc>
            </a:pPr>
            <a:r>
              <a:rPr lang="en-IN" sz="2200" dirty="0">
                <a:cs typeface="Times New Roman" panose="02020603050405020304" pitchFamily="18" charset="0"/>
              </a:rPr>
              <a:t>    DSR: Performs well in static or low mobility networks.</a:t>
            </a:r>
          </a:p>
          <a:p>
            <a:pPr algn="just">
              <a:lnSpc>
                <a:spcPct val="100000"/>
              </a:lnSpc>
            </a:pPr>
            <a:r>
              <a:rPr lang="en-IN" sz="2200" dirty="0">
                <a:cs typeface="Times New Roman" panose="02020603050405020304" pitchFamily="18" charset="0"/>
              </a:rPr>
              <a:t>    DSDV: Offers stable performance but has higher overhead in large networks.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cs typeface="Times New Roman" panose="02020603050405020304" pitchFamily="18" charset="0"/>
              </a:rPr>
              <a:t>4. Data Visualization: Uses tools like matplotlib and seaborn for comparing and visualizing protocol performance.</a:t>
            </a:r>
          </a:p>
          <a:p>
            <a:pPr marL="174625" indent="-174625" algn="just">
              <a:lnSpc>
                <a:spcPct val="100000"/>
              </a:lnSpc>
              <a:buNone/>
            </a:pPr>
            <a:r>
              <a:rPr lang="en-IN" sz="2200" dirty="0">
                <a:cs typeface="Times New Roman" panose="02020603050405020304" pitchFamily="18" charset="0"/>
              </a:rPr>
              <a:t>5. Significance: The findings provide valuable insights into the adaptability and limitations of these protocols in dynamic wireless environments.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560B21-3A12-7CBC-D9A8-8FD36539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1" y="284619"/>
            <a:ext cx="11122083" cy="699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E9E3C-8F2F-D9DB-23E8-54E46DB57E5B}"/>
              </a:ext>
            </a:extLst>
          </p:cNvPr>
          <p:cNvSpPr txBox="1"/>
          <p:nvPr/>
        </p:nvSpPr>
        <p:spPr>
          <a:xfrm>
            <a:off x="688051" y="328056"/>
            <a:ext cx="1034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0" dirty="0">
                <a:solidFill>
                  <a:schemeClr val="bg2"/>
                </a:solidFill>
                <a:cs typeface="Times New Roman" panose="02020603050405020304" pitchFamily="18" charset="0"/>
              </a:rPr>
              <a:t>ABSTRACT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3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5A89E-ECEF-11F2-24F7-3C4AAA62A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08" y="1203885"/>
            <a:ext cx="9066765" cy="4450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08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FDE1D-2603-1654-A1F5-483426D57E32}"/>
              </a:ext>
            </a:extLst>
          </p:cNvPr>
          <p:cNvSpPr txBox="1"/>
          <p:nvPr/>
        </p:nvSpPr>
        <p:spPr>
          <a:xfrm>
            <a:off x="750651" y="637576"/>
            <a:ext cx="10690698" cy="123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ea typeface="Calibri" panose="020F0502020204030204" pitchFamily="34" charset="0"/>
              </a:rPr>
              <a:t>AVERAGE THROUGHPUT (KBPS)</a:t>
            </a:r>
            <a:endParaRPr lang="en-IN" sz="2400" kern="100" dirty="0">
              <a:effectLst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kern="100" dirty="0">
                <a:effectLst/>
                <a:ea typeface="Calibri" panose="020F0502020204030204" pitchFamily="34" charset="0"/>
              </a:rPr>
              <a:t>TABLE IV: Average Throughput Analysis</a:t>
            </a:r>
            <a:endParaRPr lang="en-IN" sz="2400" kern="1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DDED05-FF81-A4B2-8F86-CB567CEFA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88264"/>
              </p:ext>
            </p:extLst>
          </p:nvPr>
        </p:nvGraphicFramePr>
        <p:xfrm>
          <a:off x="3613230" y="2333948"/>
          <a:ext cx="4965540" cy="32913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1241385">
                  <a:extLst>
                    <a:ext uri="{9D8B030D-6E8A-4147-A177-3AD203B41FA5}">
                      <a16:colId xmlns:a16="http://schemas.microsoft.com/office/drawing/2014/main" val="2060168077"/>
                    </a:ext>
                  </a:extLst>
                </a:gridCol>
                <a:gridCol w="1241385">
                  <a:extLst>
                    <a:ext uri="{9D8B030D-6E8A-4147-A177-3AD203B41FA5}">
                      <a16:colId xmlns:a16="http://schemas.microsoft.com/office/drawing/2014/main" val="3107039107"/>
                    </a:ext>
                  </a:extLst>
                </a:gridCol>
                <a:gridCol w="1241385">
                  <a:extLst>
                    <a:ext uri="{9D8B030D-6E8A-4147-A177-3AD203B41FA5}">
                      <a16:colId xmlns:a16="http://schemas.microsoft.com/office/drawing/2014/main" val="4273294472"/>
                    </a:ext>
                  </a:extLst>
                </a:gridCol>
                <a:gridCol w="1241385">
                  <a:extLst>
                    <a:ext uri="{9D8B030D-6E8A-4147-A177-3AD203B41FA5}">
                      <a16:colId xmlns:a16="http://schemas.microsoft.com/office/drawing/2014/main" val="2551181350"/>
                    </a:ext>
                  </a:extLst>
                </a:gridCol>
              </a:tblGrid>
              <a:tr h="702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Simulation</a:t>
                      </a:r>
                      <a:r>
                        <a:rPr lang="en-IN" sz="1200" kern="100" spc="-15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AODV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DSR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DSDV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94427"/>
                  </a:ext>
                </a:extLst>
              </a:tr>
              <a:tr h="385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114.11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156.45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25.67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4654"/>
                  </a:ext>
                </a:extLst>
              </a:tr>
              <a:tr h="367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114.49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153.31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25095"/>
                  </a:ext>
                </a:extLst>
              </a:tr>
              <a:tr h="367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114.99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151.25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41.29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35189"/>
                  </a:ext>
                </a:extLst>
              </a:tr>
              <a:tr h="367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115.58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150.65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61.45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10171"/>
                  </a:ext>
                </a:extLst>
              </a:tr>
              <a:tr h="367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115.78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150.21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80.03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1947"/>
                  </a:ext>
                </a:extLst>
              </a:tr>
              <a:tr h="367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116.35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149.83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92.94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38726"/>
                  </a:ext>
                </a:extLst>
              </a:tr>
              <a:tr h="367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116.77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149.73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103.32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1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9774E7-4D45-869B-77B5-4A5A92F9A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64" y="1281294"/>
            <a:ext cx="9280482" cy="455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0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4175B5-46E2-E620-F871-1091856BEDEE}"/>
              </a:ext>
            </a:extLst>
          </p:cNvPr>
          <p:cNvSpPr txBox="1"/>
          <p:nvPr/>
        </p:nvSpPr>
        <p:spPr>
          <a:xfrm>
            <a:off x="750651" y="587853"/>
            <a:ext cx="10690698" cy="12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spc="-5" dirty="0">
                <a:effectLst/>
                <a:ea typeface="Calibri" panose="020F0502020204030204" pitchFamily="34" charset="0"/>
              </a:rPr>
              <a:t>NORMALIZED</a:t>
            </a:r>
            <a:r>
              <a:rPr lang="en-IN" sz="2400" b="1" kern="100" spc="5" dirty="0">
                <a:effectLst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effectLst/>
                <a:ea typeface="Calibri" panose="020F0502020204030204" pitchFamily="34" charset="0"/>
              </a:rPr>
              <a:t>ROUTING</a:t>
            </a:r>
            <a:r>
              <a:rPr lang="en-IN" sz="2400" b="1" kern="100" spc="20" dirty="0">
                <a:effectLst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effectLst/>
                <a:ea typeface="Calibri" panose="020F0502020204030204" pitchFamily="34" charset="0"/>
              </a:rPr>
              <a:t>LOAD</a:t>
            </a:r>
            <a:endParaRPr lang="en-IN" sz="2400" kern="100" dirty="0">
              <a:effectLst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TABLE V: Normalized Routing Load Evaluation</a:t>
            </a:r>
            <a:endParaRPr lang="en-IN" sz="2400" kern="1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4DA575-5268-E9BD-D88C-C36A9A5A8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18175"/>
              </p:ext>
            </p:extLst>
          </p:nvPr>
        </p:nvGraphicFramePr>
        <p:xfrm>
          <a:off x="3831219" y="2310798"/>
          <a:ext cx="4815068" cy="3175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1203767">
                  <a:extLst>
                    <a:ext uri="{9D8B030D-6E8A-4147-A177-3AD203B41FA5}">
                      <a16:colId xmlns:a16="http://schemas.microsoft.com/office/drawing/2014/main" val="2060168077"/>
                    </a:ext>
                  </a:extLst>
                </a:gridCol>
                <a:gridCol w="1203767">
                  <a:extLst>
                    <a:ext uri="{9D8B030D-6E8A-4147-A177-3AD203B41FA5}">
                      <a16:colId xmlns:a16="http://schemas.microsoft.com/office/drawing/2014/main" val="3107039107"/>
                    </a:ext>
                  </a:extLst>
                </a:gridCol>
                <a:gridCol w="1203767">
                  <a:extLst>
                    <a:ext uri="{9D8B030D-6E8A-4147-A177-3AD203B41FA5}">
                      <a16:colId xmlns:a16="http://schemas.microsoft.com/office/drawing/2014/main" val="4273294472"/>
                    </a:ext>
                  </a:extLst>
                </a:gridCol>
                <a:gridCol w="1203767">
                  <a:extLst>
                    <a:ext uri="{9D8B030D-6E8A-4147-A177-3AD203B41FA5}">
                      <a16:colId xmlns:a16="http://schemas.microsoft.com/office/drawing/2014/main" val="2551181350"/>
                    </a:ext>
                  </a:extLst>
                </a:gridCol>
              </a:tblGrid>
              <a:tr h="6775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Simulation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AODV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DSR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DSDV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94427"/>
                  </a:ext>
                </a:extLst>
              </a:tr>
              <a:tr h="372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0.034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0.047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4654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0.191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25095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0.121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35189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0.070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10171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0.051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1947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38726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0.036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1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8EE094-12B6-B186-F346-366112E94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54" y="655637"/>
            <a:ext cx="10089145" cy="4951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539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9ACB8-7CE2-A028-0B13-7F2A3CD03D37}"/>
              </a:ext>
            </a:extLst>
          </p:cNvPr>
          <p:cNvSpPr txBox="1"/>
          <p:nvPr/>
        </p:nvSpPr>
        <p:spPr>
          <a:xfrm>
            <a:off x="750651" y="645727"/>
            <a:ext cx="10690698" cy="12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06425"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 END TO END</a:t>
            </a:r>
            <a:r>
              <a:rPr lang="en-IN" sz="2400" b="1" kern="100" spc="-40" dirty="0">
                <a:effectLst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effectLst/>
                <a:ea typeface="Calibri" panose="020F0502020204030204" pitchFamily="34" charset="0"/>
              </a:rPr>
              <a:t>DELAY</a:t>
            </a:r>
            <a:r>
              <a:rPr lang="en-IN" sz="2400" b="1" kern="100" spc="-5" dirty="0">
                <a:effectLst/>
                <a:ea typeface="Calibri" panose="020F0502020204030204" pitchFamily="34" charset="0"/>
              </a:rPr>
              <a:t> </a:t>
            </a:r>
            <a:r>
              <a:rPr lang="en-IN" sz="2400" b="1" kern="100" dirty="0">
                <a:effectLst/>
                <a:ea typeface="Calibri" panose="020F0502020204030204" pitchFamily="34" charset="0"/>
              </a:rPr>
              <a:t>(MS)</a:t>
            </a:r>
            <a:endParaRPr lang="en-IN" sz="2400" kern="100" dirty="0">
              <a:ea typeface="Calibri" panose="020F0502020204030204" pitchFamily="34" charset="0"/>
            </a:endParaRPr>
          </a:p>
          <a:p>
            <a:pPr marR="606425"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			     TABLE VI: End to End Delay Analysis</a:t>
            </a:r>
            <a:endParaRPr lang="en-IN" sz="2400" kern="1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DAC9A-16C4-51D1-BC59-B13097252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64088"/>
              </p:ext>
            </p:extLst>
          </p:nvPr>
        </p:nvGraphicFramePr>
        <p:xfrm>
          <a:off x="3808071" y="2310798"/>
          <a:ext cx="4849792" cy="31756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1212448">
                  <a:extLst>
                    <a:ext uri="{9D8B030D-6E8A-4147-A177-3AD203B41FA5}">
                      <a16:colId xmlns:a16="http://schemas.microsoft.com/office/drawing/2014/main" val="2060168077"/>
                    </a:ext>
                  </a:extLst>
                </a:gridCol>
                <a:gridCol w="1212448">
                  <a:extLst>
                    <a:ext uri="{9D8B030D-6E8A-4147-A177-3AD203B41FA5}">
                      <a16:colId xmlns:a16="http://schemas.microsoft.com/office/drawing/2014/main" val="3107039107"/>
                    </a:ext>
                  </a:extLst>
                </a:gridCol>
                <a:gridCol w="1212448">
                  <a:extLst>
                    <a:ext uri="{9D8B030D-6E8A-4147-A177-3AD203B41FA5}">
                      <a16:colId xmlns:a16="http://schemas.microsoft.com/office/drawing/2014/main" val="4273294472"/>
                    </a:ext>
                  </a:extLst>
                </a:gridCol>
                <a:gridCol w="1212448">
                  <a:extLst>
                    <a:ext uri="{9D8B030D-6E8A-4147-A177-3AD203B41FA5}">
                      <a16:colId xmlns:a16="http://schemas.microsoft.com/office/drawing/2014/main" val="2551181350"/>
                    </a:ext>
                  </a:extLst>
                </a:gridCol>
              </a:tblGrid>
              <a:tr h="6775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Simulation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AODV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DSR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DSDV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94427"/>
                  </a:ext>
                </a:extLst>
              </a:tr>
              <a:tr h="372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2323.83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2442.25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1981.74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4654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2387.25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2829.09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1981.74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25095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2423.63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2961.97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2210.73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35189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2435.29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3025.91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2543.01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10171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2454.6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3064.43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2811.11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1947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2458.72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3087.23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2882.68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38726"/>
                  </a:ext>
                </a:extLst>
              </a:tr>
              <a:tr h="354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2454.67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3133.38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3014.98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5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E5EF15-89D1-6931-59DD-E58233D10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05" y="1289758"/>
            <a:ext cx="9090989" cy="4463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039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D0714C-F645-2F46-56F0-6EB48C128DD0}"/>
              </a:ext>
            </a:extLst>
          </p:cNvPr>
          <p:cNvSpPr txBox="1"/>
          <p:nvPr/>
        </p:nvSpPr>
        <p:spPr>
          <a:xfrm>
            <a:off x="750651" y="611002"/>
            <a:ext cx="10690698" cy="12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      RESIDUAL ENERGY </a:t>
            </a:r>
            <a:endParaRPr lang="en-IN" sz="2400" kern="100" dirty="0">
              <a:effectLst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2400" b="1" kern="100" dirty="0">
                <a:effectLst/>
                <a:ea typeface="Calibri" panose="020F0502020204030204" pitchFamily="34" charset="0"/>
              </a:rPr>
              <a:t>TABLE VII: Residual Energy Analysis</a:t>
            </a:r>
            <a:endParaRPr lang="en-IN" sz="2400" kern="1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D873E4-DF18-3574-5AA7-72A2301A9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80518"/>
              </p:ext>
            </p:extLst>
          </p:nvPr>
        </p:nvGraphicFramePr>
        <p:xfrm>
          <a:off x="3728978" y="2375692"/>
          <a:ext cx="4734044" cy="32843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1183511">
                  <a:extLst>
                    <a:ext uri="{9D8B030D-6E8A-4147-A177-3AD203B41FA5}">
                      <a16:colId xmlns:a16="http://schemas.microsoft.com/office/drawing/2014/main" val="2060168077"/>
                    </a:ext>
                  </a:extLst>
                </a:gridCol>
                <a:gridCol w="1183511">
                  <a:extLst>
                    <a:ext uri="{9D8B030D-6E8A-4147-A177-3AD203B41FA5}">
                      <a16:colId xmlns:a16="http://schemas.microsoft.com/office/drawing/2014/main" val="3107039107"/>
                    </a:ext>
                  </a:extLst>
                </a:gridCol>
                <a:gridCol w="1183511">
                  <a:extLst>
                    <a:ext uri="{9D8B030D-6E8A-4147-A177-3AD203B41FA5}">
                      <a16:colId xmlns:a16="http://schemas.microsoft.com/office/drawing/2014/main" val="4273294472"/>
                    </a:ext>
                  </a:extLst>
                </a:gridCol>
                <a:gridCol w="1183511">
                  <a:extLst>
                    <a:ext uri="{9D8B030D-6E8A-4147-A177-3AD203B41FA5}">
                      <a16:colId xmlns:a16="http://schemas.microsoft.com/office/drawing/2014/main" val="2551181350"/>
                    </a:ext>
                  </a:extLst>
                </a:gridCol>
              </a:tblGrid>
              <a:tr h="924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AODV Residual Energy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DSR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Residual Energy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DSDV Residual Energy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94427"/>
                  </a:ext>
                </a:extLst>
              </a:tr>
              <a:tr h="35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40.15601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39.15162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35.13445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54654"/>
                  </a:ext>
                </a:extLst>
              </a:tr>
              <a:tr h="33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39.43013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34.9608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35.13436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25095"/>
                  </a:ext>
                </a:extLst>
              </a:tr>
              <a:tr h="33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39.42488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34.27775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35.13419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35189"/>
                  </a:ext>
                </a:extLst>
              </a:tr>
              <a:tr h="33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38.8238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34.29631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35.13461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10171"/>
                  </a:ext>
                </a:extLst>
              </a:tr>
              <a:tr h="33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39.426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35.10218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35.13505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1947"/>
                  </a:ext>
                </a:extLst>
              </a:tr>
              <a:tr h="33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38.74524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34.95225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35.06932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138726"/>
                  </a:ext>
                </a:extLst>
              </a:tr>
              <a:tr h="3347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39.42495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35.10029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35.06937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483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BD6A3-CA66-07BF-0DC1-E5B7EE039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41" y="1074146"/>
            <a:ext cx="8995117" cy="4709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87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AD781-E679-FC83-FB90-15EA7A98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55071"/>
            <a:ext cx="11125200" cy="6551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01C0BA-1E37-2EF2-A9BF-B135FE93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9946" y="233199"/>
            <a:ext cx="5474933" cy="498899"/>
          </a:xfrm>
        </p:spPr>
        <p:txBody>
          <a:bodyPr>
            <a:noAutofit/>
          </a:bodyPr>
          <a:lstStyle/>
          <a:p>
            <a:pPr algn="ctr"/>
            <a:r>
              <a:rPr lang="en-IN" sz="3200" b="1" kern="100" spc="30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</a:rPr>
              <a:t>CONCLUSION</a:t>
            </a:r>
            <a:endParaRPr lang="en-US" sz="3200" spc="300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23A4B7-D4DA-3630-DB21-57006DC2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43" y="858663"/>
            <a:ext cx="11125200" cy="560077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1. Performance analysis of AODV, DSR, and DSDV routing protocols using NS2 and Python visualization revealed their operational efficiencies and limitations across different network scenarios.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2. Each protocol exhibited unique characteristics: AODV showed strong scalability and adaptability, DSR excelled in dynamic environments, and DSDV proved beneficial in low mobility scenarios despite inefficiencies in larger networks.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3. The findings emphasize the importance of selecting the right routing protocol tailored to specific network requirements and conditions.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4. There is significant potential for future enhancements through the integration of advanced protocols, machine learning for optimization, and a focus on energy efficiency.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5. Continued research and optimization of these routing protocols are crucial to address the evolving demands of modern communication systems.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862167-1544-F650-D3FE-CC67307941C6}"/>
              </a:ext>
            </a:extLst>
          </p:cNvPr>
          <p:cNvSpPr txBox="1">
            <a:spLocks/>
          </p:cNvSpPr>
          <p:nvPr/>
        </p:nvSpPr>
        <p:spPr>
          <a:xfrm>
            <a:off x="416582" y="379161"/>
            <a:ext cx="11358835" cy="109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900"/>
              </a:spcBef>
              <a:spcAft>
                <a:spcPts val="800"/>
              </a:spcAft>
            </a:pP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5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44E5E1A-037B-D886-A25B-6008917DB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06996"/>
            <a:ext cx="11125200" cy="55819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cs typeface="Times New Roman" panose="02020603050405020304" pitchFamily="18" charset="0"/>
              </a:rPr>
              <a:t>1. Wireless networks have transformed communication, business, and information access, driven by mobile devices and IoT applications.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cs typeface="Times New Roman" panose="02020603050405020304" pitchFamily="18" charset="0"/>
              </a:rPr>
              <a:t>2. Routing protocols are crucial for efficiently transmitting data packets across wireless networks.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cs typeface="Times New Roman" panose="02020603050405020304" pitchFamily="18" charset="0"/>
              </a:rPr>
              <a:t>3. Key performance metrics like average delay, throughput, and packet delivery ratio (PDR) are used to assess routing efficiency.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cs typeface="Times New Roman" panose="02020603050405020304" pitchFamily="18" charset="0"/>
              </a:rPr>
              <a:t>4. Analyzing these metrics helps understand the behavior of routing protocols under different network conditions.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cs typeface="Times New Roman" panose="02020603050405020304" pitchFamily="18" charset="0"/>
              </a:rPr>
              <a:t>5. The project focuses on analyzing the behavior of AODV, DSR, and DSDV routing protocols.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cs typeface="Times New Roman" panose="02020603050405020304" pitchFamily="18" charset="0"/>
              </a:rPr>
              <a:t>6. AODV establishes routes on demand, DSR dynamically discovers and maintains routes, and DSDV maintains up-to-date routing information with increased overhead.</a:t>
            </a:r>
            <a:endParaRPr lang="en-IN" sz="22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E98AA-962C-40CE-139F-72DC9651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" y="312419"/>
            <a:ext cx="11125200" cy="694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10BC62-D6E7-8C80-52D2-DCFF59668DB2}"/>
              </a:ext>
            </a:extLst>
          </p:cNvPr>
          <p:cNvSpPr txBox="1"/>
          <p:nvPr/>
        </p:nvSpPr>
        <p:spPr>
          <a:xfrm>
            <a:off x="624841" y="367320"/>
            <a:ext cx="10453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kern="1200" spc="0" dirty="0">
                <a:solidFill>
                  <a:schemeClr val="bg2"/>
                </a:solidFill>
                <a:effectLst/>
                <a:ea typeface="+mj-ea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3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1E0BFD-A22A-3310-9E27-A86C38BBE0ED}"/>
              </a:ext>
            </a:extLst>
          </p:cNvPr>
          <p:cNvSpPr txBox="1">
            <a:spLocks/>
          </p:cNvSpPr>
          <p:nvPr/>
        </p:nvSpPr>
        <p:spPr>
          <a:xfrm>
            <a:off x="1756946" y="3079783"/>
            <a:ext cx="8376514" cy="698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62541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84B18F-976A-AE7F-5FE0-7A5751C8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77" y="159870"/>
            <a:ext cx="11125200" cy="7141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400DEB2-88FF-A8CC-713B-B10229C8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24" y="239694"/>
            <a:ext cx="5032098" cy="554479"/>
          </a:xfrm>
        </p:spPr>
        <p:txBody>
          <a:bodyPr>
            <a:normAutofit/>
          </a:bodyPr>
          <a:lstStyle/>
          <a:p>
            <a:pPr algn="ctr"/>
            <a:r>
              <a:rPr lang="en-IN" sz="3200" spc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SYSTEM SPECIFICATION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B037D-E9C0-5112-02E4-28712F57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23" y="846367"/>
            <a:ext cx="11125199" cy="59244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cs typeface="Times New Roman" panose="02020603050405020304" pitchFamily="18" charset="0"/>
              </a:rPr>
              <a:t>Hardware Requirements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cs typeface="Times New Roman" panose="02020603050405020304" pitchFamily="18" charset="0"/>
              </a:rPr>
              <a:t>	</a:t>
            </a:r>
            <a:r>
              <a:rPr lang="en-IN" sz="2000" dirty="0">
                <a:cs typeface="Times New Roman" panose="02020603050405020304" pitchFamily="18" charset="0"/>
              </a:rPr>
              <a:t>Processor Dual Core (Intel i5 or equivalent) for efficient performance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	RAM Minimum of 4 GB (8 GB recommended for smoother operation)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	Storage At least 250 GB HDD/SSD for data and software storage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	Network Interface Ethernet or wireless network adapter for connectivity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cs typeface="Times New Roman" panose="02020603050405020304" pitchFamily="18" charset="0"/>
              </a:rPr>
              <a:t>Software Requirements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	Operating System Linux (preferably Ubuntu) or Windows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	Network Simulator NS2 (Network Simulator 2) for network simulations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	Scripting Languages TCL (for running simulations), AWK (for processing simulation data)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	Graph Generation Python (with libraries like Matplotlib and Pandas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7593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8CD63-D6EA-7421-AE37-DCE00785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7301"/>
            <a:ext cx="11125200" cy="6747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BFF866C-A1EA-B78C-292D-61C002BF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0035"/>
            <a:ext cx="2957312" cy="493295"/>
          </a:xfrm>
        </p:spPr>
        <p:txBody>
          <a:bodyPr>
            <a:noAutofit/>
          </a:bodyPr>
          <a:lstStyle/>
          <a:p>
            <a:pPr algn="ctr"/>
            <a:r>
              <a:rPr lang="en-IN" sz="3200" spc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DB600-BFED-CBE1-721A-32BE00DAA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95" y="788602"/>
            <a:ext cx="11040826" cy="666476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400" b="1" dirty="0">
                <a:cs typeface="Times New Roman" panose="02020603050405020304" pitchFamily="18" charset="0"/>
              </a:rPr>
              <a:t>Project Module Overview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cs typeface="Times New Roman" panose="02020603050405020304" pitchFamily="18" charset="0"/>
              </a:rPr>
              <a:t> </a:t>
            </a:r>
            <a:r>
              <a:rPr lang="en-IN" sz="2200" b="1" dirty="0">
                <a:cs typeface="Times New Roman" panose="02020603050405020304" pitchFamily="18" charset="0"/>
              </a:rPr>
              <a:t>Project Focus: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   </a:t>
            </a:r>
            <a:r>
              <a:rPr lang="en-IN" sz="2000" dirty="0" err="1">
                <a:cs typeface="Times New Roman" panose="02020603050405020304" pitchFamily="18" charset="0"/>
              </a:rPr>
              <a:t>Analyze</a:t>
            </a:r>
            <a:r>
              <a:rPr lang="en-IN" sz="2000" dirty="0">
                <a:cs typeface="Times New Roman" panose="02020603050405020304" pitchFamily="18" charset="0"/>
              </a:rPr>
              <a:t> the </a:t>
            </a:r>
            <a:r>
              <a:rPr lang="en-IN" sz="2000" dirty="0" err="1"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cs typeface="Times New Roman" panose="02020603050405020304" pitchFamily="18" charset="0"/>
              </a:rPr>
              <a:t> of AODV, DSR, and DSDV routing protocols in wireless networks.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1" dirty="0">
                <a:cs typeface="Times New Roman" panose="02020603050405020304" pitchFamily="18" charset="0"/>
              </a:rPr>
              <a:t> </a:t>
            </a:r>
            <a:r>
              <a:rPr lang="en-IN" sz="2200" b="1" dirty="0">
                <a:cs typeface="Times New Roman" panose="02020603050405020304" pitchFamily="18" charset="0"/>
              </a:rPr>
              <a:t>Objectives: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   Evaluate performance metrics: Average Delay, Throughput, and Packet Delivery Ratio (PDR).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   Identify areas for improvement and propose optimizations for efficiency and reliability.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b="1" dirty="0">
                <a:cs typeface="Times New Roman" panose="02020603050405020304" pitchFamily="18" charset="0"/>
              </a:rPr>
              <a:t>Core Components: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>
                <a:cs typeface="Times New Roman" panose="02020603050405020304" pitchFamily="18" charset="0"/>
              </a:rPr>
              <a:t> Simulation Setup: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     Utilize NS2 for varied network scenarios (node density, mobility, traffic loads).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cs typeface="Times New Roman" panose="02020603050405020304" pitchFamily="18" charset="0"/>
              </a:rPr>
              <a:t> </a:t>
            </a:r>
            <a:r>
              <a:rPr lang="en-IN" sz="2200" b="1" dirty="0">
                <a:cs typeface="Times New Roman" panose="02020603050405020304" pitchFamily="18" charset="0"/>
              </a:rPr>
              <a:t>Data Extraction: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cs typeface="Times New Roman" panose="02020603050405020304" pitchFamily="18" charset="0"/>
              </a:rPr>
              <a:t>     Employ </a:t>
            </a:r>
            <a:r>
              <a:rPr lang="en-IN" sz="2000" dirty="0" err="1">
                <a:cs typeface="Times New Roman" panose="02020603050405020304" pitchFamily="18" charset="0"/>
              </a:rPr>
              <a:t>Tcl</a:t>
            </a:r>
            <a:r>
              <a:rPr lang="en-IN" sz="2000" dirty="0">
                <a:cs typeface="Times New Roman" panose="02020603050405020304" pitchFamily="18" charset="0"/>
              </a:rPr>
              <a:t>/AWK scripts for detailed performance metrics.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C8667-5D93-BAB8-9F78-8AD51D3E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3060"/>
            <a:ext cx="11125200" cy="633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5BA1969-96FD-29A5-4F0C-3FE09EA0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7182"/>
            <a:ext cx="6689559" cy="524435"/>
          </a:xfrm>
        </p:spPr>
        <p:txBody>
          <a:bodyPr>
            <a:noAutofit/>
          </a:bodyPr>
          <a:lstStyle/>
          <a:p>
            <a:pPr algn="ctr"/>
            <a:r>
              <a:rPr lang="en-IN" sz="3200" spc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Performance Analysis and Tools</a:t>
            </a:r>
            <a:br>
              <a:rPr lang="en-IN" sz="3200" spc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</a:br>
            <a:endParaRPr lang="en-IN" sz="3200" spc="0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368F31-2CEC-D6C1-B4B3-6E35B76B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97" y="986589"/>
            <a:ext cx="11125200" cy="565484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>
                <a:cs typeface="Times New Roman" panose="02020603050405020304" pitchFamily="18" charset="0"/>
              </a:rPr>
              <a:t>Performance Analysis: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   </a:t>
            </a:r>
            <a:r>
              <a:rPr lang="en-IN" sz="2100" dirty="0">
                <a:cs typeface="Times New Roman" panose="02020603050405020304" pitchFamily="18" charset="0"/>
              </a:rPr>
              <a:t>End to End Delay: AODV shows lower and more stable delay.</a:t>
            </a:r>
          </a:p>
          <a:p>
            <a:pPr algn="just">
              <a:lnSpc>
                <a:spcPct val="150000"/>
              </a:lnSpc>
            </a:pPr>
            <a:r>
              <a:rPr lang="en-IN" sz="2100" dirty="0">
                <a:cs typeface="Times New Roman" panose="02020603050405020304" pitchFamily="18" charset="0"/>
              </a:rPr>
              <a:t>   Throughput: AODV consistently higher; DSDV improves; DSR declines.</a:t>
            </a:r>
          </a:p>
          <a:p>
            <a:pPr algn="just">
              <a:lnSpc>
                <a:spcPct val="150000"/>
              </a:lnSpc>
            </a:pPr>
            <a:r>
              <a:rPr lang="en-IN" sz="2100" dirty="0">
                <a:cs typeface="Times New Roman" panose="02020603050405020304" pitchFamily="18" charset="0"/>
              </a:rPr>
              <a:t>   Packet Delivery Ratio (PDR): AODV highest, followed by DSR and DSDV.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>
                <a:cs typeface="Times New Roman" panose="02020603050405020304" pitchFamily="18" charset="0"/>
              </a:rPr>
              <a:t>  Strategies: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dirty="0">
                <a:cs typeface="Times New Roman" panose="02020603050405020304" pitchFamily="18" charset="0"/>
              </a:rPr>
              <a:t>   Explore techniques to enhance performance and improve data packet delivery.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>
                <a:cs typeface="Times New Roman" panose="02020603050405020304" pitchFamily="18" charset="0"/>
              </a:rPr>
              <a:t> Tools and Technologies: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   </a:t>
            </a:r>
            <a:r>
              <a:rPr lang="en-IN" sz="2100" dirty="0">
                <a:cs typeface="Times New Roman" panose="02020603050405020304" pitchFamily="18" charset="0"/>
              </a:rPr>
              <a:t>NS2: Simulates routing protocols.</a:t>
            </a:r>
          </a:p>
          <a:p>
            <a:pPr algn="just">
              <a:lnSpc>
                <a:spcPct val="150000"/>
              </a:lnSpc>
            </a:pPr>
            <a:r>
              <a:rPr lang="en-IN" sz="2100" dirty="0">
                <a:cs typeface="Times New Roman" panose="02020603050405020304" pitchFamily="18" charset="0"/>
              </a:rPr>
              <a:t>   </a:t>
            </a:r>
            <a:r>
              <a:rPr lang="en-IN" sz="2100" dirty="0" err="1">
                <a:cs typeface="Times New Roman" panose="02020603050405020304" pitchFamily="18" charset="0"/>
              </a:rPr>
              <a:t>Tcl</a:t>
            </a:r>
            <a:r>
              <a:rPr lang="en-IN" sz="2100" dirty="0">
                <a:cs typeface="Times New Roman" panose="02020603050405020304" pitchFamily="18" charset="0"/>
              </a:rPr>
              <a:t>/AWK: Automates data extraction.</a:t>
            </a:r>
          </a:p>
          <a:p>
            <a:pPr algn="just">
              <a:lnSpc>
                <a:spcPct val="150000"/>
              </a:lnSpc>
            </a:pPr>
            <a:r>
              <a:rPr lang="en-IN" sz="2100" dirty="0">
                <a:cs typeface="Times New Roman" panose="02020603050405020304" pitchFamily="18" charset="0"/>
              </a:rPr>
              <a:t>   Python: Data visualization with libraries like matplotlib and seaborn.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8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BE48D-F0D0-2542-E710-2D466D94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6" y="266153"/>
            <a:ext cx="11125200" cy="5650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5DFD6B-7C17-B680-7E2C-BA1571A7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19" y="267137"/>
            <a:ext cx="4671734" cy="565010"/>
          </a:xfrm>
        </p:spPr>
        <p:txBody>
          <a:bodyPr>
            <a:normAutofit/>
          </a:bodyPr>
          <a:lstStyle/>
          <a:p>
            <a:r>
              <a:rPr lang="en-IN" sz="3200" spc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System design</a:t>
            </a:r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5F3C245F-F474-5DC8-DD59-ACE33E30D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5" y="1364053"/>
            <a:ext cx="4054642" cy="533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8AB1A-774D-A392-143C-7DA0D0986A3F}"/>
              </a:ext>
            </a:extLst>
          </p:cNvPr>
          <p:cNvSpPr txBox="1"/>
          <p:nvPr/>
        </p:nvSpPr>
        <p:spPr>
          <a:xfrm>
            <a:off x="4343400" y="859711"/>
            <a:ext cx="439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System Flow Diagram</a:t>
            </a:r>
            <a:endParaRPr lang="en-I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3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C3921-7FBC-8C3F-2079-9CCAD819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1" y="107301"/>
            <a:ext cx="11125200" cy="6334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489F005-D75E-39EB-E111-9BC19822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639"/>
            <a:ext cx="3900365" cy="439948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600" spc="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Methodology</a:t>
            </a:r>
            <a:r>
              <a:rPr lang="en-US" sz="2800" spc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E675E-1CA2-5615-55E0-677DB57595D3}"/>
              </a:ext>
            </a:extLst>
          </p:cNvPr>
          <p:cNvSpPr txBox="1"/>
          <p:nvPr/>
        </p:nvSpPr>
        <p:spPr>
          <a:xfrm>
            <a:off x="755514" y="640587"/>
            <a:ext cx="10914434" cy="660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cs typeface="Times New Roman" panose="02020603050405020304" pitchFamily="18" charset="0"/>
              </a:rPr>
              <a:t>Ad hoc On-Demand Distance Vector (AODV)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cs typeface="Times New Roman" panose="02020603050405020304" pitchFamily="18" charset="0"/>
              </a:rPr>
              <a:t>Overview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   Combines on demand route discovery of DSR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   Incorporates sequence numbers and periodic beaconing from DSDV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cs typeface="Times New Roman" panose="02020603050405020304" pitchFamily="18" charset="0"/>
              </a:rPr>
              <a:t>Routing Mechanism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   Minimizes broadcasts by creating routes on demand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   Supports symmetric links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cs typeface="Times New Roman" panose="02020603050405020304" pitchFamily="18" charset="0"/>
              </a:rPr>
              <a:t>Consists of two main phases: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     Route Discovery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     Route Maintenance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cs typeface="Times New Roman" panose="02020603050405020304" pitchFamily="18" charset="0"/>
              </a:rPr>
              <a:t>Route Discovery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   Source mobile host broadcasts RREQ when lacking a valid route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   Neighbors forward RREQ until destination or valid route is found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4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760796-7970-47D5-9E18-A8307044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20" y="348915"/>
            <a:ext cx="10575759" cy="59195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Sequence Numbers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  Each node maintains a sequence number and broadcast ID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  Incremented with each RREQ initiated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  Intermediate nodes record first neighbor address for reverse path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  Discard duplicate RREQs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  Unicast RREP sent back to originating neighbor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400" b="1" dirty="0">
                <a:cs typeface="Times New Roman" panose="02020603050405020304" pitchFamily="18" charset="0"/>
              </a:rPr>
              <a:t>Routing Constraints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Supports only unicast routing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  Only one route to a destination can exist at a time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  No multipath routing support</a:t>
            </a:r>
            <a:endParaRPr lang="en-I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4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1646</Words>
  <Application>Microsoft Office PowerPoint</Application>
  <PresentationFormat>Widescreen</PresentationFormat>
  <Paragraphs>430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SYSTEM SPECIFICATION</vt:lpstr>
      <vt:lpstr>MODULES</vt:lpstr>
      <vt:lpstr>Performance Analysis and Tools </vt:lpstr>
      <vt:lpstr>System design</vt:lpstr>
      <vt:lpstr>Methodology </vt:lpstr>
      <vt:lpstr>PowerPoint Presentation</vt:lpstr>
      <vt:lpstr>Dynamic Source Routing (DSR)</vt:lpstr>
      <vt:lpstr>DESTINATION-SEQUENCED DISTANCE VECTOR (DSDV)</vt:lpstr>
      <vt:lpstr>PowerPoint Presentation</vt:lpstr>
      <vt:lpstr> Performance Evaluation Metrics </vt:lpstr>
      <vt:lpstr>PowerPoint Presentation</vt:lpstr>
      <vt:lpstr>RESULTS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 Tony</dc:creator>
  <cp:lastModifiedBy>ActSoftware</cp:lastModifiedBy>
  <cp:revision>5</cp:revision>
  <dcterms:created xsi:type="dcterms:W3CDTF">2024-10-21T14:59:33Z</dcterms:created>
  <dcterms:modified xsi:type="dcterms:W3CDTF">2024-10-21T20:51:38Z</dcterms:modified>
</cp:coreProperties>
</file>