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936" r:id="rId1"/>
  </p:sldMasterIdLst>
  <p:notesMasterIdLst>
    <p:notesMasterId r:id="rId17"/>
  </p:notesMasterIdLst>
  <p:handoutMasterIdLst>
    <p:handoutMasterId r:id="rId18"/>
  </p:handoutMasterIdLst>
  <p:sldIdLst>
    <p:sldId id="256" r:id="rId2"/>
    <p:sldId id="284" r:id="rId3"/>
    <p:sldId id="303" r:id="rId4"/>
    <p:sldId id="328" r:id="rId5"/>
    <p:sldId id="337" r:id="rId6"/>
    <p:sldId id="332" r:id="rId7"/>
    <p:sldId id="336" r:id="rId8"/>
    <p:sldId id="334" r:id="rId9"/>
    <p:sldId id="301" r:id="rId10"/>
    <p:sldId id="326" r:id="rId11"/>
    <p:sldId id="327" r:id="rId12"/>
    <p:sldId id="331" r:id="rId13"/>
    <p:sldId id="325" r:id="rId14"/>
    <p:sldId id="330"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4"/>
            <p14:sldId id="303"/>
            <p14:sldId id="328"/>
            <p14:sldId id="337"/>
            <p14:sldId id="332"/>
            <p14:sldId id="336"/>
            <p14:sldId id="334"/>
            <p14:sldId id="301"/>
            <p14:sldId id="326"/>
            <p14:sldId id="327"/>
            <p14:sldId id="331"/>
            <p14:sldId id="325"/>
            <p14:sldId id="330"/>
          </p14:sldIdLst>
        </p14:section>
        <p14:section name="Learn More" id="{2CC34DB2-6590-42C0-AD4B-A04C6060184E}">
          <p14:sldIdLst>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umukha Narasinha Hegde" initials="SNH" lastIdx="1" clrIdx="2">
    <p:extLst>
      <p:ext uri="{19B8F6BF-5375-455C-9EA6-DF929625EA0E}">
        <p15:presenceInfo xmlns:p15="http://schemas.microsoft.com/office/powerpoint/2012/main" userId="255c89550b3d12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EA443"/>
    <a:srgbClr val="FF9B45"/>
    <a:srgbClr val="F8CFB6"/>
    <a:srgbClr val="992319"/>
    <a:srgbClr val="923922"/>
    <a:srgbClr val="F8CAB6"/>
    <a:srgbClr val="404040"/>
    <a:srgbClr val="DD462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02" autoAdjust="0"/>
    <p:restoredTop sz="94241" autoAdjust="0"/>
  </p:normalViewPr>
  <p:slideViewPr>
    <p:cSldViewPr snapToGrid="0">
      <p:cViewPr varScale="1">
        <p:scale>
          <a:sx n="68" d="100"/>
          <a:sy n="68" d="100"/>
        </p:scale>
        <p:origin x="85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6520DC-D91C-4210-AAE1-483A71A0AD98}" type="datetime1">
              <a:rPr lang="en-IN" smtClean="0"/>
              <a:t>19-05-2024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0E85-213C-4EEC-889B-75B968AB8288}" type="datetime1">
              <a:rPr lang="en-IN" smtClean="0"/>
              <a:t>19-05-2024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0</a:t>
            </a:fld>
            <a:endParaRPr lang="en-US" dirty="0"/>
          </a:p>
        </p:txBody>
      </p:sp>
      <p:sp>
        <p:nvSpPr>
          <p:cNvPr id="5" name="Footer Placeholder 4">
            <a:extLst>
              <a:ext uri="{FF2B5EF4-FFF2-40B4-BE49-F238E27FC236}">
                <a16:creationId xmlns:a16="http://schemas.microsoft.com/office/drawing/2014/main" id="{384D8AD9-1FD2-AB44-9445-4DFF05496525}"/>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39DD9A4F-5E69-EF42-A960-5A7B4CCF3CBF}"/>
              </a:ext>
            </a:extLst>
          </p:cNvPr>
          <p:cNvSpPr>
            <a:spLocks noGrp="1"/>
          </p:cNvSpPr>
          <p:nvPr>
            <p:ph type="dt" idx="1"/>
          </p:nvPr>
        </p:nvSpPr>
        <p:spPr/>
        <p:txBody>
          <a:bodyPr/>
          <a:lstStyle/>
          <a:p>
            <a:fld id="{4FBF1FD7-F871-4287-9FD7-374C40DDA3ED}" type="datetime1">
              <a:rPr lang="en-IN" smtClean="0"/>
              <a:t>19-05-2024</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
        <p:nvSpPr>
          <p:cNvPr id="5" name="Footer Placeholder 4">
            <a:extLst>
              <a:ext uri="{FF2B5EF4-FFF2-40B4-BE49-F238E27FC236}">
                <a16:creationId xmlns:a16="http://schemas.microsoft.com/office/drawing/2014/main" id="{2E4840A9-4EA6-1149-9B22-B1170FA31332}"/>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DE4FB818-A186-864F-A7D7-E650DB719C89}"/>
              </a:ext>
            </a:extLst>
          </p:cNvPr>
          <p:cNvSpPr>
            <a:spLocks noGrp="1"/>
          </p:cNvSpPr>
          <p:nvPr>
            <p:ph type="dt" idx="1"/>
          </p:nvPr>
        </p:nvSpPr>
        <p:spPr/>
        <p:txBody>
          <a:bodyPr/>
          <a:lstStyle/>
          <a:p>
            <a:fld id="{EEFDB465-C8FF-4B23-84C1-C41BFA6A21BF}" type="datetime1">
              <a:rPr lang="en-IN" smtClean="0"/>
              <a:t>19-05-2024</a:t>
            </a:fld>
            <a:endParaRPr lang="en-US" dirty="0"/>
          </a:p>
        </p:txBody>
      </p:sp>
    </p:spTree>
    <p:extLst>
      <p:ext uri="{BB962C8B-B14F-4D97-AF65-F5344CB8AC3E}">
        <p14:creationId xmlns:p14="http://schemas.microsoft.com/office/powerpoint/2010/main" val="270571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7689176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3147298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401883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6207784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036343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4075380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408980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3679287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70623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DEF1BF11-E4B8-465D-9EAD-FAA4D320ABEB}" type="datetime1">
              <a:rPr lang="en-IN" smtClean="0"/>
              <a:t>19-05-2024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80663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5591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2649960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40D3D5-4A6C-44EE-A8DC-3E702259EB8C}" type="datetime1">
              <a:rPr lang="en-IN" smtClean="0"/>
              <a:t>19-05-2024</a:t>
            </a:fld>
            <a:endParaRPr lang="en-US" dirty="0"/>
          </a:p>
        </p:txBody>
      </p:sp>
      <p:sp>
        <p:nvSpPr>
          <p:cNvPr id="5" name="Footer Placeholder 4"/>
          <p:cNvSpPr>
            <a:spLocks noGrp="1"/>
          </p:cNvSpPr>
          <p:nvPr>
            <p:ph type="ftr" sz="quarter" idx="11"/>
          </p:nvPr>
        </p:nvSpPr>
        <p:spPr/>
        <p:txBody>
          <a:bodyPr/>
          <a:lstStyle/>
          <a:p>
            <a:r>
              <a:rPr lang="en-US" smtClean="0"/>
              <a:t>Eco-Fertilization</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61678568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40D3D5-4A6C-44EE-A8DC-3E702259EB8C}" type="datetime1">
              <a:rPr lang="en-IN" smtClean="0"/>
              <a:t>19-05-2024</a:t>
            </a:fld>
            <a:endParaRPr lang="en-US" dirty="0"/>
          </a:p>
        </p:txBody>
      </p:sp>
      <p:sp>
        <p:nvSpPr>
          <p:cNvPr id="6" name="Footer Placeholder 5"/>
          <p:cNvSpPr>
            <a:spLocks noGrp="1"/>
          </p:cNvSpPr>
          <p:nvPr>
            <p:ph type="ftr" sz="quarter" idx="11"/>
          </p:nvPr>
        </p:nvSpPr>
        <p:spPr/>
        <p:txBody>
          <a:bodyPr/>
          <a:lstStyle/>
          <a:p>
            <a:r>
              <a:rPr lang="en-US" smtClean="0"/>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5026416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40D3D5-4A6C-44EE-A8DC-3E702259EB8C}" type="datetime1">
              <a:rPr lang="en-IN" smtClean="0"/>
              <a:t>19-05-2024</a:t>
            </a:fld>
            <a:endParaRPr lang="en-US" dirty="0"/>
          </a:p>
        </p:txBody>
      </p:sp>
      <p:sp>
        <p:nvSpPr>
          <p:cNvPr id="8" name="Footer Placeholder 7"/>
          <p:cNvSpPr>
            <a:spLocks noGrp="1"/>
          </p:cNvSpPr>
          <p:nvPr>
            <p:ph type="ftr" sz="quarter" idx="11"/>
          </p:nvPr>
        </p:nvSpPr>
        <p:spPr/>
        <p:txBody>
          <a:bodyPr/>
          <a:lstStyle/>
          <a:p>
            <a:r>
              <a:rPr lang="en-US" smtClean="0"/>
              <a:t>Eco-Fertilization</a:t>
            </a:r>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32715594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40D3D5-4A6C-44EE-A8DC-3E702259EB8C}" type="datetime1">
              <a:rPr lang="en-IN" smtClean="0"/>
              <a:t>19-05-2024</a:t>
            </a:fld>
            <a:endParaRPr lang="en-US" dirty="0"/>
          </a:p>
        </p:txBody>
      </p:sp>
      <p:sp>
        <p:nvSpPr>
          <p:cNvPr id="4" name="Footer Placeholder 3"/>
          <p:cNvSpPr>
            <a:spLocks noGrp="1"/>
          </p:cNvSpPr>
          <p:nvPr>
            <p:ph type="ftr" sz="quarter" idx="11"/>
          </p:nvPr>
        </p:nvSpPr>
        <p:spPr/>
        <p:txBody>
          <a:bodyPr/>
          <a:lstStyle/>
          <a:p>
            <a:r>
              <a:rPr lang="en-US" smtClean="0"/>
              <a:t>Eco-Fertilization</a:t>
            </a:r>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1477119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0D3D5-4A6C-44EE-A8DC-3E702259EB8C}" type="datetime1">
              <a:rPr lang="en-IN" smtClean="0"/>
              <a:t>19-05-2024</a:t>
            </a:fld>
            <a:endParaRPr lang="en-US" dirty="0"/>
          </a:p>
        </p:txBody>
      </p:sp>
      <p:sp>
        <p:nvSpPr>
          <p:cNvPr id="3" name="Footer Placeholder 2"/>
          <p:cNvSpPr>
            <a:spLocks noGrp="1"/>
          </p:cNvSpPr>
          <p:nvPr>
            <p:ph type="ftr" sz="quarter" idx="11"/>
          </p:nvPr>
        </p:nvSpPr>
        <p:spPr/>
        <p:txBody>
          <a:bodyPr/>
          <a:lstStyle/>
          <a:p>
            <a:r>
              <a:rPr lang="en-US" smtClean="0"/>
              <a:t>Eco-Fertilization</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4062395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40D3D5-4A6C-44EE-A8DC-3E702259EB8C}" type="datetime1">
              <a:rPr lang="en-IN" smtClean="0"/>
              <a:t>19-05-2024</a:t>
            </a:fld>
            <a:endParaRPr lang="en-US" dirty="0"/>
          </a:p>
        </p:txBody>
      </p:sp>
      <p:sp>
        <p:nvSpPr>
          <p:cNvPr id="6" name="Footer Placeholder 5"/>
          <p:cNvSpPr>
            <a:spLocks noGrp="1"/>
          </p:cNvSpPr>
          <p:nvPr>
            <p:ph type="ftr" sz="quarter" idx="11"/>
          </p:nvPr>
        </p:nvSpPr>
        <p:spPr/>
        <p:txBody>
          <a:bodyPr/>
          <a:lstStyle/>
          <a:p>
            <a:r>
              <a:rPr lang="en-US" smtClean="0"/>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7573798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40D3D5-4A6C-44EE-A8DC-3E702259EB8C}" type="datetime1">
              <a:rPr lang="en-IN" smtClean="0"/>
              <a:t>19-05-2024</a:t>
            </a:fld>
            <a:endParaRPr lang="en-US" dirty="0"/>
          </a:p>
        </p:txBody>
      </p:sp>
      <p:sp>
        <p:nvSpPr>
          <p:cNvPr id="6" name="Footer Placeholder 5"/>
          <p:cNvSpPr>
            <a:spLocks noGrp="1"/>
          </p:cNvSpPr>
          <p:nvPr>
            <p:ph type="ftr" sz="quarter" idx="11"/>
          </p:nvPr>
        </p:nvSpPr>
        <p:spPr/>
        <p:txBody>
          <a:bodyPr/>
          <a:lstStyle/>
          <a:p>
            <a:r>
              <a:rPr lang="en-US" smtClean="0"/>
              <a:t>Eco-Fertilization</a:t>
            </a:r>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8966767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40D3D5-4A6C-44EE-A8DC-3E702259EB8C}" type="datetime1">
              <a:rPr lang="en-IN" smtClean="0"/>
              <a:t>19-05-2024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Eco-Fertilization</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60EDB8-5305-433F-BE41-D7A86D811DB3}" type="slidenum">
              <a:rPr lang="en-US" smtClean="0"/>
              <a:pPr/>
              <a:t>‹#›</a:t>
            </a:fld>
            <a:endParaRPr lang="en-US" dirty="0"/>
          </a:p>
        </p:txBody>
      </p:sp>
      <p:sp>
        <p:nvSpPr>
          <p:cNvPr id="18" name="Rectangle 17">
            <a:extLst>
              <a:ext uri="{FF2B5EF4-FFF2-40B4-BE49-F238E27FC236}">
                <a16:creationId xmlns:a16="http://schemas.microsoft.com/office/drawing/2014/main" id="{57E215DD-44D9-D37C-9DD8-2B46B945013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9" name="Straight Connector 18">
            <a:extLst>
              <a:ext uri="{FF2B5EF4-FFF2-40B4-BE49-F238E27FC236}">
                <a16:creationId xmlns:a16="http://schemas.microsoft.com/office/drawing/2014/main" id="{D1B64810-E621-5D20-E393-83D7A6C77AC6}"/>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704089"/>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 id="2147483678" r:id="rId19"/>
    <p:sldLayoutId id="2147483663" r:id="rId20"/>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8801B653-9260-4D06-B35C-CC3530C990A8}"/>
              </a:ext>
            </a:extLst>
          </p:cNvPr>
          <p:cNvSpPr txBox="1">
            <a:spLocks/>
          </p:cNvSpPr>
          <p:nvPr/>
        </p:nvSpPr>
        <p:spPr>
          <a:xfrm>
            <a:off x="8210611" y="4368252"/>
            <a:ext cx="3565753" cy="209149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Presented by :</a:t>
            </a:r>
          </a:p>
          <a:p>
            <a:pPr>
              <a:lnSpc>
                <a:spcPct val="120000"/>
              </a:lnSpc>
              <a:spcBef>
                <a:spcPts val="600"/>
              </a:spcBef>
              <a:spcAft>
                <a:spcPts val="600"/>
              </a:spcAft>
            </a:pPr>
            <a:r>
              <a:rPr lang="en-US" sz="1800" dirty="0" err="1" smtClean="0">
                <a:solidFill>
                  <a:schemeClr val="bg1"/>
                </a:solidFill>
                <a:latin typeface="Times New Roman" panose="02020603050405020304" pitchFamily="18" charset="0"/>
                <a:cs typeface="Times New Roman" panose="02020603050405020304" pitchFamily="18" charset="0"/>
              </a:rPr>
              <a:t>Udhayachander</a:t>
            </a:r>
            <a:r>
              <a:rPr lang="en-US" sz="1800" dirty="0" smtClean="0">
                <a:solidFill>
                  <a:schemeClr val="bg1"/>
                </a:solidFill>
                <a:latin typeface="Times New Roman" panose="02020603050405020304" pitchFamily="18" charset="0"/>
                <a:cs typeface="Times New Roman" panose="02020603050405020304" pitchFamily="18" charset="0"/>
              </a:rPr>
              <a:t> RJ </a:t>
            </a:r>
            <a:r>
              <a:rPr lang="en-US" sz="1800" dirty="0">
                <a:solidFill>
                  <a:schemeClr val="bg1"/>
                </a:solidFill>
                <a:latin typeface="Times New Roman" panose="02020603050405020304" pitchFamily="18" charset="0"/>
                <a:cs typeface="Times New Roman" panose="02020603050405020304" pitchFamily="18" charset="0"/>
              </a:rPr>
              <a:t>(</a:t>
            </a:r>
            <a:r>
              <a:rPr lang="en-US" sz="1800" dirty="0" smtClean="0">
                <a:solidFill>
                  <a:schemeClr val="bg1"/>
                </a:solidFill>
                <a:latin typeface="Times New Roman" panose="02020603050405020304" pitchFamily="18" charset="0"/>
                <a:cs typeface="Times New Roman" panose="02020603050405020304" pitchFamily="18" charset="0"/>
              </a:rPr>
              <a:t>210701294)</a:t>
            </a:r>
            <a:endParaRPr lang="en-US" sz="18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600"/>
              </a:spcBef>
              <a:spcAft>
                <a:spcPts val="600"/>
              </a:spcAft>
            </a:pPr>
            <a:r>
              <a:rPr lang="en-US" sz="1800" dirty="0" err="1" smtClean="0">
                <a:solidFill>
                  <a:schemeClr val="bg1"/>
                </a:solidFill>
                <a:latin typeface="Times New Roman" panose="02020603050405020304" pitchFamily="18" charset="0"/>
                <a:cs typeface="Times New Roman" panose="02020603050405020304" pitchFamily="18" charset="0"/>
              </a:rPr>
              <a:t>Tamizhselvan</a:t>
            </a:r>
            <a:r>
              <a:rPr lang="en-US" sz="1800" dirty="0" smtClean="0">
                <a:solidFill>
                  <a:schemeClr val="bg1"/>
                </a:solidFill>
                <a:latin typeface="Times New Roman" panose="02020603050405020304" pitchFamily="18" charset="0"/>
                <a:cs typeface="Times New Roman" panose="02020603050405020304" pitchFamily="18" charset="0"/>
              </a:rPr>
              <a:t> SL(210701284)</a:t>
            </a:r>
            <a:endParaRPr lang="en-US" sz="18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600"/>
              </a:spcBef>
              <a:spcAft>
                <a:spcPts val="600"/>
              </a:spcAft>
            </a:pPr>
            <a:r>
              <a:rPr lang="en-US" sz="1800" dirty="0" err="1" smtClean="0">
                <a:solidFill>
                  <a:schemeClr val="bg1"/>
                </a:solidFill>
                <a:latin typeface="Times New Roman" panose="02020603050405020304" pitchFamily="18" charset="0"/>
                <a:cs typeface="Times New Roman" panose="02020603050405020304" pitchFamily="18" charset="0"/>
              </a:rPr>
              <a:t>Tharun</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Venkat</a:t>
            </a:r>
            <a:r>
              <a:rPr lang="en-US" sz="1800" dirty="0" smtClean="0">
                <a:solidFill>
                  <a:schemeClr val="bg1"/>
                </a:solidFill>
                <a:latin typeface="Times New Roman" panose="02020603050405020304" pitchFamily="18" charset="0"/>
                <a:cs typeface="Times New Roman" panose="02020603050405020304" pitchFamily="18" charset="0"/>
              </a:rPr>
              <a:t> V </a:t>
            </a:r>
            <a:r>
              <a:rPr lang="en-US" sz="1800" dirty="0">
                <a:solidFill>
                  <a:schemeClr val="bg1"/>
                </a:solidFill>
                <a:latin typeface="Times New Roman" panose="02020603050405020304" pitchFamily="18" charset="0"/>
                <a:cs typeface="Times New Roman" panose="02020603050405020304" pitchFamily="18" charset="0"/>
              </a:rPr>
              <a:t>(</a:t>
            </a:r>
            <a:r>
              <a:rPr lang="en-US" sz="1800" dirty="0" smtClean="0">
                <a:solidFill>
                  <a:schemeClr val="bg1"/>
                </a:solidFill>
                <a:latin typeface="Times New Roman" panose="02020603050405020304" pitchFamily="18" charset="0"/>
                <a:cs typeface="Times New Roman" panose="02020603050405020304" pitchFamily="18" charset="0"/>
              </a:rPr>
              <a:t>210701289)</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E18F66DB-9C30-D74D-B676-E6140645533E}"/>
              </a:ext>
            </a:extLst>
          </p:cNvPr>
          <p:cNvSpPr txBox="1">
            <a:spLocks/>
          </p:cNvSpPr>
          <p:nvPr/>
        </p:nvSpPr>
        <p:spPr>
          <a:xfrm>
            <a:off x="415636" y="4918365"/>
            <a:ext cx="5041267" cy="1659416"/>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lnSpc>
                <a:spcPct val="100000"/>
              </a:lnSpc>
              <a:spcBef>
                <a:spcPts val="400"/>
              </a:spcBef>
              <a:spcAft>
                <a:spcPts val="400"/>
              </a:spcAft>
            </a:pPr>
            <a:r>
              <a:rPr lang="en-IN" sz="1800" dirty="0">
                <a:solidFill>
                  <a:schemeClr val="bg1"/>
                </a:solidFill>
                <a:latin typeface="Times New Roman" panose="02020603050405020304" pitchFamily="18" charset="0"/>
                <a:cs typeface="Times New Roman" panose="02020603050405020304" pitchFamily="18" charset="0"/>
              </a:rPr>
              <a:t>Under the Guidance</a:t>
            </a:r>
          </a:p>
          <a:p>
            <a:pPr marL="130810" marR="400050" rtl="0">
              <a:lnSpc>
                <a:spcPct val="100000"/>
              </a:lnSpc>
              <a:spcBef>
                <a:spcPts val="1275"/>
              </a:spcBef>
              <a:spcAft>
                <a:spcPts val="0"/>
              </a:spcAft>
            </a:pPr>
            <a:r>
              <a:rPr lang="en-IN" sz="1800" b="0" i="0" u="none" strike="noStrike" dirty="0">
                <a:solidFill>
                  <a:schemeClr val="bg1"/>
                </a:solidFill>
                <a:effectLst/>
                <a:latin typeface="Times New Roman" panose="02020603050405020304" pitchFamily="18" charset="0"/>
              </a:rPr>
              <a:t>               Dr . Shanmugam M.E.,</a:t>
            </a:r>
            <a:r>
              <a:rPr lang="en-IN" sz="1800" b="0" i="0" u="none" strike="noStrike" dirty="0" err="1">
                <a:solidFill>
                  <a:schemeClr val="bg1"/>
                </a:solidFill>
                <a:effectLst/>
                <a:latin typeface="Times New Roman" panose="02020603050405020304" pitchFamily="18" charset="0"/>
              </a:rPr>
              <a:t>Ph.D</a:t>
            </a:r>
            <a:r>
              <a:rPr lang="en-IN" sz="1800" b="0" i="0" u="none" strike="noStrike" dirty="0">
                <a:solidFill>
                  <a:schemeClr val="bg1"/>
                </a:solidFill>
                <a:effectLst/>
                <a:latin typeface="Times New Roman" panose="02020603050405020304" pitchFamily="18" charset="0"/>
              </a:rPr>
              <a:t>.,</a:t>
            </a:r>
            <a:endParaRPr lang="en-IN" sz="1800" b="0" i="0" u="none" strike="noStrike" dirty="0">
              <a:solidFill>
                <a:schemeClr val="bg1"/>
              </a:solidFill>
              <a:effectLst/>
              <a:latin typeface="Times New Roman" panose="02020603050405020304" pitchFamily="18" charset="0"/>
              <a:cs typeface="Times New Roman" panose="02020603050405020304" pitchFamily="18" charset="0"/>
            </a:endParaRPr>
          </a:p>
          <a:p>
            <a:pPr marL="130810" marR="400050" rtl="0">
              <a:lnSpc>
                <a:spcPct val="100000"/>
              </a:lnSpc>
              <a:spcBef>
                <a:spcPts val="1275"/>
              </a:spcBef>
              <a:spcAft>
                <a:spcPts val="0"/>
              </a:spcAft>
            </a:pPr>
            <a:r>
              <a:rPr lang="en-IN" sz="1800" dirty="0">
                <a:solidFill>
                  <a:schemeClr val="bg1"/>
                </a:solidFill>
                <a:latin typeface="Times New Roman" panose="02020603050405020304" pitchFamily="18" charset="0"/>
                <a:cs typeface="Times New Roman" panose="02020603050405020304" pitchFamily="18" charset="0"/>
              </a:rPr>
              <a:t>                      Associate Professor</a:t>
            </a:r>
          </a:p>
          <a:p>
            <a:pPr algn="ctr">
              <a:lnSpc>
                <a:spcPct val="100000"/>
              </a:lnSpc>
              <a:spcBef>
                <a:spcPts val="400"/>
              </a:spcBef>
              <a:spcAft>
                <a:spcPts val="400"/>
              </a:spcAft>
            </a:pPr>
            <a:endParaRPr lang="en-IN" sz="1800" dirty="0">
              <a:solidFill>
                <a:schemeClr val="bg1"/>
              </a:solidFill>
              <a:latin typeface="Times New Roman" panose="02020603050405020304" pitchFamily="18" charset="0"/>
              <a:cs typeface="Times New Roman" panose="02020603050405020304" pitchFamily="18" charset="0"/>
            </a:endParaRPr>
          </a:p>
          <a:p>
            <a:pPr algn="ctr">
              <a:lnSpc>
                <a:spcPct val="100000"/>
              </a:lnSpc>
              <a:spcBef>
                <a:spcPts val="400"/>
              </a:spcBef>
              <a:spcAft>
                <a:spcPts val="400"/>
              </a:spcAft>
            </a:pP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D5E5CA4-8061-A471-7485-CF6179BD02F2}"/>
              </a:ext>
            </a:extLst>
          </p:cNvPr>
          <p:cNvSpPr txBox="1"/>
          <p:nvPr/>
        </p:nvSpPr>
        <p:spPr>
          <a:xfrm>
            <a:off x="1130709" y="1932483"/>
            <a:ext cx="9930581" cy="1200329"/>
          </a:xfrm>
          <a:prstGeom prst="rect">
            <a:avLst/>
          </a:prstGeom>
          <a:noFill/>
        </p:spPr>
        <p:txBody>
          <a:bodyPr wrap="square">
            <a:spAutoFit/>
          </a:bodyPr>
          <a:lstStyle/>
          <a:p>
            <a:pPr algn="ctr"/>
            <a:r>
              <a:rPr lang="en-IN" sz="3600" dirty="0" smtClean="0">
                <a:solidFill>
                  <a:schemeClr val="bg1"/>
                </a:solidFill>
                <a:highlight>
                  <a:srgbClr val="D24726"/>
                </a:highlight>
              </a:rPr>
              <a:t>CAREER GUIDANCE APP FOR STUDENTS USING SVM AND DECISION TREE ALGORITHMS</a:t>
            </a:r>
            <a:endParaRPr lang="en-IN" sz="3600" dirty="0">
              <a:solidFill>
                <a:schemeClr val="bg1"/>
              </a:solidFill>
              <a:highlight>
                <a:srgbClr val="D24726"/>
              </a:highlight>
            </a:endParaRPr>
          </a:p>
        </p:txBody>
      </p:sp>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1DC3-D7A9-4DD0-B15C-89311672E649}"/>
              </a:ext>
            </a:extLst>
          </p:cNvPr>
          <p:cNvSpPr>
            <a:spLocks noGrp="1"/>
          </p:cNvSpPr>
          <p:nvPr>
            <p:ph type="title"/>
          </p:nvPr>
        </p:nvSpPr>
        <p:spPr/>
        <p:txBody>
          <a:bodyPr/>
          <a:lstStyle/>
          <a:p>
            <a:r>
              <a:rPr lang="en-IN" b="1" dirty="0" smtClean="0">
                <a:latin typeface="Segoe UI" panose="020B0502040204020203" pitchFamily="34" charset="0"/>
                <a:cs typeface="Segoe UI" panose="020B0502040204020203" pitchFamily="34" charset="0"/>
              </a:rPr>
              <a:t>RESULTS</a:t>
            </a:r>
            <a:endParaRPr lang="en-GB" b="1"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7CABFFBA-B571-4A6B-8546-E19734EC87E7}"/>
              </a:ext>
            </a:extLst>
          </p:cNvPr>
          <p:cNvSpPr txBox="1"/>
          <p:nvPr/>
        </p:nvSpPr>
        <p:spPr>
          <a:xfrm>
            <a:off x="7547113" y="5345665"/>
            <a:ext cx="184731" cy="538609"/>
          </a:xfrm>
          <a:prstGeom prst="rect">
            <a:avLst/>
          </a:prstGeom>
          <a:noFill/>
        </p:spPr>
        <p:txBody>
          <a:bodyPr wrap="none" rtlCol="0">
            <a:spAutoFit/>
          </a:bodyPr>
          <a:lstStyle/>
          <a:p>
            <a:endParaRPr lang="en-GB" sz="1100" dirty="0"/>
          </a:p>
          <a:p>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068" y="1541418"/>
            <a:ext cx="10058400" cy="4652010"/>
          </a:xfrm>
          <a:prstGeom prst="rect">
            <a:avLst/>
          </a:prstGeom>
        </p:spPr>
      </p:pic>
    </p:spTree>
    <p:extLst>
      <p:ext uri="{BB962C8B-B14F-4D97-AF65-F5344CB8AC3E}">
        <p14:creationId xmlns:p14="http://schemas.microsoft.com/office/powerpoint/2010/main" val="691644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B300-AB5E-4E03-A30F-ABC74D2E53E5}"/>
              </a:ext>
            </a:extLst>
          </p:cNvPr>
          <p:cNvSpPr>
            <a:spLocks noGrp="1"/>
          </p:cNvSpPr>
          <p:nvPr>
            <p:ph type="title"/>
          </p:nvPr>
        </p:nvSpPr>
        <p:spPr/>
        <p:txBody>
          <a:bodyPr/>
          <a:lstStyle/>
          <a:p>
            <a:r>
              <a:rPr lang="en-GB" b="1" dirty="0" smtClean="0">
                <a:latin typeface="Segoe UI" panose="020B0502040204020203" pitchFamily="34" charset="0"/>
                <a:cs typeface="Segoe UI" panose="020B0502040204020203" pitchFamily="34" charset="0"/>
              </a:rPr>
              <a:t>RESULTS</a:t>
            </a:r>
            <a:endParaRPr lang="en-GB" b="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06" y="1761852"/>
            <a:ext cx="10058400" cy="3828478"/>
          </a:xfrm>
          <a:prstGeom prst="rect">
            <a:avLst/>
          </a:prstGeom>
        </p:spPr>
      </p:pic>
    </p:spTree>
    <p:extLst>
      <p:ext uri="{BB962C8B-B14F-4D97-AF65-F5344CB8AC3E}">
        <p14:creationId xmlns:p14="http://schemas.microsoft.com/office/powerpoint/2010/main" val="2125150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Segoe UI" panose="020B0502040204020203" pitchFamily="34" charset="0"/>
                <a:cs typeface="Segoe UI" panose="020B0502040204020203" pitchFamily="34" charset="0"/>
              </a:rPr>
              <a:t>RESULTS</a:t>
            </a:r>
            <a:endParaRPr lang="en-US" sz="2800" b="1" dirty="0">
              <a:solidFill>
                <a:schemeClr val="tx1"/>
              </a:solidFill>
              <a:latin typeface="Segoe UI" panose="020B0502040204020203" pitchFamily="34" charset="0"/>
              <a:cs typeface="Segoe UI" panose="020B0502040204020203" pitchFamily="34" charset="0"/>
            </a:endParaRP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5623"/>
            <a:ext cx="10058400" cy="4652010"/>
          </a:xfrm>
          <a:prstGeom prst="rect">
            <a:avLst/>
          </a:prstGeom>
        </p:spPr>
      </p:pic>
    </p:spTree>
    <p:extLst>
      <p:ext uri="{BB962C8B-B14F-4D97-AF65-F5344CB8AC3E}">
        <p14:creationId xmlns:p14="http://schemas.microsoft.com/office/powerpoint/2010/main" val="404882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b="1" dirty="0" smtClean="0">
                <a:latin typeface="Segoe UI" panose="020B0502040204020203" pitchFamily="34" charset="0"/>
                <a:cs typeface="Segoe UI" panose="020B0502040204020203" pitchFamily="34" charset="0"/>
              </a:rPr>
              <a:t>RESULTS AND DISCUSSION</a:t>
            </a:r>
            <a:endParaRPr lang="en-IN"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a:xfrm>
            <a:off x="348344" y="1288869"/>
            <a:ext cx="11274906" cy="5338353"/>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results of implementing the career guidance app using SVM and Decision Tree algorithms demonstrated significant improvements in the accuracy and relevance of career recommendations for students. In a pilot study, students who used the app reported higher satisfaction with their career guidance compared to traditional methods. The SVM algorithm effectively classified students into various career paths based on their unique profiles, while the Decision Tree provided clear, interpretable decision rules that enhanced student understanding and trust in the recommendations. Additionally, the app's ability to update suggestions based on continuous feedback ensured that guidance remained aligned with students' evolving interests and academic progress. These findings highlight the potential of integrating machine learning techniques in career counseling to offer personalized, data-driven insights that support students in making well-informed career choices.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607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Segoe UI" panose="020B0502040204020203" pitchFamily="34" charset="0"/>
                <a:cs typeface="Segoe UI" panose="020B0502040204020203" pitchFamily="34" charset="0"/>
              </a:rPr>
              <a:t>CONCLUSION AND FUTURE ENHANCEMENT</a:t>
            </a:r>
            <a:endParaRPr lang="en-US" b="1"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539495" y="1435608"/>
            <a:ext cx="10868733" cy="3977640"/>
          </a:xfrm>
        </p:spPr>
        <p:txBody>
          <a:bodyPr>
            <a:normAutofit fontScale="92500" lnSpcReduction="20000"/>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conclusions drawn from the development and deployment of the career guidance app using SVM and Decision Tree algorithms underscore its effectiveness in delivering personalized and accurate career recommendations. The app's integration of these machine learning techniques has proven to enhance the decision-making process for students, offering tailored advice that aligns closely with their individual profiles and aspirations. Moving forward, future enhancements could include expanding the dataset to incorporate more diverse student backgrounds and career options, integrating natural language processing to analyze students' written responses for deeper insights, and adding a feature for real-time labor market trends to keep the guidance up-to-date with current industry demands. Additionally, incorporating user feedback mechanisms and adaptive learning algorithms could further refine the app’s recommendations, making it a continuously evolving tool that remains responsive to the dynamic nature of career planning.</a:t>
            </a:r>
          </a:p>
        </p:txBody>
      </p:sp>
      <p:sp>
        <p:nvSpPr>
          <p:cNvPr id="6" name="Slide Number Placeholder 5"/>
          <p:cNvSpPr>
            <a:spLocks noGrp="1"/>
          </p:cNvSpPr>
          <p:nvPr>
            <p:ph type="sldNum" sz="quarter" idx="4"/>
          </p:nvPr>
        </p:nvSpPr>
        <p:spPr/>
        <p:txBody>
          <a:bodyPr/>
          <a:lstStyle/>
          <a:p>
            <a:endParaRPr lang="en-US" dirty="0"/>
          </a:p>
        </p:txBody>
      </p:sp>
    </p:spTree>
    <p:extLst>
      <p:ext uri="{BB962C8B-B14F-4D97-AF65-F5344CB8AC3E}">
        <p14:creationId xmlns:p14="http://schemas.microsoft.com/office/powerpoint/2010/main" val="1532642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3" y="1964267"/>
            <a:ext cx="10515600" cy="2387600"/>
          </a:xfrm>
        </p:spPr>
        <p:txBody>
          <a:bodyPr anchor="ctr" anchorCtr="0">
            <a:normAutofit/>
          </a:bodyPr>
          <a:lstStyle/>
          <a:p>
            <a:pPr algn="ctr"/>
            <a:r>
              <a:rPr lang="en-US" sz="8000" b="1" dirty="0">
                <a:solidFill>
                  <a:schemeClr val="bg1"/>
                </a:solidFill>
                <a:latin typeface="+mn-lt"/>
              </a:rPr>
              <a:t>THANK YOU</a:t>
            </a:r>
          </a:p>
        </p:txBody>
      </p:sp>
    </p:spTree>
    <p:extLst>
      <p:ext uri="{BB962C8B-B14F-4D97-AF65-F5344CB8AC3E}">
        <p14:creationId xmlns:p14="http://schemas.microsoft.com/office/powerpoint/2010/main" val="1507811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panose="020B0502040204020203" pitchFamily="34" charset="0"/>
                <a:cs typeface="Segoe UI" panose="020B0502040204020203" pitchFamily="34" charset="0"/>
              </a:rPr>
              <a:t>ABSTRACT</a:t>
            </a:r>
          </a:p>
        </p:txBody>
      </p:sp>
      <p:sp>
        <p:nvSpPr>
          <p:cNvPr id="38" name="Content Placeholder 17"/>
          <p:cNvSpPr txBox="1">
            <a:spLocks/>
          </p:cNvSpPr>
          <p:nvPr/>
        </p:nvSpPr>
        <p:spPr>
          <a:xfrm>
            <a:off x="530260" y="1524707"/>
            <a:ext cx="11036098" cy="444198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600"/>
              </a:spcAft>
              <a:buNone/>
              <a:defRPr/>
            </a:pPr>
            <a:r>
              <a:rPr lang="en-US" sz="2000" dirty="0">
                <a:solidFill>
                  <a:prstClr val="black">
                    <a:lumMod val="75000"/>
                    <a:lumOff val="25000"/>
                  </a:prstClr>
                </a:solidFill>
                <a:latin typeface="Times New Roman" panose="02020603050405020304" pitchFamily="18" charset="0"/>
                <a:cs typeface="Times New Roman" panose="02020603050405020304" pitchFamily="18" charset="0"/>
              </a:rPr>
              <a:t>The abstract for the Career Guidance App utilizing Support Vector Machine (SVM) and Decision Tree algorithms encapsulates the essence of the project. The app aims to provide tailored career recommendations for students by analyzing their academic performance, interests, skills, and personality traits. Leveraging SVM and Decision Tree algorithms, the app offers accurate and personalized suggestions to assist students in making well-informed decisions about their future career paths. Through an intuitive user interface, students can input their data, explore various career options, track their progress, and access relevant resources. By harnessing advanced machine learning techniques, the app seeks to bridge the gap between education and career success, empowering students to navigate their professional journeys with confidence and clarity.</a:t>
            </a:r>
          </a:p>
        </p:txBody>
      </p:sp>
    </p:spTree>
    <p:extLst>
      <p:ext uri="{BB962C8B-B14F-4D97-AF65-F5344CB8AC3E}">
        <p14:creationId xmlns:p14="http://schemas.microsoft.com/office/powerpoint/2010/main" val="351323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EXISTING SYSTEM </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541361" y="1327301"/>
            <a:ext cx="11109030" cy="511245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50000"/>
              </a:lnSpc>
              <a:spcAft>
                <a:spcPts val="2000"/>
              </a:spcAft>
              <a:buNone/>
              <a:defRPr/>
            </a:pPr>
            <a:r>
              <a:rPr lang="en-US" sz="1800" b="0" i="0" dirty="0">
                <a:solidFill>
                  <a:srgbClr val="000000"/>
                </a:solidFill>
                <a:effectLst/>
                <a:latin typeface="Times New Roman" panose="02020603050405020304" pitchFamily="18" charset="0"/>
                <a:cs typeface="Times New Roman" panose="02020603050405020304" pitchFamily="18" charset="0"/>
              </a:rPr>
              <a:t>Existing system approaches take a holistic view of crop production by considering various factors such as soil health, pest management, water use efficiency, and nutrient optimization. Many governments and agricultural extension agencies offer educational programs, workshops, and resources to help farmers adopt sustainable nutrient management practices, often including soil testing services, nutrient management training, and incentives for implementing conservation practices. These systems utilize various technologies like GPS, sensors, drones, and satellite imagery to gather data on soil properties, crop health, and environmental conditions. This data is then used to create prescription maps for precise fertilizer application, minimizing waste and environmental impact. Nutrient Management Plans (NMPs) are comprehensive strategies developed for farms to optimize nutrient use while minimizing environmental impact. They involve soil testing, crop nutrient requirement calculations, and recommendations for fertilizer application rates and timing based on scientific principles. Decision Support System (DSS) tools provide farmers with real-time or predictive information on weather conditions, soil moisture levels, crop growth stages, and nutrient requirements, helping farmers make informed decisions about fertilizer application and other agronomic practices.</a:t>
            </a:r>
            <a:endParaRPr lang="en-US" sz="18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39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PROPOSED SYSTEM</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539496" y="1455491"/>
            <a:ext cx="10810376" cy="310217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50000"/>
              </a:lnSpc>
              <a:spcAft>
                <a:spcPts val="2000"/>
              </a:spcAft>
              <a:buNone/>
              <a:defRPr/>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The proposed career guidance app for students leverages advanced machine learning techniques, specifically Support Vector Machines (SVM) and Decision Trees, to provide personalized career recommendations. By collecting and analyzing data on students' academic performance, interests, personality traits, and extracurricular activities, the app uses SVM to classify and predict suitable career paths with high accuracy. The Decision Tree algorithm further refines these recommendations by breaking down the decision-making process into an interpretable model, allowing students to understand the rationale behind each suggestion. This hybrid approach ensures that the guidance is both precise and transparent, helping students make informed decisions about their future careers. The app also includes features for continuous feedback and updates, ensuring that the guidance evolves with the students' development and changing interests.</a:t>
            </a:r>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3183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Segoe UI" panose="020B0502040204020203" pitchFamily="34" charset="0"/>
                <a:cs typeface="Segoe UI" panose="020B0502040204020203" pitchFamily="34" charset="0"/>
              </a:rPr>
              <a:t>ARCHITECTURE</a:t>
            </a:r>
            <a:endParaRPr lang="en-US" sz="2800" b="1" dirty="0">
              <a:latin typeface="Segoe UI" panose="020B0502040204020203" pitchFamily="34" charset="0"/>
              <a:cs typeface="Segoe UI" panose="020B0502040204020203" pitchFamily="34" charset="0"/>
            </a:endParaRP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025" y="1539795"/>
            <a:ext cx="8743950" cy="4171950"/>
          </a:xfrm>
          <a:prstGeom prst="rect">
            <a:avLst/>
          </a:prstGeom>
        </p:spPr>
      </p:pic>
    </p:spTree>
    <p:extLst>
      <p:ext uri="{BB962C8B-B14F-4D97-AF65-F5344CB8AC3E}">
        <p14:creationId xmlns:p14="http://schemas.microsoft.com/office/powerpoint/2010/main" val="2517397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Segoe UI" panose="020B0502040204020203" pitchFamily="34" charset="0"/>
                <a:cs typeface="Segoe UI" panose="020B0502040204020203" pitchFamily="34" charset="0"/>
              </a:rPr>
              <a:t>MODULES</a:t>
            </a:r>
            <a:endParaRPr lang="en-US" sz="2800" b="1" dirty="0">
              <a:latin typeface="Segoe UI" panose="020B0502040204020203" pitchFamily="34" charset="0"/>
              <a:cs typeface="Segoe UI" panose="020B0502040204020203" pitchFamily="34" charset="0"/>
            </a:endParaRP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77" y="1398063"/>
            <a:ext cx="5295418" cy="285123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404" y="1227280"/>
            <a:ext cx="4790392" cy="3192796"/>
          </a:xfrm>
          <a:prstGeom prst="rect">
            <a:avLst/>
          </a:prstGeom>
        </p:spPr>
      </p:pic>
      <p:sp>
        <p:nvSpPr>
          <p:cNvPr id="9" name="TextBox 8"/>
          <p:cNvSpPr txBox="1"/>
          <p:nvPr/>
        </p:nvSpPr>
        <p:spPr>
          <a:xfrm>
            <a:off x="925975" y="4942390"/>
            <a:ext cx="3117585" cy="369332"/>
          </a:xfrm>
          <a:prstGeom prst="rect">
            <a:avLst/>
          </a:prstGeom>
          <a:noFill/>
        </p:spPr>
        <p:txBody>
          <a:bodyPr wrap="none" rtlCol="0">
            <a:spAutoFit/>
          </a:bodyPr>
          <a:lstStyle/>
          <a:p>
            <a:r>
              <a:rPr lang="en-US" b="1" dirty="0" smtClean="0"/>
              <a:t>1.SUPPORT VECTOR MACHINE </a:t>
            </a:r>
            <a:endParaRPr lang="en-US" b="1" dirty="0"/>
          </a:p>
        </p:txBody>
      </p:sp>
      <p:sp>
        <p:nvSpPr>
          <p:cNvPr id="10" name="TextBox 9"/>
          <p:cNvSpPr txBox="1"/>
          <p:nvPr/>
        </p:nvSpPr>
        <p:spPr>
          <a:xfrm>
            <a:off x="7812912" y="4942390"/>
            <a:ext cx="1798698" cy="369332"/>
          </a:xfrm>
          <a:prstGeom prst="rect">
            <a:avLst/>
          </a:prstGeom>
          <a:noFill/>
        </p:spPr>
        <p:txBody>
          <a:bodyPr wrap="none" rtlCol="0">
            <a:spAutoFit/>
          </a:bodyPr>
          <a:lstStyle/>
          <a:p>
            <a:r>
              <a:rPr lang="en-US" b="1" dirty="0" smtClean="0"/>
              <a:t>2.DECISION TREE</a:t>
            </a:r>
            <a:endParaRPr lang="en-US" b="1" dirty="0"/>
          </a:p>
        </p:txBody>
      </p:sp>
    </p:spTree>
    <p:extLst>
      <p:ext uri="{BB962C8B-B14F-4D97-AF65-F5344CB8AC3E}">
        <p14:creationId xmlns:p14="http://schemas.microsoft.com/office/powerpoint/2010/main" val="1642668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endParaRPr lang="en-US" dirty="0"/>
          </a:p>
        </p:txBody>
      </p:sp>
      <p:sp>
        <p:nvSpPr>
          <p:cNvPr id="5" name="TextBox 4"/>
          <p:cNvSpPr txBox="1"/>
          <p:nvPr/>
        </p:nvSpPr>
        <p:spPr>
          <a:xfrm>
            <a:off x="773575" y="520861"/>
            <a:ext cx="9319154" cy="584775"/>
          </a:xfrm>
          <a:prstGeom prst="rect">
            <a:avLst/>
          </a:prstGeom>
          <a:noFill/>
        </p:spPr>
        <p:txBody>
          <a:bodyPr wrap="none" rtlCol="0">
            <a:spAutoFit/>
          </a:bodyPr>
          <a:lstStyle/>
          <a:p>
            <a:r>
              <a:rPr lang="en-US" sz="3200" b="1" dirty="0" smtClean="0">
                <a:latin typeface="Segoe UI" panose="020B0502040204020203" pitchFamily="34" charset="0"/>
                <a:cs typeface="Segoe UI" panose="020B0502040204020203" pitchFamily="34" charset="0"/>
              </a:rPr>
              <a:t>EXPLANATION OF SUPPORT VECTOR MACHINE</a:t>
            </a:r>
            <a:endParaRPr lang="en-US" sz="3200" b="1" dirty="0">
              <a:latin typeface="Segoe UI" panose="020B0502040204020203" pitchFamily="34" charset="0"/>
              <a:cs typeface="Segoe UI" panose="020B0502040204020203" pitchFamily="34" charset="0"/>
            </a:endParaRPr>
          </a:p>
        </p:txBody>
      </p:sp>
      <p:sp>
        <p:nvSpPr>
          <p:cNvPr id="6" name="TextBox 5"/>
          <p:cNvSpPr txBox="1"/>
          <p:nvPr/>
        </p:nvSpPr>
        <p:spPr>
          <a:xfrm>
            <a:off x="437909" y="1653501"/>
            <a:ext cx="10836549"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Support Vector Machine (SVM) algorithm plays a crucial role in the career guidance app by accurately classifying students into suitable career paths based on their unique profiles. SVM works by finding the optimal hyperplane that separates different career categories in a high-dimensional space. In this context, the algorithm takes into account various features such as academic performance, interests, personality traits, and extracurricular activities. By mapping these features into a higher-dimensional space, SVM identifies the boundaries that best distinguish between different career options. The algorithm’s strength lies in its ability to handle complex and non-linear relationships within the data, ensuring high accuracy in predictions. This precise classification helps in providing students with career recommendations that are closely aligned with their skills, preferences, and potential, thereby supporting informed decision-making.</a:t>
            </a:r>
          </a:p>
        </p:txBody>
      </p:sp>
    </p:spTree>
    <p:extLst>
      <p:ext uri="{BB962C8B-B14F-4D97-AF65-F5344CB8AC3E}">
        <p14:creationId xmlns:p14="http://schemas.microsoft.com/office/powerpoint/2010/main" val="535179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EXPLANATION OF DECISION TREE</a:t>
            </a:r>
            <a:endParaRPr lang="en-US" b="1" dirty="0">
              <a:latin typeface="Segoe UI" panose="020B0502040204020203" pitchFamily="34" charset="0"/>
              <a:cs typeface="Segoe UI" panose="020B0502040204020203" pitchFamily="34" charset="0"/>
            </a:endParaRPr>
          </a:p>
        </p:txBody>
      </p:sp>
      <p:sp>
        <p:nvSpPr>
          <p:cNvPr id="3" name="Content Placeholder 2"/>
          <p:cNvSpPr>
            <a:spLocks noGrp="1"/>
          </p:cNvSpPr>
          <p:nvPr>
            <p:ph sz="quarter" idx="10"/>
          </p:nvPr>
        </p:nvSpPr>
        <p:spPr>
          <a:xfrm>
            <a:off x="539496" y="1435608"/>
            <a:ext cx="10772669" cy="4768344"/>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Decision Tree algorithm is a pivotal component of the career guidance app, providing a clear and interpretable framework for recommending career paths to students. This algorithm works by creating a tree-like model of decisions, where each node represents a feature of the student's profile, such as academic performance, interests, and personality traits, and each branch represents a decision rule. By traversing the tree from the root to a leaf node, the algorithm makes a series of binary decisions that narrow down the possible career options based on the student's unique attributes. This method ensures transparency, as students can see the logical steps that lead to their career recommendations. Furthermore, the Decision Tree's ability to handle both categorical and numerical data makes it versatile in processing the diverse information collected from students, ultimately delivering customized and well-reasoned career advice.</a:t>
            </a:r>
          </a:p>
        </p:txBody>
      </p:sp>
      <p:sp>
        <p:nvSpPr>
          <p:cNvPr id="4" name="Date Placeholder 3"/>
          <p:cNvSpPr>
            <a:spLocks noGrp="1"/>
          </p:cNvSpPr>
          <p:nvPr>
            <p:ph type="dt" sz="half" idx="2"/>
          </p:nvPr>
        </p:nvSpPr>
        <p:spPr/>
        <p:txBody>
          <a:bodyPr/>
          <a:lstStyle/>
          <a:p>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endParaRPr lang="en-US" dirty="0"/>
          </a:p>
        </p:txBody>
      </p:sp>
    </p:spTree>
    <p:extLst>
      <p:ext uri="{BB962C8B-B14F-4D97-AF65-F5344CB8AC3E}">
        <p14:creationId xmlns:p14="http://schemas.microsoft.com/office/powerpoint/2010/main" val="3583078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IN" b="1" dirty="0" smtClean="0">
                <a:latin typeface="Segoe UI" panose="020B0502040204020203" pitchFamily="34" charset="0"/>
                <a:cs typeface="Segoe UI" panose="020B0502040204020203" pitchFamily="34" charset="0"/>
              </a:rPr>
              <a:t>RESULTS</a:t>
            </a:r>
            <a:endParaRPr lang="en-IN" b="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78" y="1620883"/>
            <a:ext cx="10058400" cy="4161663"/>
          </a:xfrm>
          <a:prstGeom prst="rect">
            <a:avLst/>
          </a:prstGeom>
        </p:spPr>
      </p:pic>
    </p:spTree>
    <p:extLst>
      <p:ext uri="{BB962C8B-B14F-4D97-AF65-F5344CB8AC3E}">
        <p14:creationId xmlns:p14="http://schemas.microsoft.com/office/powerpoint/2010/main" val="4286509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3144</TotalTime>
  <Words>1151</Words>
  <Application>Microsoft Office PowerPoint</Application>
  <PresentationFormat>Widescreen</PresentationFormat>
  <Paragraphs>37</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Segoe UI</vt:lpstr>
      <vt:lpstr>Times New Roman</vt:lpstr>
      <vt:lpstr>Trebuchet MS</vt:lpstr>
      <vt:lpstr>Wingdings 3</vt:lpstr>
      <vt:lpstr>Facet</vt:lpstr>
      <vt:lpstr>PowerPoint Presentation</vt:lpstr>
      <vt:lpstr>ABSTRACT</vt:lpstr>
      <vt:lpstr>EXISTING SYSTEM </vt:lpstr>
      <vt:lpstr>PROPOSED SYSTEM</vt:lpstr>
      <vt:lpstr>ARCHITECTURE</vt:lpstr>
      <vt:lpstr>MODULES</vt:lpstr>
      <vt:lpstr>PowerPoint Presentation</vt:lpstr>
      <vt:lpstr>EXPLANATION OF DECISION TREE</vt:lpstr>
      <vt:lpstr>RESULTS</vt:lpstr>
      <vt:lpstr>RESULTS</vt:lpstr>
      <vt:lpstr>RESULTS</vt:lpstr>
      <vt:lpstr>RESULTS</vt:lpstr>
      <vt:lpstr>RESULTS AND DISCUSSION</vt:lpstr>
      <vt:lpstr>CONCLUSION AND 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mani</cp:lastModifiedBy>
  <cp:revision>195</cp:revision>
  <dcterms:created xsi:type="dcterms:W3CDTF">2021-11-16T04:37:44Z</dcterms:created>
  <dcterms:modified xsi:type="dcterms:W3CDTF">2024-05-19T15:09:37Z</dcterms:modified>
  <cp:version/>
</cp:coreProperties>
</file>