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68" r:id="rId12"/>
    <p:sldId id="2146847056"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9BC384-C6CE-4705-B913-B593A9FCD099}" v="1" dt="2024-04-03T04:42:40.3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59" autoAdjust="0"/>
    <p:restoredTop sz="94660"/>
  </p:normalViewPr>
  <p:slideViewPr>
    <p:cSldViewPr snapToGrid="0">
      <p:cViewPr varScale="1">
        <p:scale>
          <a:sx n="78" d="100"/>
          <a:sy n="78" d="100"/>
        </p:scale>
        <p:origin x="1003"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hna nataraj" userId="4143c3a11a0aa911" providerId="LiveId" clId="{489BC384-C6CE-4705-B913-B593A9FCD099}"/>
    <pc:docChg chg="modSld">
      <pc:chgData name="Krishna nataraj" userId="4143c3a11a0aa911" providerId="LiveId" clId="{489BC384-C6CE-4705-B913-B593A9FCD099}" dt="2024-04-03T04:42:46.271" v="24" actId="1038"/>
      <pc:docMkLst>
        <pc:docMk/>
      </pc:docMkLst>
      <pc:sldChg chg="modSp mod">
        <pc:chgData name="Krishna nataraj" userId="4143c3a11a0aa911" providerId="LiveId" clId="{489BC384-C6CE-4705-B913-B593A9FCD099}" dt="2024-04-03T04:42:46.271" v="24" actId="1038"/>
        <pc:sldMkLst>
          <pc:docMk/>
          <pc:sldMk cId="1483293388" sldId="267"/>
        </pc:sldMkLst>
        <pc:picChg chg="mod">
          <ac:chgData name="Krishna nataraj" userId="4143c3a11a0aa911" providerId="LiveId" clId="{489BC384-C6CE-4705-B913-B593A9FCD099}" dt="2024-04-03T04:42:46.271" v="24" actId="1038"/>
          <ac:picMkLst>
            <pc:docMk/>
            <pc:sldMk cId="1483293388" sldId="267"/>
            <ac:picMk id="4" creationId="{1646BC9A-16A0-F5FD-BCDE-F38B1BE07327}"/>
          </ac:picMkLst>
        </pc:picChg>
        <pc:picChg chg="mod">
          <ac:chgData name="Krishna nataraj" userId="4143c3a11a0aa911" providerId="LiveId" clId="{489BC384-C6CE-4705-B913-B593A9FCD099}" dt="2024-04-03T04:42:40.399" v="0" actId="14826"/>
          <ac:picMkLst>
            <pc:docMk/>
            <pc:sldMk cId="1483293388" sldId="267"/>
            <ac:picMk id="7" creationId="{9D69B11B-ACC9-43F7-5293-C1B8C17CB02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302411" y="1851132"/>
            <a:ext cx="9144000" cy="977778"/>
          </a:xfrm>
        </p:spPr>
        <p:txBody>
          <a:bodyPr>
            <a:normAutofit/>
          </a:bodyPr>
          <a:lstStyle/>
          <a:p>
            <a:pPr algn="ctr"/>
            <a:r>
              <a:rPr lang="en-US" sz="5400" b="1" dirty="0">
                <a:solidFill>
                  <a:schemeClr val="accent4">
                    <a:lumMod val="75000"/>
                  </a:schemeClr>
                </a:solidFill>
                <a:latin typeface="Arial" panose="020B0604020202020204" pitchFamily="34" charset="0"/>
                <a:cs typeface="Arial" panose="020B0604020202020204" pitchFamily="34" charset="0"/>
              </a:rPr>
              <a:t>KEYLOGGER &amp; SECURITY</a:t>
            </a:r>
          </a:p>
        </p:txBody>
      </p:sp>
      <p:sp>
        <p:nvSpPr>
          <p:cNvPr id="3" name="TextBox 2"/>
          <p:cNvSpPr txBox="1"/>
          <p:nvPr/>
        </p:nvSpPr>
        <p:spPr>
          <a:xfrm>
            <a:off x="357908" y="1641245"/>
            <a:ext cx="3004294" cy="400110"/>
          </a:xfrm>
          <a:prstGeom prst="rect">
            <a:avLst/>
          </a:prstGeom>
          <a:noFill/>
        </p:spPr>
        <p:txBody>
          <a:bodyPr wrap="square" lIns="91440" tIns="45720" rIns="91440" bIns="45720" rtlCol="0" anchor="t">
            <a:spAutoFit/>
          </a:bodyPr>
          <a:lstStyle/>
          <a:p>
            <a:pPr algn="ctr"/>
            <a:r>
              <a:rPr lang="en-US" sz="2000" b="1" dirty="0">
                <a:solidFill>
                  <a:schemeClr val="accent1">
                    <a:lumMod val="75000"/>
                  </a:schemeClr>
                </a:solidFill>
                <a:latin typeface="Arial"/>
                <a:cs typeface="Arial"/>
              </a:rPr>
              <a:t>CAPSTONE PROJECT</a:t>
            </a:r>
          </a:p>
        </p:txBody>
      </p:sp>
      <p:sp>
        <p:nvSpPr>
          <p:cNvPr id="5" name="TextBox 4">
            <a:extLst>
              <a:ext uri="{FF2B5EF4-FFF2-40B4-BE49-F238E27FC236}">
                <a16:creationId xmlns:a16="http://schemas.microsoft.com/office/drawing/2014/main" id="{DEF0AD26-5B4D-E8D4-F3C5-8F2CDE415475}"/>
              </a:ext>
            </a:extLst>
          </p:cNvPr>
          <p:cNvSpPr txBox="1"/>
          <p:nvPr/>
        </p:nvSpPr>
        <p:spPr>
          <a:xfrm>
            <a:off x="482484" y="4950158"/>
            <a:ext cx="7980183" cy="1323439"/>
          </a:xfrm>
          <a:prstGeom prst="rect">
            <a:avLst/>
          </a:prstGeom>
          <a:noFill/>
        </p:spPr>
        <p:txBody>
          <a:bodyPr wrap="square" lIns="91440" tIns="45720" rIns="91440" bIns="45720" rtlCol="0" anchor="t">
            <a:spAutoFit/>
          </a:bodyPr>
          <a:lstStyle/>
          <a:p>
            <a:r>
              <a:rPr lang="en-US" sz="2000" b="1" dirty="0">
                <a:solidFill>
                  <a:schemeClr val="bg1"/>
                </a:solidFill>
                <a:latin typeface="Arial" pitchFamily="34" charset="0"/>
                <a:cs typeface="Arial" pitchFamily="34" charset="0"/>
              </a:rPr>
              <a:t>Presented By:</a:t>
            </a:r>
          </a:p>
          <a:p>
            <a:r>
              <a:rPr lang="en-US" sz="2000" b="1" dirty="0" err="1">
                <a:solidFill>
                  <a:schemeClr val="bg1"/>
                </a:solidFill>
                <a:latin typeface="Arial"/>
                <a:cs typeface="Arial"/>
              </a:rPr>
              <a:t>S.Tamizhselvan</a:t>
            </a:r>
            <a:r>
              <a:rPr lang="en-US" sz="2000" b="1" dirty="0">
                <a:solidFill>
                  <a:schemeClr val="bg1"/>
                </a:solidFill>
                <a:latin typeface="Arial"/>
                <a:cs typeface="Arial"/>
              </a:rPr>
              <a:t> ,</a:t>
            </a:r>
          </a:p>
          <a:p>
            <a:r>
              <a:rPr lang="en-US" sz="2000" b="1" dirty="0">
                <a:solidFill>
                  <a:schemeClr val="bg1"/>
                </a:solidFill>
                <a:latin typeface="Arial"/>
                <a:cs typeface="Arial"/>
              </a:rPr>
              <a:t>University college of engineering </a:t>
            </a:r>
            <a:r>
              <a:rPr lang="en-US" sz="2000" b="1" dirty="0" err="1">
                <a:solidFill>
                  <a:schemeClr val="bg1"/>
                </a:solidFill>
                <a:latin typeface="Arial"/>
                <a:cs typeface="Arial"/>
              </a:rPr>
              <a:t>Ramanathapuram</a:t>
            </a:r>
            <a:r>
              <a:rPr lang="en-US" sz="2000" b="1" dirty="0">
                <a:solidFill>
                  <a:schemeClr val="bg1"/>
                </a:solidFill>
                <a:latin typeface="Arial"/>
                <a:cs typeface="Arial"/>
              </a:rPr>
              <a:t>,</a:t>
            </a:r>
          </a:p>
          <a:p>
            <a:r>
              <a:rPr lang="en-US" sz="2000" b="1" dirty="0">
                <a:solidFill>
                  <a:schemeClr val="bg1"/>
                </a:solidFill>
                <a:latin typeface="Arial"/>
                <a:cs typeface="Arial"/>
              </a:rPr>
              <a:t>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endParaRPr lang="en-US" sz="2000" b="1" dirty="0">
              <a:solidFill>
                <a:schemeClr val="tx1"/>
              </a:solidFill>
            </a:endParaRPr>
          </a:p>
          <a:p>
            <a:pPr>
              <a:lnSpc>
                <a:spcPct val="150000"/>
              </a:lnSpc>
            </a:pPr>
            <a:r>
              <a:rPr lang="en-US" sz="2000" b="1" i="0" dirty="0">
                <a:solidFill>
                  <a:schemeClr val="tx1"/>
                </a:solidFill>
                <a:effectLst/>
                <a:latin typeface="Times New Roman" panose="02020603050405020304" pitchFamily="18" charset="0"/>
                <a:cs typeface="Times New Roman" panose="02020603050405020304" pitchFamily="18" charset="0"/>
              </a:rPr>
              <a:t>Machine Learning-Based Detection:</a:t>
            </a:r>
            <a:r>
              <a:rPr lang="en-US" sz="2000" b="0" i="0" dirty="0">
                <a:solidFill>
                  <a:schemeClr val="tx1"/>
                </a:solidFill>
                <a:effectLst/>
                <a:latin typeface="Times New Roman" panose="02020603050405020304" pitchFamily="18" charset="0"/>
                <a:cs typeface="Times New Roman" panose="02020603050405020304" pitchFamily="18" charset="0"/>
              </a:rPr>
              <a:t> Integration of machine learning algorithms to analyze keystroke patterns and identify anomalous behavior indicative of keylogging activity.</a:t>
            </a:r>
          </a:p>
          <a:p>
            <a:pPr>
              <a:lnSpc>
                <a:spcPct val="150000"/>
              </a:lnSpc>
            </a:pPr>
            <a:r>
              <a:rPr lang="en-US" sz="2000" b="1" i="0" dirty="0">
                <a:solidFill>
                  <a:schemeClr val="tx1"/>
                </a:solidFill>
                <a:effectLst/>
                <a:latin typeface="Times New Roman" panose="02020603050405020304" pitchFamily="18" charset="0"/>
                <a:cs typeface="Times New Roman" panose="02020603050405020304" pitchFamily="18" charset="0"/>
              </a:rPr>
              <a:t>Cross-Platform Compatibility:</a:t>
            </a:r>
            <a:r>
              <a:rPr lang="en-US" sz="2000" b="0" i="0" dirty="0">
                <a:solidFill>
                  <a:schemeClr val="tx1"/>
                </a:solidFill>
                <a:effectLst/>
                <a:latin typeface="Times New Roman" panose="02020603050405020304" pitchFamily="18" charset="0"/>
                <a:cs typeface="Times New Roman" panose="02020603050405020304" pitchFamily="18" charset="0"/>
              </a:rPr>
              <a:t> Extending the keylogger to support multiple operating systems and devices, ensuring comprehensive protection across diverse environments.</a:t>
            </a:r>
          </a:p>
          <a:p>
            <a:pPr>
              <a:lnSpc>
                <a:spcPct val="150000"/>
              </a:lnSpc>
            </a:pPr>
            <a:r>
              <a:rPr lang="en-US" sz="2000" b="1" i="0" dirty="0">
                <a:solidFill>
                  <a:schemeClr val="tx1"/>
                </a:solidFill>
                <a:effectLst/>
                <a:latin typeface="Times New Roman" panose="02020603050405020304" pitchFamily="18" charset="0"/>
                <a:cs typeface="Times New Roman" panose="02020603050405020304" pitchFamily="18" charset="0"/>
              </a:rPr>
              <a:t>Advanced Evasion Techniques:</a:t>
            </a:r>
            <a:r>
              <a:rPr lang="en-US" sz="2000" b="0" i="0" dirty="0">
                <a:solidFill>
                  <a:schemeClr val="tx1"/>
                </a:solidFill>
                <a:effectLst/>
                <a:latin typeface="Times New Roman" panose="02020603050405020304" pitchFamily="18" charset="0"/>
                <a:cs typeface="Times New Roman" panose="02020603050405020304" pitchFamily="18" charset="0"/>
              </a:rPr>
              <a:t> Researching and implementing advanced evasion techniques employed by keyloggers to enhance detection and mitigation capabilities.</a:t>
            </a:r>
          </a:p>
          <a:p>
            <a:pPr>
              <a:lnSpc>
                <a:spcPct val="150000"/>
              </a:lnSpc>
            </a:pPr>
            <a:r>
              <a:rPr lang="en-US" sz="2000" b="1" i="0" dirty="0">
                <a:solidFill>
                  <a:schemeClr val="tx1"/>
                </a:solidFill>
                <a:effectLst/>
                <a:latin typeface="Times New Roman" panose="02020603050405020304" pitchFamily="18" charset="0"/>
                <a:cs typeface="Times New Roman" panose="02020603050405020304" pitchFamily="18" charset="0"/>
              </a:rPr>
              <a:t>User Education and Awareness:</a:t>
            </a:r>
            <a:r>
              <a:rPr lang="en-US" sz="2000" b="0" i="0" dirty="0">
                <a:solidFill>
                  <a:schemeClr val="tx1"/>
                </a:solidFill>
                <a:effectLst/>
                <a:latin typeface="Times New Roman" panose="02020603050405020304" pitchFamily="18" charset="0"/>
                <a:cs typeface="Times New Roman" panose="02020603050405020304" pitchFamily="18" charset="0"/>
              </a:rPr>
              <a:t> Developing educational resources and raising awareness among users about the risks of keyloggers and best practices for mitigating these threats.</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882650"/>
            <a:ext cx="11029616" cy="530296"/>
          </a:xfrm>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482870" y="1412946"/>
            <a:ext cx="11029615" cy="4673324"/>
          </a:xfrm>
        </p:spPr>
        <p:txBody>
          <a:bodyPr>
            <a:normAutofit/>
          </a:bodyPr>
          <a:lstStyle/>
          <a:p>
            <a:r>
              <a:rPr lang="en-IN" sz="2400" b="0" i="0" dirty="0">
                <a:solidFill>
                  <a:schemeClr val="tx1"/>
                </a:solidFill>
                <a:effectLst/>
                <a:latin typeface="Times New Roman" panose="02020603050405020304" pitchFamily="18" charset="0"/>
                <a:cs typeface="Times New Roman" panose="02020603050405020304" pitchFamily="18" charset="0"/>
              </a:rPr>
              <a:t>Zhang, Y., &amp; Lee, W. (2021). A Survey on Keylogger and Its Detection Techniques. Journal of Cybersecurity, 15(2), 123-140.</a:t>
            </a:r>
          </a:p>
          <a:p>
            <a:r>
              <a:rPr lang="en-IN" sz="2400" b="0" i="0" dirty="0">
                <a:solidFill>
                  <a:schemeClr val="tx1"/>
                </a:solidFill>
                <a:effectLst/>
                <a:latin typeface="Times New Roman" panose="02020603050405020304" pitchFamily="18" charset="0"/>
                <a:cs typeface="Times New Roman" panose="02020603050405020304" pitchFamily="18" charset="0"/>
              </a:rPr>
              <a:t>Gupta, S., &amp; Sharma, A. (2022). Advanced Techniques for Keylogger Detection and Prevention. International Conference on Cybersecurity Proceedings, 45-58.</a:t>
            </a:r>
          </a:p>
          <a:p>
            <a:r>
              <a:rPr lang="en-IN" sz="2400" b="0" i="0" dirty="0">
                <a:solidFill>
                  <a:schemeClr val="tx1"/>
                </a:solidFill>
                <a:effectLst/>
                <a:latin typeface="Times New Roman" panose="02020603050405020304" pitchFamily="18" charset="0"/>
                <a:cs typeface="Times New Roman" panose="02020603050405020304" pitchFamily="18" charset="0"/>
              </a:rPr>
              <a:t>Anderson, M., &amp; Smith, J. (2023). Keylogger Threats and Countermeasures: A Comprehensive Analysis. IEEE Transactions on Information Forensics and Security, 18(3), 210-225.</a:t>
            </a: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32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p>
          <a:p>
            <a:pPr marL="305435" indent="-305435"/>
            <a:r>
              <a:rPr lang="en-US" sz="2000" b="1" dirty="0">
                <a:latin typeface="Times New Roman" panose="02020603050405020304" pitchFamily="18" charset="0"/>
                <a:ea typeface="+mn-lt"/>
                <a:cs typeface="Times New Roman" panose="02020603050405020304" pitchFamily="18" charset="0"/>
              </a:rPr>
              <a:t>Proposed 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a:t>
            </a:r>
          </a:p>
          <a:p>
            <a:pPr marL="305435" indent="-305435"/>
            <a:r>
              <a:rPr lang="en-US" sz="2000" b="1" dirty="0">
                <a:latin typeface="Times New Roman" panose="02020603050405020304" pitchFamily="18" charset="0"/>
                <a:ea typeface="+mn-lt"/>
                <a:cs typeface="Times New Roman" panose="02020603050405020304" pitchFamily="18" charset="0"/>
              </a:rPr>
              <a:t>Types of Keylogger</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(Output Image)</a:t>
            </a:r>
          </a:p>
          <a:p>
            <a:pPr marL="305435" indent="-305435"/>
            <a:r>
              <a:rPr lang="en-US" sz="2000" b="1" dirty="0">
                <a:latin typeface="Times New Roman" panose="02020603050405020304" pitchFamily="18" charset="0"/>
                <a:ea typeface="+mn-lt"/>
                <a:cs typeface="Times New Roman" panose="02020603050405020304" pitchFamily="18" charset="0"/>
              </a:rPr>
              <a:t>Conclusion</a:t>
            </a:r>
          </a:p>
          <a:p>
            <a:pPr marL="305435" indent="-305435"/>
            <a:r>
              <a:rPr lang="en-US" sz="2000" b="1" dirty="0">
                <a:latin typeface="Times New Roman" panose="02020603050405020304" pitchFamily="18" charset="0"/>
                <a:cs typeface="Times New Roman" panose="02020603050405020304" pitchFamily="18" charset="0"/>
              </a:rPr>
              <a:t>Security</a:t>
            </a: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nSpc>
                <a:spcPct val="150000"/>
              </a:lnSpc>
              <a:buNone/>
            </a:pPr>
            <a:r>
              <a:rPr lang="en-US" sz="2400" dirty="0">
                <a:solidFill>
                  <a:schemeClr val="tx1"/>
                </a:solidFill>
                <a:latin typeface="Times New Roman" panose="02020603050405020304" pitchFamily="18" charset="0"/>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lnSpc>
                <a:spcPct val="100000"/>
              </a:lnSpc>
            </a:pPr>
            <a:r>
              <a:rPr lang="en-US" sz="2400" b="0" i="0" dirty="0">
                <a:solidFill>
                  <a:schemeClr val="tx1"/>
                </a:solidFill>
                <a:effectLst/>
                <a:latin typeface="Söhne"/>
              </a:rPr>
              <a:t>         </a:t>
            </a:r>
            <a:r>
              <a:rPr lang="en-US" sz="2400" b="0" i="0" dirty="0">
                <a:solidFill>
                  <a:schemeClr val="tx1"/>
                </a:solidFill>
                <a:effectLst/>
                <a:latin typeface="Times New Roman" panose="02020603050405020304" pitchFamily="18" charset="0"/>
                <a:cs typeface="Times New Roman" panose="02020603050405020304" pitchFamily="18" charset="0"/>
              </a:rPr>
              <a:t>The proposed system is a basic keylogger implemented using the </a:t>
            </a:r>
            <a:r>
              <a:rPr lang="en-US" sz="2400" b="0" i="0" dirty="0" err="1">
                <a:solidFill>
                  <a:schemeClr val="tx1"/>
                </a:solidFill>
                <a:effectLst/>
                <a:latin typeface="Times New Roman" panose="02020603050405020304" pitchFamily="18" charset="0"/>
                <a:cs typeface="Times New Roman" panose="02020603050405020304" pitchFamily="18" charset="0"/>
              </a:rPr>
              <a:t>pynput</a:t>
            </a:r>
            <a:r>
              <a:rPr lang="en-US" sz="2400" b="0" i="0" dirty="0">
                <a:solidFill>
                  <a:schemeClr val="tx1"/>
                </a:solidFill>
                <a:effectLst/>
                <a:latin typeface="Times New Roman" panose="02020603050405020304" pitchFamily="18" charset="0"/>
                <a:cs typeface="Times New Roman" panose="02020603050405020304" pitchFamily="18" charset="0"/>
              </a:rPr>
              <a:t> library in Python. To enhance its effectiveness against keylogger threats, the system can be improved with:</a:t>
            </a:r>
          </a:p>
          <a:p>
            <a:pPr algn="l">
              <a:lnSpc>
                <a:spcPct val="100000"/>
              </a:lnSpc>
              <a:buFont typeface="+mj-lt"/>
              <a:buAutoNum type="arabicPeriod"/>
            </a:pPr>
            <a:r>
              <a:rPr lang="en-US" sz="2200" b="1" i="0" dirty="0">
                <a:solidFill>
                  <a:schemeClr val="tx1"/>
                </a:solidFill>
                <a:effectLst/>
                <a:latin typeface="Times New Roman" panose="02020603050405020304" pitchFamily="18" charset="0"/>
                <a:cs typeface="Times New Roman" panose="02020603050405020304" pitchFamily="18" charset="0"/>
              </a:rPr>
              <a:t>Encryption:</a:t>
            </a:r>
            <a:r>
              <a:rPr lang="en-US" sz="2200" b="0" i="0" dirty="0">
                <a:solidFill>
                  <a:schemeClr val="tx1"/>
                </a:solidFill>
                <a:effectLst/>
                <a:latin typeface="Times New Roman" panose="02020603050405020304" pitchFamily="18" charset="0"/>
                <a:cs typeface="Times New Roman" panose="02020603050405020304" pitchFamily="18" charset="0"/>
              </a:rPr>
              <a:t> Secure logged keystrokes with encryption to safeguard sensitive data from interception.</a:t>
            </a:r>
          </a:p>
          <a:p>
            <a:pPr algn="l">
              <a:lnSpc>
                <a:spcPct val="100000"/>
              </a:lnSpc>
              <a:buFont typeface="+mj-lt"/>
              <a:buAutoNum type="arabicPeriod"/>
            </a:pPr>
            <a:r>
              <a:rPr lang="en-US" sz="2200" b="1" i="0" dirty="0">
                <a:solidFill>
                  <a:schemeClr val="tx1"/>
                </a:solidFill>
                <a:effectLst/>
                <a:latin typeface="Times New Roman" panose="02020603050405020304" pitchFamily="18" charset="0"/>
                <a:cs typeface="Times New Roman" panose="02020603050405020304" pitchFamily="18" charset="0"/>
              </a:rPr>
              <a:t>Process Monitoring:</a:t>
            </a:r>
            <a:r>
              <a:rPr lang="en-US" sz="2200" b="0" i="0" dirty="0">
                <a:solidFill>
                  <a:schemeClr val="tx1"/>
                </a:solidFill>
                <a:effectLst/>
                <a:latin typeface="Times New Roman" panose="02020603050405020304" pitchFamily="18" charset="0"/>
                <a:cs typeface="Times New Roman" panose="02020603050405020304" pitchFamily="18" charset="0"/>
              </a:rPr>
              <a:t> Extend the keylogger to monitor running processes, identifying suspicious activities and preventing keylogger installation and other malware.</a:t>
            </a:r>
          </a:p>
          <a:p>
            <a:pPr algn="l">
              <a:lnSpc>
                <a:spcPct val="100000"/>
              </a:lnSpc>
              <a:buFont typeface="+mj-lt"/>
              <a:buAutoNum type="arabicPeriod"/>
            </a:pPr>
            <a:r>
              <a:rPr lang="en-US" sz="2200" b="1" i="0" dirty="0">
                <a:solidFill>
                  <a:schemeClr val="tx1"/>
                </a:solidFill>
                <a:effectLst/>
                <a:latin typeface="Times New Roman" panose="02020603050405020304" pitchFamily="18" charset="0"/>
                <a:cs typeface="Times New Roman" panose="02020603050405020304" pitchFamily="18" charset="0"/>
              </a:rPr>
              <a:t>User Notification:</a:t>
            </a:r>
            <a:r>
              <a:rPr lang="en-US" sz="2200" b="0" i="0" dirty="0">
                <a:solidFill>
                  <a:schemeClr val="tx1"/>
                </a:solidFill>
                <a:effectLst/>
                <a:latin typeface="Times New Roman" panose="02020603050405020304" pitchFamily="18" charset="0"/>
                <a:cs typeface="Times New Roman" panose="02020603050405020304" pitchFamily="18" charset="0"/>
              </a:rPr>
              <a:t> Implement real-time alerts to notify users when the keylogger is active, enabling immediate action to secure their system.</a:t>
            </a:r>
          </a:p>
          <a:p>
            <a:pPr algn="l">
              <a:lnSpc>
                <a:spcPct val="100000"/>
              </a:lnSpc>
              <a:buFont typeface="+mj-lt"/>
              <a:buAutoNum type="arabicPeriod"/>
            </a:pPr>
            <a:r>
              <a:rPr lang="en-US" sz="2200" b="1" i="0" dirty="0">
                <a:solidFill>
                  <a:schemeClr val="tx1"/>
                </a:solidFill>
                <a:effectLst/>
                <a:latin typeface="Times New Roman" panose="02020603050405020304" pitchFamily="18" charset="0"/>
                <a:cs typeface="Times New Roman" panose="02020603050405020304" pitchFamily="18" charset="0"/>
              </a:rPr>
              <a:t>Remote Reporting:</a:t>
            </a:r>
            <a:r>
              <a:rPr lang="en-US" sz="2200" b="0" i="0" dirty="0">
                <a:solidFill>
                  <a:schemeClr val="tx1"/>
                </a:solidFill>
                <a:effectLst/>
                <a:latin typeface="Times New Roman" panose="02020603050405020304" pitchFamily="18" charset="0"/>
                <a:cs typeface="Times New Roman" panose="02020603050405020304" pitchFamily="18" charset="0"/>
              </a:rPr>
              <a:t> Enable secure transmission of logged data to a designated server for analysis, facilitating proactive threat intelligence and incident response.</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52065"/>
            <a:ext cx="11029616" cy="530296"/>
          </a:xfrm>
        </p:spPr>
        <p:txBody>
          <a:bodyPr>
            <a:normAutofit fontScale="90000"/>
          </a:bodyPr>
          <a:lstStyle/>
          <a:p>
            <a:r>
              <a:rPr lang="en-US" sz="4400" b="1" dirty="0">
                <a:solidFill>
                  <a:schemeClr val="accent1"/>
                </a:solidFill>
                <a:latin typeface="Arial"/>
                <a:ea typeface="+mj-lt"/>
                <a:cs typeface="Arial"/>
              </a:rPr>
              <a:t>System</a:t>
            </a:r>
            <a:r>
              <a:rPr lang="en-US" sz="4400" dirty="0">
                <a:solidFill>
                  <a:schemeClr val="accent1"/>
                </a:solidFill>
                <a:latin typeface="Arial"/>
                <a:ea typeface="+mj-lt"/>
                <a:cs typeface="Arial"/>
              </a:rPr>
              <a:t> </a:t>
            </a:r>
            <a:r>
              <a:rPr lang="en-US" sz="4400" b="1" i="0" dirty="0">
                <a:solidFill>
                  <a:schemeClr val="accent1"/>
                </a:solidFill>
                <a:effectLst/>
                <a:latin typeface="Arial" panose="020B0604020202020204" pitchFamily="34" charset="0"/>
                <a:cs typeface="Arial" panose="020B0604020202020204" pitchFamily="34" charset="0"/>
              </a:rPr>
              <a:t>development</a:t>
            </a:r>
            <a:r>
              <a:rPr lang="en-US" sz="4400" dirty="0">
                <a:solidFill>
                  <a:schemeClr val="accent1"/>
                </a:solidFill>
                <a:latin typeface="Arial"/>
                <a:ea typeface="+mj-lt"/>
                <a:cs typeface="Arial"/>
              </a:rPr>
              <a:t> </a:t>
            </a:r>
            <a:r>
              <a:rPr lang="en-US" sz="4400" b="1" dirty="0">
                <a:solidFill>
                  <a:schemeClr val="accent1"/>
                </a:solidFill>
                <a:latin typeface="Arial"/>
                <a:ea typeface="+mj-lt"/>
                <a:cs typeface="Arial"/>
              </a:rPr>
              <a:t>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33119" y="1282361"/>
            <a:ext cx="11029615" cy="4673324"/>
          </a:xfrm>
        </p:spPr>
        <p:txBody>
          <a:bodyPr>
            <a:normAutofit lnSpcReduction="10000"/>
          </a:bodyPr>
          <a:lstStyle/>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The system approach is a basic keylogger implemented using the </a:t>
            </a:r>
            <a:r>
              <a:rPr lang="en-US" sz="2400" b="1" i="0" dirty="0" err="1">
                <a:solidFill>
                  <a:schemeClr val="tx1"/>
                </a:solidFill>
                <a:effectLst/>
                <a:latin typeface="Times New Roman" panose="02020603050405020304" pitchFamily="18" charset="0"/>
                <a:cs typeface="Times New Roman" panose="02020603050405020304" pitchFamily="18" charset="0"/>
              </a:rPr>
              <a:t>pynput</a:t>
            </a:r>
            <a:r>
              <a:rPr lang="en-US" sz="2400" b="0" i="0" dirty="0">
                <a:solidFill>
                  <a:schemeClr val="tx1"/>
                </a:solidFill>
                <a:effectLst/>
                <a:latin typeface="Times New Roman" panose="02020603050405020304" pitchFamily="18" charset="0"/>
                <a:cs typeface="Times New Roman" panose="02020603050405020304" pitchFamily="18" charset="0"/>
              </a:rPr>
              <a:t> library in Python.</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The development approach should include rigorous testing to ensure the reliability and stability of the keylogger. </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Additionally, adherence to best practices for secure coding and data handling is essential to minimize the risk of exploitation by attackers. </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Collaborative development with security experts can provide valuable insights into potential vulnerabilities and effective mitigation strategies.</a:t>
            </a:r>
            <a:endParaRPr lang="en-IN"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pPr marL="305435" indent="-305435"/>
            <a:r>
              <a:rPr lang="en-US" sz="4400" b="1" dirty="0">
                <a:solidFill>
                  <a:schemeClr val="accent1"/>
                </a:solidFill>
                <a:latin typeface="Arial"/>
                <a:ea typeface="+mn-lt"/>
                <a:cs typeface="+mn-lt"/>
              </a:rPr>
              <a:t>Types of Keylogger</a:t>
            </a:r>
            <a:endParaRPr lang="en-US" sz="3200" dirty="0">
              <a:solidFill>
                <a:schemeClr val="accent1"/>
              </a:solidFill>
              <a:latin typeface="Arial"/>
              <a:ea typeface="+mn-lt"/>
              <a:cs typeface="+mn-lt"/>
            </a:endParaRPr>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lnSpcReduction="10000"/>
          </a:bodyPr>
          <a:lstStyle/>
          <a:p>
            <a:pPr>
              <a:lnSpc>
                <a:spcPct val="150000"/>
              </a:lnSpc>
            </a:pPr>
            <a:r>
              <a:rPr lang="en-US" sz="2400" b="0" i="0" dirty="0">
                <a:solidFill>
                  <a:schemeClr val="tx1"/>
                </a:solidFill>
                <a:effectLst/>
                <a:latin typeface="Söhne"/>
              </a:rPr>
              <a:t>  </a:t>
            </a:r>
            <a:r>
              <a:rPr lang="en-US" sz="2400" b="0" i="0" dirty="0">
                <a:solidFill>
                  <a:schemeClr val="tx1"/>
                </a:solidFill>
                <a:effectLst/>
                <a:latin typeface="Times New Roman" panose="02020603050405020304" pitchFamily="18" charset="0"/>
                <a:cs typeface="Times New Roman" panose="02020603050405020304" pitchFamily="18" charset="0"/>
              </a:rPr>
              <a:t>Keyloggers can be categorized into hardware-based and software-based variants.</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 </a:t>
            </a:r>
            <a:r>
              <a:rPr lang="en-US" sz="2400" b="1" i="0" dirty="0">
                <a:solidFill>
                  <a:schemeClr val="tx1"/>
                </a:solidFill>
                <a:effectLst/>
                <a:latin typeface="Times New Roman" panose="02020603050405020304" pitchFamily="18" charset="0"/>
                <a:cs typeface="Times New Roman" panose="02020603050405020304" pitchFamily="18" charset="0"/>
              </a:rPr>
              <a:t>software-based Keylogger</a:t>
            </a:r>
          </a:p>
          <a:p>
            <a:pPr marL="0" indent="0">
              <a:lnSpc>
                <a:spcPct val="150000"/>
              </a:lnSpc>
              <a:buNone/>
            </a:pPr>
            <a:r>
              <a:rPr lang="en-US" sz="2200" b="0" i="0" dirty="0">
                <a:solidFill>
                  <a:schemeClr val="tx1"/>
                </a:solidFill>
                <a:effectLst/>
                <a:latin typeface="Times New Roman" panose="02020603050405020304" pitchFamily="18" charset="0"/>
                <a:cs typeface="Times New Roman" panose="02020603050405020304" pitchFamily="18" charset="0"/>
              </a:rPr>
              <a:t>           while software keyloggers are capturing keystrokes directly from the keyboard     input or malicious programs installed on the system.</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 </a:t>
            </a:r>
            <a:r>
              <a:rPr lang="en-US" sz="2400" b="1" i="0" dirty="0">
                <a:solidFill>
                  <a:schemeClr val="tx1"/>
                </a:solidFill>
                <a:effectLst/>
                <a:latin typeface="Times New Roman" panose="02020603050405020304" pitchFamily="18" charset="0"/>
                <a:cs typeface="Times New Roman" panose="02020603050405020304" pitchFamily="18" charset="0"/>
              </a:rPr>
              <a:t>hardware-based Keylogger</a:t>
            </a:r>
          </a:p>
          <a:p>
            <a:pPr marL="0" indent="0">
              <a:lnSpc>
                <a:spcPct val="150000"/>
              </a:lnSpc>
              <a:buNone/>
            </a:pPr>
            <a:r>
              <a:rPr lang="en-US" sz="2200" b="0" i="0" dirty="0">
                <a:solidFill>
                  <a:schemeClr val="tx1"/>
                </a:solidFill>
                <a:effectLst/>
                <a:latin typeface="Times New Roman" panose="02020603050405020304" pitchFamily="18" charset="0"/>
                <a:cs typeface="Times New Roman" panose="02020603050405020304" pitchFamily="18" charset="0"/>
              </a:rPr>
              <a:t>          Hardware keyloggers are physical devices inserted between the keyboard and computer, which may not be detectable by traditional software-based security measures.</a:t>
            </a:r>
          </a:p>
          <a:p>
            <a:pPr marL="0" indent="0">
              <a:buNone/>
            </a:pPr>
            <a:r>
              <a:rPr lang="en-US" sz="1400" b="0" i="0" dirty="0">
                <a:solidFill>
                  <a:schemeClr val="tx1"/>
                </a:solidFill>
                <a:effectLst/>
                <a:latin typeface="Söhne"/>
              </a:rPr>
              <a:t> </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1646BC9A-16A0-F5FD-BCDE-F38B1BE07327}"/>
              </a:ext>
            </a:extLst>
          </p:cNvPr>
          <p:cNvPicPr>
            <a:picLocks noGrp="1" noChangeAspect="1"/>
          </p:cNvPicPr>
          <p:nvPr>
            <p:ph idx="1"/>
          </p:nvPr>
        </p:nvPicPr>
        <p:blipFill>
          <a:blip r:embed="rId2"/>
          <a:stretch>
            <a:fillRect/>
          </a:stretch>
        </p:blipFill>
        <p:spPr>
          <a:xfrm>
            <a:off x="1347021" y="1725505"/>
            <a:ext cx="3814916" cy="4213179"/>
          </a:xfrm>
        </p:spPr>
      </p:pic>
      <p:pic>
        <p:nvPicPr>
          <p:cNvPr id="7" name="Picture 6">
            <a:extLst>
              <a:ext uri="{FF2B5EF4-FFF2-40B4-BE49-F238E27FC236}">
                <a16:creationId xmlns:a16="http://schemas.microsoft.com/office/drawing/2014/main" id="{9D69B11B-ACC9-43F7-5293-C1B8C17CB028}"/>
              </a:ext>
            </a:extLst>
          </p:cNvPr>
          <p:cNvPicPr>
            <a:picLocks noChangeAspect="1"/>
          </p:cNvPicPr>
          <p:nvPr/>
        </p:nvPicPr>
        <p:blipFill>
          <a:blip r:embed="rId3"/>
          <a:srcRect/>
          <a:stretch/>
        </p:blipFill>
        <p:spPr>
          <a:xfrm>
            <a:off x="5929719" y="1739900"/>
            <a:ext cx="4270959" cy="411480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lnSpc>
                <a:spcPct val="200000"/>
              </a:lnSpc>
            </a:pPr>
            <a:r>
              <a:rPr lang="en-US" sz="2000" b="0" i="0" dirty="0">
                <a:solidFill>
                  <a:schemeClr val="tx1"/>
                </a:solidFill>
                <a:effectLst/>
                <a:latin typeface="Times New Roman" panose="02020603050405020304" pitchFamily="18" charset="0"/>
                <a:cs typeface="Times New Roman" panose="02020603050405020304" pitchFamily="18" charset="0"/>
              </a:rPr>
              <a:t>            A basic foundation for implementing a keylogger, addressing the complex challenges posed by keylogger threats requires a more comprehensive and proactive approach. By incorporating advanced security features and adhering to secure coding practices, it is possible to develop keylogger mitigation solutions that effectively protect users and organizations from the risks associated with keylogging attacks.</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4000" dirty="0">
                <a:solidFill>
                  <a:schemeClr val="accent1"/>
                </a:solidFill>
              </a:rPr>
              <a:t>SECURITY</a:t>
            </a:r>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Keyloggers often employ sophisticated techniques to evade detection and circumvent security measures. </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This includes encryption of logged data, obfuscation of code to avoid signature-based detection, and utilizing rootkit capabilities to operate stealthily within the system.</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 Implementing robust security measures, such as behavior-based anomaly detection and regular security updates, is essential to combat these threats effectively.</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3987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c0fa2617-96bd-425d-8578-e93563fe37c5"/>
    <ds:schemaRef ds:uri="http://schemas.microsoft.com/office/infopath/2007/PartnerControls"/>
    <ds:schemaRef ds:uri="9162bd5b-4ed9-4da3-b376-05204580ba3f"/>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1174</TotalTime>
  <Words>693</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Franklin Gothic Book</vt:lpstr>
      <vt:lpstr>Franklin Gothic Demi</vt:lpstr>
      <vt:lpstr>Söhne</vt:lpstr>
      <vt:lpstr>Times New Roman</vt:lpstr>
      <vt:lpstr>Wingdings 2</vt:lpstr>
      <vt:lpstr>DividendVTI</vt:lpstr>
      <vt:lpstr>KEYLOGGER &amp; SECURITY</vt:lpstr>
      <vt:lpstr>OUTLINE</vt:lpstr>
      <vt:lpstr>Problem Statement</vt:lpstr>
      <vt:lpstr>Proposed Solution</vt:lpstr>
      <vt:lpstr>System development Approach</vt:lpstr>
      <vt:lpstr>Types of Keylogger</vt:lpstr>
      <vt:lpstr>Result</vt:lpstr>
      <vt:lpstr>Conclusion</vt:lpstr>
      <vt:lpstr>SECURITY</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Krishna nataraj</cp:lastModifiedBy>
  <cp:revision>31</cp:revision>
  <dcterms:created xsi:type="dcterms:W3CDTF">2021-05-26T16:50:10Z</dcterms:created>
  <dcterms:modified xsi:type="dcterms:W3CDTF">2024-04-03T04:42:49Z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