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4E602-2537-4E27-8CE7-59E5842C83F9}" v="16" dt="2021-09-21T07:43:55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jid Ahsan" userId="15c1a18861ae33e8" providerId="LiveId" clId="{D7A4E602-2537-4E27-8CE7-59E5842C83F9}"/>
    <pc:docChg chg="custSel modSld">
      <pc:chgData name="Tamjid Ahsan" userId="15c1a18861ae33e8" providerId="LiveId" clId="{D7A4E602-2537-4E27-8CE7-59E5842C83F9}" dt="2021-09-21T07:45:12.340" v="65" actId="20577"/>
      <pc:docMkLst>
        <pc:docMk/>
      </pc:docMkLst>
      <pc:sldChg chg="modSp mod modTransition">
        <pc:chgData name="Tamjid Ahsan" userId="15c1a18861ae33e8" providerId="LiveId" clId="{D7A4E602-2537-4E27-8CE7-59E5842C83F9}" dt="2021-09-21T07:44:10.485" v="44" actId="1076"/>
        <pc:sldMkLst>
          <pc:docMk/>
          <pc:sldMk cId="2201589760" sldId="256"/>
        </pc:sldMkLst>
        <pc:spChg chg="mod">
          <ac:chgData name="Tamjid Ahsan" userId="15c1a18861ae33e8" providerId="LiveId" clId="{D7A4E602-2537-4E27-8CE7-59E5842C83F9}" dt="2021-09-21T07:44:10.485" v="44" actId="1076"/>
          <ac:spMkLst>
            <pc:docMk/>
            <pc:sldMk cId="2201589760" sldId="256"/>
            <ac:spMk id="3" creationId="{D489F96F-0E71-4A07-A87E-2523E6682AA1}"/>
          </ac:spMkLst>
        </pc:spChg>
      </pc:sldChg>
      <pc:sldChg chg="modTransition">
        <pc:chgData name="Tamjid Ahsan" userId="15c1a18861ae33e8" providerId="LiveId" clId="{D7A4E602-2537-4E27-8CE7-59E5842C83F9}" dt="2021-09-21T07:41:11.055" v="11"/>
        <pc:sldMkLst>
          <pc:docMk/>
          <pc:sldMk cId="3123095658" sldId="257"/>
        </pc:sldMkLst>
      </pc:sldChg>
      <pc:sldChg chg="modSp mod modTransition">
        <pc:chgData name="Tamjid Ahsan" userId="15c1a18861ae33e8" providerId="LiveId" clId="{D7A4E602-2537-4E27-8CE7-59E5842C83F9}" dt="2021-09-21T07:44:28.374" v="48" actId="20577"/>
        <pc:sldMkLst>
          <pc:docMk/>
          <pc:sldMk cId="3175764397" sldId="258"/>
        </pc:sldMkLst>
        <pc:graphicFrameChg chg="modGraphic">
          <ac:chgData name="Tamjid Ahsan" userId="15c1a18861ae33e8" providerId="LiveId" clId="{D7A4E602-2537-4E27-8CE7-59E5842C83F9}" dt="2021-09-21T07:44:28.374" v="48" actId="20577"/>
          <ac:graphicFrameMkLst>
            <pc:docMk/>
            <pc:sldMk cId="3175764397" sldId="258"/>
            <ac:graphicFrameMk id="5" creationId="{6342A5E6-DE2D-45F5-8B35-EB6930C31FEA}"/>
          </ac:graphicFrameMkLst>
        </pc:graphicFrameChg>
      </pc:sldChg>
      <pc:sldChg chg="modSp mod modTransition">
        <pc:chgData name="Tamjid Ahsan" userId="15c1a18861ae33e8" providerId="LiveId" clId="{D7A4E602-2537-4E27-8CE7-59E5842C83F9}" dt="2021-09-21T07:45:12.340" v="65" actId="20577"/>
        <pc:sldMkLst>
          <pc:docMk/>
          <pc:sldMk cId="304877484" sldId="259"/>
        </pc:sldMkLst>
        <pc:graphicFrameChg chg="modGraphic">
          <ac:chgData name="Tamjid Ahsan" userId="15c1a18861ae33e8" providerId="LiveId" clId="{D7A4E602-2537-4E27-8CE7-59E5842C83F9}" dt="2021-09-21T07:45:12.340" v="65" actId="20577"/>
          <ac:graphicFrameMkLst>
            <pc:docMk/>
            <pc:sldMk cId="304877484" sldId="259"/>
            <ac:graphicFrameMk id="5" creationId="{8780AEB7-71C2-4EA9-A538-EADE7717EA41}"/>
          </ac:graphicFrameMkLst>
        </pc:graphicFrameChg>
      </pc:sldChg>
      <pc:sldChg chg="modTransition">
        <pc:chgData name="Tamjid Ahsan" userId="15c1a18861ae33e8" providerId="LiveId" clId="{D7A4E602-2537-4E27-8CE7-59E5842C83F9}" dt="2021-09-21T07:41:24.280" v="14"/>
        <pc:sldMkLst>
          <pc:docMk/>
          <pc:sldMk cId="3172339217" sldId="260"/>
        </pc:sldMkLst>
      </pc:sldChg>
      <pc:sldChg chg="modTransition">
        <pc:chgData name="Tamjid Ahsan" userId="15c1a18861ae33e8" providerId="LiveId" clId="{D7A4E602-2537-4E27-8CE7-59E5842C83F9}" dt="2021-09-21T07:41:28.771" v="15"/>
        <pc:sldMkLst>
          <pc:docMk/>
          <pc:sldMk cId="4107352376" sldId="261"/>
        </pc:sldMkLst>
      </pc:sldChg>
      <pc:sldChg chg="modTransition">
        <pc:chgData name="Tamjid Ahsan" userId="15c1a18861ae33e8" providerId="LiveId" clId="{D7A4E602-2537-4E27-8CE7-59E5842C83F9}" dt="2021-09-21T07:41:31.610" v="16"/>
        <pc:sldMkLst>
          <pc:docMk/>
          <pc:sldMk cId="2029142356" sldId="262"/>
        </pc:sldMkLst>
      </pc:sldChg>
      <pc:sldChg chg="modTransition">
        <pc:chgData name="Tamjid Ahsan" userId="15c1a18861ae33e8" providerId="LiveId" clId="{D7A4E602-2537-4E27-8CE7-59E5842C83F9}" dt="2021-09-21T07:41:34.133" v="17"/>
        <pc:sldMkLst>
          <pc:docMk/>
          <pc:sldMk cId="3905842297" sldId="263"/>
        </pc:sldMkLst>
      </pc:sldChg>
      <pc:sldChg chg="modTransition">
        <pc:chgData name="Tamjid Ahsan" userId="15c1a18861ae33e8" providerId="LiveId" clId="{D7A4E602-2537-4E27-8CE7-59E5842C83F9}" dt="2021-09-21T07:41:46.979" v="20"/>
        <pc:sldMkLst>
          <pc:docMk/>
          <pc:sldMk cId="149243911" sldId="264"/>
        </pc:sldMkLst>
      </pc:sldChg>
      <pc:sldChg chg="modTransition">
        <pc:chgData name="Tamjid Ahsan" userId="15c1a18861ae33e8" providerId="LiveId" clId="{D7A4E602-2537-4E27-8CE7-59E5842C83F9}" dt="2021-09-21T07:42:03.747" v="21"/>
        <pc:sldMkLst>
          <pc:docMk/>
          <pc:sldMk cId="1570146714" sldId="265"/>
        </pc:sldMkLst>
      </pc:sldChg>
      <pc:sldChg chg="modTransition">
        <pc:chgData name="Tamjid Ahsan" userId="15c1a18861ae33e8" providerId="LiveId" clId="{D7A4E602-2537-4E27-8CE7-59E5842C83F9}" dt="2021-09-21T07:42:15.215" v="23"/>
        <pc:sldMkLst>
          <pc:docMk/>
          <pc:sldMk cId="2755658795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F06CD-8419-4199-9B23-A2202F58E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79893B-BBCE-45F9-9D32-EB12DD42D0F8}">
      <dgm:prSet/>
      <dgm:spPr/>
      <dgm:t>
        <a:bodyPr/>
        <a:lstStyle/>
        <a:p>
          <a:r>
            <a:rPr lang="en-US" b="0" i="0"/>
            <a:t>San Francisco is </a:t>
          </a:r>
          <a:r>
            <a:rPr lang="en-US" b="1" i="0"/>
            <a:t>second-most-active rental market</a:t>
          </a:r>
          <a:r>
            <a:rPr lang="en-US" b="0" i="0"/>
            <a:t>, after NYC</a:t>
          </a:r>
          <a:endParaRPr lang="en-US"/>
        </a:p>
      </dgm:t>
    </dgm:pt>
    <dgm:pt modelId="{A2DB8AD1-CFFE-463B-B7B6-8A0188C1FEA6}" type="parTrans" cxnId="{986324D6-576B-4212-9DDA-D677DA7E4120}">
      <dgm:prSet/>
      <dgm:spPr/>
      <dgm:t>
        <a:bodyPr/>
        <a:lstStyle/>
        <a:p>
          <a:endParaRPr lang="en-US"/>
        </a:p>
      </dgm:t>
    </dgm:pt>
    <dgm:pt modelId="{EBF0D255-1014-4C52-84F8-E22C47496E8E}" type="sibTrans" cxnId="{986324D6-576B-4212-9DDA-D677DA7E4120}">
      <dgm:prSet/>
      <dgm:spPr/>
      <dgm:t>
        <a:bodyPr/>
        <a:lstStyle/>
        <a:p>
          <a:endParaRPr lang="en-US"/>
        </a:p>
      </dgm:t>
    </dgm:pt>
    <dgm:pt modelId="{8F374D7B-2464-43C5-9AAB-8B45553DC1AB}">
      <dgm:prSet/>
      <dgm:spPr/>
      <dgm:t>
        <a:bodyPr/>
        <a:lstStyle/>
        <a:p>
          <a:r>
            <a:rPr lang="en-US" b="0" i="0"/>
            <a:t>Rental applications in San Francisco in the first half of 2021 were up 79 percent compared with the first half of 2020. </a:t>
          </a:r>
          <a:endParaRPr lang="en-US"/>
        </a:p>
      </dgm:t>
    </dgm:pt>
    <dgm:pt modelId="{650FDECE-E821-4AA3-82FA-592404AC8C11}" type="parTrans" cxnId="{43F20F27-71CA-476D-9C15-1BD24AB60340}">
      <dgm:prSet/>
      <dgm:spPr/>
      <dgm:t>
        <a:bodyPr/>
        <a:lstStyle/>
        <a:p>
          <a:endParaRPr lang="en-US"/>
        </a:p>
      </dgm:t>
    </dgm:pt>
    <dgm:pt modelId="{58BCE6D1-BAE8-4C38-8804-9BB03E130C18}" type="sibTrans" cxnId="{43F20F27-71CA-476D-9C15-1BD24AB60340}">
      <dgm:prSet/>
      <dgm:spPr/>
      <dgm:t>
        <a:bodyPr/>
        <a:lstStyle/>
        <a:p>
          <a:endParaRPr lang="en-US"/>
        </a:p>
      </dgm:t>
    </dgm:pt>
    <dgm:pt modelId="{F1461B48-DBC8-4E17-94FB-3DBBE48C2807}">
      <dgm:prSet/>
      <dgm:spPr/>
      <dgm:t>
        <a:bodyPr/>
        <a:lstStyle/>
        <a:p>
          <a:r>
            <a:rPr lang="en-US" b="0" i="0"/>
            <a:t>Only New York had a more active rental market.</a:t>
          </a:r>
          <a:endParaRPr lang="en-US"/>
        </a:p>
      </dgm:t>
    </dgm:pt>
    <dgm:pt modelId="{29979694-458E-4082-B2A8-AA187D4C3030}" type="parTrans" cxnId="{C459FA1B-B27F-40FC-A6F9-E59B752665E0}">
      <dgm:prSet/>
      <dgm:spPr/>
      <dgm:t>
        <a:bodyPr/>
        <a:lstStyle/>
        <a:p>
          <a:endParaRPr lang="en-US"/>
        </a:p>
      </dgm:t>
    </dgm:pt>
    <dgm:pt modelId="{652348BA-0E85-4F39-86D5-395A4930D2D3}" type="sibTrans" cxnId="{C459FA1B-B27F-40FC-A6F9-E59B752665E0}">
      <dgm:prSet/>
      <dgm:spPr/>
      <dgm:t>
        <a:bodyPr/>
        <a:lstStyle/>
        <a:p>
          <a:endParaRPr lang="en-US"/>
        </a:p>
      </dgm:t>
    </dgm:pt>
    <dgm:pt modelId="{0BB45AE3-0F05-4E04-BC72-AA01FA072832}" type="pres">
      <dgm:prSet presAssocID="{D41F06CD-8419-4199-9B23-A2202F58E624}" presName="root" presStyleCnt="0">
        <dgm:presLayoutVars>
          <dgm:dir/>
          <dgm:resizeHandles val="exact"/>
        </dgm:presLayoutVars>
      </dgm:prSet>
      <dgm:spPr/>
    </dgm:pt>
    <dgm:pt modelId="{0FE95235-C00F-4837-A49C-3361150A6347}" type="pres">
      <dgm:prSet presAssocID="{A179893B-BBCE-45F9-9D32-EB12DD42D0F8}" presName="compNode" presStyleCnt="0"/>
      <dgm:spPr/>
    </dgm:pt>
    <dgm:pt modelId="{F3C1D208-07F4-4F38-867C-E37677527B6A}" type="pres">
      <dgm:prSet presAssocID="{A179893B-BBCE-45F9-9D32-EB12DD42D0F8}" presName="bgRect" presStyleLbl="bgShp" presStyleIdx="0" presStyleCnt="3"/>
      <dgm:spPr/>
    </dgm:pt>
    <dgm:pt modelId="{B094E044-7567-4BD2-87BD-7777111C59FF}" type="pres">
      <dgm:prSet presAssocID="{A179893B-BBCE-45F9-9D32-EB12DD42D0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491ED8D-C321-4426-950F-7A67C5789E9B}" type="pres">
      <dgm:prSet presAssocID="{A179893B-BBCE-45F9-9D32-EB12DD42D0F8}" presName="spaceRect" presStyleCnt="0"/>
      <dgm:spPr/>
    </dgm:pt>
    <dgm:pt modelId="{3FE7ADAC-D44E-4229-8AB2-DED997E8EC1B}" type="pres">
      <dgm:prSet presAssocID="{A179893B-BBCE-45F9-9D32-EB12DD42D0F8}" presName="parTx" presStyleLbl="revTx" presStyleIdx="0" presStyleCnt="3">
        <dgm:presLayoutVars>
          <dgm:chMax val="0"/>
          <dgm:chPref val="0"/>
        </dgm:presLayoutVars>
      </dgm:prSet>
      <dgm:spPr/>
    </dgm:pt>
    <dgm:pt modelId="{0AC7CC2A-149D-4A8C-8FCD-2A5601BEB00A}" type="pres">
      <dgm:prSet presAssocID="{EBF0D255-1014-4C52-84F8-E22C47496E8E}" presName="sibTrans" presStyleCnt="0"/>
      <dgm:spPr/>
    </dgm:pt>
    <dgm:pt modelId="{DC6C5482-D9ED-45C2-9920-09FF792FC9E1}" type="pres">
      <dgm:prSet presAssocID="{8F374D7B-2464-43C5-9AAB-8B45553DC1AB}" presName="compNode" presStyleCnt="0"/>
      <dgm:spPr/>
    </dgm:pt>
    <dgm:pt modelId="{4F5966D9-BB73-4FB1-A141-047D275DD5A0}" type="pres">
      <dgm:prSet presAssocID="{8F374D7B-2464-43C5-9AAB-8B45553DC1AB}" presName="bgRect" presStyleLbl="bgShp" presStyleIdx="1" presStyleCnt="3"/>
      <dgm:spPr/>
    </dgm:pt>
    <dgm:pt modelId="{BB11A4BD-C2A2-469B-99A5-F202DD5FDD32}" type="pres">
      <dgm:prSet presAssocID="{8F374D7B-2464-43C5-9AAB-8B45553DC1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0704141-3878-49E5-AEFE-EA3740FAD1AB}" type="pres">
      <dgm:prSet presAssocID="{8F374D7B-2464-43C5-9AAB-8B45553DC1AB}" presName="spaceRect" presStyleCnt="0"/>
      <dgm:spPr/>
    </dgm:pt>
    <dgm:pt modelId="{4025C364-CF55-43C3-A152-55B392FE6EAE}" type="pres">
      <dgm:prSet presAssocID="{8F374D7B-2464-43C5-9AAB-8B45553DC1AB}" presName="parTx" presStyleLbl="revTx" presStyleIdx="1" presStyleCnt="3">
        <dgm:presLayoutVars>
          <dgm:chMax val="0"/>
          <dgm:chPref val="0"/>
        </dgm:presLayoutVars>
      </dgm:prSet>
      <dgm:spPr/>
    </dgm:pt>
    <dgm:pt modelId="{6314DBDA-4155-46AB-9CED-6E83402CA08D}" type="pres">
      <dgm:prSet presAssocID="{58BCE6D1-BAE8-4C38-8804-9BB03E130C18}" presName="sibTrans" presStyleCnt="0"/>
      <dgm:spPr/>
    </dgm:pt>
    <dgm:pt modelId="{45E0D044-371B-4B9C-99C9-BB720A611B03}" type="pres">
      <dgm:prSet presAssocID="{F1461B48-DBC8-4E17-94FB-3DBBE48C2807}" presName="compNode" presStyleCnt="0"/>
      <dgm:spPr/>
    </dgm:pt>
    <dgm:pt modelId="{CB86741A-7FF7-44D8-A842-CC23A4716646}" type="pres">
      <dgm:prSet presAssocID="{F1461B48-DBC8-4E17-94FB-3DBBE48C2807}" presName="bgRect" presStyleLbl="bgShp" presStyleIdx="2" presStyleCnt="3"/>
      <dgm:spPr/>
    </dgm:pt>
    <dgm:pt modelId="{3C0C50D8-5ADE-4120-8CBA-B82DF8220EBC}" type="pres">
      <dgm:prSet presAssocID="{F1461B48-DBC8-4E17-94FB-3DBBE48C28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CCBB435F-F365-45B9-AD00-38DBE4551B4B}" type="pres">
      <dgm:prSet presAssocID="{F1461B48-DBC8-4E17-94FB-3DBBE48C2807}" presName="spaceRect" presStyleCnt="0"/>
      <dgm:spPr/>
    </dgm:pt>
    <dgm:pt modelId="{A2E3A126-41F0-4170-B6D4-E67F9E0B985C}" type="pres">
      <dgm:prSet presAssocID="{F1461B48-DBC8-4E17-94FB-3DBBE48C28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59FA1B-B27F-40FC-A6F9-E59B752665E0}" srcId="{D41F06CD-8419-4199-9B23-A2202F58E624}" destId="{F1461B48-DBC8-4E17-94FB-3DBBE48C2807}" srcOrd="2" destOrd="0" parTransId="{29979694-458E-4082-B2A8-AA187D4C3030}" sibTransId="{652348BA-0E85-4F39-86D5-395A4930D2D3}"/>
    <dgm:cxn modelId="{43F20F27-71CA-476D-9C15-1BD24AB60340}" srcId="{D41F06CD-8419-4199-9B23-A2202F58E624}" destId="{8F374D7B-2464-43C5-9AAB-8B45553DC1AB}" srcOrd="1" destOrd="0" parTransId="{650FDECE-E821-4AA3-82FA-592404AC8C11}" sibTransId="{58BCE6D1-BAE8-4C38-8804-9BB03E130C18}"/>
    <dgm:cxn modelId="{E904F56D-E36E-4ED1-9E55-A8C44A356FD3}" type="presOf" srcId="{D41F06CD-8419-4199-9B23-A2202F58E624}" destId="{0BB45AE3-0F05-4E04-BC72-AA01FA072832}" srcOrd="0" destOrd="0" presId="urn:microsoft.com/office/officeart/2018/2/layout/IconVerticalSolidList"/>
    <dgm:cxn modelId="{802199AB-EB9D-4399-BDB1-486242E74001}" type="presOf" srcId="{8F374D7B-2464-43C5-9AAB-8B45553DC1AB}" destId="{4025C364-CF55-43C3-A152-55B392FE6EAE}" srcOrd="0" destOrd="0" presId="urn:microsoft.com/office/officeart/2018/2/layout/IconVerticalSolidList"/>
    <dgm:cxn modelId="{FFD696D2-43F3-4CB4-92B8-AE6F72441A2A}" type="presOf" srcId="{F1461B48-DBC8-4E17-94FB-3DBBE48C2807}" destId="{A2E3A126-41F0-4170-B6D4-E67F9E0B985C}" srcOrd="0" destOrd="0" presId="urn:microsoft.com/office/officeart/2018/2/layout/IconVerticalSolidList"/>
    <dgm:cxn modelId="{986324D6-576B-4212-9DDA-D677DA7E4120}" srcId="{D41F06CD-8419-4199-9B23-A2202F58E624}" destId="{A179893B-BBCE-45F9-9D32-EB12DD42D0F8}" srcOrd="0" destOrd="0" parTransId="{A2DB8AD1-CFFE-463B-B7B6-8A0188C1FEA6}" sibTransId="{EBF0D255-1014-4C52-84F8-E22C47496E8E}"/>
    <dgm:cxn modelId="{6476DCF8-0165-4282-B3C3-15A41415B27B}" type="presOf" srcId="{A179893B-BBCE-45F9-9D32-EB12DD42D0F8}" destId="{3FE7ADAC-D44E-4229-8AB2-DED997E8EC1B}" srcOrd="0" destOrd="0" presId="urn:microsoft.com/office/officeart/2018/2/layout/IconVerticalSolidList"/>
    <dgm:cxn modelId="{DD525746-57F5-4AA6-9984-73A23BE9D856}" type="presParOf" srcId="{0BB45AE3-0F05-4E04-BC72-AA01FA072832}" destId="{0FE95235-C00F-4837-A49C-3361150A6347}" srcOrd="0" destOrd="0" presId="urn:microsoft.com/office/officeart/2018/2/layout/IconVerticalSolidList"/>
    <dgm:cxn modelId="{C06CDE31-01DD-4785-A800-2E77C9B65697}" type="presParOf" srcId="{0FE95235-C00F-4837-A49C-3361150A6347}" destId="{F3C1D208-07F4-4F38-867C-E37677527B6A}" srcOrd="0" destOrd="0" presId="urn:microsoft.com/office/officeart/2018/2/layout/IconVerticalSolidList"/>
    <dgm:cxn modelId="{A3A0DAA5-1890-4A84-802C-82EB02964A74}" type="presParOf" srcId="{0FE95235-C00F-4837-A49C-3361150A6347}" destId="{B094E044-7567-4BD2-87BD-7777111C59FF}" srcOrd="1" destOrd="0" presId="urn:microsoft.com/office/officeart/2018/2/layout/IconVerticalSolidList"/>
    <dgm:cxn modelId="{5253D986-DFC4-4CC3-865B-747CFFABB7F4}" type="presParOf" srcId="{0FE95235-C00F-4837-A49C-3361150A6347}" destId="{9491ED8D-C321-4426-950F-7A67C5789E9B}" srcOrd="2" destOrd="0" presId="urn:microsoft.com/office/officeart/2018/2/layout/IconVerticalSolidList"/>
    <dgm:cxn modelId="{436D0634-C94B-473E-8F24-3C95B3B925EF}" type="presParOf" srcId="{0FE95235-C00F-4837-A49C-3361150A6347}" destId="{3FE7ADAC-D44E-4229-8AB2-DED997E8EC1B}" srcOrd="3" destOrd="0" presId="urn:microsoft.com/office/officeart/2018/2/layout/IconVerticalSolidList"/>
    <dgm:cxn modelId="{D223A0FA-9751-4DC3-8794-5B2BA0E76983}" type="presParOf" srcId="{0BB45AE3-0F05-4E04-BC72-AA01FA072832}" destId="{0AC7CC2A-149D-4A8C-8FCD-2A5601BEB00A}" srcOrd="1" destOrd="0" presId="urn:microsoft.com/office/officeart/2018/2/layout/IconVerticalSolidList"/>
    <dgm:cxn modelId="{764F5FD9-62BF-47A9-90CC-60128D55D3D8}" type="presParOf" srcId="{0BB45AE3-0F05-4E04-BC72-AA01FA072832}" destId="{DC6C5482-D9ED-45C2-9920-09FF792FC9E1}" srcOrd="2" destOrd="0" presId="urn:microsoft.com/office/officeart/2018/2/layout/IconVerticalSolidList"/>
    <dgm:cxn modelId="{37989C13-3CCD-44E6-BBE7-7FE112B3EE20}" type="presParOf" srcId="{DC6C5482-D9ED-45C2-9920-09FF792FC9E1}" destId="{4F5966D9-BB73-4FB1-A141-047D275DD5A0}" srcOrd="0" destOrd="0" presId="urn:microsoft.com/office/officeart/2018/2/layout/IconVerticalSolidList"/>
    <dgm:cxn modelId="{3BCAC9D5-5612-4919-8B7C-920115BBA529}" type="presParOf" srcId="{DC6C5482-D9ED-45C2-9920-09FF792FC9E1}" destId="{BB11A4BD-C2A2-469B-99A5-F202DD5FDD32}" srcOrd="1" destOrd="0" presId="urn:microsoft.com/office/officeart/2018/2/layout/IconVerticalSolidList"/>
    <dgm:cxn modelId="{994D0873-5B8E-44A3-83C0-9FD9837C9359}" type="presParOf" srcId="{DC6C5482-D9ED-45C2-9920-09FF792FC9E1}" destId="{90704141-3878-49E5-AEFE-EA3740FAD1AB}" srcOrd="2" destOrd="0" presId="urn:microsoft.com/office/officeart/2018/2/layout/IconVerticalSolidList"/>
    <dgm:cxn modelId="{46FA282B-0B64-4EC3-A072-D95924D3BEE5}" type="presParOf" srcId="{DC6C5482-D9ED-45C2-9920-09FF792FC9E1}" destId="{4025C364-CF55-43C3-A152-55B392FE6EAE}" srcOrd="3" destOrd="0" presId="urn:microsoft.com/office/officeart/2018/2/layout/IconVerticalSolidList"/>
    <dgm:cxn modelId="{F06B1AE8-E5D4-4D50-B12A-AA4359236F24}" type="presParOf" srcId="{0BB45AE3-0F05-4E04-BC72-AA01FA072832}" destId="{6314DBDA-4155-46AB-9CED-6E83402CA08D}" srcOrd="3" destOrd="0" presId="urn:microsoft.com/office/officeart/2018/2/layout/IconVerticalSolidList"/>
    <dgm:cxn modelId="{9D2518D9-58DF-4A8B-8127-A776740E0B79}" type="presParOf" srcId="{0BB45AE3-0F05-4E04-BC72-AA01FA072832}" destId="{45E0D044-371B-4B9C-99C9-BB720A611B03}" srcOrd="4" destOrd="0" presId="urn:microsoft.com/office/officeart/2018/2/layout/IconVerticalSolidList"/>
    <dgm:cxn modelId="{EFBB0796-0AB5-455C-8772-9F5F0EA7C2BF}" type="presParOf" srcId="{45E0D044-371B-4B9C-99C9-BB720A611B03}" destId="{CB86741A-7FF7-44D8-A842-CC23A4716646}" srcOrd="0" destOrd="0" presId="urn:microsoft.com/office/officeart/2018/2/layout/IconVerticalSolidList"/>
    <dgm:cxn modelId="{64057170-6151-4D3E-94D9-7FB24BB2D347}" type="presParOf" srcId="{45E0D044-371B-4B9C-99C9-BB720A611B03}" destId="{3C0C50D8-5ADE-4120-8CBA-B82DF8220EBC}" srcOrd="1" destOrd="0" presId="urn:microsoft.com/office/officeart/2018/2/layout/IconVerticalSolidList"/>
    <dgm:cxn modelId="{D58D8293-1A34-4FC9-AC58-7DC4514F647D}" type="presParOf" srcId="{45E0D044-371B-4B9C-99C9-BB720A611B03}" destId="{CCBB435F-F365-45B9-AD00-38DBE4551B4B}" srcOrd="2" destOrd="0" presId="urn:microsoft.com/office/officeart/2018/2/layout/IconVerticalSolidList"/>
    <dgm:cxn modelId="{6F603A45-377B-4AAB-9488-5C9A23B3EAC0}" type="presParOf" srcId="{45E0D044-371B-4B9C-99C9-BB720A611B03}" destId="{A2E3A126-41F0-4170-B6D4-E67F9E0B98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13D88-5B67-4E4C-8B81-A39AE7BD4D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220CD4-AF25-4D25-B56D-D4A2D5A62A08}">
      <dgm:prSet/>
      <dgm:spPr/>
      <dgm:t>
        <a:bodyPr/>
        <a:lstStyle/>
        <a:p>
          <a:r>
            <a:rPr lang="en-US" dirty="0"/>
            <a:t>A housing rental company are interested in developing an application to help people estimate the money they could earn renting out their living space. </a:t>
          </a:r>
        </a:p>
      </dgm:t>
    </dgm:pt>
    <dgm:pt modelId="{9954174A-6959-49A4-911E-CC777E52480D}" type="parTrans" cxnId="{8653A4D8-8178-4E21-BA68-8787F2C19850}">
      <dgm:prSet/>
      <dgm:spPr/>
      <dgm:t>
        <a:bodyPr/>
        <a:lstStyle/>
        <a:p>
          <a:endParaRPr lang="en-US"/>
        </a:p>
      </dgm:t>
    </dgm:pt>
    <dgm:pt modelId="{F01240F6-8878-42B7-9C2F-818434052544}" type="sibTrans" cxnId="{8653A4D8-8178-4E21-BA68-8787F2C19850}">
      <dgm:prSet/>
      <dgm:spPr/>
      <dgm:t>
        <a:bodyPr/>
        <a:lstStyle/>
        <a:p>
          <a:endParaRPr lang="en-US"/>
        </a:p>
      </dgm:t>
    </dgm:pt>
    <dgm:pt modelId="{A54A8900-0293-45B1-B626-167D013678B2}">
      <dgm:prSet/>
      <dgm:spPr/>
      <dgm:t>
        <a:bodyPr/>
        <a:lstStyle/>
        <a:p>
          <a:r>
            <a:rPr lang="en-US" dirty="0"/>
            <a:t>They want to avoid estimating prices that are more than 25 dollars from the actual price.</a:t>
          </a:r>
        </a:p>
      </dgm:t>
    </dgm:pt>
    <dgm:pt modelId="{46C1351A-0DC5-4817-9703-FC24BC216AF1}" type="parTrans" cxnId="{208526D2-895D-4B92-B6E1-815ABEAC48A9}">
      <dgm:prSet/>
      <dgm:spPr/>
      <dgm:t>
        <a:bodyPr/>
        <a:lstStyle/>
        <a:p>
          <a:endParaRPr lang="en-US"/>
        </a:p>
      </dgm:t>
    </dgm:pt>
    <dgm:pt modelId="{C529A74C-7346-44CE-B6EB-199A9CA3BD11}" type="sibTrans" cxnId="{208526D2-895D-4B92-B6E1-815ABEAC48A9}">
      <dgm:prSet/>
      <dgm:spPr/>
      <dgm:t>
        <a:bodyPr/>
        <a:lstStyle/>
        <a:p>
          <a:endParaRPr lang="en-US"/>
        </a:p>
      </dgm:t>
    </dgm:pt>
    <dgm:pt modelId="{B3F8DD58-DC39-40D9-83B4-882AE4227FA6}" type="pres">
      <dgm:prSet presAssocID="{10C13D88-5B67-4E4C-8B81-A39AE7BD4D4F}" presName="linear" presStyleCnt="0">
        <dgm:presLayoutVars>
          <dgm:animLvl val="lvl"/>
          <dgm:resizeHandles val="exact"/>
        </dgm:presLayoutVars>
      </dgm:prSet>
      <dgm:spPr/>
    </dgm:pt>
    <dgm:pt modelId="{AE68F272-1B2D-42AB-A475-3EF91C8F27B1}" type="pres">
      <dgm:prSet presAssocID="{90220CD4-AF25-4D25-B56D-D4A2D5A62A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9EFCAB-BEE9-4FA0-AEA1-1D60419FF036}" type="pres">
      <dgm:prSet presAssocID="{F01240F6-8878-42B7-9C2F-818434052544}" presName="spacer" presStyleCnt="0"/>
      <dgm:spPr/>
    </dgm:pt>
    <dgm:pt modelId="{DC23B223-8957-450C-B7C6-E9E744C57C48}" type="pres">
      <dgm:prSet presAssocID="{A54A8900-0293-45B1-B626-167D013678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7F5625-EBF6-4CE0-8FE0-12CC5DBB2AAA}" type="presOf" srcId="{10C13D88-5B67-4E4C-8B81-A39AE7BD4D4F}" destId="{B3F8DD58-DC39-40D9-83B4-882AE4227FA6}" srcOrd="0" destOrd="0" presId="urn:microsoft.com/office/officeart/2005/8/layout/vList2"/>
    <dgm:cxn modelId="{3A06EF8E-2163-4222-B5CE-082C23525FB2}" type="presOf" srcId="{90220CD4-AF25-4D25-B56D-D4A2D5A62A08}" destId="{AE68F272-1B2D-42AB-A475-3EF91C8F27B1}" srcOrd="0" destOrd="0" presId="urn:microsoft.com/office/officeart/2005/8/layout/vList2"/>
    <dgm:cxn modelId="{208526D2-895D-4B92-B6E1-815ABEAC48A9}" srcId="{10C13D88-5B67-4E4C-8B81-A39AE7BD4D4F}" destId="{A54A8900-0293-45B1-B626-167D013678B2}" srcOrd="1" destOrd="0" parTransId="{46C1351A-0DC5-4817-9703-FC24BC216AF1}" sibTransId="{C529A74C-7346-44CE-B6EB-199A9CA3BD11}"/>
    <dgm:cxn modelId="{8653A4D8-8178-4E21-BA68-8787F2C19850}" srcId="{10C13D88-5B67-4E4C-8B81-A39AE7BD4D4F}" destId="{90220CD4-AF25-4D25-B56D-D4A2D5A62A08}" srcOrd="0" destOrd="0" parTransId="{9954174A-6959-49A4-911E-CC777E52480D}" sibTransId="{F01240F6-8878-42B7-9C2F-818434052544}"/>
    <dgm:cxn modelId="{9834EBFD-720B-4344-9DFD-7C37AB846ADE}" type="presOf" srcId="{A54A8900-0293-45B1-B626-167D013678B2}" destId="{DC23B223-8957-450C-B7C6-E9E744C57C48}" srcOrd="0" destOrd="0" presId="urn:microsoft.com/office/officeart/2005/8/layout/vList2"/>
    <dgm:cxn modelId="{26171861-E26D-4DB8-9826-929B48DC8484}" type="presParOf" srcId="{B3F8DD58-DC39-40D9-83B4-882AE4227FA6}" destId="{AE68F272-1B2D-42AB-A475-3EF91C8F27B1}" srcOrd="0" destOrd="0" presId="urn:microsoft.com/office/officeart/2005/8/layout/vList2"/>
    <dgm:cxn modelId="{986649C4-3BB7-4037-89A6-17C894892A5B}" type="presParOf" srcId="{B3F8DD58-DC39-40D9-83B4-882AE4227FA6}" destId="{039EFCAB-BEE9-4FA0-AEA1-1D60419FF036}" srcOrd="1" destOrd="0" presId="urn:microsoft.com/office/officeart/2005/8/layout/vList2"/>
    <dgm:cxn modelId="{F846050F-7278-43EE-9BB2-68E6399CD75D}" type="presParOf" srcId="{B3F8DD58-DC39-40D9-83B4-882AE4227FA6}" destId="{DC23B223-8957-450C-B7C6-E9E744C57C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3050F-9252-44C6-9F09-1917E860E1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B20D46-2F5F-400B-AC1D-644104462BE5}">
      <dgm:prSet/>
      <dgm:spPr/>
      <dgm:t>
        <a:bodyPr/>
        <a:lstStyle/>
        <a:p>
          <a:r>
            <a:rPr lang="en-US" dirty="0"/>
            <a:t>Data has been provided by the organization, with additional features added on top of it.</a:t>
          </a:r>
        </a:p>
      </dgm:t>
    </dgm:pt>
    <dgm:pt modelId="{4C1E0B73-B376-4FB6-9A47-F7A6B37D8930}" type="parTrans" cxnId="{EAB09474-3977-4EFD-9459-53161018B68A}">
      <dgm:prSet/>
      <dgm:spPr/>
      <dgm:t>
        <a:bodyPr/>
        <a:lstStyle/>
        <a:p>
          <a:endParaRPr lang="en-US"/>
        </a:p>
      </dgm:t>
    </dgm:pt>
    <dgm:pt modelId="{95D1A77F-DCB2-43B0-9075-F83A262FB417}" type="sibTrans" cxnId="{EAB09474-3977-4EFD-9459-53161018B68A}">
      <dgm:prSet/>
      <dgm:spPr/>
      <dgm:t>
        <a:bodyPr/>
        <a:lstStyle/>
        <a:p>
          <a:endParaRPr lang="en-US"/>
        </a:p>
      </dgm:t>
    </dgm:pt>
    <dgm:pt modelId="{792E53F4-28DC-4A65-97EB-F0106A349CFE}">
      <dgm:prSet/>
      <dgm:spPr/>
      <dgm:t>
        <a:bodyPr/>
        <a:lstStyle/>
        <a:p>
          <a:r>
            <a:rPr lang="en-US" dirty="0"/>
            <a:t>After cleaning and feature engineering, the dataset has 2496 rows and 10 columns.</a:t>
          </a:r>
        </a:p>
      </dgm:t>
    </dgm:pt>
    <dgm:pt modelId="{C58C3C8D-ACFB-43E7-B9D1-EF0F65CB20AA}" type="parTrans" cxnId="{20FBC4B4-7DCF-4D9E-B771-517B9458682D}">
      <dgm:prSet/>
      <dgm:spPr/>
      <dgm:t>
        <a:bodyPr/>
        <a:lstStyle/>
        <a:p>
          <a:endParaRPr lang="en-US"/>
        </a:p>
      </dgm:t>
    </dgm:pt>
    <dgm:pt modelId="{2CD293F7-2C14-4F4A-96B4-6D181B31F6BC}" type="sibTrans" cxnId="{20FBC4B4-7DCF-4D9E-B771-517B9458682D}">
      <dgm:prSet/>
      <dgm:spPr/>
      <dgm:t>
        <a:bodyPr/>
        <a:lstStyle/>
        <a:p>
          <a:endParaRPr lang="en-US"/>
        </a:p>
      </dgm:t>
    </dgm:pt>
    <dgm:pt modelId="{0290C255-E9EC-49D0-A941-03E89877B37A}">
      <dgm:prSet/>
      <dgm:spPr/>
      <dgm:t>
        <a:bodyPr/>
        <a:lstStyle/>
        <a:p>
          <a:r>
            <a:rPr lang="en-US"/>
            <a:t>Different machine learning techniques were applied on the data set to predict the rental price.</a:t>
          </a:r>
        </a:p>
      </dgm:t>
    </dgm:pt>
    <dgm:pt modelId="{BBC9916D-A4E4-43F0-80FD-81E20EA4BE0C}" type="parTrans" cxnId="{2481DE33-C6F9-458D-BD4F-367BA4C66CDD}">
      <dgm:prSet/>
      <dgm:spPr/>
      <dgm:t>
        <a:bodyPr/>
        <a:lstStyle/>
        <a:p>
          <a:endParaRPr lang="en-US"/>
        </a:p>
      </dgm:t>
    </dgm:pt>
    <dgm:pt modelId="{B65E3F29-B7C8-4CDD-95EF-65D3E036E43E}" type="sibTrans" cxnId="{2481DE33-C6F9-458D-BD4F-367BA4C66CDD}">
      <dgm:prSet/>
      <dgm:spPr/>
      <dgm:t>
        <a:bodyPr/>
        <a:lstStyle/>
        <a:p>
          <a:endParaRPr lang="en-US"/>
        </a:p>
      </dgm:t>
    </dgm:pt>
    <dgm:pt modelId="{7816E15C-3AB0-4BE6-B3F9-98B86C8FCF89}">
      <dgm:prSet/>
      <dgm:spPr/>
      <dgm:t>
        <a:bodyPr/>
        <a:lstStyle/>
        <a:p>
          <a:r>
            <a:rPr lang="en-US"/>
            <a:t>The final model is within 23 dollars from the actual price. With the ability of explaining 50% of the price change.</a:t>
          </a:r>
        </a:p>
      </dgm:t>
    </dgm:pt>
    <dgm:pt modelId="{B40035BF-F30C-4B47-BF55-41352EF503C2}" type="parTrans" cxnId="{5FF1AD59-FA73-475B-8609-56501EF43DA3}">
      <dgm:prSet/>
      <dgm:spPr/>
      <dgm:t>
        <a:bodyPr/>
        <a:lstStyle/>
        <a:p>
          <a:endParaRPr lang="en-US"/>
        </a:p>
      </dgm:t>
    </dgm:pt>
    <dgm:pt modelId="{9A7B4F34-4F87-4692-A6C4-CE67DC55C5B9}" type="sibTrans" cxnId="{5FF1AD59-FA73-475B-8609-56501EF43DA3}">
      <dgm:prSet/>
      <dgm:spPr/>
      <dgm:t>
        <a:bodyPr/>
        <a:lstStyle/>
        <a:p>
          <a:endParaRPr lang="en-US"/>
        </a:p>
      </dgm:t>
    </dgm:pt>
    <dgm:pt modelId="{346673FC-D477-430B-9323-ABB9DFBB062A}" type="pres">
      <dgm:prSet presAssocID="{A813050F-9252-44C6-9F09-1917E860E141}" presName="linear" presStyleCnt="0">
        <dgm:presLayoutVars>
          <dgm:animLvl val="lvl"/>
          <dgm:resizeHandles val="exact"/>
        </dgm:presLayoutVars>
      </dgm:prSet>
      <dgm:spPr/>
    </dgm:pt>
    <dgm:pt modelId="{6D05EE8C-F1FE-4520-8C82-A7FB6AF81D49}" type="pres">
      <dgm:prSet presAssocID="{30B20D46-2F5F-400B-AC1D-644104462B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26638C-327F-4A99-9DB3-E71D7F5E949C}" type="pres">
      <dgm:prSet presAssocID="{95D1A77F-DCB2-43B0-9075-F83A262FB417}" presName="spacer" presStyleCnt="0"/>
      <dgm:spPr/>
    </dgm:pt>
    <dgm:pt modelId="{AC448CE9-B587-408A-959E-7012716B52A1}" type="pres">
      <dgm:prSet presAssocID="{792E53F4-28DC-4A65-97EB-F0106A349C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C2EF69-F66B-4747-9F99-90746E21A2D6}" type="pres">
      <dgm:prSet presAssocID="{2CD293F7-2C14-4F4A-96B4-6D181B31F6BC}" presName="spacer" presStyleCnt="0"/>
      <dgm:spPr/>
    </dgm:pt>
    <dgm:pt modelId="{B57217C8-562A-443F-8619-FF3B0C4B7709}" type="pres">
      <dgm:prSet presAssocID="{0290C255-E9EC-49D0-A941-03E89877B3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487C1C-1690-422E-8ABC-2DC43255EA0C}" type="pres">
      <dgm:prSet presAssocID="{B65E3F29-B7C8-4CDD-95EF-65D3E036E43E}" presName="spacer" presStyleCnt="0"/>
      <dgm:spPr/>
    </dgm:pt>
    <dgm:pt modelId="{C533DD42-4A7E-4D67-937C-1592E0B9B06E}" type="pres">
      <dgm:prSet presAssocID="{7816E15C-3AB0-4BE6-B3F9-98B86C8FCF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187C0E-6FA2-49D5-9C6B-C1F70B50583A}" type="presOf" srcId="{30B20D46-2F5F-400B-AC1D-644104462BE5}" destId="{6D05EE8C-F1FE-4520-8C82-A7FB6AF81D49}" srcOrd="0" destOrd="0" presId="urn:microsoft.com/office/officeart/2005/8/layout/vList2"/>
    <dgm:cxn modelId="{2481DE33-C6F9-458D-BD4F-367BA4C66CDD}" srcId="{A813050F-9252-44C6-9F09-1917E860E141}" destId="{0290C255-E9EC-49D0-A941-03E89877B37A}" srcOrd="2" destOrd="0" parTransId="{BBC9916D-A4E4-43F0-80FD-81E20EA4BE0C}" sibTransId="{B65E3F29-B7C8-4CDD-95EF-65D3E036E43E}"/>
    <dgm:cxn modelId="{EAB09474-3977-4EFD-9459-53161018B68A}" srcId="{A813050F-9252-44C6-9F09-1917E860E141}" destId="{30B20D46-2F5F-400B-AC1D-644104462BE5}" srcOrd="0" destOrd="0" parTransId="{4C1E0B73-B376-4FB6-9A47-F7A6B37D8930}" sibTransId="{95D1A77F-DCB2-43B0-9075-F83A262FB417}"/>
    <dgm:cxn modelId="{5FF1AD59-FA73-475B-8609-56501EF43DA3}" srcId="{A813050F-9252-44C6-9F09-1917E860E141}" destId="{7816E15C-3AB0-4BE6-B3F9-98B86C8FCF89}" srcOrd="3" destOrd="0" parTransId="{B40035BF-F30C-4B47-BF55-41352EF503C2}" sibTransId="{9A7B4F34-4F87-4692-A6C4-CE67DC55C5B9}"/>
    <dgm:cxn modelId="{18874E82-3EBC-4F9A-B0F1-E010A3E2812A}" type="presOf" srcId="{7816E15C-3AB0-4BE6-B3F9-98B86C8FCF89}" destId="{C533DD42-4A7E-4D67-937C-1592E0B9B06E}" srcOrd="0" destOrd="0" presId="urn:microsoft.com/office/officeart/2005/8/layout/vList2"/>
    <dgm:cxn modelId="{20FBC4B4-7DCF-4D9E-B771-517B9458682D}" srcId="{A813050F-9252-44C6-9F09-1917E860E141}" destId="{792E53F4-28DC-4A65-97EB-F0106A349CFE}" srcOrd="1" destOrd="0" parTransId="{C58C3C8D-ACFB-43E7-B9D1-EF0F65CB20AA}" sibTransId="{2CD293F7-2C14-4F4A-96B4-6D181B31F6BC}"/>
    <dgm:cxn modelId="{31FAB8DC-D1FE-4854-9B84-CA56542E9080}" type="presOf" srcId="{A813050F-9252-44C6-9F09-1917E860E141}" destId="{346673FC-D477-430B-9323-ABB9DFBB062A}" srcOrd="0" destOrd="0" presId="urn:microsoft.com/office/officeart/2005/8/layout/vList2"/>
    <dgm:cxn modelId="{BFBFDEDF-8D14-4B57-B5BA-8E6420E4A8FD}" type="presOf" srcId="{0290C255-E9EC-49D0-A941-03E89877B37A}" destId="{B57217C8-562A-443F-8619-FF3B0C4B7709}" srcOrd="0" destOrd="0" presId="urn:microsoft.com/office/officeart/2005/8/layout/vList2"/>
    <dgm:cxn modelId="{0A2A32FE-5F0F-40CC-9036-EFC0CB724DE0}" type="presOf" srcId="{792E53F4-28DC-4A65-97EB-F0106A349CFE}" destId="{AC448CE9-B587-408A-959E-7012716B52A1}" srcOrd="0" destOrd="0" presId="urn:microsoft.com/office/officeart/2005/8/layout/vList2"/>
    <dgm:cxn modelId="{FFFC0F48-5105-46CD-940B-C974E4BF81BE}" type="presParOf" srcId="{346673FC-D477-430B-9323-ABB9DFBB062A}" destId="{6D05EE8C-F1FE-4520-8C82-A7FB6AF81D49}" srcOrd="0" destOrd="0" presId="urn:microsoft.com/office/officeart/2005/8/layout/vList2"/>
    <dgm:cxn modelId="{E7F56EBE-8FF9-46A6-A630-6BA6016E4532}" type="presParOf" srcId="{346673FC-D477-430B-9323-ABB9DFBB062A}" destId="{AA26638C-327F-4A99-9DB3-E71D7F5E949C}" srcOrd="1" destOrd="0" presId="urn:microsoft.com/office/officeart/2005/8/layout/vList2"/>
    <dgm:cxn modelId="{34233729-8EFF-4262-AA1A-BB80009F339B}" type="presParOf" srcId="{346673FC-D477-430B-9323-ABB9DFBB062A}" destId="{AC448CE9-B587-408A-959E-7012716B52A1}" srcOrd="2" destOrd="0" presId="urn:microsoft.com/office/officeart/2005/8/layout/vList2"/>
    <dgm:cxn modelId="{9B5280A3-9D26-4E8B-A8CA-7BCAFC38FF66}" type="presParOf" srcId="{346673FC-D477-430B-9323-ABB9DFBB062A}" destId="{4FC2EF69-F66B-4747-9F99-90746E21A2D6}" srcOrd="3" destOrd="0" presId="urn:microsoft.com/office/officeart/2005/8/layout/vList2"/>
    <dgm:cxn modelId="{F3370242-0334-427B-A794-A84E2F266D0B}" type="presParOf" srcId="{346673FC-D477-430B-9323-ABB9DFBB062A}" destId="{B57217C8-562A-443F-8619-FF3B0C4B7709}" srcOrd="4" destOrd="0" presId="urn:microsoft.com/office/officeart/2005/8/layout/vList2"/>
    <dgm:cxn modelId="{10006644-CDEC-47FD-81A7-AD649CE0782A}" type="presParOf" srcId="{346673FC-D477-430B-9323-ABB9DFBB062A}" destId="{D3487C1C-1690-422E-8ABC-2DC43255EA0C}" srcOrd="5" destOrd="0" presId="urn:microsoft.com/office/officeart/2005/8/layout/vList2"/>
    <dgm:cxn modelId="{C861C545-69AE-4397-8771-1CB35B534D76}" type="presParOf" srcId="{346673FC-D477-430B-9323-ABB9DFBB062A}" destId="{C533DD42-4A7E-4D67-937C-1592E0B9B0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1D208-07F4-4F38-867C-E37677527B6A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4E044-7567-4BD2-87BD-7777111C59F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ADAC-D44E-4229-8AB2-DED997E8EC1B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San Francisco is </a:t>
          </a:r>
          <a:r>
            <a:rPr lang="en-US" sz="2500" b="1" i="0" kern="1200"/>
            <a:t>second-most-active rental market</a:t>
          </a:r>
          <a:r>
            <a:rPr lang="en-US" sz="2500" b="0" i="0" kern="1200"/>
            <a:t>, after NYC</a:t>
          </a:r>
          <a:endParaRPr lang="en-US" sz="2500" kern="1200"/>
        </a:p>
      </dsp:txBody>
      <dsp:txXfrm>
        <a:off x="1435590" y="531"/>
        <a:ext cx="9971896" cy="1242935"/>
      </dsp:txXfrm>
    </dsp:sp>
    <dsp:sp modelId="{4F5966D9-BB73-4FB1-A141-047D275DD5A0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1A4BD-C2A2-469B-99A5-F202DD5FDD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5C364-CF55-43C3-A152-55B392FE6EAE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Rental applications in San Francisco in the first half of 2021 were up 79 percent compared with the first half of 2020. </a:t>
          </a:r>
          <a:endParaRPr lang="en-US" sz="2500" kern="1200"/>
        </a:p>
      </dsp:txBody>
      <dsp:txXfrm>
        <a:off x="1435590" y="1554201"/>
        <a:ext cx="9971896" cy="1242935"/>
      </dsp:txXfrm>
    </dsp:sp>
    <dsp:sp modelId="{CB86741A-7FF7-44D8-A842-CC23A4716646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C50D8-5ADE-4120-8CBA-B82DF8220EB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3A126-41F0-4170-B6D4-E67F9E0B985C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Only New York had a more active rental market.</a:t>
          </a:r>
          <a:endParaRPr lang="en-US" sz="2500" kern="1200"/>
        </a:p>
      </dsp:txBody>
      <dsp:txXfrm>
        <a:off x="1435590" y="3107870"/>
        <a:ext cx="9971896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8F272-1B2D-42AB-A475-3EF91C8F27B1}">
      <dsp:nvSpPr>
        <dsp:cNvPr id="0" name=""/>
        <dsp:cNvSpPr/>
      </dsp:nvSpPr>
      <dsp:spPr>
        <a:xfrm>
          <a:off x="0" y="15981"/>
          <a:ext cx="10907490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housing rental company are interested in developing an application to help people estimate the money they could earn renting out their living space. </a:t>
          </a:r>
        </a:p>
      </dsp:txBody>
      <dsp:txXfrm>
        <a:off x="96638" y="112619"/>
        <a:ext cx="10714214" cy="1786364"/>
      </dsp:txXfrm>
    </dsp:sp>
    <dsp:sp modelId="{DC23B223-8957-450C-B7C6-E9E744C57C48}">
      <dsp:nvSpPr>
        <dsp:cNvPr id="0" name=""/>
        <dsp:cNvSpPr/>
      </dsp:nvSpPr>
      <dsp:spPr>
        <a:xfrm>
          <a:off x="0" y="2099301"/>
          <a:ext cx="10907490" cy="1979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They want to avoid estimating prices that are more than 25 dollars from the actual price.</a:t>
          </a:r>
        </a:p>
      </dsp:txBody>
      <dsp:txXfrm>
        <a:off x="96638" y="2195939"/>
        <a:ext cx="10714214" cy="1786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5EE8C-F1FE-4520-8C82-A7FB6AF81D49}">
      <dsp:nvSpPr>
        <dsp:cNvPr id="0" name=""/>
        <dsp:cNvSpPr/>
      </dsp:nvSpPr>
      <dsp:spPr>
        <a:xfrm>
          <a:off x="0" y="131229"/>
          <a:ext cx="6586489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has been provided by the organization, with additional features added on top of it.</a:t>
          </a:r>
        </a:p>
      </dsp:txBody>
      <dsp:txXfrm>
        <a:off x="40780" y="172009"/>
        <a:ext cx="6504929" cy="753819"/>
      </dsp:txXfrm>
    </dsp:sp>
    <dsp:sp modelId="{AC448CE9-B587-408A-959E-7012716B52A1}">
      <dsp:nvSpPr>
        <dsp:cNvPr id="0" name=""/>
        <dsp:cNvSpPr/>
      </dsp:nvSpPr>
      <dsp:spPr>
        <a:xfrm>
          <a:off x="0" y="1027089"/>
          <a:ext cx="6586489" cy="8353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After cleaning and feature engineering, the dataset has 2496 rows and 10 columns.</a:t>
          </a:r>
        </a:p>
      </dsp:txBody>
      <dsp:txXfrm>
        <a:off x="40780" y="1067869"/>
        <a:ext cx="6504929" cy="753819"/>
      </dsp:txXfrm>
    </dsp:sp>
    <dsp:sp modelId="{B57217C8-562A-443F-8619-FF3B0C4B7709}">
      <dsp:nvSpPr>
        <dsp:cNvPr id="0" name=""/>
        <dsp:cNvSpPr/>
      </dsp:nvSpPr>
      <dsp:spPr>
        <a:xfrm>
          <a:off x="0" y="1922949"/>
          <a:ext cx="6586489" cy="8353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Different machine learning techniques were applied on the data set to predict the rental price.</a:t>
          </a:r>
        </a:p>
      </dsp:txBody>
      <dsp:txXfrm>
        <a:off x="40780" y="1963729"/>
        <a:ext cx="6504929" cy="753819"/>
      </dsp:txXfrm>
    </dsp:sp>
    <dsp:sp modelId="{C533DD42-4A7E-4D67-937C-1592E0B9B06E}">
      <dsp:nvSpPr>
        <dsp:cNvPr id="0" name=""/>
        <dsp:cNvSpPr/>
      </dsp:nvSpPr>
      <dsp:spPr>
        <a:xfrm>
          <a:off x="0" y="2818809"/>
          <a:ext cx="6586489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final model is within 23 dollars from the actual price. With the ability of explaining 50% of the price change.</a:t>
          </a:r>
        </a:p>
      </dsp:txBody>
      <dsp:txXfrm>
        <a:off x="40780" y="2859589"/>
        <a:ext cx="6504929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9032-F21B-470D-AE60-4371833D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CBF5-D92A-4163-B792-795D68DB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D193-AD8F-4D81-8D03-170C116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4666-04B9-452E-AF20-4367427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019F-63B1-4DE2-8973-A6EAF47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AD74-A0CF-42E0-A360-B35BB2B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BE03-B0B3-4BBF-BEA7-54E1197F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79A5-791E-47FF-B976-EE918A8D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DFB8-7A57-4749-BAA8-CE758D5D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BE07-07EE-426B-ABE5-E56FC779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02483-3A41-44A9-9A28-2074EBEA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A7B5-5069-43CA-BECF-09B7205C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41B8-EB3C-4400-BCC7-D9A8067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116C-F000-470B-B107-7A5B286D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B5B1-8738-43FC-933F-5D6F7A74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3A75-083E-4F11-B10A-7C8A04C6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E569-66A9-4F74-9C45-CFC6E3C4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32AA-0C66-4814-A801-342DAF27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12A8-E330-41E9-B2DE-4D87F672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2B0E-7314-477D-83B9-9707A6EB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A2A-0844-4B24-B54A-36174F6C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8DC1-71D5-4DC8-9952-E72856E6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E902-BCBB-437F-A8D0-8673621F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E2F6-9EA9-45AD-9626-BDC69580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38AD-3D10-46BF-82FE-9133D337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C981-FCC4-4EFB-A5B3-A6FE81E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289-26D4-4C11-A6B5-4813AEE15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D07B-76E3-47E5-8F3C-B308EE52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20D8-C11F-4E9D-BC6C-248B4486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5281-E7BF-4649-8B0E-86F476FA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2556-FAD0-4703-A746-22BD4B2B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85BE-E0E8-4CB0-BE17-D4D4CCA7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99CC9-93B5-47CC-9A7F-39EA1C76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1260-66BB-4463-8F80-C6C1A5F6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E8D46-EF59-4742-9A0D-F958C332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8D59C-4697-44E1-91F1-94DB12D5F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047F6-0336-4B1D-9BBE-608B1F10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26BBB-D8CC-4783-9D0D-A297BB60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F839E-D664-4ECC-959E-120C3CA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E5B9-6305-498F-A286-2B676922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B428-1F8F-4F27-BBEE-34951D18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082C3-4572-45FC-BF4E-F2970410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21C3-D393-49BE-A71B-D7865930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93C6D-CE38-4BD2-9AC7-9C4B3C92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E4453-590F-4436-865A-075B8D97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44826-AFC5-4DF4-AEF2-2251E8BB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9735-B9EC-49B8-B24F-3FA68152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FD06-6752-469C-BBB4-0407C2FD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1066A-3C4E-4244-A73E-55807E93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02D3-6828-4E37-9531-5BB40411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5656-1E2B-49F8-B019-F8CE760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251D4-243C-4692-90DC-8B2079FF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B09F-1822-4544-A2CB-E4C8711D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7F81C-E764-4DA4-A4BA-8E1713A21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F5ABF-24A4-4CE0-8CF6-C33DB59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6A64-D57F-48FD-9B28-8F0BB7B5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3EE81-0643-4151-87A0-3984039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23391-6152-40E2-8A39-61F27A85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097C9-E367-40F7-848F-7278C53F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73BF-3081-4EFA-AC82-2BFAE7F6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B527-3C32-43EE-A37B-9EB52215C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37D6-DD10-431D-8342-2A61CB79F1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CF47-9221-42C1-AE75-063FD942C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2F12-734B-49D2-A530-51F2B0C14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6FBF-C5DB-4051-B9B3-1BAC301B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94962-4AC9-4119-A9C8-81130A7D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Case Study Project - Property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9F96F-0E71-4A07-A87E-2523E668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9599" y="1048271"/>
            <a:ext cx="2223009" cy="16210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Rental price predictor application for San Francisco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589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B527B-E3D3-4122-9AB5-FDE7F1DD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E57F-510A-4C45-B57F-49D3FF64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/>
              <a:t>Rent out for short time frame</a:t>
            </a:r>
          </a:p>
          <a:p>
            <a:r>
              <a:rPr lang="en-US" sz="2000"/>
              <a:t>You can charge higher if your property is closer to the SF downtown</a:t>
            </a:r>
          </a:p>
          <a:p>
            <a:r>
              <a:rPr lang="en-US" sz="2000"/>
              <a:t>condo owners can expect higher rental income</a:t>
            </a:r>
          </a:p>
          <a:p>
            <a:r>
              <a:rPr lang="en-US" sz="2000"/>
              <a:t>location of your property does have an impact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Location is the prime determinant of rental price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157014671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DA7E0-58FD-4E07-A5BF-A60B5C8A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EAB9-36D9-481E-9796-F3545732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6051" y="2581835"/>
            <a:ext cx="3323968" cy="177855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5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15F-1144-4735-8C6B-0E30E7B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4AC93-EBE0-4071-9580-5D49A5428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7651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0956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EAAD4-B0DD-4242-9286-3071088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2A5E6-DE2D-45F5-8B35-EB6930C31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4725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7643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33E5-6820-49FE-826C-D72DCC4F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Source &amp;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8A261-1368-4C92-A5F5-AA6DD8044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9" r="307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0AEB7-71C2-4EA9-A538-EADE7717E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98673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7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5A250-9DEF-4A30-A325-6C154D9DE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22" y="1508737"/>
            <a:ext cx="11692380" cy="53492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AE3A-C5C8-4A9A-9786-BC41D6FF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 dots are the expensive rentals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92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6D08F-0B21-4586-BECC-11A09D04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Bedroom vs Rental income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A4053-6BC5-4207-96F6-45ADC888BF01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One bedroom is the most common type of rental.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More bedrooms tend to warrant more rental income.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Anything more than 3 is rare.</a:t>
            </a:r>
          </a:p>
        </p:txBody>
      </p:sp>
      <p:pic>
        <p:nvPicPr>
          <p:cNvPr id="1026" name="Picture 2" descr="Chart&#10;&#10;Description automatically generated">
            <a:extLst>
              <a:ext uri="{FF2B5EF4-FFF2-40B4-BE49-F238E27FC236}">
                <a16:creationId xmlns:a16="http://schemas.microsoft.com/office/drawing/2014/main" id="{F1D2C669-ABBB-485C-913E-875DDE7E9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035" y="484632"/>
            <a:ext cx="5484013" cy="5733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73523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4215-6B9A-4279-B8EA-D4B6BE90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Bathroom vs Rental income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5CDF04-BDE3-40EF-9491-D8D137C9E4F2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More bathroom does not necessarily mean more rental income.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This is because more bathroom means a shared space where people must share, thus high number of bathrooms</a:t>
            </a:r>
          </a:p>
        </p:txBody>
      </p:sp>
      <p:pic>
        <p:nvPicPr>
          <p:cNvPr id="307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9014FD-5B12-4FD6-B068-74A261378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035" y="484632"/>
            <a:ext cx="5484013" cy="5733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1423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0849-D22D-4719-B3D3-B9B3AEB3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Room type on rental income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2C1DC7-F4FF-4CD4-88FC-8FDF0358B43E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Listings of private room is more expensive than the shared one</a:t>
            </a:r>
          </a:p>
        </p:txBody>
      </p:sp>
      <p:pic>
        <p:nvPicPr>
          <p:cNvPr id="4098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3407D3-34FE-4A67-8B4D-9B31C4F43F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127" y="903730"/>
            <a:ext cx="6235581" cy="4472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8422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3D95-314B-4DCC-B5BD-9FDCBE71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makes the price?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82375-4F17-475A-9462-8496C47ADCA1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Rental income is higher when rented for relatively short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Closer to the SF downtown means more rental income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Short term rentals are more cash generating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Rents are higher for listing with high count of bedroom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Surprisingly, shared room costs more, maybe because of the quality of the rental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Listings with lower count of bathrooms are costly to rent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alpha val="60000"/>
                  </a:schemeClr>
                </a:solidFill>
              </a:rPr>
              <a:t>Condo is the most expensive type of rentals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E3CCF3-37E5-4523-9E4F-38947DEC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076" y="1408466"/>
            <a:ext cx="7155054" cy="47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Case Study Project - Property Rentals</vt:lpstr>
      <vt:lpstr>Overview</vt:lpstr>
      <vt:lpstr>Business problem</vt:lpstr>
      <vt:lpstr>Source &amp; Methodology</vt:lpstr>
      <vt:lpstr>Blue dots are the expensive rentals</vt:lpstr>
      <vt:lpstr>Bedroom vs Rental income</vt:lpstr>
      <vt:lpstr>Bathroom vs Rental income</vt:lpstr>
      <vt:lpstr>Room type on rental income</vt:lpstr>
      <vt:lpstr>What makes the price?</vt:lpstr>
      <vt:lpstr>Recommendation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- Property Rentals</dc:title>
  <dc:creator>Tamjid Ahsan</dc:creator>
  <cp:lastModifiedBy>Tamjid Ahsan</cp:lastModifiedBy>
  <cp:revision>1</cp:revision>
  <dcterms:created xsi:type="dcterms:W3CDTF">2021-09-21T07:14:11Z</dcterms:created>
  <dcterms:modified xsi:type="dcterms:W3CDTF">2021-09-21T07:45:33Z</dcterms:modified>
</cp:coreProperties>
</file>