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9" r:id="rId6"/>
    <p:sldId id="283" r:id="rId7"/>
    <p:sldId id="281" r:id="rId8"/>
    <p:sldId id="278" r:id="rId9"/>
    <p:sldId id="288" r:id="rId10"/>
    <p:sldId id="286" r:id="rId11"/>
    <p:sldId id="287" r:id="rId12"/>
    <p:sldId id="261" r:id="rId13"/>
    <p:sldId id="280" r:id="rId14"/>
    <p:sldId id="285" r:id="rId15"/>
    <p:sldId id="260" r:id="rId16"/>
    <p:sldId id="276" r:id="rId17"/>
    <p:sldId id="277" r:id="rId18"/>
    <p:sldId id="282" r:id="rId19"/>
    <p:sldId id="289" r:id="rId20"/>
    <p:sldId id="284"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4B4"/>
    <a:srgbClr val="C7D4ED"/>
    <a:srgbClr val="FCE137"/>
    <a:srgbClr val="23232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179" dt="2021-07-21T23:52:12.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22T19:19:13.972" v="2965" actId="20577"/>
      <pc:docMkLst>
        <pc:docMk/>
      </pc:docMkLst>
      <pc:sldChg chg="addSp delSp modSp new mod setBg addAnim modAnim setClrOvrMap">
        <pc:chgData name="Tamjid Ahsan" userId="15c1a18861ae33e8" providerId="LiveId" clId="{B4F66AF7-A10F-4D64-B2E7-DA3083221450}" dt="2021-07-19T09:17:05.727" v="2344"/>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ac:chgData name="Tamjid Ahsan" userId="15c1a18861ae33e8" providerId="LiveId" clId="{B4F66AF7-A10F-4D64-B2E7-DA3083221450}" dt="2021-07-19T09:17:04.289" v="2343"/>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modTransition setBg modNotesTx">
        <pc:chgData name="Tamjid Ahsan" userId="15c1a18861ae33e8" providerId="LiveId" clId="{B4F66AF7-A10F-4D64-B2E7-DA3083221450}" dt="2021-07-21T23:53:15.689" v="2784"/>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modTransition setBg setClrOvrMap modNotesTx">
        <pc:chgData name="Tamjid Ahsan" userId="15c1a18861ae33e8" providerId="LiveId" clId="{B4F66AF7-A10F-4D64-B2E7-DA3083221450}" dt="2021-07-22T19:19:13.972" v="2965" actId="20577"/>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22T19:19:13.972" v="2965" actId="20577"/>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modTransition setBg">
        <pc:chgData name="Tamjid Ahsan" userId="15c1a18861ae33e8" providerId="LiveId" clId="{B4F66AF7-A10F-4D64-B2E7-DA3083221450}" dt="2021-07-21T23:53:46.180" v="2792"/>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19T09:16:26.493" v="2332"/>
          <ac:graphicFrameMkLst>
            <pc:docMk/>
            <pc:sldMk cId="3011956535" sldId="259"/>
            <ac:graphicFrameMk id="25" creationId="{C2C6BBFD-EE01-4FEE-9539-80E2898A0353}"/>
          </ac:graphicFrameMkLst>
        </pc:graphicFrameChg>
      </pc:sldChg>
      <pc:sldChg chg="addSp delSp modSp add mod modTransition setBg modNotesTx">
        <pc:chgData name="Tamjid Ahsan" userId="15c1a18861ae33e8" providerId="LiveId" clId="{B4F66AF7-A10F-4D64-B2E7-DA3083221450}" dt="2021-07-22T19:02:43.706" v="2957" actId="20577"/>
        <pc:sldMkLst>
          <pc:docMk/>
          <pc:sldMk cId="2638182324" sldId="260"/>
        </pc:sldMkLst>
        <pc:spChg chg="mod">
          <ac:chgData name="Tamjid Ahsan" userId="15c1a18861ae33e8" providerId="LiveId" clId="{B4F66AF7-A10F-4D64-B2E7-DA3083221450}" dt="2021-07-21T08:49:17.074" v="2585" actId="1076"/>
          <ac:spMkLst>
            <pc:docMk/>
            <pc:sldMk cId="2638182324" sldId="260"/>
            <ac:spMk id="2" creationId="{8C950989-912B-44F7-AC16-D190CD5AED07}"/>
          </ac:spMkLst>
        </pc:spChg>
        <pc:spChg chg="mod">
          <ac:chgData name="Tamjid Ahsan" userId="15c1a18861ae33e8" providerId="LiveId" clId="{B4F66AF7-A10F-4D64-B2E7-DA3083221450}" dt="2021-07-22T19:02:43.706" v="2957" actId="20577"/>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21T08:49:44.271" v="2592"/>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mod">
          <ac:chgData name="Tamjid Ahsan" userId="15c1a18861ae33e8" providerId="LiveId" clId="{B4F66AF7-A10F-4D64-B2E7-DA3083221450}" dt="2021-07-21T08:50:05.918" v="2596"/>
          <ac:picMkLst>
            <pc:docMk/>
            <pc:sldMk cId="2638182324" sldId="260"/>
            <ac:picMk id="17" creationId="{489FB7F6-6827-464A-BEE3-83AD868ED171}"/>
          </ac:picMkLst>
        </pc:picChg>
        <pc:cxnChg chg="add mod">
          <ac:chgData name="Tamjid Ahsan" userId="15c1a18861ae33e8" providerId="LiveId" clId="{B4F66AF7-A10F-4D64-B2E7-DA3083221450}" dt="2021-07-21T08:49:20.488" v="2586" actId="1076"/>
          <ac:cxnSpMkLst>
            <pc:docMk/>
            <pc:sldMk cId="2638182324" sldId="260"/>
            <ac:cxnSpMk id="7" creationId="{3ED394F0-AC5F-4CDD-966F-7E91A315265A}"/>
          </ac:cxnSpMkLst>
        </pc:cxnChg>
      </pc:sldChg>
      <pc:sldChg chg="addSp delSp modSp new mod ord modTransition setBg">
        <pc:chgData name="Tamjid Ahsan" userId="15c1a18861ae33e8" providerId="LiveId" clId="{B4F66AF7-A10F-4D64-B2E7-DA3083221450}" dt="2021-07-21T23:56:34.660" v="2815"/>
        <pc:sldMkLst>
          <pc:docMk/>
          <pc:sldMk cId="2610522644" sldId="261"/>
        </pc:sldMkLst>
        <pc:spChg chg="mod">
          <ac:chgData name="Tamjid Ahsan" userId="15c1a18861ae33e8" providerId="LiveId" clId="{B4F66AF7-A10F-4D64-B2E7-DA3083221450}" dt="2021-07-21T08:55:06.257" v="2673" actId="26606"/>
          <ac:spMkLst>
            <pc:docMk/>
            <pc:sldMk cId="2610522644" sldId="261"/>
            <ac:spMk id="2" creationId="{24CA2AB5-0B80-4D64-9138-9335AE0094ED}"/>
          </ac:spMkLst>
        </pc:spChg>
        <pc:spChg chg="del">
          <ac:chgData name="Tamjid Ahsan" userId="15c1a18861ae33e8" providerId="LiveId" clId="{B4F66AF7-A10F-4D64-B2E7-DA3083221450}" dt="2021-07-21T08:51:47.016" v="2629" actId="3680"/>
          <ac:spMkLst>
            <pc:docMk/>
            <pc:sldMk cId="2610522644" sldId="261"/>
            <ac:spMk id="3" creationId="{15566D00-65CE-46A4-83ED-49C4A566FEBA}"/>
          </ac:spMkLst>
        </pc:spChg>
        <pc:spChg chg="add">
          <ac:chgData name="Tamjid Ahsan" userId="15c1a18861ae33e8" providerId="LiveId" clId="{B4F66AF7-A10F-4D64-B2E7-DA3083221450}" dt="2021-07-21T08:55:06.257" v="2673" actId="26606"/>
          <ac:spMkLst>
            <pc:docMk/>
            <pc:sldMk cId="2610522644" sldId="261"/>
            <ac:spMk id="9" creationId="{42285737-90EE-47DC-AC80-8AE156B11969}"/>
          </ac:spMkLst>
        </pc:spChg>
        <pc:grpChg chg="add">
          <ac:chgData name="Tamjid Ahsan" userId="15c1a18861ae33e8" providerId="LiveId" clId="{B4F66AF7-A10F-4D64-B2E7-DA3083221450}" dt="2021-07-21T08:55:06.257" v="2673" actId="26606"/>
          <ac:grpSpMkLst>
            <pc:docMk/>
            <pc:sldMk cId="2610522644" sldId="261"/>
            <ac:grpSpMk id="11" creationId="{B57BDC17-F1B3-455F-BBF1-680AA1F25C06}"/>
          </ac:grpSpMkLst>
        </pc:grpChg>
        <pc:graphicFrameChg chg="add mod ord modGraphic">
          <ac:chgData name="Tamjid Ahsan" userId="15c1a18861ae33e8" providerId="LiveId" clId="{B4F66AF7-A10F-4D64-B2E7-DA3083221450}" dt="2021-07-21T08:57:51.440" v="2710" actId="20577"/>
          <ac:graphicFrameMkLst>
            <pc:docMk/>
            <pc:sldMk cId="2610522644" sldId="261"/>
            <ac:graphicFrameMk id="4" creationId="{91DB84C5-D42B-40E2-A191-0C4BFE4BEB8A}"/>
          </ac:graphicFrameMkLst>
        </pc:graphicFrame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modTransition setBg">
        <pc:chgData name="Tamjid Ahsan" userId="15c1a18861ae33e8" providerId="LiveId" clId="{B4F66AF7-A10F-4D64-B2E7-DA3083221450}" dt="2021-07-21T23:59:10.808" v="2840"/>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modTransition setBg">
        <pc:chgData name="Tamjid Ahsan" userId="15c1a18861ae33e8" providerId="LiveId" clId="{B4F66AF7-A10F-4D64-B2E7-DA3083221450}" dt="2021-07-21T23:55:09.532" v="2803"/>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19T02:40:02.265" v="1850" actId="242"/>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spChg chg="mod">
          <ac:chgData name="Tamjid Ahsan" userId="15c1a18861ae33e8" providerId="LiveId" clId="{B4F66AF7-A10F-4D64-B2E7-DA3083221450}" dt="2021-07-21T08:26:47.453" v="2412"/>
          <ac:spMkLst>
            <pc:docMk/>
            <pc:sldMk cId="1108634628" sldId="278"/>
            <ac:spMk id="17" creationId="{D3F51FEB-38FB-4F6C-9F7B-2F2AFAB65463}"/>
          </ac:spMkLst>
        </pc:spChg>
        <pc:spChg chg="mod">
          <ac:chgData name="Tamjid Ahsan" userId="15c1a18861ae33e8" providerId="LiveId" clId="{B4F66AF7-A10F-4D64-B2E7-DA3083221450}" dt="2021-07-21T08:26:47.453" v="2412"/>
          <ac:spMkLst>
            <pc:docMk/>
            <pc:sldMk cId="1108634628" sldId="278"/>
            <ac:spMk id="18" creationId="{1E547BA6-BAE0-43BB-A7CA-60F69CE252F0}"/>
          </ac:spMkLst>
        </pc:spChg>
        <pc:spChg chg="mod">
          <ac:chgData name="Tamjid Ahsan" userId="15c1a18861ae33e8" providerId="LiveId" clId="{B4F66AF7-A10F-4D64-B2E7-DA3083221450}" dt="2021-07-21T08:28:56.487" v="2420"/>
          <ac:spMkLst>
            <pc:docMk/>
            <pc:sldMk cId="1108634628" sldId="278"/>
            <ac:spMk id="21" creationId="{CC1A72C6-3DE4-4EC3-9AD5-9E0D40D8CE8A}"/>
          </ac:spMkLst>
        </pc:spChg>
        <pc:spChg chg="mod">
          <ac:chgData name="Tamjid Ahsan" userId="15c1a18861ae33e8" providerId="LiveId" clId="{B4F66AF7-A10F-4D64-B2E7-DA3083221450}" dt="2021-07-21T08:28:56.487" v="2420"/>
          <ac:spMkLst>
            <pc:docMk/>
            <pc:sldMk cId="1108634628" sldId="278"/>
            <ac:spMk id="22" creationId="{0B0DA1F1-C391-4EDF-9FE0-23E86E137765}"/>
          </ac:spMkLst>
        </pc:spChg>
        <pc:grpChg chg="add mod">
          <ac:chgData name="Tamjid Ahsan" userId="15c1a18861ae33e8" providerId="LiveId" clId="{B4F66AF7-A10F-4D64-B2E7-DA3083221450}" dt="2021-07-21T08:26:47.453" v="2412"/>
          <ac:grpSpMkLst>
            <pc:docMk/>
            <pc:sldMk cId="1108634628" sldId="278"/>
            <ac:grpSpMk id="16" creationId="{828A5161-06F1-46CF-8AD7-844680A59E13}"/>
          </ac:grpSpMkLst>
        </pc:grpChg>
        <pc:grpChg chg="add mod">
          <ac:chgData name="Tamjid Ahsan" userId="15c1a18861ae33e8" providerId="LiveId" clId="{B4F66AF7-A10F-4D64-B2E7-DA3083221450}" dt="2021-07-21T08:28:56.487" v="2420"/>
          <ac:grpSpMkLst>
            <pc:docMk/>
            <pc:sldMk cId="1108634628" sldId="278"/>
            <ac:grpSpMk id="20" creationId="{5995D10D-E9C9-47DB-AE7E-801FEF38F5C9}"/>
          </ac:grpSpMkLst>
        </pc:grpChg>
        <pc:picChg chg="add mod ord modCrop">
          <ac:chgData name="Tamjid Ahsan" userId="15c1a18861ae33e8" providerId="LiveId" clId="{B4F66AF7-A10F-4D64-B2E7-DA3083221450}" dt="2021-07-21T08:26:34.700" v="2411" actId="13244"/>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modTransition setBg">
        <pc:chgData name="Tamjid Ahsan" userId="15c1a18861ae33e8" providerId="LiveId" clId="{B4F66AF7-A10F-4D64-B2E7-DA3083221450}" dt="2021-07-21T23:54:40.087" v="2800"/>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modTransition setBg modNotesTx">
        <pc:chgData name="Tamjid Ahsan" userId="15c1a18861ae33e8" providerId="LiveId" clId="{B4F66AF7-A10F-4D64-B2E7-DA3083221450}" dt="2021-07-21T23:57:41.712" v="2826"/>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modTransition setBg">
        <pc:chgData name="Tamjid Ahsan" userId="15c1a18861ae33e8" providerId="LiveId" clId="{B4F66AF7-A10F-4D64-B2E7-DA3083221450}" dt="2021-07-21T23:55:00.289" v="2802"/>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21T08:29:38.682" v="2425"/>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modTransition setBg">
        <pc:chgData name="Tamjid Ahsan" userId="15c1a18861ae33e8" providerId="LiveId" clId="{B4F66AF7-A10F-4D64-B2E7-DA3083221450}" dt="2021-07-22T00:00:58.558" v="2853"/>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mod">
          <ac:chgData name="Tamjid Ahsan" userId="15c1a18861ae33e8" providerId="LiveId" clId="{B4F66AF7-A10F-4D64-B2E7-DA3083221450}" dt="2021-07-21T23:49:34.046" v="2743"/>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modTransition setBg">
        <pc:chgData name="Tamjid Ahsan" userId="15c1a18861ae33e8" providerId="LiveId" clId="{B4F66AF7-A10F-4D64-B2E7-DA3083221450}" dt="2021-07-22T18:34:21.090" v="2881" actId="20577"/>
        <pc:sldMkLst>
          <pc:docMk/>
          <pc:sldMk cId="3266602803" sldId="283"/>
        </pc:sldMkLst>
        <pc:spChg chg="mod">
          <ac:chgData name="Tamjid Ahsan" userId="15c1a18861ae33e8" providerId="LiveId" clId="{B4F66AF7-A10F-4D64-B2E7-DA3083221450}" dt="2021-07-21T08:28:16.368" v="2419"/>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22T18:34:21.090" v="2881" actId="20577"/>
          <ac:spMkLst>
            <pc:docMk/>
            <pc:sldMk cId="3266602803" sldId="283"/>
            <ac:spMk id="4" creationId="{468BA153-F31F-4330-9BA8-E8191507CF5F}"/>
          </ac:spMkLst>
        </pc:spChg>
        <pc:spChg chg="add mod ord">
          <ac:chgData name="Tamjid Ahsan" userId="15c1a18861ae33e8" providerId="LiveId" clId="{B4F66AF7-A10F-4D64-B2E7-DA3083221450}" dt="2021-07-21T08:29:57.772" v="2429" actId="1076"/>
          <ac:spMkLst>
            <pc:docMk/>
            <pc:sldMk cId="3266602803" sldId="283"/>
            <ac:spMk id="8" creationId="{64155431-FCBE-41A3-AA17-04E5C505AB4D}"/>
          </ac:spMkLst>
        </pc:spChg>
        <pc:spChg chg="mod">
          <ac:chgData name="Tamjid Ahsan" userId="15c1a18861ae33e8" providerId="LiveId" clId="{B4F66AF7-A10F-4D64-B2E7-DA3083221450}" dt="2021-07-21T08:29:06.762" v="2421"/>
          <ac:spMkLst>
            <pc:docMk/>
            <pc:sldMk cId="3266602803" sldId="283"/>
            <ac:spMk id="10" creationId="{D75089DB-893E-401E-9930-27C19BA9D40D}"/>
          </ac:spMkLst>
        </pc:spChg>
        <pc:spChg chg="mod">
          <ac:chgData name="Tamjid Ahsan" userId="15c1a18861ae33e8" providerId="LiveId" clId="{B4F66AF7-A10F-4D64-B2E7-DA3083221450}" dt="2021-07-21T08:29:06.762" v="2421"/>
          <ac:spMkLst>
            <pc:docMk/>
            <pc:sldMk cId="3266602803" sldId="283"/>
            <ac:spMk id="11" creationId="{D6487E6A-4609-42FA-87AE-01C7442BB53D}"/>
          </ac:spMkLst>
        </pc:spChg>
        <pc:spChg chg="mod">
          <ac:chgData name="Tamjid Ahsan" userId="15c1a18861ae33e8" providerId="LiveId" clId="{B4F66AF7-A10F-4D64-B2E7-DA3083221450}" dt="2021-07-21T08:29:17.552" v="2422"/>
          <ac:spMkLst>
            <pc:docMk/>
            <pc:sldMk cId="3266602803" sldId="283"/>
            <ac:spMk id="13" creationId="{74BE1315-585E-4C10-80A5-5BAD5E863FFB}"/>
          </ac:spMkLst>
        </pc:spChg>
        <pc:spChg chg="mod">
          <ac:chgData name="Tamjid Ahsan" userId="15c1a18861ae33e8" providerId="LiveId" clId="{B4F66AF7-A10F-4D64-B2E7-DA3083221450}" dt="2021-07-21T08:29:17.552" v="2422"/>
          <ac:spMkLst>
            <pc:docMk/>
            <pc:sldMk cId="3266602803" sldId="283"/>
            <ac:spMk id="14" creationId="{D5B10495-7439-4916-A474-110D0BA6F60E}"/>
          </ac:spMkLst>
        </pc:spChg>
        <pc:grpChg chg="add mod">
          <ac:chgData name="Tamjid Ahsan" userId="15c1a18861ae33e8" providerId="LiveId" clId="{B4F66AF7-A10F-4D64-B2E7-DA3083221450}" dt="2021-07-21T08:29:06.762" v="2421"/>
          <ac:grpSpMkLst>
            <pc:docMk/>
            <pc:sldMk cId="3266602803" sldId="283"/>
            <ac:grpSpMk id="9" creationId="{86340EE1-FE8F-407D-9B20-C9F7BE892C1F}"/>
          </ac:grpSpMkLst>
        </pc:grpChg>
        <pc:grpChg chg="add mod">
          <ac:chgData name="Tamjid Ahsan" userId="15c1a18861ae33e8" providerId="LiveId" clId="{B4F66AF7-A10F-4D64-B2E7-DA3083221450}" dt="2021-07-21T08:29:17.552" v="2422"/>
          <ac:grpSpMkLst>
            <pc:docMk/>
            <pc:sldMk cId="3266602803" sldId="283"/>
            <ac:grpSpMk id="12" creationId="{9ACF07B3-C945-4CE8-8919-FCFD68856EC2}"/>
          </ac:grpSpMkLst>
        </pc:grpChg>
        <pc:picChg chg="add mod ord">
          <ac:chgData name="Tamjid Ahsan" userId="15c1a18861ae33e8" providerId="LiveId" clId="{B4F66AF7-A10F-4D64-B2E7-DA3083221450}" dt="2021-07-21T08:29:29.027" v="2424" actId="166"/>
          <ac:picMkLst>
            <pc:docMk/>
            <pc:sldMk cId="3266602803" sldId="283"/>
            <ac:picMk id="6" creationId="{94E0CA26-C2A0-47B2-AD21-2E03DE1557AC}"/>
          </ac:picMkLst>
        </pc:picChg>
        <pc:picChg chg="add mod">
          <ac:chgData name="Tamjid Ahsan" userId="15c1a18861ae33e8" providerId="LiveId" clId="{B4F66AF7-A10F-4D64-B2E7-DA3083221450}" dt="2021-07-21T08:27:20.073" v="2416" actId="1076"/>
          <ac:picMkLst>
            <pc:docMk/>
            <pc:sldMk cId="3266602803" sldId="283"/>
            <ac:picMk id="7" creationId="{23B747CC-B92B-47F8-80D7-3E717555678F}"/>
          </ac:picMkLst>
        </pc:picChg>
        <pc:cxnChg chg="add mod">
          <ac:chgData name="Tamjid Ahsan" userId="15c1a18861ae33e8" providerId="LiveId" clId="{B4F66AF7-A10F-4D64-B2E7-DA3083221450}" dt="2021-07-21T08:29:52.760" v="2428" actId="14100"/>
          <ac:cxnSpMkLst>
            <pc:docMk/>
            <pc:sldMk cId="3266602803" sldId="283"/>
            <ac:cxnSpMk id="15" creationId="{816C71E8-5C50-439F-9CEB-32EFFEFADB7E}"/>
          </ac:cxnSpMkLst>
        </pc:cxnChg>
      </pc:sldChg>
      <pc:sldChg chg="addSp delSp modSp new mod ord modTransition setBg">
        <pc:chgData name="Tamjid Ahsan" userId="15c1a18861ae33e8" providerId="LiveId" clId="{B4F66AF7-A10F-4D64-B2E7-DA3083221450}" dt="2021-07-22T00:00:50.090" v="2851"/>
        <pc:sldMkLst>
          <pc:docMk/>
          <pc:sldMk cId="746939195" sldId="284"/>
        </pc:sldMkLst>
        <pc:spChg chg="mod">
          <ac:chgData name="Tamjid Ahsan" userId="15c1a18861ae33e8" providerId="LiveId" clId="{B4F66AF7-A10F-4D64-B2E7-DA3083221450}" dt="2021-07-19T02:50:11.163" v="1924"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19T09:22:13.403" v="2371" actId="1076"/>
          <ac:picMkLst>
            <pc:docMk/>
            <pc:sldMk cId="746939195" sldId="284"/>
            <ac:picMk id="10" creationId="{FD5AF841-45BF-4570-ADC0-62B89C805066}"/>
          </ac:picMkLst>
        </pc:picChg>
      </pc:sldChg>
      <pc:sldChg chg="addSp delSp modSp new mod modTransition modNotesTx">
        <pc:chgData name="Tamjid Ahsan" userId="15c1a18861ae33e8" providerId="LiveId" clId="{B4F66AF7-A10F-4D64-B2E7-DA3083221450}" dt="2021-07-22T18:39:00.216" v="2944"/>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del mod">
          <ac:chgData name="Tamjid Ahsan" userId="15c1a18861ae33e8" providerId="LiveId" clId="{B4F66AF7-A10F-4D64-B2E7-DA3083221450}" dt="2021-07-21T08:31:29.101" v="2445"/>
          <ac:spMkLst>
            <pc:docMk/>
            <pc:sldMk cId="2110126101" sldId="285"/>
            <ac:spMk id="4" creationId="{7AB1BDF9-34E4-47B2-AD22-223E3A066EC0}"/>
          </ac:spMkLst>
        </pc:spChg>
        <pc:spChg chg="add del mod">
          <ac:chgData name="Tamjid Ahsan" userId="15c1a18861ae33e8" providerId="LiveId" clId="{B4F66AF7-A10F-4D64-B2E7-DA3083221450}" dt="2021-07-21T08:30:22.232" v="2433"/>
          <ac:spMkLst>
            <pc:docMk/>
            <pc:sldMk cId="2110126101" sldId="285"/>
            <ac:spMk id="5" creationId="{5C078523-AB23-4241-ADB8-6B7AE71E7EF0}"/>
          </ac:spMkLst>
        </pc:spChg>
        <pc:spChg chg="add del mod">
          <ac:chgData name="Tamjid Ahsan" userId="15c1a18861ae33e8" providerId="LiveId" clId="{B4F66AF7-A10F-4D64-B2E7-DA3083221450}" dt="2021-07-21T08:30:44.163" v="2439"/>
          <ac:spMkLst>
            <pc:docMk/>
            <pc:sldMk cId="2110126101" sldId="285"/>
            <ac:spMk id="10" creationId="{22A2A1F7-F7DF-41E9-95A5-0FC6713234E6}"/>
          </ac:spMkLst>
        </pc:spChg>
        <pc:spChg chg="add del mod">
          <ac:chgData name="Tamjid Ahsan" userId="15c1a18861ae33e8" providerId="LiveId" clId="{B4F66AF7-A10F-4D64-B2E7-DA3083221450}" dt="2021-07-21T08:37:09.088" v="2464" actId="3680"/>
          <ac:spMkLst>
            <pc:docMk/>
            <pc:sldMk cId="2110126101" sldId="285"/>
            <ac:spMk id="15" creationId="{44845A9D-766D-4334-BC74-ED5C3D208D11}"/>
          </ac:spMkLst>
        </pc:spChg>
        <pc:spChg chg="add del">
          <ac:chgData name="Tamjid Ahsan" userId="15c1a18861ae33e8" providerId="LiveId" clId="{B4F66AF7-A10F-4D64-B2E7-DA3083221450}" dt="2021-07-21T08:37:11.921" v="2466" actId="22"/>
          <ac:spMkLst>
            <pc:docMk/>
            <pc:sldMk cId="2110126101" sldId="285"/>
            <ac:spMk id="18" creationId="{B0E4C48C-8CB5-49DF-BD7F-CFE5D5B3C586}"/>
          </ac:spMkLst>
        </pc:spChg>
        <pc:spChg chg="mod">
          <ac:chgData name="Tamjid Ahsan" userId="15c1a18861ae33e8" providerId="LiveId" clId="{B4F66AF7-A10F-4D64-B2E7-DA3083221450}" dt="2021-07-21T08:43:01.020" v="2505"/>
          <ac:spMkLst>
            <pc:docMk/>
            <pc:sldMk cId="2110126101" sldId="285"/>
            <ac:spMk id="20" creationId="{4E40D681-D182-47E9-8294-D8A20CBB3F81}"/>
          </ac:spMkLst>
        </pc:spChg>
        <pc:spChg chg="mod">
          <ac:chgData name="Tamjid Ahsan" userId="15c1a18861ae33e8" providerId="LiveId" clId="{B4F66AF7-A10F-4D64-B2E7-DA3083221450}" dt="2021-07-21T08:43:01.020" v="2505"/>
          <ac:spMkLst>
            <pc:docMk/>
            <pc:sldMk cId="2110126101" sldId="285"/>
            <ac:spMk id="21" creationId="{97345459-1AA8-4CC0-847D-33AA562719EB}"/>
          </ac:spMkLst>
        </pc:spChg>
        <pc:spChg chg="mod">
          <ac:chgData name="Tamjid Ahsan" userId="15c1a18861ae33e8" providerId="LiveId" clId="{B4F66AF7-A10F-4D64-B2E7-DA3083221450}" dt="2021-07-21T08:43:18.317" v="2506"/>
          <ac:spMkLst>
            <pc:docMk/>
            <pc:sldMk cId="2110126101" sldId="285"/>
            <ac:spMk id="23" creationId="{068DEE4F-4BF5-4BF9-94EB-3A0DBED558F1}"/>
          </ac:spMkLst>
        </pc:spChg>
        <pc:spChg chg="mod">
          <ac:chgData name="Tamjid Ahsan" userId="15c1a18861ae33e8" providerId="LiveId" clId="{B4F66AF7-A10F-4D64-B2E7-DA3083221450}" dt="2021-07-21T08:43:18.317" v="2506"/>
          <ac:spMkLst>
            <pc:docMk/>
            <pc:sldMk cId="2110126101" sldId="285"/>
            <ac:spMk id="24" creationId="{4D2FA630-5BD1-4340-AF0C-03EFA7417E6D}"/>
          </ac:spMkLst>
        </pc:spChg>
        <pc:grpChg chg="add mod">
          <ac:chgData name="Tamjid Ahsan" userId="15c1a18861ae33e8" providerId="LiveId" clId="{B4F66AF7-A10F-4D64-B2E7-DA3083221450}" dt="2021-07-21T08:43:01.020" v="2505"/>
          <ac:grpSpMkLst>
            <pc:docMk/>
            <pc:sldMk cId="2110126101" sldId="285"/>
            <ac:grpSpMk id="19" creationId="{2095C302-24DD-446F-B93F-4AFDD854C508}"/>
          </ac:grpSpMkLst>
        </pc:grpChg>
        <pc:grpChg chg="add mod">
          <ac:chgData name="Tamjid Ahsan" userId="15c1a18861ae33e8" providerId="LiveId" clId="{B4F66AF7-A10F-4D64-B2E7-DA3083221450}" dt="2021-07-21T08:43:18.317" v="2506"/>
          <ac:grpSpMkLst>
            <pc:docMk/>
            <pc:sldMk cId="2110126101" sldId="285"/>
            <ac:grpSpMk id="22" creationId="{01DB4754-D6AB-4FFE-9293-A2C19DEA310C}"/>
          </ac:grpSpMkLst>
        </pc:grpChg>
        <pc:graphicFrameChg chg="add del mod">
          <ac:chgData name="Tamjid Ahsan" userId="15c1a18861ae33e8" providerId="LiveId" clId="{B4F66AF7-A10F-4D64-B2E7-DA3083221450}" dt="2021-07-21T08:37:02.282" v="2463" actId="478"/>
          <ac:graphicFrameMkLst>
            <pc:docMk/>
            <pc:sldMk cId="2110126101" sldId="285"/>
            <ac:graphicFrameMk id="13" creationId="{12E691C5-FA06-47F2-915E-239B443484BD}"/>
          </ac:graphicFrameMkLst>
        </pc:graphicFrameChg>
        <pc:graphicFrameChg chg="add mod ord modGraphic">
          <ac:chgData name="Tamjid Ahsan" userId="15c1a18861ae33e8" providerId="LiveId" clId="{B4F66AF7-A10F-4D64-B2E7-DA3083221450}" dt="2021-07-21T08:44:14.261" v="2516" actId="20577"/>
          <ac:graphicFrameMkLst>
            <pc:docMk/>
            <pc:sldMk cId="2110126101" sldId="285"/>
            <ac:graphicFrameMk id="16" creationId="{633A4B0B-65D3-4C6F-9BF0-C00203D3C8EB}"/>
          </ac:graphicFrameMkLst>
        </pc:graphicFrameChg>
        <pc:picChg chg="add del mod ord">
          <ac:chgData name="Tamjid Ahsan" userId="15c1a18861ae33e8" providerId="LiveId" clId="{B4F66AF7-A10F-4D64-B2E7-DA3083221450}" dt="2021-07-21T08:30:15.706" v="2431" actId="478"/>
          <ac:picMkLst>
            <pc:docMk/>
            <pc:sldMk cId="2110126101" sldId="285"/>
            <ac:picMk id="6" creationId="{F0C76035-9F05-460E-B9F3-33D9926F0C9F}"/>
          </ac:picMkLst>
        </pc:picChg>
        <pc:picChg chg="add del mod ord">
          <ac:chgData name="Tamjid Ahsan" userId="15c1a18861ae33e8" providerId="LiveId" clId="{B4F66AF7-A10F-4D64-B2E7-DA3083221450}" dt="2021-07-21T08:30:41.922" v="2437" actId="478"/>
          <ac:picMkLst>
            <pc:docMk/>
            <pc:sldMk cId="2110126101" sldId="285"/>
            <ac:picMk id="8" creationId="{26BB0351-733B-4AFE-BBCA-2D9802C46969}"/>
          </ac:picMkLst>
        </pc:picChg>
        <pc:picChg chg="add mod ord">
          <ac:chgData name="Tamjid Ahsan" userId="15c1a18861ae33e8" providerId="LiveId" clId="{B4F66AF7-A10F-4D64-B2E7-DA3083221450}" dt="2021-07-21T08:42:23.822" v="2503" actId="1076"/>
          <ac:picMkLst>
            <pc:docMk/>
            <pc:sldMk cId="2110126101" sldId="285"/>
            <ac:picMk id="12" creationId="{1B87D0F5-34CE-4220-9351-ED66175B22B1}"/>
          </ac:picMkLst>
        </pc:picChg>
        <pc:cxnChg chg="add mod">
          <ac:chgData name="Tamjid Ahsan" userId="15c1a18861ae33e8" providerId="LiveId" clId="{B4F66AF7-A10F-4D64-B2E7-DA3083221450}" dt="2021-07-21T08:43:47.809" v="2509" actId="14100"/>
          <ac:cxnSpMkLst>
            <pc:docMk/>
            <pc:sldMk cId="2110126101" sldId="285"/>
            <ac:cxnSpMk id="25" creationId="{E8864D0C-62EC-406C-A5BE-854486105F99}"/>
          </ac:cxnSpMkLst>
        </pc:cxnChg>
      </pc:sldChg>
      <pc:sldChg chg="addSp delSp modSp add mod modTransition">
        <pc:chgData name="Tamjid Ahsan" userId="15c1a18861ae33e8" providerId="LiveId" clId="{B4F66AF7-A10F-4D64-B2E7-DA3083221450}" dt="2021-07-21T23:55:52.477" v="2808"/>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19T03:07:02.925" v="2113" actId="313"/>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19T03:06:56.754" v="2109" actId="26606"/>
          <ac:picMkLst>
            <pc:docMk/>
            <pc:sldMk cId="2091684064" sldId="286"/>
            <ac:picMk id="10" creationId="{E85B1A45-03AE-4C89-8EA1-DA599FC297D6}"/>
          </ac:picMkLst>
        </pc:picChg>
      </pc:sldChg>
      <pc:sldChg chg="addSp delSp modSp add del mod modTransition">
        <pc:chgData name="Tamjid Ahsan" userId="15c1a18861ae33e8" providerId="LiveId" clId="{B4F66AF7-A10F-4D64-B2E7-DA3083221450}" dt="2021-07-21T23:56:04.248" v="2809"/>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19T03:11:14.879" v="2297" actId="26606"/>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19T03:11:14.879" v="2297" actId="26606"/>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modTransition">
        <pc:chgData name="Tamjid Ahsan" userId="15c1a18861ae33e8" providerId="LiveId" clId="{B4F66AF7-A10F-4D64-B2E7-DA3083221450}" dt="2021-07-21T23:55:32.879" v="2805"/>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19T03:06:05.701" v="2090" actId="26606"/>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19T03:06:05.701" v="2090" actId="26606"/>
          <ac:picMkLst>
            <pc:docMk/>
            <pc:sldMk cId="1086857669" sldId="288"/>
            <ac:picMk id="7" creationId="{B1BCAF21-9824-4E43-8798-CD7CD452E88C}"/>
          </ac:picMkLst>
        </pc:picChg>
      </pc:sldChg>
      <pc:sldChg chg="add del ord">
        <pc:chgData name="Tamjid Ahsan" userId="15c1a18861ae33e8" providerId="LiveId" clId="{B4F66AF7-A10F-4D64-B2E7-DA3083221450}" dt="2021-07-21T08:28:10.736" v="2418" actId="2696"/>
        <pc:sldMkLst>
          <pc:docMk/>
          <pc:sldMk cId="1095859241" sldId="289"/>
        </pc:sldMkLst>
      </pc:sldChg>
      <pc:sldChg chg="addSp delSp modSp new add del mod modTransition">
        <pc:chgData name="Tamjid Ahsan" userId="15c1a18861ae33e8" providerId="LiveId" clId="{B4F66AF7-A10F-4D64-B2E7-DA3083221450}" dt="2021-07-22T00:00:14.782" v="2849"/>
        <pc:sldMkLst>
          <pc:docMk/>
          <pc:sldMk cId="3887325617" sldId="289"/>
        </pc:sldMkLst>
        <pc:spChg chg="mod ord">
          <ac:chgData name="Tamjid Ahsan" userId="15c1a18861ae33e8" providerId="LiveId" clId="{B4F66AF7-A10F-4D64-B2E7-DA3083221450}" dt="2021-07-21T23:50:46.447" v="2753" actId="255"/>
          <ac:spMkLst>
            <pc:docMk/>
            <pc:sldMk cId="3887325617" sldId="289"/>
            <ac:spMk id="2" creationId="{E0D98EF3-4B33-4487-BAF1-F2C0E9CB3480}"/>
          </ac:spMkLst>
        </pc:spChg>
        <pc:spChg chg="add mod modVis">
          <ac:chgData name="Tamjid Ahsan" userId="15c1a18861ae33e8" providerId="LiveId" clId="{B4F66AF7-A10F-4D64-B2E7-DA3083221450}" dt="2021-07-21T23:50:01.918" v="2749" actId="14429"/>
          <ac:spMkLst>
            <pc:docMk/>
            <pc:sldMk cId="3887325617" sldId="289"/>
            <ac:spMk id="5" creationId="{0835FA2D-3B48-4F3D-943F-751E97D43690}"/>
          </ac:spMkLst>
        </pc:spChg>
        <pc:graphicFrameChg chg="del">
          <ac:chgData name="Tamjid Ahsan" userId="15c1a18861ae33e8" providerId="LiveId" clId="{B4F66AF7-A10F-4D64-B2E7-DA3083221450}" dt="2021-07-21T23:41:05.066" v="2713" actId="478"/>
          <ac:graphicFrameMkLst>
            <pc:docMk/>
            <pc:sldMk cId="3887325617" sldId="289"/>
            <ac:graphicFrameMk id="4" creationId="{116BD76C-286D-426D-AE06-EBDE54750EC2}"/>
          </ac:graphicFrameMkLst>
        </pc:graphicFrameChg>
        <pc:graphicFrameChg chg="mod modGraphic">
          <ac:chgData name="Tamjid Ahsan" userId="15c1a18861ae33e8" providerId="LiveId" clId="{B4F66AF7-A10F-4D64-B2E7-DA3083221450}" dt="2021-07-21T23:52:40.012" v="2783" actId="122"/>
          <ac:graphicFrameMkLst>
            <pc:docMk/>
            <pc:sldMk cId="3887325617" sldId="289"/>
            <ac:graphicFrameMk id="4" creationId="{753C7E3B-9307-48B1-B6B2-4EC55DCC3F7D}"/>
          </ac:graphicFrameMkLst>
        </pc:graphicFrameChg>
      </pc:sldChg>
      <pc:sldChg chg="addSp delSp modSp new mod modTransition setBg">
        <pc:chgData name="Tamjid Ahsan" userId="15c1a18861ae33e8" providerId="LiveId" clId="{B4F66AF7-A10F-4D64-B2E7-DA3083221450}" dt="2021-07-22T09:50:22.919" v="2880"/>
        <pc:sldMkLst>
          <pc:docMk/>
          <pc:sldMk cId="1289962194" sldId="290"/>
        </pc:sldMkLst>
        <pc:spChg chg="mod">
          <ac:chgData name="Tamjid Ahsan" userId="15c1a18861ae33e8" providerId="LiveId" clId="{B4F66AF7-A10F-4D64-B2E7-DA3083221450}" dt="2021-07-22T09:48:52.542" v="2871" actId="26606"/>
          <ac:spMkLst>
            <pc:docMk/>
            <pc:sldMk cId="1289962194" sldId="290"/>
            <ac:spMk id="2" creationId="{400D9799-647C-4780-8A18-C63A8D7136BF}"/>
          </ac:spMkLst>
        </pc:spChg>
        <pc:spChg chg="del">
          <ac:chgData name="Tamjid Ahsan" userId="15c1a18861ae33e8" providerId="LiveId" clId="{B4F66AF7-A10F-4D64-B2E7-DA3083221450}" dt="2021-07-22T09:48:21.006" v="2867"/>
          <ac:spMkLst>
            <pc:docMk/>
            <pc:sldMk cId="1289962194" sldId="290"/>
            <ac:spMk id="3" creationId="{7FBACD15-9A08-4109-8400-305252AB10C8}"/>
          </ac:spMkLst>
        </pc:spChg>
        <pc:spChg chg="add">
          <ac:chgData name="Tamjid Ahsan" userId="15c1a18861ae33e8" providerId="LiveId" clId="{B4F66AF7-A10F-4D64-B2E7-DA3083221450}" dt="2021-07-22T09:48:52.542" v="2871" actId="26606"/>
          <ac:spMkLst>
            <pc:docMk/>
            <pc:sldMk cId="1289962194" sldId="290"/>
            <ac:spMk id="10" creationId="{A8384FB5-9ADC-4DDC-881B-597D56F5B15D}"/>
          </ac:spMkLst>
        </pc:spChg>
        <pc:spChg chg="add">
          <ac:chgData name="Tamjid Ahsan" userId="15c1a18861ae33e8" providerId="LiveId" clId="{B4F66AF7-A10F-4D64-B2E7-DA3083221450}" dt="2021-07-22T09:48:52.542" v="2871" actId="26606"/>
          <ac:spMkLst>
            <pc:docMk/>
            <pc:sldMk cId="1289962194" sldId="290"/>
            <ac:spMk id="12" creationId="{91E5A9A7-95C6-4F4F-B00E-C82E07FE62EF}"/>
          </ac:spMkLst>
        </pc:spChg>
        <pc:spChg chg="add">
          <ac:chgData name="Tamjid Ahsan" userId="15c1a18861ae33e8" providerId="LiveId" clId="{B4F66AF7-A10F-4D64-B2E7-DA3083221450}" dt="2021-07-22T09:48:52.542" v="2871" actId="26606"/>
          <ac:spMkLst>
            <pc:docMk/>
            <pc:sldMk cId="1289962194" sldId="290"/>
            <ac:spMk id="14" creationId="{D07DD2DE-F619-49DD-B5E7-03A290FF4ED1}"/>
          </ac:spMkLst>
        </pc:spChg>
        <pc:spChg chg="add">
          <ac:chgData name="Tamjid Ahsan" userId="15c1a18861ae33e8" providerId="LiveId" clId="{B4F66AF7-A10F-4D64-B2E7-DA3083221450}" dt="2021-07-22T09:48:52.542" v="2871" actId="26606"/>
          <ac:spMkLst>
            <pc:docMk/>
            <pc:sldMk cId="1289962194" sldId="290"/>
            <ac:spMk id="16" creationId="{85149191-5F60-4A28-AAFF-039F96B0F3EC}"/>
          </ac:spMkLst>
        </pc:spChg>
        <pc:spChg chg="add">
          <ac:chgData name="Tamjid Ahsan" userId="15c1a18861ae33e8" providerId="LiveId" clId="{B4F66AF7-A10F-4D64-B2E7-DA3083221450}" dt="2021-07-22T09:48:52.542" v="2871" actId="26606"/>
          <ac:spMkLst>
            <pc:docMk/>
            <pc:sldMk cId="1289962194" sldId="290"/>
            <ac:spMk id="18" creationId="{F8260ED5-17F7-4158-B241-D51DD4CF1B7E}"/>
          </ac:spMkLst>
        </pc:spChg>
        <pc:picChg chg="add mod ord">
          <ac:chgData name="Tamjid Ahsan" userId="15c1a18861ae33e8" providerId="LiveId" clId="{B4F66AF7-A10F-4D64-B2E7-DA3083221450}" dt="2021-07-22T09:49:51.413" v="2876" actId="1076"/>
          <ac:picMkLst>
            <pc:docMk/>
            <pc:sldMk cId="1289962194" sldId="290"/>
            <ac:picMk id="5" creationId="{81A3D10D-3CCB-47FB-A437-C8E9CF4925EC}"/>
          </ac:picMkLst>
        </pc:picChg>
      </pc:sldChg>
      <pc:sldChg chg="new del">
        <pc:chgData name="Tamjid Ahsan" userId="15c1a18861ae33e8" providerId="LiveId" clId="{B4F66AF7-A10F-4D64-B2E7-DA3083221450}" dt="2021-07-22T09:47:54.060" v="2855" actId="680"/>
        <pc:sldMkLst>
          <pc:docMk/>
          <pc:sldMk cId="1954356344" sldId="29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endParaRPr lang="en-US" dirty="0"/>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endParaRPr lang="en-US" sz="1600" kern="1200" dirty="0"/>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https://www.andarsoftware.com/servlet/eAndar.article/4046/One-Surefire-Way-to-Avoid-Having-A-Leaky-Bucket-of-Donors</a:t>
            </a:r>
          </a:p>
        </p:txBody>
      </p:sp>
      <p:sp>
        <p:nvSpPr>
          <p:cNvPr id="4" name="Slide Number Placeholder 3"/>
          <p:cNvSpPr>
            <a:spLocks noGrp="1"/>
          </p:cNvSpPr>
          <p:nvPr>
            <p:ph type="sldNum" sz="quarter" idx="5"/>
          </p:nvPr>
        </p:nvSpPr>
        <p:spPr/>
        <p:txBody>
          <a:bodyPr/>
          <a:lstStyle/>
          <a:p>
            <a:fld id="{D20300BE-8409-4817-ABA3-25A9D4BF447F}" type="slidenum">
              <a:rPr lang="en-US" smtClean="0"/>
              <a:t>13</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dot is an observation. Red represents churning. </a:t>
            </a:r>
          </a:p>
          <a:p>
            <a:pPr algn="l"/>
            <a:r>
              <a:rPr lang="en-US" b="0" i="0" dirty="0">
                <a:solidFill>
                  <a:srgbClr val="ADBAC7"/>
                </a:solidFill>
                <a:effectLst/>
                <a:latin typeface="-apple-system"/>
              </a:rPr>
              <a:t>distribution of the impacts each feature has. The color represents the feature value:</a:t>
            </a:r>
          </a:p>
          <a:p>
            <a:pPr algn="l">
              <a:buFont typeface="Arial" panose="020B0604020202020204" pitchFamily="34" charset="0"/>
              <a:buChar char="•"/>
            </a:pPr>
            <a:r>
              <a:rPr lang="en-US" b="0" i="0" dirty="0">
                <a:solidFill>
                  <a:srgbClr val="ADBAC7"/>
                </a:solidFill>
                <a:effectLst/>
                <a:latin typeface="-apple-system"/>
              </a:rPr>
              <a:t>red indicating high</a:t>
            </a:r>
          </a:p>
          <a:p>
            <a:pPr algn="l">
              <a:buFont typeface="Arial" panose="020B0604020202020204" pitchFamily="34" charset="0"/>
              <a:buChar char="•"/>
            </a:pPr>
            <a:r>
              <a:rPr lang="en-US" b="0" i="0" dirty="0">
                <a:solidFill>
                  <a:srgbClr val="ADBAC7"/>
                </a:solidFill>
                <a:effectLst/>
                <a:latin typeface="-apple-system"/>
              </a:rPr>
              <a:t>blue indicating low.</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14</a:t>
            </a:fld>
            <a:endParaRPr lang="en-US"/>
          </a:p>
        </p:txBody>
      </p:sp>
    </p:spTree>
    <p:extLst>
      <p:ext uri="{BB962C8B-B14F-4D97-AF65-F5344CB8AC3E}">
        <p14:creationId xmlns:p14="http://schemas.microsoft.com/office/powerpoint/2010/main" val="174663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Cluster 1 is the most riskiest client segmentation. </a:t>
            </a:r>
          </a:p>
          <a:p>
            <a:r>
              <a:rPr lang="en-US" sz="1600" dirty="0"/>
              <a:t>Their utilization ratio is low. </a:t>
            </a:r>
          </a:p>
          <a:p>
            <a:pPr lvl="1"/>
            <a:r>
              <a:rPr lang="en-US" sz="1600" dirty="0"/>
              <a:t>offering incentives like cash back.</a:t>
            </a:r>
          </a:p>
          <a:p>
            <a:r>
              <a:rPr lang="en-US" sz="1600" dirty="0"/>
              <a:t>Their credit limits are low. Based on their credit habit, they can be offered a larger credit limit.</a:t>
            </a:r>
          </a:p>
          <a:p>
            <a:endParaRPr lang="en-US" sz="1600" dirty="0"/>
          </a:p>
          <a:p>
            <a:pPr marL="0" indent="0">
              <a:buNone/>
            </a:pPr>
            <a:r>
              <a:rPr lang="en-US" sz="1600" dirty="0"/>
              <a:t>As a rule of thumb:</a:t>
            </a:r>
          </a:p>
          <a:p>
            <a:r>
              <a:rPr lang="en-US" sz="1600" dirty="0"/>
              <a:t>Most loyal and at risk clients are female. Marketers should target them with specific package.</a:t>
            </a:r>
          </a:p>
          <a:p>
            <a:r>
              <a:rPr lang="en-US" sz="1600" dirty="0"/>
              <a:t>frequent smaller amount of transaction can be perceived as a red flag. When spotted, customer relationship team must act on it.</a:t>
            </a:r>
          </a:p>
          <a:p>
            <a:r>
              <a:rPr lang="en-US" sz="1600" dirty="0"/>
              <a:t>large expenditure can be a signal for cross selling products and it is also a sign of churn.</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15</a:t>
            </a:fld>
            <a:endParaRPr lang="en-US"/>
          </a:p>
        </p:txBody>
      </p:sp>
    </p:spTree>
    <p:extLst>
      <p:ext uri="{BB962C8B-B14F-4D97-AF65-F5344CB8AC3E}">
        <p14:creationId xmlns:p14="http://schemas.microsoft.com/office/powerpoint/2010/main" val="390207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16</a:t>
            </a:fld>
            <a:endParaRPr lang="en-US"/>
          </a:p>
        </p:txBody>
      </p:sp>
    </p:spTree>
    <p:extLst>
      <p:ext uri="{BB962C8B-B14F-4D97-AF65-F5344CB8AC3E}">
        <p14:creationId xmlns:p14="http://schemas.microsoft.com/office/powerpoint/2010/main" val="16777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noTextEdit="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04:00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even distribution.</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Identifying Clusters</a:t>
            </a:r>
          </a:p>
        </p:txBody>
      </p:sp>
      <p:graphicFrame>
        <p:nvGraphicFramePr>
          <p:cNvPr id="4" name="Table 4">
            <a:extLst>
              <a:ext uri="{FF2B5EF4-FFF2-40B4-BE49-F238E27FC236}">
                <a16:creationId xmlns:a16="http://schemas.microsoft.com/office/drawing/2014/main" id="{91DB84C5-D42B-40E2-A191-0C4BFE4BEB8A}"/>
              </a:ext>
            </a:extLst>
          </p:cNvPr>
          <p:cNvGraphicFramePr>
            <a:graphicFrameLocks noGrp="1"/>
          </p:cNvGraphicFramePr>
          <p:nvPr>
            <p:ph idx="1"/>
            <p:extLst>
              <p:ext uri="{D42A27DB-BD31-4B8C-83A1-F6EECF244321}">
                <p14:modId xmlns:p14="http://schemas.microsoft.com/office/powerpoint/2010/main" val="2091086045"/>
              </p:ext>
            </p:extLst>
          </p:nvPr>
        </p:nvGraphicFramePr>
        <p:xfrm>
          <a:off x="4603851" y="1314450"/>
          <a:ext cx="7522461" cy="3570282"/>
        </p:xfrm>
        <a:graphic>
          <a:graphicData uri="http://schemas.openxmlformats.org/drawingml/2006/table">
            <a:tbl>
              <a:tblPr firstRow="1" bandRow="1">
                <a:effectLst>
                  <a:innerShdw blurRad="76200" dist="63500" dir="1200000">
                    <a:srgbClr val="002060">
                      <a:alpha val="50000"/>
                    </a:srgbClr>
                  </a:innerShdw>
                </a:effectLst>
                <a:tableStyleId>{5C22544A-7EE6-4342-B048-85BDC9FD1C3A}</a:tableStyleId>
              </a:tblPr>
              <a:tblGrid>
                <a:gridCol w="2494066">
                  <a:extLst>
                    <a:ext uri="{9D8B030D-6E8A-4147-A177-3AD203B41FA5}">
                      <a16:colId xmlns:a16="http://schemas.microsoft.com/office/drawing/2014/main" val="1310406833"/>
                    </a:ext>
                  </a:extLst>
                </a:gridCol>
                <a:gridCol w="5028395">
                  <a:extLst>
                    <a:ext uri="{9D8B030D-6E8A-4147-A177-3AD203B41FA5}">
                      <a16:colId xmlns:a16="http://schemas.microsoft.com/office/drawing/2014/main" val="2739832833"/>
                    </a:ext>
                  </a:extLst>
                </a:gridCol>
              </a:tblGrid>
              <a:tr h="828335">
                <a:tc>
                  <a:txBody>
                    <a:bodyPr/>
                    <a:lstStyle/>
                    <a:p>
                      <a:pPr algn="ctr"/>
                      <a:r>
                        <a:rPr lang="en-US" sz="4500" dirty="0"/>
                        <a:t>CLUSTER</a:t>
                      </a:r>
                    </a:p>
                  </a:txBody>
                  <a:tcPr marL="102686" marR="102686" marT="51343" marB="51343" anchor="ctr"/>
                </a:tc>
                <a:tc>
                  <a:txBody>
                    <a:bodyPr/>
                    <a:lstStyle/>
                    <a:p>
                      <a:pPr algn="ctr"/>
                      <a:r>
                        <a:rPr lang="en-US" sz="4500" dirty="0"/>
                        <a:t>LABEL</a:t>
                      </a:r>
                    </a:p>
                  </a:txBody>
                  <a:tcPr marL="102686" marR="102686" marT="51343" marB="51343" anchor="ctr"/>
                </a:tc>
                <a:extLst>
                  <a:ext uri="{0D108BD9-81ED-4DB2-BD59-A6C34878D82A}">
                    <a16:rowId xmlns:a16="http://schemas.microsoft.com/office/drawing/2014/main" val="3858354930"/>
                  </a:ext>
                </a:extLst>
              </a:tr>
              <a:tr h="527987">
                <a:tc>
                  <a:txBody>
                    <a:bodyPr/>
                    <a:lstStyle/>
                    <a:p>
                      <a:pPr algn="ctr" fontAlgn="b"/>
                      <a:r>
                        <a:rPr lang="en-US" sz="2600" b="0" i="0" u="none" strike="noStrike">
                          <a:solidFill>
                            <a:srgbClr val="000000"/>
                          </a:solidFill>
                          <a:effectLst/>
                          <a:latin typeface="Calibri" panose="020F0502020204030204" pitchFamily="34" charset="0"/>
                        </a:rPr>
                        <a:t> Cluster 0</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Low value frequent users of services</a:t>
                      </a:r>
                    </a:p>
                  </a:txBody>
                  <a:tcPr marL="10696" marR="10696" marT="10696" marB="0" anchor="ctr"/>
                </a:tc>
                <a:extLst>
                  <a:ext uri="{0D108BD9-81ED-4DB2-BD59-A6C34878D82A}">
                    <a16:rowId xmlns:a16="http://schemas.microsoft.com/office/drawing/2014/main" val="201562301"/>
                  </a:ext>
                </a:extLst>
              </a:tr>
              <a:tr h="462515">
                <a:tc>
                  <a:txBody>
                    <a:bodyPr/>
                    <a:lstStyle/>
                    <a:p>
                      <a:pPr algn="ctr" fontAlgn="b"/>
                      <a:r>
                        <a:rPr lang="en-US" sz="2600" b="0" i="0" u="none" strike="noStrike">
                          <a:solidFill>
                            <a:srgbClr val="000000"/>
                          </a:solidFill>
                          <a:effectLst/>
                          <a:latin typeface="Calibri" panose="020F0502020204030204" pitchFamily="34" charset="0"/>
                        </a:rPr>
                        <a:t> Cluster 1</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a:t>
                      </a:r>
                      <a:r>
                        <a:rPr lang="en-US" sz="2600" b="0" i="0" u="none" strike="noStrike" dirty="0">
                          <a:solidFill>
                            <a:srgbClr val="FF0000"/>
                          </a:solidFill>
                          <a:effectLst/>
                          <a:latin typeface="Calibri" panose="020F0502020204030204" pitchFamily="34" charset="0"/>
                        </a:rPr>
                        <a:t>High risk </a:t>
                      </a:r>
                      <a:r>
                        <a:rPr lang="en-US" sz="2600" b="0" i="0" u="none" strike="noStrike" dirty="0">
                          <a:solidFill>
                            <a:srgbClr val="000000"/>
                          </a:solidFill>
                          <a:effectLst/>
                          <a:latin typeface="Calibri" panose="020F0502020204030204" pitchFamily="34" charset="0"/>
                        </a:rPr>
                        <a:t>clients</a:t>
                      </a:r>
                    </a:p>
                  </a:txBody>
                  <a:tcPr marL="10696" marR="10696" marT="10696" marB="0" anchor="ctr"/>
                </a:tc>
                <a:extLst>
                  <a:ext uri="{0D108BD9-81ED-4DB2-BD59-A6C34878D82A}">
                    <a16:rowId xmlns:a16="http://schemas.microsoft.com/office/drawing/2014/main" val="2855061675"/>
                  </a:ext>
                </a:extLst>
              </a:tr>
              <a:tr h="415671">
                <a:tc>
                  <a:txBody>
                    <a:bodyPr/>
                    <a:lstStyle/>
                    <a:p>
                      <a:pPr algn="ctr" fontAlgn="b"/>
                      <a:r>
                        <a:rPr lang="en-US" sz="2600" b="0" i="0" u="none" strike="noStrike">
                          <a:solidFill>
                            <a:srgbClr val="000000"/>
                          </a:solidFill>
                          <a:effectLst/>
                          <a:latin typeface="Calibri" panose="020F0502020204030204" pitchFamily="34" charset="0"/>
                        </a:rPr>
                        <a:t> Cluster 2</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Regular clients</a:t>
                      </a:r>
                    </a:p>
                  </a:txBody>
                  <a:tcPr marL="10696" marR="10696" marT="10696" marB="0" anchor="ctr"/>
                </a:tc>
                <a:extLst>
                  <a:ext uri="{0D108BD9-81ED-4DB2-BD59-A6C34878D82A}">
                    <a16:rowId xmlns:a16="http://schemas.microsoft.com/office/drawing/2014/main" val="4288892595"/>
                  </a:ext>
                </a:extLst>
              </a:tr>
              <a:tr h="873259">
                <a:tc>
                  <a:txBody>
                    <a:bodyPr/>
                    <a:lstStyle/>
                    <a:p>
                      <a:pPr algn="ctr" fontAlgn="b"/>
                      <a:r>
                        <a:rPr lang="en-US" sz="2600" b="0" i="0" u="none" strike="noStrike">
                          <a:solidFill>
                            <a:srgbClr val="000000"/>
                          </a:solidFill>
                          <a:effectLst/>
                          <a:latin typeface="Calibri" panose="020F0502020204030204" pitchFamily="34" charset="0"/>
                        </a:rPr>
                        <a:t> Cluster 3</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Most loyal clients. </a:t>
                      </a:r>
                    </a:p>
                    <a:p>
                      <a:pPr algn="ctr" fontAlgn="b"/>
                      <a:r>
                        <a:rPr lang="en-US" sz="2600" b="0" i="0" u="none" strike="noStrike" dirty="0">
                          <a:solidFill>
                            <a:srgbClr val="000000"/>
                          </a:solidFill>
                          <a:effectLst/>
                          <a:latin typeface="Calibri" panose="020F0502020204030204" pitchFamily="34" charset="0"/>
                        </a:rPr>
                        <a:t>(mostly consists of older clients)</a:t>
                      </a:r>
                    </a:p>
                  </a:txBody>
                  <a:tcPr marL="10696" marR="10696" marT="10696" marB="0" anchor="ctr"/>
                </a:tc>
                <a:extLst>
                  <a:ext uri="{0D108BD9-81ED-4DB2-BD59-A6C34878D82A}">
                    <a16:rowId xmlns:a16="http://schemas.microsoft.com/office/drawing/2014/main" val="4025865286"/>
                  </a:ext>
                </a:extLst>
              </a:tr>
              <a:tr h="462515">
                <a:tc>
                  <a:txBody>
                    <a:bodyPr/>
                    <a:lstStyle/>
                    <a:p>
                      <a:pPr algn="ctr" fontAlgn="b"/>
                      <a:r>
                        <a:rPr lang="en-US" sz="2600" b="0" i="0" u="none" strike="noStrike">
                          <a:solidFill>
                            <a:srgbClr val="000000"/>
                          </a:solidFill>
                          <a:effectLst/>
                          <a:latin typeface="Calibri" panose="020F0502020204030204" pitchFamily="34" charset="0"/>
                        </a:rPr>
                        <a:t> Cluster 4</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High value clients</a:t>
                      </a:r>
                    </a:p>
                  </a:txBody>
                  <a:tcPr marL="10696" marR="10696" marT="10696" marB="0" anchor="ctr"/>
                </a:tc>
                <a:extLst>
                  <a:ext uri="{0D108BD9-81ED-4DB2-BD59-A6C34878D82A}">
                    <a16:rowId xmlns:a16="http://schemas.microsoft.com/office/drawing/2014/main" val="554840606"/>
                  </a:ext>
                </a:extLst>
              </a:tr>
            </a:tbl>
          </a:graphicData>
        </a:graphic>
      </p:graphicFrame>
    </p:spTree>
    <p:extLst>
      <p:ext uri="{BB962C8B-B14F-4D97-AF65-F5344CB8AC3E}">
        <p14:creationId xmlns:p14="http://schemas.microsoft.com/office/powerpoint/2010/main" val="261052264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12" name="Content Placeholder 11">
            <a:extLst>
              <a:ext uri="{FF2B5EF4-FFF2-40B4-BE49-F238E27FC236}">
                <a16:creationId xmlns:a16="http://schemas.microsoft.com/office/drawing/2014/main" id="{1B87D0F5-34CE-4220-9351-ED66175B22B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32348" y="2438400"/>
            <a:ext cx="5181600" cy="1981200"/>
          </a:xfrm>
          <a:effectLst>
            <a:outerShdw blurRad="50800" dist="38100" dir="2700000" algn="tl" rotWithShape="0">
              <a:schemeClr val="accent1">
                <a:lumMod val="75000"/>
                <a:alpha val="40000"/>
              </a:schemeClr>
            </a:outerShdw>
          </a:effectLst>
        </p:spPr>
      </p:pic>
      <p:grpSp>
        <p:nvGrpSpPr>
          <p:cNvPr id="19" name="Group 18">
            <a:extLst>
              <a:ext uri="{FF2B5EF4-FFF2-40B4-BE49-F238E27FC236}">
                <a16:creationId xmlns:a16="http://schemas.microsoft.com/office/drawing/2014/main" id="{2095C302-24DD-446F-B93F-4AFDD854C50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4E40D681-D182-47E9-8294-D8A20CBB3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345459-1AA8-4CC0-847D-33AA562719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1DB4754-D6AB-4FFE-9293-A2C19DEA310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068DEE4F-4BF5-4BF9-94EB-3A0DBED558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D2FA630-5BD1-4340-AF0C-03EFA7417E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6" name="Table 16">
            <a:extLst>
              <a:ext uri="{FF2B5EF4-FFF2-40B4-BE49-F238E27FC236}">
                <a16:creationId xmlns:a16="http://schemas.microsoft.com/office/drawing/2014/main" id="{633A4B0B-65D3-4C6F-9BF0-C00203D3C8EB}"/>
              </a:ext>
            </a:extLst>
          </p:cNvPr>
          <p:cNvGraphicFramePr>
            <a:graphicFrameLocks noGrp="1"/>
          </p:cNvGraphicFramePr>
          <p:nvPr>
            <p:ph sz="half" idx="2"/>
            <p:extLst>
              <p:ext uri="{D42A27DB-BD31-4B8C-83A1-F6EECF244321}">
                <p14:modId xmlns:p14="http://schemas.microsoft.com/office/powerpoint/2010/main" val="1524192772"/>
              </p:ext>
            </p:extLst>
          </p:nvPr>
        </p:nvGraphicFramePr>
        <p:xfrm>
          <a:off x="368552" y="1938655"/>
          <a:ext cx="6241798" cy="3590290"/>
        </p:xfrm>
        <a:graphic>
          <a:graphicData uri="http://schemas.openxmlformats.org/drawingml/2006/table">
            <a:tbl>
              <a:tblPr firstRow="1" bandRow="1">
                <a:effectLst>
                  <a:outerShdw blurRad="50800" dist="38100" dir="5400000" algn="t" rotWithShape="0">
                    <a:schemeClr val="accent1">
                      <a:lumMod val="50000"/>
                      <a:alpha val="40000"/>
                    </a:schemeClr>
                  </a:outerShdw>
                </a:effectLst>
                <a:tableStyleId>{74C1A8A3-306A-4EB7-A6B1-4F7E0EB9C5D6}</a:tableStyleId>
              </a:tblPr>
              <a:tblGrid>
                <a:gridCol w="2324465">
                  <a:extLst>
                    <a:ext uri="{9D8B030D-6E8A-4147-A177-3AD203B41FA5}">
                      <a16:colId xmlns:a16="http://schemas.microsoft.com/office/drawing/2014/main" val="1058067349"/>
                    </a:ext>
                  </a:extLst>
                </a:gridCol>
                <a:gridCol w="3917333">
                  <a:extLst>
                    <a:ext uri="{9D8B030D-6E8A-4147-A177-3AD203B41FA5}">
                      <a16:colId xmlns:a16="http://schemas.microsoft.com/office/drawing/2014/main" val="1008826862"/>
                    </a:ext>
                  </a:extLst>
                </a:gridCol>
              </a:tblGrid>
              <a:tr h="370840">
                <a:tc>
                  <a:txBody>
                    <a:bodyPr/>
                    <a:lstStyle/>
                    <a:p>
                      <a:pPr algn="ctr" fontAlgn="b"/>
                      <a:r>
                        <a:rPr lang="en-US" sz="1600" b="1" u="none" strike="noStrike" dirty="0">
                          <a:solidFill>
                            <a:srgbClr val="FFFFFF"/>
                          </a:solidFill>
                          <a:effectLst/>
                        </a:rPr>
                        <a:t>Feature</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FFFFFF"/>
                          </a:solidFill>
                          <a:effectLst/>
                        </a:rPr>
                        <a:t>Observation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72708"/>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Total_Trans_Ct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794162"/>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Total_Trans_Amt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Above average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65326"/>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Total_Revolving_Bal</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5893177"/>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Total_Relationship_Count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More relationship indicates higher chance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3961347"/>
                  </a:ext>
                </a:extLst>
              </a:tr>
              <a:tr h="370840">
                <a:tc>
                  <a:txBody>
                    <a:bodyPr/>
                    <a:lstStyle/>
                    <a:p>
                      <a:pPr algn="l" fontAlgn="b"/>
                      <a:r>
                        <a:rPr lang="en-US" sz="1600" b="0" u="none" strike="noStrike" dirty="0">
                          <a:solidFill>
                            <a:srgbClr val="000000"/>
                          </a:solidFill>
                          <a:effectLst/>
                        </a:rPr>
                        <a:t> Total_Amt_Chng_Q4_Q1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68250"/>
                  </a:ext>
                </a:extLst>
              </a:tr>
              <a:tr h="370840">
                <a:tc>
                  <a:txBody>
                    <a:bodyPr/>
                    <a:lstStyle/>
                    <a:p>
                      <a:pPr algn="l" fontAlgn="b"/>
                      <a:r>
                        <a:rPr lang="en-US" sz="1600" b="0" u="none" strike="noStrike" dirty="0">
                          <a:solidFill>
                            <a:srgbClr val="000000"/>
                          </a:solidFill>
                          <a:effectLst/>
                        </a:rPr>
                        <a:t> Total_Ct_Chng_Q4_Q1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0680590"/>
                  </a:ext>
                </a:extLst>
              </a:tr>
              <a:tr h="370840">
                <a:tc>
                  <a:txBody>
                    <a:bodyPr/>
                    <a:lstStyle/>
                    <a:p>
                      <a:pPr algn="l" fontAlgn="b"/>
                      <a:r>
                        <a:rPr lang="en-US" sz="1600" b="0" u="none" strike="noStrike" dirty="0">
                          <a:solidFill>
                            <a:srgbClr val="000000"/>
                          </a:solidFill>
                          <a:effectLst/>
                        </a:rPr>
                        <a:t> Months_Inactive_12_mon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53494"/>
                  </a:ext>
                </a:extLst>
              </a:tr>
              <a:tr h="370840">
                <a:tc>
                  <a:txBody>
                    <a:bodyPr/>
                    <a:lstStyle/>
                    <a:p>
                      <a:pPr algn="l" fontAlgn="b"/>
                      <a:r>
                        <a:rPr lang="en-US" sz="1600" b="0" u="none" strike="noStrike" dirty="0">
                          <a:solidFill>
                            <a:srgbClr val="000000"/>
                          </a:solidFill>
                          <a:effectLst/>
                        </a:rPr>
                        <a:t> Contacts_Count_12_mon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9677370"/>
                  </a:ext>
                </a:extLst>
              </a:tr>
            </a:tbl>
          </a:graphicData>
        </a:graphic>
      </p:graphicFrame>
      <p:cxnSp>
        <p:nvCxnSpPr>
          <p:cNvPr id="25" name="Straight Connector 24">
            <a:extLst>
              <a:ext uri="{FF2B5EF4-FFF2-40B4-BE49-F238E27FC236}">
                <a16:creationId xmlns:a16="http://schemas.microsoft.com/office/drawing/2014/main" id="{E8864D0C-62EC-406C-A5BE-854486105F99}"/>
              </a:ext>
            </a:extLst>
          </p:cNvPr>
          <p:cNvCxnSpPr>
            <a:cxnSpLocks/>
          </p:cNvCxnSpPr>
          <p:nvPr/>
        </p:nvCxnSpPr>
        <p:spPr>
          <a:xfrm>
            <a:off x="838200" y="1412203"/>
            <a:ext cx="590550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2610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Grp="1" noRot="1" noChangeAspect="1" noMove="1" noResize="1" noEditPoints="1" noAdjustHandles="1" noChangeArrowheads="1" noChangeShapeType="1" noCrop="1"/>
          </p:cNvPicPr>
          <p:nvPr/>
        </p:nvPicPr>
        <p:blipFill rotWithShape="1">
          <a:blip r:embed="rId3"/>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224861" y="240275"/>
            <a:ext cx="3822189" cy="814661"/>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224861" y="1295201"/>
            <a:ext cx="4716768" cy="5422840"/>
          </a:xfrm>
        </p:spPr>
        <p:txBody>
          <a:bodyPr>
            <a:normAutofit/>
          </a:bodyPr>
          <a:lstStyle/>
          <a:p>
            <a:pPr marL="0" indent="0">
              <a:buNone/>
            </a:pPr>
            <a:r>
              <a:rPr lang="en-US" sz="1600" dirty="0"/>
              <a:t>Cluster 1 is the riskiest client segmentation. </a:t>
            </a:r>
          </a:p>
          <a:p>
            <a:r>
              <a:rPr lang="en-US" sz="1600" dirty="0"/>
              <a:t>Their </a:t>
            </a:r>
            <a:r>
              <a:rPr lang="en-US" sz="1600" b="1" dirty="0"/>
              <a:t>utilization ratio is low</a:t>
            </a:r>
            <a:r>
              <a:rPr lang="en-US" sz="1600" dirty="0"/>
              <a:t>. </a:t>
            </a:r>
          </a:p>
          <a:p>
            <a:pPr lvl="1"/>
            <a:r>
              <a:rPr lang="en-US" sz="1600" dirty="0"/>
              <a:t>offering incentives like </a:t>
            </a:r>
            <a:r>
              <a:rPr lang="en-US" sz="1600" b="1" dirty="0"/>
              <a:t>cash back</a:t>
            </a:r>
            <a:r>
              <a:rPr lang="en-US" sz="1600" dirty="0"/>
              <a:t>.</a:t>
            </a:r>
          </a:p>
          <a:p>
            <a:r>
              <a:rPr lang="en-US" sz="1600" dirty="0"/>
              <a:t>Their </a:t>
            </a:r>
            <a:r>
              <a:rPr lang="en-US" sz="1600" b="1" dirty="0"/>
              <a:t>credit limits are low</a:t>
            </a:r>
            <a:r>
              <a:rPr lang="en-US" sz="1600" dirty="0"/>
              <a:t>. Based on their credit habit, they can be offered a larger credit limit.</a:t>
            </a:r>
          </a:p>
          <a:p>
            <a:endParaRPr lang="en-US" sz="1600" dirty="0"/>
          </a:p>
          <a:p>
            <a:endParaRPr lang="en-US" sz="1600" dirty="0"/>
          </a:p>
          <a:p>
            <a:endParaRPr lang="en-US" sz="1600" dirty="0"/>
          </a:p>
          <a:p>
            <a:pPr marL="0" indent="0">
              <a:buNone/>
            </a:pPr>
            <a:r>
              <a:rPr lang="en-US" sz="1600" dirty="0"/>
              <a:t>As a rule of thumb:</a:t>
            </a:r>
          </a:p>
          <a:p>
            <a:r>
              <a:rPr lang="en-US" sz="1600" dirty="0"/>
              <a:t>Marketers should target </a:t>
            </a:r>
            <a:r>
              <a:rPr lang="en-US" sz="1600" b="1" dirty="0"/>
              <a:t>female clients </a:t>
            </a:r>
            <a:r>
              <a:rPr lang="en-US" sz="1600" dirty="0"/>
              <a:t>with specific package.</a:t>
            </a:r>
          </a:p>
          <a:p>
            <a:r>
              <a:rPr lang="en-US" sz="1600" b="1" dirty="0"/>
              <a:t>Frequent smaller amount of transaction </a:t>
            </a:r>
            <a:r>
              <a:rPr lang="en-US" sz="1600" dirty="0"/>
              <a:t>can be perceived as a red flag. When spotted, customer relationship team must act on it.</a:t>
            </a:r>
          </a:p>
          <a:p>
            <a:r>
              <a:rPr lang="en-US" sz="1600" b="1" dirty="0"/>
              <a:t>Large expenditure </a:t>
            </a:r>
            <a:r>
              <a:rPr lang="en-US" sz="1600" dirty="0"/>
              <a:t>can be a signal for cross selling </a:t>
            </a:r>
            <a:r>
              <a:rPr lang="en-US" sz="1600" dirty="0" err="1"/>
              <a:t>oppurtunity</a:t>
            </a:r>
            <a:r>
              <a:rPr lang="en-US" sz="1600" dirty="0"/>
              <a:t>, and it is also a sign of churn.</a:t>
            </a:r>
          </a:p>
        </p:txBody>
      </p:sp>
      <p:cxnSp>
        <p:nvCxnSpPr>
          <p:cNvPr id="7" name="Straight Connector 6">
            <a:extLst>
              <a:ext uri="{FF2B5EF4-FFF2-40B4-BE49-F238E27FC236}">
                <a16:creationId xmlns:a16="http://schemas.microsoft.com/office/drawing/2014/main" id="{3ED394F0-AC5F-4CDD-966F-7E91A315265A}"/>
              </a:ext>
            </a:extLst>
          </p:cNvPr>
          <p:cNvCxnSpPr>
            <a:cxnSpLocks/>
          </p:cNvCxnSpPr>
          <p:nvPr/>
        </p:nvCxnSpPr>
        <p:spPr>
          <a:xfrm>
            <a:off x="7251171" y="1054936"/>
            <a:ext cx="442271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232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3C7E3B-9307-48B1-B6B2-4EC55DCC3F7D}"/>
              </a:ext>
            </a:extLst>
          </p:cNvPr>
          <p:cNvGraphicFramePr/>
          <p:nvPr>
            <p:extLst>
              <p:ext uri="{D42A27DB-BD31-4B8C-83A1-F6EECF244321}">
                <p14:modId xmlns:p14="http://schemas.microsoft.com/office/powerpoint/2010/main" val="2958784490"/>
              </p:ext>
            </p:extLst>
          </p:nvPr>
        </p:nvGraphicFramePr>
        <p:xfrm>
          <a:off x="116541" y="1530043"/>
          <a:ext cx="11967882" cy="5088040"/>
        </p:xfrm>
        <a:graphic>
          <a:graphicData uri="http://schemas.openxmlformats.org/drawingml/2006/table">
            <a:tbl>
              <a:tblPr firstRow="1" firstCol="1" lastCol="1" bandRow="1">
                <a:tableStyleId>{8EC20E35-A176-4012-BC5E-935CFFF8708E}</a:tableStyleId>
              </a:tblPr>
              <a:tblGrid>
                <a:gridCol w="1222167">
                  <a:extLst>
                    <a:ext uri="{9D8B030D-6E8A-4147-A177-3AD203B41FA5}">
                      <a16:colId xmlns:a16="http://schemas.microsoft.com/office/drawing/2014/main" val="2203394092"/>
                    </a:ext>
                  </a:extLst>
                </a:gridCol>
                <a:gridCol w="1115310">
                  <a:extLst>
                    <a:ext uri="{9D8B030D-6E8A-4147-A177-3AD203B41FA5}">
                      <a16:colId xmlns:a16="http://schemas.microsoft.com/office/drawing/2014/main" val="2232761739"/>
                    </a:ext>
                  </a:extLst>
                </a:gridCol>
                <a:gridCol w="1061883">
                  <a:extLst>
                    <a:ext uri="{9D8B030D-6E8A-4147-A177-3AD203B41FA5}">
                      <a16:colId xmlns:a16="http://schemas.microsoft.com/office/drawing/2014/main" val="1504412931"/>
                    </a:ext>
                  </a:extLst>
                </a:gridCol>
                <a:gridCol w="1718602">
                  <a:extLst>
                    <a:ext uri="{9D8B030D-6E8A-4147-A177-3AD203B41FA5}">
                      <a16:colId xmlns:a16="http://schemas.microsoft.com/office/drawing/2014/main" val="376502948"/>
                    </a:ext>
                  </a:extLst>
                </a:gridCol>
                <a:gridCol w="1718602">
                  <a:extLst>
                    <a:ext uri="{9D8B030D-6E8A-4147-A177-3AD203B41FA5}">
                      <a16:colId xmlns:a16="http://schemas.microsoft.com/office/drawing/2014/main" val="2230706673"/>
                    </a:ext>
                  </a:extLst>
                </a:gridCol>
                <a:gridCol w="1729733">
                  <a:extLst>
                    <a:ext uri="{9D8B030D-6E8A-4147-A177-3AD203B41FA5}">
                      <a16:colId xmlns:a16="http://schemas.microsoft.com/office/drawing/2014/main" val="1605650558"/>
                    </a:ext>
                  </a:extLst>
                </a:gridCol>
                <a:gridCol w="436328">
                  <a:extLst>
                    <a:ext uri="{9D8B030D-6E8A-4147-A177-3AD203B41FA5}">
                      <a16:colId xmlns:a16="http://schemas.microsoft.com/office/drawing/2014/main" val="3759680136"/>
                    </a:ext>
                  </a:extLst>
                </a:gridCol>
                <a:gridCol w="2965257">
                  <a:extLst>
                    <a:ext uri="{9D8B030D-6E8A-4147-A177-3AD203B41FA5}">
                      <a16:colId xmlns:a16="http://schemas.microsoft.com/office/drawing/2014/main" val="2115515576"/>
                    </a:ext>
                  </a:extLst>
                </a:gridCol>
              </a:tblGrid>
              <a:tr h="254402">
                <a:tc>
                  <a:txBody>
                    <a:bodyPr/>
                    <a:lstStyle/>
                    <a:p>
                      <a:pPr algn="ctr" fontAlgn="b">
                        <a:spcBef>
                          <a:spcPts val="0"/>
                        </a:spcBef>
                        <a:spcAft>
                          <a:spcPts val="0"/>
                        </a:spcAft>
                      </a:pPr>
                      <a:r>
                        <a:rPr lang="en-US" sz="1050" b="1" u="none" strike="noStrike" dirty="0">
                          <a:effectLst/>
                        </a:rPr>
                        <a:t>  Variable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0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1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2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3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4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Churn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Comment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34350352"/>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Avg_Open_To_Buy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high value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64525430"/>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Avg_Utilization_Ratio</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minimal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no low utilization ratio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med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are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31069369"/>
                  </a:ext>
                </a:extLst>
              </a:tr>
              <a:tr h="254402">
                <a:tc>
                  <a:txBody>
                    <a:bodyPr/>
                    <a:lstStyle/>
                    <a:p>
                      <a:pPr algn="l" fontAlgn="b">
                        <a:spcBef>
                          <a:spcPts val="0"/>
                        </a:spcBef>
                        <a:spcAft>
                          <a:spcPts val="0"/>
                        </a:spcAft>
                      </a:pPr>
                      <a:r>
                        <a:rPr lang="en-US" sz="800" u="none" strike="noStrike">
                          <a:effectLst/>
                        </a:rPr>
                        <a:t>  Card_Category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High class   imbalance to comment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5159744"/>
                  </a:ext>
                </a:extLst>
              </a:tr>
              <a:tr h="254402">
                <a:tc>
                  <a:txBody>
                    <a:bodyPr/>
                    <a:lstStyle/>
                    <a:p>
                      <a:pPr algn="l" fontAlgn="b">
                        <a:spcBef>
                          <a:spcPts val="0"/>
                        </a:spcBef>
                        <a:spcAft>
                          <a:spcPts val="0"/>
                        </a:spcAft>
                      </a:pPr>
                      <a:r>
                        <a:rPr lang="en-US" sz="800" u="none" strike="noStrike">
                          <a:effectLst/>
                        </a:rPr>
                        <a:t>  Contacts_Count_12_mon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287886460"/>
                  </a:ext>
                </a:extLst>
              </a:tr>
              <a:tr h="254402">
                <a:tc>
                  <a:txBody>
                    <a:bodyPr/>
                    <a:lstStyle/>
                    <a:p>
                      <a:pPr algn="l" fontAlgn="b">
                        <a:spcBef>
                          <a:spcPts val="0"/>
                        </a:spcBef>
                        <a:spcAft>
                          <a:spcPts val="0"/>
                        </a:spcAft>
                      </a:pPr>
                      <a:r>
                        <a:rPr lang="en-US" sz="800" u="none" strike="noStrike">
                          <a:effectLst/>
                        </a:rPr>
                        <a:t>  Credit_Limit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all clients   from2k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mostly low   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2k to 4k, no   high limit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limit,   above 14k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4672825"/>
                  </a:ext>
                </a:extLst>
              </a:tr>
              <a:tr h="254402">
                <a:tc>
                  <a:txBody>
                    <a:bodyPr/>
                    <a:lstStyle/>
                    <a:p>
                      <a:pPr algn="l" fontAlgn="b">
                        <a:spcBef>
                          <a:spcPts val="0"/>
                        </a:spcBef>
                        <a:spcAft>
                          <a:spcPts val="0"/>
                        </a:spcAft>
                      </a:pPr>
                      <a:r>
                        <a:rPr lang="en-US" sz="800" u="none" strike="noStrike">
                          <a:effectLst/>
                        </a:rPr>
                        <a:t>  Customer_Age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older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95498725"/>
                  </a:ext>
                </a:extLst>
              </a:tr>
              <a:tr h="254402">
                <a:tc>
                  <a:txBody>
                    <a:bodyPr/>
                    <a:lstStyle/>
                    <a:p>
                      <a:pPr algn="l" fontAlgn="b">
                        <a:spcBef>
                          <a:spcPts val="0"/>
                        </a:spcBef>
                        <a:spcAft>
                          <a:spcPts val="0"/>
                        </a:spcAft>
                      </a:pPr>
                      <a:r>
                        <a:rPr lang="en-US" sz="800" u="none" strike="noStrike">
                          <a:effectLst/>
                        </a:rPr>
                        <a:t>  Dependent_count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count 3 and 4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120753049"/>
                  </a:ext>
                </a:extLst>
              </a:tr>
              <a:tr h="254402">
                <a:tc>
                  <a:txBody>
                    <a:bodyPr/>
                    <a:lstStyle/>
                    <a:p>
                      <a:pPr algn="l" fontAlgn="b">
                        <a:spcBef>
                          <a:spcPts val="0"/>
                        </a:spcBef>
                        <a:spcAft>
                          <a:spcPts val="0"/>
                        </a:spcAft>
                      </a:pPr>
                      <a:r>
                        <a:rPr lang="en-US" sz="800" u="none" strike="noStrike">
                          <a:effectLst/>
                        </a:rPr>
                        <a:t>  Education_Level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College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College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Uneducated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Graduates &gt;HS &gt;= Unknown&gt;=Uneducated, PG and PhD   is less likely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15110471"/>
                  </a:ext>
                </a:extLst>
              </a:tr>
              <a:tr h="254402">
                <a:tc>
                  <a:txBody>
                    <a:bodyPr/>
                    <a:lstStyle/>
                    <a:p>
                      <a:pPr algn="l" fontAlgn="b">
                        <a:spcBef>
                          <a:spcPts val="0"/>
                        </a:spcBef>
                        <a:spcAft>
                          <a:spcPts val="0"/>
                        </a:spcAft>
                      </a:pPr>
                      <a:r>
                        <a:rPr lang="en-US" sz="800" u="none" strike="noStrike">
                          <a:effectLst/>
                        </a:rPr>
                        <a:t>  Gender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Females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965204213"/>
                  </a:ext>
                </a:extLst>
              </a:tr>
              <a:tr h="254402">
                <a:tc>
                  <a:txBody>
                    <a:bodyPr/>
                    <a:lstStyle/>
                    <a:p>
                      <a:pPr algn="l" fontAlgn="b">
                        <a:spcBef>
                          <a:spcPts val="0"/>
                        </a:spcBef>
                        <a:spcAft>
                          <a:spcPts val="0"/>
                        </a:spcAft>
                      </a:pPr>
                      <a:r>
                        <a:rPr lang="en-US" sz="800" u="none" strike="noStrike">
                          <a:effectLst/>
                        </a:rPr>
                        <a:t>  Income_Category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40K_to_60K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40K_to_60K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Unknown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Less than 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820917862"/>
                  </a:ext>
                </a:extLst>
              </a:tr>
              <a:tr h="254402">
                <a:tc>
                  <a:txBody>
                    <a:bodyPr/>
                    <a:lstStyle/>
                    <a:p>
                      <a:pPr algn="l" fontAlgn="b">
                        <a:spcBef>
                          <a:spcPts val="0"/>
                        </a:spcBef>
                        <a:spcAft>
                          <a:spcPts val="0"/>
                        </a:spcAft>
                      </a:pPr>
                      <a:r>
                        <a:rPr lang="en-US" sz="800" u="none" strike="noStrike">
                          <a:effectLst/>
                        </a:rPr>
                        <a:t>  Marital_Status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Single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is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47905500"/>
                  </a:ext>
                </a:extLst>
              </a:tr>
              <a:tr h="254402">
                <a:tc>
                  <a:txBody>
                    <a:bodyPr/>
                    <a:lstStyle/>
                    <a:p>
                      <a:pPr algn="l" fontAlgn="b">
                        <a:spcBef>
                          <a:spcPts val="0"/>
                        </a:spcBef>
                        <a:spcAft>
                          <a:spcPts val="0"/>
                        </a:spcAft>
                      </a:pPr>
                      <a:r>
                        <a:rPr lang="en-US" sz="800" u="none" strike="noStrike">
                          <a:effectLst/>
                        </a:rPr>
                        <a:t>  Months_Inactive_12_mon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81245709"/>
                  </a:ext>
                </a:extLst>
              </a:tr>
              <a:tr h="254402">
                <a:tc>
                  <a:txBody>
                    <a:bodyPr/>
                    <a:lstStyle/>
                    <a:p>
                      <a:pPr algn="l" fontAlgn="b">
                        <a:spcBef>
                          <a:spcPts val="0"/>
                        </a:spcBef>
                        <a:spcAft>
                          <a:spcPts val="0"/>
                        </a:spcAft>
                      </a:pPr>
                      <a:r>
                        <a:rPr lang="en-US" sz="800" u="none" strike="noStrike">
                          <a:effectLst/>
                        </a:rPr>
                        <a:t>  Months_on_book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good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loyal customer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92955952"/>
                  </a:ext>
                </a:extLst>
              </a:tr>
              <a:tr h="254402">
                <a:tc>
                  <a:txBody>
                    <a:bodyPr/>
                    <a:lstStyle/>
                    <a:p>
                      <a:pPr algn="l" fontAlgn="b">
                        <a:spcBef>
                          <a:spcPts val="0"/>
                        </a:spcBef>
                        <a:spcAft>
                          <a:spcPts val="0"/>
                        </a:spcAft>
                      </a:pPr>
                      <a:r>
                        <a:rPr lang="en-US" sz="800" u="none" strike="noStrike">
                          <a:effectLst/>
                        </a:rPr>
                        <a:t>  Total_Amt_Chng_Q4_Q1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High frequency if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16835550"/>
                  </a:ext>
                </a:extLst>
              </a:tr>
              <a:tr h="254402">
                <a:tc>
                  <a:txBody>
                    <a:bodyPr/>
                    <a:lstStyle/>
                    <a:p>
                      <a:pPr algn="l" fontAlgn="b">
                        <a:spcBef>
                          <a:spcPts val="0"/>
                        </a:spcBef>
                        <a:spcAft>
                          <a:spcPts val="0"/>
                        </a:spcAft>
                      </a:pPr>
                      <a:r>
                        <a:rPr lang="en-US" sz="800" u="none" strike="noStrike">
                          <a:effectLst/>
                        </a:rPr>
                        <a:t>  Total_Ct_Chng_Q4_Q1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779733960"/>
                  </a:ext>
                </a:extLst>
              </a:tr>
              <a:tr h="254402">
                <a:tc>
                  <a:txBody>
                    <a:bodyPr/>
                    <a:lstStyle/>
                    <a:p>
                      <a:pPr algn="l" fontAlgn="b">
                        <a:spcBef>
                          <a:spcPts val="0"/>
                        </a:spcBef>
                        <a:spcAft>
                          <a:spcPts val="0"/>
                        </a:spcAft>
                      </a:pPr>
                      <a:r>
                        <a:rPr lang="en-US" sz="800" u="none" strike="noStrike">
                          <a:effectLst/>
                        </a:rPr>
                        <a:t>  Total_Relationship_Count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2 and 3 are most   frequent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692770404"/>
                  </a:ext>
                </a:extLst>
              </a:tr>
              <a:tr h="254402">
                <a:tc>
                  <a:txBody>
                    <a:bodyPr/>
                    <a:lstStyle/>
                    <a:p>
                      <a:pPr algn="l" fontAlgn="b">
                        <a:spcBef>
                          <a:spcPts val="0"/>
                        </a:spcBef>
                        <a:spcAft>
                          <a:spcPts val="0"/>
                        </a:spcAft>
                      </a:pPr>
                      <a:r>
                        <a:rPr lang="en-US" sz="800" u="none" strike="noStrike">
                          <a:effectLst/>
                        </a:rPr>
                        <a:t>  Total_Revolving_Bal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559016264"/>
                  </a:ext>
                </a:extLst>
              </a:tr>
              <a:tr h="254402">
                <a:tc>
                  <a:txBody>
                    <a:bodyPr/>
                    <a:lstStyle/>
                    <a:p>
                      <a:pPr algn="l" fontAlgn="b">
                        <a:spcBef>
                          <a:spcPts val="0"/>
                        </a:spcBef>
                        <a:spcAft>
                          <a:spcPts val="0"/>
                        </a:spcAft>
                      </a:pPr>
                      <a:r>
                        <a:rPr lang="en-US" sz="800" u="none" strike="noStrike">
                          <a:effectLst/>
                        </a:rPr>
                        <a:t>  Total_Trans_Amt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transaction amount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mid amount till 5k med </a:t>
                      </a:r>
                      <a:r>
                        <a:rPr lang="en-US" sz="800" u="none" strike="noStrike" dirty="0" err="1">
                          <a:effectLst/>
                        </a:rPr>
                        <a:t>freq</a:t>
                      </a:r>
                      <a:r>
                        <a:rPr lang="en-US" sz="800" u="none" strike="noStrike" dirty="0">
                          <a:effectLst/>
                        </a:rPr>
                        <a:t>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low amounts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15432168"/>
                  </a:ext>
                </a:extLst>
              </a:tr>
              <a:tr h="254402">
                <a:tc>
                  <a:txBody>
                    <a:bodyPr/>
                    <a:lstStyle/>
                    <a:p>
                      <a:pPr algn="l" fontAlgn="b">
                        <a:spcBef>
                          <a:spcPts val="0"/>
                        </a:spcBef>
                        <a:spcAft>
                          <a:spcPts val="0"/>
                        </a:spcAft>
                      </a:pPr>
                      <a:r>
                        <a:rPr lang="en-US" sz="800" u="none" strike="noStrike">
                          <a:effectLst/>
                        </a:rPr>
                        <a:t>  Total_Trans_Ct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heavy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moderate user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between 30 to 50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553287726"/>
                  </a:ext>
                </a:extLst>
              </a:tr>
            </a:tbl>
          </a:graphicData>
        </a:graphic>
      </p:graphicFrame>
      <p:sp>
        <p:nvSpPr>
          <p:cNvPr id="5" name="Rectangle 4">
            <a:extLst>
              <a:ext uri="{FF2B5EF4-FFF2-40B4-BE49-F238E27FC236}">
                <a16:creationId xmlns:a16="http://schemas.microsoft.com/office/drawing/2014/main" id="{0835FA2D-3B48-4F3D-943F-751E97D4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8EF3-4B33-4487-BAF1-F2C0E9CB3480}"/>
              </a:ext>
            </a:extLst>
          </p:cNvPr>
          <p:cNvSpPr>
            <a:spLocks noGrp="1"/>
          </p:cNvSpPr>
          <p:nvPr>
            <p:ph type="title"/>
          </p:nvPr>
        </p:nvSpPr>
        <p:spPr/>
        <p:txBody>
          <a:bodyPr>
            <a:normAutofit/>
          </a:bodyPr>
          <a:lstStyle/>
          <a:p>
            <a:pPr algn="ctr"/>
            <a:r>
              <a:rPr lang="en-US" sz="3200" dirty="0">
                <a:solidFill>
                  <a:schemeClr val="bg1">
                    <a:lumMod val="95000"/>
                  </a:schemeClr>
                </a:solidFill>
              </a:rPr>
              <a:t>Summary of exploring</a:t>
            </a:r>
          </a:p>
        </p:txBody>
      </p:sp>
    </p:spTree>
    <p:extLst>
      <p:ext uri="{BB962C8B-B14F-4D97-AF65-F5344CB8AC3E}">
        <p14:creationId xmlns:p14="http://schemas.microsoft.com/office/powerpoint/2010/main" val="38873256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8" y="218542"/>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94304"/>
            <a:ext cx="5496903" cy="3133234"/>
          </a:xfrm>
          <a:prstGeom prst="rect">
            <a:avLst/>
          </a:prstGeom>
        </p:spPr>
      </p:pic>
    </p:spTree>
    <p:extLst>
      <p:ext uri="{BB962C8B-B14F-4D97-AF65-F5344CB8AC3E}">
        <p14:creationId xmlns:p14="http://schemas.microsoft.com/office/powerpoint/2010/main" val="7469391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0D9799-647C-4780-8A18-C63A8D7136B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Dashboard</a:t>
            </a:r>
          </a:p>
        </p:txBody>
      </p:sp>
      <p:pic>
        <p:nvPicPr>
          <p:cNvPr id="5" name="Content Placeholder 4" descr="Timeline&#10;&#10;Description automatically generated">
            <a:extLst>
              <a:ext uri="{FF2B5EF4-FFF2-40B4-BE49-F238E27FC236}">
                <a16:creationId xmlns:a16="http://schemas.microsoft.com/office/drawing/2014/main" id="{81A3D10D-3CCB-47FB-A437-C8E9CF492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8713" y="0"/>
            <a:ext cx="6223246" cy="6857572"/>
          </a:xfrm>
          <a:prstGeom prst="rect">
            <a:avLst/>
          </a:prstGeom>
        </p:spPr>
      </p:pic>
    </p:spTree>
    <p:extLst>
      <p:ext uri="{BB962C8B-B14F-4D97-AF65-F5344CB8AC3E}">
        <p14:creationId xmlns:p14="http://schemas.microsoft.com/office/powerpoint/2010/main" val="1289962194"/>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in North 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171450" lvl="1"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predict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Drilldown="1" noChangeAspect="1" noMove="1" noResize="1"/>
          </p:cNvGraphicFramePr>
          <p:nvPr>
            <p:ph idx="1"/>
            <p:extLst>
              <p:ext uri="{D42A27DB-BD31-4B8C-83A1-F6EECF244321}">
                <p14:modId xmlns:p14="http://schemas.microsoft.com/office/powerpoint/2010/main" val="2460062245"/>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9565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p:cNvSpPr>
          <p:nvPr>
            <p:ph type="title"/>
          </p:nvPr>
        </p:nvSpPr>
        <p:spPr/>
        <p:txBody>
          <a:bodyPr/>
          <a:lstStyle/>
          <a:p>
            <a:r>
              <a:rPr lang="en-US" dirty="0"/>
              <a:t>Cluster size</a:t>
            </a:r>
          </a:p>
        </p:txBody>
      </p:sp>
      <p:sp>
        <p:nvSpPr>
          <p:cNvPr id="4" name="Content Placeholder 3">
            <a:extLst>
              <a:ext uri="{FF2B5EF4-FFF2-40B4-BE49-F238E27FC236}">
                <a16:creationId xmlns:a16="http://schemas.microsoft.com/office/drawing/2014/main" id="{468BA153-F31F-4330-9BA8-E8191507CF5F}"/>
              </a:ext>
            </a:extLst>
          </p:cNvPr>
          <p:cNvSpPr>
            <a:spLocks noGrp="1"/>
          </p:cNvSpPr>
          <p:nvPr>
            <p:ph sz="half" idx="2"/>
          </p:nvPr>
        </p:nvSpPr>
        <p:spPr>
          <a:xfrm>
            <a:off x="6637096" y="5193627"/>
            <a:ext cx="4930882" cy="1052511"/>
          </a:xfrm>
        </p:spPr>
        <p:txBody>
          <a:bodyPr numCol="1" anchor="ctr">
            <a:normAutofit/>
          </a:bodyPr>
          <a:lstStyle/>
          <a:p>
            <a:r>
              <a:rPr lang="en-US" sz="1600" dirty="0"/>
              <a:t>Cluster 2 is the largest.</a:t>
            </a:r>
          </a:p>
          <a:p>
            <a:r>
              <a:rPr lang="en-US" sz="1600" dirty="0"/>
              <a:t>Cluster 1 is next.</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47338"/>
            <a:ext cx="4336943" cy="3209338"/>
          </a:xfrm>
          <a:prstGeom prst="rect">
            <a:avLst/>
          </a:prstGeom>
        </p:spPr>
      </p:pic>
      <p:grpSp>
        <p:nvGrpSpPr>
          <p:cNvPr id="9" name="Group 8">
            <a:extLst>
              <a:ext uri="{FF2B5EF4-FFF2-40B4-BE49-F238E27FC236}">
                <a16:creationId xmlns:a16="http://schemas.microsoft.com/office/drawing/2014/main" id="{86340EE1-FE8F-407D-9B20-C9F7BE892C1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 name="Rectangle 9">
              <a:extLst>
                <a:ext uri="{FF2B5EF4-FFF2-40B4-BE49-F238E27FC236}">
                  <a16:creationId xmlns:a16="http://schemas.microsoft.com/office/drawing/2014/main" id="{D75089DB-893E-401E-9930-27C19BA9D4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6487E6A-4609-42FA-87AE-01C7442BB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9ACF07B3-C945-4CE8-8919-FCFD68856EC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74BE1315-585E-4C10-80A5-5BAD5E863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B10495-7439-4916-A474-110D0BA6F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3">
            <a:extLst>
              <a:ext uri="{FF2B5EF4-FFF2-40B4-BE49-F238E27FC236}">
                <a16:creationId xmlns:a16="http://schemas.microsoft.com/office/drawing/2014/main" id="{64155431-FCBE-41A3-AA17-04E5C505AB4D}"/>
              </a:ext>
            </a:extLst>
          </p:cNvPr>
          <p:cNvSpPr txBox="1">
            <a:spLocks/>
          </p:cNvSpPr>
          <p:nvPr/>
        </p:nvSpPr>
        <p:spPr>
          <a:xfrm>
            <a:off x="629161" y="5101885"/>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pic>
        <p:nvPicPr>
          <p:cNvPr id="6" name="Content Placeholder 5" descr="Chart, bar chart&#10;&#10;Description automatically generated">
            <a:extLst>
              <a:ext uri="{FF2B5EF4-FFF2-40B4-BE49-F238E27FC236}">
                <a16:creationId xmlns:a16="http://schemas.microsoft.com/office/drawing/2014/main" id="{94E0CA26-C2A0-47B2-AD21-2E03DE1557A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629239" y="661988"/>
            <a:ext cx="4930882" cy="4351338"/>
          </a:xfrm>
        </p:spPr>
      </p:pic>
      <p:cxnSp>
        <p:nvCxnSpPr>
          <p:cNvPr id="15" name="Straight Connector 14">
            <a:extLst>
              <a:ext uri="{FF2B5EF4-FFF2-40B4-BE49-F238E27FC236}">
                <a16:creationId xmlns:a16="http://schemas.microsoft.com/office/drawing/2014/main" id="{816C71E8-5C50-439F-9CEB-32EFFEFADB7E}"/>
              </a:ext>
            </a:extLst>
          </p:cNvPr>
          <p:cNvCxnSpPr>
            <a:cxnSpLocks/>
          </p:cNvCxnSpPr>
          <p:nvPr/>
        </p:nvCxnSpPr>
        <p:spPr>
          <a:xfrm>
            <a:off x="838200" y="1412203"/>
            <a:ext cx="4336943"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0280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2">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4 and 1 has similar distribution. </a:t>
            </a: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a well balanced distribution, it does not have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331</TotalTime>
  <Words>2052</Words>
  <Application>Microsoft Office PowerPoint</Application>
  <PresentationFormat>Widescreen</PresentationFormat>
  <Paragraphs>320</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CLUSTERS</vt:lpstr>
      <vt:lpstr>Cluster size</vt:lpstr>
      <vt:lpstr>Features that isolates client segmentation</vt:lpstr>
      <vt:lpstr>Customer Age</vt:lpstr>
      <vt:lpstr>Credit Limit</vt:lpstr>
      <vt:lpstr>Average Utilization Ratio</vt:lpstr>
      <vt:lpstr>Total Revolving Balance</vt:lpstr>
      <vt:lpstr>Identifying Clusters</vt:lpstr>
      <vt:lpstr>CHURN PREDICTION</vt:lpstr>
      <vt:lpstr>Impact of feature values</vt:lpstr>
      <vt:lpstr>RECOMMENDATIONS</vt:lpstr>
      <vt:lpstr>THANK YOU</vt:lpstr>
      <vt:lpstr>APPENDIX</vt:lpstr>
      <vt:lpstr>Features of the dataset</vt:lpstr>
      <vt:lpstr>Summary of exploring</vt:lpstr>
      <vt:lpstr>Exploration</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2021-07-22T19:19:17Z</dcterms:modified>
</cp:coreProperties>
</file>