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9" r:id="rId6"/>
    <p:sldId id="283" r:id="rId7"/>
    <p:sldId id="281" r:id="rId8"/>
    <p:sldId id="278" r:id="rId9"/>
    <p:sldId id="288" r:id="rId10"/>
    <p:sldId id="286" r:id="rId11"/>
    <p:sldId id="287" r:id="rId12"/>
    <p:sldId id="261" r:id="rId13"/>
    <p:sldId id="280" r:id="rId14"/>
    <p:sldId id="285" r:id="rId15"/>
    <p:sldId id="260" r:id="rId16"/>
    <p:sldId id="276" r:id="rId17"/>
    <p:sldId id="277" r:id="rId18"/>
    <p:sldId id="282" r:id="rId19"/>
    <p:sldId id="289"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4B4"/>
    <a:srgbClr val="C7D4ED"/>
    <a:srgbClr val="FCE137"/>
    <a:srgbClr val="23232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179" dt="2021-07-21T23:52:12.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20"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2T00:00:58.558" v="2853"/>
      <pc:docMkLst>
        <pc:docMk/>
      </pc:docMkLst>
      <pc:sldChg chg="addSp delSp modSp new mod setBg addAnim modAnim setClrOvrMap">
        <pc:chgData name="Tamjid Ahsan" userId="15c1a18861ae33e8" providerId="LiveId" clId="{B4F66AF7-A10F-4D64-B2E7-DA3083221450}" dt="2021-07-19T09:17:05.727" v="2344"/>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ac:chgData name="Tamjid Ahsan" userId="15c1a18861ae33e8" providerId="LiveId" clId="{B4F66AF7-A10F-4D64-B2E7-DA3083221450}" dt="2021-07-19T09:17:04.289" v="2343"/>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1T23:53:24.068" v="2785"/>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1T03:51:34.913" v="2404"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pc:chgData name="Tamjid Ahsan" userId="15c1a18861ae33e8" providerId="LiveId" clId="{B4F66AF7-A10F-4D64-B2E7-DA3083221450}" dt="2021-07-21T23:53:46.180" v="2792"/>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19T09:16:26.493" v="2332"/>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1T23:58:01.745" v="2829"/>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1T08:50:47.209" v="2602" actId="1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1T23:56:34.660" v="2815"/>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1T08:57:51.440" v="2710" actId="2057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pc:chgData name="Tamjid Ahsan" userId="15c1a18861ae33e8" providerId="LiveId" clId="{B4F66AF7-A10F-4D64-B2E7-DA3083221450}" dt="2021-07-21T23:55:09.532" v="2803"/>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19T02:40:02.265" v="1850" actId="242"/>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modTransition setBg modNotesTx">
        <pc:chgData name="Tamjid Ahsan" userId="15c1a18861ae33e8" providerId="LiveId" clId="{B4F66AF7-A10F-4D64-B2E7-DA3083221450}" dt="2021-07-21T23:57:41.712" v="2826"/>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1T23:54:54.270" v="2801"/>
        <pc:sldMkLst>
          <pc:docMk/>
          <pc:sldMk cId="3266602803" sldId="283"/>
        </pc:sldMkLst>
        <pc:spChg chg="mod">
          <ac:chgData name="Tamjid Ahsan" userId="15c1a18861ae33e8" providerId="LiveId" clId="{B4F66AF7-A10F-4D64-B2E7-DA3083221450}" dt="2021-07-21T08:28:16.368" v="2419"/>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1T08:30:01.676" v="2430" actId="1076"/>
          <ac:spMkLst>
            <pc:docMk/>
            <pc:sldMk cId="3266602803" sldId="283"/>
            <ac:spMk id="4" creationId="{468BA153-F31F-4330-9BA8-E8191507CF5F}"/>
          </ac:spMkLst>
        </pc:spChg>
        <pc:spChg chg="add mod ord">
          <ac:chgData name="Tamjid Ahsan" userId="15c1a18861ae33e8" providerId="LiveId" clId="{B4F66AF7-A10F-4D64-B2E7-DA3083221450}" dt="2021-07-21T08:29:57.772" v="2429" actId="1076"/>
          <ac:spMkLst>
            <pc:docMk/>
            <pc:sldMk cId="3266602803" sldId="283"/>
            <ac:spMk id="8" creationId="{64155431-FCBE-41A3-AA17-04E5C505AB4D}"/>
          </ac:spMkLst>
        </pc:spChg>
        <pc:spChg chg="mod">
          <ac:chgData name="Tamjid Ahsan" userId="15c1a18861ae33e8" providerId="LiveId" clId="{B4F66AF7-A10F-4D64-B2E7-DA3083221450}" dt="2021-07-21T08:29:06.762" v="2421"/>
          <ac:spMkLst>
            <pc:docMk/>
            <pc:sldMk cId="3266602803" sldId="283"/>
            <ac:spMk id="10" creationId="{D75089DB-893E-401E-9930-27C19BA9D40D}"/>
          </ac:spMkLst>
        </pc:spChg>
        <pc:spChg chg="mod">
          <ac:chgData name="Tamjid Ahsan" userId="15c1a18861ae33e8" providerId="LiveId" clId="{B4F66AF7-A10F-4D64-B2E7-DA3083221450}" dt="2021-07-21T08:29:06.762" v="2421"/>
          <ac:spMkLst>
            <pc:docMk/>
            <pc:sldMk cId="3266602803" sldId="283"/>
            <ac:spMk id="11" creationId="{D6487E6A-4609-42FA-87AE-01C7442BB53D}"/>
          </ac:spMkLst>
        </pc:spChg>
        <pc:spChg chg="mod">
          <ac:chgData name="Tamjid Ahsan" userId="15c1a18861ae33e8" providerId="LiveId" clId="{B4F66AF7-A10F-4D64-B2E7-DA3083221450}" dt="2021-07-21T08:29:17.552" v="2422"/>
          <ac:spMkLst>
            <pc:docMk/>
            <pc:sldMk cId="3266602803" sldId="283"/>
            <ac:spMk id="13" creationId="{74BE1315-585E-4C10-80A5-5BAD5E863FFB}"/>
          </ac:spMkLst>
        </pc:spChg>
        <pc:spChg chg="mod">
          <ac:chgData name="Tamjid Ahsan" userId="15c1a18861ae33e8" providerId="LiveId" clId="{B4F66AF7-A10F-4D64-B2E7-DA3083221450}" dt="2021-07-21T08:29:17.552" v="2422"/>
          <ac:spMkLst>
            <pc:docMk/>
            <pc:sldMk cId="3266602803" sldId="283"/>
            <ac:spMk id="14" creationId="{D5B10495-7439-4916-A474-110D0BA6F60E}"/>
          </ac:spMkLst>
        </pc:spChg>
        <pc:grpChg chg="add mod">
          <ac:chgData name="Tamjid Ahsan" userId="15c1a18861ae33e8" providerId="LiveId" clId="{B4F66AF7-A10F-4D64-B2E7-DA3083221450}" dt="2021-07-21T08:29:06.762" v="2421"/>
          <ac:grpSpMkLst>
            <pc:docMk/>
            <pc:sldMk cId="3266602803" sldId="283"/>
            <ac:grpSpMk id="9" creationId="{86340EE1-FE8F-407D-9B20-C9F7BE892C1F}"/>
          </ac:grpSpMkLst>
        </pc:grpChg>
        <pc:grpChg chg="add mod">
          <ac:chgData name="Tamjid Ahsan" userId="15c1a18861ae33e8" providerId="LiveId" clId="{B4F66AF7-A10F-4D64-B2E7-DA3083221450}" dt="2021-07-21T08:29:17.552" v="2422"/>
          <ac:grpSpMkLst>
            <pc:docMk/>
            <pc:sldMk cId="3266602803" sldId="283"/>
            <ac:grpSpMk id="12" creationId="{9ACF07B3-C945-4CE8-8919-FCFD68856EC2}"/>
          </ac:grpSpMkLst>
        </pc:grpChg>
        <pc:picChg chg="add mod ord">
          <ac:chgData name="Tamjid Ahsan" userId="15c1a18861ae33e8" providerId="LiveId" clId="{B4F66AF7-A10F-4D64-B2E7-DA3083221450}" dt="2021-07-21T08:29:29.027" v="2424" actId="166"/>
          <ac:picMkLst>
            <pc:docMk/>
            <pc:sldMk cId="3266602803" sldId="283"/>
            <ac:picMk id="6" creationId="{94E0CA26-C2A0-47B2-AD21-2E03DE1557AC}"/>
          </ac:picMkLst>
        </pc:picChg>
        <pc:picChg chg="add mod">
          <ac:chgData name="Tamjid Ahsan" userId="15c1a18861ae33e8" providerId="LiveId" clId="{B4F66AF7-A10F-4D64-B2E7-DA3083221450}" dt="2021-07-21T08:27:20.073" v="2416" actId="1076"/>
          <ac:picMkLst>
            <pc:docMk/>
            <pc:sldMk cId="3266602803" sldId="283"/>
            <ac:picMk id="7" creationId="{23B747CC-B92B-47F8-80D7-3E717555678F}"/>
          </ac:picMkLst>
        </pc:picChg>
        <pc:cxnChg chg="add mod">
          <ac:chgData name="Tamjid Ahsan" userId="15c1a18861ae33e8" providerId="LiveId" clId="{B4F66AF7-A10F-4D64-B2E7-DA3083221450}" dt="2021-07-21T08:29:52.760" v="2428" actId="14100"/>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2T00:00:50.090" v="2851"/>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19T09:22:13.403" v="2371" actId="1076"/>
          <ac:picMkLst>
            <pc:docMk/>
            <pc:sldMk cId="746939195" sldId="284"/>
            <ac:picMk id="10" creationId="{FD5AF841-45BF-4570-ADC0-62B89C805066}"/>
          </ac:picMkLst>
        </pc:picChg>
      </pc:sldChg>
      <pc:sldChg chg="addSp delSp modSp new mod modTransition">
        <pc:chgData name="Tamjid Ahsan" userId="15c1a18861ae33e8" providerId="LiveId" clId="{B4F66AF7-A10F-4D64-B2E7-DA3083221450}" dt="2021-07-21T23:57:54.829" v="2827"/>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1T23:55:52.477" v="2808"/>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19T03:07:02.925" v="2113" actId="313"/>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19T03:06:56.754" v="2109" actId="2660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1T23:56:04.248" v="2809"/>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19T03:11:14.879" v="2297" actId="26606"/>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19T03:11:14.879" v="2297" actId="26606"/>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pc:chgData name="Tamjid Ahsan" userId="15c1a18861ae33e8" providerId="LiveId" clId="{B4F66AF7-A10F-4D64-B2E7-DA3083221450}" dt="2021-07-21T23:55:32.879" v="2805"/>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19T03:06:05.701" v="2090" actId="26606"/>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19T03:06:05.701" v="2090" actId="2660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2T00:00:14.782" v="2849"/>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1T23:52:40.012" v="2783" actId="122"/>
          <ac:graphicFrameMkLst>
            <pc:docMk/>
            <pc:sldMk cId="3887325617" sldId="289"/>
            <ac:graphicFrameMk id="4" creationId="{753C7E3B-9307-48B1-B6B2-4EC55DCC3F7D}"/>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endParaRPr lang="en-US" dirty="0"/>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endParaRPr lang="en-US" sz="1600" kern="1200" dirty="0"/>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https://www.andarsoftware.com/servlet/eAndar.article/4046/One-Surefire-Way-to-Avoid-Having-A-Leaky-Bucket-of-Donors</a:t>
            </a:r>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most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 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15</a:t>
            </a:fld>
            <a:endParaRPr lang="en-US"/>
          </a:p>
        </p:txBody>
      </p:sp>
    </p:spTree>
    <p:extLst>
      <p:ext uri="{BB962C8B-B14F-4D97-AF65-F5344CB8AC3E}">
        <p14:creationId xmlns:p14="http://schemas.microsoft.com/office/powerpoint/2010/main" val="390207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16</a:t>
            </a:fld>
            <a:endParaRPr lang="en-US"/>
          </a:p>
        </p:txBody>
      </p:sp>
    </p:spTree>
    <p:extLst>
      <p:ext uri="{BB962C8B-B14F-4D97-AF65-F5344CB8AC3E}">
        <p14:creationId xmlns:p14="http://schemas.microsoft.com/office/powerpoint/2010/main" val="16777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7/21/2021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7/21/2021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noTextEdit="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04:00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even distribution.</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2091086045"/>
              </p:ext>
            </p:extLst>
          </p:nvPr>
        </p:nvGraphicFramePr>
        <p:xfrm>
          <a:off x="4603851" y="1314450"/>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most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products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2958784490"/>
              </p:ext>
            </p:extLst>
          </p:nvPr>
        </p:nvGraphicFramePr>
        <p:xfrm>
          <a:off x="116541" y="1530043"/>
          <a:ext cx="11967882" cy="5088040"/>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a:effectLst/>
                        </a:rPr>
                        <a:t>  Card_Category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Contacts_Count_12_mon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287886460"/>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254402">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Graduates &gt;HS &gt;= Unknown&gt;=Uneducated, PG and PhD   is less likely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Months_Inactive_12_mon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81245709"/>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Total_Amt_Chng_Q4_Q1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High frequency if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16835550"/>
                  </a:ext>
                </a:extLst>
              </a:tr>
              <a:tr h="254402">
                <a:tc>
                  <a:txBody>
                    <a:bodyPr/>
                    <a:lstStyle/>
                    <a:p>
                      <a:pPr algn="l" fontAlgn="b">
                        <a:spcBef>
                          <a:spcPts val="0"/>
                        </a:spcBef>
                        <a:spcAft>
                          <a:spcPts val="0"/>
                        </a:spcAft>
                      </a:pPr>
                      <a:r>
                        <a:rPr lang="en-US" sz="800" u="none" strike="noStrike">
                          <a:effectLst/>
                        </a:rPr>
                        <a:t>  Total_Ct_Chng_Q4_Q1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779733960"/>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94304"/>
            <a:ext cx="5496903" cy="3133234"/>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a:t>
            </a:r>
            <a:r>
              <a:rPr lang="en-US" sz="1600" b="0" i="0" kern="1200"/>
              <a:t>in North </a:t>
            </a:r>
            <a:r>
              <a:rPr lang="en-US" sz="1600" b="0" i="0" kern="1200" dirty="0"/>
              <a:t>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know whom of them are in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Drilldown="1" noChangeAspect="1" noMove="1" noResize="1"/>
          </p:cNvGraphicFramePr>
          <p:nvPr>
            <p:ph idx="1"/>
            <p:extLst>
              <p:ext uri="{D42A27DB-BD31-4B8C-83A1-F6EECF244321}">
                <p14:modId xmlns:p14="http://schemas.microsoft.com/office/powerpoint/2010/main" val="2460062245"/>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p:cNvSpPr>
          <p:nvPr>
            <p:ph sz="half" idx="2"/>
          </p:nvPr>
        </p:nvSpPr>
        <p:spPr>
          <a:xfrm>
            <a:off x="6637096" y="5193627"/>
            <a:ext cx="4930882" cy="1052511"/>
          </a:xfrm>
        </p:spPr>
        <p:txBody>
          <a:bodyPr numCol="1" anchor="ctr">
            <a:normAutofit/>
          </a:bodyPr>
          <a:lstStyle/>
          <a:p>
            <a:r>
              <a:rPr lang="en-US" sz="1600" dirty="0"/>
              <a:t>Cluster 2 is the largest.</a:t>
            </a:r>
          </a:p>
          <a:p>
            <a:r>
              <a:rPr lang="en-US" sz="1600" dirty="0"/>
              <a:t>Cluster 1 is next.</a:t>
            </a:r>
          </a:p>
          <a:p>
            <a:r>
              <a:rPr lang="en-US" sz="1600" dirty="0"/>
              <a:t>Rest are close to 1k.</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pic>
        <p:nvPicPr>
          <p:cNvPr id="6" name="Content Placeholder 5" descr="Chart, bar chart&#10;&#10;Description automatically generated">
            <a:extLst>
              <a:ext uri="{FF2B5EF4-FFF2-40B4-BE49-F238E27FC236}">
                <a16:creationId xmlns:a16="http://schemas.microsoft.com/office/drawing/2014/main" id="{94E0CA26-C2A0-47B2-AD21-2E03DE1557A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629239" y="661988"/>
            <a:ext cx="4930882" cy="4351338"/>
          </a:xfrm>
        </p:spPr>
      </p:pic>
      <p:cxnSp>
        <p:nvCxnSpPr>
          <p:cNvPr id="15" name="Straight Connector 14">
            <a:extLst>
              <a:ext uri="{FF2B5EF4-FFF2-40B4-BE49-F238E27FC236}">
                <a16:creationId xmlns:a16="http://schemas.microsoft.com/office/drawing/2014/main" id="{816C71E8-5C50-439F-9CEB-32EFFEFADB7E}"/>
              </a:ext>
            </a:extLst>
          </p:cNvPr>
          <p:cNvCxnSpPr>
            <a:cxnSpLocks/>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2">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4 and 1 has similar distribution. </a:t>
            </a: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a well balanced distribution, it does not have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215</TotalTime>
  <Words>2029</Words>
  <Application>Microsoft Office PowerPoint</Application>
  <PresentationFormat>Widescreen</PresentationFormat>
  <Paragraphs>315</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CLUSTERS</vt:lpstr>
      <vt:lpstr>Cluster size</vt:lpstr>
      <vt:lpstr>Features that isolates client segmentation</vt:lpstr>
      <vt:lpstr>Customer Age</vt:lpstr>
      <vt:lpstr>Credit Limit</vt:lpstr>
      <vt:lpstr>Average Utilization Ratio</vt:lpstr>
      <vt:lpstr>Total Revolving Balance</vt:lpstr>
      <vt:lpstr>Identifying Clusters</vt:lpstr>
      <vt:lpstr>CHURN PREDICTION</vt:lpstr>
      <vt:lpstr>Impact of feature values</vt:lpstr>
      <vt:lpstr>RECOMMENDATIONS</vt:lpstr>
      <vt:lpstr>THANK YOU</vt:lpstr>
      <vt:lpstr>APPENDIX</vt:lpstr>
      <vt:lpstr>Features of the dataset</vt:lpstr>
      <vt:lpstr>Summary of exploring</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2021-07-22T00:01:00Z</dcterms:modified>
</cp:coreProperties>
</file>