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76" r:id="rId4"/>
    <p:sldId id="277" r:id="rId5"/>
    <p:sldId id="278" r:id="rId6"/>
    <p:sldId id="293" r:id="rId7"/>
    <p:sldId id="307" r:id="rId8"/>
    <p:sldId id="308" r:id="rId9"/>
    <p:sldId id="279" r:id="rId10"/>
    <p:sldId id="280" r:id="rId11"/>
    <p:sldId id="281" r:id="rId12"/>
    <p:sldId id="290" r:id="rId13"/>
    <p:sldId id="282" r:id="rId14"/>
    <p:sldId id="285" r:id="rId15"/>
    <p:sldId id="287" r:id="rId16"/>
    <p:sldId id="303" r:id="rId17"/>
    <p:sldId id="291" r:id="rId18"/>
    <p:sldId id="292" r:id="rId19"/>
    <p:sldId id="294" r:id="rId20"/>
    <p:sldId id="295" r:id="rId21"/>
    <p:sldId id="309" r:id="rId22"/>
    <p:sldId id="310" r:id="rId23"/>
    <p:sldId id="296" r:id="rId24"/>
    <p:sldId id="297" r:id="rId25"/>
    <p:sldId id="302" r:id="rId26"/>
    <p:sldId id="305" r:id="rId27"/>
    <p:sldId id="300" r:id="rId28"/>
    <p:sldId id="299" r:id="rId29"/>
    <p:sldId id="304" r:id="rId30"/>
    <p:sldId id="268" r:id="rId31"/>
    <p:sldId id="306" r:id="rId32"/>
    <p:sldId id="30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18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987A4-A876-45ED-9F98-46A67E48C558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E4ED4-850E-4B7F-BEBF-CEBC53E0E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44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E4ED4-850E-4B7F-BEBF-CEBC53E0E4A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5841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E4ED4-850E-4B7F-BEBF-CEBC53E0E4A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6577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E4ED4-850E-4B7F-BEBF-CEBC53E0E4A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6577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E4ED4-850E-4B7F-BEBF-CEBC53E0E4A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6577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E4ED4-850E-4B7F-BEBF-CEBC53E0E4A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6577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E4ED4-850E-4B7F-BEBF-CEBC53E0E4A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6577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E4ED4-850E-4B7F-BEBF-CEBC53E0E4A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6577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E4ED4-850E-4B7F-BEBF-CEBC53E0E4A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6577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E4ED4-850E-4B7F-BEBF-CEBC53E0E4A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6577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E4ED4-850E-4B7F-BEBF-CEBC53E0E4A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6577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E4ED4-850E-4B7F-BEBF-CEBC53E0E4A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6577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E4ED4-850E-4B7F-BEBF-CEBC53E0E4A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65778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E4ED4-850E-4B7F-BEBF-CEBC53E0E4A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65778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E4ED4-850E-4B7F-BEBF-CEBC53E0E4A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65778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E4ED4-850E-4B7F-BEBF-CEBC53E0E4A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65778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E4ED4-850E-4B7F-BEBF-CEBC53E0E4A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65778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E4ED4-850E-4B7F-BEBF-CEBC53E0E4A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65778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E4ED4-850E-4B7F-BEBF-CEBC53E0E4A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65778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E4ED4-850E-4B7F-BEBF-CEBC53E0E4A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65778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E4ED4-850E-4B7F-BEBF-CEBC53E0E4A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65778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E4ED4-850E-4B7F-BEBF-CEBC53E0E4A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65778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E4ED4-850E-4B7F-BEBF-CEBC53E0E4A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8647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E4ED4-850E-4B7F-BEBF-CEBC53E0E4A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65778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E4ED4-850E-4B7F-BEBF-CEBC53E0E4A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86471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E4ED4-850E-4B7F-BEBF-CEBC53E0E4A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8647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E4ED4-850E-4B7F-BEBF-CEBC53E0E4A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6577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E4ED4-850E-4B7F-BEBF-CEBC53E0E4A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6577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E4ED4-850E-4B7F-BEBF-CEBC53E0E4A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6577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E4ED4-850E-4B7F-BEBF-CEBC53E0E4A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6577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E4ED4-850E-4B7F-BEBF-CEBC53E0E4A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6577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E4ED4-850E-4B7F-BEBF-CEBC53E0E4A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6577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1E06-A1C6-474A-98D9-0095FEEE10F8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60C3-01E7-479B-852F-3AD9EAC475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1606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1E06-A1C6-474A-98D9-0095FEEE10F8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60C3-01E7-479B-852F-3AD9EAC475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8969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1E06-A1C6-474A-98D9-0095FEEE10F8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60C3-01E7-479B-852F-3AD9EAC475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6815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1E06-A1C6-474A-98D9-0095FEEE10F8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60C3-01E7-479B-852F-3AD9EAC475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760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1E06-A1C6-474A-98D9-0095FEEE10F8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60C3-01E7-479B-852F-3AD9EAC475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3441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1E06-A1C6-474A-98D9-0095FEEE10F8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60C3-01E7-479B-852F-3AD9EAC475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246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1E06-A1C6-474A-98D9-0095FEEE10F8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60C3-01E7-479B-852F-3AD9EAC475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968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1E06-A1C6-474A-98D9-0095FEEE10F8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60C3-01E7-479B-852F-3AD9EAC475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772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1E06-A1C6-474A-98D9-0095FEEE10F8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60C3-01E7-479B-852F-3AD9EAC475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524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1E06-A1C6-474A-98D9-0095FEEE10F8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60C3-01E7-479B-852F-3AD9EAC475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2856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1E06-A1C6-474A-98D9-0095FEEE10F8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60C3-01E7-479B-852F-3AD9EAC475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282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B1E06-A1C6-474A-98D9-0095FEEE10F8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260C3-01E7-479B-852F-3AD9EAC475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728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09"/>
            <a:ext cx="12192000" cy="950415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Libre Franklin" panose="00000500000000000000" pitchFamily="2" charset="0"/>
              </a:rPr>
              <a:t/>
            </a:r>
            <a:br>
              <a:rPr lang="en-US" sz="3200" b="1" dirty="0" smtClean="0">
                <a:latin typeface="Libre Franklin" panose="00000500000000000000" pitchFamily="2" charset="0"/>
              </a:rPr>
            </a:br>
            <a:r>
              <a:rPr lang="en-US" sz="3200" b="1" dirty="0" smtClean="0">
                <a:latin typeface="Libre Franklin" panose="00000500000000000000" pitchFamily="2" charset="0"/>
              </a:rPr>
              <a:t/>
            </a:r>
            <a:br>
              <a:rPr lang="en-US" sz="3200" b="1" dirty="0" smtClean="0">
                <a:latin typeface="Libre Franklin" panose="00000500000000000000" pitchFamily="2" charset="0"/>
              </a:rPr>
            </a:br>
            <a:r>
              <a:rPr lang="en-US" sz="3200" b="1" dirty="0" smtClean="0">
                <a:latin typeface="Libre Franklin" panose="00000500000000000000" pitchFamily="2" charset="0"/>
              </a:rPr>
              <a:t/>
            </a:r>
            <a:br>
              <a:rPr lang="en-US" sz="3200" b="1" dirty="0" smtClean="0">
                <a:latin typeface="Libre Franklin" panose="00000500000000000000" pitchFamily="2" charset="0"/>
              </a:rPr>
            </a:br>
            <a:r>
              <a:rPr lang="en-US" sz="3200" b="1" dirty="0" smtClean="0">
                <a:latin typeface="Libre Franklin" panose="00000500000000000000" pitchFamily="2" charset="0"/>
              </a:rPr>
              <a:t/>
            </a:r>
            <a:br>
              <a:rPr lang="en-US" sz="3200" b="1" dirty="0" smtClean="0">
                <a:latin typeface="Libre Franklin" panose="00000500000000000000" pitchFamily="2" charset="0"/>
              </a:rPr>
            </a:br>
            <a:r>
              <a:rPr lang="en-US" sz="3200" b="1" dirty="0" smtClean="0">
                <a:latin typeface="Libre Franklin" panose="00000500000000000000" pitchFamily="2" charset="0"/>
              </a:rPr>
              <a:t/>
            </a:r>
            <a:br>
              <a:rPr lang="en-US" sz="3200" b="1" dirty="0" smtClean="0">
                <a:latin typeface="Libre Franklin" panose="00000500000000000000" pitchFamily="2" charset="0"/>
              </a:rPr>
            </a:br>
            <a:r>
              <a:rPr lang="en-US" sz="3200" b="1" dirty="0" smtClean="0">
                <a:latin typeface="Libre Franklin" panose="00000500000000000000" pitchFamily="2" charset="0"/>
              </a:rPr>
              <a:t>Breast Cancer Diagnosis from Mammograms using Contrast Limited Adaptive Histogram Equalization(CLAHE) and Convolution Neural Network</a:t>
            </a:r>
            <a:endParaRPr lang="en-US" sz="3200" b="1" dirty="0">
              <a:latin typeface="Libre Franklin" panose="00000500000000000000" pitchFamily="2" charset="0"/>
            </a:endParaRPr>
          </a:p>
        </p:txBody>
      </p:sp>
      <p:sp>
        <p:nvSpPr>
          <p:cNvPr id="8" name="Google Shape;95;p13"/>
          <p:cNvSpPr txBox="1"/>
          <p:nvPr/>
        </p:nvSpPr>
        <p:spPr>
          <a:xfrm>
            <a:off x="0" y="3582956"/>
            <a:ext cx="12192000" cy="2001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Presented by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 smtClean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lvl="0" algn="ctr"/>
            <a:r>
              <a:rPr lang="en-US" sz="2400" b="1" dirty="0" smtClean="0">
                <a:latin typeface="Libre Franklin"/>
                <a:ea typeface="Libre Franklin"/>
                <a:cs typeface="Libre Franklin"/>
                <a:sym typeface="Libre Franklin"/>
              </a:rPr>
              <a:t>Tamjid Imtiaz(ID: 0419062285)</a:t>
            </a:r>
          </a:p>
          <a:p>
            <a:pPr lvl="0" algn="ctr"/>
            <a:endParaRPr lang="en-US" sz="2400" b="1" dirty="0" smtClean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" name="Google Shape;93;p13"/>
          <p:cNvSpPr txBox="1">
            <a:spLocks/>
          </p:cNvSpPr>
          <p:nvPr/>
        </p:nvSpPr>
        <p:spPr>
          <a:xfrm>
            <a:off x="0" y="742045"/>
            <a:ext cx="12192000" cy="10867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ts val="7200"/>
              <a:buFont typeface="Libre Franklin"/>
              <a:buNone/>
            </a:pPr>
            <a:r>
              <a:rPr lang="en-US" sz="4000" b="1" dirty="0" smtClean="0">
                <a:solidFill>
                  <a:schemeClr val="tx2"/>
                </a:solidFill>
                <a:latin typeface="Libre Franklin" panose="00000500000000000000" pitchFamily="2" charset="0"/>
              </a:rPr>
              <a:t>     EEE-6209   Digital Image Processing</a:t>
            </a:r>
            <a:r>
              <a:rPr lang="en-US" sz="4000" dirty="0" smtClean="0">
                <a:latin typeface="Libre Franklin" panose="00000500000000000000" pitchFamily="2" charset="0"/>
              </a:rPr>
              <a:t>	</a:t>
            </a:r>
          </a:p>
          <a:p>
            <a:pPr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ts val="7200"/>
              <a:buFont typeface="Libre Franklin"/>
              <a:buNone/>
            </a:pPr>
            <a:r>
              <a:rPr lang="en-US" sz="4000" dirty="0" smtClean="0">
                <a:latin typeface="Libre Franklin" panose="00000500000000000000" pitchFamily="2" charset="0"/>
              </a:rPr>
              <a:t>Project</a:t>
            </a:r>
            <a:endParaRPr lang="en-US" sz="4000" dirty="0">
              <a:latin typeface="Libre Franklin" panose="00000500000000000000" pitchFamily="2" charset="0"/>
            </a:endParaRPr>
          </a:p>
        </p:txBody>
      </p:sp>
      <p:sp>
        <p:nvSpPr>
          <p:cNvPr id="11" name="Google Shape;95;p13"/>
          <p:cNvSpPr txBox="1"/>
          <p:nvPr/>
        </p:nvSpPr>
        <p:spPr>
          <a:xfrm>
            <a:off x="1544683" y="5300852"/>
            <a:ext cx="2236403" cy="105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" name="Google Shape;95;p13"/>
          <p:cNvSpPr txBox="1"/>
          <p:nvPr/>
        </p:nvSpPr>
        <p:spPr>
          <a:xfrm>
            <a:off x="1" y="4403187"/>
            <a:ext cx="12191999" cy="110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 smtClean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Libre Franklin"/>
                <a:ea typeface="Libre Franklin"/>
                <a:cs typeface="Libre Franklin"/>
                <a:sym typeface="Libre Franklin"/>
              </a:rPr>
              <a:t>Dept. of EEE(BUET)</a:t>
            </a:r>
            <a:endParaRPr sz="2400" b="1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" name="Google Shape;95;p13"/>
          <p:cNvSpPr txBox="1"/>
          <p:nvPr/>
        </p:nvSpPr>
        <p:spPr>
          <a:xfrm>
            <a:off x="6812919" y="5301626"/>
            <a:ext cx="2236403" cy="105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" name="Google Shape;95;p13"/>
          <p:cNvSpPr txBox="1"/>
          <p:nvPr/>
        </p:nvSpPr>
        <p:spPr>
          <a:xfrm>
            <a:off x="3234346" y="4800893"/>
            <a:ext cx="4621299" cy="454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1" name="Right Triangle 30"/>
          <p:cNvSpPr/>
          <p:nvPr/>
        </p:nvSpPr>
        <p:spPr>
          <a:xfrm>
            <a:off x="11563643" y="6386733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0" y="6372665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6" name="Right Triangle 15"/>
          <p:cNvSpPr/>
          <p:nvPr/>
        </p:nvSpPr>
        <p:spPr>
          <a:xfrm rot="10800000">
            <a:off x="-14068" y="0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 rot="10800000">
            <a:off x="642425" y="0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34104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1941342" y="3924885"/>
            <a:ext cx="379827" cy="29542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491736"/>
            <a:ext cx="10515600" cy="978766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Libre Franklin" panose="00000500000000000000" pitchFamily="2" charset="0"/>
              </a:rPr>
              <a:t>Proposed Approach</a:t>
            </a:r>
            <a:endParaRPr lang="en-US" b="1" dirty="0">
              <a:latin typeface="Libre Franklin" panose="00000500000000000000" pitchFamily="2" charset="0"/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11563643" y="6386733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6372665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ight Triangle 9"/>
          <p:cNvSpPr/>
          <p:nvPr/>
        </p:nvSpPr>
        <p:spPr>
          <a:xfrm rot="10800000">
            <a:off x="0" y="0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 rot="10800000">
            <a:off x="642425" y="0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12" name="Picture 11" descr="main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962" y="1688123"/>
            <a:ext cx="1896324" cy="1778238"/>
          </a:xfrm>
          <a:prstGeom prst="rect">
            <a:avLst/>
          </a:prstGeom>
        </p:spPr>
      </p:pic>
      <p:sp>
        <p:nvSpPr>
          <p:cNvPr id="13" name="Trapezoid 12"/>
          <p:cNvSpPr/>
          <p:nvPr/>
        </p:nvSpPr>
        <p:spPr>
          <a:xfrm rot="5400000">
            <a:off x="4389119" y="1814730"/>
            <a:ext cx="1645920" cy="1491176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“Low Capacity Global Network”</a:t>
            </a: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fg</a:t>
            </a:r>
          </a:p>
        </p:txBody>
      </p:sp>
      <p:cxnSp>
        <p:nvCxnSpPr>
          <p:cNvPr id="15" name="Straight Arrow Connector 14"/>
          <p:cNvCxnSpPr>
            <a:stCxn id="12" idx="3"/>
            <a:endCxn id="13" idx="2"/>
          </p:cNvCxnSpPr>
          <p:nvPr/>
        </p:nvCxnSpPr>
        <p:spPr>
          <a:xfrm flipV="1">
            <a:off x="3091286" y="2560318"/>
            <a:ext cx="1375205" cy="169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358597" y="2379782"/>
            <a:ext cx="494714" cy="4900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6597748" y="2239105"/>
            <a:ext cx="494713" cy="4900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6848622" y="2096084"/>
            <a:ext cx="494713" cy="4900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958750" y="2529838"/>
            <a:ext cx="390467" cy="28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66561" y="1674054"/>
            <a:ext cx="464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hg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7807569" y="1786597"/>
            <a:ext cx="126609" cy="1448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8410135" y="1784252"/>
            <a:ext cx="126609" cy="1448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391310" y="2513425"/>
            <a:ext cx="390467" cy="28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982153" y="2513425"/>
            <a:ext cx="390467" cy="28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RO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53732" y="1744391"/>
            <a:ext cx="1554480" cy="1554480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V="1">
            <a:off x="8612855" y="2511080"/>
            <a:ext cx="390467" cy="28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650482" y="1195753"/>
            <a:ext cx="663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1X1 conv</a:t>
            </a:r>
            <a:endParaRPr lang="en-US" sz="1200" dirty="0"/>
          </a:p>
        </p:txBody>
      </p:sp>
      <p:cxnSp>
        <p:nvCxnSpPr>
          <p:cNvPr id="33" name="Shape 32"/>
          <p:cNvCxnSpPr>
            <a:stCxn id="29" idx="2"/>
            <a:endCxn id="35" idx="6"/>
          </p:cNvCxnSpPr>
          <p:nvPr/>
        </p:nvCxnSpPr>
        <p:spPr>
          <a:xfrm rot="5400000">
            <a:off x="5689209" y="-69168"/>
            <a:ext cx="773725" cy="750980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Multiply 33"/>
          <p:cNvSpPr/>
          <p:nvPr/>
        </p:nvSpPr>
        <p:spPr>
          <a:xfrm>
            <a:off x="1899139" y="3953022"/>
            <a:ext cx="464233" cy="239150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37" name="Straight Arrow Connector 36"/>
          <p:cNvCxnSpPr>
            <a:stCxn id="12" idx="2"/>
            <a:endCxn id="35" idx="0"/>
          </p:cNvCxnSpPr>
          <p:nvPr/>
        </p:nvCxnSpPr>
        <p:spPr>
          <a:xfrm rot="5400000">
            <a:off x="1907928" y="3689689"/>
            <a:ext cx="458524" cy="118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1733254" y="4544302"/>
            <a:ext cx="770359" cy="165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04426" y="3894405"/>
            <a:ext cx="464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crop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8241324" y="1320018"/>
            <a:ext cx="691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sigmoid</a:t>
            </a:r>
            <a:endParaRPr lang="en-US" sz="1200" dirty="0"/>
          </a:p>
        </p:txBody>
      </p:sp>
      <p:pic>
        <p:nvPicPr>
          <p:cNvPr id="44" name="Picture 43" descr="low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6329" y="5050301"/>
            <a:ext cx="925006" cy="925006"/>
          </a:xfrm>
          <a:prstGeom prst="rect">
            <a:avLst/>
          </a:prstGeom>
        </p:spPr>
      </p:pic>
      <p:pic>
        <p:nvPicPr>
          <p:cNvPr id="45" name="Picture 44" descr="uppe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46329" y="5200301"/>
            <a:ext cx="925006" cy="925006"/>
          </a:xfrm>
          <a:prstGeom prst="rect">
            <a:avLst/>
          </a:prstGeom>
        </p:spPr>
      </p:pic>
      <p:sp>
        <p:nvSpPr>
          <p:cNvPr id="46" name="Trapezoid 45"/>
          <p:cNvSpPr/>
          <p:nvPr/>
        </p:nvSpPr>
        <p:spPr>
          <a:xfrm rot="5400000">
            <a:off x="4414910" y="4738466"/>
            <a:ext cx="1645920" cy="1491176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“Low Capacity Global Network”</a:t>
            </a: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fl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2737248" y="5542671"/>
            <a:ext cx="1609669" cy="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ROI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21215" y="3193366"/>
            <a:ext cx="1554480" cy="1554480"/>
          </a:xfrm>
          <a:prstGeom prst="rect">
            <a:avLst/>
          </a:prstGeom>
        </p:spPr>
      </p:pic>
      <p:sp>
        <p:nvSpPr>
          <p:cNvPr id="60" name="Rounded Rectangle 59"/>
          <p:cNvSpPr/>
          <p:nvPr/>
        </p:nvSpPr>
        <p:spPr>
          <a:xfrm>
            <a:off x="6428935" y="4994030"/>
            <a:ext cx="1364566" cy="9284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Patch Level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Decision</a:t>
            </a:r>
            <a:r>
              <a:rPr lang="en-US" dirty="0" smtClean="0"/>
              <a:t> 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6012676" y="5453573"/>
            <a:ext cx="390467" cy="28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ROI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29600" y="4746674"/>
            <a:ext cx="1548617" cy="1548617"/>
          </a:xfrm>
          <a:prstGeom prst="rect">
            <a:avLst/>
          </a:prstGeom>
        </p:spPr>
      </p:pic>
      <p:cxnSp>
        <p:nvCxnSpPr>
          <p:cNvPr id="63" name="Straight Arrow Connector 62"/>
          <p:cNvCxnSpPr/>
          <p:nvPr/>
        </p:nvCxnSpPr>
        <p:spPr>
          <a:xfrm flipV="1">
            <a:off x="7839131" y="5437160"/>
            <a:ext cx="390467" cy="28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969305" y="4933071"/>
            <a:ext cx="1960098" cy="124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Abnormality Localization Based on Patch Level Decision</a:t>
            </a:r>
          </a:p>
          <a:p>
            <a:pPr algn="ctr"/>
            <a:r>
              <a:rPr lang="en-US" sz="1200" dirty="0" smtClean="0"/>
              <a:t>(Red Region is Ground Truth and Blue Region is predicted)</a:t>
            </a:r>
            <a:endParaRPr lang="en-US" sz="1200" dirty="0"/>
          </a:p>
        </p:txBody>
      </p:sp>
      <p:sp>
        <p:nvSpPr>
          <p:cNvPr id="69" name="Rounded Rectangle 68"/>
          <p:cNvSpPr/>
          <p:nvPr/>
        </p:nvSpPr>
        <p:spPr>
          <a:xfrm>
            <a:off x="3390314" y="2039815"/>
            <a:ext cx="745588" cy="11394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CLAHE Algorithm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38648" y="3458307"/>
            <a:ext cx="1523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Retrieve ROI patches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2243798" y="4426633"/>
            <a:ext cx="1090244" cy="286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ROI patches</a:t>
            </a:r>
            <a:endParaRPr lang="en-US" sz="1200" dirty="0"/>
          </a:p>
        </p:txBody>
      </p:sp>
      <p:cxnSp>
        <p:nvCxnSpPr>
          <p:cNvPr id="50" name="Straight Arrow Connector 49"/>
          <p:cNvCxnSpPr/>
          <p:nvPr/>
        </p:nvCxnSpPr>
        <p:spPr>
          <a:xfrm rot="5400000">
            <a:off x="5071403" y="1652954"/>
            <a:ext cx="3798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4909625" y="4557932"/>
            <a:ext cx="25321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600135" y="4145280"/>
            <a:ext cx="1111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CBIS_DDSM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979963" y="1219200"/>
            <a:ext cx="825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DDSM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9476937" y="1247335"/>
            <a:ext cx="691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Saliency Map</a:t>
            </a:r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270041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402" y="702751"/>
            <a:ext cx="10515600" cy="97876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Libre Franklin" panose="00000500000000000000" pitchFamily="2" charset="0"/>
              </a:rPr>
              <a:t>Image </a:t>
            </a:r>
            <a:r>
              <a:rPr lang="en-US" b="1" dirty="0" smtClean="0">
                <a:latin typeface="Libre Franklin"/>
              </a:rPr>
              <a:t>Enhancement By Contrast Limited Adaptive Histogram Equalization (CLAHE)</a:t>
            </a:r>
            <a:endParaRPr lang="en-US" b="1" dirty="0">
              <a:latin typeface="Libre Frankli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372665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ight Triangle 9"/>
          <p:cNvSpPr/>
          <p:nvPr/>
        </p:nvSpPr>
        <p:spPr>
          <a:xfrm rot="10800000">
            <a:off x="0" y="0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 rot="10800000">
            <a:off x="642425" y="0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928467" y="2335238"/>
            <a:ext cx="438912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itchFamily="34" charset="0"/>
              <a:buChar char="•"/>
            </a:pPr>
            <a:r>
              <a:rPr lang="en-US" dirty="0" smtClean="0"/>
              <a:t>CLAHE is a variant of Adaptive histogram equalization (AHE) 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dirty="0" smtClean="0"/>
              <a:t>Takes care of over-amplification of the contrast. 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dirty="0" smtClean="0"/>
              <a:t>Operates on small regions in the image, called tiles, rather than the entire image.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dirty="0" smtClean="0"/>
              <a:t>Can be applied to improve the contrast of images.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dirty="0" smtClean="0"/>
              <a:t>CLAHE was developed to prevent the over amplification of noise that adaptive histogram equalization can give rise to.</a:t>
            </a:r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>
            <a:off x="11563643" y="6386733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13" name="Picture 12" descr="enhanc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541" y="2262626"/>
            <a:ext cx="2757501" cy="2782916"/>
          </a:xfrm>
          <a:prstGeom prst="rect">
            <a:avLst/>
          </a:prstGeom>
        </p:spPr>
      </p:pic>
      <p:pic>
        <p:nvPicPr>
          <p:cNvPr id="14" name="Picture 13" descr="norm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174" y="2271948"/>
            <a:ext cx="2757501" cy="278291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767754" y="5176911"/>
            <a:ext cx="2616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 without enhancement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789963" y="5188635"/>
            <a:ext cx="261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 with enhancement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041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35" y="674615"/>
            <a:ext cx="10515600" cy="97876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Libre Franklin" panose="00000500000000000000" pitchFamily="2" charset="0"/>
              </a:rPr>
              <a:t>Image </a:t>
            </a:r>
            <a:r>
              <a:rPr lang="en-US" b="1" dirty="0" smtClean="0">
                <a:latin typeface="Libre Franklin"/>
              </a:rPr>
              <a:t>Enhancement By Contrast Limited Adaptive Histogram Equalization (CLAHE)</a:t>
            </a:r>
            <a:endParaRPr lang="en-US" b="1" dirty="0">
              <a:latin typeface="Libre Frankli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372665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ight Triangle 9"/>
          <p:cNvSpPr/>
          <p:nvPr/>
        </p:nvSpPr>
        <p:spPr>
          <a:xfrm rot="10800000">
            <a:off x="0" y="0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 rot="10800000">
            <a:off x="642425" y="0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" name="Oval 7"/>
          <p:cNvSpPr/>
          <p:nvPr/>
        </p:nvSpPr>
        <p:spPr>
          <a:xfrm>
            <a:off x="4909625" y="1913206"/>
            <a:ext cx="1997612" cy="5345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770143" y="2813537"/>
            <a:ext cx="4290647" cy="37982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Obtain the input image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784206" y="3418449"/>
            <a:ext cx="4276579" cy="39389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Preprocess the input image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770140" y="4037429"/>
            <a:ext cx="4316437" cy="58849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each Contextual Region Producing Gray Level Mapping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756073" y="4895557"/>
            <a:ext cx="4360984" cy="59084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Interpolate Gray Level Mapping in order to assemble the final image</a:t>
            </a:r>
          </a:p>
        </p:txBody>
      </p:sp>
      <p:sp>
        <p:nvSpPr>
          <p:cNvPr id="16" name="Oval 15"/>
          <p:cNvSpPr/>
          <p:nvPr/>
        </p:nvSpPr>
        <p:spPr>
          <a:xfrm>
            <a:off x="4935414" y="5779477"/>
            <a:ext cx="1997612" cy="5345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8" name="Straight Arrow Connector 17"/>
          <p:cNvCxnSpPr>
            <a:stCxn id="8" idx="4"/>
            <a:endCxn id="12" idx="0"/>
          </p:cNvCxnSpPr>
          <p:nvPr/>
        </p:nvCxnSpPr>
        <p:spPr>
          <a:xfrm rot="16200000" flipH="1">
            <a:off x="5729070" y="2627140"/>
            <a:ext cx="365758" cy="70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2"/>
            <a:endCxn id="13" idx="0"/>
          </p:cNvCxnSpPr>
          <p:nvPr/>
        </p:nvCxnSpPr>
        <p:spPr>
          <a:xfrm rot="16200000" flipH="1">
            <a:off x="5806439" y="3302392"/>
            <a:ext cx="225084" cy="70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4" idx="0"/>
          </p:cNvCxnSpPr>
          <p:nvPr/>
        </p:nvCxnSpPr>
        <p:spPr>
          <a:xfrm rot="16200000" flipH="1">
            <a:off x="5812885" y="3921954"/>
            <a:ext cx="225085" cy="58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2"/>
            <a:endCxn id="15" idx="0"/>
          </p:cNvCxnSpPr>
          <p:nvPr/>
        </p:nvCxnSpPr>
        <p:spPr>
          <a:xfrm rot="16200000" flipH="1">
            <a:off x="5797647" y="4756639"/>
            <a:ext cx="269630" cy="82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5" idx="2"/>
            <a:endCxn id="16" idx="0"/>
          </p:cNvCxnSpPr>
          <p:nvPr/>
        </p:nvCxnSpPr>
        <p:spPr>
          <a:xfrm rot="5400000">
            <a:off x="5788855" y="5631766"/>
            <a:ext cx="293077" cy="23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Triangle 32"/>
          <p:cNvSpPr/>
          <p:nvPr/>
        </p:nvSpPr>
        <p:spPr>
          <a:xfrm>
            <a:off x="11563643" y="6386733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70041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491736"/>
            <a:ext cx="10515600" cy="978766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 smtClean="0"/>
              <a:t>Globally-Aware Classification Framework</a:t>
            </a:r>
            <a:endParaRPr lang="en-US" sz="1800" b="1" dirty="0">
              <a:latin typeface="Libre Franklin" panose="000005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372665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ight Triangle 9"/>
          <p:cNvSpPr/>
          <p:nvPr/>
        </p:nvSpPr>
        <p:spPr>
          <a:xfrm rot="10800000">
            <a:off x="0" y="0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 rot="10800000">
            <a:off x="642425" y="0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0167" y="1547446"/>
            <a:ext cx="112260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global network </a:t>
            </a:r>
            <a:r>
              <a:rPr lang="en-US" i="1" dirty="0" smtClean="0"/>
              <a:t>f</a:t>
            </a:r>
            <a:r>
              <a:rPr lang="en-US" sz="1200" i="1" dirty="0" smtClean="0"/>
              <a:t>g </a:t>
            </a:r>
            <a:r>
              <a:rPr lang="en-US" sz="1600" dirty="0" smtClean="0"/>
              <a:t>is created </a:t>
            </a:r>
            <a:r>
              <a:rPr lang="en-US" dirty="0" smtClean="0"/>
              <a:t>to extract a feature map </a:t>
            </a:r>
            <a:r>
              <a:rPr lang="en-US" i="1" dirty="0" smtClean="0"/>
              <a:t>h</a:t>
            </a:r>
            <a:r>
              <a:rPr lang="en-US" sz="1200" i="1" dirty="0" smtClean="0"/>
              <a:t>g</a:t>
            </a:r>
            <a:r>
              <a:rPr lang="en-US" sz="1400" dirty="0" smtClean="0"/>
              <a:t> </a:t>
            </a:r>
            <a:r>
              <a:rPr lang="en-US" dirty="0" smtClean="0"/>
              <a:t>from the input image 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</a:p>
          <a:p>
            <a:endParaRPr lang="en-US" dirty="0" smtClean="0"/>
          </a:p>
          <a:p>
            <a:pPr algn="ctr"/>
            <a:r>
              <a:rPr lang="en-US" i="1" dirty="0" smtClean="0"/>
              <a:t>h</a:t>
            </a:r>
            <a:r>
              <a:rPr lang="en-US" sz="1400" i="1" dirty="0" smtClean="0"/>
              <a:t>g</a:t>
            </a:r>
            <a:r>
              <a:rPr lang="en-US" i="1" dirty="0" smtClean="0"/>
              <a:t>=f</a:t>
            </a:r>
            <a:r>
              <a:rPr lang="en-US" sz="1400" i="1" dirty="0" smtClean="0"/>
              <a:t>g</a:t>
            </a:r>
            <a:r>
              <a:rPr lang="en-US" i="1" dirty="0" smtClean="0"/>
              <a:t>(x)</a:t>
            </a:r>
          </a:p>
          <a:p>
            <a:pPr algn="ctr"/>
            <a:endParaRPr lang="en-US" i="1" dirty="0" smtClean="0"/>
          </a:p>
          <a:p>
            <a:r>
              <a:rPr lang="en-US" dirty="0" smtClean="0"/>
              <a:t>applying a 1×1 convolution layer with sigmoid non-linearity to transform h</a:t>
            </a:r>
            <a:r>
              <a:rPr lang="en-US" sz="1400" dirty="0" smtClean="0"/>
              <a:t>g</a:t>
            </a:r>
            <a:r>
              <a:rPr lang="en-US" dirty="0" smtClean="0"/>
              <a:t> into saliency map A where </a:t>
            </a:r>
          </a:p>
          <a:p>
            <a:endParaRPr lang="en-US" dirty="0" smtClean="0"/>
          </a:p>
          <a:p>
            <a:pPr algn="ctr"/>
            <a:r>
              <a:rPr lang="en-US" dirty="0" smtClean="0"/>
              <a:t>A = sigm(</a:t>
            </a:r>
            <a:r>
              <a:rPr lang="en-US" dirty="0" err="1" smtClean="0"/>
              <a:t>conv</a:t>
            </a:r>
            <a:r>
              <a:rPr lang="en-US" dirty="0" smtClean="0"/>
              <a:t>(</a:t>
            </a:r>
            <a:r>
              <a:rPr lang="en-US" i="1" dirty="0" smtClean="0"/>
              <a:t>h</a:t>
            </a:r>
            <a:r>
              <a:rPr lang="en-US" sz="1100" i="1" dirty="0" smtClean="0"/>
              <a:t>g</a:t>
            </a:r>
            <a:r>
              <a:rPr lang="en-US" sz="1400" i="1" dirty="0" smtClean="0"/>
              <a:t>))</a:t>
            </a:r>
            <a:endParaRPr lang="en-US" dirty="0" smtClean="0"/>
          </a:p>
          <a:p>
            <a:endParaRPr lang="en-US" i="1" dirty="0" smtClean="0"/>
          </a:p>
          <a:p>
            <a:r>
              <a:rPr lang="en-US" i="1" dirty="0" smtClean="0"/>
              <a:t>The capacity of the global network is basically low and thus it may not be able to extract enough information from the image. The global low capacity network f</a:t>
            </a:r>
            <a:r>
              <a:rPr lang="en-US" sz="1400" i="1" dirty="0" smtClean="0"/>
              <a:t>g </a:t>
            </a:r>
            <a:r>
              <a:rPr lang="en-US" i="1" dirty="0" smtClean="0"/>
              <a:t>is trained with the full image of DDSM dataset considering only two class classification problem where class c</a:t>
            </a:r>
            <a:r>
              <a:rPr lang="en-US" dirty="0" smtClean="0"/>
              <a:t>∈{0,1}</a:t>
            </a:r>
            <a:r>
              <a:rPr lang="en-US" i="1" dirty="0" smtClean="0"/>
              <a:t>, 0 belongs to normal and 1 belongs to abnormal.</a:t>
            </a:r>
          </a:p>
          <a:p>
            <a:endParaRPr lang="en-US" i="1" dirty="0" smtClean="0"/>
          </a:p>
          <a:p>
            <a:r>
              <a:rPr lang="en-US" i="1" dirty="0" smtClean="0"/>
              <a:t>Resnet-50 Architecture is used as a globally aware classification network in this work.</a:t>
            </a:r>
          </a:p>
          <a:p>
            <a:endParaRPr lang="en-US" i="1" dirty="0" smtClean="0"/>
          </a:p>
          <a:p>
            <a:r>
              <a:rPr lang="en-US" dirty="0" smtClean="0"/>
              <a:t>The feature maps obtained after the last residual block are transformed into the Saliency Map using 1×1 convolution with sigmoid non-linearity.</a:t>
            </a:r>
            <a:endParaRPr lang="en-US" i="1" dirty="0"/>
          </a:p>
        </p:txBody>
      </p:sp>
      <p:sp>
        <p:nvSpPr>
          <p:cNvPr id="7" name="Right Triangle 6"/>
          <p:cNvSpPr/>
          <p:nvPr/>
        </p:nvSpPr>
        <p:spPr>
          <a:xfrm>
            <a:off x="11563643" y="6386733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70041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491736"/>
            <a:ext cx="10515600" cy="978766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 smtClean="0"/>
              <a:t>Globally-Aware Classification Framework</a:t>
            </a:r>
            <a:endParaRPr lang="en-US" sz="1800" b="1" dirty="0">
              <a:latin typeface="Libre Franklin" panose="000005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372665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ight Triangle 9"/>
          <p:cNvSpPr/>
          <p:nvPr/>
        </p:nvSpPr>
        <p:spPr>
          <a:xfrm rot="10800000">
            <a:off x="0" y="0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 rot="10800000">
            <a:off x="642425" y="0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0167" y="1547446"/>
            <a:ext cx="11226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pPr algn="ctr"/>
            <a:endParaRPr lang="en-US" i="1" dirty="0" smtClean="0"/>
          </a:p>
          <a:p>
            <a:pPr algn="ctr"/>
            <a:endParaRPr lang="en-US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7619" y="1122115"/>
            <a:ext cx="6780627" cy="519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8665698" y="2039815"/>
            <a:ext cx="21242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Resnet-50 Architecture as a Globally aware Classification network</a:t>
            </a:r>
            <a:endParaRPr lang="en-US" dirty="0"/>
          </a:p>
        </p:txBody>
      </p:sp>
      <p:sp>
        <p:nvSpPr>
          <p:cNvPr id="12" name="Right Triangle 11"/>
          <p:cNvSpPr/>
          <p:nvPr/>
        </p:nvSpPr>
        <p:spPr>
          <a:xfrm>
            <a:off x="11563643" y="6386733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70041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491736"/>
            <a:ext cx="10515600" cy="978766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 smtClean="0"/>
              <a:t>Why Local High Capacity Network is not Enough</a:t>
            </a:r>
            <a:endParaRPr lang="en-US" sz="1800" b="1" dirty="0">
              <a:latin typeface="Libre Franklin" panose="000005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372665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ight Triangle 9"/>
          <p:cNvSpPr/>
          <p:nvPr/>
        </p:nvSpPr>
        <p:spPr>
          <a:xfrm rot="10800000">
            <a:off x="0" y="0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 rot="10800000">
            <a:off x="642425" y="0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78303" y="1547446"/>
            <a:ext cx="11226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pPr algn="ctr"/>
            <a:endParaRPr lang="en-US" i="1" dirty="0" smtClean="0"/>
          </a:p>
          <a:p>
            <a:pPr algn="ctr"/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06437" y="2293034"/>
            <a:ext cx="111556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err="1" smtClean="0">
                <a:cs typeface="Times New Roman" pitchFamily="18" charset="0"/>
              </a:rPr>
              <a:t>Fg</a:t>
            </a:r>
            <a:r>
              <a:rPr lang="en-US" dirty="0" smtClean="0">
                <a:cs typeface="Times New Roman" pitchFamily="18" charset="0"/>
              </a:rPr>
              <a:t> is a low capacity global network</a:t>
            </a:r>
            <a:r>
              <a:rPr lang="en-US" i="1" dirty="0" smtClean="0"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US" i="1" dirty="0" smtClean="0"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i="1" dirty="0" smtClean="0">
                <a:cs typeface="Times New Roman" pitchFamily="18" charset="0"/>
              </a:rPr>
              <a:t>It may not be able to </a:t>
            </a:r>
            <a:r>
              <a:rPr lang="en-US" dirty="0" smtClean="0"/>
              <a:t>capture all subtle patterns contained in the images at all scales.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To compensate for this, we utilize a high-capacity local network f</a:t>
            </a:r>
            <a:r>
              <a:rPr lang="en-US" sz="1400" dirty="0" smtClean="0"/>
              <a:t>l</a:t>
            </a:r>
            <a:r>
              <a:rPr lang="en-US" dirty="0" smtClean="0"/>
              <a:t> to extract fine-grained details from a set of informative regions.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Right Triangle 11"/>
          <p:cNvSpPr/>
          <p:nvPr/>
        </p:nvSpPr>
        <p:spPr>
          <a:xfrm>
            <a:off x="11563643" y="6386733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70041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67" y="548006"/>
            <a:ext cx="10515600" cy="978766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 smtClean="0"/>
              <a:t>Local High Capacity Network</a:t>
            </a:r>
            <a:endParaRPr lang="en-US" sz="1800" b="1" dirty="0">
              <a:latin typeface="Libre Franklin" panose="000005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372665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ight Triangle 9"/>
          <p:cNvSpPr/>
          <p:nvPr/>
        </p:nvSpPr>
        <p:spPr>
          <a:xfrm rot="10800000">
            <a:off x="0" y="0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 rot="10800000">
            <a:off x="642425" y="0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5" name="Right Triangle 14"/>
          <p:cNvSpPr/>
          <p:nvPr/>
        </p:nvSpPr>
        <p:spPr>
          <a:xfrm>
            <a:off x="11563643" y="6386733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 rot="10800000" flipH="1">
            <a:off x="1406768" y="2841674"/>
            <a:ext cx="815926" cy="8440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 rot="10800000" flipH="1">
            <a:off x="1249680" y="2951871"/>
            <a:ext cx="815926" cy="8440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 rot="10800000" flipH="1">
            <a:off x="1078523" y="3062068"/>
            <a:ext cx="815926" cy="8440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2588455" y="2672862"/>
            <a:ext cx="84407" cy="1322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2783058" y="2670517"/>
            <a:ext cx="84407" cy="1322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2980006" y="2670518"/>
            <a:ext cx="84407" cy="13223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3615397" y="2799471"/>
            <a:ext cx="199292" cy="1043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3894408" y="2797126"/>
            <a:ext cx="199292" cy="1043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4175764" y="2797127"/>
            <a:ext cx="199292" cy="10433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9" name="Rectangle 28"/>
          <p:cNvSpPr/>
          <p:nvPr/>
        </p:nvSpPr>
        <p:spPr>
          <a:xfrm flipH="1">
            <a:off x="6117102" y="3094893"/>
            <a:ext cx="342298" cy="438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0" name="Rectangle 29"/>
          <p:cNvSpPr/>
          <p:nvPr/>
        </p:nvSpPr>
        <p:spPr>
          <a:xfrm flipH="1">
            <a:off x="6649337" y="3092548"/>
            <a:ext cx="342298" cy="438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1" name="Rectangle 30"/>
          <p:cNvSpPr/>
          <p:nvPr/>
        </p:nvSpPr>
        <p:spPr>
          <a:xfrm flipH="1">
            <a:off x="7169849" y="3092549"/>
            <a:ext cx="342298" cy="438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7990449" y="3179298"/>
            <a:ext cx="562707" cy="239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8632642" y="3176953"/>
            <a:ext cx="537158" cy="239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9223494" y="3176954"/>
            <a:ext cx="537158" cy="239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4" name="Rectangle 43"/>
          <p:cNvSpPr/>
          <p:nvPr/>
        </p:nvSpPr>
        <p:spPr>
          <a:xfrm>
            <a:off x="10088880" y="2928425"/>
            <a:ext cx="171156" cy="1711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10086532" y="3080825"/>
            <a:ext cx="171156" cy="17115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10084184" y="3233225"/>
            <a:ext cx="171156" cy="1711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7" name="Rectangle 46"/>
          <p:cNvSpPr/>
          <p:nvPr/>
        </p:nvSpPr>
        <p:spPr>
          <a:xfrm>
            <a:off x="10081836" y="3385625"/>
            <a:ext cx="171156" cy="1711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10093556" y="3538026"/>
            <a:ext cx="161791" cy="1477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9" name="Rectangle 48"/>
          <p:cNvSpPr/>
          <p:nvPr/>
        </p:nvSpPr>
        <p:spPr>
          <a:xfrm>
            <a:off x="1111348" y="4515729"/>
            <a:ext cx="171156" cy="1711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0" name="Rectangle 49"/>
          <p:cNvSpPr/>
          <p:nvPr/>
        </p:nvSpPr>
        <p:spPr>
          <a:xfrm>
            <a:off x="1106651" y="5242560"/>
            <a:ext cx="171156" cy="1711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1" name="Rectangle 50"/>
          <p:cNvSpPr/>
          <p:nvPr/>
        </p:nvSpPr>
        <p:spPr>
          <a:xfrm>
            <a:off x="1109000" y="4879143"/>
            <a:ext cx="171156" cy="17115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2" name="Rectangle 51"/>
          <p:cNvSpPr/>
          <p:nvPr/>
        </p:nvSpPr>
        <p:spPr>
          <a:xfrm>
            <a:off x="1104304" y="5591907"/>
            <a:ext cx="171156" cy="1711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1101956" y="5955323"/>
            <a:ext cx="161791" cy="1477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1434905" y="4403187"/>
            <a:ext cx="123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446628" y="4822873"/>
            <a:ext cx="260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Benign Calcification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430215" y="5158153"/>
            <a:ext cx="190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Benign Mass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427870" y="5465298"/>
            <a:ext cx="259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Malignant Calcification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411459" y="5828713"/>
            <a:ext cx="22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Malignant Mass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083212" y="3995225"/>
            <a:ext cx="113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128X128X3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248485" y="2276622"/>
            <a:ext cx="113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16  16  16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2290689" y="4035083"/>
            <a:ext cx="113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16X64X64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444240" y="3964745"/>
            <a:ext cx="113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32X32X32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6201507" y="3880339"/>
            <a:ext cx="113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128X8X8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8269458" y="3753730"/>
            <a:ext cx="113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256X8X8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3427827" y="2316481"/>
            <a:ext cx="113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32  32  32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4665784" y="2386818"/>
            <a:ext cx="113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64  64  64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8337451" y="2527496"/>
            <a:ext cx="113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256  256  256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4853354" y="2883877"/>
            <a:ext cx="154744" cy="858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69" name="Rectangle 68"/>
          <p:cNvSpPr/>
          <p:nvPr/>
        </p:nvSpPr>
        <p:spPr>
          <a:xfrm>
            <a:off x="5132365" y="2881532"/>
            <a:ext cx="154744" cy="858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5413721" y="2881533"/>
            <a:ext cx="154744" cy="8581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4637649" y="3877994"/>
            <a:ext cx="113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64X16X16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6224954" y="2440747"/>
            <a:ext cx="113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128  128  128</a:t>
            </a:r>
            <a:endParaRPr lang="en-US" sz="1200" dirty="0"/>
          </a:p>
        </p:txBody>
      </p:sp>
      <p:sp>
        <p:nvSpPr>
          <p:cNvPr id="73" name="Rectangle 72"/>
          <p:cNvSpPr/>
          <p:nvPr/>
        </p:nvSpPr>
        <p:spPr>
          <a:xfrm>
            <a:off x="9580098" y="4332850"/>
            <a:ext cx="152400" cy="194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74" name="Rectangle 73"/>
          <p:cNvSpPr/>
          <p:nvPr/>
        </p:nvSpPr>
        <p:spPr>
          <a:xfrm>
            <a:off x="9580098" y="4712677"/>
            <a:ext cx="164127" cy="1922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75" name="TextBox 74"/>
          <p:cNvSpPr txBox="1"/>
          <p:nvPr/>
        </p:nvSpPr>
        <p:spPr>
          <a:xfrm>
            <a:off x="9819249" y="4311746"/>
            <a:ext cx="1938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3X3 conv + BN+ReLU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9819249" y="4670474"/>
            <a:ext cx="1880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2X2 conv + BN+ReLU</a:t>
            </a:r>
            <a:endParaRPr lang="en-US" sz="1200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2278965" y="3334043"/>
            <a:ext cx="26728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3221501" y="3305908"/>
            <a:ext cx="26728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473526" y="3319976"/>
            <a:ext cx="26728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5739618" y="3305908"/>
            <a:ext cx="26728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7596553" y="3277772"/>
            <a:ext cx="26728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9819249" y="3305908"/>
            <a:ext cx="26728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0041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491736"/>
            <a:ext cx="10515600" cy="978766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 smtClean="0"/>
              <a:t>Retrieval of ROI Patches</a:t>
            </a:r>
            <a:endParaRPr lang="en-US" sz="1800" b="1" dirty="0">
              <a:latin typeface="Libre Franklin" panose="000005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372665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ight Triangle 9"/>
          <p:cNvSpPr/>
          <p:nvPr/>
        </p:nvSpPr>
        <p:spPr>
          <a:xfrm rot="10800000">
            <a:off x="0" y="0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 rot="10800000">
            <a:off x="642425" y="0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78303" y="1547446"/>
            <a:ext cx="11226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pPr algn="ctr"/>
            <a:endParaRPr lang="en-US" i="1" dirty="0" smtClean="0"/>
          </a:p>
          <a:p>
            <a:pPr algn="ctr"/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92369" y="1336431"/>
            <a:ext cx="11155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The promising region found from the Saliency maps are further acquired from the full mammography image.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Two rectangular regions are cropped from the promising region.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2" name="Picture 11" descr="main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55" y="2489981"/>
            <a:ext cx="3525300" cy="3305776"/>
          </a:xfrm>
          <a:prstGeom prst="rect">
            <a:avLst/>
          </a:prstGeom>
        </p:spPr>
      </p:pic>
      <p:pic>
        <p:nvPicPr>
          <p:cNvPr id="13" name="Picture 12" descr="RO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716" y="2602522"/>
            <a:ext cx="2894484" cy="2894484"/>
          </a:xfrm>
          <a:prstGeom prst="rect">
            <a:avLst/>
          </a:prstGeom>
        </p:spPr>
      </p:pic>
      <p:pic>
        <p:nvPicPr>
          <p:cNvPr id="14" name="Picture 13" descr="ROI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58555" y="2574387"/>
            <a:ext cx="2942381" cy="2942381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2" idx="3"/>
          </p:cNvCxnSpPr>
          <p:nvPr/>
        </p:nvCxnSpPr>
        <p:spPr>
          <a:xfrm flipV="1">
            <a:off x="3731555" y="4135902"/>
            <a:ext cx="573159" cy="6967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429014" y="4119490"/>
            <a:ext cx="573159" cy="6967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Triangle 14"/>
          <p:cNvSpPr/>
          <p:nvPr/>
        </p:nvSpPr>
        <p:spPr>
          <a:xfrm>
            <a:off x="11563643" y="6386733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70041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67" y="548006"/>
            <a:ext cx="10515600" cy="978766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 smtClean="0"/>
              <a:t>Localization</a:t>
            </a:r>
            <a:endParaRPr lang="en-US" sz="1800" b="1" dirty="0">
              <a:latin typeface="Libre Franklin" panose="000005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372665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ight Triangle 9"/>
          <p:cNvSpPr/>
          <p:nvPr/>
        </p:nvSpPr>
        <p:spPr>
          <a:xfrm rot="10800000">
            <a:off x="0" y="0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 rot="10800000">
            <a:off x="642425" y="0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5" name="Right Triangle 14"/>
          <p:cNvSpPr/>
          <p:nvPr/>
        </p:nvSpPr>
        <p:spPr>
          <a:xfrm>
            <a:off x="11563643" y="6386733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77" name="Picture 76" descr="ROI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62" y="1341175"/>
            <a:ext cx="4518018" cy="4518018"/>
          </a:xfrm>
          <a:prstGeom prst="rect">
            <a:avLst/>
          </a:prstGeom>
        </p:spPr>
      </p:pic>
      <p:pic>
        <p:nvPicPr>
          <p:cNvPr id="78" name="Picture 77" descr="ROI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849" y="1336432"/>
            <a:ext cx="4518018" cy="4518018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308295" y="5922498"/>
            <a:ext cx="28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Before Classification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7805224" y="5934221"/>
            <a:ext cx="28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After Classification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041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67" y="548006"/>
            <a:ext cx="10515600" cy="978766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 smtClean="0"/>
              <a:t>Parameter Selection</a:t>
            </a:r>
            <a:endParaRPr lang="en-US" sz="1800" b="1" dirty="0">
              <a:latin typeface="Libre Franklin" panose="000005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372665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ight Triangle 9"/>
          <p:cNvSpPr/>
          <p:nvPr/>
        </p:nvSpPr>
        <p:spPr>
          <a:xfrm rot="10800000">
            <a:off x="0" y="0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 rot="10800000">
            <a:off x="642425" y="0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5" name="Right Triangle 14"/>
          <p:cNvSpPr/>
          <p:nvPr/>
        </p:nvSpPr>
        <p:spPr>
          <a:xfrm>
            <a:off x="11563643" y="6386733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618978" y="1730326"/>
            <a:ext cx="10775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Number of contextual region in CLAHE Algorithm – 4X4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Low Capacity Network: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Optimizer - Adam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Loss- Categorical </a:t>
            </a:r>
            <a:r>
              <a:rPr lang="en-US" dirty="0" err="1" smtClean="0"/>
              <a:t>Crossentropy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Learning Rate- 0.001</a:t>
            </a:r>
          </a:p>
        </p:txBody>
      </p:sp>
    </p:spTree>
    <p:extLst>
      <p:ext uri="{BB962C8B-B14F-4D97-AF65-F5344CB8AC3E}">
        <p14:creationId xmlns="" xmlns:p14="http://schemas.microsoft.com/office/powerpoint/2010/main" val="270041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8200" y="1843950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Libre Franklin" panose="00000500000000000000" pitchFamily="2" charset="0"/>
              </a:rPr>
              <a:t>Problem Description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Libre Franklin" panose="00000500000000000000" pitchFamily="2" charset="0"/>
              </a:rPr>
              <a:t>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Libre Franklin" panose="00000500000000000000" pitchFamily="2" charset="0"/>
              </a:rPr>
              <a:t>Related 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Libre Franklin" panose="00000500000000000000" pitchFamily="2" charset="0"/>
              </a:rPr>
              <a:t>Proposed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Libre Franklin" panose="00000500000000000000" pitchFamily="2" charset="0"/>
              </a:rPr>
              <a:t>Results and Analysis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800" dirty="0" smtClean="0">
                <a:latin typeface="Libre Franklin" panose="00000500000000000000" pitchFamily="2" charset="0"/>
              </a:rPr>
              <a:t>Experimental Setup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800" dirty="0" smtClean="0">
                <a:latin typeface="Libre Franklin" panose="00000500000000000000" pitchFamily="2" charset="0"/>
              </a:rPr>
              <a:t>Comparing Methods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800" dirty="0" smtClean="0">
                <a:latin typeface="Libre Franklin" panose="00000500000000000000" pitchFamily="2" charset="0"/>
              </a:rPr>
              <a:t>Results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Libre Franklin" panose="00000500000000000000" pitchFamily="2" charset="0"/>
              </a:rPr>
              <a:t>Conclusion</a:t>
            </a:r>
            <a:endParaRPr lang="en-US" sz="2800" dirty="0">
              <a:latin typeface="Libre Franklin" panose="00000500000000000000" pitchFamily="2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553812"/>
            <a:ext cx="10515600" cy="978766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Libre Franklin" panose="00000500000000000000" pitchFamily="2" charset="0"/>
              </a:rPr>
              <a:t>OUTLINE</a:t>
            </a:r>
            <a:endParaRPr lang="en-US" b="1" dirty="0">
              <a:latin typeface="Libre Franklin" panose="00000500000000000000" pitchFamily="2" charset="0"/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11563643" y="6386733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6372665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ight Triangle 9"/>
          <p:cNvSpPr/>
          <p:nvPr/>
        </p:nvSpPr>
        <p:spPr>
          <a:xfrm rot="10800000">
            <a:off x="0" y="0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 rot="10800000">
            <a:off x="642425" y="0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9671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67" y="548006"/>
            <a:ext cx="10515600" cy="978766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 smtClean="0"/>
              <a:t>Experimental Results</a:t>
            </a:r>
            <a:endParaRPr lang="en-US" sz="1800" b="1" dirty="0">
              <a:latin typeface="Libre Franklin" panose="000005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372665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ight Triangle 9"/>
          <p:cNvSpPr/>
          <p:nvPr/>
        </p:nvSpPr>
        <p:spPr>
          <a:xfrm rot="10800000">
            <a:off x="0" y="0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 rot="10800000">
            <a:off x="642425" y="0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5" name="Right Triangle 14"/>
          <p:cNvSpPr/>
          <p:nvPr/>
        </p:nvSpPr>
        <p:spPr>
          <a:xfrm>
            <a:off x="11563643" y="6386733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647113" y="1223889"/>
            <a:ext cx="1077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Low Capacity Network Accuracy Performance(VGG-16)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  <p:pic>
        <p:nvPicPr>
          <p:cNvPr id="12" name="Picture 11" descr="accuracy3cla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59987"/>
            <a:ext cx="6270994" cy="3249637"/>
          </a:xfrm>
          <a:prstGeom prst="rect">
            <a:avLst/>
          </a:prstGeom>
        </p:spPr>
      </p:pic>
      <p:pic>
        <p:nvPicPr>
          <p:cNvPr id="14" name="Picture 13" descr="loss3clas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950" y="3091241"/>
            <a:ext cx="6139050" cy="32191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0041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67" y="548006"/>
            <a:ext cx="10515600" cy="978766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 smtClean="0"/>
              <a:t>Experimental Results</a:t>
            </a:r>
            <a:endParaRPr lang="en-US" sz="1800" b="1" dirty="0">
              <a:latin typeface="Libre Franklin" panose="000005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372665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ight Triangle 9"/>
          <p:cNvSpPr/>
          <p:nvPr/>
        </p:nvSpPr>
        <p:spPr>
          <a:xfrm rot="10800000">
            <a:off x="0" y="0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 rot="10800000">
            <a:off x="642425" y="0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5" name="Right Triangle 14"/>
          <p:cNvSpPr/>
          <p:nvPr/>
        </p:nvSpPr>
        <p:spPr>
          <a:xfrm>
            <a:off x="11563643" y="6386733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647113" y="1223889"/>
            <a:ext cx="1077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Low Capacity Network Accuracy Performance(Google-Net)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  <p:pic>
        <p:nvPicPr>
          <p:cNvPr id="12" name="Picture 11" descr="accuracy5cla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6933"/>
            <a:ext cx="6471138" cy="3353352"/>
          </a:xfrm>
          <a:prstGeom prst="rect">
            <a:avLst/>
          </a:prstGeom>
        </p:spPr>
      </p:pic>
      <p:pic>
        <p:nvPicPr>
          <p:cNvPr id="13" name="Picture 12" descr="loss5clas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667" y="3250943"/>
            <a:ext cx="5967333" cy="30692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0041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67" y="548006"/>
            <a:ext cx="10515600" cy="978766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 smtClean="0"/>
              <a:t>Experimental Results</a:t>
            </a:r>
            <a:endParaRPr lang="en-US" sz="1800" b="1" dirty="0">
              <a:latin typeface="Libre Franklin" panose="000005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372665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ight Triangle 9"/>
          <p:cNvSpPr/>
          <p:nvPr/>
        </p:nvSpPr>
        <p:spPr>
          <a:xfrm rot="10800000">
            <a:off x="0" y="0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 rot="10800000">
            <a:off x="642425" y="0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5" name="Right Triangle 14"/>
          <p:cNvSpPr/>
          <p:nvPr/>
        </p:nvSpPr>
        <p:spPr>
          <a:xfrm>
            <a:off x="11563643" y="6386733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647113" y="1223889"/>
            <a:ext cx="1077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Low Capacity Network Accuracy Performance(Proposed Resnet-50)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  <p:pic>
        <p:nvPicPr>
          <p:cNvPr id="8" name="Picture 7" descr="lossvsaccuray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566" y="1814732"/>
            <a:ext cx="8361322" cy="43328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0041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67" y="548006"/>
            <a:ext cx="10515600" cy="978766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 smtClean="0"/>
              <a:t>Experimental Results</a:t>
            </a:r>
            <a:endParaRPr lang="en-US" sz="1800" b="1" dirty="0">
              <a:latin typeface="Libre Franklin" panose="000005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372665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ight Triangle 9"/>
          <p:cNvSpPr/>
          <p:nvPr/>
        </p:nvSpPr>
        <p:spPr>
          <a:xfrm rot="10800000">
            <a:off x="0" y="0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 rot="10800000">
            <a:off x="642425" y="0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5" name="Right Triangle 14"/>
          <p:cNvSpPr/>
          <p:nvPr/>
        </p:nvSpPr>
        <p:spPr>
          <a:xfrm>
            <a:off x="11563643" y="6386733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647113" y="1223889"/>
            <a:ext cx="1077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Low Capacity Network Loss Performance(Proposed Resnet-50)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  <p:pic>
        <p:nvPicPr>
          <p:cNvPr id="12" name="Picture 11" descr="lossvsaccuray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306" y="1617782"/>
            <a:ext cx="9074533" cy="47024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0041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67" y="548006"/>
            <a:ext cx="10515600" cy="978766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 smtClean="0"/>
              <a:t>Experimental Results</a:t>
            </a:r>
            <a:endParaRPr lang="en-US" sz="1800" b="1" dirty="0">
              <a:latin typeface="Libre Franklin" panose="000005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372665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ight Triangle 9"/>
          <p:cNvSpPr/>
          <p:nvPr/>
        </p:nvSpPr>
        <p:spPr>
          <a:xfrm rot="10800000">
            <a:off x="0" y="0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 rot="10800000">
            <a:off x="642425" y="0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5" name="Right Triangle 14"/>
          <p:cNvSpPr/>
          <p:nvPr/>
        </p:nvSpPr>
        <p:spPr>
          <a:xfrm>
            <a:off x="11563643" y="6386733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647113" y="1223889"/>
            <a:ext cx="1077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Confusion Matrix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  <p:pic>
        <p:nvPicPr>
          <p:cNvPr id="13" name="Picture 12" descr="confus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435" y="1342942"/>
            <a:ext cx="5340926" cy="47420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0041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67" y="548006"/>
            <a:ext cx="10515600" cy="978766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 smtClean="0"/>
              <a:t>Experimental Results</a:t>
            </a:r>
            <a:endParaRPr lang="en-US" sz="1800" b="1" dirty="0">
              <a:latin typeface="Libre Franklin" panose="000005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372665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ight Triangle 9"/>
          <p:cNvSpPr/>
          <p:nvPr/>
        </p:nvSpPr>
        <p:spPr>
          <a:xfrm rot="10800000">
            <a:off x="0" y="0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 rot="10800000">
            <a:off x="642425" y="0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5" name="Right Triangle 14"/>
          <p:cNvSpPr/>
          <p:nvPr/>
        </p:nvSpPr>
        <p:spPr>
          <a:xfrm>
            <a:off x="11563643" y="6386733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647113" y="1223889"/>
            <a:ext cx="1077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Effect of CLAHE </a:t>
            </a:r>
            <a:r>
              <a:rPr lang="en-US" dirty="0" err="1" smtClean="0"/>
              <a:t>ALgorithm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731520" y="1772529"/>
          <a:ext cx="10972800" cy="3077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/>
                <a:gridCol w="2194560"/>
                <a:gridCol w="2194560"/>
                <a:gridCol w="2194560"/>
                <a:gridCol w="2194560"/>
              </a:tblGrid>
              <a:tr h="5297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Dataset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Methods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Cross Validation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Classification Approach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56829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MIAS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dirty="0" smtClean="0">
                          <a:noFill/>
                        </a:rPr>
                        <a:t>100%</a:t>
                      </a:r>
                      <a:endParaRPr lang="en-US" sz="1400" dirty="0"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Proposed Without CLAHE Algorithm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 folds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Benign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vs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Malignant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96.72%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9780">
                <a:tc vMerge="1">
                  <a:txBody>
                    <a:bodyPr/>
                    <a:lstStyle/>
                    <a:p>
                      <a:endParaRPr lang="en-US" dirty="0"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Proposed Without CLAHE Algorithm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 folds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Normal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vs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Abnormal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98.56%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97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MIAS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Proposed Using CLAHE Algorithm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 folds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Benign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vs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Malignant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99.56%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20586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Proposed Using CLAHE Algorithm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 folds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Normal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vs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Abnormal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0041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67" y="548006"/>
            <a:ext cx="10515600" cy="978766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 smtClean="0"/>
              <a:t>Experimental Results</a:t>
            </a:r>
            <a:endParaRPr lang="en-US" sz="1800" b="1" dirty="0">
              <a:latin typeface="Libre Franklin" panose="000005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372665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ight Triangle 9"/>
          <p:cNvSpPr/>
          <p:nvPr/>
        </p:nvSpPr>
        <p:spPr>
          <a:xfrm rot="10800000">
            <a:off x="0" y="0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 rot="10800000">
            <a:off x="642425" y="0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5" name="Right Triangle 14"/>
          <p:cNvSpPr/>
          <p:nvPr/>
        </p:nvSpPr>
        <p:spPr>
          <a:xfrm>
            <a:off x="11563643" y="6386733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647113" y="1223889"/>
            <a:ext cx="1077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Image Level Classification 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731520" y="1772529"/>
          <a:ext cx="10972800" cy="3995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/>
                <a:gridCol w="2194560"/>
                <a:gridCol w="2194560"/>
                <a:gridCol w="2194560"/>
                <a:gridCol w="2194560"/>
              </a:tblGrid>
              <a:tr h="537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Dataset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Methods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Cross Validation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Classification Approach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7819">
                <a:tc rowSpan="6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MIAS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dirty="0" smtClean="0">
                          <a:noFill/>
                        </a:rPr>
                        <a:t>100%</a:t>
                      </a:r>
                      <a:endParaRPr lang="en-US" sz="1400" dirty="0"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Muduli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 folds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Normal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vs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Abnormal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7819">
                <a:tc vMerge="1">
                  <a:txBody>
                    <a:bodyPr/>
                    <a:lstStyle/>
                    <a:p>
                      <a:endParaRPr lang="en-US" dirty="0"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Muduli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 folds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Benign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vs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Malignant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7819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Hassan[5]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 folds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Benign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vs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Malignant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98.76%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68313">
                <a:tc vMerge="1">
                  <a:txBody>
                    <a:bodyPr/>
                    <a:lstStyle/>
                    <a:p>
                      <a:endParaRPr lang="en-US" dirty="0"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Proposed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 folds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Benign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vs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Malignant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99.56%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7819">
                <a:tc vMerge="1">
                  <a:txBody>
                    <a:bodyPr/>
                    <a:lstStyle/>
                    <a:p>
                      <a:endParaRPr lang="en-US" dirty="0"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Proposed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 folds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Normal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vs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Abnormal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7819">
                <a:tc vMerge="1">
                  <a:txBody>
                    <a:bodyPr/>
                    <a:lstStyle/>
                    <a:p>
                      <a:endParaRPr lang="en-US" dirty="0"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Proposed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 folds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Normal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vs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Abnormal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0041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67" y="548006"/>
            <a:ext cx="10515600" cy="978766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 smtClean="0"/>
              <a:t>Experimental Results</a:t>
            </a:r>
            <a:endParaRPr lang="en-US" sz="1800" b="1" dirty="0">
              <a:latin typeface="Libre Franklin" panose="000005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372665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ight Triangle 9"/>
          <p:cNvSpPr/>
          <p:nvPr/>
        </p:nvSpPr>
        <p:spPr>
          <a:xfrm rot="10800000">
            <a:off x="0" y="0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 rot="10800000">
            <a:off x="642425" y="0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5" name="Right Triangle 14"/>
          <p:cNvSpPr/>
          <p:nvPr/>
        </p:nvSpPr>
        <p:spPr>
          <a:xfrm>
            <a:off x="11563643" y="6386733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647113" y="1223889"/>
            <a:ext cx="1077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Patch Level Classification 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731520" y="1772529"/>
          <a:ext cx="10972800" cy="1613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/>
                <a:gridCol w="2194560"/>
                <a:gridCol w="2194560"/>
                <a:gridCol w="2194560"/>
                <a:gridCol w="2194560"/>
              </a:tblGrid>
              <a:tr h="537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Dataset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Methods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Cross Validation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Classification Approach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7819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DDSM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dirty="0" smtClean="0">
                          <a:noFill/>
                        </a:rPr>
                        <a:t>100%</a:t>
                      </a:r>
                      <a:endParaRPr lang="en-US" sz="1400" dirty="0"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Shen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 folds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 class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89%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7819">
                <a:tc vMerge="1">
                  <a:txBody>
                    <a:bodyPr/>
                    <a:lstStyle/>
                    <a:p>
                      <a:endParaRPr lang="en-US" dirty="0"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Proposed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 folds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93%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0041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67" y="548006"/>
            <a:ext cx="10515600" cy="978766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 smtClean="0"/>
              <a:t>Experimental Results</a:t>
            </a:r>
            <a:endParaRPr lang="en-US" sz="1800" b="1" dirty="0">
              <a:latin typeface="Libre Franklin" panose="000005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372665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ight Triangle 9"/>
          <p:cNvSpPr/>
          <p:nvPr/>
        </p:nvSpPr>
        <p:spPr>
          <a:xfrm rot="10800000">
            <a:off x="0" y="0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 rot="10800000">
            <a:off x="642425" y="0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5" name="Right Triangle 14"/>
          <p:cNvSpPr/>
          <p:nvPr/>
        </p:nvSpPr>
        <p:spPr>
          <a:xfrm>
            <a:off x="11563643" y="6386733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647113" y="1223889"/>
            <a:ext cx="1077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ROI Level Segmentation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771335" y="2321168"/>
          <a:ext cx="6583680" cy="1075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/>
                <a:gridCol w="2194560"/>
                <a:gridCol w="2194560"/>
              </a:tblGrid>
              <a:tr h="537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Dataset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Methods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Percentage of Overlap 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7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MIAS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dirty="0" smtClean="0">
                          <a:noFill/>
                        </a:rPr>
                        <a:t>100%</a:t>
                      </a:r>
                      <a:endParaRPr lang="en-US" sz="1400" dirty="0"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Proposed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85%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0041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67" y="548006"/>
            <a:ext cx="10515600" cy="978766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 smtClean="0"/>
              <a:t>Miscellaneous</a:t>
            </a:r>
            <a:endParaRPr lang="en-US" sz="1800" b="1" dirty="0">
              <a:latin typeface="Libre Franklin" panose="000005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372665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ight Triangle 9"/>
          <p:cNvSpPr/>
          <p:nvPr/>
        </p:nvSpPr>
        <p:spPr>
          <a:xfrm rot="10800000">
            <a:off x="0" y="0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 rot="10800000">
            <a:off x="642425" y="0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5" name="Right Triangle 14"/>
          <p:cNvSpPr/>
          <p:nvPr/>
        </p:nvSpPr>
        <p:spPr>
          <a:xfrm>
            <a:off x="11563643" y="6386733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647113" y="1223889"/>
            <a:ext cx="107758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Code &amp; Paper Link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Code Link -</a:t>
            </a:r>
            <a:r>
              <a:rPr lang="en-US" u="sng" dirty="0" smtClean="0"/>
              <a:t> </a:t>
            </a:r>
            <a:r>
              <a:rPr lang="en-US" u="sng" dirty="0" smtClean="0">
                <a:solidFill>
                  <a:schemeClr val="accent5"/>
                </a:solidFill>
              </a:rPr>
              <a:t>https://colab.research.google.com/drive/1cCHXItr3N3k8zRmmexepAgf__NhBmxgY?usp=sharing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Paper Link – </a:t>
            </a:r>
          </a:p>
          <a:p>
            <a:pPr lvl="1"/>
            <a:r>
              <a:rPr lang="en-US" u="sng" dirty="0" smtClean="0">
                <a:solidFill>
                  <a:schemeClr val="accent5"/>
                </a:solidFill>
              </a:rPr>
              <a:t>https://www.overleaf.com/7991562239wccddkzvqhdr</a:t>
            </a:r>
          </a:p>
        </p:txBody>
      </p:sp>
    </p:spTree>
    <p:extLst>
      <p:ext uri="{BB962C8B-B14F-4D97-AF65-F5344CB8AC3E}">
        <p14:creationId xmlns="" xmlns:p14="http://schemas.microsoft.com/office/powerpoint/2010/main" val="270041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9870"/>
            <a:ext cx="10515600" cy="978766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Libre Franklin" panose="00000500000000000000" pitchFamily="2" charset="0"/>
              </a:rPr>
              <a:t>Why Breast Cancer Diagnosis</a:t>
            </a:r>
            <a:endParaRPr lang="en-US" b="1" dirty="0">
              <a:latin typeface="Libre Franklin" panose="000005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1392401"/>
            <a:ext cx="10515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Libre Franklin" panose="00000500000000000000" pitchFamily="2" charset="0"/>
              </a:rPr>
              <a:t> </a:t>
            </a:r>
            <a:r>
              <a:rPr lang="en-US" sz="2000" dirty="0" smtClean="0"/>
              <a:t>Breast cancer is the second leading cause of cancer-related death among women in the World.</a:t>
            </a:r>
            <a:endParaRPr lang="en-US" sz="2000" dirty="0" smtClean="0">
              <a:latin typeface="Libre Franklin" panose="000005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 268,600 women was diagnosed with breast cancer in 2019.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 41,760 died from breast cancer in 2019.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 Early detection provides the best chance of effective treatment.</a:t>
            </a:r>
            <a:endParaRPr lang="en-US" sz="2000" dirty="0">
              <a:latin typeface="Libre Franklin" panose="00000500000000000000" pitchFamily="2" charset="0"/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11563643" y="6386733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6372665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ight Triangle 9"/>
          <p:cNvSpPr/>
          <p:nvPr/>
        </p:nvSpPr>
        <p:spPr>
          <a:xfrm rot="10800000">
            <a:off x="0" y="0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 rot="10800000">
            <a:off x="642425" y="0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70041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526" y="595774"/>
            <a:ext cx="10515600" cy="688909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Libre Franklin" panose="00000500000000000000" pitchFamily="2" charset="0"/>
              </a:rPr>
              <a:t>References</a:t>
            </a:r>
            <a:endParaRPr lang="en-US" sz="3200" dirty="0">
              <a:latin typeface="Libre Franklin" panose="00000500000000000000" pitchFamily="2" charset="0"/>
            </a:endParaRPr>
          </a:p>
        </p:txBody>
      </p:sp>
      <p:sp>
        <p:nvSpPr>
          <p:cNvPr id="12" name="Right Triangle 11"/>
          <p:cNvSpPr/>
          <p:nvPr/>
        </p:nvSpPr>
        <p:spPr>
          <a:xfrm rot="10800000">
            <a:off x="0" y="0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 rot="10800000">
            <a:off x="642425" y="0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4" name="Right Triangle 13"/>
          <p:cNvSpPr/>
          <p:nvPr/>
        </p:nvSpPr>
        <p:spPr>
          <a:xfrm>
            <a:off x="11563643" y="6386733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0" y="6372665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0" y="1364566"/>
            <a:ext cx="12192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D. Muduli, R. Dash, B. Majhi, “Automated breast cancer detection in digital mammograms: A moth flame optimization based ELM approach” in </a:t>
            </a:r>
            <a:r>
              <a:rPr lang="en-US" i="1" dirty="0" smtClean="0"/>
              <a:t>Biomedical Signal Processing and Control</a:t>
            </a:r>
            <a:r>
              <a:rPr lang="en-US" dirty="0" smtClean="0"/>
              <a:t>, vol. 59, pp. 101912-24, 2020.</a:t>
            </a:r>
          </a:p>
          <a:p>
            <a:pPr marL="342900" indent="-342900">
              <a:buAutoNum type="arabicPeriod"/>
            </a:pPr>
            <a:r>
              <a:rPr lang="en-US" dirty="0" smtClean="0"/>
              <a:t>G.B. Junior, S.V. Rocha, J. Almeida, A. Paiva, A. Silva, M. Gattoss, “Breast cancer detection in mammography using spatial</a:t>
            </a:r>
            <a:br>
              <a:rPr lang="en-US" dirty="0" smtClean="0"/>
            </a:br>
            <a:r>
              <a:rPr lang="en-US" dirty="0" smtClean="0"/>
              <a:t>diversity, geostatistics, and concave geometry”, in </a:t>
            </a:r>
            <a:r>
              <a:rPr lang="en-US" i="1" dirty="0" smtClean="0"/>
              <a:t>Multimedia Tools and Applications</a:t>
            </a:r>
            <a:r>
              <a:rPr lang="en-US" dirty="0" smtClean="0"/>
              <a:t>, vol. 78, pp. 13005-31, 2019.</a:t>
            </a:r>
          </a:p>
          <a:p>
            <a:pPr marL="342900" indent="-342900">
              <a:buAutoNum type="arabicPeriod"/>
            </a:pPr>
            <a:r>
              <a:rPr lang="en-US" dirty="0" smtClean="0"/>
              <a:t>L. Tsochatzidis, L. Costaridou , I. Pratikakis, “Deep Learning for Breast Cancer Diagnosis from Mammograms—A Comparative Study”, in Journal of Imaging, vol. 5, no. 37, pp. 1-11, 2019.</a:t>
            </a:r>
          </a:p>
          <a:p>
            <a:pPr marL="342900" indent="-342900">
              <a:buAutoNum type="arabicPeriod"/>
            </a:pPr>
            <a:r>
              <a:rPr lang="en-US" dirty="0" smtClean="0"/>
              <a:t>L. Shen, L. Margolles, J. Rothstein, E. Fluder, R. Mcbride, W. Sleh, “Deep Learning to improve Breast cancer Detection on Screening Mammography“, in Scientific Reports, vol. 9, 2019.</a:t>
            </a:r>
          </a:p>
          <a:p>
            <a:pPr marL="342900" indent="-342900">
              <a:buAutoNum type="arabicPeriod"/>
            </a:pPr>
            <a:r>
              <a:rPr lang="en-US" dirty="0" smtClean="0"/>
              <a:t>S.A. Hassan, M. </a:t>
            </a:r>
            <a:r>
              <a:rPr lang="en-US" dirty="0" err="1" smtClean="0"/>
              <a:t>Sayed</a:t>
            </a:r>
            <a:r>
              <a:rPr lang="en-US" dirty="0" smtClean="0"/>
              <a:t>, M. </a:t>
            </a:r>
            <a:r>
              <a:rPr lang="en-US" dirty="0" err="1" smtClean="0"/>
              <a:t>Abdalla</a:t>
            </a:r>
            <a:r>
              <a:rPr lang="en-US" dirty="0" smtClean="0"/>
              <a:t>, M. </a:t>
            </a:r>
            <a:r>
              <a:rPr lang="en-US" dirty="0" err="1" smtClean="0"/>
              <a:t>Rashwan</a:t>
            </a:r>
            <a:r>
              <a:rPr lang="en-US" dirty="0" smtClean="0"/>
              <a:t>, “Breast cancer masses classification using deep </a:t>
            </a:r>
            <a:r>
              <a:rPr lang="en-US" dirty="0" err="1" smtClean="0"/>
              <a:t>convolutional</a:t>
            </a:r>
            <a:r>
              <a:rPr lang="en-US" dirty="0" smtClean="0"/>
              <a:t> neural networks and transfer learning “,  in </a:t>
            </a:r>
            <a:r>
              <a:rPr lang="en-US" i="1" dirty="0" smtClean="0"/>
              <a:t>Multimedia Tools and Applications</a:t>
            </a:r>
            <a:r>
              <a:rPr lang="en-US" dirty="0" smtClean="0"/>
              <a:t>, vol. 78, pp. 13005-31, 2019. 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C.E.DeSantis</a:t>
            </a:r>
            <a:r>
              <a:rPr lang="en-US" dirty="0" smtClean="0"/>
              <a:t>,  J. Ma,  A. G. Sauer, L.A. Newman, A. </a:t>
            </a:r>
            <a:r>
              <a:rPr lang="en-US" dirty="0" err="1" smtClean="0"/>
              <a:t>Jemal</a:t>
            </a:r>
            <a:r>
              <a:rPr lang="en-US" dirty="0" smtClean="0"/>
              <a:t>, "Breast cancer statistics, 2017, racial disparity in mortality by state", in Cancer Journal for Clinicians, vol.67, pp.439–448, 2017.</a:t>
            </a:r>
          </a:p>
          <a:p>
            <a:pPr marL="342900" indent="-342900">
              <a:buAutoNum type="arabicPeriod"/>
            </a:pPr>
            <a:r>
              <a:rPr lang="en-US" dirty="0" smtClean="0"/>
              <a:t>R.L. Siegel, K.D. Miller, A. </a:t>
            </a:r>
            <a:r>
              <a:rPr lang="en-US" dirty="0" err="1" smtClean="0"/>
              <a:t>Jemal</a:t>
            </a:r>
            <a:r>
              <a:rPr lang="en-US" dirty="0" smtClean="0"/>
              <a:t>, "Cancer statistics: CA", in Cancer Journal for Clinicians, vol. 69, pp.7–34, 2019.</a:t>
            </a:r>
          </a:p>
          <a:p>
            <a:pPr marL="342900" indent="-342900">
              <a:buAutoNum type="arabicPeriod"/>
            </a:pPr>
            <a:r>
              <a:rPr lang="en-US" dirty="0" smtClean="0"/>
              <a:t>D.B. </a:t>
            </a:r>
            <a:r>
              <a:rPr lang="en-US" dirty="0" err="1" smtClean="0"/>
              <a:t>Kopans</a:t>
            </a:r>
            <a:r>
              <a:rPr lang="en-US" dirty="0" smtClean="0"/>
              <a:t>, "An open letter to panels that are deciding guidelines </a:t>
            </a:r>
            <a:r>
              <a:rPr lang="en-US" dirty="0" err="1" smtClean="0"/>
              <a:t>forbreast</a:t>
            </a:r>
            <a:r>
              <a:rPr lang="en-US" dirty="0" smtClean="0"/>
              <a:t> cancer screening", in Breast Cancer Research and Treatment, vol.151, pp.19–25, 2015.</a:t>
            </a:r>
          </a:p>
          <a:p>
            <a:pPr marL="342900" indent="-342900">
              <a:buAutoNum type="arabicPeriod"/>
            </a:pPr>
            <a:r>
              <a:rPr lang="en-US" dirty="0" smtClean="0"/>
              <a:t>Zhu, Y., Zhou, Y., </a:t>
            </a:r>
            <a:r>
              <a:rPr lang="en-US" dirty="0" err="1" smtClean="0"/>
              <a:t>Xu</a:t>
            </a:r>
            <a:r>
              <a:rPr lang="en-US" dirty="0" smtClean="0"/>
              <a:t>, H., Ye, Q., </a:t>
            </a:r>
            <a:r>
              <a:rPr lang="en-US" dirty="0" err="1" smtClean="0"/>
              <a:t>Doermann</a:t>
            </a:r>
            <a:r>
              <a:rPr lang="en-US" dirty="0" smtClean="0"/>
              <a:t>, D., Jiao, J., " Learning in-stance activation maps for weakly supervised instance segmentation", in Proceedings of the IEEE Conference on Computer Vision and Pattern Recognition, pp. 3116–3125, 2019.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7236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526" y="595774"/>
            <a:ext cx="10515600" cy="688909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Libre Franklin" panose="00000500000000000000" pitchFamily="2" charset="0"/>
              </a:rPr>
              <a:t>References</a:t>
            </a:r>
            <a:endParaRPr lang="en-US" sz="3200" dirty="0">
              <a:latin typeface="Libre Franklin" panose="00000500000000000000" pitchFamily="2" charset="0"/>
            </a:endParaRPr>
          </a:p>
        </p:txBody>
      </p:sp>
      <p:sp>
        <p:nvSpPr>
          <p:cNvPr id="12" name="Right Triangle 11"/>
          <p:cNvSpPr/>
          <p:nvPr/>
        </p:nvSpPr>
        <p:spPr>
          <a:xfrm rot="10800000">
            <a:off x="0" y="0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 rot="10800000">
            <a:off x="642425" y="0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4" name="Right Triangle 13"/>
          <p:cNvSpPr/>
          <p:nvPr/>
        </p:nvSpPr>
        <p:spPr>
          <a:xfrm>
            <a:off x="11563643" y="6386733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0" y="6372665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0" y="1364566"/>
            <a:ext cx="12192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10"/>
            </a:pPr>
            <a:r>
              <a:rPr lang="en-US" dirty="0" smtClean="0"/>
              <a:t>Kim, E.K., Kim, H.E., Han, K., Kang, B.J., </a:t>
            </a:r>
            <a:r>
              <a:rPr lang="en-US" dirty="0" err="1" smtClean="0"/>
              <a:t>Sohn</a:t>
            </a:r>
            <a:r>
              <a:rPr lang="en-US" dirty="0" smtClean="0"/>
              <a:t>, Y.M., Woo, O.H., Lee, C.W., "Applying data-driven imaging biomarker in mammography for breast cancer screening: preliminary study", in Scientific Reports, vol.8, 2018.</a:t>
            </a:r>
          </a:p>
          <a:p>
            <a:pPr marL="342900" indent="-342900">
              <a:buAutoNum type="arabicPeriod" startAt="10"/>
            </a:pPr>
            <a:r>
              <a:rPr lang="en-US" dirty="0" err="1" smtClean="0"/>
              <a:t>Kyono</a:t>
            </a:r>
            <a:r>
              <a:rPr lang="en-US" dirty="0" smtClean="0"/>
              <a:t>, T., Gilbert, F.J., van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Schaar</a:t>
            </a:r>
            <a:r>
              <a:rPr lang="en-US" dirty="0" smtClean="0"/>
              <a:t>, M., 2018.  MAMMO: A deep </a:t>
            </a:r>
            <a:r>
              <a:rPr lang="en-US" dirty="0" err="1" smtClean="0"/>
              <a:t>learningsolution</a:t>
            </a:r>
            <a:r>
              <a:rPr lang="en-US" dirty="0" smtClean="0"/>
              <a:t> for facilitating radiologist-machine collaboration in breast </a:t>
            </a:r>
            <a:r>
              <a:rPr lang="en-US" dirty="0" err="1" smtClean="0"/>
              <a:t>cancerdiagnosis</a:t>
            </a:r>
            <a:r>
              <a:rPr lang="en-US" dirty="0" smtClean="0"/>
              <a:t>. arXiv:1811.02661.</a:t>
            </a:r>
          </a:p>
          <a:p>
            <a:pPr marL="342900" indent="-342900">
              <a:buAutoNum type="arabicPeriod" startAt="10"/>
            </a:pPr>
            <a:r>
              <a:rPr lang="en-US" dirty="0" err="1" smtClean="0"/>
              <a:t>Ribli</a:t>
            </a:r>
            <a:r>
              <a:rPr lang="en-US" dirty="0" smtClean="0"/>
              <a:t>, D., </a:t>
            </a:r>
            <a:r>
              <a:rPr lang="en-US" dirty="0" err="1" smtClean="0"/>
              <a:t>Horváth</a:t>
            </a:r>
            <a:r>
              <a:rPr lang="en-US" dirty="0" smtClean="0"/>
              <a:t>, A., Unger, Z., </a:t>
            </a:r>
            <a:r>
              <a:rPr lang="en-US" dirty="0" err="1" smtClean="0"/>
              <a:t>Pollner</a:t>
            </a:r>
            <a:r>
              <a:rPr lang="en-US" dirty="0" smtClean="0"/>
              <a:t>, P., </a:t>
            </a:r>
            <a:r>
              <a:rPr lang="en-US" dirty="0" err="1" smtClean="0"/>
              <a:t>Csabai</a:t>
            </a:r>
            <a:r>
              <a:rPr lang="en-US" dirty="0" smtClean="0"/>
              <a:t>, I., “Detecting </a:t>
            </a:r>
            <a:r>
              <a:rPr lang="en-US" dirty="0" err="1" smtClean="0"/>
              <a:t>andclassifying</a:t>
            </a:r>
            <a:r>
              <a:rPr lang="en-US" dirty="0" smtClean="0"/>
              <a:t> lesions in mammograms with deep learning”.  Scientific Reports, 2018.</a:t>
            </a:r>
          </a:p>
          <a:p>
            <a:pPr marL="342900" indent="-342900">
              <a:buAutoNum type="arabicPeriod" startAt="10"/>
            </a:pPr>
            <a:r>
              <a:rPr lang="en-US" dirty="0" smtClean="0"/>
              <a:t>Wu,  N.,  </a:t>
            </a:r>
            <a:r>
              <a:rPr lang="en-US" dirty="0" err="1" smtClean="0"/>
              <a:t>Phang</a:t>
            </a:r>
            <a:r>
              <a:rPr lang="en-US" dirty="0" smtClean="0"/>
              <a:t>,  J.,  Park,  J.,  </a:t>
            </a:r>
            <a:r>
              <a:rPr lang="en-US" dirty="0" err="1" smtClean="0"/>
              <a:t>Shen</a:t>
            </a:r>
            <a:r>
              <a:rPr lang="en-US" dirty="0" smtClean="0"/>
              <a:t>,  Y.,  Huang,  Z.,  </a:t>
            </a:r>
            <a:r>
              <a:rPr lang="en-US" dirty="0" err="1" smtClean="0"/>
              <a:t>Zorin</a:t>
            </a:r>
            <a:r>
              <a:rPr lang="en-US" dirty="0" smtClean="0"/>
              <a:t>,  M.,  </a:t>
            </a:r>
            <a:r>
              <a:rPr lang="en-US" dirty="0" err="1" smtClean="0"/>
              <a:t>Jastrzeb</a:t>
            </a:r>
            <a:r>
              <a:rPr lang="en-US" dirty="0" smtClean="0"/>
              <a:t>-ski,  S.,  </a:t>
            </a:r>
            <a:r>
              <a:rPr lang="en-US" dirty="0" err="1" smtClean="0"/>
              <a:t>Févry</a:t>
            </a:r>
            <a:r>
              <a:rPr lang="en-US" dirty="0" smtClean="0"/>
              <a:t>,  T.,  </a:t>
            </a:r>
            <a:r>
              <a:rPr lang="en-US" dirty="0" err="1" smtClean="0"/>
              <a:t>Katsnelson</a:t>
            </a:r>
            <a:r>
              <a:rPr lang="en-US" dirty="0" smtClean="0"/>
              <a:t>,  J.,  Kim,  E.,  et  al.,  ‘Deep  neural networks improve radiologists performance in breast cancer screening’, arXiv:1903.08297, 2019.</a:t>
            </a:r>
          </a:p>
          <a:p>
            <a:pPr marL="342900" indent="-342900">
              <a:buAutoNum type="arabicPeriod" startAt="10"/>
            </a:pPr>
            <a:r>
              <a:rPr lang="en-US" dirty="0" smtClean="0"/>
              <a:t>Lee, R., </a:t>
            </a:r>
            <a:r>
              <a:rPr lang="en-US" dirty="0" err="1" smtClean="0"/>
              <a:t>Gimenez</a:t>
            </a:r>
            <a:r>
              <a:rPr lang="en-US" dirty="0" smtClean="0"/>
              <a:t>, F., </a:t>
            </a:r>
            <a:r>
              <a:rPr lang="en-US" dirty="0" err="1" smtClean="0"/>
              <a:t>Hoogi</a:t>
            </a:r>
            <a:r>
              <a:rPr lang="en-US" dirty="0" smtClean="0"/>
              <a:t>, A. </a:t>
            </a:r>
            <a:r>
              <a:rPr lang="en-US" i="1" dirty="0" smtClean="0"/>
              <a:t>et al.</a:t>
            </a:r>
            <a:r>
              <a:rPr lang="en-US" dirty="0" smtClean="0"/>
              <a:t> A </a:t>
            </a:r>
            <a:r>
              <a:rPr lang="en-US" dirty="0" err="1" smtClean="0"/>
              <a:t>curated</a:t>
            </a:r>
            <a:r>
              <a:rPr lang="en-US" dirty="0" smtClean="0"/>
              <a:t> mammography data set for use in computer-aided detection and diagnosis research. </a:t>
            </a:r>
            <a:r>
              <a:rPr lang="en-US" i="1" dirty="0" err="1" smtClean="0"/>
              <a:t>Sci</a:t>
            </a:r>
            <a:r>
              <a:rPr lang="en-US" i="1" dirty="0" smtClean="0"/>
              <a:t> Data</a:t>
            </a:r>
            <a:r>
              <a:rPr lang="en-US" dirty="0" smtClean="0"/>
              <a:t> </a:t>
            </a:r>
            <a:r>
              <a:rPr lang="en-US" b="1" dirty="0" smtClean="0"/>
              <a:t>4, </a:t>
            </a:r>
            <a:r>
              <a:rPr lang="en-US" dirty="0" smtClean="0"/>
              <a:t>170177 (2017). https://doi.org/10.1038/sdata.2017.177.</a:t>
            </a:r>
          </a:p>
          <a:p>
            <a:pPr marL="342900" indent="-34290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7236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323" y="3001349"/>
            <a:ext cx="10515600" cy="68890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>
                <a:latin typeface="Libre Franklin" panose="00000500000000000000" pitchFamily="2" charset="0"/>
              </a:rPr>
              <a:t>END</a:t>
            </a:r>
            <a:endParaRPr lang="en-US" sz="5400" b="1" dirty="0">
              <a:latin typeface="Libre Franklin" panose="00000500000000000000" pitchFamily="2" charset="0"/>
            </a:endParaRPr>
          </a:p>
        </p:txBody>
      </p:sp>
      <p:sp>
        <p:nvSpPr>
          <p:cNvPr id="12" name="Right Triangle 11"/>
          <p:cNvSpPr/>
          <p:nvPr/>
        </p:nvSpPr>
        <p:spPr>
          <a:xfrm rot="10800000">
            <a:off x="0" y="0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 rot="10800000">
            <a:off x="642425" y="0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4" name="Right Triangle 13"/>
          <p:cNvSpPr/>
          <p:nvPr/>
        </p:nvSpPr>
        <p:spPr>
          <a:xfrm>
            <a:off x="11563643" y="6386733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0" y="6372665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0" y="1364566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7236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67" y="576142"/>
            <a:ext cx="10515600" cy="978766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Libre Franklin" panose="00000500000000000000" pitchFamily="2" charset="0"/>
              </a:rPr>
              <a:t>Breast Cancer Diagnosis</a:t>
            </a:r>
            <a:endParaRPr lang="en-US" b="1" dirty="0">
              <a:latin typeface="Libre Franklin" panose="000005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1392401"/>
            <a:ext cx="10515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Libre Franklin" panose="00000500000000000000" pitchFamily="2" charset="0"/>
              </a:rPr>
              <a:t> </a:t>
            </a:r>
            <a:r>
              <a:rPr lang="en-US" sz="2000" dirty="0" smtClean="0"/>
              <a:t>Collecting Mammography images or patches from Mammography dataset.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 Full images or patches of images are utilized for decision making or localization of abnormal region.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Image Enhancement techniques are applied to enhance the promising regions.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Patches information can be utilized to get the local information of the breast region.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Machine Learning or Deep Learning to train the features.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Models are generated to predict the abnormal patient or to identify the abnormal region of the affected patient</a:t>
            </a:r>
            <a:r>
              <a:rPr lang="en-US" sz="2000" dirty="0" smtClean="0">
                <a:latin typeface="Libre Franklin" panose="00000500000000000000" pitchFamily="2" charset="0"/>
              </a:rPr>
              <a:t>.</a:t>
            </a:r>
            <a:endParaRPr lang="en-US" sz="2000" dirty="0">
              <a:latin typeface="Libre Franklin" panose="00000500000000000000" pitchFamily="2" charset="0"/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11563643" y="6386733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6372665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ight Triangle 9"/>
          <p:cNvSpPr/>
          <p:nvPr/>
        </p:nvSpPr>
        <p:spPr>
          <a:xfrm rot="10800000">
            <a:off x="0" y="0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 rot="10800000">
            <a:off x="642425" y="0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70041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8006"/>
            <a:ext cx="10515600" cy="978766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Libre Franklin" panose="00000500000000000000" pitchFamily="2" charset="0"/>
              </a:rPr>
              <a:t>Breast Cancer Diagnosis</a:t>
            </a:r>
            <a:endParaRPr lang="en-US" b="1" dirty="0">
              <a:latin typeface="Libre Franklin" panose="00000500000000000000" pitchFamily="2" charset="0"/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11563643" y="6386733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6372665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ight Triangle 9"/>
          <p:cNvSpPr/>
          <p:nvPr/>
        </p:nvSpPr>
        <p:spPr>
          <a:xfrm rot="10800000">
            <a:off x="0" y="0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 rot="10800000">
            <a:off x="642425" y="0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515" y="1856936"/>
            <a:ext cx="11928805" cy="3545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1927273" y="3953022"/>
            <a:ext cx="1139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Benign Calcification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879145" y="3992880"/>
            <a:ext cx="1012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Benign Mass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737230" y="3964745"/>
            <a:ext cx="1139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Malignant Calcification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731304" y="4018671"/>
            <a:ext cx="1139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Malignant Mass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270041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67" y="548006"/>
            <a:ext cx="10515600" cy="978766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 smtClean="0"/>
              <a:t>Dataset</a:t>
            </a:r>
            <a:endParaRPr lang="en-US" sz="1800" b="1" dirty="0">
              <a:latin typeface="Libre Franklin" panose="000005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372665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ight Triangle 9"/>
          <p:cNvSpPr/>
          <p:nvPr/>
        </p:nvSpPr>
        <p:spPr>
          <a:xfrm rot="10800000">
            <a:off x="0" y="0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 rot="10800000">
            <a:off x="642425" y="0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5" name="Right Triangle 14"/>
          <p:cNvSpPr/>
          <p:nvPr/>
        </p:nvSpPr>
        <p:spPr>
          <a:xfrm>
            <a:off x="11563643" y="6386733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618978" y="1730326"/>
            <a:ext cx="10775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DDSM Dataset: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Total: 2480	Normal: 695	Malignant: 915	Benign: 870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This dataset is used for our Global Low capacity Network.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69161" y="3178418"/>
            <a:ext cx="1898259" cy="2552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1061" y="3167273"/>
            <a:ext cx="1863456" cy="2586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70041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67" y="548006"/>
            <a:ext cx="10515600" cy="978766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 smtClean="0"/>
              <a:t>Dataset</a:t>
            </a:r>
            <a:endParaRPr lang="en-US" sz="1800" b="1" dirty="0">
              <a:latin typeface="Libre Franklin" panose="000005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372665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ight Triangle 9"/>
          <p:cNvSpPr/>
          <p:nvPr/>
        </p:nvSpPr>
        <p:spPr>
          <a:xfrm rot="10800000">
            <a:off x="0" y="0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 rot="10800000">
            <a:off x="642425" y="0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5" name="Right Triangle 14"/>
          <p:cNvSpPr/>
          <p:nvPr/>
        </p:nvSpPr>
        <p:spPr>
          <a:xfrm>
            <a:off x="11563643" y="6386733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633046" y="1266092"/>
            <a:ext cx="107758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CBIS-DDSM Dataset:</a:t>
            </a:r>
          </a:p>
          <a:p>
            <a:r>
              <a:rPr lang="en-US" dirty="0" smtClean="0"/>
              <a:t>contains images that are converted into the standard DICOM format  and is a subset of DDSM dataset. It is basically the ROI segmented version of DDSM annotated by profession medical personals[14]. This is used for our Local High Capacity Network.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7" descr="benigcal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824" y="3704711"/>
            <a:ext cx="1823523" cy="1823523"/>
          </a:xfrm>
          <a:prstGeom prst="rect">
            <a:avLst/>
          </a:prstGeom>
        </p:spPr>
      </p:pic>
      <p:pic>
        <p:nvPicPr>
          <p:cNvPr id="12" name="Picture 11" descr="benignmas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995" y="3714035"/>
            <a:ext cx="1823523" cy="1823523"/>
          </a:xfrm>
          <a:prstGeom prst="rect">
            <a:avLst/>
          </a:prstGeom>
        </p:spPr>
      </p:pic>
      <p:pic>
        <p:nvPicPr>
          <p:cNvPr id="13" name="Picture 12" descr="maligcal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5942" y="3681154"/>
            <a:ext cx="1823523" cy="1823523"/>
          </a:xfrm>
          <a:prstGeom prst="rect">
            <a:avLst/>
          </a:prstGeom>
        </p:spPr>
      </p:pic>
      <p:pic>
        <p:nvPicPr>
          <p:cNvPr id="14" name="Picture 13" descr="maligmas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1880" y="3704545"/>
            <a:ext cx="1823523" cy="1823523"/>
          </a:xfrm>
          <a:prstGeom prst="rect">
            <a:avLst/>
          </a:prstGeom>
        </p:spPr>
      </p:pic>
      <p:pic>
        <p:nvPicPr>
          <p:cNvPr id="16" name="Picture 15" descr="nor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471" y="3713869"/>
            <a:ext cx="1823523" cy="182352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00332" y="5542671"/>
            <a:ext cx="181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50345" y="5554393"/>
            <a:ext cx="181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Benign mass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60497" y="5526259"/>
            <a:ext cx="181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Benign calcification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272997" y="5528603"/>
            <a:ext cx="181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Malignant mass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425353" y="5514535"/>
            <a:ext cx="181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Malignant Calcification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041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67" y="548006"/>
            <a:ext cx="10515600" cy="978766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 smtClean="0"/>
              <a:t>Dataset</a:t>
            </a:r>
            <a:endParaRPr lang="en-US" sz="1800" b="1" dirty="0">
              <a:latin typeface="Libre Franklin" panose="000005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372665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ight Triangle 9"/>
          <p:cNvSpPr/>
          <p:nvPr/>
        </p:nvSpPr>
        <p:spPr>
          <a:xfrm rot="10800000">
            <a:off x="0" y="0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 rot="10800000">
            <a:off x="642425" y="0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5" name="Right Triangle 14"/>
          <p:cNvSpPr/>
          <p:nvPr/>
        </p:nvSpPr>
        <p:spPr>
          <a:xfrm>
            <a:off x="11563643" y="6386733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633046" y="1139483"/>
            <a:ext cx="107758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MIAS Dataset: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Total: 326  	Normal: 207	Benign: 68	Malignant: 51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This dataset is used for testing purpose.</a:t>
            </a:r>
            <a:endParaRPr lang="en-US" dirty="0"/>
          </a:p>
        </p:txBody>
      </p:sp>
      <p:pic>
        <p:nvPicPr>
          <p:cNvPr id="8" name="Picture 7" descr="benignmia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2236" y="3530990"/>
            <a:ext cx="2229729" cy="2229729"/>
          </a:xfrm>
          <a:prstGeom prst="rect">
            <a:avLst/>
          </a:prstGeom>
        </p:spPr>
      </p:pic>
      <p:pic>
        <p:nvPicPr>
          <p:cNvPr id="12" name="Picture 11" descr="malignantmia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32463" y="3458361"/>
            <a:ext cx="2246088" cy="2246088"/>
          </a:xfrm>
          <a:prstGeom prst="rect">
            <a:avLst/>
          </a:prstGeom>
        </p:spPr>
      </p:pic>
      <p:pic>
        <p:nvPicPr>
          <p:cNvPr id="13" name="Picture 12" descr="normalmia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2662" y="3538339"/>
            <a:ext cx="2263412" cy="226341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58461" y="5809957"/>
            <a:ext cx="181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73041" y="5779476"/>
            <a:ext cx="181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Benign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649287" y="5793544"/>
            <a:ext cx="181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Malignant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041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132" y="548006"/>
            <a:ext cx="10515600" cy="978766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Libre Franklin" panose="00000500000000000000" pitchFamily="2" charset="0"/>
              </a:rPr>
              <a:t>Related Works</a:t>
            </a:r>
            <a:endParaRPr lang="en-US" b="1" dirty="0">
              <a:latin typeface="Libre Franklin" panose="00000500000000000000" pitchFamily="2" charset="0"/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11563643" y="6386733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6372665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ight Triangle 9"/>
          <p:cNvSpPr/>
          <p:nvPr/>
        </p:nvSpPr>
        <p:spPr>
          <a:xfrm rot="10800000">
            <a:off x="0" y="0"/>
            <a:ext cx="642425" cy="47126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 rot="10800000">
            <a:off x="642425" y="0"/>
            <a:ext cx="11549575" cy="485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71732" y="1223590"/>
            <a:ext cx="104980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Libre Franklin" panose="00000500000000000000" pitchFamily="2" charset="0"/>
              </a:rPr>
              <a:t> </a:t>
            </a:r>
            <a:r>
              <a:rPr lang="en-US" dirty="0" smtClean="0"/>
              <a:t>Moth flame optimization based ELM approach for Breast Cancer Detection[1]</a:t>
            </a:r>
          </a:p>
          <a:p>
            <a:pPr marL="742950" lvl="1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/>
              <a:t>Only image based classification is proposed but no localization information is provided.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 spatial diversity, geostatistics, and concave geometry based Detection[2]</a:t>
            </a:r>
          </a:p>
          <a:p>
            <a:pPr marL="742950" lvl="1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/>
              <a:t>Localization Information is missing and working on small dataset.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Transfer Learning based Breast image classification[3]</a:t>
            </a:r>
          </a:p>
          <a:p>
            <a:pPr marL="742950" lvl="1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/>
              <a:t>Only two class classification is provided and localization information is missing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/>
              <a:t>Patch based Breast Cancer Localization[4]</a:t>
            </a:r>
          </a:p>
          <a:p>
            <a:pPr marL="742950" lvl="1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/>
              <a:t>Only patches are classified but no information is given on overall image.</a:t>
            </a:r>
          </a:p>
          <a:p>
            <a:pPr marL="742950" lvl="1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/>
              <a:t>High Computational Cost.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041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3067</TotalTime>
  <Words>1338</Words>
  <Application>Microsoft Office PowerPoint</Application>
  <PresentationFormat>Custom</PresentationFormat>
  <Paragraphs>344</Paragraphs>
  <Slides>32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     Breast Cancer Diagnosis from Mammograms using Contrast Limited Adaptive Histogram Equalization(CLAHE) and Convolution Neural Network</vt:lpstr>
      <vt:lpstr>OUTLINE</vt:lpstr>
      <vt:lpstr>Why Breast Cancer Diagnosis</vt:lpstr>
      <vt:lpstr>Breast Cancer Diagnosis</vt:lpstr>
      <vt:lpstr>Breast Cancer Diagnosis</vt:lpstr>
      <vt:lpstr>Dataset</vt:lpstr>
      <vt:lpstr>Dataset</vt:lpstr>
      <vt:lpstr>Dataset</vt:lpstr>
      <vt:lpstr>Related Works</vt:lpstr>
      <vt:lpstr>Proposed Approach</vt:lpstr>
      <vt:lpstr>Image Enhancement By Contrast Limited Adaptive Histogram Equalization (CLAHE)</vt:lpstr>
      <vt:lpstr>Image Enhancement By Contrast Limited Adaptive Histogram Equalization (CLAHE)</vt:lpstr>
      <vt:lpstr>Globally-Aware Classification Framework</vt:lpstr>
      <vt:lpstr>Globally-Aware Classification Framework</vt:lpstr>
      <vt:lpstr>Why Local High Capacity Network is not Enough</vt:lpstr>
      <vt:lpstr>Local High Capacity Network</vt:lpstr>
      <vt:lpstr>Retrieval of ROI Patches</vt:lpstr>
      <vt:lpstr>Localization</vt:lpstr>
      <vt:lpstr>Parameter Selection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Miscellaneous</vt:lpstr>
      <vt:lpstr>References</vt:lpstr>
      <vt:lpstr>References</vt:lpstr>
      <vt:lpstr>END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VLSI</dc:title>
  <dc:creator>Windows User</dc:creator>
  <cp:lastModifiedBy>hp</cp:lastModifiedBy>
  <cp:revision>173</cp:revision>
  <dcterms:created xsi:type="dcterms:W3CDTF">2020-06-13T14:18:31Z</dcterms:created>
  <dcterms:modified xsi:type="dcterms:W3CDTF">2020-11-20T05:43:39Z</dcterms:modified>
</cp:coreProperties>
</file>