
<file path=[Content_Types].xml><?xml version="1.0" encoding="utf-8"?>
<Types xmlns="http://schemas.openxmlformats.org/package/2006/content-types" xmlns:xml="http://www.w3.org/XML/1998/namespace">
  <Default Extension="jpeg" ContentType="image/jpeg"/>
  <Default Extension="rels" ContentType="application/vnd.openxmlformats-package.relationships+xml"/>
  <Default Extension="xml" ContentType="application/xml"/>
  <Default Extension="png" ContentType="image/png"/>
  <Default Extension="jpg" ContentType="image/jpeg"/>
  <Default Extension="wmf" ContentType="image/x-wmf"/>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Types>
</file>

<file path=_rels/.rels><?xml version="1.0" encoding="UTF-8" standalone="yes"?>
<Relationships xmlns="http://schemas.openxmlformats.org/package/2006/relationships" xmlns:xml="http://www.w3.org/XML/1998/namespace"><Relationship Target="ppt/presentation.xml" Type="http://schemas.openxmlformats.org/officeDocument/2006/relationships/officeDocument" Id="rId1"/><Relationship Target="docProps/thumbnail.jpeg" Type="http://schemas.openxmlformats.org/package/2006/relationships/metadata/thumbnail" Id="rId2"/><Relationship Target="docProps/core.xml" Type="http://schemas.openxmlformats.org/package/2006/relationships/metadata/core-properties" Id="rId3"/><Relationship Target="docProps/app.xml" Type="http://schemas.openxmlformats.org/officeDocument/2006/relationships/extended-properties" Id="rId4"/></Relationships>

</file>

<file path=ppt/presentation.xml><?xml version="1.0" encoding="utf-8"?>
<p:presentation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extLst>
    <p:ext uri="{E76CE94A-603C-4142-B9EB-6D1370010A27}">
      <m:discardImageEditData xmlns:m="http://schemas.microsoft.com/office/powerpoint/2010/main" val="0"/>
    </p:ext>
    <p:ext uri="{D31A062A-798A-4329-ABDD-BBA856620510}">
      <m:defaultImageDpi xmlns:m="http://schemas.microsoft.com/office/powerpoint/2010/main" val="32767"/>
    </p:ext>
    <p:ext uri="{FD5EFAAD-0ECE-453E-9831-46B23BE46B34}">
      <m:chartTrackingRefBased xmlns:m="http://schemas.microsoft.com/office/powerpoint/2012/main" val="1"/>
    </p:ext>
  </p:extLst>
</p:presentationPr>
</file>

<file path=ppt/tableStyles.xml><?xml version="1.0" encoding="utf-8"?>
<a:tblStyleLst xmlns="http://schemas.openxmlformats.org/drawingml/2006/main" xmlns:a="http://schemas.openxmlformats.org/drawingml/2006/main" xmlns:r="http://schemas.openxmlformats.org/officeDocument/2006/relationships" xmlns:sh="http://schemas.openxmlformats.org/officeDocument/2006/sharedTypes" xmlns:xml="http://www.w3.org/XML/1998/namespace" def="{5C22544A-7EE6-4342-B048-85BDC9FD1C3A}"/>
</file>

<file path=ppt/viewProps.xml><?xml version="1.0" encoding="utf-8"?>
<p:viewPr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 Target="slides/slide1.xml" Type="http://schemas.openxmlformats.org/officeDocument/2006/relationships/slide" Id="rId2"/><Relationship Target="presProps.xml" Type="http://schemas.openxmlformats.org/officeDocument/2006/relationships/presProps" Id="rId3"/><Relationship Target="viewProps.xml" Type="http://schemas.openxmlformats.org/officeDocument/2006/relationships/viewProps" Id="rId4"/><Relationship Target="theme/theme1.xml" Type="http://schemas.openxmlformats.org/officeDocument/2006/relationships/theme" Id="rId5"/><Relationship Target="tableStyles.xml" Type="http://schemas.openxmlformats.org/officeDocument/2006/relationships/tableStyles" Id="rId6"/><Relationship Target="slides/slide1.xml" Type="http://schemas.openxmlformats.org/officeDocument/2006/relationships/slide" Id="rId7"/><Relationship Target="slides/slide2.xml" Type="http://schemas.openxmlformats.org/officeDocument/2006/relationships/slide" Id="rId8"/><Relationship Target="slides/slide3.xml" Type="http://schemas.openxmlformats.org/officeDocument/2006/relationships/slide" Id="rId9"/><Relationship Target="slides/slide4.xml" Type="http://schemas.openxmlformats.org/officeDocument/2006/relationships/slide" Id="rId10"/><Relationship Target="slides/slide5.xml" Type="http://schemas.openxmlformats.org/officeDocument/2006/relationships/slide" Id="rId11"/><Relationship Target="slides/slide6.xml" Type="http://schemas.openxmlformats.org/officeDocument/2006/relationships/slide" Id="rId12"/><Relationship Target="slides/slide7.xml" Type="http://schemas.openxmlformats.org/officeDocument/2006/relationships/slide" Id="rId13"/><Relationship Target="slides/slide8.xml" Type="http://schemas.openxmlformats.org/officeDocument/2006/relationships/slide" Id="rId14"/><Relationship Target="slides/slide9.xml" Type="http://schemas.openxmlformats.org/officeDocument/2006/relationships/slide" Id="rId15"/><Relationship Target="slides/slide10.xml" Type="http://schemas.openxmlformats.org/officeDocument/2006/relationships/slide" Id="rId16"/><Relationship Target="slides/slide11.xml" Type="http://schemas.openxmlformats.org/officeDocument/2006/relationships/slide" Id="rId17"/><Relationship Target="slides/slide12.xml" Type="http://schemas.openxmlformats.org/officeDocument/2006/relationships/slide" Id="rId18"/><Relationship Target="slides/slide13.xml" Type="http://schemas.openxmlformats.org/officeDocument/2006/relationships/slide" Id="rId19"/></Relationships>

</file>

<file path=ppt/slideLayouts/_rels/slideLayout1.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 xmlns:xml="http://www.w3.org/XML/1998/namespace"><Relationship Target="../slideMasters/slideMaster1.xml" Type="http://schemas.openxmlformats.org/officeDocument/2006/relationships/slideMaster" Id="rId1"/></Relationships>

</file>

<file path=ppt/slideLayouts/slideLayout1.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10/24/24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close/>
                  <a:moveTo>
                    <a:pt x="8761" y="0"/>
                  </a:moveTo>
                  <a:lnTo>
                    <a:pt x="10000" y="0"/>
                  </a:lnTo>
                  <a:lnTo>
                    <a:pt x="10000" y="10000"/>
                  </a:lnTo>
                  <a:lnTo>
                    <a:pt x="0" y="10000"/>
                  </a:lnTo>
                  <a:lnTo>
                    <a:pt x="0" y="9126"/>
                  </a:lnTo>
                  <a:lnTo>
                    <a:pt x="8761" y="9127"/>
                  </a:lnTo>
                  <a:lnTo>
                    <a:pt x="8761" y="0"/>
                  </a:lnTo>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close/>
                  <a:moveTo>
                    <a:pt x="8763" y="0"/>
                  </a:moveTo>
                  <a:lnTo>
                    <a:pt x="10002" y="0"/>
                  </a:lnTo>
                  <a:lnTo>
                    <a:pt x="10002" y="10000"/>
                  </a:lnTo>
                  <a:lnTo>
                    <a:pt x="2" y="10000"/>
                  </a:lnTo>
                  <a:lnTo>
                    <a:pt x="8763" y="9128"/>
                  </a:lnTo>
                  <a:lnTo>
                    <a:pt x="8763" y="0"/>
                  </a:lnTo>
                  <a:cubicBezTo>
                    <a:pt x="-2" y="9698"/>
                    <a:pt x="4" y="9427"/>
                    <a:pt x="0" y="9125"/>
                  </a:cubicBezTo>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10/24/24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close/>
                <a:moveTo>
                  <a:pt x="3614" y="0"/>
                </a:moveTo>
                <a:lnTo>
                  <a:pt x="4125" y="0"/>
                </a:lnTo>
                <a:lnTo>
                  <a:pt x="4125" y="5554"/>
                </a:lnTo>
                <a:lnTo>
                  <a:pt x="0" y="5554"/>
                </a:lnTo>
                <a:lnTo>
                  <a:pt x="0" y="5074"/>
                </a:lnTo>
                <a:lnTo>
                  <a:pt x="3614" y="5074"/>
                </a:lnTo>
                <a:lnTo>
                  <a:pt x="3614" y="0"/>
                </a:lnTo>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10/24/24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10/24/24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 xmlns:xml="http://www.w3.org/XML/1998/namespace"><Relationship Target="../slideLayouts/slideLayout1.xml" Type="http://schemas.openxmlformats.org/officeDocument/2006/relationships/slideLayout" Id="rId1"/><Relationship Target="../slideLayouts/slideLayout2.xml" Type="http://schemas.openxmlformats.org/officeDocument/2006/relationships/slideLayout" Id="rId2"/><Relationship Target="../slideLayouts/slideLayout3.xml" Type="http://schemas.openxmlformats.org/officeDocument/2006/relationships/slideLayout" Id="rId3"/><Relationship Target="../slideLayouts/slideLayout4.xml" Type="http://schemas.openxmlformats.org/officeDocument/2006/relationships/slideLayout" Id="rId4"/><Relationship Target="../slideLayouts/slideLayout5.xml" Type="http://schemas.openxmlformats.org/officeDocument/2006/relationships/slideLayout" Id="rId5"/><Relationship Target="../slideLayouts/slideLayout6.xml" Type="http://schemas.openxmlformats.org/officeDocument/2006/relationships/slideLayout" Id="rId6"/><Relationship Target="../slideLayouts/slideLayout7.xml" Type="http://schemas.openxmlformats.org/officeDocument/2006/relationships/slideLayout" Id="rId7"/><Relationship Target="../slideLayouts/slideLayout8.xml" Type="http://schemas.openxmlformats.org/officeDocument/2006/relationships/slideLayout" Id="rId8"/><Relationship Target="../slideLayouts/slideLayout9.xml" Type="http://schemas.openxmlformats.org/officeDocument/2006/relationships/slideLayout" Id="rId9"/><Relationship Target="../slideLayouts/slideLayout10.xml" Type="http://schemas.openxmlformats.org/officeDocument/2006/relationships/slideLayout" Id="rId10"/><Relationship Target="../slideLayouts/slideLayout11.xml" Type="http://schemas.openxmlformats.org/officeDocument/2006/relationships/slideLayout" Id="rId11"/><Relationship Target="../theme/theme1.xml" Type="http://schemas.openxmlformats.org/officeDocument/2006/relationships/theme" Id="rId12"/></Relationships>

</file>

<file path=ppt/slideMasters/slideMaster1.xml><?xml version="1.0" encoding="utf-8"?>
<p:sldMaster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10/24/24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m:sldGuideLst xmlns:m="http://schemas.microsoft.com/office/powerpoint/2012/main" xmlns:a="http://schemas.openxmlformats.org/drawingml/2006/main">
        <m:guide id="3" orient="horz" pos="1368">
          <m:clr>
            <a:srgbClr val="F26B43"/>
          </m:clr>
        </m:guide>
        <m:guide id="4" orient="horz" pos="1440">
          <m:clr>
            <a:srgbClr val="F26B43"/>
          </m:clr>
        </m:guide>
        <m:guide id="6" orient="horz" pos="3696">
          <m:clr>
            <a:srgbClr val="F26B43"/>
          </m:clr>
        </m:guide>
        <m:guide id="7" orient="horz" pos="432">
          <m:clr>
            <a:srgbClr val="F26B43"/>
          </m:clr>
        </m:guide>
        <m:guide id="8" orient="horz" pos="1512">
          <m:clr>
            <a:srgbClr val="F26B43"/>
          </m:clr>
        </m:guide>
        <m:guide id="9" pos="6912">
          <m:clr>
            <a:srgbClr val="F26B43"/>
          </m:clr>
        </m:guide>
        <m:guide id="10" pos="936">
          <m:clr>
            <a:srgbClr val="F26B43"/>
          </m:clr>
        </m:guide>
        <m:guide id="11" pos="864">
          <m:clr>
            <a:srgbClr val="F26B43"/>
          </m:clr>
        </m:guide>
      </m:sldGuideLst>
    </p:ext>
  </p:extLst>
</p:sldMaster>
</file>

<file path=ppt/slides/_rels/slide1.xml.rels><?xml version="1.0" encoding="UTF-8" standalone="yes"?>
<Relationships xmlns="http://schemas.openxmlformats.org/package/2006/relationships" xmlns:xml="http://www.w3.org/XML/1998/namespace"><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 xmlns:xml="http://www.w3.org/XML/1998/namespace"><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 xmlns:xml="http://www.w3.org/XML/1998/namespace"><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 xmlns:xml="http://www.w3.org/XML/1998/namespace"><Relationship Target="../slideLayouts/slideLayout3.xml" Type="http://schemas.openxmlformats.org/officeDocument/2006/relationships/slideLayout" Id="rId1"/></Relationships>

</file>

<file path=ppt/slides/_rels/slide13.xml.rels><?xml version="1.0" encoding="UTF-8" standalone="yes"?>
<Relationships xmlns="http://schemas.openxmlformats.org/package/2006/relationships" xmlns:xml="http://www.w3.org/XML/1998/namespace"><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 xmlns:xml="http://www.w3.org/XML/1998/namespace"><Relationship Target="../slideLayouts/slideLayout3.xml" Type="http://schemas.openxmlformats.org/officeDocument/2006/relationships/slideLayout" Id="rId1"/></Relationships>

</file>

<file path=ppt/slides/_rels/slide3.xml.rels><?xml version="1.0" encoding="UTF-8" standalone="yes"?>
<Relationships xmlns="http://schemas.openxmlformats.org/package/2006/relationships" xmlns:xml="http://www.w3.org/XML/1998/namespace"><Relationship Target="../slideLayouts/slideLayout3.xml" Type="http://schemas.openxmlformats.org/officeDocument/2006/relationships/slideLayout" Id="rId1"/></Relationships>

</file>

<file path=ppt/slides/_rels/slide4.xml.rels><?xml version="1.0" encoding="UTF-8" standalone="yes"?>
<Relationships xmlns="http://schemas.openxmlformats.org/package/2006/relationships" xmlns:xml="http://www.w3.org/XML/1998/namespace"><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 xmlns:xml="http://www.w3.org/XML/1998/namespace"><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 xmlns:xml="http://www.w3.org/XML/1998/namespace"><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 xmlns:xml="http://www.w3.org/XML/1998/namespace"><Relationship Target="../slideLayouts/slideLayout3.xml" Type="http://schemas.openxmlformats.org/officeDocument/2006/relationships/slideLayout" Id="rId1"/></Relationships>

</file>

<file path=ppt/slides/_rels/slide8.xml.rels><?xml version="1.0" encoding="UTF-8" standalone="yes"?>
<Relationships xmlns="http://schemas.openxmlformats.org/package/2006/relationships" xmlns:xml="http://www.w3.org/XML/1998/namespace"><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 xmlns:xml="http://www.w3.org/XML/1998/namespace"><Relationship Target="../slideLayouts/slideLayout3.xml" Type="http://schemas.openxmlformats.org/officeDocument/2006/relationships/slideLayout" Id="rId1"/></Relationships>

</file>

<file path=ppt/slides/slide1.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On Shipping Contract Modeler Faster</a:t>
            </a:r>
            <a:endParaRPr lang="en-US"/>
          </a:p>
        </p:txBody>
      </p:sp>
      <p:sp>
        <p:nvSpPr>
          <p:cNvPr id="3" name="Subtitle 2"/>
          <p:cNvSpPr>
            <a:spLocks noGrp="1"/>
          </p:cNvSpPr>
          <p:nvPr>
            <p:ph type="subTitle" idx="1"/>
          </p:nvPr>
        </p:nvSpPr>
        <p:spPr/>
        <p:txBody>
          <a:bodyPr/>
          <a:lstStyle/>
          <a:p>
            <a:r>
              <a:t>Tamjid Rahman  Approved by NG Leads</a:t>
            </a:r>
            <a:b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close/>
                  <a:moveTo>
                    <a:pt x="8761" y="0"/>
                  </a:moveTo>
                  <a:lnTo>
                    <a:pt x="10000" y="0"/>
                  </a:lnTo>
                  <a:lnTo>
                    <a:pt x="10000" y="10000"/>
                  </a:lnTo>
                  <a:lnTo>
                    <a:pt x="0" y="10000"/>
                  </a:lnTo>
                  <a:lnTo>
                    <a:pt x="0" y="9126"/>
                  </a:lnTo>
                  <a:lnTo>
                    <a:pt x="8761" y="9127"/>
                  </a:lnTo>
                  <a:lnTo>
                    <a:pt x="8761" y="0"/>
                  </a:lnTo>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close/>
                  <a:moveTo>
                    <a:pt x="8763" y="0"/>
                  </a:moveTo>
                  <a:lnTo>
                    <a:pt x="10002" y="0"/>
                  </a:lnTo>
                  <a:lnTo>
                    <a:pt x="10002" y="10000"/>
                  </a:lnTo>
                  <a:lnTo>
                    <a:pt x="2" y="10000"/>
                  </a:lnTo>
                  <a:lnTo>
                    <a:pt x="8763" y="9128"/>
                  </a:lnTo>
                  <a:lnTo>
                    <a:pt x="8763" y="0"/>
                  </a:lnTo>
                  <a:cubicBezTo>
                    <a:pt x="-2" y="9698"/>
                    <a:pt x="4" y="9427"/>
                    <a:pt x="0" y="9125"/>
                  </a:cubicBezTo>
                </a:path>
              </a:pathLst>
            </a:custGeom>
            <a:solidFill>
              <a:schemeClr val="tx2"/>
            </a:solidFill>
            <a:ln w="0">
              <a:noFill/>
              <a:prstDash val="solid"/>
              <a:round/>
              <a:headEnd/>
              <a:tailEnd/>
            </a:ln>
          </p:spPr>
        </p:sp>
      </p:grpSp>
    </p:spTree>
  </p:cSld>
</p:sld>
</file>

<file path=ppt/slides/slide10.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RCA</a:t>
            </a:r>
            <a:endParaRPr lang="en-US"/>
          </a:p>
        </p:txBody>
      </p:sp>
      <p:sp>
        <p:nvSpPr>
          <p:cNvPr id="3" name="Content Placeholder 2"/>
          <p:cNvSpPr>
            <a:spLocks noGrp="1"/>
          </p:cNvSpPr>
          <p:nvPr>
            <p:ph idx="1"/>
          </p:nvPr>
        </p:nvSpPr>
        <p:spPr/>
        <p:txBody>
          <a:bodyPr/>
          <a:lstStyle/>
          <a:p>
            <a:r>
              <a:rPr b="1"/>
              <a:t>Raw to Core is taking more time than I anticipated, and we’ve decided CDM V+V won’t be ready by the program year cutover.</a:t>
            </a:r>
            <a:br/>
            <a:br/>
          </a:p>
          <a:p>
            <a:r>
              <a:rPr b="1"/>
              <a:t>HZN, Elevance are not currently interested in Contract Modeling. Need to check on Centene.</a:t>
            </a:r>
            <a:br/>
            <a:br/>
          </a:p>
        </p:txBody>
      </p:sp>
    </p:spTree>
  </p:cSld>
</p:sld>
</file>

<file path=ppt/slides/slide11.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Changed</a:t>
            </a:r>
            <a:endParaRPr lang="en-US"/>
          </a:p>
        </p:txBody>
      </p:sp>
      <p:sp>
        <p:nvSpPr>
          <p:cNvPr id="3" name="Content Placeholder 2"/>
          <p:cNvSpPr>
            <a:spLocks noGrp="1"/>
          </p:cNvSpPr>
          <p:nvPr>
            <p:ph idx="1"/>
          </p:nvPr>
        </p:nvSpPr>
        <p:spPr/>
        <p:txBody>
          <a:bodyPr/>
          <a:lstStyle/>
          <a:p>
            <a:r>
              <a:rPr b="1"/>
              <a:t>PDK is not yet set to build many new programs quickly.</a:t>
            </a:r>
            <a:br/>
            <a:br/>
          </a:p>
          <a:p>
            <a:r>
              <a:rPr b="1"/>
              <a:t>We’ve deprioritized a program-definition driven UX. This is blocked on CDM/our understanding of programs being more stable. (others call this “generalized CM”)</a:t>
            </a:r>
            <a:br/>
            <a:br/>
          </a:p>
        </p:txBody>
      </p:sp>
    </p:spTree>
  </p:cSld>
</p:sld>
</file>

<file path=ppt/slides/slide12.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Things to Consider in the Future</a:t>
            </a:r>
            <a:endParaRPr lang="en-US"/>
          </a:p>
        </p:txBody>
      </p:sp>
      <p:sp>
        <p:nvSpPr>
          <p:cNvPr id="3" name="Text Placeholder 2"/>
          <p:cNvSpPr>
            <a:spLocks noGrp="1"/>
          </p:cNvSpPr>
          <p:nvPr>
            <p:ph type="body" idx="1"/>
          </p:nvPr>
        </p:nvSpPr>
        <p:spPr/>
        <p:txBody>
          <a:bodyPr/>
          <a:lstStyle/>
        </p:txBody>
      </p:sp>
      <p:sp>
        <p:nvSpPr>
          <p:cNvPr id="7" name="Freeform 6" title="Crop Mark"/>
          <p:cNvSpPr/>
          <p:nvPr/>
        </p:nvSpPr>
        <p:spPr bwMode="auto">
          <a:xfrm>
            <a:off x="8151962" y="1685652"/>
            <a:ext cx="3275013" cy="4408488"/>
          </a:xfrm>
          <a:custGeom>
            <a:avLst/>
            <a:gdLst/>
            <a:ahLst/>
            <a:cxnLst/>
            <a:rect l="0" t="0" r="r" b="b"/>
            <a:pathLst>
              <a:path w="4125" h="5554">
                <a:close/>
                <a:moveTo>
                  <a:pt x="3614" y="0"/>
                </a:moveTo>
                <a:lnTo>
                  <a:pt x="4125" y="0"/>
                </a:lnTo>
                <a:lnTo>
                  <a:pt x="4125" y="5554"/>
                </a:lnTo>
                <a:lnTo>
                  <a:pt x="0" y="5554"/>
                </a:lnTo>
                <a:lnTo>
                  <a:pt x="0" y="5074"/>
                </a:lnTo>
                <a:lnTo>
                  <a:pt x="3614" y="5074"/>
                </a:lnTo>
                <a:lnTo>
                  <a:pt x="3614" y="0"/>
                </a:lnTo>
              </a:path>
            </a:pathLst>
          </a:custGeom>
          <a:solidFill>
            <a:schemeClr val="tx2"/>
          </a:solidFill>
          <a:ln w="0">
            <a:noFill/>
            <a:prstDash val="solid"/>
            <a:round/>
            <a:headEnd/>
            <a:tailEnd/>
          </a:ln>
        </p:spPr>
      </p:sp>
    </p:spTree>
  </p:cSld>
</p:sld>
</file>

<file path=ppt/slides/slide13.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Considerations</a:t>
            </a:r>
            <a:endParaRPr lang="en-US"/>
          </a:p>
        </p:txBody>
      </p:sp>
      <p:sp>
        <p:nvSpPr>
          <p:cNvPr id="3" name="Content Placeholder 2"/>
          <p:cNvSpPr>
            <a:spLocks noGrp="1"/>
          </p:cNvSpPr>
          <p:nvPr>
            <p:ph idx="1"/>
          </p:nvPr>
        </p:nvSpPr>
        <p:spPr/>
        <p:txBody>
          <a:bodyPr/>
          <a:lstStyle/>
          <a:p>
            <a:r>
              <a:rPr b="1"/>
              <a:t>Shadow-launch PDK-powered-PCHybrid to production by implementing wrappers around the production datasets.</a:t>
            </a:r>
            <a:br/>
            <a:r>
              <a:t>By Q4, implement PCH-LS in PDK using ProdApps resources, instead of in the production materialization code.</a:t>
            </a:r>
            <a:br/>
          </a:p>
        </p:txBody>
      </p:sp>
    </p:spTree>
  </p:cSld>
</p:sld>
</file>

<file path=ppt/slides/slide2.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endParaRPr lang="en-US"/>
          </a:p>
        </p:txBody>
      </p:sp>
      <p:sp>
        <p:nvSpPr>
          <p:cNvPr id="3" name="Text Placeholder 2"/>
          <p:cNvSpPr>
            <a:spLocks noGrp="1"/>
          </p:cNvSpPr>
          <p:nvPr>
            <p:ph type="body" idx="1"/>
          </p:nvPr>
        </p:nvSpPr>
        <p:spPr/>
        <p:txBody>
          <a:bodyPr/>
          <a:lstStyle/>
          <a:p>
            <a:r>
              <a:t>We can ship the new Contract Modeling experience (CM) decoupled from the rest of what we call “NG”. To do this, we’ll need to implement the new CM API interface in our production stack, which we would need to do for a shadow-launch anyway. This would enable launching the new experience first, sometime in the next couple quarters.</a:t>
            </a:r>
            <a:br/>
          </a:p>
        </p:txBody>
      </p:sp>
      <p:sp>
        <p:nvSpPr>
          <p:cNvPr id="7" name="Freeform 6" title="Crop Mark"/>
          <p:cNvSpPr/>
          <p:nvPr/>
        </p:nvSpPr>
        <p:spPr bwMode="auto">
          <a:xfrm>
            <a:off x="8151962" y="1685652"/>
            <a:ext cx="3275013" cy="4408488"/>
          </a:xfrm>
          <a:custGeom>
            <a:avLst/>
            <a:gdLst/>
            <a:ahLst/>
            <a:cxnLst/>
            <a:rect l="0" t="0" r="r" b="b"/>
            <a:pathLst>
              <a:path w="4125" h="5554">
                <a:close/>
                <a:moveTo>
                  <a:pt x="3614" y="0"/>
                </a:moveTo>
                <a:lnTo>
                  <a:pt x="4125" y="0"/>
                </a:lnTo>
                <a:lnTo>
                  <a:pt x="4125" y="5554"/>
                </a:lnTo>
                <a:lnTo>
                  <a:pt x="0" y="5554"/>
                </a:lnTo>
                <a:lnTo>
                  <a:pt x="0" y="5074"/>
                </a:lnTo>
                <a:lnTo>
                  <a:pt x="3614" y="5074"/>
                </a:lnTo>
                <a:lnTo>
                  <a:pt x="3614" y="0"/>
                </a:lnTo>
              </a:path>
            </a:pathLst>
          </a:custGeom>
          <a:solidFill>
            <a:schemeClr val="tx2"/>
          </a:solidFill>
          <a:ln w="0">
            <a:noFill/>
            <a:prstDash val="solid"/>
            <a:round/>
            <a:headEnd/>
            <a:tailEnd/>
          </a:ln>
        </p:spPr>
      </p:sp>
    </p:spTree>
  </p:cSld>
</p:sld>
</file>

<file path=ppt/slides/slide3.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Headlines and Supporting Facts</a:t>
            </a:r>
            <a:endParaRPr lang="en-US"/>
          </a:p>
        </p:txBody>
      </p:sp>
      <p:sp>
        <p:nvSpPr>
          <p:cNvPr id="3" name="Text Placeholder 2"/>
          <p:cNvSpPr>
            <a:spLocks noGrp="1"/>
          </p:cNvSpPr>
          <p:nvPr>
            <p:ph type="body" idx="1"/>
          </p:nvPr>
        </p:nvSpPr>
        <p:spPr/>
        <p:txBody>
          <a:bodyPr/>
          <a:lstStyle/>
        </p:txBody>
      </p:sp>
      <p:sp>
        <p:nvSpPr>
          <p:cNvPr id="7" name="Freeform 6" title="Crop Mark"/>
          <p:cNvSpPr/>
          <p:nvPr/>
        </p:nvSpPr>
        <p:spPr bwMode="auto">
          <a:xfrm>
            <a:off x="8151962" y="1685652"/>
            <a:ext cx="3275013" cy="4408488"/>
          </a:xfrm>
          <a:custGeom>
            <a:avLst/>
            <a:gdLst/>
            <a:ahLst/>
            <a:cxnLst/>
            <a:rect l="0" t="0" r="r" b="b"/>
            <a:pathLst>
              <a:path w="4125" h="5554">
                <a:close/>
                <a:moveTo>
                  <a:pt x="3614" y="0"/>
                </a:moveTo>
                <a:lnTo>
                  <a:pt x="4125" y="0"/>
                </a:lnTo>
                <a:lnTo>
                  <a:pt x="4125" y="5554"/>
                </a:lnTo>
                <a:lnTo>
                  <a:pt x="0" y="5554"/>
                </a:lnTo>
                <a:lnTo>
                  <a:pt x="0" y="5074"/>
                </a:lnTo>
                <a:lnTo>
                  <a:pt x="3614" y="5074"/>
                </a:lnTo>
                <a:lnTo>
                  <a:pt x="3614" y="0"/>
                </a:lnTo>
              </a:path>
            </a:pathLst>
          </a:custGeom>
          <a:solidFill>
            <a:schemeClr val="tx2"/>
          </a:solidFill>
          <a:ln w="0">
            <a:noFill/>
            <a:prstDash val="solid"/>
            <a:round/>
            <a:headEnd/>
            <a:tailEnd/>
          </a:ln>
        </p:spPr>
      </p:sp>
    </p:spTree>
  </p:cSld>
</p:sld>
</file>

<file path=ppt/slides/slide4.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“NG” data pipelines can only ship in 2026.</a:t>
            </a:r>
            <a:endParaRPr lang="en-US"/>
          </a:p>
        </p:txBody>
      </p:sp>
      <p:sp>
        <p:nvSpPr>
          <p:cNvPr id="3" name="Content Placeholder 2"/>
          <p:cNvSpPr>
            <a:spLocks noGrp="1"/>
          </p:cNvSpPr>
          <p:nvPr>
            <p:ph idx="1"/>
          </p:nvPr>
        </p:nvSpPr>
        <p:spPr/>
        <p:txBody>
          <a:bodyPr/>
          <a:lstStyle/>
          <a:p>
            <a:r>
              <a:rPr b="1"/>
              <a:t>The CM is artificially coupled to this data migration.</a:t>
            </a:r>
            <a:br/>
            <a:br/>
          </a:p>
          <a:p>
            <a:r>
              <a:rPr b="1"/>
              <a:t>Our data pipeline migration to the architecture known as “NG” will not land by the 2025 program year.</a:t>
            </a:r>
            <a:br/>
            <a:br/>
          </a:p>
          <a:p>
            <a:r>
              <a:rPr b="1"/>
              <a:t>We are assuming data disparity between the new and old pipelines will exceed 1% - this amount of disruption would have to be timed with the 2026 program year</a:t>
            </a:r>
            <a:br/>
            <a:br/>
          </a:p>
        </p:txBody>
      </p:sp>
    </p:spTree>
  </p:cSld>
</p:sld>
</file>

<file path=ppt/slides/slide5.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Contract modeling deployment is coupled to the data pipeline migration.</a:t>
            </a:r>
            <a:endParaRPr lang="en-US"/>
          </a:p>
        </p:txBody>
      </p:sp>
      <p:sp>
        <p:nvSpPr>
          <p:cNvPr id="3" name="Content Placeholder 2"/>
          <p:cNvSpPr>
            <a:spLocks noGrp="1"/>
          </p:cNvSpPr>
          <p:nvPr>
            <p:ph idx="1"/>
          </p:nvPr>
        </p:nvSpPr>
        <p:spPr/>
        <p:txBody>
          <a:bodyPr/>
          <a:lstStyle/>
          <a:p>
            <a:r>
              <a:rPr b="1"/>
              <a:t>To test the new API, we will need to “translate” old results to new results.This can be implemented on the production side.We have to build the same interface in the Kotlin API and in the production API for testing.</a:t>
            </a:r>
            <a:br/>
            <a:br/>
          </a:p>
          <a:p>
            <a:r>
              <a:rPr b="1"/>
              <a:t>Megan, Jill, Tamjid all think we need to fully regression test the new CM API before launching to production.</a:t>
            </a:r>
            <a:br/>
            <a:r>
              <a:t>so we would need to do this for testing anyway.</a:t>
            </a:r>
            <a:br/>
          </a:p>
        </p:txBody>
      </p:sp>
    </p:spTree>
  </p:cSld>
</p:sld>
</file>

<file path=ppt/slides/slide6.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UI/UX of the contract modeler is delightful and can ship independently</a:t>
            </a:r>
            <a:endParaRPr lang="en-US"/>
          </a:p>
        </p:txBody>
      </p:sp>
      <p:sp>
        <p:nvSpPr>
          <p:cNvPr id="3" name="Content Placeholder 2"/>
          <p:cNvSpPr>
            <a:spLocks noGrp="1"/>
          </p:cNvSpPr>
          <p:nvPr>
            <p:ph idx="1"/>
          </p:nvPr>
        </p:nvSpPr>
        <p:spPr/>
        <p:txBody>
          <a:bodyPr/>
          <a:lstStyle/>
          <a:p>
            <a:r>
              <a:rPr b="1"/>
              <a:t>Our partners at BSC are excited about the new CM application, and even want to help us test it out earlier.</a:t>
            </a:r>
            <a:br/>
            <a:r>
              <a:t>Albeit, part of that UX is faster program engine calculations enabled by PDK.</a:t>
            </a:r>
            <a:br/>
          </a:p>
          <a:p>
            <a:r>
              <a:rPr b="1"/>
              <a:t>Unlike other screens of VP, a UI/UX change in the contract modeler does not need to wait for a new program year.</a:t>
            </a:r>
            <a:br/>
            <a:r>
              <a:t>Our PM, Designer, and UI TL meet weekly with our customers.</a:t>
            </a:r>
            <a:br/>
          </a:p>
        </p:txBody>
      </p:sp>
    </p:spTree>
  </p:cSld>
</p:sld>
</file>

<file path=ppt/slides/slide7.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Proposal</a:t>
            </a:r>
            <a:endParaRPr lang="en-US"/>
          </a:p>
        </p:txBody>
      </p:sp>
      <p:sp>
        <p:nvSpPr>
          <p:cNvPr id="3" name="Text Placeholder 2"/>
          <p:cNvSpPr>
            <a:spLocks noGrp="1"/>
          </p:cNvSpPr>
          <p:nvPr>
            <p:ph type="body" idx="1"/>
          </p:nvPr>
        </p:nvSpPr>
        <p:spPr/>
        <p:txBody>
          <a:bodyPr/>
          <a:lstStyle/>
        </p:txBody>
      </p:sp>
      <p:sp>
        <p:nvSpPr>
          <p:cNvPr id="7" name="Freeform 6" title="Crop Mark"/>
          <p:cNvSpPr/>
          <p:nvPr/>
        </p:nvSpPr>
        <p:spPr bwMode="auto">
          <a:xfrm>
            <a:off x="8151962" y="1685652"/>
            <a:ext cx="3275013" cy="4408488"/>
          </a:xfrm>
          <a:custGeom>
            <a:avLst/>
            <a:gdLst/>
            <a:ahLst/>
            <a:cxnLst/>
            <a:rect l="0" t="0" r="r" b="b"/>
            <a:pathLst>
              <a:path w="4125" h="5554">
                <a:close/>
                <a:moveTo>
                  <a:pt x="3614" y="0"/>
                </a:moveTo>
                <a:lnTo>
                  <a:pt x="4125" y="0"/>
                </a:lnTo>
                <a:lnTo>
                  <a:pt x="4125" y="5554"/>
                </a:lnTo>
                <a:lnTo>
                  <a:pt x="0" y="5554"/>
                </a:lnTo>
                <a:lnTo>
                  <a:pt x="0" y="5074"/>
                </a:lnTo>
                <a:lnTo>
                  <a:pt x="3614" y="5074"/>
                </a:lnTo>
                <a:lnTo>
                  <a:pt x="3614" y="0"/>
                </a:lnTo>
              </a:path>
            </a:pathLst>
          </a:custGeom>
          <a:solidFill>
            <a:schemeClr val="tx2"/>
          </a:solidFill>
          <a:ln w="0">
            <a:noFill/>
            <a:prstDash val="solid"/>
            <a:round/>
            <a:headEnd/>
            <a:tailEnd/>
          </a:ln>
        </p:spPr>
      </p:sp>
    </p:spTree>
  </p:cSld>
</p:sld>
</file>

<file path=ppt/slides/slide8.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Proposal</a:t>
            </a:r>
            <a:endParaRPr lang="en-US"/>
          </a:p>
        </p:txBody>
      </p:sp>
      <p:sp>
        <p:nvSpPr>
          <p:cNvPr id="3" name="Content Placeholder 2"/>
          <p:cNvSpPr>
            <a:spLocks noGrp="1"/>
          </p:cNvSpPr>
          <p:nvPr>
            <p:ph idx="1"/>
          </p:nvPr>
        </p:nvSpPr>
        <p:spPr/>
        <p:txBody>
          <a:bodyPr/>
          <a:lstStyle/>
          <a:p>
            <a:r>
              <a:rPr b="1"/>
              <a:t>ProdApps implements the new API format in production. ~ 2 weeks</a:t>
            </a:r>
            <a:br/>
            <a:r>
              <a:t>DRI: Tamjid Rahman=&gt; Jim McGaw/Oscar Bezi</a:t>
            </a:r>
            <a:br/>
          </a:p>
          <a:p>
            <a:r>
              <a:rPr b="1"/>
              <a:t>Anmol + ProdApps enables the new CM UI to hit the production API, and flip to the new API once it’s ready. ~a day?</a:t>
            </a:r>
            <a:br/>
            <a:r>
              <a:t>DRI: Anmol Bajaj/Oscar Bezi</a:t>
            </a:r>
            <a:br/>
          </a:p>
          <a:p>
            <a:r>
              <a:rPr b="1"/>
              <a:t>Ship early access. Continue UX iteration. Turn off the old contract modeler. ~ 1 quarter.</a:t>
            </a:r>
            <a:br/>
            <a:r>
              <a:t>DRI: Hugo GonzalezTamjid Rahman</a:t>
            </a:r>
            <a:br/>
          </a:p>
        </p:txBody>
      </p:sp>
    </p:spTree>
  </p:cSld>
</p:sld>
</file>

<file path=ppt/slides/slide9.xml><?xml version="1.0" encoding="utf-8"?>
<p:sld xmlns="http://schemas.openxmlformats.org/presentationml/2006/main" xmlns:a="http://schemas.openxmlformats.org/drawingml/2006/main" xmlns:p="http://schemas.openxmlformats.org/presentationml/2006/main" xmlns:r="http://schemas.openxmlformats.org/officeDocument/2006/relationships" xmlns:sh="http://schemas.openxmlformats.org/officeDocument/2006/sharedTypes" xmlns:xml="http://www.w3.org/XML/1998/namespace">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RCA/What Changed</a:t>
            </a:r>
            <a:endParaRPr lang="en-US"/>
          </a:p>
        </p:txBody>
      </p:sp>
      <p:sp>
        <p:nvSpPr>
          <p:cNvPr id="3" name="Text Placeholder 2"/>
          <p:cNvSpPr>
            <a:spLocks noGrp="1"/>
          </p:cNvSpPr>
          <p:nvPr>
            <p:ph type="body" idx="1"/>
          </p:nvPr>
        </p:nvSpPr>
        <p:spPr/>
        <p:txBody>
          <a:bodyPr/>
          <a:lstStyle/>
        </p:txBody>
      </p:sp>
      <p:sp>
        <p:nvSpPr>
          <p:cNvPr id="7" name="Freeform 6" title="Crop Mark"/>
          <p:cNvSpPr/>
          <p:nvPr/>
        </p:nvSpPr>
        <p:spPr bwMode="auto">
          <a:xfrm>
            <a:off x="8151962" y="1685652"/>
            <a:ext cx="3275013" cy="4408488"/>
          </a:xfrm>
          <a:custGeom>
            <a:avLst/>
            <a:gdLst/>
            <a:ahLst/>
            <a:cxnLst/>
            <a:rect l="0" t="0" r="r" b="b"/>
            <a:pathLst>
              <a:path w="4125" h="5554">
                <a:close/>
                <a:moveTo>
                  <a:pt x="3614" y="0"/>
                </a:moveTo>
                <a:lnTo>
                  <a:pt x="4125" y="0"/>
                </a:lnTo>
                <a:lnTo>
                  <a:pt x="4125" y="5554"/>
                </a:lnTo>
                <a:lnTo>
                  <a:pt x="0" y="5554"/>
                </a:lnTo>
                <a:lnTo>
                  <a:pt x="0" y="5074"/>
                </a:lnTo>
                <a:lnTo>
                  <a:pt x="3614" y="5074"/>
                </a:lnTo>
                <a:lnTo>
                  <a:pt x="3614" y="0"/>
                </a:lnTo>
              </a:path>
            </a:pathLst>
          </a:custGeom>
          <a:solidFill>
            <a:schemeClr val="tx2"/>
          </a:solidFill>
          <a:ln w="0">
            <a:noFill/>
            <a:prstDash val="solid"/>
            <a:round/>
            <a:headEnd/>
            <a:tailEnd/>
          </a:ln>
        </p:spPr>
      </p:sp>
    </p:spTree>
  </p:cSld>
</p:sld>
</file>

<file path=ppt/theme/theme1.xml><?xml version="1.0" encoding="utf-8"?>
<a:theme xmlns="http://schemas.openxmlformats.org/drawingml/2006/main" xmlns:a="http://schemas.openxmlformats.org/drawingml/2006/main" xmlns:r="http://schemas.openxmlformats.org/officeDocument/2006/relationships" xmlns:sh="http://schemas.openxmlformats.org/officeDocument/2006/sharedTypes" xmlns:xml="http://www.w3.org/XML/1998/namespace"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m:themeFamily xmlns:m="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xmlns:xml="http://www.w3.org/XML/1998/namespace">
  <Template>Crop</Template>
  <Company/>
  <Words>0</Words>
  <PresentationFormat>Widescreen</PresentationFormat>
  <Paragraphs>0</Paragraphs>
  <Slides>1</Slides>
  <Notes>0</Notes>
  <TotalTime>0</TotalTime>
  <HiddenSlides>0</HiddenSlides>
  <MMClips>0</MMClips>
  <ScaleCrop>false</ScaleCrop>
  <HeadingPairs>
    <vt:vector baseType="variant" size="6">
      <vt:variant>
        <vt:lpstr>Fonts Used</vt:lpstr>
      </vt:variant>
      <vt:variant>
        <vt:i4>1</vt:i4>
      </vt:variant>
      <vt:variant>
        <vt:lpstr>Theme</vt:lpstr>
      </vt:variant>
      <vt:variant>
        <vt:i4>1</vt:i4>
      </vt:variant>
      <vt:variant>
        <vt:lpstr>Slide Titles</vt:lpstr>
      </vt:variant>
      <vt:variant>
        <vt:i4>1</vt:i4>
      </vt:variant>
    </vt:vector>
  </HeadingPairs>
  <TitlesOfParts>
    <vt:vector baseType="lpstr" size="3">
      <vt:lpstr>Franklin Gothic Book</vt:lpstr>
      <vt:lpstr>Crop</vt:lpstr>
      <vt:lpstr>PowerPoint Presentation</vt:lpstr>
    </vt:vector>
  </TitlesOfParts>
  <LinksUpToDate>false</LinksUpToDate>
  <SharedDoc>false</SharedDoc>
  <HyperlinksChanged>false</HyperlinksChanged>
  <Application>Microsoft Macintosh PowerPoint</Application>
  <AppVersion>16.0000</AppVersion>
</Properties>
</file>

<file path=docProps/core.xml><?xml version="1.0" encoding="utf-8"?>
<cp:coreProperties xmlns="http://schemas.openxmlformats.org/package/2006/metadata/core-properties" xmlns:cp="http://schemas.openxmlformats.org/package/2006/metadata/core-properties" xmlns:dc="http://purl.org/dc/elements/1.1/" xmlns:dcterms="http://purl.org/dc/terms/" xmlns:xml="http://www.w3.org/XML/1998/namespace">
  <dcterms:created xmlns:dcterms="http://purl.org/dc/terms/" xmlns:xsi="http://www.w3.org/2001/XMLSchema-instance" xsi:type="dcterms:W3CDTF">2024-10-25T03:01:44Z</dcterms:created>
  <dc:creator xmlns:dc="http://purl.org/dc/elements/1.1/">tamjidarrahman@gmail.com</dc:creator>
  <cp:lastModifiedBy>tamjidarrahman@gmail.com</cp:lastModifiedBy>
  <dcterms:modified xmlns:dcterms="http://purl.org/dc/terms/" xmlns:xsi="http://www.w3.org/2001/XMLSchema-instance" xsi:type="dcterms:W3CDTF">2024-10-25T03:02:44Z</dcterms:modified>
  <cp:revision>1</cp:revision>
  <dc:title xmlns:dc="http://purl.org/dc/elements/1.1/"/>
</cp:coreProperties>
</file>