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6" r:id="rId2"/>
    <p:sldId id="285" r:id="rId3"/>
    <p:sldId id="374" r:id="rId4"/>
    <p:sldId id="375" r:id="rId5"/>
    <p:sldId id="472" r:id="rId6"/>
    <p:sldId id="392" r:id="rId7"/>
    <p:sldId id="393" r:id="rId8"/>
    <p:sldId id="394" r:id="rId9"/>
    <p:sldId id="395" r:id="rId10"/>
    <p:sldId id="396" r:id="rId11"/>
    <p:sldId id="397" r:id="rId12"/>
    <p:sldId id="398" r:id="rId13"/>
    <p:sldId id="402" r:id="rId14"/>
    <p:sldId id="403" r:id="rId15"/>
    <p:sldId id="404" r:id="rId16"/>
    <p:sldId id="405" r:id="rId17"/>
    <p:sldId id="399" r:id="rId18"/>
    <p:sldId id="400" r:id="rId19"/>
    <p:sldId id="455" r:id="rId20"/>
    <p:sldId id="456" r:id="rId21"/>
    <p:sldId id="408" r:id="rId22"/>
    <p:sldId id="401" r:id="rId23"/>
    <p:sldId id="407" r:id="rId24"/>
    <p:sldId id="409" r:id="rId25"/>
    <p:sldId id="406" r:id="rId26"/>
    <p:sldId id="410" r:id="rId27"/>
    <p:sldId id="411" r:id="rId28"/>
    <p:sldId id="412" r:id="rId29"/>
    <p:sldId id="413" r:id="rId30"/>
    <p:sldId id="414" r:id="rId31"/>
    <p:sldId id="415" r:id="rId32"/>
    <p:sldId id="416" r:id="rId33"/>
    <p:sldId id="417" r:id="rId34"/>
    <p:sldId id="418" r:id="rId35"/>
    <p:sldId id="419" r:id="rId36"/>
    <p:sldId id="469" r:id="rId37"/>
    <p:sldId id="470" r:id="rId38"/>
    <p:sldId id="471" r:id="rId39"/>
    <p:sldId id="420" r:id="rId40"/>
    <p:sldId id="421" r:id="rId41"/>
    <p:sldId id="422" r:id="rId42"/>
    <p:sldId id="423" r:id="rId43"/>
    <p:sldId id="424" r:id="rId44"/>
    <p:sldId id="425" r:id="rId45"/>
    <p:sldId id="426" r:id="rId46"/>
    <p:sldId id="461" r:id="rId47"/>
    <p:sldId id="462" r:id="rId48"/>
    <p:sldId id="463" r:id="rId49"/>
    <p:sldId id="427" r:id="rId50"/>
    <p:sldId id="428" r:id="rId51"/>
    <p:sldId id="429" r:id="rId52"/>
    <p:sldId id="430" r:id="rId53"/>
    <p:sldId id="431" r:id="rId54"/>
    <p:sldId id="432" r:id="rId55"/>
    <p:sldId id="457" r:id="rId56"/>
    <p:sldId id="464" r:id="rId57"/>
    <p:sldId id="458" r:id="rId58"/>
    <p:sldId id="459" r:id="rId59"/>
    <p:sldId id="433" r:id="rId60"/>
    <p:sldId id="434" r:id="rId61"/>
    <p:sldId id="435" r:id="rId62"/>
    <p:sldId id="436" r:id="rId63"/>
    <p:sldId id="460"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39"/>
    <p:restoredTop sz="68427"/>
  </p:normalViewPr>
  <p:slideViewPr>
    <p:cSldViewPr snapToGrid="0">
      <p:cViewPr varScale="1">
        <p:scale>
          <a:sx n="105" d="100"/>
          <a:sy n="105"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278075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4/18/24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4/18/24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 &lt;= </a:t>
            </a:r>
            <a:r>
              <a:rPr lang="en-US" sz="2400" dirty="0" err="1">
                <a:latin typeface="Times New Roman" panose="02020603050405020304" pitchFamily="18" charset="0"/>
                <a:cs typeface="Times New Roman" panose="02020603050405020304" pitchFamily="18" charset="0"/>
              </a:rPr>
              <a:t>node.left.value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node.right.value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T(</a:t>
            </a:r>
            <a:r>
              <a:rPr lang="en-US" b="1" dirty="0" err="1"/>
              <a:t>i</a:t>
            </a:r>
            <a:r>
              <a:rPr lang="en-US" b="1" dirty="0"/>
              <a:t>) = T(i-1) * T(n-</a:t>
            </a:r>
            <a:r>
              <a:rPr lang="en-US" b="1" dirty="0" err="1"/>
              <a:t>i</a:t>
            </a:r>
            <a:r>
              <a:rPr lang="en-US" b="1" dirty="0"/>
              <a:t>) for </a:t>
            </a:r>
            <a:r>
              <a:rPr lang="en-US" b="1" dirty="0" err="1"/>
              <a:t>i</a:t>
            </a:r>
            <a:r>
              <a:rPr lang="en-US" b="1" dirty="0"/>
              <a:t> from 1 to n</a:t>
            </a:r>
          </a:p>
          <a:p>
            <a:pPr marL="0" indent="0">
              <a:buNone/>
            </a:pPr>
            <a:r>
              <a:rPr lang="en-US" b="1" dirty="0"/>
              <a:t>   T(0) = T(1) = 1</a:t>
            </a:r>
          </a:p>
        </p:txBody>
      </p:sp>
    </p:spTree>
    <p:extLst>
      <p:ext uri="{BB962C8B-B14F-4D97-AF65-F5344CB8AC3E}">
        <p14:creationId xmlns:p14="http://schemas.microsoft.com/office/powerpoint/2010/main" val="2894688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8 =&gt; behind key 30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20</a:t>
            </a: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75</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75 -&gt; 19</a:t>
            </a:r>
          </a:p>
          <a:p>
            <a:r>
              <a:rPr lang="en-US" sz="2400" dirty="0">
                <a:latin typeface="Times New Roman" panose="02020603050405020304" pitchFamily="18" charset="0"/>
                <a:cs typeface="Times New Roman" panose="02020603050405020304" pitchFamily="18" charset="0"/>
              </a:rPr>
              <a:t>9 -&gt; 20 -&gt;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(30, 75, 19).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0        | 31</a:t>
            </a:r>
          </a:p>
          <a:p>
            <a:r>
              <a:rPr lang="en-US" sz="2400" dirty="0">
                <a:latin typeface="Times New Roman" panose="02020603050405020304" pitchFamily="18" charset="0"/>
                <a:cs typeface="Times New Roman" panose="02020603050405020304" pitchFamily="18" charset="0"/>
              </a:rPr>
              <a:t>1        | 56</a:t>
            </a:r>
          </a:p>
          <a:p>
            <a:r>
              <a:rPr lang="en-US" sz="2400" dirty="0">
                <a:latin typeface="Times New Roman" panose="02020603050405020304" pitchFamily="18" charset="0"/>
                <a:cs typeface="Times New Roman" panose="02020603050405020304" pitchFamily="18" charset="0"/>
              </a:rPr>
              <a:t>2        | 19</a:t>
            </a:r>
          </a:p>
          <a:p>
            <a:r>
              <a:rPr lang="en-US" sz="2400" dirty="0">
                <a:latin typeface="Times New Roman" panose="02020603050405020304" pitchFamily="18" charset="0"/>
                <a:cs typeface="Times New Roman" panose="02020603050405020304" pitchFamily="18" charset="0"/>
              </a:rPr>
              <a:t>3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p:txBody>
      </p:sp>
    </p:spTree>
    <p:extLst>
      <p:ext uri="{BB962C8B-B14F-4D97-AF65-F5344CB8AC3E}">
        <p14:creationId xmlns:p14="http://schemas.microsoft.com/office/powerpoint/2010/main" val="3162215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1" i="0" u="none" strike="noStrike" dirty="0">
                <a:effectLst/>
              </a:rPr>
              <a:t>Largest number of key comparisons in a successful search:</a:t>
            </a:r>
            <a:r>
              <a:rPr lang="en-AU" b="0" i="0" u="none" strike="noStrike" dirty="0">
                <a:effectLst/>
              </a:rPr>
              <a:t> </a:t>
            </a:r>
          </a:p>
          <a:p>
            <a:pPr marL="0" indent="0">
              <a:buNone/>
            </a:pPr>
            <a:r>
              <a:rPr lang="en-AU" b="0" i="0" u="none" strike="noStrike" dirty="0">
                <a:effectLst/>
              </a:rPr>
              <a:t>This would be for key 31, which is the third key in its probe sequence (20, 75, 31). So it would require 3 comparisons.</a:t>
            </a:r>
          </a:p>
          <a:p>
            <a:pPr marL="0" indent="0">
              <a:buNone/>
            </a:pPr>
            <a:r>
              <a:rPr lang="en-AU" b="1" i="0" u="none" strike="noStrike" dirty="0">
                <a:effectLst/>
              </a:rPr>
              <a:t>Average number of key comparisons in a successful search:</a:t>
            </a:r>
          </a:p>
          <a:p>
            <a:pPr marL="0" indent="0">
              <a:buNone/>
            </a:pPr>
            <a:r>
              <a:rPr lang="en-AU" b="0" i="0" u="none" strike="noStrike" dirty="0">
                <a:effectLst/>
              </a:rPr>
              <a:t>For key 30: 1 comparison</a:t>
            </a:r>
          </a:p>
          <a:p>
            <a:pPr marL="0" indent="0">
              <a:buNone/>
            </a:pPr>
            <a:r>
              <a:rPr lang="en-AU" b="0" i="0" u="none" strike="noStrike" dirty="0">
                <a:effectLst/>
              </a:rPr>
              <a:t>For key 20: 1 comparison</a:t>
            </a:r>
          </a:p>
          <a:p>
            <a:pPr marL="0" indent="0">
              <a:buNone/>
            </a:pPr>
            <a:r>
              <a:rPr lang="en-AU" b="0" i="0" u="none" strike="noStrike" dirty="0">
                <a:effectLst/>
              </a:rPr>
              <a:t>For key 56: 1 comparison</a:t>
            </a:r>
          </a:p>
          <a:p>
            <a:pPr marL="0" indent="0">
              <a:buNone/>
            </a:pPr>
            <a:r>
              <a:rPr lang="en-AU" b="0" i="0" u="none" strike="noStrike" dirty="0">
                <a:effectLst/>
              </a:rPr>
              <a:t>For key 75: 2 comparisons (collision with 20)</a:t>
            </a:r>
          </a:p>
          <a:p>
            <a:pPr marL="0" indent="0">
              <a:buNone/>
            </a:pPr>
            <a:r>
              <a:rPr lang="en-AU" b="0" i="0" u="none" strike="noStrike" dirty="0">
                <a:effectLst/>
              </a:rPr>
              <a:t>For key 31: 3 comparisons (collisions with 20 and 75)</a:t>
            </a:r>
          </a:p>
          <a:p>
            <a:pPr marL="0" indent="0">
              <a:buNone/>
            </a:pPr>
            <a:r>
              <a:rPr lang="en-AU" b="0" i="0" u="none" strike="noStrike" dirty="0">
                <a:effectLst/>
              </a:rPr>
              <a:t>For key 19: 2 comparisons (collision with 30)</a:t>
            </a:r>
          </a:p>
          <a:p>
            <a:pPr marL="0" indent="0">
              <a:buNone/>
            </a:pPr>
            <a:r>
              <a:rPr lang="en-AU" b="0" i="0" u="none" strike="noStrike" dirty="0">
                <a:effectLst/>
              </a:rPr>
              <a:t>So the total number of comparisons would be 1 + 1 + 1 + 2 + 3 + 2 = 10. Since there are 6 keys, the average number of key comparisons for a successful search would be 10 / 6 ≈ 1.67.</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r>
                  <a:rPr lang="en-US" dirty="0"/>
                  <a:t>The average number of key comparisons in a successful search is given by:</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m:oMathPara>
                </a14:m>
                <a:endParaRPr lang="en-US" dirty="0"/>
              </a:p>
              <a:p>
                <a14:m>
                  <m:oMath xmlns:m="http://schemas.openxmlformats.org/officeDocument/2006/math">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m:rPr>
                        <m:sty m:val="p"/>
                      </m:rPr>
                      <a:rPr lang="vi-VN" i="1" dirty="0">
                        <a:latin typeface="Cambria Math" panose="02040503050406030204" pitchFamily="18" charset="0"/>
                      </a:rPr>
                      <m:t>n</m:t>
                    </m:r>
                  </m:oMath>
                </a14:m>
                <a:r>
                  <a:rPr lang="en-US" dirty="0"/>
                  <a:t>: </a:t>
                </a:r>
                <a:r>
                  <a:rPr lang="en-AU" dirty="0"/>
                  <a:t>represents the maximum number of iterations needed to find the target element in a sorted array of size n, excluding the initial comparison</a:t>
                </a:r>
              </a:p>
              <a:p>
                <a:r>
                  <a:rPr lang="en-US" dirty="0"/>
                  <a:t>1: This term accounts for the initial key comparison. When you start the binary search, you first compare the middle element of the array with the target value.</a:t>
                </a:r>
              </a:p>
              <a:p>
                <a:pPr>
                  <a:buFont typeface="Symbol" pitchFamily="2" charset="2"/>
                  <a:buChar char="Þ"/>
                </a:pPr>
                <a:r>
                  <a:rPr lang="en-US" dirty="0"/>
                  <a:t> The average number of key comparisons can be calculated as: </a:t>
                </a:r>
                <a14:m>
                  <m:oMath xmlns:m="http://schemas.openxmlformats.org/officeDocument/2006/math">
                    <m:r>
                      <a:rPr lang="en-US" i="1" dirty="0" smtClean="0">
                        <a:latin typeface="Cambria Math" panose="02040503050406030204" pitchFamily="18" charset="0"/>
                      </a:rPr>
                      <m:t>1 + </m:t>
                    </m:r>
                    <m:sSub>
                      <m:sSubPr>
                        <m:ctrlPr>
                          <a:rPr lang="vi-VN"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vi-VN" b="0" i="1" dirty="0" smtClean="0">
                            <a:latin typeface="Cambria Math" panose="02040503050406030204" pitchFamily="18" charset="0"/>
                          </a:rPr>
                          <m:t>2</m:t>
                        </m:r>
                      </m:sub>
                    </m:sSub>
                    <m:r>
                      <a:rPr lang="en-AU" b="0" i="1" dirty="0" smtClean="0">
                        <a:latin typeface="Cambria Math" panose="02040503050406030204" pitchFamily="18" charset="0"/>
                      </a:rPr>
                      <m:t>13=1+3.7=4.7</m:t>
                    </m:r>
                  </m:oMath>
                </a14:m>
                <a:endParaRPr lang="en-US" dirty="0"/>
              </a:p>
              <a:p>
                <a:pPr>
                  <a:buFont typeface="Symbol" pitchFamily="2" charset="2"/>
                  <a:buChar char="Þ"/>
                </a:pPr>
                <a:endParaRPr lang="en-US" dirty="0"/>
              </a:p>
              <a:p>
                <a:pPr>
                  <a:buFont typeface="Symbol" pitchFamily="2" charset="2"/>
                  <a:buChar char="Þ"/>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086"/>
                </a:stretch>
              </a:blipFill>
            </p:spPr>
            <p:txBody>
              <a:bodyPr/>
              <a:lstStyle/>
              <a:p>
                <a:r>
                  <a:rPr lang="en-US">
                    <a:noFill/>
                  </a:rPr>
                  <a:t> </a:t>
                </a:r>
              </a:p>
            </p:txBody>
          </p:sp>
        </mc:Fallback>
      </mc:AlternateContent>
    </p:spTree>
    <p:extLst>
      <p:ext uri="{BB962C8B-B14F-4D97-AF65-F5344CB8AC3E}">
        <p14:creationId xmlns:p14="http://schemas.microsoft.com/office/powerpoint/2010/main" val="3263284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11864</TotalTime>
  <Words>9905</Words>
  <Application>Microsoft Macintosh PowerPoint</Application>
  <PresentationFormat>Widescreen</PresentationFormat>
  <Paragraphs>763</Paragraphs>
  <Slides>79</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661</cp:revision>
  <dcterms:created xsi:type="dcterms:W3CDTF">2023-03-13T01:53:07Z</dcterms:created>
  <dcterms:modified xsi:type="dcterms:W3CDTF">2024-04-18T03:00:53Z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