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85" r:id="rId3"/>
    <p:sldId id="286" r:id="rId4"/>
    <p:sldId id="312" r:id="rId5"/>
    <p:sldId id="311" r:id="rId6"/>
    <p:sldId id="287" r:id="rId7"/>
    <p:sldId id="297" r:id="rId8"/>
    <p:sldId id="299" r:id="rId9"/>
    <p:sldId id="298" r:id="rId10"/>
    <p:sldId id="288" r:id="rId11"/>
    <p:sldId id="300" r:id="rId12"/>
    <p:sldId id="313" r:id="rId13"/>
    <p:sldId id="314" r:id="rId14"/>
    <p:sldId id="301" r:id="rId15"/>
    <p:sldId id="302" r:id="rId16"/>
    <p:sldId id="303" r:id="rId17"/>
    <p:sldId id="304" r:id="rId18"/>
    <p:sldId id="305" r:id="rId19"/>
    <p:sldId id="306" r:id="rId20"/>
    <p:sldId id="307" r:id="rId21"/>
    <p:sldId id="315" r:id="rId22"/>
    <p:sldId id="308" r:id="rId23"/>
    <p:sldId id="317" r:id="rId24"/>
    <p:sldId id="316" r:id="rId25"/>
    <p:sldId id="319" r:id="rId26"/>
    <p:sldId id="320" r:id="rId27"/>
    <p:sldId id="336" r:id="rId28"/>
    <p:sldId id="337" r:id="rId29"/>
    <p:sldId id="338" r:id="rId30"/>
    <p:sldId id="339" r:id="rId31"/>
    <p:sldId id="340" r:id="rId32"/>
    <p:sldId id="341" r:id="rId33"/>
    <p:sldId id="342" r:id="rId34"/>
    <p:sldId id="343" r:id="rId35"/>
    <p:sldId id="344" r:id="rId36"/>
    <p:sldId id="346" r:id="rId37"/>
    <p:sldId id="347" r:id="rId38"/>
    <p:sldId id="348" r:id="rId39"/>
    <p:sldId id="349" r:id="rId40"/>
    <p:sldId id="350" r:id="rId41"/>
    <p:sldId id="322" r:id="rId42"/>
    <p:sldId id="323" r:id="rId43"/>
    <p:sldId id="324" r:id="rId44"/>
    <p:sldId id="325" r:id="rId45"/>
    <p:sldId id="326" r:id="rId46"/>
    <p:sldId id="327" r:id="rId47"/>
    <p:sldId id="328" r:id="rId48"/>
    <p:sldId id="329" r:id="rId49"/>
    <p:sldId id="330" r:id="rId50"/>
    <p:sldId id="333" r:id="rId51"/>
    <p:sldId id="332" r:id="rId52"/>
    <p:sldId id="334" r:id="rId53"/>
    <p:sldId id="335" r:id="rId54"/>
  </p:sldIdLst>
  <p:sldSz cx="12192000" cy="6858000"/>
  <p:notesSz cx="6858000" cy="9144000"/>
  <p:defaultTextStyle>
    <a:defPPr>
      <a:defRPr lang="en-US"/>
    </a:defPPr>
    <a:lvl1pPr marL="0" algn="l" defTabSz="914357" rtl="0" eaLnBrk="1" latinLnBrk="0" hangingPunct="1">
      <a:defRPr sz="1800" kern="1200">
        <a:solidFill>
          <a:schemeClr val="tx1"/>
        </a:solidFill>
        <a:latin typeface="+mn-lt"/>
        <a:ea typeface="+mn-ea"/>
        <a:cs typeface="+mn-cs"/>
      </a:defRPr>
    </a:lvl1pPr>
    <a:lvl2pPr marL="457178" algn="l" defTabSz="914357" rtl="0" eaLnBrk="1" latinLnBrk="0" hangingPunct="1">
      <a:defRPr sz="1800" kern="1200">
        <a:solidFill>
          <a:schemeClr val="tx1"/>
        </a:solidFill>
        <a:latin typeface="+mn-lt"/>
        <a:ea typeface="+mn-ea"/>
        <a:cs typeface="+mn-cs"/>
      </a:defRPr>
    </a:lvl2pPr>
    <a:lvl3pPr marL="914357" algn="l" defTabSz="914357" rtl="0" eaLnBrk="1" latinLnBrk="0" hangingPunct="1">
      <a:defRPr sz="1800" kern="1200">
        <a:solidFill>
          <a:schemeClr val="tx1"/>
        </a:solidFill>
        <a:latin typeface="+mn-lt"/>
        <a:ea typeface="+mn-ea"/>
        <a:cs typeface="+mn-cs"/>
      </a:defRPr>
    </a:lvl3pPr>
    <a:lvl4pPr marL="1371536" algn="l" defTabSz="914357" rtl="0" eaLnBrk="1" latinLnBrk="0" hangingPunct="1">
      <a:defRPr sz="1800" kern="1200">
        <a:solidFill>
          <a:schemeClr val="tx1"/>
        </a:solidFill>
        <a:latin typeface="+mn-lt"/>
        <a:ea typeface="+mn-ea"/>
        <a:cs typeface="+mn-cs"/>
      </a:defRPr>
    </a:lvl4pPr>
    <a:lvl5pPr marL="1828714" algn="l" defTabSz="914357" rtl="0" eaLnBrk="1" latinLnBrk="0" hangingPunct="1">
      <a:defRPr sz="1800" kern="1200">
        <a:solidFill>
          <a:schemeClr val="tx1"/>
        </a:solidFill>
        <a:latin typeface="+mn-lt"/>
        <a:ea typeface="+mn-ea"/>
        <a:cs typeface="+mn-cs"/>
      </a:defRPr>
    </a:lvl5pPr>
    <a:lvl6pPr marL="2285892" algn="l" defTabSz="914357" rtl="0" eaLnBrk="1" latinLnBrk="0" hangingPunct="1">
      <a:defRPr sz="1800" kern="1200">
        <a:solidFill>
          <a:schemeClr val="tx1"/>
        </a:solidFill>
        <a:latin typeface="+mn-lt"/>
        <a:ea typeface="+mn-ea"/>
        <a:cs typeface="+mn-cs"/>
      </a:defRPr>
    </a:lvl6pPr>
    <a:lvl7pPr marL="2743070" algn="l" defTabSz="914357" rtl="0" eaLnBrk="1" latinLnBrk="0" hangingPunct="1">
      <a:defRPr sz="1800" kern="1200">
        <a:solidFill>
          <a:schemeClr val="tx1"/>
        </a:solidFill>
        <a:latin typeface="+mn-lt"/>
        <a:ea typeface="+mn-ea"/>
        <a:cs typeface="+mn-cs"/>
      </a:defRPr>
    </a:lvl7pPr>
    <a:lvl8pPr marL="3200249" algn="l" defTabSz="914357" rtl="0" eaLnBrk="1" latinLnBrk="0" hangingPunct="1">
      <a:defRPr sz="1800" kern="1200">
        <a:solidFill>
          <a:schemeClr val="tx1"/>
        </a:solidFill>
        <a:latin typeface="+mn-lt"/>
        <a:ea typeface="+mn-ea"/>
        <a:cs typeface="+mn-cs"/>
      </a:defRPr>
    </a:lvl8pPr>
    <a:lvl9pPr marL="3657428" algn="l" defTabSz="91435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3A5A-AE6F-1B4A-BDBE-364FF0013C2F}" v="113" dt="2023-03-13T13:00:05.3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68435"/>
  </p:normalViewPr>
  <p:slideViewPr>
    <p:cSldViewPr snapToGrid="0">
      <p:cViewPr varScale="1">
        <p:scale>
          <a:sx n="85" d="100"/>
          <a:sy n="85" d="100"/>
        </p:scale>
        <p:origin x="228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2D70BE-9BA5-0840-995B-BFFD4C7FE959}"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435255-6890-E941-897F-F14FE0A00664}" type="slidenum">
              <a:rPr lang="en-US" smtClean="0"/>
              <a:t>‹#›</a:t>
            </a:fld>
            <a:endParaRPr lang="en-US"/>
          </a:p>
        </p:txBody>
      </p:sp>
    </p:spTree>
    <p:extLst>
      <p:ext uri="{BB962C8B-B14F-4D97-AF65-F5344CB8AC3E}">
        <p14:creationId xmlns:p14="http://schemas.microsoft.com/office/powerpoint/2010/main" val="3367870685"/>
      </p:ext>
    </p:extLst>
  </p:cSld>
  <p:clrMap bg1="lt1" tx1="dk1" bg2="lt2" tx2="dk2" accent1="accent1" accent2="accent2" accent3="accent3" accent4="accent4" accent5="accent5" accent6="accent6" hlink="hlink" folHlink="folHlink"/>
  <p:notesStyle>
    <a:lvl1pPr marL="0" algn="l" defTabSz="914357" rtl="0" eaLnBrk="1" latinLnBrk="0" hangingPunct="1">
      <a:defRPr sz="1200" kern="1200">
        <a:solidFill>
          <a:schemeClr val="tx1"/>
        </a:solidFill>
        <a:latin typeface="+mn-lt"/>
        <a:ea typeface="+mn-ea"/>
        <a:cs typeface="+mn-cs"/>
      </a:defRPr>
    </a:lvl1pPr>
    <a:lvl2pPr marL="457178" algn="l" defTabSz="914357" rtl="0" eaLnBrk="1" latinLnBrk="0" hangingPunct="1">
      <a:defRPr sz="1200" kern="1200">
        <a:solidFill>
          <a:schemeClr val="tx1"/>
        </a:solidFill>
        <a:latin typeface="+mn-lt"/>
        <a:ea typeface="+mn-ea"/>
        <a:cs typeface="+mn-cs"/>
      </a:defRPr>
    </a:lvl2pPr>
    <a:lvl3pPr marL="914357" algn="l" defTabSz="914357" rtl="0" eaLnBrk="1" latinLnBrk="0" hangingPunct="1">
      <a:defRPr sz="1200" kern="1200">
        <a:solidFill>
          <a:schemeClr val="tx1"/>
        </a:solidFill>
        <a:latin typeface="+mn-lt"/>
        <a:ea typeface="+mn-ea"/>
        <a:cs typeface="+mn-cs"/>
      </a:defRPr>
    </a:lvl3pPr>
    <a:lvl4pPr marL="1371536" algn="l" defTabSz="914357" rtl="0" eaLnBrk="1" latinLnBrk="0" hangingPunct="1">
      <a:defRPr sz="1200" kern="1200">
        <a:solidFill>
          <a:schemeClr val="tx1"/>
        </a:solidFill>
        <a:latin typeface="+mn-lt"/>
        <a:ea typeface="+mn-ea"/>
        <a:cs typeface="+mn-cs"/>
      </a:defRPr>
    </a:lvl4pPr>
    <a:lvl5pPr marL="1828714" algn="l" defTabSz="914357" rtl="0" eaLnBrk="1" latinLnBrk="0" hangingPunct="1">
      <a:defRPr sz="1200" kern="1200">
        <a:solidFill>
          <a:schemeClr val="tx1"/>
        </a:solidFill>
        <a:latin typeface="+mn-lt"/>
        <a:ea typeface="+mn-ea"/>
        <a:cs typeface="+mn-cs"/>
      </a:defRPr>
    </a:lvl5pPr>
    <a:lvl6pPr marL="2285892" algn="l" defTabSz="914357" rtl="0" eaLnBrk="1" latinLnBrk="0" hangingPunct="1">
      <a:defRPr sz="1200" kern="1200">
        <a:solidFill>
          <a:schemeClr val="tx1"/>
        </a:solidFill>
        <a:latin typeface="+mn-lt"/>
        <a:ea typeface="+mn-ea"/>
        <a:cs typeface="+mn-cs"/>
      </a:defRPr>
    </a:lvl6pPr>
    <a:lvl7pPr marL="2743070" algn="l" defTabSz="914357" rtl="0" eaLnBrk="1" latinLnBrk="0" hangingPunct="1">
      <a:defRPr sz="1200" kern="1200">
        <a:solidFill>
          <a:schemeClr val="tx1"/>
        </a:solidFill>
        <a:latin typeface="+mn-lt"/>
        <a:ea typeface="+mn-ea"/>
        <a:cs typeface="+mn-cs"/>
      </a:defRPr>
    </a:lvl7pPr>
    <a:lvl8pPr marL="3200249" algn="l" defTabSz="914357" rtl="0" eaLnBrk="1" latinLnBrk="0" hangingPunct="1">
      <a:defRPr sz="1200" kern="1200">
        <a:solidFill>
          <a:schemeClr val="tx1"/>
        </a:solidFill>
        <a:latin typeface="+mn-lt"/>
        <a:ea typeface="+mn-ea"/>
        <a:cs typeface="+mn-cs"/>
      </a:defRPr>
    </a:lvl8pPr>
    <a:lvl9pPr marL="3657428" algn="l" defTabSz="91435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a:t>
            </a:fld>
            <a:endParaRPr lang="en-US"/>
          </a:p>
        </p:txBody>
      </p:sp>
    </p:spTree>
    <p:extLst>
      <p:ext uri="{BB962C8B-B14F-4D97-AF65-F5344CB8AC3E}">
        <p14:creationId xmlns:p14="http://schemas.microsoft.com/office/powerpoint/2010/main" val="246339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11</a:t>
            </a:fld>
            <a:endParaRPr lang="en-US"/>
          </a:p>
        </p:txBody>
      </p:sp>
    </p:spTree>
    <p:extLst>
      <p:ext uri="{BB962C8B-B14F-4D97-AF65-F5344CB8AC3E}">
        <p14:creationId xmlns:p14="http://schemas.microsoft.com/office/powerpoint/2010/main" val="2155934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12</a:t>
            </a:fld>
            <a:endParaRPr lang="en-US"/>
          </a:p>
        </p:txBody>
      </p:sp>
    </p:spTree>
    <p:extLst>
      <p:ext uri="{BB962C8B-B14F-4D97-AF65-F5344CB8AC3E}">
        <p14:creationId xmlns:p14="http://schemas.microsoft.com/office/powerpoint/2010/main" val="295480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from the left end of the row, scan each pair of adjacent disks and swap them if they are in the wrong order (i.e., a light disk is on the left of a dark disk).</a:t>
            </a:r>
          </a:p>
          <a:p>
            <a:pPr algn="l">
              <a:buFont typeface="+mj-lt"/>
              <a:buAutoNum type="arabicPeriod"/>
            </a:pPr>
            <a:r>
              <a:rPr lang="en-AU" b="0" i="0" u="none" strike="noStrike" dirty="0">
                <a:solidFill>
                  <a:srgbClr val="D1D5DB"/>
                </a:solidFill>
                <a:effectLst/>
                <a:latin typeface="Söhne"/>
              </a:rPr>
              <a:t>Repeat step 1 until no more swaps can be made.</a:t>
            </a:r>
          </a:p>
          <a:p>
            <a:pPr algn="l">
              <a:buFont typeface="+mj-lt"/>
              <a:buAutoNum type="arabicPeriod"/>
            </a:pPr>
            <a:r>
              <a:rPr lang="en-AU" b="0" i="0" u="none" strike="noStrike" dirty="0">
                <a:solidFill>
                  <a:srgbClr val="D1D5DB"/>
                </a:solidFill>
                <a:effectLst/>
                <a:latin typeface="Söhne"/>
              </a:rPr>
              <a:t>The row is now sorted with all the light disks on the left and all the dark disks on the right.</a:t>
            </a:r>
          </a:p>
        </p:txBody>
      </p:sp>
      <p:sp>
        <p:nvSpPr>
          <p:cNvPr id="4" name="Slide Number Placeholder 3"/>
          <p:cNvSpPr>
            <a:spLocks noGrp="1"/>
          </p:cNvSpPr>
          <p:nvPr>
            <p:ph type="sldNum" sz="quarter" idx="5"/>
          </p:nvPr>
        </p:nvSpPr>
        <p:spPr/>
        <p:txBody>
          <a:bodyPr/>
          <a:lstStyle/>
          <a:p>
            <a:fld id="{000B8DE5-2058-4B59-8DF3-E2499D1B045A}" type="slidenum">
              <a:rPr lang="en-US" smtClean="0"/>
              <a:t>13</a:t>
            </a:fld>
            <a:endParaRPr lang="en-US"/>
          </a:p>
        </p:txBody>
      </p:sp>
    </p:spTree>
    <p:extLst>
      <p:ext uri="{BB962C8B-B14F-4D97-AF65-F5344CB8AC3E}">
        <p14:creationId xmlns:p14="http://schemas.microsoft.com/office/powerpoint/2010/main" val="2244810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14</a:t>
            </a:fld>
            <a:endParaRPr lang="en-US"/>
          </a:p>
        </p:txBody>
      </p:sp>
    </p:spTree>
    <p:extLst>
      <p:ext uri="{BB962C8B-B14F-4D97-AF65-F5344CB8AC3E}">
        <p14:creationId xmlns:p14="http://schemas.microsoft.com/office/powerpoint/2010/main" val="182717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15</a:t>
            </a:fld>
            <a:endParaRPr lang="en-US"/>
          </a:p>
        </p:txBody>
      </p:sp>
    </p:spTree>
    <p:extLst>
      <p:ext uri="{BB962C8B-B14F-4D97-AF65-F5344CB8AC3E}">
        <p14:creationId xmlns:p14="http://schemas.microsoft.com/office/powerpoint/2010/main" val="315920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16</a:t>
            </a:fld>
            <a:endParaRPr lang="en-US"/>
          </a:p>
        </p:txBody>
      </p:sp>
    </p:spTree>
    <p:extLst>
      <p:ext uri="{BB962C8B-B14F-4D97-AF65-F5344CB8AC3E}">
        <p14:creationId xmlns:p14="http://schemas.microsoft.com/office/powerpoint/2010/main" val="205273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17</a:t>
            </a:fld>
            <a:endParaRPr lang="en-US"/>
          </a:p>
        </p:txBody>
      </p:sp>
    </p:spTree>
    <p:extLst>
      <p:ext uri="{BB962C8B-B14F-4D97-AF65-F5344CB8AC3E}">
        <p14:creationId xmlns:p14="http://schemas.microsoft.com/office/powerpoint/2010/main" val="351261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18</a:t>
            </a:fld>
            <a:endParaRPr lang="en-US"/>
          </a:p>
        </p:txBody>
      </p:sp>
    </p:spTree>
    <p:extLst>
      <p:ext uri="{BB962C8B-B14F-4D97-AF65-F5344CB8AC3E}">
        <p14:creationId xmlns:p14="http://schemas.microsoft.com/office/powerpoint/2010/main" val="204550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19</a:t>
            </a:fld>
            <a:endParaRPr lang="en-US"/>
          </a:p>
        </p:txBody>
      </p:sp>
    </p:spTree>
    <p:extLst>
      <p:ext uri="{BB962C8B-B14F-4D97-AF65-F5344CB8AC3E}">
        <p14:creationId xmlns:p14="http://schemas.microsoft.com/office/powerpoint/2010/main" val="3064798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20</a:t>
            </a:fld>
            <a:endParaRPr lang="en-US"/>
          </a:p>
        </p:txBody>
      </p:sp>
    </p:spTree>
    <p:extLst>
      <p:ext uri="{BB962C8B-B14F-4D97-AF65-F5344CB8AC3E}">
        <p14:creationId xmlns:p14="http://schemas.microsoft.com/office/powerpoint/2010/main" val="1495202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3</a:t>
            </a:fld>
            <a:endParaRPr lang="en-US"/>
          </a:p>
        </p:txBody>
      </p:sp>
    </p:spTree>
    <p:extLst>
      <p:ext uri="{BB962C8B-B14F-4D97-AF65-F5344CB8AC3E}">
        <p14:creationId xmlns:p14="http://schemas.microsoft.com/office/powerpoint/2010/main" val="7036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21</a:t>
            </a:fld>
            <a:endParaRPr lang="en-US"/>
          </a:p>
        </p:txBody>
      </p:sp>
    </p:spTree>
    <p:extLst>
      <p:ext uri="{BB962C8B-B14F-4D97-AF65-F5344CB8AC3E}">
        <p14:creationId xmlns:p14="http://schemas.microsoft.com/office/powerpoint/2010/main" val="17538536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22</a:t>
            </a:fld>
            <a:endParaRPr lang="en-US"/>
          </a:p>
        </p:txBody>
      </p:sp>
    </p:spTree>
    <p:extLst>
      <p:ext uri="{BB962C8B-B14F-4D97-AF65-F5344CB8AC3E}">
        <p14:creationId xmlns:p14="http://schemas.microsoft.com/office/powerpoint/2010/main" val="15155304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1800" b="0" i="0" u="none" strike="noStrike" dirty="0">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23</a:t>
            </a:fld>
            <a:endParaRPr lang="en-US"/>
          </a:p>
        </p:txBody>
      </p:sp>
    </p:spTree>
    <p:extLst>
      <p:ext uri="{BB962C8B-B14F-4D97-AF65-F5344CB8AC3E}">
        <p14:creationId xmlns:p14="http://schemas.microsoft.com/office/powerpoint/2010/main" val="412194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25</a:t>
            </a:fld>
            <a:endParaRPr lang="en-US"/>
          </a:p>
        </p:txBody>
      </p:sp>
    </p:spTree>
    <p:extLst>
      <p:ext uri="{BB962C8B-B14F-4D97-AF65-F5344CB8AC3E}">
        <p14:creationId xmlns:p14="http://schemas.microsoft.com/office/powerpoint/2010/main" val="2884383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26</a:t>
            </a:fld>
            <a:endParaRPr lang="en-US"/>
          </a:p>
        </p:txBody>
      </p:sp>
    </p:spTree>
    <p:extLst>
      <p:ext uri="{BB962C8B-B14F-4D97-AF65-F5344CB8AC3E}">
        <p14:creationId xmlns:p14="http://schemas.microsoft.com/office/powerpoint/2010/main" val="3422754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27</a:t>
            </a:fld>
            <a:endParaRPr lang="en-US"/>
          </a:p>
        </p:txBody>
      </p:sp>
    </p:spTree>
    <p:extLst>
      <p:ext uri="{BB962C8B-B14F-4D97-AF65-F5344CB8AC3E}">
        <p14:creationId xmlns:p14="http://schemas.microsoft.com/office/powerpoint/2010/main" val="4199731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28</a:t>
            </a:fld>
            <a:endParaRPr lang="en-US"/>
          </a:p>
        </p:txBody>
      </p:sp>
    </p:spTree>
    <p:extLst>
      <p:ext uri="{BB962C8B-B14F-4D97-AF65-F5344CB8AC3E}">
        <p14:creationId xmlns:p14="http://schemas.microsoft.com/office/powerpoint/2010/main" val="26961438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29</a:t>
            </a:fld>
            <a:endParaRPr lang="en-US"/>
          </a:p>
        </p:txBody>
      </p:sp>
    </p:spTree>
    <p:extLst>
      <p:ext uri="{BB962C8B-B14F-4D97-AF65-F5344CB8AC3E}">
        <p14:creationId xmlns:p14="http://schemas.microsoft.com/office/powerpoint/2010/main" val="1341136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30</a:t>
            </a:fld>
            <a:endParaRPr lang="en-US"/>
          </a:p>
        </p:txBody>
      </p:sp>
    </p:spTree>
    <p:extLst>
      <p:ext uri="{BB962C8B-B14F-4D97-AF65-F5344CB8AC3E}">
        <p14:creationId xmlns:p14="http://schemas.microsoft.com/office/powerpoint/2010/main" val="321255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31</a:t>
            </a:fld>
            <a:endParaRPr lang="en-US"/>
          </a:p>
        </p:txBody>
      </p:sp>
    </p:spTree>
    <p:extLst>
      <p:ext uri="{BB962C8B-B14F-4D97-AF65-F5344CB8AC3E}">
        <p14:creationId xmlns:p14="http://schemas.microsoft.com/office/powerpoint/2010/main" val="1393066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4</a:t>
            </a:fld>
            <a:endParaRPr lang="en-US"/>
          </a:p>
        </p:txBody>
      </p:sp>
    </p:spTree>
    <p:extLst>
      <p:ext uri="{BB962C8B-B14F-4D97-AF65-F5344CB8AC3E}">
        <p14:creationId xmlns:p14="http://schemas.microsoft.com/office/powerpoint/2010/main" val="1848926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32</a:t>
            </a:fld>
            <a:endParaRPr lang="en-US"/>
          </a:p>
        </p:txBody>
      </p:sp>
    </p:spTree>
    <p:extLst>
      <p:ext uri="{BB962C8B-B14F-4D97-AF65-F5344CB8AC3E}">
        <p14:creationId xmlns:p14="http://schemas.microsoft.com/office/powerpoint/2010/main" val="40731537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33</a:t>
            </a:fld>
            <a:endParaRPr lang="en-US"/>
          </a:p>
        </p:txBody>
      </p:sp>
    </p:spTree>
    <p:extLst>
      <p:ext uri="{BB962C8B-B14F-4D97-AF65-F5344CB8AC3E}">
        <p14:creationId xmlns:p14="http://schemas.microsoft.com/office/powerpoint/2010/main" val="2356211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34</a:t>
            </a:fld>
            <a:endParaRPr lang="en-US"/>
          </a:p>
        </p:txBody>
      </p:sp>
    </p:spTree>
    <p:extLst>
      <p:ext uri="{BB962C8B-B14F-4D97-AF65-F5344CB8AC3E}">
        <p14:creationId xmlns:p14="http://schemas.microsoft.com/office/powerpoint/2010/main" val="37848368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35</a:t>
            </a:fld>
            <a:endParaRPr lang="en-US"/>
          </a:p>
        </p:txBody>
      </p:sp>
    </p:spTree>
    <p:extLst>
      <p:ext uri="{BB962C8B-B14F-4D97-AF65-F5344CB8AC3E}">
        <p14:creationId xmlns:p14="http://schemas.microsoft.com/office/powerpoint/2010/main" val="3592218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36</a:t>
            </a:fld>
            <a:endParaRPr lang="en-US"/>
          </a:p>
        </p:txBody>
      </p:sp>
    </p:spTree>
    <p:extLst>
      <p:ext uri="{BB962C8B-B14F-4D97-AF65-F5344CB8AC3E}">
        <p14:creationId xmlns:p14="http://schemas.microsoft.com/office/powerpoint/2010/main" val="2296083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37</a:t>
            </a:fld>
            <a:endParaRPr lang="en-US"/>
          </a:p>
        </p:txBody>
      </p:sp>
    </p:spTree>
    <p:extLst>
      <p:ext uri="{BB962C8B-B14F-4D97-AF65-F5344CB8AC3E}">
        <p14:creationId xmlns:p14="http://schemas.microsoft.com/office/powerpoint/2010/main" val="4045557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38</a:t>
            </a:fld>
            <a:endParaRPr lang="en-US"/>
          </a:p>
        </p:txBody>
      </p:sp>
    </p:spTree>
    <p:extLst>
      <p:ext uri="{BB962C8B-B14F-4D97-AF65-F5344CB8AC3E}">
        <p14:creationId xmlns:p14="http://schemas.microsoft.com/office/powerpoint/2010/main" val="35510620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39</a:t>
            </a:fld>
            <a:endParaRPr lang="en-US"/>
          </a:p>
        </p:txBody>
      </p:sp>
    </p:spTree>
    <p:extLst>
      <p:ext uri="{BB962C8B-B14F-4D97-AF65-F5344CB8AC3E}">
        <p14:creationId xmlns:p14="http://schemas.microsoft.com/office/powerpoint/2010/main" val="957653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435255-6890-E941-897F-F14FE0A00664}" type="slidenum">
              <a:rPr lang="en-US" smtClean="0"/>
              <a:t>40</a:t>
            </a:fld>
            <a:endParaRPr lang="en-US"/>
          </a:p>
        </p:txBody>
      </p:sp>
    </p:spTree>
    <p:extLst>
      <p:ext uri="{BB962C8B-B14F-4D97-AF65-F5344CB8AC3E}">
        <p14:creationId xmlns:p14="http://schemas.microsoft.com/office/powerpoint/2010/main" val="157664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None/>
            </a:pPr>
            <a:r>
              <a:rPr lang="en-AU" b="0" i="0" u="none" strike="noStrike" dirty="0">
                <a:solidFill>
                  <a:srgbClr val="374151"/>
                </a:solidFill>
                <a:effectLst/>
                <a:latin typeface="Söhne"/>
              </a:rPr>
              <a:t>Ring Topology: In a ring topology, each device is connected to exactly two other devices, forming a closed loop. To check if the given matrix represents a ring topology, we can check if each row and column has exactly two non-zero entries, and if the non-zero entries form a cyclic pattern.</a:t>
            </a:r>
          </a:p>
          <a:p>
            <a:pPr algn="l">
              <a:buFont typeface="+mj-lt"/>
              <a:buNone/>
            </a:pPr>
            <a:endParaRPr lang="en-AU" b="0" i="0" u="none" strike="noStrike" dirty="0">
              <a:solidFill>
                <a:srgbClr val="374151"/>
              </a:solidFill>
              <a:effectLst/>
              <a:latin typeface="Söhne"/>
            </a:endParaRPr>
          </a:p>
          <a:p>
            <a:pPr algn="l">
              <a:buFont typeface="+mj-lt"/>
              <a:buNone/>
            </a:pPr>
            <a:r>
              <a:rPr lang="en-AU" b="0" i="0" u="none" strike="noStrike" dirty="0">
                <a:solidFill>
                  <a:srgbClr val="374151"/>
                </a:solidFill>
                <a:effectLst/>
                <a:latin typeface="Söhne"/>
              </a:rPr>
              <a:t>Check if the given matrix represents a ring topology:</a:t>
            </a:r>
          </a:p>
          <a:p>
            <a:pPr marL="742950" lvl="1" indent="-285750" algn="l">
              <a:buFont typeface="+mj-lt"/>
              <a:buAutoNum type="arabicPeriod"/>
            </a:pPr>
            <a:r>
              <a:rPr lang="en-AU" b="0" i="0" u="none" strike="noStrike" dirty="0">
                <a:solidFill>
                  <a:srgbClr val="374151"/>
                </a:solidFill>
                <a:effectLst/>
                <a:latin typeface="Söhne"/>
              </a:rPr>
              <a:t>For each row </a:t>
            </a:r>
            <a:r>
              <a:rPr lang="en-AU" b="0" i="0" u="none" strike="noStrike" dirty="0" err="1">
                <a:solidFill>
                  <a:srgbClr val="374151"/>
                </a:solidFill>
                <a:effectLst/>
                <a:latin typeface="Söhne"/>
              </a:rPr>
              <a:t>i</a:t>
            </a:r>
            <a:r>
              <a:rPr lang="en-AU" b="0" i="0" u="none" strike="noStrike" dirty="0">
                <a:solidFill>
                  <a:srgbClr val="374151"/>
                </a:solidFill>
                <a:effectLst/>
                <a:latin typeface="Söhne"/>
              </a:rPr>
              <a:t>:</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For each column j:</a:t>
            </a:r>
          </a:p>
          <a:p>
            <a:pPr marL="1143000" lvl="2" indent="-228600" algn="l">
              <a:buFont typeface="+mj-lt"/>
              <a:buAutoNum type="arabicPeriod"/>
            </a:pPr>
            <a:r>
              <a:rPr lang="en-AU" b="0" i="0" u="none" strike="noStrike" dirty="0">
                <a:solidFill>
                  <a:srgbClr val="374151"/>
                </a:solidFill>
                <a:effectLst/>
                <a:latin typeface="Söhne"/>
              </a:rPr>
              <a:t>Count the number of non-zero entries.</a:t>
            </a:r>
          </a:p>
          <a:p>
            <a:pPr marL="1143000" lvl="2" indent="-228600" algn="l">
              <a:buFont typeface="+mj-lt"/>
              <a:buAutoNum type="arabicPeriod"/>
            </a:pPr>
            <a:r>
              <a:rPr lang="en-AU" b="0" i="0" u="none" strike="noStrike" dirty="0">
                <a:solidFill>
                  <a:srgbClr val="374151"/>
                </a:solidFill>
                <a:effectLst/>
                <a:latin typeface="Söhne"/>
              </a:rPr>
              <a:t>If the count is not equal to 2, return false.</a:t>
            </a:r>
          </a:p>
          <a:p>
            <a:pPr marL="1143000" lvl="2" indent="-228600" algn="l">
              <a:buFont typeface="+mj-lt"/>
              <a:buAutoNum type="arabicPeriod"/>
            </a:pPr>
            <a:r>
              <a:rPr lang="en-AU" b="0" i="0" u="none" strike="noStrike" dirty="0">
                <a:solidFill>
                  <a:srgbClr val="374151"/>
                </a:solidFill>
                <a:effectLst/>
                <a:latin typeface="Söhne"/>
              </a:rPr>
              <a:t>If the non-zero entries do not form a cyclic pattern, return false.</a:t>
            </a:r>
          </a:p>
          <a:p>
            <a:pPr marL="742950" lvl="1" indent="-285750" algn="l">
              <a:buFont typeface="+mj-lt"/>
              <a:buAutoNum type="arabicPeriod"/>
            </a:pPr>
            <a:r>
              <a:rPr lang="en-AU" b="0" i="0" u="none" strike="noStrike" dirty="0">
                <a:solidFill>
                  <a:srgbClr val="374151"/>
                </a:solidFill>
                <a:effectLst/>
                <a:latin typeface="Söhne"/>
              </a:rPr>
              <a:t>If all rows and columns pass the above checks, return true for ring topology.</a:t>
            </a:r>
          </a:p>
        </p:txBody>
      </p:sp>
      <p:sp>
        <p:nvSpPr>
          <p:cNvPr id="4" name="Slide Number Placeholder 3"/>
          <p:cNvSpPr>
            <a:spLocks noGrp="1"/>
          </p:cNvSpPr>
          <p:nvPr>
            <p:ph type="sldNum" sz="quarter" idx="5"/>
          </p:nvPr>
        </p:nvSpPr>
        <p:spPr/>
        <p:txBody>
          <a:bodyPr/>
          <a:lstStyle/>
          <a:p>
            <a:fld id="{000B8DE5-2058-4B59-8DF3-E2499D1B045A}" type="slidenum">
              <a:rPr lang="en-US" smtClean="0"/>
              <a:t>5</a:t>
            </a:fld>
            <a:endParaRPr lang="en-US"/>
          </a:p>
        </p:txBody>
      </p:sp>
    </p:spTree>
    <p:extLst>
      <p:ext uri="{BB962C8B-B14F-4D97-AF65-F5344CB8AC3E}">
        <p14:creationId xmlns:p14="http://schemas.microsoft.com/office/powerpoint/2010/main" val="754342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6</a:t>
            </a:fld>
            <a:endParaRPr lang="en-US"/>
          </a:p>
        </p:txBody>
      </p:sp>
    </p:spTree>
    <p:extLst>
      <p:ext uri="{BB962C8B-B14F-4D97-AF65-F5344CB8AC3E}">
        <p14:creationId xmlns:p14="http://schemas.microsoft.com/office/powerpoint/2010/main" val="185075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buFont typeface="+mj-lt"/>
              <a:buAutoNum type="arabicPeriod"/>
            </a:pPr>
            <a:r>
              <a:rPr lang="en-AU" b="0" i="0" u="none" strike="noStrike" dirty="0">
                <a:solidFill>
                  <a:srgbClr val="D1D5DB"/>
                </a:solidFill>
                <a:effectLst/>
                <a:latin typeface="Söhne"/>
              </a:rPr>
              <a:t>Starting with the first element, find the smallest element in the list.</a:t>
            </a:r>
          </a:p>
          <a:p>
            <a:pPr marL="742950" lvl="1" indent="-285750" algn="l">
              <a:buFont typeface="+mj-lt"/>
              <a:buAutoNum type="arabicPeriod"/>
            </a:pPr>
            <a:r>
              <a:rPr lang="en-AU" b="0" i="0" u="none" strike="noStrike" dirty="0">
                <a:solidFill>
                  <a:srgbClr val="D1D5DB"/>
                </a:solidFill>
                <a:effectLst/>
                <a:latin typeface="Söhne"/>
              </a:rPr>
              <a:t>In this case, the smallest element is 17.</a:t>
            </a:r>
          </a:p>
          <a:p>
            <a:pPr algn="l">
              <a:buFont typeface="+mj-lt"/>
              <a:buAutoNum type="arabicPeriod"/>
            </a:pPr>
            <a:r>
              <a:rPr lang="en-AU" b="0" i="0" u="none" strike="noStrike" dirty="0">
                <a:solidFill>
                  <a:srgbClr val="D1D5DB"/>
                </a:solidFill>
                <a:effectLst/>
                <a:latin typeface="Söhne"/>
              </a:rPr>
              <a:t>Swap the smallest element with the first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45, 68, 90, 29, 34, 89.</a:t>
            </a:r>
          </a:p>
          <a:p>
            <a:pPr algn="l">
              <a:buFont typeface="+mj-lt"/>
              <a:buAutoNum type="arabicPeriod"/>
            </a:pPr>
            <a:r>
              <a:rPr lang="en-AU" b="0" i="0" u="none" strike="noStrike" dirty="0">
                <a:solidFill>
                  <a:srgbClr val="D1D5DB"/>
                </a:solidFill>
                <a:effectLst/>
                <a:latin typeface="Söhne"/>
              </a:rPr>
              <a:t>Move to the second element in the list and repeat steps 1 and 2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(45, 68, 90, 29, 34, 89) is 29.</a:t>
            </a:r>
          </a:p>
          <a:p>
            <a:pPr marL="742950" lvl="1" indent="-285750" algn="l">
              <a:buFont typeface="+mj-lt"/>
              <a:buAutoNum type="arabicPeriod"/>
            </a:pPr>
            <a:r>
              <a:rPr lang="en-AU" b="0" i="0" u="none" strike="noStrike" dirty="0">
                <a:solidFill>
                  <a:srgbClr val="D1D5DB"/>
                </a:solidFill>
                <a:effectLst/>
                <a:latin typeface="Söhne"/>
              </a:rPr>
              <a:t>Swap 29 with the second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68, 90, 45, 34,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(68, 90, 45, 34, 89) is 34.</a:t>
            </a:r>
          </a:p>
          <a:p>
            <a:pPr marL="742950" lvl="1" indent="-285750" algn="l">
              <a:buFont typeface="+mj-lt"/>
              <a:buAutoNum type="arabicPeriod"/>
            </a:pPr>
            <a:r>
              <a:rPr lang="en-AU" b="0" i="0" u="none" strike="noStrike" dirty="0">
                <a:solidFill>
                  <a:srgbClr val="D1D5DB"/>
                </a:solidFill>
                <a:effectLst/>
                <a:latin typeface="Söhne"/>
              </a:rPr>
              <a:t>Swap 34 with the third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90, 45,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45, 68, 89) is 45.</a:t>
            </a:r>
          </a:p>
          <a:p>
            <a:pPr marL="742950" lvl="1" indent="-285750" algn="l">
              <a:buFont typeface="+mj-lt"/>
              <a:buAutoNum type="arabicPeriod"/>
            </a:pPr>
            <a:r>
              <a:rPr lang="en-AU" b="0" i="0" u="none" strike="noStrike" dirty="0">
                <a:solidFill>
                  <a:srgbClr val="D1D5DB"/>
                </a:solidFill>
                <a:effectLst/>
                <a:latin typeface="Söhne"/>
              </a:rPr>
              <a:t>Swap 45 with the fourth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90, 68,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68, 89) is 68.</a:t>
            </a:r>
          </a:p>
          <a:p>
            <a:pPr marL="742950" lvl="1" indent="-285750" algn="l">
              <a:buFont typeface="+mj-lt"/>
              <a:buAutoNum type="arabicPeriod"/>
            </a:pPr>
            <a:r>
              <a:rPr lang="en-AU" b="0" i="0" u="none" strike="noStrike" dirty="0">
                <a:solidFill>
                  <a:srgbClr val="D1D5DB"/>
                </a:solidFill>
                <a:effectLst/>
                <a:latin typeface="Söhne"/>
              </a:rPr>
              <a:t>Swap 68 with the fifth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90, 89.</a:t>
            </a:r>
          </a:p>
          <a:p>
            <a:pPr algn="l">
              <a:buFont typeface="+mj-lt"/>
              <a:buAutoNum type="arabicPeriod"/>
            </a:pPr>
            <a:r>
              <a:rPr lang="en-AU" b="0" i="0" u="none" strike="noStrike" dirty="0">
                <a:solidFill>
                  <a:srgbClr val="D1D5DB"/>
                </a:solidFill>
                <a:effectLst/>
                <a:latin typeface="Söhne"/>
              </a:rPr>
              <a:t>Repeat step 3 for the remaining unsorted elements.</a:t>
            </a:r>
          </a:p>
          <a:p>
            <a:pPr marL="742950" lvl="1" indent="-285750" algn="l">
              <a:buFont typeface="+mj-lt"/>
              <a:buAutoNum type="arabicPeriod"/>
            </a:pPr>
            <a:r>
              <a:rPr lang="en-AU" b="0" i="0" u="none" strike="noStrike" dirty="0">
                <a:solidFill>
                  <a:srgbClr val="D1D5DB"/>
                </a:solidFill>
                <a:effectLst/>
                <a:latin typeface="Söhne"/>
              </a:rPr>
              <a:t>The smallest element in the remaining unsorted elements (90, 89) is 89.</a:t>
            </a:r>
          </a:p>
          <a:p>
            <a:pPr marL="742950" lvl="1" indent="-285750" algn="l">
              <a:buFont typeface="+mj-lt"/>
              <a:buAutoNum type="arabicPeriod"/>
            </a:pPr>
            <a:r>
              <a:rPr lang="en-AU" b="0" i="0" u="none" strike="noStrike" dirty="0">
                <a:solidFill>
                  <a:srgbClr val="D1D5DB"/>
                </a:solidFill>
                <a:effectLst/>
                <a:latin typeface="Söhne"/>
              </a:rPr>
              <a:t>Swap 89 with the sixth element in the list.</a:t>
            </a:r>
          </a:p>
          <a:p>
            <a:pPr marL="742950" lvl="1" indent="-285750" algn="l">
              <a:buFont typeface="+mj-lt"/>
              <a:buAutoNum type="arabicPeriod"/>
            </a:pPr>
            <a:r>
              <a:rPr lang="en-AU" b="0" i="0" u="none" strike="noStrike" dirty="0">
                <a:solidFill>
                  <a:srgbClr val="D1D5DB"/>
                </a:solidFill>
                <a:effectLst/>
                <a:latin typeface="Söhne"/>
              </a:rPr>
              <a:t>The list now becomes: 17, 29, 34, 45, 68, 89, 90.</a:t>
            </a:r>
          </a:p>
          <a:p>
            <a:pPr algn="l">
              <a:buFont typeface="+mj-lt"/>
              <a:buAutoNum type="arabicPeriod"/>
            </a:pPr>
            <a:r>
              <a:rPr lang="en-AU" b="0" i="0" u="none" strike="noStrike" dirty="0">
                <a:solidFill>
                  <a:srgbClr val="D1D5DB"/>
                </a:solidFill>
                <a:effectLst/>
                <a:latin typeface="Söhne"/>
              </a:rPr>
              <a:t>The list is now sorted.</a:t>
            </a:r>
          </a:p>
          <a:p>
            <a:pPr algn="l"/>
            <a:r>
              <a:rPr lang="en-AU" b="0" i="0" u="none" strike="noStrike" dirty="0">
                <a:solidFill>
                  <a:srgbClr val="D1D5DB"/>
                </a:solidFill>
                <a:effectLst/>
                <a:latin typeface="Söhne"/>
              </a:rPr>
              <a:t>So the final sorted list is: 17, 29, 34, 45, 68, 89, 90.</a:t>
            </a:r>
          </a:p>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7</a:t>
            </a:fld>
            <a:endParaRPr lang="en-US"/>
          </a:p>
        </p:txBody>
      </p:sp>
    </p:spTree>
    <p:extLst>
      <p:ext uri="{BB962C8B-B14F-4D97-AF65-F5344CB8AC3E}">
        <p14:creationId xmlns:p14="http://schemas.microsoft.com/office/powerpoint/2010/main" val="1900473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Selection Sort is not stable.</a:t>
            </a:r>
          </a:p>
          <a:p>
            <a:pPr algn="l"/>
            <a:r>
              <a:rPr lang="en-AU" b="0" i="0" u="none" strike="noStrike" dirty="0">
                <a:solidFill>
                  <a:srgbClr val="D1D5DB"/>
                </a:solidFill>
                <a:effectLst/>
                <a:latin typeface="Söhne"/>
              </a:rPr>
              <a:t>A sorting algorithm is said to be stable if it maintains the relative order of equal elements in the input array after sorting. That is, if two elements have the same value, their order in the original array should be preserved in the sorted array.</a:t>
            </a:r>
          </a:p>
          <a:p>
            <a:pPr algn="l"/>
            <a:r>
              <a:rPr lang="en-AU" b="0" i="0" u="none" strike="noStrike" dirty="0">
                <a:solidFill>
                  <a:srgbClr val="D1D5DB"/>
                </a:solidFill>
                <a:effectLst/>
                <a:latin typeface="Söhne"/>
              </a:rPr>
              <a:t>In the Selection Sort algorithm, we find the minimum element and swap it with the first element. In doing so, the relative order of equal elements can be changed. For example, consider the array [2, 1, 3, 2]. After the first iteration of Selection Sort, the array becomes [1, 2, 3, 2]. The two 2s have swapped positions, changing their relative order.</a:t>
            </a:r>
          </a:p>
          <a:p>
            <a:pPr algn="l"/>
            <a:r>
              <a:rPr lang="en-AU" b="0" i="0" u="none" strike="noStrike" dirty="0">
                <a:solidFill>
                  <a:srgbClr val="D1D5DB"/>
                </a:solidFill>
                <a:effectLst/>
                <a:latin typeface="Söhne"/>
              </a:rPr>
              <a:t>Therefore, Selection Sort is not stable because it does not guarantee to maintain the relative order of equal elements.</a:t>
            </a:r>
          </a:p>
        </p:txBody>
      </p:sp>
      <p:sp>
        <p:nvSpPr>
          <p:cNvPr id="4" name="Slide Number Placeholder 3"/>
          <p:cNvSpPr>
            <a:spLocks noGrp="1"/>
          </p:cNvSpPr>
          <p:nvPr>
            <p:ph type="sldNum" sz="quarter" idx="5"/>
          </p:nvPr>
        </p:nvSpPr>
        <p:spPr/>
        <p:txBody>
          <a:bodyPr/>
          <a:lstStyle/>
          <a:p>
            <a:fld id="{000B8DE5-2058-4B59-8DF3-E2499D1B045A}" type="slidenum">
              <a:rPr lang="en-US" smtClean="0"/>
              <a:t>8</a:t>
            </a:fld>
            <a:endParaRPr lang="en-US"/>
          </a:p>
        </p:txBody>
      </p:sp>
    </p:spTree>
    <p:extLst>
      <p:ext uri="{BB962C8B-B14F-4D97-AF65-F5344CB8AC3E}">
        <p14:creationId xmlns:p14="http://schemas.microsoft.com/office/powerpoint/2010/main" val="92651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algn="l"/>
            <a:r>
              <a:rPr lang="en-AU" b="0" i="0" u="none" strike="noStrike" dirty="0">
                <a:solidFill>
                  <a:srgbClr val="D1D5DB"/>
                </a:solidFill>
                <a:effectLst/>
                <a:latin typeface="Söhne"/>
              </a:rPr>
              <a:t>No, it is not possible to implement Selection Sort for linked lists with the same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efficiency as the array version.</a:t>
            </a:r>
          </a:p>
          <a:p>
            <a:pPr algn="l"/>
            <a:r>
              <a:rPr lang="en-AU" b="0" i="0" u="none" strike="noStrike" dirty="0">
                <a:solidFill>
                  <a:srgbClr val="D1D5DB"/>
                </a:solidFill>
                <a:effectLst/>
                <a:latin typeface="Söhne"/>
              </a:rPr>
              <a:t>The reason is that Selection Sort algorithm requires swapping of elements, which is a constant time operation in an array, but not in a linked list. Swapping two nodes in a linked list requires updating the pointers of the preceding and succeeding nodes, which can take linear time. Therefore, the time complexity of Selection Sort algorithm for linked lists would be higher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a:t>
            </a:r>
          </a:p>
          <a:p>
            <a:pPr algn="l"/>
            <a:r>
              <a:rPr lang="en-AU" b="0" i="0" u="none" strike="noStrike" dirty="0">
                <a:solidFill>
                  <a:srgbClr val="D1D5DB"/>
                </a:solidFill>
                <a:effectLst/>
                <a:latin typeface="Söhne"/>
              </a:rPr>
              <a:t>One possible approach to sort a linked list using a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algorithm is to use the Insertion Sort algorithm. Insertion Sort works by iterating over the list and inserting each element into its correct position in the sorted </a:t>
            </a:r>
            <a:r>
              <a:rPr lang="en-AU" b="0" i="0" u="none" strike="noStrike" dirty="0" err="1">
                <a:solidFill>
                  <a:srgbClr val="D1D5DB"/>
                </a:solidFill>
                <a:effectLst/>
                <a:latin typeface="Söhne"/>
              </a:rPr>
              <a:t>sublist</a:t>
            </a:r>
            <a:r>
              <a:rPr lang="en-AU" b="0" i="0" u="none" strike="noStrike" dirty="0">
                <a:solidFill>
                  <a:srgbClr val="D1D5DB"/>
                </a:solidFill>
                <a:effectLst/>
                <a:latin typeface="Söhne"/>
              </a:rPr>
              <a:t>. This can be done efficiently in a linked list by inserting a node between two existing nodes without the need to move any other nodes around.</a:t>
            </a:r>
          </a:p>
          <a:p>
            <a:pPr algn="l"/>
            <a:r>
              <a:rPr lang="en-AU" b="0" i="0" u="none" strike="noStrike" dirty="0">
                <a:solidFill>
                  <a:srgbClr val="D1D5DB"/>
                </a:solidFill>
                <a:effectLst/>
                <a:latin typeface="Söhne"/>
              </a:rPr>
              <a:t>Another option is to use a sorting algorithm that is designed for linked lists, such as Merge Sort or Quick Sort. These algorithms have better time complexity than </a:t>
            </a:r>
            <a:r>
              <a:rPr lang="el-GR" b="0" i="0" u="none" strike="noStrike" dirty="0">
                <a:solidFill>
                  <a:srgbClr val="D1D5DB"/>
                </a:solidFill>
                <a:effectLst/>
                <a:latin typeface="Söhne"/>
              </a:rPr>
              <a:t>Θ(</a:t>
            </a:r>
            <a:r>
              <a:rPr lang="en-AU" b="0" i="0" u="none" strike="noStrike" dirty="0">
                <a:solidFill>
                  <a:srgbClr val="D1D5DB"/>
                </a:solidFill>
                <a:effectLst/>
                <a:latin typeface="Söhne"/>
              </a:rPr>
              <a:t>n^2) and can be implemented efficiently on linked lists.</a:t>
            </a:r>
          </a:p>
          <a:p>
            <a:pPr algn="l"/>
            <a:endParaRPr lang="en-AU" b="0" i="0" u="none" strike="noStrike"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000B8DE5-2058-4B59-8DF3-E2499D1B045A}" type="slidenum">
              <a:rPr lang="en-US" smtClean="0"/>
              <a:t>9</a:t>
            </a:fld>
            <a:endParaRPr lang="en-US"/>
          </a:p>
        </p:txBody>
      </p:sp>
    </p:spTree>
    <p:extLst>
      <p:ext uri="{BB962C8B-B14F-4D97-AF65-F5344CB8AC3E}">
        <p14:creationId xmlns:p14="http://schemas.microsoft.com/office/powerpoint/2010/main" val="1598445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0B8DE5-2058-4B59-8DF3-E2499D1B045A}" type="slidenum">
              <a:rPr lang="en-US" smtClean="0"/>
              <a:t>10</a:t>
            </a:fld>
            <a:endParaRPr lang="en-US"/>
          </a:p>
        </p:txBody>
      </p:sp>
    </p:spTree>
    <p:extLst>
      <p:ext uri="{BB962C8B-B14F-4D97-AF65-F5344CB8AC3E}">
        <p14:creationId xmlns:p14="http://schemas.microsoft.com/office/powerpoint/2010/main" val="2145545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1E27A-1EC1-3C9C-67CA-7C7671A4A1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561242A-F1F6-22A4-6214-ADE670117A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9205DE4-7F89-F3DE-2A96-A715169D0C0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AE1FC50E-2B83-2051-4853-D663B7CE3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CA201-894D-6E34-16AF-A8584427E768}"/>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18358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F86D7-AFA0-3DF4-2206-E61FF9380B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901394-6BDC-6588-964B-DEB733548D6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C66E63-37E7-3277-97AF-1AF5C8DA5FC4}"/>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2723C9E-3C04-C1A4-78F9-4516C6DDC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562301-9800-EAB0-0821-993E8970E79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8263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BAEA60-2B5B-086A-8E57-A22911A29EB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06D9FFF-4C28-B6DB-1CBE-AA9E0AEFB5A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CE591D-A3AE-7FBD-F8B0-5D39ADC0784A}"/>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D7C82FDA-27AA-A22C-86B6-DE33BDA57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D1D43-945E-5C54-EBBE-440F4A43480D}"/>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4261837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207F-5DD4-F52D-2403-91934518D72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C54F0BE-AC61-4DC2-41D7-C4098E3FCF6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47C10C-35B7-8F73-66EA-8C0F5E7D22D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2616605F-0325-2697-A73C-56E8210B1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CCAD1-8AC5-EBF5-FCCC-05602DA7A737}"/>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247352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7856-4087-5848-FFBC-FA1650B38A5C}"/>
              </a:ext>
            </a:extLst>
          </p:cNvPr>
          <p:cNvSpPr>
            <a:spLocks noGrp="1"/>
          </p:cNvSpPr>
          <p:nvPr>
            <p:ph type="title"/>
          </p:nvPr>
        </p:nvSpPr>
        <p:spPr>
          <a:xfrm>
            <a:off x="831850" y="1709739"/>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76E18CF-50AA-1994-0808-0C4620645B07}"/>
              </a:ext>
            </a:extLst>
          </p:cNvPr>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035371C-7241-C513-F405-6804D1CD3A57}"/>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5" name="Footer Placeholder 4">
            <a:extLst>
              <a:ext uri="{FF2B5EF4-FFF2-40B4-BE49-F238E27FC236}">
                <a16:creationId xmlns:a16="http://schemas.microsoft.com/office/drawing/2014/main" id="{7FD76EFB-B1F1-0AA4-196D-BA7E02E385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694D7-614F-EB7A-5E9A-79CFE823478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185009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7BBA7-076F-5465-A451-85D56938562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4BB73DC-2066-135C-8A13-F53E8679D1E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5FF446-CDBD-2F7C-7C92-0B3C57C58D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B7EFA2-B961-89AC-03C1-456F73941AFF}"/>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CC73A81F-CBBF-64AC-09BE-EB28E2B31C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6D200-C5BE-0985-6478-ED70697CCA41}"/>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679816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FAC0-A1FE-AB3A-E3C7-A240EC33AB54}"/>
              </a:ext>
            </a:extLst>
          </p:cNvPr>
          <p:cNvSpPr>
            <a:spLocks noGrp="1"/>
          </p:cNvSpPr>
          <p:nvPr>
            <p:ph type="title"/>
          </p:nvPr>
        </p:nvSpPr>
        <p:spPr>
          <a:xfrm>
            <a:off x="839788" y="365126"/>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6CA93B1-AF65-92A1-3217-5CC2CDEFE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4068DF7-7AB0-63FC-0A3C-C87D9C811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0F9938-9E97-AAE4-8D2F-6A5E79F382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3285B2C-9098-7923-EFB5-135B929673E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D6801-E4A1-353B-166C-1CA9B7DB8085}"/>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8" name="Footer Placeholder 7">
            <a:extLst>
              <a:ext uri="{FF2B5EF4-FFF2-40B4-BE49-F238E27FC236}">
                <a16:creationId xmlns:a16="http://schemas.microsoft.com/office/drawing/2014/main" id="{E51DE47C-26EF-B548-C566-722D94A006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6F9B2D-BB73-33B1-F4EA-A72C27B620D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6318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F74B7-5C3E-712A-E2B1-E1871050BD3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5D9109C-CAD1-37EB-BE5D-0F9FE115F3C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4" name="Footer Placeholder 3">
            <a:extLst>
              <a:ext uri="{FF2B5EF4-FFF2-40B4-BE49-F238E27FC236}">
                <a16:creationId xmlns:a16="http://schemas.microsoft.com/office/drawing/2014/main" id="{F5AF500B-B049-AE52-BBA4-1D13A27F1D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510931-1F0D-ED67-2693-8B097DB327C5}"/>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3203303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C071D6-B5AF-D740-4E51-F9B7EBA3363C}"/>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3" name="Footer Placeholder 2">
            <a:extLst>
              <a:ext uri="{FF2B5EF4-FFF2-40B4-BE49-F238E27FC236}">
                <a16:creationId xmlns:a16="http://schemas.microsoft.com/office/drawing/2014/main" id="{B095DFBB-BD3F-6F3A-0634-50E6258498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D06613-B756-B27D-FE73-29B762DB8210}"/>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351128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5D2B-D3BE-3D7C-6AD7-D773C85DB171}"/>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640A2B8-27C6-16E1-EEF3-E4E48499C60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FE18FDF-DF3D-CBBC-1575-1D73484B5D8F}"/>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10EDEC-FABD-5D4B-7881-AD19317C4568}"/>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72200631-F292-721E-C272-3C1A4E254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2F324-AA28-57FA-103D-2F8724929A69}"/>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26890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BFAF0-61F8-5A63-21EC-EBBDB8135A27}"/>
              </a:ext>
            </a:extLst>
          </p:cNvPr>
          <p:cNvSpPr>
            <a:spLocks noGrp="1"/>
          </p:cNvSpPr>
          <p:nvPr>
            <p:ph type="title"/>
          </p:nvPr>
        </p:nvSpPr>
        <p:spPr>
          <a:xfrm>
            <a:off x="839789"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9A64452-6457-9A40-208F-D8D60FA2F387}"/>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0B495-592B-6188-B231-7C393F419FFB}"/>
              </a:ext>
            </a:extLst>
          </p:cNvPr>
          <p:cNvSpPr>
            <a:spLocks noGrp="1"/>
          </p:cNvSpPr>
          <p:nvPr>
            <p:ph type="body" sz="half" idx="2"/>
          </p:nvPr>
        </p:nvSpPr>
        <p:spPr>
          <a:xfrm>
            <a:off x="839789"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4E2854-AAC8-062E-06BC-E001EC148EA3}"/>
              </a:ext>
            </a:extLst>
          </p:cNvPr>
          <p:cNvSpPr>
            <a:spLocks noGrp="1"/>
          </p:cNvSpPr>
          <p:nvPr>
            <p:ph type="dt" sz="half" idx="10"/>
          </p:nvPr>
        </p:nvSpPr>
        <p:spPr/>
        <p:txBody>
          <a:bodyPr/>
          <a:lstStyle/>
          <a:p>
            <a:fld id="{64F78B4D-07D2-EE44-97CA-39515812F8F1}" type="datetimeFigureOut">
              <a:rPr lang="en-US" smtClean="0"/>
              <a:t>4/29/24</a:t>
            </a:fld>
            <a:endParaRPr lang="en-US"/>
          </a:p>
        </p:txBody>
      </p:sp>
      <p:sp>
        <p:nvSpPr>
          <p:cNvPr id="6" name="Footer Placeholder 5">
            <a:extLst>
              <a:ext uri="{FF2B5EF4-FFF2-40B4-BE49-F238E27FC236}">
                <a16:creationId xmlns:a16="http://schemas.microsoft.com/office/drawing/2014/main" id="{A4D2FD51-3186-49EC-86D1-85BBB7C7C7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62A70-CA3A-C5E2-C0B9-08A358EF868C}"/>
              </a:ext>
            </a:extLst>
          </p:cNvPr>
          <p:cNvSpPr>
            <a:spLocks noGrp="1"/>
          </p:cNvSpPr>
          <p:nvPr>
            <p:ph type="sldNum" sz="quarter" idx="12"/>
          </p:nvPr>
        </p:nvSpPr>
        <p:spPr/>
        <p:txBody>
          <a:bodyPr/>
          <a:lstStyle/>
          <a:p>
            <a:fld id="{5EFA5E09-5652-034E-A7E0-761DD899195F}" type="slidenum">
              <a:rPr lang="en-US" smtClean="0"/>
              <a:t>‹#›</a:t>
            </a:fld>
            <a:endParaRPr lang="en-US"/>
          </a:p>
        </p:txBody>
      </p:sp>
    </p:spTree>
    <p:extLst>
      <p:ext uri="{BB962C8B-B14F-4D97-AF65-F5344CB8AC3E}">
        <p14:creationId xmlns:p14="http://schemas.microsoft.com/office/powerpoint/2010/main" val="2695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CDD654-4C38-3FF5-18CF-A278B879ADBB}"/>
              </a:ext>
            </a:extLst>
          </p:cNvPr>
          <p:cNvSpPr>
            <a:spLocks noGrp="1"/>
          </p:cNvSpPr>
          <p:nvPr>
            <p:ph type="title"/>
          </p:nvPr>
        </p:nvSpPr>
        <p:spPr>
          <a:xfrm>
            <a:off x="838200" y="18256"/>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A2F63-0D2A-5687-14E3-8B1EF4C0B972}"/>
              </a:ext>
            </a:extLst>
          </p:cNvPr>
          <p:cNvSpPr>
            <a:spLocks noGrp="1"/>
          </p:cNvSpPr>
          <p:nvPr>
            <p:ph type="body" idx="1"/>
          </p:nvPr>
        </p:nvSpPr>
        <p:spPr>
          <a:xfrm>
            <a:off x="838200" y="1473201"/>
            <a:ext cx="10515600" cy="47037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A79BE90-9FDF-218A-3848-ACE3E5C9E355}"/>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64F78B4D-07D2-EE44-97CA-39515812F8F1}" type="datetimeFigureOut">
              <a:rPr lang="en-US" smtClean="0"/>
              <a:pPr/>
              <a:t>4/29/24</a:t>
            </a:fld>
            <a:endParaRPr lang="en-US"/>
          </a:p>
        </p:txBody>
      </p:sp>
      <p:sp>
        <p:nvSpPr>
          <p:cNvPr id="5" name="Footer Placeholder 4">
            <a:extLst>
              <a:ext uri="{FF2B5EF4-FFF2-40B4-BE49-F238E27FC236}">
                <a16:creationId xmlns:a16="http://schemas.microsoft.com/office/drawing/2014/main" id="{78E281A5-B1B5-41C9-D3F4-EC056AA6802D}"/>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5CB1924E-3A2C-95C4-89C1-012087A3B4FC}"/>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EFA5E09-5652-034E-A7E0-761DD899195F}" type="slidenum">
              <a:rPr lang="en-US" smtClean="0"/>
              <a:pPr/>
              <a:t>‹#›</a:t>
            </a:fld>
            <a:endParaRPr lang="en-US"/>
          </a:p>
        </p:txBody>
      </p:sp>
    </p:spTree>
    <p:extLst>
      <p:ext uri="{BB962C8B-B14F-4D97-AF65-F5344CB8AC3E}">
        <p14:creationId xmlns:p14="http://schemas.microsoft.com/office/powerpoint/2010/main" val="36791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2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52.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53.xml.rels><?xml version="1.0" encoding="UTF-8" standalone="yes"?>
<Relationships xmlns="http://schemas.openxmlformats.org/package/2006/relationships"><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F4DE5-C3D7-3866-105C-9B53FD45A0D3}"/>
              </a:ext>
            </a:extLst>
          </p:cNvPr>
          <p:cNvSpPr>
            <a:spLocks noGrp="1"/>
          </p:cNvSpPr>
          <p:nvPr>
            <p:ph type="ctrTitle"/>
          </p:nvPr>
        </p:nvSpPr>
        <p:spPr/>
        <p:txBody>
          <a:bodyPr/>
          <a:lstStyle/>
          <a:p>
            <a:r>
              <a:rPr lang="en-US" dirty="0"/>
              <a:t>Computing Algorithms – 2801ICT</a:t>
            </a:r>
          </a:p>
        </p:txBody>
      </p:sp>
      <p:sp>
        <p:nvSpPr>
          <p:cNvPr id="3" name="Subtitle 2">
            <a:extLst>
              <a:ext uri="{FF2B5EF4-FFF2-40B4-BE49-F238E27FC236}">
                <a16:creationId xmlns:a16="http://schemas.microsoft.com/office/drawing/2014/main" id="{BEE8AE77-FB7D-37D1-BA68-387F4D55ED31}"/>
              </a:ext>
            </a:extLst>
          </p:cNvPr>
          <p:cNvSpPr>
            <a:spLocks noGrp="1"/>
          </p:cNvSpPr>
          <p:nvPr>
            <p:ph type="subTitle" idx="1"/>
          </p:nvPr>
        </p:nvSpPr>
        <p:spPr/>
        <p:txBody>
          <a:bodyPr>
            <a:normAutofit/>
          </a:bodyPr>
          <a:lstStyle/>
          <a:p>
            <a:r>
              <a:rPr lang="en-US" sz="3200" dirty="0"/>
              <a:t>Workshop 3 – Algorithmic Strategies</a:t>
            </a:r>
          </a:p>
        </p:txBody>
      </p:sp>
    </p:spTree>
    <p:extLst>
      <p:ext uri="{BB962C8B-B14F-4D97-AF65-F5344CB8AC3E}">
        <p14:creationId xmlns:p14="http://schemas.microsoft.com/office/powerpoint/2010/main" val="263373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dirty="0"/>
              <a:t>Alternating disks You have a row of 2n disks of two </a:t>
            </a:r>
            <a:r>
              <a:rPr lang="en-US" dirty="0" err="1"/>
              <a:t>colours</a:t>
            </a:r>
            <a:r>
              <a:rPr lang="en-US" dirty="0"/>
              <a:t>, n dark and n light. They alternate: dark, light,  dark, light, and so on. You want to get all the dark disks to the right-hand end, and all the light disks to the  left-hand end. The only moves you are allowed to make are those that interchange the positions of two </a:t>
            </a:r>
            <a:r>
              <a:rPr lang="en-US" dirty="0" err="1"/>
              <a:t>neighbouring</a:t>
            </a:r>
            <a:r>
              <a:rPr lang="en-US" dirty="0"/>
              <a:t> disks.</a:t>
            </a:r>
          </a:p>
          <a:p>
            <a:pPr marL="0" indent="0">
              <a:buNone/>
            </a:pPr>
            <a:r>
              <a:rPr lang="en-US" dirty="0"/>
              <a:t>Design an algorithm for solving this puzzle and determine the time complexity.</a:t>
            </a:r>
            <a:endParaRPr lang="en-US" b="1" dirty="0"/>
          </a:p>
        </p:txBody>
      </p:sp>
    </p:spTree>
    <p:extLst>
      <p:ext uri="{BB962C8B-B14F-4D97-AF65-F5344CB8AC3E}">
        <p14:creationId xmlns:p14="http://schemas.microsoft.com/office/powerpoint/2010/main" val="3541904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4" name="Oval 3">
            <a:extLst>
              <a:ext uri="{FF2B5EF4-FFF2-40B4-BE49-F238E27FC236}">
                <a16:creationId xmlns:a16="http://schemas.microsoft.com/office/drawing/2014/main" id="{E12B0DD0-84DE-C901-F419-438C75F0A98C}"/>
              </a:ext>
            </a:extLst>
          </p:cNvPr>
          <p:cNvSpPr/>
          <p:nvPr/>
        </p:nvSpPr>
        <p:spPr>
          <a:xfrm>
            <a:off x="1652334" y="376989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7952276-CF11-B8BF-C02A-5A859578D1C2}"/>
              </a:ext>
            </a:extLst>
          </p:cNvPr>
          <p:cNvSpPr/>
          <p:nvPr/>
        </p:nvSpPr>
        <p:spPr>
          <a:xfrm>
            <a:off x="2193755" y="376989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ACCCF1-56FC-4A1F-6E37-F93BCED608F0}"/>
              </a:ext>
            </a:extLst>
          </p:cNvPr>
          <p:cNvSpPr/>
          <p:nvPr/>
        </p:nvSpPr>
        <p:spPr>
          <a:xfrm>
            <a:off x="2735176"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5911BA-498D-E21A-598D-8142EB0A7025}"/>
              </a:ext>
            </a:extLst>
          </p:cNvPr>
          <p:cNvSpPr/>
          <p:nvPr/>
        </p:nvSpPr>
        <p:spPr>
          <a:xfrm>
            <a:off x="3276597"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24C1F74-ED41-18B7-4034-5BE27E29785A}"/>
              </a:ext>
            </a:extLst>
          </p:cNvPr>
          <p:cNvSpPr/>
          <p:nvPr/>
        </p:nvSpPr>
        <p:spPr>
          <a:xfrm>
            <a:off x="3818018" y="3753852"/>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3EABD0-B3C9-F318-AF7A-C61D5F0C670A}"/>
              </a:ext>
            </a:extLst>
          </p:cNvPr>
          <p:cNvSpPr/>
          <p:nvPr/>
        </p:nvSpPr>
        <p:spPr>
          <a:xfrm>
            <a:off x="4359439" y="3753852"/>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CD0871C-A99D-5F98-D303-14C484A47886}"/>
              </a:ext>
            </a:extLst>
          </p:cNvPr>
          <p:cNvSpPr/>
          <p:nvPr/>
        </p:nvSpPr>
        <p:spPr>
          <a:xfrm>
            <a:off x="165233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ECFC2F7-9F3A-F68B-5B6B-97CBA8D897FC}"/>
              </a:ext>
            </a:extLst>
          </p:cNvPr>
          <p:cNvSpPr/>
          <p:nvPr/>
        </p:nvSpPr>
        <p:spPr>
          <a:xfrm>
            <a:off x="219375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A563E5-593A-1A42-4325-BE84979727AE}"/>
              </a:ext>
            </a:extLst>
          </p:cNvPr>
          <p:cNvSpPr/>
          <p:nvPr/>
        </p:nvSpPr>
        <p:spPr>
          <a:xfrm>
            <a:off x="2735176"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30559D0-D81F-7648-31D4-B4E274D5D733}"/>
              </a:ext>
            </a:extLst>
          </p:cNvPr>
          <p:cNvSpPr/>
          <p:nvPr/>
        </p:nvSpPr>
        <p:spPr>
          <a:xfrm>
            <a:off x="3276597"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D5FB023-67FE-AA9D-7E9B-53FED8C6D602}"/>
              </a:ext>
            </a:extLst>
          </p:cNvPr>
          <p:cNvSpPr/>
          <p:nvPr/>
        </p:nvSpPr>
        <p:spPr>
          <a:xfrm>
            <a:off x="3818018" y="496770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E248F4B-FE40-19FA-CFD1-BAF2EFF1609F}"/>
              </a:ext>
            </a:extLst>
          </p:cNvPr>
          <p:cNvSpPr/>
          <p:nvPr/>
        </p:nvSpPr>
        <p:spPr>
          <a:xfrm>
            <a:off x="4359439" y="4967706"/>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C67B4B7-32F7-94AA-CF24-B2BECFF92072}"/>
              </a:ext>
            </a:extLst>
          </p:cNvPr>
          <p:cNvSpPr txBox="1"/>
          <p:nvPr/>
        </p:nvSpPr>
        <p:spPr>
          <a:xfrm>
            <a:off x="1470197" y="4275729"/>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=0</a:t>
            </a:r>
          </a:p>
        </p:txBody>
      </p:sp>
      <p:sp>
        <p:nvSpPr>
          <p:cNvPr id="18" name="TextBox 17">
            <a:extLst>
              <a:ext uri="{FF2B5EF4-FFF2-40B4-BE49-F238E27FC236}">
                <a16:creationId xmlns:a16="http://schemas.microsoft.com/office/drawing/2014/main" id="{93DA3C39-8CDC-9E6F-CD59-C3646B03834E}"/>
              </a:ext>
            </a:extLst>
          </p:cNvPr>
          <p:cNvSpPr txBox="1"/>
          <p:nvPr/>
        </p:nvSpPr>
        <p:spPr>
          <a:xfrm>
            <a:off x="1769814" y="555407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=1</a:t>
            </a:r>
          </a:p>
        </p:txBody>
      </p:sp>
      <p:sp>
        <p:nvSpPr>
          <p:cNvPr id="21" name="Oval 20">
            <a:extLst>
              <a:ext uri="{FF2B5EF4-FFF2-40B4-BE49-F238E27FC236}">
                <a16:creationId xmlns:a16="http://schemas.microsoft.com/office/drawing/2014/main" id="{209F4160-DB31-5596-282D-2BDBA1E99158}"/>
              </a:ext>
            </a:extLst>
          </p:cNvPr>
          <p:cNvSpPr/>
          <p:nvPr/>
        </p:nvSpPr>
        <p:spPr>
          <a:xfrm>
            <a:off x="788390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8CFC2F2-80AB-5287-6CDA-2818997D8563}"/>
              </a:ext>
            </a:extLst>
          </p:cNvPr>
          <p:cNvSpPr/>
          <p:nvPr/>
        </p:nvSpPr>
        <p:spPr>
          <a:xfrm>
            <a:off x="842532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34" name="TextBox 33">
            <a:extLst>
              <a:ext uri="{FF2B5EF4-FFF2-40B4-BE49-F238E27FC236}">
                <a16:creationId xmlns:a16="http://schemas.microsoft.com/office/drawing/2014/main" id="{5BABB342-D07E-FCD4-F6ED-AE1BCB1E6BA4}"/>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6" name="Curved Connector 35">
            <a:extLst>
              <a:ext uri="{FF2B5EF4-FFF2-40B4-BE49-F238E27FC236}">
                <a16:creationId xmlns:a16="http://schemas.microsoft.com/office/drawing/2014/main" id="{CE42985A-6055-B846-146E-A0178B1DB31D}"/>
              </a:ext>
            </a:extLst>
          </p:cNvPr>
          <p:cNvCxnSpPr>
            <a:cxnSpLocks/>
            <a:stCxn id="26" idx="4"/>
            <a:endCxn id="27" idx="4"/>
          </p:cNvCxnSpPr>
          <p:nvPr/>
        </p:nvCxnSpPr>
        <p:spPr>
          <a:xfrm rot="5400000">
            <a:off x="7283534" y="5133350"/>
            <a:ext cx="12700" cy="534989"/>
          </a:xfrm>
          <a:prstGeom prst="curvedConnector3">
            <a:avLst>
              <a:gd name="adj1" fmla="val 1800000"/>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190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16" name="TextBox 15">
            <a:extLst>
              <a:ext uri="{FF2B5EF4-FFF2-40B4-BE49-F238E27FC236}">
                <a16:creationId xmlns:a16="http://schemas.microsoft.com/office/drawing/2014/main" id="{DC67B4B7-32F7-94AA-CF24-B2BECFF92072}"/>
              </a:ext>
            </a:extLst>
          </p:cNvPr>
          <p:cNvSpPr txBox="1"/>
          <p:nvPr/>
        </p:nvSpPr>
        <p:spPr>
          <a:xfrm>
            <a:off x="2546607" y="4188515"/>
            <a:ext cx="781368"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=2</a:t>
            </a:r>
          </a:p>
        </p:txBody>
      </p:sp>
      <p:sp>
        <p:nvSpPr>
          <p:cNvPr id="18" name="TextBox 17">
            <a:extLst>
              <a:ext uri="{FF2B5EF4-FFF2-40B4-BE49-F238E27FC236}">
                <a16:creationId xmlns:a16="http://schemas.microsoft.com/office/drawing/2014/main" id="{93DA3C39-8CDC-9E6F-CD59-C3646B03834E}"/>
              </a:ext>
            </a:extLst>
          </p:cNvPr>
          <p:cNvSpPr txBox="1"/>
          <p:nvPr/>
        </p:nvSpPr>
        <p:spPr>
          <a:xfrm>
            <a:off x="2852766" y="5506527"/>
            <a:ext cx="1264979" cy="400110"/>
          </a:xfrm>
          <a:prstGeom prst="rect">
            <a:avLst/>
          </a:prstGeom>
          <a:noFill/>
        </p:spPr>
        <p:txBody>
          <a:bodyPr wrap="square" rtlCol="0">
            <a:spAutoFit/>
          </a:bodyPr>
          <a:lstStyle/>
          <a:p>
            <a:pPr algn="ct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=3</a:t>
            </a:r>
          </a:p>
        </p:txBody>
      </p:sp>
      <p:sp>
        <p:nvSpPr>
          <p:cNvPr id="23" name="Oval 22">
            <a:extLst>
              <a:ext uri="{FF2B5EF4-FFF2-40B4-BE49-F238E27FC236}">
                <a16:creationId xmlns:a16="http://schemas.microsoft.com/office/drawing/2014/main" id="{4DC74381-0FD1-CB0C-B22A-3F74E0DFED25}"/>
              </a:ext>
            </a:extLst>
          </p:cNvPr>
          <p:cNvSpPr/>
          <p:nvPr/>
        </p:nvSpPr>
        <p:spPr>
          <a:xfrm>
            <a:off x="8966744"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99E20C-B496-4443-0469-4F4C9B978735}"/>
              </a:ext>
            </a:extLst>
          </p:cNvPr>
          <p:cNvSpPr/>
          <p:nvPr/>
        </p:nvSpPr>
        <p:spPr>
          <a:xfrm>
            <a:off x="9508165"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FF4BB6E-AD5F-7F3B-6144-9CC7B023775B}"/>
              </a:ext>
            </a:extLst>
          </p:cNvPr>
          <p:cNvSpPr/>
          <p:nvPr/>
        </p:nvSpPr>
        <p:spPr>
          <a:xfrm>
            <a:off x="7342481"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680749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83B8AF2A-403A-7A95-9007-C364FBAD3674}"/>
              </a:ext>
            </a:extLst>
          </p:cNvPr>
          <p:cNvSpPr/>
          <p:nvPr/>
        </p:nvSpPr>
        <p:spPr>
          <a:xfrm>
            <a:off x="5014767" y="5085351"/>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9B28810-F144-A836-F235-2F5AA2C4232D}"/>
              </a:ext>
            </a:extLst>
          </p:cNvPr>
          <p:cNvSpPr/>
          <p:nvPr/>
        </p:nvSpPr>
        <p:spPr>
          <a:xfrm>
            <a:off x="5014767" y="3852865"/>
            <a:ext cx="1440594" cy="299451"/>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6558382" y="3802533"/>
            <a:ext cx="207548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Do nothing</a:t>
            </a:r>
          </a:p>
        </p:txBody>
      </p:sp>
      <p:sp>
        <p:nvSpPr>
          <p:cNvPr id="17" name="Oval 16">
            <a:extLst>
              <a:ext uri="{FF2B5EF4-FFF2-40B4-BE49-F238E27FC236}">
                <a16:creationId xmlns:a16="http://schemas.microsoft.com/office/drawing/2014/main" id="{3F5E1DB6-B19B-0AF1-1BF3-9EA59983EBC8}"/>
              </a:ext>
            </a:extLst>
          </p:cNvPr>
          <p:cNvSpPr/>
          <p:nvPr/>
        </p:nvSpPr>
        <p:spPr>
          <a:xfrm>
            <a:off x="2728744"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B2F597-F6C4-6E38-9D85-02BDBC0AC2D3}"/>
              </a:ext>
            </a:extLst>
          </p:cNvPr>
          <p:cNvSpPr/>
          <p:nvPr/>
        </p:nvSpPr>
        <p:spPr>
          <a:xfrm>
            <a:off x="3270165"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563FDC4-8C83-3467-AC69-E18A1BEEA594}"/>
              </a:ext>
            </a:extLst>
          </p:cNvPr>
          <p:cNvSpPr/>
          <p:nvPr/>
        </p:nvSpPr>
        <p:spPr>
          <a:xfrm>
            <a:off x="3811586"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656862-A77C-D082-6C47-771B34A5381F}"/>
              </a:ext>
            </a:extLst>
          </p:cNvPr>
          <p:cNvSpPr/>
          <p:nvPr/>
        </p:nvSpPr>
        <p:spPr>
          <a:xfrm>
            <a:off x="4353007"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644FAAF-2AD5-AD6E-27DF-97CE2DD5F83A}"/>
              </a:ext>
            </a:extLst>
          </p:cNvPr>
          <p:cNvSpPr/>
          <p:nvPr/>
        </p:nvSpPr>
        <p:spPr>
          <a:xfrm>
            <a:off x="2187323" y="375599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464F2C9-5FE0-B990-E741-F93BF263BC99}"/>
              </a:ext>
            </a:extLst>
          </p:cNvPr>
          <p:cNvSpPr/>
          <p:nvPr/>
        </p:nvSpPr>
        <p:spPr>
          <a:xfrm>
            <a:off x="1652334" y="3755990"/>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AD11F59-4ABF-E2FC-CF5E-68DEC071E048}"/>
              </a:ext>
            </a:extLst>
          </p:cNvPr>
          <p:cNvSpPr/>
          <p:nvPr/>
        </p:nvSpPr>
        <p:spPr>
          <a:xfrm>
            <a:off x="7883902"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8425323" y="497305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01CD795-F71E-2FCF-BB1C-8ACE3D45B44B}"/>
              </a:ext>
            </a:extLst>
          </p:cNvPr>
          <p:cNvSpPr txBox="1"/>
          <p:nvPr/>
        </p:nvSpPr>
        <p:spPr>
          <a:xfrm>
            <a:off x="5293895" y="5384800"/>
            <a:ext cx="781368" cy="369332"/>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Swap</a:t>
            </a:r>
            <a:endParaRPr lang="en-US" dirty="0"/>
          </a:p>
        </p:txBody>
      </p:sp>
      <p:cxnSp>
        <p:nvCxnSpPr>
          <p:cNvPr id="39" name="Curved Connector 38">
            <a:extLst>
              <a:ext uri="{FF2B5EF4-FFF2-40B4-BE49-F238E27FC236}">
                <a16:creationId xmlns:a16="http://schemas.microsoft.com/office/drawing/2014/main" id="{CE55DFE0-6A5F-20CF-FD76-340A5254C2E5}"/>
              </a:ext>
            </a:extLst>
          </p:cNvPr>
          <p:cNvCxnSpPr>
            <a:cxnSpLocks/>
            <a:stCxn id="34" idx="4"/>
            <a:endCxn id="30" idx="4"/>
          </p:cNvCxnSpPr>
          <p:nvPr/>
        </p:nvCxnSpPr>
        <p:spPr>
          <a:xfrm rot="5400000">
            <a:off x="8357815" y="5124786"/>
            <a:ext cx="10695" cy="541421"/>
          </a:xfrm>
          <a:prstGeom prst="curvedConnector3">
            <a:avLst>
              <a:gd name="adj1" fmla="val 2237447"/>
            </a:avLst>
          </a:prstGeom>
          <a:ln w="38100">
            <a:solidFill>
              <a:schemeClr val="accent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ED58148-539E-4559-3A35-4AD8FD34CDDF}"/>
              </a:ext>
            </a:extLst>
          </p:cNvPr>
          <p:cNvSpPr/>
          <p:nvPr/>
        </p:nvSpPr>
        <p:spPr>
          <a:xfrm>
            <a:off x="2732330"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72B207A-02B5-CE46-66D6-41051EC41D12}"/>
              </a:ext>
            </a:extLst>
          </p:cNvPr>
          <p:cNvSpPr/>
          <p:nvPr/>
        </p:nvSpPr>
        <p:spPr>
          <a:xfrm>
            <a:off x="3273751"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6886ADF-7941-E1C3-4B9E-6F9B6E0A75FF}"/>
              </a:ext>
            </a:extLst>
          </p:cNvPr>
          <p:cNvSpPr/>
          <p:nvPr/>
        </p:nvSpPr>
        <p:spPr>
          <a:xfrm>
            <a:off x="3815172"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D250A60-AFAA-762E-60AA-3E1FB1EF6812}"/>
              </a:ext>
            </a:extLst>
          </p:cNvPr>
          <p:cNvSpPr/>
          <p:nvPr/>
        </p:nvSpPr>
        <p:spPr>
          <a:xfrm>
            <a:off x="4356593"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10142C2-7AAE-3D63-5BCB-9F831A42FEE6}"/>
              </a:ext>
            </a:extLst>
          </p:cNvPr>
          <p:cNvSpPr/>
          <p:nvPr/>
        </p:nvSpPr>
        <p:spPr>
          <a:xfrm>
            <a:off x="2190909" y="498374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ED5597B-24B3-332D-5D1D-E30B3A9C7D33}"/>
              </a:ext>
            </a:extLst>
          </p:cNvPr>
          <p:cNvSpPr/>
          <p:nvPr/>
        </p:nvSpPr>
        <p:spPr>
          <a:xfrm>
            <a:off x="1655920" y="498374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996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3</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Starting from the left end of the row, scan each pair of adjacent disks and swap them if they are in the wrong order (‘light’ is </a:t>
            </a:r>
            <a:r>
              <a:rPr lang="en-US" b="1" dirty="0"/>
              <a:t>not</a:t>
            </a:r>
            <a:r>
              <a:rPr lang="en-US" dirty="0"/>
              <a:t> on the left of ‘dark’)</a:t>
            </a:r>
          </a:p>
          <a:p>
            <a:r>
              <a:rPr lang="en-US" dirty="0"/>
              <a:t>Repeat step 1 until no more swaps can be made. </a:t>
            </a:r>
          </a:p>
        </p:txBody>
      </p:sp>
      <p:sp>
        <p:nvSpPr>
          <p:cNvPr id="26" name="Oval 25">
            <a:extLst>
              <a:ext uri="{FF2B5EF4-FFF2-40B4-BE49-F238E27FC236}">
                <a16:creationId xmlns:a16="http://schemas.microsoft.com/office/drawing/2014/main" id="{CFF4BB6E-AD5F-7F3B-6144-9CC7B023775B}"/>
              </a:ext>
            </a:extLst>
          </p:cNvPr>
          <p:cNvSpPr/>
          <p:nvPr/>
        </p:nvSpPr>
        <p:spPr>
          <a:xfrm>
            <a:off x="4567197" y="43572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2F1E5-031A-5EE7-9A58-FF11EB1E3E35}"/>
              </a:ext>
            </a:extLst>
          </p:cNvPr>
          <p:cNvSpPr/>
          <p:nvPr/>
        </p:nvSpPr>
        <p:spPr>
          <a:xfrm>
            <a:off x="403220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9B856AF-8D98-9BBD-1DE2-31547A0693A3}"/>
              </a:ext>
            </a:extLst>
          </p:cNvPr>
          <p:cNvSpPr txBox="1"/>
          <p:nvPr/>
        </p:nvSpPr>
        <p:spPr>
          <a:xfrm>
            <a:off x="918413" y="4330476"/>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#1 iteration:</a:t>
            </a:r>
          </a:p>
        </p:txBody>
      </p:sp>
      <p:sp>
        <p:nvSpPr>
          <p:cNvPr id="30" name="Oval 29">
            <a:extLst>
              <a:ext uri="{FF2B5EF4-FFF2-40B4-BE49-F238E27FC236}">
                <a16:creationId xmlns:a16="http://schemas.microsoft.com/office/drawing/2014/main" id="{BAD11F59-4ABF-E2FC-CF5E-68DEC071E048}"/>
              </a:ext>
            </a:extLst>
          </p:cNvPr>
          <p:cNvSpPr/>
          <p:nvPr/>
        </p:nvSpPr>
        <p:spPr>
          <a:xfrm>
            <a:off x="510861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10DC900-E6EF-C99F-6BD4-5F1259CE7928}"/>
              </a:ext>
            </a:extLst>
          </p:cNvPr>
          <p:cNvSpPr/>
          <p:nvPr/>
        </p:nvSpPr>
        <p:spPr>
          <a:xfrm>
            <a:off x="5650039" y="4346516"/>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1B22A15-6FB6-8AFD-6CC3-F887F809F977}"/>
              </a:ext>
            </a:extLst>
          </p:cNvPr>
          <p:cNvSpPr/>
          <p:nvPr/>
        </p:nvSpPr>
        <p:spPr>
          <a:xfrm>
            <a:off x="6185028" y="43572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CE8C71A-15FA-3204-0D7F-D5036CD598EF}"/>
              </a:ext>
            </a:extLst>
          </p:cNvPr>
          <p:cNvSpPr/>
          <p:nvPr/>
        </p:nvSpPr>
        <p:spPr>
          <a:xfrm>
            <a:off x="6726449" y="4368100"/>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0C280F-C728-AF44-ACFE-D52624EA4F7C}"/>
              </a:ext>
            </a:extLst>
          </p:cNvPr>
          <p:cNvSpPr/>
          <p:nvPr/>
        </p:nvSpPr>
        <p:spPr>
          <a:xfrm>
            <a:off x="4032208" y="52330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C0CB1-D06B-AA12-F1E7-B234490AAFAF}"/>
              </a:ext>
            </a:extLst>
          </p:cNvPr>
          <p:cNvSpPr txBox="1"/>
          <p:nvPr/>
        </p:nvSpPr>
        <p:spPr>
          <a:xfrm>
            <a:off x="918413" y="5206334"/>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#2 iteration:</a:t>
            </a:r>
          </a:p>
        </p:txBody>
      </p:sp>
      <p:sp>
        <p:nvSpPr>
          <p:cNvPr id="37" name="Oval 36">
            <a:extLst>
              <a:ext uri="{FF2B5EF4-FFF2-40B4-BE49-F238E27FC236}">
                <a16:creationId xmlns:a16="http://schemas.microsoft.com/office/drawing/2014/main" id="{FF08BDA4-759B-F050-4763-0AB53A59C79D}"/>
              </a:ext>
            </a:extLst>
          </p:cNvPr>
          <p:cNvSpPr/>
          <p:nvPr/>
        </p:nvSpPr>
        <p:spPr>
          <a:xfrm>
            <a:off x="672644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3B79F07-AE65-CD5A-344D-76DC5169E2F2}"/>
              </a:ext>
            </a:extLst>
          </p:cNvPr>
          <p:cNvSpPr/>
          <p:nvPr/>
        </p:nvSpPr>
        <p:spPr>
          <a:xfrm>
            <a:off x="4546352" y="5243958"/>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07B5FC9-0DBB-051E-304E-0F81D6026C1C}"/>
              </a:ext>
            </a:extLst>
          </p:cNvPr>
          <p:cNvSpPr/>
          <p:nvPr/>
        </p:nvSpPr>
        <p:spPr>
          <a:xfrm>
            <a:off x="5086099"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B89620B-B141-D799-2502-2D443E62BF28}"/>
              </a:ext>
            </a:extLst>
          </p:cNvPr>
          <p:cNvSpPr/>
          <p:nvPr/>
        </p:nvSpPr>
        <p:spPr>
          <a:xfrm>
            <a:off x="5629194" y="524770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690FC97-5467-BF22-EE57-66A4E29B6721}"/>
              </a:ext>
            </a:extLst>
          </p:cNvPr>
          <p:cNvSpPr/>
          <p:nvPr/>
        </p:nvSpPr>
        <p:spPr>
          <a:xfrm>
            <a:off x="6164183" y="5243958"/>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0E046-F0D7-1E8A-7D4A-745E82524FDA}"/>
              </a:ext>
            </a:extLst>
          </p:cNvPr>
          <p:cNvSpPr/>
          <p:nvPr/>
        </p:nvSpPr>
        <p:spPr>
          <a:xfrm>
            <a:off x="4032208"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A5A7BD-47D9-ACD9-A8A1-85352F855190}"/>
              </a:ext>
            </a:extLst>
          </p:cNvPr>
          <p:cNvSpPr txBox="1"/>
          <p:nvPr/>
        </p:nvSpPr>
        <p:spPr>
          <a:xfrm>
            <a:off x="918413" y="6090250"/>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After #3 iteration:</a:t>
            </a:r>
          </a:p>
        </p:txBody>
      </p:sp>
      <p:sp>
        <p:nvSpPr>
          <p:cNvPr id="44" name="Oval 43">
            <a:extLst>
              <a:ext uri="{FF2B5EF4-FFF2-40B4-BE49-F238E27FC236}">
                <a16:creationId xmlns:a16="http://schemas.microsoft.com/office/drawing/2014/main" id="{AAE87180-B4FE-8FC3-29AB-21470376F95A}"/>
              </a:ext>
            </a:extLst>
          </p:cNvPr>
          <p:cNvSpPr/>
          <p:nvPr/>
        </p:nvSpPr>
        <p:spPr>
          <a:xfrm>
            <a:off x="6726449"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225D3B5A-46E3-AD03-4F2C-22B760356179}"/>
              </a:ext>
            </a:extLst>
          </p:cNvPr>
          <p:cNvSpPr/>
          <p:nvPr/>
        </p:nvSpPr>
        <p:spPr>
          <a:xfrm>
            <a:off x="4546352" y="6127874"/>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A507527-88A1-A7E1-056C-155EAA976395}"/>
              </a:ext>
            </a:extLst>
          </p:cNvPr>
          <p:cNvSpPr/>
          <p:nvPr/>
        </p:nvSpPr>
        <p:spPr>
          <a:xfrm>
            <a:off x="6164183" y="6127874"/>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2DD36480-783D-6DF4-AAAA-2B3F1935EAFE}"/>
              </a:ext>
            </a:extLst>
          </p:cNvPr>
          <p:cNvSpPr/>
          <p:nvPr/>
        </p:nvSpPr>
        <p:spPr>
          <a:xfrm>
            <a:off x="5098195" y="6116985"/>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54F3EF-D785-BB9E-DFFA-50F65B8958B3}"/>
              </a:ext>
            </a:extLst>
          </p:cNvPr>
          <p:cNvSpPr/>
          <p:nvPr/>
        </p:nvSpPr>
        <p:spPr>
          <a:xfrm>
            <a:off x="5650038" y="6122143"/>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7683023A-03AB-2DD4-D452-87E17391850F}"/>
              </a:ext>
            </a:extLst>
          </p:cNvPr>
          <p:cNvCxnSpPr>
            <a:cxnSpLocks/>
            <a:stCxn id="26" idx="4"/>
            <a:endCxn id="39" idx="0"/>
          </p:cNvCxnSpPr>
          <p:nvPr/>
        </p:nvCxnSpPr>
        <p:spPr>
          <a:xfrm>
            <a:off x="4775744" y="4774307"/>
            <a:ext cx="518902"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9064244-9C48-BF2D-9539-D42203668F18}"/>
              </a:ext>
            </a:extLst>
          </p:cNvPr>
          <p:cNvCxnSpPr>
            <a:cxnSpLocks/>
            <a:stCxn id="30" idx="4"/>
            <a:endCxn id="38" idx="0"/>
          </p:cNvCxnSpPr>
          <p:nvPr/>
        </p:nvCxnSpPr>
        <p:spPr>
          <a:xfrm flipH="1">
            <a:off x="4754899" y="4774307"/>
            <a:ext cx="562266"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6D5E379-7BB3-B9A0-7A9B-541C1A8A11DC}"/>
              </a:ext>
            </a:extLst>
          </p:cNvPr>
          <p:cNvCxnSpPr>
            <a:cxnSpLocks/>
            <a:stCxn id="34" idx="4"/>
            <a:endCxn id="41" idx="0"/>
          </p:cNvCxnSpPr>
          <p:nvPr/>
        </p:nvCxnSpPr>
        <p:spPr>
          <a:xfrm>
            <a:off x="5858586" y="4763610"/>
            <a:ext cx="514144"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4139D1B-A490-4604-BD97-D0021D4F5D5E}"/>
              </a:ext>
            </a:extLst>
          </p:cNvPr>
          <p:cNvCxnSpPr>
            <a:cxnSpLocks/>
            <a:stCxn id="4" idx="4"/>
            <a:endCxn id="40" idx="0"/>
          </p:cNvCxnSpPr>
          <p:nvPr/>
        </p:nvCxnSpPr>
        <p:spPr>
          <a:xfrm flipH="1">
            <a:off x="5837741" y="4774305"/>
            <a:ext cx="555834" cy="47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0F3F602-FD97-7CB7-D6CF-291DEEBEAD86}"/>
              </a:ext>
            </a:extLst>
          </p:cNvPr>
          <p:cNvCxnSpPr>
            <a:cxnSpLocks/>
            <a:stCxn id="39" idx="4"/>
            <a:endCxn id="50" idx="0"/>
          </p:cNvCxnSpPr>
          <p:nvPr/>
        </p:nvCxnSpPr>
        <p:spPr>
          <a:xfrm>
            <a:off x="5294648" y="5661054"/>
            <a:ext cx="563939" cy="46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969665D-3E7C-F5BD-46C6-0B2C4945C6CD}"/>
              </a:ext>
            </a:extLst>
          </p:cNvPr>
          <p:cNvCxnSpPr>
            <a:cxnSpLocks/>
            <a:stCxn id="40" idx="4"/>
            <a:endCxn id="49" idx="0"/>
          </p:cNvCxnSpPr>
          <p:nvPr/>
        </p:nvCxnSpPr>
        <p:spPr>
          <a:xfrm flipH="1">
            <a:off x="5306744" y="5664799"/>
            <a:ext cx="530999" cy="452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77DA095F-BC45-DF48-7D88-EDEE86BE784D}"/>
              </a:ext>
            </a:extLst>
          </p:cNvPr>
          <p:cNvSpPr/>
          <p:nvPr/>
        </p:nvSpPr>
        <p:spPr>
          <a:xfrm>
            <a:off x="4019344" y="3475811"/>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8680F19-7EAB-3938-F387-8085E52F35A8}"/>
              </a:ext>
            </a:extLst>
          </p:cNvPr>
          <p:cNvSpPr/>
          <p:nvPr/>
        </p:nvSpPr>
        <p:spPr>
          <a:xfrm>
            <a:off x="4560765" y="3475811"/>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81F2B52-B73A-A95F-E1CF-9350B8A7B495}"/>
              </a:ext>
            </a:extLst>
          </p:cNvPr>
          <p:cNvSpPr/>
          <p:nvPr/>
        </p:nvSpPr>
        <p:spPr>
          <a:xfrm>
            <a:off x="5102186"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FF7F7E9C-F251-ABA2-918B-C245451E9C58}"/>
              </a:ext>
            </a:extLst>
          </p:cNvPr>
          <p:cNvSpPr/>
          <p:nvPr/>
        </p:nvSpPr>
        <p:spPr>
          <a:xfrm>
            <a:off x="5643607"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25E032EC-295C-17F7-5A50-F6E4B03F897A}"/>
              </a:ext>
            </a:extLst>
          </p:cNvPr>
          <p:cNvSpPr/>
          <p:nvPr/>
        </p:nvSpPr>
        <p:spPr>
          <a:xfrm>
            <a:off x="6185028" y="3459769"/>
            <a:ext cx="417094" cy="41709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00742CD9-62E1-AC33-3A10-C7F6BB6D1638}"/>
              </a:ext>
            </a:extLst>
          </p:cNvPr>
          <p:cNvSpPr/>
          <p:nvPr/>
        </p:nvSpPr>
        <p:spPr>
          <a:xfrm>
            <a:off x="6726449" y="3459769"/>
            <a:ext cx="417094" cy="41709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DAC74FC1-6C73-3C45-5086-0FC6D9CB2A20}"/>
              </a:ext>
            </a:extLst>
          </p:cNvPr>
          <p:cNvCxnSpPr>
            <a:cxnSpLocks/>
            <a:stCxn id="73" idx="4"/>
            <a:endCxn id="27" idx="0"/>
          </p:cNvCxnSpPr>
          <p:nvPr/>
        </p:nvCxnSpPr>
        <p:spPr>
          <a:xfrm flipH="1">
            <a:off x="4240757" y="3892905"/>
            <a:ext cx="528557"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D738600-AE4F-35D0-7955-91F289AE9879}"/>
              </a:ext>
            </a:extLst>
          </p:cNvPr>
          <p:cNvCxnSpPr>
            <a:cxnSpLocks/>
            <a:stCxn id="72" idx="4"/>
            <a:endCxn id="26" idx="0"/>
          </p:cNvCxnSpPr>
          <p:nvPr/>
        </p:nvCxnSpPr>
        <p:spPr>
          <a:xfrm>
            <a:off x="4227893" y="3892905"/>
            <a:ext cx="547853" cy="4643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02F9368-29C1-2CAE-341E-AE0F9607DE1C}"/>
              </a:ext>
            </a:extLst>
          </p:cNvPr>
          <p:cNvCxnSpPr>
            <a:cxnSpLocks/>
            <a:stCxn id="75" idx="4"/>
            <a:endCxn id="30" idx="0"/>
          </p:cNvCxnSpPr>
          <p:nvPr/>
        </p:nvCxnSpPr>
        <p:spPr>
          <a:xfrm flipH="1">
            <a:off x="5317167" y="3876863"/>
            <a:ext cx="534989"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6A24EC5-52E2-3AE3-F340-4FFD695C44AC}"/>
              </a:ext>
            </a:extLst>
          </p:cNvPr>
          <p:cNvCxnSpPr>
            <a:cxnSpLocks/>
            <a:stCxn id="74" idx="4"/>
            <a:endCxn id="34" idx="0"/>
          </p:cNvCxnSpPr>
          <p:nvPr/>
        </p:nvCxnSpPr>
        <p:spPr>
          <a:xfrm>
            <a:off x="5310735" y="3876865"/>
            <a:ext cx="547853" cy="4696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F82D1F0-F2A1-D715-5021-A650C1CA57D5}"/>
              </a:ext>
            </a:extLst>
          </p:cNvPr>
          <p:cNvCxnSpPr>
            <a:cxnSpLocks/>
            <a:stCxn id="77" idx="4"/>
            <a:endCxn id="4" idx="0"/>
          </p:cNvCxnSpPr>
          <p:nvPr/>
        </p:nvCxnSpPr>
        <p:spPr>
          <a:xfrm flipH="1">
            <a:off x="6393577" y="3876863"/>
            <a:ext cx="541421" cy="4803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8B71A489-F09B-CF64-17E9-F6AA6ADF0022}"/>
              </a:ext>
            </a:extLst>
          </p:cNvPr>
          <p:cNvCxnSpPr>
            <a:cxnSpLocks/>
            <a:stCxn id="76" idx="4"/>
            <a:endCxn id="5" idx="0"/>
          </p:cNvCxnSpPr>
          <p:nvPr/>
        </p:nvCxnSpPr>
        <p:spPr>
          <a:xfrm>
            <a:off x="6393577" y="3876865"/>
            <a:ext cx="541421" cy="491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99B79AB-B28D-55D9-EE8D-3E345817DC26}"/>
              </a:ext>
            </a:extLst>
          </p:cNvPr>
          <p:cNvSpPr txBox="1"/>
          <p:nvPr/>
        </p:nvSpPr>
        <p:spPr>
          <a:xfrm>
            <a:off x="957610" y="3454618"/>
            <a:ext cx="2647691"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Original</a:t>
            </a:r>
          </a:p>
        </p:txBody>
      </p:sp>
    </p:spTree>
    <p:extLst>
      <p:ext uri="{BB962C8B-B14F-4D97-AF65-F5344CB8AC3E}">
        <p14:creationId xmlns:p14="http://schemas.microsoft.com/office/powerpoint/2010/main" val="3555547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Prove that if bubble sort makes no exchanges on its pass through a list, the list is sorted and the algorithm can be stopped.</a:t>
            </a:r>
          </a:p>
          <a:p>
            <a:r>
              <a:rPr lang="en-US" dirty="0"/>
              <a:t>Write pseudocode of the method that incorporates this improvement.</a:t>
            </a:r>
          </a:p>
          <a:p>
            <a:r>
              <a:rPr lang="en-US" dirty="0"/>
              <a:t>Prove that the worst-case efficiency of the improved version is quadratic.</a:t>
            </a:r>
          </a:p>
          <a:p>
            <a:r>
              <a:rPr lang="en-US" dirty="0"/>
              <a:t>Is bubble sort stable? </a:t>
            </a:r>
            <a:endParaRPr lang="en-US" b="1" dirty="0"/>
          </a:p>
        </p:txBody>
      </p:sp>
    </p:spTree>
    <p:extLst>
      <p:ext uri="{BB962C8B-B14F-4D97-AF65-F5344CB8AC3E}">
        <p14:creationId xmlns:p14="http://schemas.microsoft.com/office/powerpoint/2010/main" val="73147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92500" lnSpcReduction="10000"/>
          </a:bodyPr>
          <a:lstStyle/>
          <a:p>
            <a:pPr marL="0" indent="0">
              <a:buNone/>
            </a:pPr>
            <a:r>
              <a:rPr lang="en-US" b="1" dirty="0"/>
              <a:t>Prove that if bubble sort makes no exchanges on its pass through a list, the list is sorted and the algorithm can be stopped.</a:t>
            </a:r>
          </a:p>
          <a:p>
            <a:r>
              <a:rPr lang="en-US" dirty="0"/>
              <a:t>Assume that the list is not sorted: exist two adjacent elements that are out of order.</a:t>
            </a:r>
          </a:p>
          <a:p>
            <a:endParaRPr lang="en-US" dirty="0"/>
          </a:p>
          <a:p>
            <a:endParaRPr lang="en-US" dirty="0"/>
          </a:p>
          <a:p>
            <a:r>
              <a:rPr lang="en-US" dirty="0"/>
              <a:t>Since bubble sort </a:t>
            </a:r>
            <a:r>
              <a:rPr lang="en-US" b="1" dirty="0"/>
              <a:t>compares adjacent elements</a:t>
            </a:r>
            <a:r>
              <a:rPr lang="en-US" dirty="0"/>
              <a:t>: it would have detected this pair of out of order elements and swapped them to put them in the correct order.</a:t>
            </a:r>
          </a:p>
          <a:p>
            <a:pPr>
              <a:buFont typeface="Symbol" pitchFamily="2" charset="2"/>
              <a:buChar char="Þ"/>
            </a:pPr>
            <a:r>
              <a:rPr lang="en-US" dirty="0"/>
              <a:t> Made no exchanges on its pass through the list means: The out of order pair of elements does not exist</a:t>
            </a:r>
          </a:p>
          <a:p>
            <a:pPr>
              <a:buFont typeface="Symbol" pitchFamily="2" charset="2"/>
              <a:buChar char="Þ"/>
            </a:pPr>
            <a:r>
              <a:rPr lang="en-US" dirty="0"/>
              <a:t> The list is sorted and the algorithm can be stopped.</a:t>
            </a:r>
          </a:p>
          <a:p>
            <a:pPr marL="0" indent="0">
              <a:buNone/>
            </a:pPr>
            <a:endParaRPr lang="en-US" dirty="0"/>
          </a:p>
        </p:txBody>
      </p:sp>
      <p:graphicFrame>
        <p:nvGraphicFramePr>
          <p:cNvPr id="4" name="Table 3">
            <a:extLst>
              <a:ext uri="{FF2B5EF4-FFF2-40B4-BE49-F238E27FC236}">
                <a16:creationId xmlns:a16="http://schemas.microsoft.com/office/drawing/2014/main" id="{C1EC1730-6F09-9C6E-6BA3-CE16202ECDC3}"/>
              </a:ext>
            </a:extLst>
          </p:cNvPr>
          <p:cNvGraphicFramePr>
            <a:graphicFrameLocks noGrp="1"/>
          </p:cNvGraphicFramePr>
          <p:nvPr>
            <p:extLst>
              <p:ext uri="{D42A27DB-BD31-4B8C-83A1-F6EECF244321}">
                <p14:modId xmlns:p14="http://schemas.microsoft.com/office/powerpoint/2010/main" val="1298335515"/>
              </p:ext>
            </p:extLst>
          </p:nvPr>
        </p:nvGraphicFramePr>
        <p:xfrm>
          <a:off x="4410720" y="2943726"/>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1087181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lnSpcReduction="10000"/>
          </a:bodyPr>
          <a:lstStyle/>
          <a:p>
            <a:pPr marL="0" indent="0">
              <a:buNone/>
            </a:pPr>
            <a:r>
              <a:rPr lang="en-US" b="1" dirty="0"/>
              <a:t>Write pseudocode of the method that incorporates this improvement.</a:t>
            </a:r>
          </a:p>
          <a:p>
            <a:pPr marL="0" indent="0">
              <a:buNone/>
            </a:pPr>
            <a:r>
              <a:rPr lang="en-US" dirty="0"/>
              <a:t>for </a:t>
            </a:r>
            <a:r>
              <a:rPr lang="en-US" dirty="0" err="1"/>
              <a:t>i</a:t>
            </a:r>
            <a:r>
              <a:rPr lang="en-US" dirty="0"/>
              <a:t> ← 0 to n - 2 do</a:t>
            </a:r>
          </a:p>
          <a:p>
            <a:pPr marL="0" indent="0">
              <a:buNone/>
            </a:pPr>
            <a:r>
              <a:rPr lang="en-US" dirty="0"/>
              <a:t>    </a:t>
            </a:r>
            <a:r>
              <a:rPr lang="en-US" b="1" dirty="0" err="1"/>
              <a:t>isSorted</a:t>
            </a:r>
            <a:r>
              <a:rPr lang="en-US" b="1" dirty="0"/>
              <a:t> ← true</a:t>
            </a:r>
          </a:p>
          <a:p>
            <a:pPr marL="0" indent="0">
              <a:buNone/>
            </a:pPr>
            <a:r>
              <a:rPr lang="en-US" dirty="0"/>
              <a:t>    for j ← 0 to n - 2 - </a:t>
            </a:r>
            <a:r>
              <a:rPr lang="en-US" dirty="0" err="1"/>
              <a:t>i</a:t>
            </a:r>
            <a:r>
              <a:rPr lang="en-US" dirty="0"/>
              <a:t> do</a:t>
            </a:r>
          </a:p>
          <a:p>
            <a:pPr marL="0" indent="0">
              <a:buNone/>
            </a:pPr>
            <a:r>
              <a:rPr lang="en-US" dirty="0"/>
              <a:t>        if A[j + 1] &lt; A[j]</a:t>
            </a:r>
          </a:p>
          <a:p>
            <a:pPr marL="0" indent="0">
              <a:buNone/>
            </a:pPr>
            <a:r>
              <a:rPr lang="en-US" dirty="0"/>
              <a:t>            swap A[j] and A[j + 1]</a:t>
            </a:r>
          </a:p>
          <a:p>
            <a:pPr marL="0" indent="0">
              <a:buNone/>
            </a:pPr>
            <a:r>
              <a:rPr lang="en-US" dirty="0"/>
              <a:t>            </a:t>
            </a:r>
            <a:r>
              <a:rPr lang="en-US" b="1" dirty="0" err="1"/>
              <a:t>isSorted</a:t>
            </a:r>
            <a:r>
              <a:rPr lang="en-US" b="1" dirty="0"/>
              <a:t> ← false</a:t>
            </a:r>
          </a:p>
          <a:p>
            <a:pPr marL="0" indent="0">
              <a:buNone/>
            </a:pPr>
            <a:r>
              <a:rPr lang="en-US" b="1" dirty="0"/>
              <a:t>    if </a:t>
            </a:r>
            <a:r>
              <a:rPr lang="en-US" b="1" dirty="0" err="1"/>
              <a:t>isSorted</a:t>
            </a:r>
            <a:r>
              <a:rPr lang="en-US" b="1" dirty="0"/>
              <a:t> = true</a:t>
            </a:r>
          </a:p>
          <a:p>
            <a:pPr marL="0" indent="0">
              <a:buNone/>
            </a:pPr>
            <a:r>
              <a:rPr lang="en-US" b="1" dirty="0"/>
              <a:t>        break</a:t>
            </a:r>
          </a:p>
          <a:p>
            <a:pPr marL="0" indent="0">
              <a:buNone/>
            </a:pPr>
            <a:endParaRPr lang="en-US" dirty="0"/>
          </a:p>
        </p:txBody>
      </p:sp>
    </p:spTree>
    <p:extLst>
      <p:ext uri="{BB962C8B-B14F-4D97-AF65-F5344CB8AC3E}">
        <p14:creationId xmlns:p14="http://schemas.microsoft.com/office/powerpoint/2010/main" val="4185380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Prove that the worst-case efficiency of the improved version is quadratic.</a:t>
            </a:r>
          </a:p>
          <a:p>
            <a:r>
              <a:rPr lang="en-US" dirty="0"/>
              <a:t>In the best case (already sorted): can terminate early, O(n).</a:t>
            </a:r>
          </a:p>
          <a:p>
            <a:r>
              <a:rPr lang="en-US" dirty="0"/>
              <a:t>In the worst case (reverse order): have the same time complexity as the </a:t>
            </a:r>
            <a:r>
              <a:rPr lang="en-US" b="1" dirty="0"/>
              <a:t>original</a:t>
            </a:r>
            <a:r>
              <a:rPr lang="en-US" dirty="0"/>
              <a:t> Bubble Sort, O(n^2).</a:t>
            </a:r>
          </a:p>
          <a:p>
            <a:pPr marL="0" indent="0">
              <a:buNone/>
            </a:pPr>
            <a:r>
              <a:rPr lang="en-US" dirty="0"/>
              <a:t>   for </a:t>
            </a:r>
            <a:r>
              <a:rPr lang="en-US" dirty="0" err="1"/>
              <a:t>i</a:t>
            </a:r>
            <a:r>
              <a:rPr lang="en-US" dirty="0"/>
              <a:t> = 0 to n-1:</a:t>
            </a:r>
            <a:br>
              <a:rPr lang="en-US" dirty="0"/>
            </a:br>
            <a:r>
              <a:rPr lang="en-US" dirty="0"/>
              <a:t>         for j = </a:t>
            </a:r>
            <a:r>
              <a:rPr lang="en-US" dirty="0" err="1"/>
              <a:t>i</a:t>
            </a:r>
            <a:r>
              <a:rPr lang="en-US" dirty="0"/>
              <a:t> to n-1: swap()</a:t>
            </a:r>
          </a:p>
          <a:p>
            <a:pPr marL="0" indent="0">
              <a:buNone/>
            </a:pPr>
            <a:r>
              <a:rPr lang="en-US" dirty="0"/>
              <a:t>   S = (n-1) + (n-2) + … + 1  = (n - 1) * n / 2 =&gt; O(n^2)</a:t>
            </a:r>
          </a:p>
          <a:p>
            <a:pPr marL="0" indent="0">
              <a:buNone/>
            </a:pPr>
            <a:endParaRPr lang="en-US" dirty="0"/>
          </a:p>
        </p:txBody>
      </p:sp>
      <p:cxnSp>
        <p:nvCxnSpPr>
          <p:cNvPr id="5" name="Straight Arrow Connector 4">
            <a:extLst>
              <a:ext uri="{FF2B5EF4-FFF2-40B4-BE49-F238E27FC236}">
                <a16:creationId xmlns:a16="http://schemas.microsoft.com/office/drawing/2014/main" id="{3144E68B-5960-0C64-42B5-5DB0E0C62676}"/>
              </a:ext>
            </a:extLst>
          </p:cNvPr>
          <p:cNvCxnSpPr>
            <a:cxnSpLocks/>
          </p:cNvCxnSpPr>
          <p:nvPr/>
        </p:nvCxnSpPr>
        <p:spPr>
          <a:xfrm flipV="1">
            <a:off x="2093939" y="5871411"/>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BDE25-DED7-3259-87B6-1C8A3FF8B32A}"/>
                  </a:ext>
                </a:extLst>
              </p:cNvPr>
              <p:cNvSpPr txBox="1"/>
              <p:nvPr/>
            </p:nvSpPr>
            <p:spPr>
              <a:xfrm>
                <a:off x="1731950" y="629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=0</m:t>
                      </m:r>
                    </m:oMath>
                  </m:oMathPara>
                </a14:m>
                <a:endParaRPr lang="en-US" sz="2400" dirty="0"/>
              </a:p>
            </p:txBody>
          </p:sp>
        </mc:Choice>
        <mc:Fallback xmlns="">
          <p:sp>
            <p:nvSpPr>
              <p:cNvPr id="6" name="TextBox 5">
                <a:extLst>
                  <a:ext uri="{FF2B5EF4-FFF2-40B4-BE49-F238E27FC236}">
                    <a16:creationId xmlns:a16="http://schemas.microsoft.com/office/drawing/2014/main" id="{323BDE25-DED7-3259-87B6-1C8A3FF8B32A}"/>
                  </a:ext>
                </a:extLst>
              </p:cNvPr>
              <p:cNvSpPr txBox="1">
                <a:spLocks noRot="1" noChangeAspect="1" noMove="1" noResize="1" noEditPoints="1" noAdjustHandles="1" noChangeArrowheads="1" noChangeShapeType="1" noTextEdit="1"/>
              </p:cNvSpPr>
              <p:nvPr/>
            </p:nvSpPr>
            <p:spPr>
              <a:xfrm>
                <a:off x="1731950" y="6290303"/>
                <a:ext cx="723981" cy="369332"/>
              </a:xfrm>
              <a:prstGeom prst="rect">
                <a:avLst/>
              </a:prstGeom>
              <a:blipFill>
                <a:blip r:embed="rId3"/>
                <a:stretch>
                  <a:fillRect l="-8621" r="-8621" b="-6667"/>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D31D24E-6B48-EC7E-30CB-70BF22693C0B}"/>
              </a:ext>
            </a:extLst>
          </p:cNvPr>
          <p:cNvCxnSpPr>
            <a:cxnSpLocks/>
            <a:stCxn id="11" idx="0"/>
          </p:cNvCxnSpPr>
          <p:nvPr/>
        </p:nvCxnSpPr>
        <p:spPr>
          <a:xfrm flipV="1">
            <a:off x="3179911" y="5865369"/>
            <a:ext cx="0" cy="4349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FA91DE-5B1B-CC05-96CF-293504E6BD19}"/>
                  </a:ext>
                </a:extLst>
              </p:cNvPr>
              <p:cNvSpPr txBox="1"/>
              <p:nvPr/>
            </p:nvSpPr>
            <p:spPr>
              <a:xfrm>
                <a:off x="2817922" y="6300303"/>
                <a:ext cx="723981"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=1</m:t>
                      </m:r>
                    </m:oMath>
                  </m:oMathPara>
                </a14:m>
                <a:endParaRPr lang="en-US" sz="2400" dirty="0"/>
              </a:p>
            </p:txBody>
          </p:sp>
        </mc:Choice>
        <mc:Fallback xmlns="">
          <p:sp>
            <p:nvSpPr>
              <p:cNvPr id="11" name="TextBox 10">
                <a:extLst>
                  <a:ext uri="{FF2B5EF4-FFF2-40B4-BE49-F238E27FC236}">
                    <a16:creationId xmlns:a16="http://schemas.microsoft.com/office/drawing/2014/main" id="{B2FA91DE-5B1B-CC05-96CF-293504E6BD19}"/>
                  </a:ext>
                </a:extLst>
              </p:cNvPr>
              <p:cNvSpPr txBox="1">
                <a:spLocks noRot="1" noChangeAspect="1" noMove="1" noResize="1" noEditPoints="1" noAdjustHandles="1" noChangeArrowheads="1" noChangeShapeType="1" noTextEdit="1"/>
              </p:cNvSpPr>
              <p:nvPr/>
            </p:nvSpPr>
            <p:spPr>
              <a:xfrm>
                <a:off x="2817922" y="6300303"/>
                <a:ext cx="723981" cy="369332"/>
              </a:xfrm>
              <a:prstGeom prst="rect">
                <a:avLst/>
              </a:prstGeom>
              <a:blipFill>
                <a:blip r:embed="rId4"/>
                <a:stretch>
                  <a:fillRect l="-8621" r="-10345" b="-666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61336E6-F5C3-89BC-2E6B-9A70CAD3ABF7}"/>
              </a:ext>
            </a:extLst>
          </p:cNvPr>
          <p:cNvCxnSpPr>
            <a:cxnSpLocks/>
          </p:cNvCxnSpPr>
          <p:nvPr/>
        </p:nvCxnSpPr>
        <p:spPr>
          <a:xfrm flipV="1">
            <a:off x="4761635" y="5865371"/>
            <a:ext cx="0" cy="45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08A8DB8-289E-C25A-5CE2-5ECB378802D5}"/>
                  </a:ext>
                </a:extLst>
              </p:cNvPr>
              <p:cNvSpPr txBox="1"/>
              <p:nvPr/>
            </p:nvSpPr>
            <p:spPr>
              <a:xfrm>
                <a:off x="4130853" y="6299638"/>
                <a:ext cx="1261564" cy="369332"/>
              </a:xfrm>
              <a:prstGeom prst="rect">
                <a:avLst/>
              </a:prstGeom>
              <a:noFill/>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m:rPr>
                          <m:sty m:val="p"/>
                        </m:rPr>
                        <a:rPr lang="en-US" sz="2400" i="1">
                          <a:latin typeface="Cambria Math" panose="02040503050406030204" pitchFamily="18" charset="0"/>
                        </a:rPr>
                        <m:t>i</m:t>
                      </m:r>
                      <m:r>
                        <a:rPr lang="vi-VN" sz="2400" i="1">
                          <a:latin typeface="Cambria Math" panose="02040503050406030204" pitchFamily="18" charset="0"/>
                        </a:rPr>
                        <m:t>=</m:t>
                      </m:r>
                      <m:r>
                        <m:rPr>
                          <m:sty m:val="p"/>
                        </m:rPr>
                        <a:rPr lang="vi-VN" sz="2400" i="1">
                          <a:latin typeface="Cambria Math" panose="02040503050406030204" pitchFamily="18" charset="0"/>
                        </a:rPr>
                        <m:t>n</m:t>
                      </m:r>
                      <m:r>
                        <a:rPr lang="vi-VN" sz="2400" i="1">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808A8DB8-289E-C25A-5CE2-5ECB378802D5}"/>
                  </a:ext>
                </a:extLst>
              </p:cNvPr>
              <p:cNvSpPr txBox="1">
                <a:spLocks noRot="1" noChangeAspect="1" noMove="1" noResize="1" noEditPoints="1" noAdjustHandles="1" noChangeArrowheads="1" noChangeShapeType="1" noTextEdit="1"/>
              </p:cNvSpPr>
              <p:nvPr/>
            </p:nvSpPr>
            <p:spPr>
              <a:xfrm>
                <a:off x="4130853" y="6299638"/>
                <a:ext cx="1261564" cy="369332"/>
              </a:xfrm>
              <a:prstGeom prst="rect">
                <a:avLst/>
              </a:prstGeom>
              <a:blipFill>
                <a:blip r:embed="rId5"/>
                <a:stretch>
                  <a:fillRect l="-5000" r="-5000" b="-6452"/>
                </a:stretch>
              </a:blipFill>
            </p:spPr>
            <p:txBody>
              <a:bodyPr/>
              <a:lstStyle/>
              <a:p>
                <a:r>
                  <a:rPr lang="en-US">
                    <a:noFill/>
                  </a:rPr>
                  <a:t> </a:t>
                </a:r>
              </a:p>
            </p:txBody>
          </p:sp>
        </mc:Fallback>
      </mc:AlternateContent>
    </p:spTree>
    <p:extLst>
      <p:ext uri="{BB962C8B-B14F-4D97-AF65-F5344CB8AC3E}">
        <p14:creationId xmlns:p14="http://schemas.microsoft.com/office/powerpoint/2010/main" val="62473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4</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bubble sort stable?</a:t>
            </a:r>
          </a:p>
          <a:p>
            <a:pPr algn="l"/>
            <a:r>
              <a:rPr lang="en-US" dirty="0"/>
              <a:t>Yes</a:t>
            </a:r>
          </a:p>
          <a:p>
            <a:pPr algn="l"/>
            <a:r>
              <a:rPr lang="en-US" dirty="0"/>
              <a:t>Because it only swaps adjacent elements if they are out of order. If two elements in the input list </a:t>
            </a:r>
            <a:r>
              <a:rPr lang="en-US" b="1" dirty="0"/>
              <a:t>have the same value, then they will not be swapped</a:t>
            </a:r>
            <a:r>
              <a:rPr lang="en-US" dirty="0"/>
              <a:t> </a:t>
            </a:r>
          </a:p>
          <a:p>
            <a:pPr algn="l">
              <a:buFont typeface="Symbol" pitchFamily="2" charset="2"/>
              <a:buChar char="Þ"/>
            </a:pPr>
            <a:r>
              <a:rPr lang="en-US" dirty="0"/>
              <a:t> Their relative order will be preserved</a:t>
            </a:r>
          </a:p>
          <a:p>
            <a:pPr algn="l">
              <a:buFont typeface="Symbol" pitchFamily="2" charset="2"/>
              <a:buChar char="Þ"/>
            </a:pPr>
            <a:endParaRPr lang="en-US" dirty="0"/>
          </a:p>
        </p:txBody>
      </p:sp>
      <p:graphicFrame>
        <p:nvGraphicFramePr>
          <p:cNvPr id="4" name="Table 3">
            <a:extLst>
              <a:ext uri="{FF2B5EF4-FFF2-40B4-BE49-F238E27FC236}">
                <a16:creationId xmlns:a16="http://schemas.microsoft.com/office/drawing/2014/main" id="{37267443-5435-E8CD-DEEE-14B71EBC89E5}"/>
              </a:ext>
            </a:extLst>
          </p:cNvPr>
          <p:cNvGraphicFramePr>
            <a:graphicFrameLocks noGrp="1"/>
          </p:cNvGraphicFramePr>
          <p:nvPr>
            <p:extLst>
              <p:ext uri="{D42A27DB-BD31-4B8C-83A1-F6EECF244321}">
                <p14:modId xmlns:p14="http://schemas.microsoft.com/office/powerpoint/2010/main" val="3283195867"/>
              </p:ext>
            </p:extLst>
          </p:nvPr>
        </p:nvGraphicFramePr>
        <p:xfrm>
          <a:off x="4779689" y="4755148"/>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FFC00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C6F0A09D-7112-6246-C986-1343664F5552}"/>
              </a:ext>
            </a:extLst>
          </p:cNvPr>
          <p:cNvSpPr txBox="1"/>
          <p:nvPr/>
        </p:nvSpPr>
        <p:spPr>
          <a:xfrm>
            <a:off x="4940086" y="5492145"/>
            <a:ext cx="3033701" cy="830997"/>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Stay the same because not out of order</a:t>
            </a:r>
          </a:p>
        </p:txBody>
      </p:sp>
    </p:spTree>
    <p:extLst>
      <p:ext uri="{BB962C8B-B14F-4D97-AF65-F5344CB8AC3E}">
        <p14:creationId xmlns:p14="http://schemas.microsoft.com/office/powerpoint/2010/main" val="2044613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Write pseudocode for a divide-and-conquer algorithm for finding the position of the largest element in an array of n numbers. </a:t>
            </a:r>
          </a:p>
          <a:p>
            <a:r>
              <a:rPr lang="en-US" dirty="0"/>
              <a:t>What will be your algorithm’s output for arrays with several elements of the largest value?</a:t>
            </a:r>
          </a:p>
        </p:txBody>
      </p:sp>
    </p:spTree>
    <p:extLst>
      <p:ext uri="{BB962C8B-B14F-4D97-AF65-F5344CB8AC3E}">
        <p14:creationId xmlns:p14="http://schemas.microsoft.com/office/powerpoint/2010/main" val="3127044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lstStyle/>
          <a:p>
            <a:pPr marL="0" indent="0">
              <a:buNone/>
            </a:pPr>
            <a:r>
              <a:rPr lang="en-US" dirty="0"/>
              <a:t>A network topology specifies how computers, printers, and other devices are connected over a network. The  figure below illustrates three common topologies of networks: the ring, the star, and the fully connected  mesh.</a:t>
            </a:r>
          </a:p>
          <a:p>
            <a:pPr marL="0" indent="0">
              <a:buNone/>
            </a:pPr>
            <a:r>
              <a:rPr lang="en-US" dirty="0"/>
              <a:t>You are given a </a:t>
            </a:r>
            <a:r>
              <a:rPr lang="en-US" dirty="0" err="1"/>
              <a:t>boolean</a:t>
            </a:r>
            <a:r>
              <a:rPr lang="en-US" dirty="0"/>
              <a:t> matrix A[0..n − 1, 0..n − 1], where n &gt; 3, which is supposed to be the adjacency matrix  of a graph modeling a network with one of these topologies. Your task is to determine which of these three  topologies, if any, the matrix represents. Design a brute-force algorithm for this task and indicate its time  efficiency class.</a:t>
            </a:r>
          </a:p>
        </p:txBody>
      </p:sp>
    </p:spTree>
    <p:extLst>
      <p:ext uri="{BB962C8B-B14F-4D97-AF65-F5344CB8AC3E}">
        <p14:creationId xmlns:p14="http://schemas.microsoft.com/office/powerpoint/2010/main" val="16900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Write pseudocode for a divide-and-conquer algorithm for finding the position of the largest element in an array of n numbers. </a:t>
            </a:r>
          </a:p>
          <a:p>
            <a:r>
              <a:rPr lang="en-US" dirty="0"/>
              <a:t>Idea: Divide the array into two halves and recursively find the position of the largest element in each half.</a:t>
            </a:r>
          </a:p>
        </p:txBody>
      </p:sp>
      <p:graphicFrame>
        <p:nvGraphicFramePr>
          <p:cNvPr id="5" name="Table 4">
            <a:extLst>
              <a:ext uri="{FF2B5EF4-FFF2-40B4-BE49-F238E27FC236}">
                <a16:creationId xmlns:a16="http://schemas.microsoft.com/office/drawing/2014/main" id="{850A4D49-1919-BB9B-AADE-1BD6756BDF65}"/>
              </a:ext>
            </a:extLst>
          </p:cNvPr>
          <p:cNvGraphicFramePr>
            <a:graphicFrameLocks noGrp="1"/>
          </p:cNvGraphicFramePr>
          <p:nvPr>
            <p:extLst>
              <p:ext uri="{D42A27DB-BD31-4B8C-83A1-F6EECF244321}">
                <p14:modId xmlns:p14="http://schemas.microsoft.com/office/powerpoint/2010/main" val="184430831"/>
              </p:ext>
            </p:extLst>
          </p:nvPr>
        </p:nvGraphicFramePr>
        <p:xfrm>
          <a:off x="4499379" y="3429000"/>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8695890A-77A4-EF34-5671-3DFBCEB2ACD5}"/>
              </a:ext>
            </a:extLst>
          </p:cNvPr>
          <p:cNvGraphicFramePr>
            <a:graphicFrameLocks noGrp="1"/>
          </p:cNvGraphicFramePr>
          <p:nvPr>
            <p:extLst>
              <p:ext uri="{D42A27DB-BD31-4B8C-83A1-F6EECF244321}">
                <p14:modId xmlns:p14="http://schemas.microsoft.com/office/powerpoint/2010/main" val="2345829493"/>
              </p:ext>
            </p:extLst>
          </p:nvPr>
        </p:nvGraphicFramePr>
        <p:xfrm>
          <a:off x="3183067"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7" name="Table 6">
            <a:extLst>
              <a:ext uri="{FF2B5EF4-FFF2-40B4-BE49-F238E27FC236}">
                <a16:creationId xmlns:a16="http://schemas.microsoft.com/office/drawing/2014/main" id="{9A293351-D077-230D-4DE2-BF651098FF4C}"/>
              </a:ext>
            </a:extLst>
          </p:cNvPr>
          <p:cNvGraphicFramePr>
            <a:graphicFrameLocks noGrp="1"/>
          </p:cNvGraphicFramePr>
          <p:nvPr>
            <p:extLst>
              <p:ext uri="{D42A27DB-BD31-4B8C-83A1-F6EECF244321}">
                <p14:modId xmlns:p14="http://schemas.microsoft.com/office/powerpoint/2010/main" val="1537864758"/>
              </p:ext>
            </p:extLst>
          </p:nvPr>
        </p:nvGraphicFramePr>
        <p:xfrm>
          <a:off x="7412318" y="4286810"/>
          <a:ext cx="1596621"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584EF242-CE0F-B182-6D28-44721DA95C21}"/>
              </a:ext>
            </a:extLst>
          </p:cNvPr>
          <p:cNvGraphicFramePr>
            <a:graphicFrameLocks noGrp="1"/>
          </p:cNvGraphicFramePr>
          <p:nvPr>
            <p:extLst>
              <p:ext uri="{D42A27DB-BD31-4B8C-83A1-F6EECF244321}">
                <p14:modId xmlns:p14="http://schemas.microsoft.com/office/powerpoint/2010/main" val="3844047591"/>
              </p:ext>
            </p:extLst>
          </p:nvPr>
        </p:nvGraphicFramePr>
        <p:xfrm>
          <a:off x="2650858"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A6F7773C-3B2D-9C23-6682-2654B78E43D9}"/>
              </a:ext>
            </a:extLst>
          </p:cNvPr>
          <p:cNvGraphicFramePr>
            <a:graphicFrameLocks noGrp="1"/>
          </p:cNvGraphicFramePr>
          <p:nvPr>
            <p:extLst>
              <p:ext uri="{D42A27DB-BD31-4B8C-83A1-F6EECF244321}">
                <p14:modId xmlns:p14="http://schemas.microsoft.com/office/powerpoint/2010/main" val="2419941873"/>
              </p:ext>
            </p:extLst>
          </p:nvPr>
        </p:nvGraphicFramePr>
        <p:xfrm>
          <a:off x="4513584"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11" name="Table 10">
            <a:extLst>
              <a:ext uri="{FF2B5EF4-FFF2-40B4-BE49-F238E27FC236}">
                <a16:creationId xmlns:a16="http://schemas.microsoft.com/office/drawing/2014/main" id="{0A544354-F192-1EA2-3AB7-FC2C97998381}"/>
              </a:ext>
            </a:extLst>
          </p:cNvPr>
          <p:cNvGraphicFramePr>
            <a:graphicFrameLocks noGrp="1"/>
          </p:cNvGraphicFramePr>
          <p:nvPr>
            <p:extLst>
              <p:ext uri="{D42A27DB-BD31-4B8C-83A1-F6EECF244321}">
                <p14:modId xmlns:p14="http://schemas.microsoft.com/office/powerpoint/2010/main" val="3507622606"/>
              </p:ext>
            </p:extLst>
          </p:nvPr>
        </p:nvGraphicFramePr>
        <p:xfrm>
          <a:off x="2326391"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12" name="Table 11">
            <a:extLst>
              <a:ext uri="{FF2B5EF4-FFF2-40B4-BE49-F238E27FC236}">
                <a16:creationId xmlns:a16="http://schemas.microsoft.com/office/drawing/2014/main" id="{54185035-183F-7C20-1660-307B09806AEF}"/>
              </a:ext>
            </a:extLst>
          </p:cNvPr>
          <p:cNvGraphicFramePr>
            <a:graphicFrameLocks noGrp="1"/>
          </p:cNvGraphicFramePr>
          <p:nvPr>
            <p:extLst>
              <p:ext uri="{D42A27DB-BD31-4B8C-83A1-F6EECF244321}">
                <p14:modId xmlns:p14="http://schemas.microsoft.com/office/powerpoint/2010/main" val="3358685408"/>
              </p:ext>
            </p:extLst>
          </p:nvPr>
        </p:nvGraphicFramePr>
        <p:xfrm>
          <a:off x="3461615"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3</a:t>
                      </a:r>
                    </a:p>
                  </a:txBody>
                  <a:tcPr anchor="ctr">
                    <a:noFill/>
                  </a:tcPr>
                </a:tc>
                <a:extLst>
                  <a:ext uri="{0D108BD9-81ED-4DB2-BD59-A6C34878D82A}">
                    <a16:rowId xmlns:a16="http://schemas.microsoft.com/office/drawing/2014/main" val="194228830"/>
                  </a:ext>
                </a:extLst>
              </a:tr>
            </a:tbl>
          </a:graphicData>
        </a:graphic>
      </p:graphicFrame>
      <p:graphicFrame>
        <p:nvGraphicFramePr>
          <p:cNvPr id="13" name="Table 12">
            <a:extLst>
              <a:ext uri="{FF2B5EF4-FFF2-40B4-BE49-F238E27FC236}">
                <a16:creationId xmlns:a16="http://schemas.microsoft.com/office/drawing/2014/main" id="{2E94A67D-5C3C-EEC7-4328-D1D0E4284276}"/>
              </a:ext>
            </a:extLst>
          </p:cNvPr>
          <p:cNvGraphicFramePr>
            <a:graphicFrameLocks noGrp="1"/>
          </p:cNvGraphicFramePr>
          <p:nvPr>
            <p:extLst>
              <p:ext uri="{D42A27DB-BD31-4B8C-83A1-F6EECF244321}">
                <p14:modId xmlns:p14="http://schemas.microsoft.com/office/powerpoint/2010/main" val="1918129595"/>
              </p:ext>
            </p:extLst>
          </p:nvPr>
        </p:nvGraphicFramePr>
        <p:xfrm>
          <a:off x="6858447" y="5172696"/>
          <a:ext cx="1064414"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p:graphicFrame>
        <p:nvGraphicFramePr>
          <p:cNvPr id="14" name="Table 13">
            <a:extLst>
              <a:ext uri="{FF2B5EF4-FFF2-40B4-BE49-F238E27FC236}">
                <a16:creationId xmlns:a16="http://schemas.microsoft.com/office/drawing/2014/main" id="{BFE706D6-D277-C9D4-EBD0-1578B45332CB}"/>
              </a:ext>
            </a:extLst>
          </p:cNvPr>
          <p:cNvGraphicFramePr>
            <a:graphicFrameLocks noGrp="1"/>
          </p:cNvGraphicFramePr>
          <p:nvPr>
            <p:extLst>
              <p:ext uri="{D42A27DB-BD31-4B8C-83A1-F6EECF244321}">
                <p14:modId xmlns:p14="http://schemas.microsoft.com/office/powerpoint/2010/main" val="2925474129"/>
              </p:ext>
            </p:extLst>
          </p:nvPr>
        </p:nvGraphicFramePr>
        <p:xfrm>
          <a:off x="8721173" y="5175993"/>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solidFill>
                      <a:schemeClr val="accent4">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5" name="Table 14">
            <a:extLst>
              <a:ext uri="{FF2B5EF4-FFF2-40B4-BE49-F238E27FC236}">
                <a16:creationId xmlns:a16="http://schemas.microsoft.com/office/drawing/2014/main" id="{166BA1C1-0D23-D9FC-1556-2969B4D0424E}"/>
              </a:ext>
            </a:extLst>
          </p:cNvPr>
          <p:cNvGraphicFramePr>
            <a:graphicFrameLocks noGrp="1"/>
          </p:cNvGraphicFramePr>
          <p:nvPr>
            <p:extLst>
              <p:ext uri="{D42A27DB-BD31-4B8C-83A1-F6EECF244321}">
                <p14:modId xmlns:p14="http://schemas.microsoft.com/office/powerpoint/2010/main" val="1363687500"/>
              </p:ext>
            </p:extLst>
          </p:nvPr>
        </p:nvGraphicFramePr>
        <p:xfrm>
          <a:off x="6533980"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a:t>
                      </a:r>
                    </a:p>
                  </a:txBody>
                  <a:tcPr anchor="ctr">
                    <a:solidFill>
                      <a:schemeClr val="accent1">
                        <a:lumMod val="60000"/>
                        <a:lumOff val="40000"/>
                      </a:schemeClr>
                    </a:solidFill>
                  </a:tcPr>
                </a:tc>
                <a:extLst>
                  <a:ext uri="{0D108BD9-81ED-4DB2-BD59-A6C34878D82A}">
                    <a16:rowId xmlns:a16="http://schemas.microsoft.com/office/drawing/2014/main" val="194228830"/>
                  </a:ext>
                </a:extLst>
              </a:tr>
            </a:tbl>
          </a:graphicData>
        </a:graphic>
      </p:graphicFrame>
      <p:graphicFrame>
        <p:nvGraphicFramePr>
          <p:cNvPr id="16" name="Table 15">
            <a:extLst>
              <a:ext uri="{FF2B5EF4-FFF2-40B4-BE49-F238E27FC236}">
                <a16:creationId xmlns:a16="http://schemas.microsoft.com/office/drawing/2014/main" id="{068EB99E-CF3E-DDEE-7018-A7D7D74D791B}"/>
              </a:ext>
            </a:extLst>
          </p:cNvPr>
          <p:cNvGraphicFramePr>
            <a:graphicFrameLocks noGrp="1"/>
          </p:cNvGraphicFramePr>
          <p:nvPr>
            <p:extLst>
              <p:ext uri="{D42A27DB-BD31-4B8C-83A1-F6EECF244321}">
                <p14:modId xmlns:p14="http://schemas.microsoft.com/office/powerpoint/2010/main" val="1572372916"/>
              </p:ext>
            </p:extLst>
          </p:nvPr>
        </p:nvGraphicFramePr>
        <p:xfrm>
          <a:off x="7669204" y="6019672"/>
          <a:ext cx="532207"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3352806830"/>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6</a:t>
                      </a:r>
                    </a:p>
                  </a:txBody>
                  <a:tcPr anchor="ctr">
                    <a:noFill/>
                  </a:tcPr>
                </a:tc>
                <a:extLst>
                  <a:ext uri="{0D108BD9-81ED-4DB2-BD59-A6C34878D82A}">
                    <a16:rowId xmlns:a16="http://schemas.microsoft.com/office/drawing/2014/main" val="194228830"/>
                  </a:ext>
                </a:extLst>
              </a:tr>
            </a:tbl>
          </a:graphicData>
        </a:graphic>
      </p:graphicFrame>
    </p:spTree>
    <p:extLst>
      <p:ext uri="{BB962C8B-B14F-4D97-AF65-F5344CB8AC3E}">
        <p14:creationId xmlns:p14="http://schemas.microsoft.com/office/powerpoint/2010/main" val="2257305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1207927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What will be your algorithm’s output for arrays with several elements of the largest value?</a:t>
            </a:r>
          </a:p>
          <a:p>
            <a:r>
              <a:rPr lang="en-US" dirty="0"/>
              <a:t>Return the position of the first occurrence of the largest element that it encounters during the recursive calls.</a:t>
            </a:r>
          </a:p>
        </p:txBody>
      </p:sp>
      <p:graphicFrame>
        <p:nvGraphicFramePr>
          <p:cNvPr id="4" name="Table 3">
            <a:extLst>
              <a:ext uri="{FF2B5EF4-FFF2-40B4-BE49-F238E27FC236}">
                <a16:creationId xmlns:a16="http://schemas.microsoft.com/office/drawing/2014/main" id="{D0C51293-507F-5C3C-B8FF-8F581F1C9DE9}"/>
              </a:ext>
            </a:extLst>
          </p:cNvPr>
          <p:cNvGraphicFramePr>
            <a:graphicFrameLocks noGrp="1"/>
          </p:cNvGraphicFramePr>
          <p:nvPr>
            <p:extLst>
              <p:ext uri="{D42A27DB-BD31-4B8C-83A1-F6EECF244321}">
                <p14:modId xmlns:p14="http://schemas.microsoft.com/office/powerpoint/2010/main" val="2427271346"/>
              </p:ext>
            </p:extLst>
          </p:nvPr>
        </p:nvGraphicFramePr>
        <p:xfrm>
          <a:off x="4499379" y="4265578"/>
          <a:ext cx="3193242" cy="629652"/>
        </p:xfrm>
        <a:graphic>
          <a:graphicData uri="http://schemas.openxmlformats.org/drawingml/2006/table">
            <a:tbl>
              <a:tblPr firstRow="1" bandRow="1">
                <a:tableStyleId>{5940675A-B579-460E-94D1-54222C63F5DA}</a:tableStyleId>
              </a:tblPr>
              <a:tblGrid>
                <a:gridCol w="532207">
                  <a:extLst>
                    <a:ext uri="{9D8B030D-6E8A-4147-A177-3AD203B41FA5}">
                      <a16:colId xmlns:a16="http://schemas.microsoft.com/office/drawing/2014/main" val="4101062177"/>
                    </a:ext>
                  </a:extLst>
                </a:gridCol>
                <a:gridCol w="532207">
                  <a:extLst>
                    <a:ext uri="{9D8B030D-6E8A-4147-A177-3AD203B41FA5}">
                      <a16:colId xmlns:a16="http://schemas.microsoft.com/office/drawing/2014/main" val="3226581725"/>
                    </a:ext>
                  </a:extLst>
                </a:gridCol>
                <a:gridCol w="532207">
                  <a:extLst>
                    <a:ext uri="{9D8B030D-6E8A-4147-A177-3AD203B41FA5}">
                      <a16:colId xmlns:a16="http://schemas.microsoft.com/office/drawing/2014/main" val="3352806830"/>
                    </a:ext>
                  </a:extLst>
                </a:gridCol>
                <a:gridCol w="532207">
                  <a:extLst>
                    <a:ext uri="{9D8B030D-6E8A-4147-A177-3AD203B41FA5}">
                      <a16:colId xmlns:a16="http://schemas.microsoft.com/office/drawing/2014/main" val="2301199826"/>
                    </a:ext>
                  </a:extLst>
                </a:gridCol>
                <a:gridCol w="532207">
                  <a:extLst>
                    <a:ext uri="{9D8B030D-6E8A-4147-A177-3AD203B41FA5}">
                      <a16:colId xmlns:a16="http://schemas.microsoft.com/office/drawing/2014/main" val="419253283"/>
                    </a:ext>
                  </a:extLst>
                </a:gridCol>
                <a:gridCol w="532207">
                  <a:extLst>
                    <a:ext uri="{9D8B030D-6E8A-4147-A177-3AD203B41FA5}">
                      <a16:colId xmlns:a16="http://schemas.microsoft.com/office/drawing/2014/main" val="89559046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2">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en-US" sz="2000" dirty="0">
                          <a:latin typeface="Times New Roman" panose="02020603050405020304" pitchFamily="18" charset="0"/>
                          <a:cs typeface="Times New Roman" panose="02020603050405020304" pitchFamily="18" charset="0"/>
                        </a:rPr>
                        <a:t>9</a:t>
                      </a:r>
                    </a:p>
                  </a:txBody>
                  <a:tcPr anchor="ct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noFill/>
                  </a:tcPr>
                </a:tc>
                <a:extLst>
                  <a:ext uri="{0D108BD9-81ED-4DB2-BD59-A6C34878D82A}">
                    <a16:rowId xmlns:a16="http://schemas.microsoft.com/office/drawing/2014/main" val="194228830"/>
                  </a:ext>
                </a:extLst>
              </a:tr>
            </a:tbl>
          </a:graphicData>
        </a:graphic>
      </p:graphicFrame>
      <p:sp>
        <p:nvSpPr>
          <p:cNvPr id="5" name="TextBox 4">
            <a:extLst>
              <a:ext uri="{FF2B5EF4-FFF2-40B4-BE49-F238E27FC236}">
                <a16:creationId xmlns:a16="http://schemas.microsoft.com/office/drawing/2014/main" id="{01C06AAF-2065-1C21-5147-283DB4C9A065}"/>
              </a:ext>
            </a:extLst>
          </p:cNvPr>
          <p:cNvSpPr txBox="1"/>
          <p:nvPr/>
        </p:nvSpPr>
        <p:spPr>
          <a:xfrm>
            <a:off x="3563855" y="5384800"/>
            <a:ext cx="228780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First occurrent</a:t>
            </a:r>
          </a:p>
        </p:txBody>
      </p:sp>
      <p:cxnSp>
        <p:nvCxnSpPr>
          <p:cNvPr id="7" name="Straight Arrow Connector 6">
            <a:extLst>
              <a:ext uri="{FF2B5EF4-FFF2-40B4-BE49-F238E27FC236}">
                <a16:creationId xmlns:a16="http://schemas.microsoft.com/office/drawing/2014/main" id="{8418A1C0-A805-F05D-7361-E7FB78E20A31}"/>
              </a:ext>
            </a:extLst>
          </p:cNvPr>
          <p:cNvCxnSpPr>
            <a:stCxn id="5" idx="0"/>
          </p:cNvCxnSpPr>
          <p:nvPr/>
        </p:nvCxnSpPr>
        <p:spPr>
          <a:xfrm flipV="1">
            <a:off x="4707758" y="4895230"/>
            <a:ext cx="0" cy="48957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657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5</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fontScale="77500" lnSpcReduction="20000"/>
          </a:bodyPr>
          <a:lstStyle/>
          <a:p>
            <a:pPr marL="0" indent="0">
              <a:buNone/>
            </a:pPr>
            <a:r>
              <a:rPr lang="en-US" b="1" dirty="0"/>
              <a:t>Write pseudocode for a divide-and-conquer algorithm for finding the position of the largest element in an array of n numbers.</a:t>
            </a:r>
          </a:p>
          <a:p>
            <a:pPr marL="0" indent="0">
              <a:buNone/>
            </a:pPr>
            <a:r>
              <a:rPr lang="en-US" dirty="0"/>
              <a:t>function </a:t>
            </a:r>
            <a:r>
              <a:rPr lang="en-US" dirty="0" err="1"/>
              <a:t>find_largest_position</a:t>
            </a:r>
            <a:r>
              <a:rPr lang="en-US" dirty="0"/>
              <a:t>(</a:t>
            </a:r>
            <a:r>
              <a:rPr lang="en-US" dirty="0" err="1"/>
              <a:t>arr</a:t>
            </a:r>
            <a:r>
              <a:rPr lang="en-US" dirty="0"/>
              <a:t>, left, right):</a:t>
            </a:r>
          </a:p>
          <a:p>
            <a:pPr marL="0" indent="0">
              <a:buNone/>
            </a:pPr>
            <a:r>
              <a:rPr lang="en-US" dirty="0"/>
              <a:t>    if left == right:</a:t>
            </a:r>
          </a:p>
          <a:p>
            <a:pPr marL="0" indent="0">
              <a:buNone/>
            </a:pPr>
            <a:r>
              <a:rPr lang="en-US" dirty="0"/>
              <a:t>        return left</a:t>
            </a:r>
          </a:p>
          <a:p>
            <a:pPr marL="0" indent="0">
              <a:buNone/>
            </a:pPr>
            <a:r>
              <a:rPr lang="en-US" dirty="0"/>
              <a:t>    else:</a:t>
            </a:r>
          </a:p>
          <a:p>
            <a:pPr marL="0" indent="0">
              <a:buNone/>
            </a:pPr>
            <a:r>
              <a:rPr lang="en-US" dirty="0"/>
              <a:t>        mid = (left + right) // 2</a:t>
            </a:r>
          </a:p>
          <a:p>
            <a:pPr marL="0" indent="0">
              <a:buNone/>
            </a:pPr>
            <a:r>
              <a:rPr lang="en-US" dirty="0"/>
              <a:t>        </a:t>
            </a:r>
            <a:r>
              <a:rPr lang="en-US" dirty="0" err="1"/>
              <a:t>left_max_position</a:t>
            </a:r>
            <a:r>
              <a:rPr lang="en-US" dirty="0"/>
              <a:t> = </a:t>
            </a:r>
            <a:r>
              <a:rPr lang="en-US" dirty="0" err="1"/>
              <a:t>find_largest_position</a:t>
            </a:r>
            <a:r>
              <a:rPr lang="en-US" dirty="0"/>
              <a:t>(</a:t>
            </a:r>
            <a:r>
              <a:rPr lang="en-US" dirty="0" err="1"/>
              <a:t>arr</a:t>
            </a:r>
            <a:r>
              <a:rPr lang="en-US" dirty="0"/>
              <a:t>, left, mid)</a:t>
            </a:r>
          </a:p>
          <a:p>
            <a:pPr marL="0" indent="0">
              <a:buNone/>
            </a:pPr>
            <a:r>
              <a:rPr lang="en-US" dirty="0"/>
              <a:t>        </a:t>
            </a:r>
            <a:r>
              <a:rPr lang="en-US" dirty="0" err="1"/>
              <a:t>right_max_position</a:t>
            </a:r>
            <a:r>
              <a:rPr lang="en-US" dirty="0"/>
              <a:t> = </a:t>
            </a:r>
            <a:r>
              <a:rPr lang="en-US" dirty="0" err="1"/>
              <a:t>find_largest_position</a:t>
            </a:r>
            <a:r>
              <a:rPr lang="en-US" dirty="0"/>
              <a:t>(</a:t>
            </a:r>
            <a:r>
              <a:rPr lang="en-US" dirty="0" err="1"/>
              <a:t>arr</a:t>
            </a:r>
            <a:r>
              <a:rPr lang="en-US" dirty="0"/>
              <a:t>, mid + 1, right)</a:t>
            </a:r>
          </a:p>
          <a:p>
            <a:pPr marL="0" indent="0">
              <a:buNone/>
            </a:pPr>
            <a:r>
              <a:rPr lang="en-US" dirty="0"/>
              <a:t>        if </a:t>
            </a:r>
            <a:r>
              <a:rPr lang="en-US" dirty="0" err="1"/>
              <a:t>arr</a:t>
            </a:r>
            <a:r>
              <a:rPr lang="en-US" dirty="0"/>
              <a:t>[</a:t>
            </a:r>
            <a:r>
              <a:rPr lang="en-US" dirty="0" err="1"/>
              <a:t>left_max_position</a:t>
            </a:r>
            <a:r>
              <a:rPr lang="en-US" dirty="0"/>
              <a:t>] &gt;= </a:t>
            </a:r>
            <a:r>
              <a:rPr lang="en-US" dirty="0" err="1"/>
              <a:t>arr</a:t>
            </a:r>
            <a:r>
              <a:rPr lang="en-US" dirty="0"/>
              <a:t>[</a:t>
            </a:r>
            <a:r>
              <a:rPr lang="en-US" dirty="0" err="1"/>
              <a:t>right_max_position</a:t>
            </a:r>
            <a:r>
              <a:rPr lang="en-US" dirty="0"/>
              <a:t>]:</a:t>
            </a:r>
          </a:p>
          <a:p>
            <a:pPr marL="0" indent="0">
              <a:buNone/>
            </a:pPr>
            <a:r>
              <a:rPr lang="en-US" dirty="0"/>
              <a:t>            return </a:t>
            </a:r>
            <a:r>
              <a:rPr lang="en-US" dirty="0" err="1"/>
              <a:t>left_max_position</a:t>
            </a:r>
            <a:endParaRPr lang="en-US" dirty="0"/>
          </a:p>
          <a:p>
            <a:pPr marL="0" indent="0">
              <a:buNone/>
            </a:pPr>
            <a:r>
              <a:rPr lang="en-US" dirty="0"/>
              <a:t>        else:</a:t>
            </a:r>
          </a:p>
          <a:p>
            <a:pPr marL="0" indent="0">
              <a:buNone/>
            </a:pPr>
            <a:r>
              <a:rPr lang="en-US" dirty="0"/>
              <a:t>            return </a:t>
            </a:r>
            <a:r>
              <a:rPr lang="en-US" dirty="0" err="1"/>
              <a:t>right_max_position</a:t>
            </a:r>
            <a:endParaRPr lang="en-US" dirty="0"/>
          </a:p>
          <a:p>
            <a:pPr marL="0" indent="0">
              <a:buNone/>
            </a:pPr>
            <a:endParaRPr lang="en-US" b="1" dirty="0"/>
          </a:p>
        </p:txBody>
      </p:sp>
    </p:spTree>
    <p:extLst>
      <p:ext uri="{BB962C8B-B14F-4D97-AF65-F5344CB8AC3E}">
        <p14:creationId xmlns:p14="http://schemas.microsoft.com/office/powerpoint/2010/main" val="2039058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r>
              <a:rPr lang="en-US" dirty="0"/>
              <a:t>What does dynamic programming have in common with divide-and-conquer? What is a principal difference between them?</a:t>
            </a:r>
          </a:p>
          <a:p>
            <a:r>
              <a:rPr lang="en-US" dirty="0"/>
              <a:t>Coin change. Given an integer array of coins[] of size N representing different types of currency and an integer sum. The task is to find the number of ways to make sum by using different combinations from coins[]. </a:t>
            </a:r>
            <a:br>
              <a:rPr lang="en-US" dirty="0"/>
            </a:br>
            <a:r>
              <a:rPr lang="en-US" dirty="0"/>
              <a:t>Compare dynamic programming and recursive algorithm.</a:t>
            </a:r>
          </a:p>
        </p:txBody>
      </p:sp>
    </p:spTree>
    <p:extLst>
      <p:ext uri="{BB962C8B-B14F-4D97-AF65-F5344CB8AC3E}">
        <p14:creationId xmlns:p14="http://schemas.microsoft.com/office/powerpoint/2010/main" val="217669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What does dynamic programming have in common with divide-and-conquer? What is a principal difference between them?</a:t>
            </a:r>
          </a:p>
          <a:p>
            <a:r>
              <a:rPr lang="en-US" dirty="0"/>
              <a:t>Common: breaking problems down into smaller subproblems</a:t>
            </a:r>
          </a:p>
          <a:p>
            <a:r>
              <a:rPr lang="en-US" dirty="0"/>
              <a:t>Difference:</a:t>
            </a:r>
          </a:p>
          <a:p>
            <a:pPr>
              <a:buFontTx/>
              <a:buChar char="-"/>
            </a:pPr>
            <a:endParaRPr lang="en-US" dirty="0"/>
          </a:p>
          <a:p>
            <a:pPr lvl="1">
              <a:buFontTx/>
              <a:buChar char="-"/>
            </a:pPr>
            <a:endParaRPr lang="en-US" dirty="0"/>
          </a:p>
          <a:p>
            <a:pPr lvl="1">
              <a:buFontTx/>
              <a:buChar char="-"/>
            </a:pPr>
            <a:endParaRPr lang="en-US" dirty="0"/>
          </a:p>
        </p:txBody>
      </p:sp>
      <p:graphicFrame>
        <p:nvGraphicFramePr>
          <p:cNvPr id="4" name="Table 4">
            <a:extLst>
              <a:ext uri="{FF2B5EF4-FFF2-40B4-BE49-F238E27FC236}">
                <a16:creationId xmlns:a16="http://schemas.microsoft.com/office/drawing/2014/main" id="{667CE64D-2011-5533-662A-E97410C4A3D3}"/>
              </a:ext>
            </a:extLst>
          </p:cNvPr>
          <p:cNvGraphicFramePr>
            <a:graphicFrameLocks noGrp="1"/>
          </p:cNvGraphicFramePr>
          <p:nvPr>
            <p:extLst>
              <p:ext uri="{D42A27DB-BD31-4B8C-83A1-F6EECF244321}">
                <p14:modId xmlns:p14="http://schemas.microsoft.com/office/powerpoint/2010/main" val="2522148502"/>
              </p:ext>
            </p:extLst>
          </p:nvPr>
        </p:nvGraphicFramePr>
        <p:xfrm>
          <a:off x="2032000" y="3487365"/>
          <a:ext cx="8128000" cy="32004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1506565771"/>
                    </a:ext>
                  </a:extLst>
                </a:gridCol>
                <a:gridCol w="4064000">
                  <a:extLst>
                    <a:ext uri="{9D8B030D-6E8A-4147-A177-3AD203B41FA5}">
                      <a16:colId xmlns:a16="http://schemas.microsoft.com/office/drawing/2014/main" val="97634842"/>
                    </a:ext>
                  </a:extLst>
                </a:gridCol>
              </a:tblGrid>
              <a:tr h="370840">
                <a:tc>
                  <a:txBody>
                    <a:bodyPr/>
                    <a:lstStyle/>
                    <a:p>
                      <a:r>
                        <a:rPr lang="en-US" sz="2400" b="1" dirty="0">
                          <a:latin typeface="Times New Roman" panose="02020603050405020304" pitchFamily="18" charset="0"/>
                          <a:cs typeface="Times New Roman" panose="02020603050405020304" pitchFamily="18" charset="0"/>
                        </a:rPr>
                        <a:t>Dynamic programming</a:t>
                      </a:r>
                    </a:p>
                  </a:txBody>
                  <a:tcPr/>
                </a:tc>
                <a:tc>
                  <a:txBody>
                    <a:bodyPr/>
                    <a:lstStyle/>
                    <a:p>
                      <a:r>
                        <a:rPr lang="en-US" sz="2400" b="1" dirty="0">
                          <a:latin typeface="Times New Roman" panose="02020603050405020304" pitchFamily="18" charset="0"/>
                          <a:cs typeface="Times New Roman" panose="02020603050405020304" pitchFamily="18" charset="0"/>
                        </a:rPr>
                        <a:t>Divide and conquer</a:t>
                      </a:r>
                    </a:p>
                  </a:txBody>
                  <a:tcPr/>
                </a:tc>
                <a:extLst>
                  <a:ext uri="{0D108BD9-81ED-4DB2-BD59-A6C34878D82A}">
                    <a16:rowId xmlns:a16="http://schemas.microsoft.com/office/drawing/2014/main" val="22306694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Solves the sub-problems only once and then stores it in the table.</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May solve sub-problems multiple times.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1965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not independent.</a:t>
                      </a:r>
                    </a:p>
                    <a:p>
                      <a:endParaRPr lang="en-US" sz="2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400" b="0" i="0" u="none" strike="noStrike" dirty="0">
                          <a:solidFill>
                            <a:srgbClr val="232629"/>
                          </a:solidFill>
                          <a:effectLst/>
                          <a:latin typeface="Times New Roman" panose="02020603050405020304" pitchFamily="18" charset="0"/>
                          <a:cs typeface="Times New Roman" panose="02020603050405020304" pitchFamily="18" charset="0"/>
                        </a:rPr>
                        <a:t>Sub-problems are independent of each other.</a:t>
                      </a:r>
                    </a:p>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89554"/>
                  </a:ext>
                </a:extLst>
              </a:tr>
            </a:tbl>
          </a:graphicData>
        </a:graphic>
      </p:graphicFrame>
    </p:spTree>
    <p:extLst>
      <p:ext uri="{BB962C8B-B14F-4D97-AF65-F5344CB8AC3E}">
        <p14:creationId xmlns:p14="http://schemas.microsoft.com/office/powerpoint/2010/main" val="3646503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endParaRPr lang="en-US" dirty="0"/>
          </a:p>
          <a:p>
            <a:pPr>
              <a:buFontTx/>
              <a:buChar char="-"/>
            </a:pPr>
            <a:endParaRPr lang="en-US" dirty="0"/>
          </a:p>
          <a:p>
            <a:pPr lvl="1">
              <a:buFontTx/>
              <a:buChar char="-"/>
            </a:pPr>
            <a:endParaRPr lang="en-US" dirty="0"/>
          </a:p>
          <a:p>
            <a:pPr lvl="1">
              <a:buFontTx/>
              <a:buChar char="-"/>
            </a:pPr>
            <a:endParaRPr lang="en-US" dirty="0"/>
          </a:p>
        </p:txBody>
      </p:sp>
      <p:cxnSp>
        <p:nvCxnSpPr>
          <p:cNvPr id="6" name="Straight Connector 5">
            <a:extLst>
              <a:ext uri="{FF2B5EF4-FFF2-40B4-BE49-F238E27FC236}">
                <a16:creationId xmlns:a16="http://schemas.microsoft.com/office/drawing/2014/main" id="{C85270FE-3C85-DF3B-9815-1B4A6589007B}"/>
              </a:ext>
            </a:extLst>
          </p:cNvPr>
          <p:cNvCxnSpPr>
            <a:endCxn id="3" idx="2"/>
          </p:cNvCxnSpPr>
          <p:nvPr/>
        </p:nvCxnSpPr>
        <p:spPr>
          <a:xfrm>
            <a:off x="6096000" y="1343820"/>
            <a:ext cx="0" cy="483314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174442F-4FB5-0628-FF2E-502E749F6940}"/>
              </a:ext>
            </a:extLst>
          </p:cNvPr>
          <p:cNvSpPr txBox="1"/>
          <p:nvPr/>
        </p:nvSpPr>
        <p:spPr>
          <a:xfrm>
            <a:off x="1425888" y="1343820"/>
            <a:ext cx="3280898"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Dynamic Programming</a:t>
            </a:r>
          </a:p>
        </p:txBody>
      </p:sp>
      <p:sp>
        <p:nvSpPr>
          <p:cNvPr id="8" name="TextBox 7">
            <a:extLst>
              <a:ext uri="{FF2B5EF4-FFF2-40B4-BE49-F238E27FC236}">
                <a16:creationId xmlns:a16="http://schemas.microsoft.com/office/drawing/2014/main" id="{B3EC5A47-9D5E-61E4-73A9-B37F870D0C7C}"/>
              </a:ext>
            </a:extLst>
          </p:cNvPr>
          <p:cNvSpPr txBox="1"/>
          <p:nvPr/>
        </p:nvSpPr>
        <p:spPr>
          <a:xfrm>
            <a:off x="7698834" y="1365258"/>
            <a:ext cx="2853666" cy="461665"/>
          </a:xfrm>
          <a:prstGeom prst="rect">
            <a:avLst/>
          </a:prstGeom>
          <a:noFill/>
        </p:spPr>
        <p:txBody>
          <a:bodyPr wrap="none" rtlCol="0">
            <a:spAutoFit/>
          </a:bodyPr>
          <a:lstStyle/>
          <a:p>
            <a:pPr algn="ctr"/>
            <a:r>
              <a:rPr lang="en-US" sz="2400" b="1" dirty="0">
                <a:latin typeface="Times New Roman" panose="02020603050405020304" pitchFamily="18" charset="0"/>
                <a:cs typeface="Times New Roman" panose="02020603050405020304" pitchFamily="18" charset="0"/>
              </a:rPr>
              <a:t>Divide and Conquer</a:t>
            </a:r>
          </a:p>
        </p:txBody>
      </p:sp>
      <p:sp>
        <p:nvSpPr>
          <p:cNvPr id="10" name="TextBox 9">
            <a:extLst>
              <a:ext uri="{FF2B5EF4-FFF2-40B4-BE49-F238E27FC236}">
                <a16:creationId xmlns:a16="http://schemas.microsoft.com/office/drawing/2014/main" id="{8233EDD9-508F-722B-733A-DA4649984C97}"/>
              </a:ext>
            </a:extLst>
          </p:cNvPr>
          <p:cNvSpPr txBox="1"/>
          <p:nvPr/>
        </p:nvSpPr>
        <p:spPr>
          <a:xfrm>
            <a:off x="7125310" y="1975812"/>
            <a:ext cx="4649213" cy="1569660"/>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 </a:t>
            </a:r>
          </a:p>
          <a:p>
            <a:r>
              <a:rPr lang="en-AU" sz="2400" dirty="0">
                <a:latin typeface="Times New Roman" panose="02020603050405020304" pitchFamily="18" charset="0"/>
                <a:cs typeface="Times New Roman" panose="02020603050405020304" pitchFamily="18" charset="0"/>
              </a:rPr>
              <a:t>      return F(n-1) + F(n-2) }</a:t>
            </a:r>
            <a:endParaRPr lang="en-US"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1FD5A0F-F793-CF39-E8A9-31ACA77AE3E6}"/>
              </a:ext>
            </a:extLst>
          </p:cNvPr>
          <p:cNvSpPr txBox="1"/>
          <p:nvPr/>
        </p:nvSpPr>
        <p:spPr>
          <a:xfrm>
            <a:off x="6112720" y="5115396"/>
            <a:ext cx="6099242" cy="1569660"/>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F(5) = F(4) + F(3) </a:t>
            </a:r>
          </a:p>
          <a:p>
            <a:r>
              <a:rPr lang="en-AU" sz="2400" dirty="0">
                <a:latin typeface="Times New Roman" panose="02020603050405020304" pitchFamily="18" charset="0"/>
                <a:cs typeface="Times New Roman" panose="02020603050405020304" pitchFamily="18" charset="0"/>
              </a:rPr>
              <a:t>        = {F(3)+F(2)} + {F(2)+F(1)} </a:t>
            </a:r>
          </a:p>
          <a:p>
            <a:r>
              <a:rPr lang="en-AU" sz="2400" dirty="0">
                <a:latin typeface="Times New Roman" panose="02020603050405020304" pitchFamily="18" charset="0"/>
                <a:cs typeface="Times New Roman" panose="02020603050405020304" pitchFamily="18" charset="0"/>
              </a:rPr>
              <a:t>        = {[F(2)+F(1)]+1} + {1+1} </a:t>
            </a:r>
          </a:p>
          <a:p>
            <a:r>
              <a:rPr lang="en-AU" sz="2400" dirty="0">
                <a:latin typeface="Times New Roman" panose="02020603050405020304" pitchFamily="18" charset="0"/>
                <a:cs typeface="Times New Roman" panose="02020603050405020304" pitchFamily="18" charset="0"/>
              </a:rPr>
              <a:t>        = 1+1+1+1+1 = 5</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18B86B5-597A-E11A-4B7E-E4D9FA4C6BB3}"/>
              </a:ext>
            </a:extLst>
          </p:cNvPr>
          <p:cNvSpPr txBox="1"/>
          <p:nvPr/>
        </p:nvSpPr>
        <p:spPr>
          <a:xfrm>
            <a:off x="1030733" y="1800714"/>
            <a:ext cx="4223827" cy="2677656"/>
          </a:xfrm>
          <a:prstGeom prst="rect">
            <a:avLst/>
          </a:prstGeom>
          <a:noFill/>
          <a:ln>
            <a:solidFill>
              <a:schemeClr val="tx1"/>
            </a:solidFill>
          </a:ln>
        </p:spPr>
        <p:txBody>
          <a:bodyPr wrap="square">
            <a:spAutoFit/>
          </a:bodyPr>
          <a:lstStyle/>
          <a:p>
            <a:r>
              <a:rPr lang="en-AU" sz="2400" dirty="0">
                <a:latin typeface="Times New Roman" panose="02020603050405020304" pitchFamily="18" charset="0"/>
                <a:cs typeface="Times New Roman" panose="02020603050405020304" pitchFamily="18" charset="0"/>
              </a:rPr>
              <a:t>for </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=1 to 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a:t>
            </a:r>
            <a:r>
              <a:rPr lang="en-AU" sz="2400" dirty="0" err="1">
                <a:latin typeface="Times New Roman" panose="02020603050405020304" pitchFamily="18" charset="0"/>
                <a:cs typeface="Times New Roman" panose="02020603050405020304" pitchFamily="18" charset="0"/>
              </a:rPr>
              <a:t>i</a:t>
            </a:r>
            <a:r>
              <a:rPr lang="en-AU" sz="2400" dirty="0">
                <a:latin typeface="Times New Roman" panose="02020603050405020304" pitchFamily="18" charset="0"/>
                <a:cs typeface="Times New Roman" panose="02020603050405020304" pitchFamily="18" charset="0"/>
              </a:rPr>
              <a:t>] = -1 </a:t>
            </a:r>
          </a:p>
          <a:p>
            <a:r>
              <a:rPr lang="en-AU" sz="2400" dirty="0">
                <a:latin typeface="Times New Roman" panose="02020603050405020304" pitchFamily="18" charset="0"/>
                <a:cs typeface="Times New Roman" panose="02020603050405020304" pitchFamily="18" charset="0"/>
              </a:rPr>
              <a:t>function F(n)</a:t>
            </a:r>
          </a:p>
          <a:p>
            <a:r>
              <a:rPr lang="en-AU" sz="2400" dirty="0">
                <a:latin typeface="Times New Roman" panose="02020603050405020304" pitchFamily="18" charset="0"/>
                <a:cs typeface="Times New Roman" panose="02020603050405020304" pitchFamily="18" charset="0"/>
              </a:rPr>
              <a:t>   if (n &lt; 3) return 1 </a:t>
            </a:r>
          </a:p>
          <a:p>
            <a:r>
              <a:rPr lang="en-AU" sz="2400" dirty="0">
                <a:latin typeface="Times New Roman" panose="02020603050405020304" pitchFamily="18" charset="0"/>
                <a:cs typeface="Times New Roman" panose="02020603050405020304" pitchFamily="18" charset="0"/>
              </a:rPr>
              <a:t>   else</a:t>
            </a:r>
          </a:p>
          <a:p>
            <a:r>
              <a:rPr lang="en-AU" sz="2400" dirty="0">
                <a:latin typeface="Times New Roman" panose="02020603050405020304" pitchFamily="18" charset="0"/>
                <a:cs typeface="Times New Roman" panose="02020603050405020304" pitchFamily="18" charset="0"/>
              </a:rPr>
              <a:t>      if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-1)</a:t>
            </a:r>
          </a:p>
          <a:p>
            <a:r>
              <a:rPr lang="en-AU" sz="2400" dirty="0">
                <a:latin typeface="Times New Roman" panose="02020603050405020304" pitchFamily="18" charset="0"/>
                <a:cs typeface="Times New Roman" panose="02020603050405020304" pitchFamily="18" charset="0"/>
              </a:rPr>
              <a:t>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 = F(n-1) + F(n-2) </a:t>
            </a:r>
          </a:p>
          <a:p>
            <a:r>
              <a:rPr lang="en-AU" sz="2400" dirty="0">
                <a:latin typeface="Times New Roman" panose="02020603050405020304" pitchFamily="18" charset="0"/>
                <a:cs typeface="Times New Roman" panose="02020603050405020304" pitchFamily="18" charset="0"/>
              </a:rPr>
              <a:t>      return </a:t>
            </a:r>
            <a:r>
              <a:rPr lang="en-AU" sz="2400" dirty="0" err="1">
                <a:latin typeface="Times New Roman" panose="02020603050405020304" pitchFamily="18" charset="0"/>
                <a:cs typeface="Times New Roman" panose="02020603050405020304" pitchFamily="18" charset="0"/>
              </a:rPr>
              <a:t>dict</a:t>
            </a:r>
            <a:r>
              <a:rPr lang="en-AU" sz="2400" dirty="0">
                <a:latin typeface="Times New Roman" panose="02020603050405020304" pitchFamily="18" charset="0"/>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DF042E-E7D4-5164-9700-911C276E3CE6}"/>
              </a:ext>
            </a:extLst>
          </p:cNvPr>
          <p:cNvSpPr txBox="1"/>
          <p:nvPr/>
        </p:nvSpPr>
        <p:spPr>
          <a:xfrm>
            <a:off x="267562" y="4921072"/>
            <a:ext cx="6099242" cy="1938992"/>
          </a:xfrm>
          <a:prstGeom prst="rect">
            <a:avLst/>
          </a:prstGeom>
          <a:noFill/>
        </p:spPr>
        <p:txBody>
          <a:bodyPr wrap="square">
            <a:spAutoFit/>
          </a:bodyPr>
          <a:lstStyle/>
          <a:p>
            <a:r>
              <a:rPr lang="en-AU" sz="2400" dirty="0">
                <a:latin typeface="Times New Roman" panose="02020603050405020304" pitchFamily="18" charset="0"/>
                <a:cs typeface="Times New Roman" panose="02020603050405020304" pitchFamily="18" charset="0"/>
              </a:rPr>
              <a:t>F(1) = 1</a:t>
            </a:r>
          </a:p>
          <a:p>
            <a:r>
              <a:rPr lang="en-AU" sz="2400" dirty="0">
                <a:latin typeface="Times New Roman" panose="02020603050405020304" pitchFamily="18" charset="0"/>
                <a:cs typeface="Times New Roman" panose="02020603050405020304" pitchFamily="18" charset="0"/>
              </a:rPr>
              <a:t>F(2) = 1</a:t>
            </a:r>
          </a:p>
          <a:p>
            <a:r>
              <a:rPr lang="en-AU" sz="2400" dirty="0">
                <a:latin typeface="Times New Roman" panose="02020603050405020304" pitchFamily="18" charset="0"/>
                <a:cs typeface="Times New Roman" panose="02020603050405020304" pitchFamily="18" charset="0"/>
              </a:rPr>
              <a:t>F(3) = F(2) + F(1) = 1 + 1 = 2</a:t>
            </a:r>
          </a:p>
          <a:p>
            <a:r>
              <a:rPr lang="en-AU" sz="2400" dirty="0">
                <a:latin typeface="Times New Roman" panose="02020603050405020304" pitchFamily="18" charset="0"/>
                <a:cs typeface="Times New Roman" panose="02020603050405020304" pitchFamily="18" charset="0"/>
              </a:rPr>
              <a:t>F(4) = F(3) + F(2) = 2 + 1 = 3</a:t>
            </a:r>
          </a:p>
          <a:p>
            <a:r>
              <a:rPr lang="en-AU" sz="2400" dirty="0">
                <a:latin typeface="Times New Roman" panose="02020603050405020304" pitchFamily="18" charset="0"/>
                <a:cs typeface="Times New Roman" panose="02020603050405020304" pitchFamily="18" charset="0"/>
              </a:rPr>
              <a:t>F(5) = F(4) + F(3) = 3 + 2 = 5</a:t>
            </a:r>
          </a:p>
        </p:txBody>
      </p:sp>
      <p:sp>
        <p:nvSpPr>
          <p:cNvPr id="16" name="TextBox 15">
            <a:extLst>
              <a:ext uri="{FF2B5EF4-FFF2-40B4-BE49-F238E27FC236}">
                <a16:creationId xmlns:a16="http://schemas.microsoft.com/office/drawing/2014/main" id="{69156EBB-3ED3-957D-C32B-8D5B8AAA7D2F}"/>
              </a:ext>
            </a:extLst>
          </p:cNvPr>
          <p:cNvSpPr txBox="1"/>
          <p:nvPr/>
        </p:nvSpPr>
        <p:spPr>
          <a:xfrm>
            <a:off x="1425888" y="4510275"/>
            <a:ext cx="472896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Store solutions of sub-problems, sub-problems are dependent. </a:t>
            </a:r>
          </a:p>
          <a:p>
            <a:pPr marL="285750" indent="-285750">
              <a:buFont typeface="Symbol" pitchFamily="2" charset="2"/>
              <a:buChar char="Þ"/>
            </a:pPr>
            <a:r>
              <a:rPr lang="en-US" sz="2400" b="1" dirty="0">
                <a:latin typeface="Times New Roman" panose="02020603050405020304" pitchFamily="18" charset="0"/>
                <a:cs typeface="Times New Roman" panose="02020603050405020304" pitchFamily="18" charset="0"/>
              </a:rPr>
              <a:t> Call sub-problems once</a:t>
            </a:r>
          </a:p>
        </p:txBody>
      </p:sp>
      <p:sp>
        <p:nvSpPr>
          <p:cNvPr id="17" name="TextBox 16">
            <a:extLst>
              <a:ext uri="{FF2B5EF4-FFF2-40B4-BE49-F238E27FC236}">
                <a16:creationId xmlns:a16="http://schemas.microsoft.com/office/drawing/2014/main" id="{9D02DEA3-0346-536A-88E7-777604AA7CFE}"/>
              </a:ext>
            </a:extLst>
          </p:cNvPr>
          <p:cNvSpPr txBox="1"/>
          <p:nvPr/>
        </p:nvSpPr>
        <p:spPr>
          <a:xfrm>
            <a:off x="6197824" y="3850378"/>
            <a:ext cx="3760492"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Sub-problems are independent =&gt; Call sub-problems multiple times.</a:t>
            </a:r>
          </a:p>
        </p:txBody>
      </p:sp>
      <p:sp>
        <p:nvSpPr>
          <p:cNvPr id="18" name="TextBox 17">
            <a:extLst>
              <a:ext uri="{FF2B5EF4-FFF2-40B4-BE49-F238E27FC236}">
                <a16:creationId xmlns:a16="http://schemas.microsoft.com/office/drawing/2014/main" id="{66DA5E2A-A52E-D42B-5263-C3097A0B3FDD}"/>
              </a:ext>
            </a:extLst>
          </p:cNvPr>
          <p:cNvSpPr txBox="1"/>
          <p:nvPr/>
        </p:nvSpPr>
        <p:spPr>
          <a:xfrm>
            <a:off x="10376584" y="4510273"/>
            <a:ext cx="204093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F(4): 1 time</a:t>
            </a:r>
          </a:p>
          <a:p>
            <a:r>
              <a:rPr lang="en-US" sz="2400" b="1" dirty="0">
                <a:latin typeface="Times New Roman" panose="02020603050405020304" pitchFamily="18" charset="0"/>
                <a:cs typeface="Times New Roman" panose="02020603050405020304" pitchFamily="18" charset="0"/>
              </a:rPr>
              <a:t>F(3): 2 times</a:t>
            </a:r>
          </a:p>
          <a:p>
            <a:r>
              <a:rPr lang="en-US" sz="2400" b="1" dirty="0">
                <a:latin typeface="Times New Roman" panose="02020603050405020304" pitchFamily="18" charset="0"/>
                <a:cs typeface="Times New Roman" panose="02020603050405020304" pitchFamily="18" charset="0"/>
              </a:rPr>
              <a:t>F(2): 3 times</a:t>
            </a:r>
          </a:p>
          <a:p>
            <a:r>
              <a:rPr lang="en-US" sz="2400" b="1" dirty="0">
                <a:latin typeface="Times New Roman" panose="02020603050405020304" pitchFamily="18" charset="0"/>
                <a:cs typeface="Times New Roman" panose="02020603050405020304" pitchFamily="18" charset="0"/>
              </a:rPr>
              <a:t>F(1): 2 times</a:t>
            </a:r>
          </a:p>
        </p:txBody>
      </p:sp>
    </p:spTree>
    <p:extLst>
      <p:ext uri="{BB962C8B-B14F-4D97-AF65-F5344CB8AC3E}">
        <p14:creationId xmlns:p14="http://schemas.microsoft.com/office/powerpoint/2010/main" val="196736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Coin change. Given an integer array of coins[] of size N representing different types of currency and an integer sum. The task is to find the number of ways to make sum by using different combinations from coins[]. </a:t>
            </a:r>
            <a:br>
              <a:rPr lang="en-US" b="1" dirty="0"/>
            </a:br>
            <a:r>
              <a:rPr lang="en-US" b="1" dirty="0"/>
              <a:t>Compare dynamic programming and recursive algorithm.</a:t>
            </a:r>
          </a:p>
        </p:txBody>
      </p:sp>
    </p:spTree>
    <p:extLst>
      <p:ext uri="{BB962C8B-B14F-4D97-AF65-F5344CB8AC3E}">
        <p14:creationId xmlns:p14="http://schemas.microsoft.com/office/powerpoint/2010/main" val="1143782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Recursive algorithm</a:t>
            </a:r>
          </a:p>
          <a:p>
            <a:r>
              <a:rPr lang="en-US" dirty="0"/>
              <a:t>Idea:</a:t>
            </a:r>
          </a:p>
          <a:p>
            <a:pPr marL="0" indent="0">
              <a:buNone/>
            </a:pPr>
            <a:r>
              <a:rPr lang="en-US" dirty="0"/>
              <a:t>Number of ways = number of solutions include coins[</a:t>
            </a:r>
            <a:r>
              <a:rPr lang="en-US" dirty="0" err="1"/>
              <a:t>i</a:t>
            </a:r>
            <a:r>
              <a:rPr lang="en-US" dirty="0"/>
              <a:t>] and exclude coins[</a:t>
            </a:r>
            <a:r>
              <a:rPr lang="en-US" dirty="0" err="1"/>
              <a:t>i</a:t>
            </a:r>
            <a:r>
              <a:rPr lang="en-US" dirty="0"/>
              <a:t>]</a:t>
            </a:r>
          </a:p>
          <a:p>
            <a:r>
              <a:rPr lang="en-US" dirty="0"/>
              <a:t>For examples: 3 coins [1, 2, 3], sum = 4</a:t>
            </a:r>
          </a:p>
          <a:p>
            <a:pPr marL="0" indent="0">
              <a:buNone/>
            </a:pPr>
            <a:endParaRPr lang="en-US" dirty="0"/>
          </a:p>
        </p:txBody>
      </p:sp>
    </p:spTree>
    <p:extLst>
      <p:ext uri="{BB962C8B-B14F-4D97-AF65-F5344CB8AC3E}">
        <p14:creationId xmlns:p14="http://schemas.microsoft.com/office/powerpoint/2010/main" val="160406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3FC606-8B7A-6B1D-335D-F48CD9A5DBFE}"/>
              </a:ext>
            </a:extLst>
          </p:cNvPr>
          <p:cNvSpPr txBox="1"/>
          <p:nvPr/>
        </p:nvSpPr>
        <p:spPr>
          <a:xfrm>
            <a:off x="2467985" y="0"/>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sp>
        <p:nvSpPr>
          <p:cNvPr id="5" name="TextBox 4">
            <a:extLst>
              <a:ext uri="{FF2B5EF4-FFF2-40B4-BE49-F238E27FC236}">
                <a16:creationId xmlns:a16="http://schemas.microsoft.com/office/drawing/2014/main" id="{3FBF9ADE-772A-83F9-668B-7B45A8E58223}"/>
              </a:ext>
            </a:extLst>
          </p:cNvPr>
          <p:cNvSpPr txBox="1"/>
          <p:nvPr/>
        </p:nvSpPr>
        <p:spPr>
          <a:xfrm>
            <a:off x="1330429"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1)</a:t>
            </a:r>
          </a:p>
        </p:txBody>
      </p:sp>
      <p:sp>
        <p:nvSpPr>
          <p:cNvPr id="6" name="TextBox 5">
            <a:extLst>
              <a:ext uri="{FF2B5EF4-FFF2-40B4-BE49-F238E27FC236}">
                <a16:creationId xmlns:a16="http://schemas.microsoft.com/office/drawing/2014/main" id="{203ECA4B-0342-19DC-0C5A-5CFFB8FBA1D3}"/>
              </a:ext>
            </a:extLst>
          </p:cNvPr>
          <p:cNvSpPr txBox="1"/>
          <p:nvPr/>
        </p:nvSpPr>
        <p:spPr>
          <a:xfrm>
            <a:off x="3523900" y="1329603"/>
            <a:ext cx="17620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4)</a:t>
            </a:r>
          </a:p>
        </p:txBody>
      </p:sp>
      <p:cxnSp>
        <p:nvCxnSpPr>
          <p:cNvPr id="8" name="Straight Arrow Connector 7">
            <a:extLst>
              <a:ext uri="{FF2B5EF4-FFF2-40B4-BE49-F238E27FC236}">
                <a16:creationId xmlns:a16="http://schemas.microsoft.com/office/drawing/2014/main" id="{D135D699-EA2C-B48E-5C21-75D16F9ACA7F}"/>
              </a:ext>
            </a:extLst>
          </p:cNvPr>
          <p:cNvCxnSpPr>
            <a:stCxn id="4" idx="2"/>
            <a:endCxn id="5" idx="0"/>
          </p:cNvCxnSpPr>
          <p:nvPr/>
        </p:nvCxnSpPr>
        <p:spPr>
          <a:xfrm flipH="1">
            <a:off x="2211440" y="461663"/>
            <a:ext cx="1137556"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31B43B-4F1E-305B-BE2C-1963427EAF2D}"/>
              </a:ext>
            </a:extLst>
          </p:cNvPr>
          <p:cNvCxnSpPr>
            <a:cxnSpLocks/>
            <a:stCxn id="4" idx="2"/>
            <a:endCxn id="6" idx="0"/>
          </p:cNvCxnSpPr>
          <p:nvPr/>
        </p:nvCxnSpPr>
        <p:spPr>
          <a:xfrm>
            <a:off x="3348998" y="461663"/>
            <a:ext cx="1055915" cy="8679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CE9958-145F-270A-B466-8CCC46691769}"/>
              </a:ext>
            </a:extLst>
          </p:cNvPr>
          <p:cNvSpPr txBox="1"/>
          <p:nvPr/>
        </p:nvSpPr>
        <p:spPr>
          <a:xfrm>
            <a:off x="66265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15" name="TextBox 14">
            <a:extLst>
              <a:ext uri="{FF2B5EF4-FFF2-40B4-BE49-F238E27FC236}">
                <a16:creationId xmlns:a16="http://schemas.microsoft.com/office/drawing/2014/main" id="{FF6EF570-F4E2-7F0A-1087-C256B78655D5}"/>
              </a:ext>
            </a:extLst>
          </p:cNvPr>
          <p:cNvSpPr txBox="1"/>
          <p:nvPr/>
        </p:nvSpPr>
        <p:spPr>
          <a:xfrm>
            <a:off x="4317081" y="461661"/>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4</a:t>
            </a:r>
          </a:p>
        </p:txBody>
      </p:sp>
      <p:sp>
        <p:nvSpPr>
          <p:cNvPr id="16" name="TextBox 15">
            <a:extLst>
              <a:ext uri="{FF2B5EF4-FFF2-40B4-BE49-F238E27FC236}">
                <a16:creationId xmlns:a16="http://schemas.microsoft.com/office/drawing/2014/main" id="{FE72D7B8-5994-7AF6-9C69-862A43593C89}"/>
              </a:ext>
            </a:extLst>
          </p:cNvPr>
          <p:cNvSpPr txBox="1"/>
          <p:nvPr/>
        </p:nvSpPr>
        <p:spPr>
          <a:xfrm>
            <a:off x="7003932" y="184487"/>
            <a:ext cx="3904672"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4 using {1, 2, 3}</a:t>
            </a:r>
          </a:p>
          <a:p>
            <a:pPr algn="ctr"/>
            <a:r>
              <a:rPr lang="en-US" sz="2000" dirty="0">
                <a:latin typeface="Times New Roman" panose="02020603050405020304" pitchFamily="18" charset="0"/>
                <a:cs typeface="Times New Roman" panose="02020603050405020304" pitchFamily="18" charset="0"/>
              </a:rPr>
              <a:t>= number of ways to make 4 choosing 3 and not choosing 3</a:t>
            </a:r>
          </a:p>
        </p:txBody>
      </p:sp>
      <p:sp>
        <p:nvSpPr>
          <p:cNvPr id="17" name="TextBox 16">
            <a:extLst>
              <a:ext uri="{FF2B5EF4-FFF2-40B4-BE49-F238E27FC236}">
                <a16:creationId xmlns:a16="http://schemas.microsoft.com/office/drawing/2014/main" id="{1D6F8606-013C-7FA5-12EA-97B9552D4D57}"/>
              </a:ext>
            </a:extLst>
          </p:cNvPr>
          <p:cNvSpPr txBox="1"/>
          <p:nvPr/>
        </p:nvSpPr>
        <p:spPr>
          <a:xfrm>
            <a:off x="398123" y="2819264"/>
            <a:ext cx="186461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3}, </a:t>
            </a:r>
            <a:r>
              <a:rPr lang="en-US" sz="2400" b="1" dirty="0">
                <a:solidFill>
                  <a:srgbClr val="FF0000"/>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759F9ADC-5325-0698-D0D3-5443758C0F94}"/>
              </a:ext>
            </a:extLst>
          </p:cNvPr>
          <p:cNvSpPr txBox="1"/>
          <p:nvPr/>
        </p:nvSpPr>
        <p:spPr>
          <a:xfrm>
            <a:off x="2477670" y="28192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1)</a:t>
            </a:r>
          </a:p>
        </p:txBody>
      </p:sp>
      <p:cxnSp>
        <p:nvCxnSpPr>
          <p:cNvPr id="19" name="Straight Arrow Connector 18">
            <a:extLst>
              <a:ext uri="{FF2B5EF4-FFF2-40B4-BE49-F238E27FC236}">
                <a16:creationId xmlns:a16="http://schemas.microsoft.com/office/drawing/2014/main" id="{02EF4580-50DF-1F90-E80A-EBB755EE0409}"/>
              </a:ext>
            </a:extLst>
          </p:cNvPr>
          <p:cNvCxnSpPr>
            <a:cxnSpLocks/>
            <a:stCxn id="5" idx="2"/>
            <a:endCxn id="17" idx="0"/>
          </p:cNvCxnSpPr>
          <p:nvPr/>
        </p:nvCxnSpPr>
        <p:spPr>
          <a:xfrm flipH="1">
            <a:off x="1330430" y="1791268"/>
            <a:ext cx="881010"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224A3B8-ADD7-92B8-0B7A-E9CB47014123}"/>
              </a:ext>
            </a:extLst>
          </p:cNvPr>
          <p:cNvCxnSpPr>
            <a:cxnSpLocks/>
            <a:stCxn id="5" idx="2"/>
            <a:endCxn id="18" idx="0"/>
          </p:cNvCxnSpPr>
          <p:nvPr/>
        </p:nvCxnSpPr>
        <p:spPr>
          <a:xfrm>
            <a:off x="2211440" y="17912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2BAA874-FED8-507D-3418-D92FEE844D99}"/>
              </a:ext>
            </a:extLst>
          </p:cNvPr>
          <p:cNvSpPr txBox="1"/>
          <p:nvPr/>
        </p:nvSpPr>
        <p:spPr>
          <a:xfrm>
            <a:off x="0" y="189899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3,</a:t>
            </a:r>
          </a:p>
          <a:p>
            <a:r>
              <a:rPr lang="en-US" sz="2000" dirty="0">
                <a:latin typeface="Times New Roman" panose="02020603050405020304" pitchFamily="18" charset="0"/>
                <a:cs typeface="Times New Roman" panose="02020603050405020304" pitchFamily="18" charset="0"/>
              </a:rPr>
              <a:t>sum remains 1</a:t>
            </a:r>
          </a:p>
        </p:txBody>
      </p:sp>
      <p:sp>
        <p:nvSpPr>
          <p:cNvPr id="28" name="TextBox 27">
            <a:extLst>
              <a:ext uri="{FF2B5EF4-FFF2-40B4-BE49-F238E27FC236}">
                <a16:creationId xmlns:a16="http://schemas.microsoft.com/office/drawing/2014/main" id="{88D281CA-40DE-615E-8766-153F6BB0402A}"/>
              </a:ext>
            </a:extLst>
          </p:cNvPr>
          <p:cNvSpPr txBox="1"/>
          <p:nvPr/>
        </p:nvSpPr>
        <p:spPr>
          <a:xfrm>
            <a:off x="3007492" y="1940750"/>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3,</a:t>
            </a:r>
          </a:p>
          <a:p>
            <a:r>
              <a:rPr lang="en-US" sz="2000" dirty="0">
                <a:latin typeface="Times New Roman" panose="02020603050405020304" pitchFamily="18" charset="0"/>
                <a:cs typeface="Times New Roman" panose="02020603050405020304" pitchFamily="18" charset="0"/>
              </a:rPr>
              <a:t>sum remains 1</a:t>
            </a:r>
          </a:p>
        </p:txBody>
      </p:sp>
      <p:sp>
        <p:nvSpPr>
          <p:cNvPr id="29" name="TextBox 28">
            <a:extLst>
              <a:ext uri="{FF2B5EF4-FFF2-40B4-BE49-F238E27FC236}">
                <a16:creationId xmlns:a16="http://schemas.microsoft.com/office/drawing/2014/main" id="{B8D26438-711D-90D1-1CB3-BAD5F23F977A}"/>
              </a:ext>
            </a:extLst>
          </p:cNvPr>
          <p:cNvSpPr txBox="1"/>
          <p:nvPr/>
        </p:nvSpPr>
        <p:spPr>
          <a:xfrm>
            <a:off x="1577226" y="4479553"/>
            <a:ext cx="1556836"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b="1" dirty="0">
                <a:solidFill>
                  <a:srgbClr val="FF0000"/>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p>
        </p:txBody>
      </p:sp>
      <p:sp>
        <p:nvSpPr>
          <p:cNvPr id="30" name="TextBox 29">
            <a:extLst>
              <a:ext uri="{FF2B5EF4-FFF2-40B4-BE49-F238E27FC236}">
                <a16:creationId xmlns:a16="http://schemas.microsoft.com/office/drawing/2014/main" id="{2D291FFC-7870-AD2E-6237-615383DD2E43}"/>
              </a:ext>
            </a:extLst>
          </p:cNvPr>
          <p:cNvSpPr txBox="1"/>
          <p:nvPr/>
        </p:nvSpPr>
        <p:spPr>
          <a:xfrm>
            <a:off x="3656772" y="4479553"/>
            <a:ext cx="114646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1)</a:t>
            </a:r>
          </a:p>
        </p:txBody>
      </p:sp>
      <p:cxnSp>
        <p:nvCxnSpPr>
          <p:cNvPr id="31" name="Straight Arrow Connector 30">
            <a:extLst>
              <a:ext uri="{FF2B5EF4-FFF2-40B4-BE49-F238E27FC236}">
                <a16:creationId xmlns:a16="http://schemas.microsoft.com/office/drawing/2014/main" id="{14260025-FAB9-ACAB-6640-D6C119B7E898}"/>
              </a:ext>
            </a:extLst>
          </p:cNvPr>
          <p:cNvCxnSpPr>
            <a:cxnSpLocks/>
            <a:endCxn id="29" idx="0"/>
          </p:cNvCxnSpPr>
          <p:nvPr/>
        </p:nvCxnSpPr>
        <p:spPr>
          <a:xfrm flipH="1">
            <a:off x="2355644" y="3451557"/>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A63CD00-6F81-2FAF-5FA7-989366D7BBC3}"/>
              </a:ext>
            </a:extLst>
          </p:cNvPr>
          <p:cNvCxnSpPr>
            <a:cxnSpLocks/>
            <a:endCxn id="30" idx="0"/>
          </p:cNvCxnSpPr>
          <p:nvPr/>
        </p:nvCxnSpPr>
        <p:spPr>
          <a:xfrm>
            <a:off x="3236655" y="3451557"/>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16D3915-33EF-3DF4-C679-733824A27F6C}"/>
              </a:ext>
            </a:extLst>
          </p:cNvPr>
          <p:cNvSpPr txBox="1"/>
          <p:nvPr/>
        </p:nvSpPr>
        <p:spPr>
          <a:xfrm>
            <a:off x="889924" y="3548707"/>
            <a:ext cx="1762021"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2,</a:t>
            </a:r>
          </a:p>
          <a:p>
            <a:r>
              <a:rPr lang="en-US" sz="2000" dirty="0">
                <a:latin typeface="Times New Roman" panose="02020603050405020304" pitchFamily="18" charset="0"/>
                <a:cs typeface="Times New Roman" panose="02020603050405020304" pitchFamily="18" charset="0"/>
              </a:rPr>
              <a:t>sum remains -1</a:t>
            </a:r>
          </a:p>
        </p:txBody>
      </p:sp>
      <p:sp>
        <p:nvSpPr>
          <p:cNvPr id="34" name="TextBox 33">
            <a:extLst>
              <a:ext uri="{FF2B5EF4-FFF2-40B4-BE49-F238E27FC236}">
                <a16:creationId xmlns:a16="http://schemas.microsoft.com/office/drawing/2014/main" id="{546ED3DA-E13A-A57A-36E3-BF4CCD2C4CB3}"/>
              </a:ext>
            </a:extLst>
          </p:cNvPr>
          <p:cNvSpPr txBox="1"/>
          <p:nvPr/>
        </p:nvSpPr>
        <p:spPr>
          <a:xfrm>
            <a:off x="4032707" y="3601039"/>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2,</a:t>
            </a:r>
          </a:p>
          <a:p>
            <a:r>
              <a:rPr lang="en-US" sz="2000" dirty="0">
                <a:latin typeface="Times New Roman" panose="02020603050405020304" pitchFamily="18" charset="0"/>
                <a:cs typeface="Times New Roman" panose="02020603050405020304" pitchFamily="18" charset="0"/>
              </a:rPr>
              <a:t>sum remains 1</a:t>
            </a:r>
          </a:p>
        </p:txBody>
      </p:sp>
      <p:sp>
        <p:nvSpPr>
          <p:cNvPr id="45" name="TextBox 44">
            <a:extLst>
              <a:ext uri="{FF2B5EF4-FFF2-40B4-BE49-F238E27FC236}">
                <a16:creationId xmlns:a16="http://schemas.microsoft.com/office/drawing/2014/main" id="{4B6BDA8E-D650-B535-8A70-F51AFDDAEBBB}"/>
              </a:ext>
            </a:extLst>
          </p:cNvPr>
          <p:cNvSpPr txBox="1"/>
          <p:nvPr/>
        </p:nvSpPr>
        <p:spPr>
          <a:xfrm>
            <a:off x="2684437" y="6066364"/>
            <a:ext cx="1454244"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({1, 2}, </a:t>
            </a:r>
            <a:r>
              <a:rPr lang="en-US" sz="2400" dirty="0">
                <a:solidFill>
                  <a:srgbClr val="00B050"/>
                </a:solidFill>
                <a:latin typeface="Times New Roman" panose="02020603050405020304"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
        <p:nvSpPr>
          <p:cNvPr id="46" name="TextBox 45">
            <a:extLst>
              <a:ext uri="{FF2B5EF4-FFF2-40B4-BE49-F238E27FC236}">
                <a16:creationId xmlns:a16="http://schemas.microsoft.com/office/drawing/2014/main" id="{B22B80DD-142B-6586-C86A-40E315424743}"/>
              </a:ext>
            </a:extLst>
          </p:cNvPr>
          <p:cNvSpPr txBox="1"/>
          <p:nvPr/>
        </p:nvSpPr>
        <p:spPr>
          <a:xfrm>
            <a:off x="4815280" y="6066364"/>
            <a:ext cx="941283"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t>
            </a:r>
            <a:r>
              <a:rPr lang="en-US" sz="2400" b="1"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1)</a:t>
            </a:r>
          </a:p>
        </p:txBody>
      </p:sp>
      <p:cxnSp>
        <p:nvCxnSpPr>
          <p:cNvPr id="47" name="Straight Arrow Connector 46">
            <a:extLst>
              <a:ext uri="{FF2B5EF4-FFF2-40B4-BE49-F238E27FC236}">
                <a16:creationId xmlns:a16="http://schemas.microsoft.com/office/drawing/2014/main" id="{DF9A3189-4DB1-AA74-C680-9F8C3A631CF8}"/>
              </a:ext>
            </a:extLst>
          </p:cNvPr>
          <p:cNvCxnSpPr>
            <a:cxnSpLocks/>
            <a:endCxn id="45" idx="0"/>
          </p:cNvCxnSpPr>
          <p:nvPr/>
        </p:nvCxnSpPr>
        <p:spPr>
          <a:xfrm flipH="1">
            <a:off x="3411559" y="5038368"/>
            <a:ext cx="881011"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CE78761-C7E8-3015-36F4-7ED46CC809A6}"/>
              </a:ext>
            </a:extLst>
          </p:cNvPr>
          <p:cNvCxnSpPr>
            <a:cxnSpLocks/>
            <a:endCxn id="46" idx="0"/>
          </p:cNvCxnSpPr>
          <p:nvPr/>
        </p:nvCxnSpPr>
        <p:spPr>
          <a:xfrm>
            <a:off x="4292570" y="5038368"/>
            <a:ext cx="993352" cy="102799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73251C1-CDAD-0450-3B69-9E04DC5BA90A}"/>
              </a:ext>
            </a:extLst>
          </p:cNvPr>
          <p:cNvSpPr txBox="1"/>
          <p:nvPr/>
        </p:nvSpPr>
        <p:spPr>
          <a:xfrm>
            <a:off x="1945839"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Choose 1,</a:t>
            </a:r>
          </a:p>
          <a:p>
            <a:r>
              <a:rPr lang="en-US" sz="2000" dirty="0">
                <a:latin typeface="Times New Roman" panose="02020603050405020304" pitchFamily="18" charset="0"/>
                <a:cs typeface="Times New Roman" panose="02020603050405020304" pitchFamily="18" charset="0"/>
              </a:rPr>
              <a:t>sum remains 0</a:t>
            </a:r>
          </a:p>
        </p:txBody>
      </p:sp>
      <p:sp>
        <p:nvSpPr>
          <p:cNvPr id="51" name="TextBox 50">
            <a:extLst>
              <a:ext uri="{FF2B5EF4-FFF2-40B4-BE49-F238E27FC236}">
                <a16:creationId xmlns:a16="http://schemas.microsoft.com/office/drawing/2014/main" id="{BFC9B53E-CEA9-5169-4F07-84F8A9113BC8}"/>
              </a:ext>
            </a:extLst>
          </p:cNvPr>
          <p:cNvSpPr txBox="1"/>
          <p:nvPr/>
        </p:nvSpPr>
        <p:spPr>
          <a:xfrm>
            <a:off x="5088621" y="5135518"/>
            <a:ext cx="1677062" cy="707886"/>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Not choose 1,</a:t>
            </a:r>
          </a:p>
          <a:p>
            <a:r>
              <a:rPr lang="en-US" sz="2000" dirty="0">
                <a:latin typeface="Times New Roman" panose="02020603050405020304" pitchFamily="18" charset="0"/>
                <a:cs typeface="Times New Roman" panose="02020603050405020304" pitchFamily="18" charset="0"/>
              </a:rPr>
              <a:t>sum remains 1</a:t>
            </a:r>
          </a:p>
        </p:txBody>
      </p:sp>
      <p:sp>
        <p:nvSpPr>
          <p:cNvPr id="52" name="TextBox 51">
            <a:extLst>
              <a:ext uri="{FF2B5EF4-FFF2-40B4-BE49-F238E27FC236}">
                <a16:creationId xmlns:a16="http://schemas.microsoft.com/office/drawing/2014/main" id="{3899B3FE-8DDB-EB43-8419-C5FF834BE820}"/>
              </a:ext>
            </a:extLst>
          </p:cNvPr>
          <p:cNvSpPr txBox="1"/>
          <p:nvPr/>
        </p:nvSpPr>
        <p:spPr>
          <a:xfrm>
            <a:off x="5756563" y="6127919"/>
            <a:ext cx="1117614"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No coins</a:t>
            </a:r>
          </a:p>
        </p:txBody>
      </p:sp>
      <p:sp>
        <p:nvSpPr>
          <p:cNvPr id="53" name="TextBox 52">
            <a:extLst>
              <a:ext uri="{FF2B5EF4-FFF2-40B4-BE49-F238E27FC236}">
                <a16:creationId xmlns:a16="http://schemas.microsoft.com/office/drawing/2014/main" id="{89B0753A-9F15-4CAA-97DC-42CEDA342861}"/>
              </a:ext>
            </a:extLst>
          </p:cNvPr>
          <p:cNvSpPr txBox="1"/>
          <p:nvPr/>
        </p:nvSpPr>
        <p:spPr>
          <a:xfrm>
            <a:off x="1095371" y="6013511"/>
            <a:ext cx="1454245" cy="707886"/>
          </a:xfrm>
          <a:prstGeom prst="rect">
            <a:avLst/>
          </a:prstGeom>
          <a:noFill/>
        </p:spPr>
        <p:txBody>
          <a:bodyPr wrap="square" rtlCol="0">
            <a:spAutoFit/>
          </a:bodyPr>
          <a:lstStyle/>
          <a:p>
            <a:pPr algn="ctr"/>
            <a:r>
              <a:rPr lang="en-US" sz="2000" b="1" dirty="0">
                <a:solidFill>
                  <a:srgbClr val="00B050"/>
                </a:solidFill>
                <a:latin typeface="Times New Roman" panose="02020603050405020304" pitchFamily="18" charset="0"/>
                <a:cs typeface="Times New Roman" panose="02020603050405020304" pitchFamily="18" charset="0"/>
              </a:rPr>
              <a:t>Sum=0 =&gt; Count = 1</a:t>
            </a:r>
          </a:p>
        </p:txBody>
      </p:sp>
      <p:sp>
        <p:nvSpPr>
          <p:cNvPr id="54" name="TextBox 53">
            <a:extLst>
              <a:ext uri="{FF2B5EF4-FFF2-40B4-BE49-F238E27FC236}">
                <a16:creationId xmlns:a16="http://schemas.microsoft.com/office/drawing/2014/main" id="{E33FDC41-A952-1061-2583-1F6859E9916D}"/>
              </a:ext>
            </a:extLst>
          </p:cNvPr>
          <p:cNvSpPr txBox="1"/>
          <p:nvPr/>
        </p:nvSpPr>
        <p:spPr>
          <a:xfrm>
            <a:off x="5293772" y="2046651"/>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 3}</a:t>
            </a:r>
          </a:p>
          <a:p>
            <a:pPr algn="ctr"/>
            <a:r>
              <a:rPr lang="en-US" sz="2000" dirty="0">
                <a:latin typeface="Times New Roman" panose="02020603050405020304" pitchFamily="18" charset="0"/>
                <a:cs typeface="Times New Roman" panose="02020603050405020304" pitchFamily="18" charset="0"/>
              </a:rPr>
              <a:t>= number of ways to make 1 choosing 3 and not choosing 3</a:t>
            </a:r>
          </a:p>
        </p:txBody>
      </p:sp>
      <p:sp>
        <p:nvSpPr>
          <p:cNvPr id="55" name="TextBox 54">
            <a:extLst>
              <a:ext uri="{FF2B5EF4-FFF2-40B4-BE49-F238E27FC236}">
                <a16:creationId xmlns:a16="http://schemas.microsoft.com/office/drawing/2014/main" id="{8E6B1832-5B0E-8680-98DF-A33C4119EA74}"/>
              </a:ext>
            </a:extLst>
          </p:cNvPr>
          <p:cNvSpPr txBox="1"/>
          <p:nvPr/>
        </p:nvSpPr>
        <p:spPr>
          <a:xfrm>
            <a:off x="5709769" y="3605857"/>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 2}</a:t>
            </a:r>
          </a:p>
          <a:p>
            <a:pPr algn="ctr"/>
            <a:r>
              <a:rPr lang="en-US" sz="2000" dirty="0">
                <a:latin typeface="Times New Roman" panose="02020603050405020304" pitchFamily="18" charset="0"/>
                <a:cs typeface="Times New Roman" panose="02020603050405020304" pitchFamily="18" charset="0"/>
              </a:rPr>
              <a:t>= number of ways to make 1 choosing 2 and not choosing 2</a:t>
            </a:r>
          </a:p>
        </p:txBody>
      </p:sp>
      <p:sp>
        <p:nvSpPr>
          <p:cNvPr id="56" name="TextBox 55">
            <a:extLst>
              <a:ext uri="{FF2B5EF4-FFF2-40B4-BE49-F238E27FC236}">
                <a16:creationId xmlns:a16="http://schemas.microsoft.com/office/drawing/2014/main" id="{32B7B0BF-D0AB-6A83-BCCB-24DF3AD20DDC}"/>
              </a:ext>
            </a:extLst>
          </p:cNvPr>
          <p:cNvSpPr txBox="1"/>
          <p:nvPr/>
        </p:nvSpPr>
        <p:spPr>
          <a:xfrm>
            <a:off x="6874177" y="5044534"/>
            <a:ext cx="4724751"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Number of ways to make 1 using {1}</a:t>
            </a:r>
          </a:p>
          <a:p>
            <a:pPr algn="ctr"/>
            <a:r>
              <a:rPr lang="en-US" sz="2000" dirty="0">
                <a:latin typeface="Times New Roman" panose="02020603050405020304" pitchFamily="18" charset="0"/>
                <a:cs typeface="Times New Roman" panose="02020603050405020304" pitchFamily="18" charset="0"/>
              </a:rPr>
              <a:t>= number of ways to make 1 choosing 1 and not choosing 1</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0A7426E-6FF6-22FC-1421-6B9C1F6F5F80}"/>
                  </a:ext>
                </a:extLst>
              </p:cNvPr>
              <p:cNvSpPr txBox="1"/>
              <p:nvPr/>
            </p:nvSpPr>
            <p:spPr>
              <a:xfrm>
                <a:off x="6874176" y="6197699"/>
                <a:ext cx="4724751"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Time complexity: O(</a:t>
                </a:r>
                <a14:m>
                  <m:oMath xmlns:m="http://schemas.openxmlformats.org/officeDocument/2006/math">
                    <m:sSup>
                      <m:sSupPr>
                        <m:ctrlPr>
                          <a:rPr lang="vi-VN" sz="2400" b="1" i="1" smtClean="0">
                            <a:latin typeface="Cambria Math" panose="02040503050406030204" pitchFamily="18" charset="0"/>
                            <a:cs typeface="Times New Roman" panose="02020603050405020304" pitchFamily="18" charset="0"/>
                          </a:rPr>
                        </m:ctrlPr>
                      </m:sSupPr>
                      <m:e>
                        <m:r>
                          <a:rPr lang="vi-VN" sz="2400" b="1" i="1" smtClean="0">
                            <a:latin typeface="Cambria Math" panose="02040503050406030204" pitchFamily="18" charset="0"/>
                            <a:cs typeface="Times New Roman" panose="02020603050405020304" pitchFamily="18" charset="0"/>
                          </a:rPr>
                          <m:t>𝟐</m:t>
                        </m:r>
                      </m:e>
                      <m:sup>
                        <m:r>
                          <a:rPr lang="vi-VN" sz="2400" b="1" i="1">
                            <a:latin typeface="Cambria Math" panose="02040503050406030204" pitchFamily="18" charset="0"/>
                            <a:cs typeface="Times New Roman" panose="02020603050405020304" pitchFamily="18" charset="0"/>
                          </a:rPr>
                          <m:t>𝒏</m:t>
                        </m:r>
                      </m:sup>
                    </m:sSup>
                  </m:oMath>
                </a14:m>
                <a:r>
                  <a:rPr lang="en-US" sz="2400" b="1" dirty="0">
                    <a:latin typeface="Times New Roman" panose="02020603050405020304" pitchFamily="18" charset="0"/>
                    <a:cs typeface="Times New Roman" panose="02020603050405020304" pitchFamily="18" charset="0"/>
                  </a:rPr>
                  <a:t>)</a:t>
                </a:r>
              </a:p>
            </p:txBody>
          </p:sp>
        </mc:Choice>
        <mc:Fallback xmlns="">
          <p:sp>
            <p:nvSpPr>
              <p:cNvPr id="57" name="TextBox 56">
                <a:extLst>
                  <a:ext uri="{FF2B5EF4-FFF2-40B4-BE49-F238E27FC236}">
                    <a16:creationId xmlns:a16="http://schemas.microsoft.com/office/drawing/2014/main" id="{40A7426E-6FF6-22FC-1421-6B9C1F6F5F80}"/>
                  </a:ext>
                </a:extLst>
              </p:cNvPr>
              <p:cNvSpPr txBox="1">
                <a:spLocks noRot="1" noChangeAspect="1" noMove="1" noResize="1" noEditPoints="1" noAdjustHandles="1" noChangeArrowheads="1" noChangeShapeType="1" noTextEdit="1"/>
              </p:cNvSpPr>
              <p:nvPr/>
            </p:nvSpPr>
            <p:spPr>
              <a:xfrm>
                <a:off x="6874176" y="6197699"/>
                <a:ext cx="4724751" cy="461665"/>
              </a:xfrm>
              <a:prstGeom prst="rect">
                <a:avLst/>
              </a:prstGeom>
              <a:blipFill>
                <a:blip r:embed="rId3"/>
                <a:stretch>
                  <a:fillRect t="-10811" b="-29730"/>
                </a:stretch>
              </a:blipFill>
            </p:spPr>
            <p:txBody>
              <a:bodyPr/>
              <a:lstStyle/>
              <a:p>
                <a:r>
                  <a:rPr lang="en-US">
                    <a:noFill/>
                  </a:rPr>
                  <a:t> </a:t>
                </a:r>
              </a:p>
            </p:txBody>
          </p:sp>
        </mc:Fallback>
      </mc:AlternateContent>
    </p:spTree>
    <p:extLst>
      <p:ext uri="{BB962C8B-B14F-4D97-AF65-F5344CB8AC3E}">
        <p14:creationId xmlns:p14="http://schemas.microsoft.com/office/powerpoint/2010/main" val="4173472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Ring Topology:</a:t>
            </a:r>
          </a:p>
          <a:p>
            <a:pPr lvl="1"/>
            <a:r>
              <a:rPr lang="en-US" dirty="0"/>
              <a:t>Each node should have exactly two neighbors</a:t>
            </a:r>
          </a:p>
          <a:p>
            <a:pPr lvl="1"/>
            <a:r>
              <a:rPr lang="en-US" dirty="0"/>
              <a:t>The matrix should be symmetric i.e., A[</a:t>
            </a:r>
            <a:r>
              <a:rPr lang="en-US" dirty="0" err="1"/>
              <a:t>i,j</a:t>
            </a:r>
            <a:r>
              <a:rPr lang="en-US" dirty="0"/>
              <a:t>] = A[</a:t>
            </a:r>
            <a:r>
              <a:rPr lang="en-US" dirty="0" err="1"/>
              <a:t>j,i</a:t>
            </a:r>
            <a:r>
              <a:rPr lang="en-US" dirty="0"/>
              <a:t>] for all </a:t>
            </a:r>
            <a:r>
              <a:rPr lang="en-US" dirty="0" err="1"/>
              <a:t>i,j</a:t>
            </a:r>
            <a:endParaRPr lang="en-US" dirty="0"/>
          </a:p>
        </p:txBody>
      </p:sp>
      <p:graphicFrame>
        <p:nvGraphicFramePr>
          <p:cNvPr id="4" name="Table 4">
            <a:extLst>
              <a:ext uri="{FF2B5EF4-FFF2-40B4-BE49-F238E27FC236}">
                <a16:creationId xmlns:a16="http://schemas.microsoft.com/office/drawing/2014/main" id="{7ECEA6DD-E52F-9187-05BA-8136F05A10B8}"/>
              </a:ext>
            </a:extLst>
          </p:cNvPr>
          <p:cNvGraphicFramePr>
            <a:graphicFrameLocks noGrp="1"/>
          </p:cNvGraphicFramePr>
          <p:nvPr>
            <p:extLst>
              <p:ext uri="{D42A27DB-BD31-4B8C-83A1-F6EECF244321}">
                <p14:modId xmlns:p14="http://schemas.microsoft.com/office/powerpoint/2010/main" val="3589669081"/>
              </p:ext>
            </p:extLst>
          </p:nvPr>
        </p:nvGraphicFramePr>
        <p:xfrm>
          <a:off x="2876882" y="3685672"/>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5CA4BC45-BFBD-490F-A177-D266102784F4}"/>
              </a:ext>
            </a:extLst>
          </p:cNvPr>
          <p:cNvGraphicFramePr>
            <a:graphicFrameLocks noGrp="1"/>
          </p:cNvGraphicFramePr>
          <p:nvPr>
            <p:extLst>
              <p:ext uri="{D42A27DB-BD31-4B8C-83A1-F6EECF244321}">
                <p14:modId xmlns:p14="http://schemas.microsoft.com/office/powerpoint/2010/main" val="1539999340"/>
              </p:ext>
            </p:extLst>
          </p:nvPr>
        </p:nvGraphicFramePr>
        <p:xfrm>
          <a:off x="2089484" y="3685672"/>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EF64296E-B6C3-FFCF-0AC5-01630E771EB7}"/>
              </a:ext>
            </a:extLst>
          </p:cNvPr>
          <p:cNvGraphicFramePr>
            <a:graphicFrameLocks noGrp="1"/>
          </p:cNvGraphicFramePr>
          <p:nvPr>
            <p:extLst>
              <p:ext uri="{D42A27DB-BD31-4B8C-83A1-F6EECF244321}">
                <p14:modId xmlns:p14="http://schemas.microsoft.com/office/powerpoint/2010/main" val="467587143"/>
              </p:ext>
            </p:extLst>
          </p:nvPr>
        </p:nvGraphicFramePr>
        <p:xfrm>
          <a:off x="2876882" y="2863955"/>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9F773443-C2C4-AD98-01A6-1F168E67471B}"/>
              </a:ext>
            </a:extLst>
          </p:cNvPr>
          <p:cNvSpPr txBox="1"/>
          <p:nvPr/>
        </p:nvSpPr>
        <p:spPr>
          <a:xfrm>
            <a:off x="2622397" y="6179342"/>
            <a:ext cx="2336409"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Ring Topology</a:t>
            </a:r>
          </a:p>
        </p:txBody>
      </p:sp>
      <p:sp>
        <p:nvSpPr>
          <p:cNvPr id="8" name="Oval 7">
            <a:extLst>
              <a:ext uri="{FF2B5EF4-FFF2-40B4-BE49-F238E27FC236}">
                <a16:creationId xmlns:a16="http://schemas.microsoft.com/office/drawing/2014/main" id="{BC699EA9-4A87-8B11-A077-D7B625FE4D5D}"/>
              </a:ext>
            </a:extLst>
          </p:cNvPr>
          <p:cNvSpPr/>
          <p:nvPr/>
        </p:nvSpPr>
        <p:spPr>
          <a:xfrm>
            <a:off x="8652711" y="31923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1DF129-4265-7C29-EAA7-C7DED2EC07D2}"/>
              </a:ext>
            </a:extLst>
          </p:cNvPr>
          <p:cNvSpPr/>
          <p:nvPr/>
        </p:nvSpPr>
        <p:spPr>
          <a:xfrm>
            <a:off x="6713623" y="3344777"/>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F0614A-D4C0-5A55-E959-F0789020013D}"/>
              </a:ext>
            </a:extLst>
          </p:cNvPr>
          <p:cNvSpPr/>
          <p:nvPr/>
        </p:nvSpPr>
        <p:spPr>
          <a:xfrm>
            <a:off x="6866023" y="5080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0FCCD-4E4D-24EA-5D0D-952CC43401F5}"/>
              </a:ext>
            </a:extLst>
          </p:cNvPr>
          <p:cNvSpPr/>
          <p:nvPr/>
        </p:nvSpPr>
        <p:spPr>
          <a:xfrm>
            <a:off x="8957511" y="51095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3E596B4-8130-CA6A-ABC9-6946177DA9C8}"/>
              </a:ext>
            </a:extLst>
          </p:cNvPr>
          <p:cNvCxnSpPr>
            <a:stCxn id="8" idx="2"/>
            <a:endCxn id="9" idx="6"/>
          </p:cNvCxnSpPr>
          <p:nvPr/>
        </p:nvCxnSpPr>
        <p:spPr>
          <a:xfrm flipH="1">
            <a:off x="7018423" y="3344777"/>
            <a:ext cx="1634288" cy="152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56CB8F-5C84-8D44-989A-2F99DE7C7B17}"/>
              </a:ext>
            </a:extLst>
          </p:cNvPr>
          <p:cNvCxnSpPr>
            <a:cxnSpLocks/>
            <a:stCxn id="9" idx="4"/>
            <a:endCxn id="10" idx="0"/>
          </p:cNvCxnSpPr>
          <p:nvPr/>
        </p:nvCxnSpPr>
        <p:spPr>
          <a:xfrm>
            <a:off x="6866023" y="3649579"/>
            <a:ext cx="152400" cy="143042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7C0EBD1-DAEC-352D-5243-466F52C00C24}"/>
              </a:ext>
            </a:extLst>
          </p:cNvPr>
          <p:cNvCxnSpPr>
            <a:cxnSpLocks/>
            <a:stCxn id="11" idx="2"/>
            <a:endCxn id="10" idx="6"/>
          </p:cNvCxnSpPr>
          <p:nvPr/>
        </p:nvCxnSpPr>
        <p:spPr>
          <a:xfrm flipH="1" flipV="1">
            <a:off x="7170823" y="5232402"/>
            <a:ext cx="1786688" cy="295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91BF96-4BA7-AED2-6CCC-DA5BB3C72BF0}"/>
              </a:ext>
            </a:extLst>
          </p:cNvPr>
          <p:cNvCxnSpPr>
            <a:cxnSpLocks/>
            <a:stCxn id="8" idx="4"/>
            <a:endCxn id="11" idx="0"/>
          </p:cNvCxnSpPr>
          <p:nvPr/>
        </p:nvCxnSpPr>
        <p:spPr>
          <a:xfrm>
            <a:off x="8805111" y="3497177"/>
            <a:ext cx="304800" cy="161240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04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b="1" dirty="0"/>
              <a:t>Recursive algorithm</a:t>
            </a:r>
          </a:p>
          <a:p>
            <a:pPr marL="0" indent="0">
              <a:buNone/>
            </a:pPr>
            <a:r>
              <a:rPr lang="en-US" b="1" dirty="0"/>
              <a:t>def</a:t>
            </a:r>
            <a:r>
              <a:rPr lang="en-US" dirty="0"/>
              <a:t> count(coins, n, total):</a:t>
            </a:r>
          </a:p>
          <a:p>
            <a:pPr marL="0" indent="0">
              <a:buNone/>
            </a:pPr>
            <a:r>
              <a:rPr lang="en-US" dirty="0"/>
              <a:t>    if total == 0:</a:t>
            </a:r>
          </a:p>
          <a:p>
            <a:pPr marL="0" indent="0">
              <a:buNone/>
            </a:pPr>
            <a:r>
              <a:rPr lang="en-US" dirty="0"/>
              <a:t>        return 1</a:t>
            </a:r>
          </a:p>
          <a:p>
            <a:pPr marL="0" indent="0">
              <a:buNone/>
            </a:pPr>
            <a:endParaRPr lang="en-US" dirty="0"/>
          </a:p>
          <a:p>
            <a:pPr marL="0" indent="0">
              <a:buNone/>
            </a:pPr>
            <a:r>
              <a:rPr lang="en-US" dirty="0"/>
              <a:t>    if total &lt; 0 or n &lt;= 0:</a:t>
            </a:r>
          </a:p>
          <a:p>
            <a:pPr marL="0" indent="0">
              <a:buNone/>
            </a:pPr>
            <a:r>
              <a:rPr lang="en-US" dirty="0"/>
              <a:t>        return 0</a:t>
            </a:r>
          </a:p>
          <a:p>
            <a:pPr marL="0" indent="0">
              <a:buNone/>
            </a:pPr>
            <a:endParaRPr lang="en-US" dirty="0"/>
          </a:p>
          <a:p>
            <a:pPr marL="0" indent="0">
              <a:buNone/>
            </a:pPr>
            <a:r>
              <a:rPr lang="en-US" dirty="0"/>
              <a:t>    </a:t>
            </a:r>
            <a:r>
              <a:rPr lang="en-US" dirty="0" err="1"/>
              <a:t>without_current_coin</a:t>
            </a:r>
            <a:r>
              <a:rPr lang="en-US" dirty="0"/>
              <a:t> = count(coins, n - 1, total)</a:t>
            </a:r>
          </a:p>
          <a:p>
            <a:pPr marL="0" indent="0">
              <a:buNone/>
            </a:pPr>
            <a:r>
              <a:rPr lang="en-US" dirty="0"/>
              <a:t>    </a:t>
            </a:r>
            <a:r>
              <a:rPr lang="en-US" dirty="0" err="1"/>
              <a:t>with_current_coin</a:t>
            </a:r>
            <a:r>
              <a:rPr lang="en-US" dirty="0"/>
              <a:t> = count(coins, n, total - coins[n-1])</a:t>
            </a:r>
          </a:p>
          <a:p>
            <a:pPr marL="0" indent="0">
              <a:buNone/>
            </a:pPr>
            <a:r>
              <a:rPr lang="en-US" dirty="0"/>
              <a:t>    </a:t>
            </a:r>
            <a:r>
              <a:rPr lang="en-US" b="1" dirty="0"/>
              <a:t>return</a:t>
            </a:r>
            <a:r>
              <a:rPr lang="en-US" dirty="0"/>
              <a:t> </a:t>
            </a:r>
            <a:r>
              <a:rPr lang="en-US" dirty="0" err="1"/>
              <a:t>without_current_coin</a:t>
            </a:r>
            <a:r>
              <a:rPr lang="en-US" dirty="0"/>
              <a:t> + </a:t>
            </a:r>
            <a:r>
              <a:rPr lang="en-US" dirty="0" err="1"/>
              <a:t>with_current_coin</a:t>
            </a:r>
            <a:endParaRPr lang="en-US" dirty="0"/>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884688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126193686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77974" y="2324809"/>
            <a:ext cx="44838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Ideas:</a:t>
            </a:r>
          </a:p>
          <a:p>
            <a:pPr marL="285750" indent="-285750">
              <a:buFontTx/>
              <a:buChar char="-"/>
            </a:pPr>
            <a:r>
              <a:rPr lang="en-US" sz="2400" dirty="0">
                <a:latin typeface="Times New Roman" panose="02020603050405020304" pitchFamily="18" charset="0"/>
                <a:cs typeface="Times New Roman" panose="02020603050405020304" pitchFamily="18" charset="0"/>
              </a:rPr>
              <a:t>Use a table to store solutions</a:t>
            </a:r>
          </a:p>
          <a:p>
            <a:pPr marL="285750" indent="-285750">
              <a:buFontTx/>
              <a:buChar char="-"/>
            </a:pPr>
            <a:r>
              <a:rPr lang="en-US" sz="2400" dirty="0">
                <a:latin typeface="Times New Roman" panose="02020603050405020304" pitchFamily="18" charset="0"/>
                <a:cs typeface="Times New Roman" panose="02020603050405020304" pitchFamily="18" charset="0"/>
              </a:rPr>
              <a:t>Number of ways = number of solutions include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and exclude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pPr marL="285750" indent="-285750">
              <a:buFontTx/>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8140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B w="12700" cap="flat" cmpd="sng" algn="ctr">
                      <a:noFill/>
                      <a:prstDash val="solid"/>
                      <a:round/>
                      <a:headEnd type="none" w="med" len="med"/>
                      <a:tailEnd type="none" w="med" len="med"/>
                    </a:lnB>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81756D0F-3D17-081A-BBB3-2F5533BB51C1}"/>
              </a:ext>
            </a:extLst>
          </p:cNvPr>
          <p:cNvSpPr txBox="1"/>
          <p:nvPr/>
        </p:nvSpPr>
        <p:spPr>
          <a:xfrm>
            <a:off x="6861944" y="2404727"/>
            <a:ext cx="4483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Fill in the table number of ways when use coins {1, 2, 3}</a:t>
            </a:r>
          </a:p>
        </p:txBody>
      </p:sp>
    </p:spTree>
    <p:extLst>
      <p:ext uri="{BB962C8B-B14F-4D97-AF65-F5344CB8AC3E}">
        <p14:creationId xmlns:p14="http://schemas.microsoft.com/office/powerpoint/2010/main" val="2755407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4" name="Table 4">
            <a:extLst>
              <a:ext uri="{FF2B5EF4-FFF2-40B4-BE49-F238E27FC236}">
                <a16:creationId xmlns:a16="http://schemas.microsoft.com/office/drawing/2014/main" id="{F7C87E41-4D5C-2EEF-58B6-5694EDD4F087}"/>
              </a:ext>
            </a:extLst>
          </p:cNvPr>
          <p:cNvGraphicFramePr>
            <a:graphicFrameLocks noGrp="1"/>
          </p:cNvGraphicFramePr>
          <p:nvPr>
            <p:extLst>
              <p:ext uri="{D42A27DB-BD31-4B8C-83A1-F6EECF244321}">
                <p14:modId xmlns:p14="http://schemas.microsoft.com/office/powerpoint/2010/main" val="3632067952"/>
              </p:ext>
            </p:extLst>
          </p:nvPr>
        </p:nvGraphicFramePr>
        <p:xfrm>
          <a:off x="838200" y="2530927"/>
          <a:ext cx="5040084" cy="1355272"/>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bl>
          </a:graphicData>
        </a:graphic>
      </p:graphicFrame>
      <p:sp>
        <p:nvSpPr>
          <p:cNvPr id="5" name="TextBox 4">
            <a:extLst>
              <a:ext uri="{FF2B5EF4-FFF2-40B4-BE49-F238E27FC236}">
                <a16:creationId xmlns:a16="http://schemas.microsoft.com/office/drawing/2014/main" id="{7FE58505-4B3A-0697-9CA8-70CD690B8FB9}"/>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6" name="TextBox 5">
            <a:extLst>
              <a:ext uri="{FF2B5EF4-FFF2-40B4-BE49-F238E27FC236}">
                <a16:creationId xmlns:a16="http://schemas.microsoft.com/office/drawing/2014/main" id="{24AED32F-74D7-740C-832E-65F120A06166}"/>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8" name="Straight Connector 7">
            <a:extLst>
              <a:ext uri="{FF2B5EF4-FFF2-40B4-BE49-F238E27FC236}">
                <a16:creationId xmlns:a16="http://schemas.microsoft.com/office/drawing/2014/main" id="{6677177B-8A59-0CB4-25DD-136DBBA67A17}"/>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Let’s begin with coin “1”.</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sum=0 by not choosing.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“1” to make sum </a:t>
                </a:r>
                <a14:m>
                  <m:oMath xmlns:m="http://schemas.openxmlformats.org/officeDocument/2006/math">
                    <m:r>
                      <a:rPr 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{0, 1, 2, 3, 4} </a:t>
                </a:r>
              </a:p>
            </p:txBody>
          </p:sp>
        </mc:Choice>
        <mc:Fallback xmlns="">
          <p:sp>
            <p:nvSpPr>
              <p:cNvPr id="9" name="TextBox 8">
                <a:extLst>
                  <a:ext uri="{FF2B5EF4-FFF2-40B4-BE49-F238E27FC236}">
                    <a16:creationId xmlns:a16="http://schemas.microsoft.com/office/drawing/2014/main" id="{81756D0F-3D17-081A-BBB3-2F5533BB51C1}"/>
                  </a:ext>
                </a:extLst>
              </p:cNvPr>
              <p:cNvSpPr txBox="1">
                <a:spLocks noRot="1" noChangeAspect="1" noMove="1" noResize="1" noEditPoints="1" noAdjustHandles="1" noChangeArrowheads="1" noChangeShapeType="1" noTextEdit="1"/>
              </p:cNvSpPr>
              <p:nvPr/>
            </p:nvSpPr>
            <p:spPr>
              <a:xfrm>
                <a:off x="6509288" y="2404727"/>
                <a:ext cx="4836497" cy="2308324"/>
              </a:xfrm>
              <a:prstGeom prst="rect">
                <a:avLst/>
              </a:prstGeom>
              <a:blipFill>
                <a:blip r:embed="rId3"/>
                <a:stretch>
                  <a:fillRect l="-2094" t="-2186" b="-4918"/>
                </a:stretch>
              </a:blipFill>
            </p:spPr>
            <p:txBody>
              <a:bodyPr/>
              <a:lstStyle/>
              <a:p>
                <a:r>
                  <a:rPr lang="en-US">
                    <a:noFill/>
                  </a:rPr>
                  <a:t> </a:t>
                </a:r>
              </a:p>
            </p:txBody>
          </p:sp>
        </mc:Fallback>
      </mc:AlternateContent>
    </p:spTree>
    <p:extLst>
      <p:ext uri="{BB962C8B-B14F-4D97-AF65-F5344CB8AC3E}">
        <p14:creationId xmlns:p14="http://schemas.microsoft.com/office/powerpoint/2010/main" val="417395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Introduce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sum=0 by not choosing coin “2” and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551567371"/>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08055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509288" y="2404727"/>
            <a:ext cx="48364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only </a:t>
            </a:r>
            <a:r>
              <a:rPr lang="en-US" sz="2400" b="1" dirty="0">
                <a:latin typeface="Times New Roman" panose="02020603050405020304" pitchFamily="18" charset="0"/>
                <a:cs typeface="Times New Roman" panose="02020603050405020304" pitchFamily="18" charset="0"/>
              </a:rPr>
              <a:t>one way</a:t>
            </a:r>
            <a:r>
              <a:rPr lang="en-US" sz="2400" dirty="0">
                <a:latin typeface="Times New Roman" panose="02020603050405020304" pitchFamily="18" charset="0"/>
                <a:cs typeface="Times New Roman" panose="02020603050405020304" pitchFamily="18" charset="0"/>
              </a:rPr>
              <a:t> to use coin “2” and “1” to make sum=1 by choosing one coin “1”.</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277216646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2172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193592"/>
            <a:ext cx="5335926"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two</a:t>
            </a:r>
            <a:r>
              <a:rPr lang="en-US" sz="2400" b="1" dirty="0">
                <a:latin typeface="Times New Roman" panose="02020603050405020304" pitchFamily="18" charset="0"/>
                <a:cs typeface="Times New Roman" panose="02020603050405020304" pitchFamily="18" charset="0"/>
              </a:rPr>
              <a:t> ways</a:t>
            </a:r>
            <a:r>
              <a:rPr lang="en-US" sz="2400" dirty="0">
                <a:latin typeface="Times New Roman" panose="02020603050405020304" pitchFamily="18" charset="0"/>
                <a:cs typeface="Times New Roman" panose="02020603050405020304" pitchFamily="18" charset="0"/>
              </a:rPr>
              <a:t> to use coin “2” and “1” to make sum=2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equation is:</a:t>
            </a:r>
          </a:p>
          <a:p>
            <a:pPr lvl="1"/>
            <a:r>
              <a:rPr lang="en-US" sz="2400" dirty="0">
                <a:latin typeface="Times New Roman" panose="02020603050405020304" pitchFamily="18" charset="0"/>
                <a:cs typeface="Times New Roman" panose="02020603050405020304" pitchFamily="18" charset="0"/>
              </a:rPr>
              <a:t>Number of ways = number of ways exclude “2” and number of ways include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2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0</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3936569" y="2889522"/>
            <a:ext cx="3212776" cy="2408784"/>
          </a:xfrm>
          <a:prstGeom prst="curvedConnector3">
            <a:avLst>
              <a:gd name="adj1" fmla="val 81838"/>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sp>
        <p:nvSpPr>
          <p:cNvPr id="34" name="Freeform 33">
            <a:extLst>
              <a:ext uri="{FF2B5EF4-FFF2-40B4-BE49-F238E27FC236}">
                <a16:creationId xmlns:a16="http://schemas.microsoft.com/office/drawing/2014/main" id="{81BC470B-3740-8C82-A519-E5F40DE1C0C3}"/>
              </a:ext>
            </a:extLst>
          </p:cNvPr>
          <p:cNvSpPr/>
          <p:nvPr/>
        </p:nvSpPr>
        <p:spPr>
          <a:xfrm>
            <a:off x="247973" y="4417017"/>
            <a:ext cx="2944678" cy="2293749"/>
          </a:xfrm>
          <a:custGeom>
            <a:avLst/>
            <a:gdLst>
              <a:gd name="connsiteX0" fmla="*/ 2944678 w 2944678"/>
              <a:gd name="connsiteY0" fmla="*/ 1689315 h 2293749"/>
              <a:gd name="connsiteX1" fmla="*/ 2836190 w 2944678"/>
              <a:gd name="connsiteY1" fmla="*/ 1782305 h 2293749"/>
              <a:gd name="connsiteX2" fmla="*/ 2789695 w 2944678"/>
              <a:gd name="connsiteY2" fmla="*/ 1828800 h 2293749"/>
              <a:gd name="connsiteX3" fmla="*/ 2743200 w 2944678"/>
              <a:gd name="connsiteY3" fmla="*/ 1844298 h 2293749"/>
              <a:gd name="connsiteX4" fmla="*/ 2696705 w 2944678"/>
              <a:gd name="connsiteY4" fmla="*/ 1875295 h 2293749"/>
              <a:gd name="connsiteX5" fmla="*/ 2603715 w 2944678"/>
              <a:gd name="connsiteY5" fmla="*/ 1906291 h 2293749"/>
              <a:gd name="connsiteX6" fmla="*/ 2510725 w 2944678"/>
              <a:gd name="connsiteY6" fmla="*/ 1952786 h 2293749"/>
              <a:gd name="connsiteX7" fmla="*/ 2417735 w 2944678"/>
              <a:gd name="connsiteY7" fmla="*/ 1999281 h 2293749"/>
              <a:gd name="connsiteX8" fmla="*/ 2324746 w 2944678"/>
              <a:gd name="connsiteY8" fmla="*/ 2061275 h 2293749"/>
              <a:gd name="connsiteX9" fmla="*/ 2278251 w 2944678"/>
              <a:gd name="connsiteY9" fmla="*/ 2076773 h 2293749"/>
              <a:gd name="connsiteX10" fmla="*/ 2231756 w 2944678"/>
              <a:gd name="connsiteY10" fmla="*/ 2107769 h 2293749"/>
              <a:gd name="connsiteX11" fmla="*/ 2138766 w 2944678"/>
              <a:gd name="connsiteY11" fmla="*/ 2138766 h 2293749"/>
              <a:gd name="connsiteX12" fmla="*/ 2045776 w 2944678"/>
              <a:gd name="connsiteY12" fmla="*/ 2169763 h 2293749"/>
              <a:gd name="connsiteX13" fmla="*/ 1999281 w 2944678"/>
              <a:gd name="connsiteY13" fmla="*/ 2185261 h 2293749"/>
              <a:gd name="connsiteX14" fmla="*/ 1890793 w 2944678"/>
              <a:gd name="connsiteY14" fmla="*/ 2231756 h 2293749"/>
              <a:gd name="connsiteX15" fmla="*/ 1766807 w 2944678"/>
              <a:gd name="connsiteY15" fmla="*/ 2262752 h 2293749"/>
              <a:gd name="connsiteX16" fmla="*/ 1704813 w 2944678"/>
              <a:gd name="connsiteY16" fmla="*/ 2278251 h 2293749"/>
              <a:gd name="connsiteX17" fmla="*/ 1658319 w 2944678"/>
              <a:gd name="connsiteY17" fmla="*/ 2293749 h 2293749"/>
              <a:gd name="connsiteX18" fmla="*/ 1053885 w 2944678"/>
              <a:gd name="connsiteY18" fmla="*/ 2278251 h 2293749"/>
              <a:gd name="connsiteX19" fmla="*/ 1007390 w 2944678"/>
              <a:gd name="connsiteY19" fmla="*/ 2247254 h 2293749"/>
              <a:gd name="connsiteX20" fmla="*/ 883403 w 2944678"/>
              <a:gd name="connsiteY20" fmla="*/ 2216258 h 2293749"/>
              <a:gd name="connsiteX21" fmla="*/ 836908 w 2944678"/>
              <a:gd name="connsiteY21" fmla="*/ 2185261 h 2293749"/>
              <a:gd name="connsiteX22" fmla="*/ 728420 w 2944678"/>
              <a:gd name="connsiteY22" fmla="*/ 2154264 h 2293749"/>
              <a:gd name="connsiteX23" fmla="*/ 666427 w 2944678"/>
              <a:gd name="connsiteY23" fmla="*/ 2123268 h 2293749"/>
              <a:gd name="connsiteX24" fmla="*/ 464949 w 2944678"/>
              <a:gd name="connsiteY24" fmla="*/ 1952786 h 2293749"/>
              <a:gd name="connsiteX25" fmla="*/ 371959 w 2944678"/>
              <a:gd name="connsiteY25" fmla="*/ 1875295 h 2293749"/>
              <a:gd name="connsiteX26" fmla="*/ 340963 w 2944678"/>
              <a:gd name="connsiteY26" fmla="*/ 1828800 h 2293749"/>
              <a:gd name="connsiteX27" fmla="*/ 216976 w 2944678"/>
              <a:gd name="connsiteY27" fmla="*/ 1704814 h 2293749"/>
              <a:gd name="connsiteX28" fmla="*/ 123986 w 2944678"/>
              <a:gd name="connsiteY28" fmla="*/ 1596325 h 2293749"/>
              <a:gd name="connsiteX29" fmla="*/ 61993 w 2944678"/>
              <a:gd name="connsiteY29" fmla="*/ 1472339 h 2293749"/>
              <a:gd name="connsiteX30" fmla="*/ 30996 w 2944678"/>
              <a:gd name="connsiteY30" fmla="*/ 1348352 h 2293749"/>
              <a:gd name="connsiteX31" fmla="*/ 0 w 2944678"/>
              <a:gd name="connsiteY31" fmla="*/ 1255363 h 2293749"/>
              <a:gd name="connsiteX32" fmla="*/ 15498 w 2944678"/>
              <a:gd name="connsiteY32" fmla="*/ 1022888 h 2293749"/>
              <a:gd name="connsiteX33" fmla="*/ 61993 w 2944678"/>
              <a:gd name="connsiteY33" fmla="*/ 929898 h 2293749"/>
              <a:gd name="connsiteX34" fmla="*/ 123986 w 2944678"/>
              <a:gd name="connsiteY34" fmla="*/ 821410 h 2293749"/>
              <a:gd name="connsiteX35" fmla="*/ 216976 w 2944678"/>
              <a:gd name="connsiteY35" fmla="*/ 728420 h 2293749"/>
              <a:gd name="connsiteX36" fmla="*/ 325464 w 2944678"/>
              <a:gd name="connsiteY36" fmla="*/ 635430 h 2293749"/>
              <a:gd name="connsiteX37" fmla="*/ 418454 w 2944678"/>
              <a:gd name="connsiteY37" fmla="*/ 573437 h 2293749"/>
              <a:gd name="connsiteX38" fmla="*/ 464949 w 2944678"/>
              <a:gd name="connsiteY38" fmla="*/ 557939 h 2293749"/>
              <a:gd name="connsiteX39" fmla="*/ 557939 w 2944678"/>
              <a:gd name="connsiteY39" fmla="*/ 495946 h 2293749"/>
              <a:gd name="connsiteX40" fmla="*/ 743919 w 2944678"/>
              <a:gd name="connsiteY40" fmla="*/ 433952 h 2293749"/>
              <a:gd name="connsiteX41" fmla="*/ 836908 w 2944678"/>
              <a:gd name="connsiteY41" fmla="*/ 402956 h 2293749"/>
              <a:gd name="connsiteX42" fmla="*/ 898902 w 2944678"/>
              <a:gd name="connsiteY42" fmla="*/ 387458 h 2293749"/>
              <a:gd name="connsiteX43" fmla="*/ 991891 w 2944678"/>
              <a:gd name="connsiteY43" fmla="*/ 356461 h 2293749"/>
              <a:gd name="connsiteX44" fmla="*/ 1038386 w 2944678"/>
              <a:gd name="connsiteY44" fmla="*/ 340963 h 2293749"/>
              <a:gd name="connsiteX45" fmla="*/ 1751308 w 2944678"/>
              <a:gd name="connsiteY45" fmla="*/ 325464 h 2293749"/>
              <a:gd name="connsiteX46" fmla="*/ 1782305 w 2944678"/>
              <a:gd name="connsiteY46" fmla="*/ 278969 h 2293749"/>
              <a:gd name="connsiteX47" fmla="*/ 1782305 w 2944678"/>
              <a:gd name="connsiteY47" fmla="*/ 0 h 2293749"/>
              <a:gd name="connsiteX48" fmla="*/ 1704813 w 2944678"/>
              <a:gd name="connsiteY48" fmla="*/ 123986 h 2293749"/>
              <a:gd name="connsiteX49" fmla="*/ 1751308 w 2944678"/>
              <a:gd name="connsiteY49" fmla="*/ 30997 h 2293749"/>
              <a:gd name="connsiteX50" fmla="*/ 1797803 w 2944678"/>
              <a:gd name="connsiteY50" fmla="*/ 15498 h 2293749"/>
              <a:gd name="connsiteX51" fmla="*/ 1844298 w 2944678"/>
              <a:gd name="connsiteY51" fmla="*/ 46495 h 2293749"/>
              <a:gd name="connsiteX52" fmla="*/ 1890793 w 2944678"/>
              <a:gd name="connsiteY52" fmla="*/ 61993 h 2293749"/>
              <a:gd name="connsiteX53" fmla="*/ 1921790 w 2944678"/>
              <a:gd name="connsiteY53" fmla="*/ 92990 h 2293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4678" h="2293749">
                <a:moveTo>
                  <a:pt x="2944678" y="1689315"/>
                </a:moveTo>
                <a:cubicBezTo>
                  <a:pt x="2908515" y="1720312"/>
                  <a:pt x="2871592" y="1750443"/>
                  <a:pt x="2836190" y="1782305"/>
                </a:cubicBezTo>
                <a:cubicBezTo>
                  <a:pt x="2819899" y="1796967"/>
                  <a:pt x="2807932" y="1816642"/>
                  <a:pt x="2789695" y="1828800"/>
                </a:cubicBezTo>
                <a:cubicBezTo>
                  <a:pt x="2776102" y="1837862"/>
                  <a:pt x="2758698" y="1839132"/>
                  <a:pt x="2743200" y="1844298"/>
                </a:cubicBezTo>
                <a:cubicBezTo>
                  <a:pt x="2727702" y="1854630"/>
                  <a:pt x="2713726" y="1867730"/>
                  <a:pt x="2696705" y="1875295"/>
                </a:cubicBezTo>
                <a:cubicBezTo>
                  <a:pt x="2666848" y="1888565"/>
                  <a:pt x="2603715" y="1906291"/>
                  <a:pt x="2603715" y="1906291"/>
                </a:cubicBezTo>
                <a:cubicBezTo>
                  <a:pt x="2470466" y="1995124"/>
                  <a:pt x="2639057" y="1888620"/>
                  <a:pt x="2510725" y="1952786"/>
                </a:cubicBezTo>
                <a:cubicBezTo>
                  <a:pt x="2390549" y="2012874"/>
                  <a:pt x="2534601" y="1960326"/>
                  <a:pt x="2417735" y="1999281"/>
                </a:cubicBezTo>
                <a:cubicBezTo>
                  <a:pt x="2386739" y="2019946"/>
                  <a:pt x="2360088" y="2049495"/>
                  <a:pt x="2324746" y="2061275"/>
                </a:cubicBezTo>
                <a:cubicBezTo>
                  <a:pt x="2309248" y="2066441"/>
                  <a:pt x="2292863" y="2069467"/>
                  <a:pt x="2278251" y="2076773"/>
                </a:cubicBezTo>
                <a:cubicBezTo>
                  <a:pt x="2261591" y="2085103"/>
                  <a:pt x="2248777" y="2100204"/>
                  <a:pt x="2231756" y="2107769"/>
                </a:cubicBezTo>
                <a:cubicBezTo>
                  <a:pt x="2201899" y="2121039"/>
                  <a:pt x="2169763" y="2128434"/>
                  <a:pt x="2138766" y="2138766"/>
                </a:cubicBezTo>
                <a:lnTo>
                  <a:pt x="2045776" y="2169763"/>
                </a:lnTo>
                <a:cubicBezTo>
                  <a:pt x="2030278" y="2174929"/>
                  <a:pt x="2013893" y="2177955"/>
                  <a:pt x="1999281" y="2185261"/>
                </a:cubicBezTo>
                <a:cubicBezTo>
                  <a:pt x="1948474" y="2210665"/>
                  <a:pt x="1940964" y="2218073"/>
                  <a:pt x="1890793" y="2231756"/>
                </a:cubicBezTo>
                <a:cubicBezTo>
                  <a:pt x="1849693" y="2242965"/>
                  <a:pt x="1808136" y="2252420"/>
                  <a:pt x="1766807" y="2262752"/>
                </a:cubicBezTo>
                <a:cubicBezTo>
                  <a:pt x="1746142" y="2267918"/>
                  <a:pt x="1725021" y="2271515"/>
                  <a:pt x="1704813" y="2278251"/>
                </a:cubicBezTo>
                <a:lnTo>
                  <a:pt x="1658319" y="2293749"/>
                </a:lnTo>
                <a:cubicBezTo>
                  <a:pt x="1456841" y="2288583"/>
                  <a:pt x="1254917" y="2292610"/>
                  <a:pt x="1053885" y="2278251"/>
                </a:cubicBezTo>
                <a:cubicBezTo>
                  <a:pt x="1035306" y="2276924"/>
                  <a:pt x="1024895" y="2253620"/>
                  <a:pt x="1007390" y="2247254"/>
                </a:cubicBezTo>
                <a:cubicBezTo>
                  <a:pt x="967354" y="2232696"/>
                  <a:pt x="883403" y="2216258"/>
                  <a:pt x="883403" y="2216258"/>
                </a:cubicBezTo>
                <a:cubicBezTo>
                  <a:pt x="867905" y="2205926"/>
                  <a:pt x="853568" y="2193591"/>
                  <a:pt x="836908" y="2185261"/>
                </a:cubicBezTo>
                <a:cubicBezTo>
                  <a:pt x="799449" y="2166532"/>
                  <a:pt x="768133" y="2169156"/>
                  <a:pt x="728420" y="2154264"/>
                </a:cubicBezTo>
                <a:cubicBezTo>
                  <a:pt x="706788" y="2146152"/>
                  <a:pt x="685650" y="2136083"/>
                  <a:pt x="666427" y="2123268"/>
                </a:cubicBezTo>
                <a:cubicBezTo>
                  <a:pt x="505414" y="2015926"/>
                  <a:pt x="584488" y="2061458"/>
                  <a:pt x="464949" y="1952786"/>
                </a:cubicBezTo>
                <a:cubicBezTo>
                  <a:pt x="435093" y="1925645"/>
                  <a:pt x="400490" y="1903826"/>
                  <a:pt x="371959" y="1875295"/>
                </a:cubicBezTo>
                <a:cubicBezTo>
                  <a:pt x="358788" y="1862124"/>
                  <a:pt x="353493" y="1842583"/>
                  <a:pt x="340963" y="1828800"/>
                </a:cubicBezTo>
                <a:cubicBezTo>
                  <a:pt x="301647" y="1785552"/>
                  <a:pt x="258305" y="1746143"/>
                  <a:pt x="216976" y="1704814"/>
                </a:cubicBezTo>
                <a:cubicBezTo>
                  <a:pt x="171441" y="1659279"/>
                  <a:pt x="152309" y="1648250"/>
                  <a:pt x="123986" y="1596325"/>
                </a:cubicBezTo>
                <a:cubicBezTo>
                  <a:pt x="101860" y="1555760"/>
                  <a:pt x="61993" y="1472339"/>
                  <a:pt x="61993" y="1472339"/>
                </a:cubicBezTo>
                <a:cubicBezTo>
                  <a:pt x="51661" y="1431010"/>
                  <a:pt x="44467" y="1388767"/>
                  <a:pt x="30996" y="1348352"/>
                </a:cubicBezTo>
                <a:lnTo>
                  <a:pt x="0" y="1255363"/>
                </a:lnTo>
                <a:cubicBezTo>
                  <a:pt x="5166" y="1177871"/>
                  <a:pt x="6922" y="1100077"/>
                  <a:pt x="15498" y="1022888"/>
                </a:cubicBezTo>
                <a:cubicBezTo>
                  <a:pt x="20397" y="978794"/>
                  <a:pt x="40734" y="967100"/>
                  <a:pt x="61993" y="929898"/>
                </a:cubicBezTo>
                <a:cubicBezTo>
                  <a:pt x="84443" y="890612"/>
                  <a:pt x="93782" y="855390"/>
                  <a:pt x="123986" y="821410"/>
                </a:cubicBezTo>
                <a:cubicBezTo>
                  <a:pt x="153109" y="788647"/>
                  <a:pt x="185979" y="759417"/>
                  <a:pt x="216976" y="728420"/>
                </a:cubicBezTo>
                <a:cubicBezTo>
                  <a:pt x="270488" y="674908"/>
                  <a:pt x="259192" y="681820"/>
                  <a:pt x="325464" y="635430"/>
                </a:cubicBezTo>
                <a:cubicBezTo>
                  <a:pt x="355983" y="614067"/>
                  <a:pt x="383112" y="585217"/>
                  <a:pt x="418454" y="573437"/>
                </a:cubicBezTo>
                <a:lnTo>
                  <a:pt x="464949" y="557939"/>
                </a:lnTo>
                <a:cubicBezTo>
                  <a:pt x="495946" y="537275"/>
                  <a:pt x="522597" y="507727"/>
                  <a:pt x="557939" y="495946"/>
                </a:cubicBezTo>
                <a:lnTo>
                  <a:pt x="743919" y="433952"/>
                </a:lnTo>
                <a:lnTo>
                  <a:pt x="836908" y="402956"/>
                </a:lnTo>
                <a:cubicBezTo>
                  <a:pt x="857573" y="397790"/>
                  <a:pt x="878500" y="393579"/>
                  <a:pt x="898902" y="387458"/>
                </a:cubicBezTo>
                <a:cubicBezTo>
                  <a:pt x="930197" y="378069"/>
                  <a:pt x="960895" y="366793"/>
                  <a:pt x="991891" y="356461"/>
                </a:cubicBezTo>
                <a:cubicBezTo>
                  <a:pt x="1007389" y="351295"/>
                  <a:pt x="1022053" y="341318"/>
                  <a:pt x="1038386" y="340963"/>
                </a:cubicBezTo>
                <a:lnTo>
                  <a:pt x="1751308" y="325464"/>
                </a:lnTo>
                <a:cubicBezTo>
                  <a:pt x="1761640" y="309966"/>
                  <a:pt x="1773975" y="295629"/>
                  <a:pt x="1782305" y="278969"/>
                </a:cubicBezTo>
                <a:cubicBezTo>
                  <a:pt x="1824719" y="194142"/>
                  <a:pt x="1787688" y="80740"/>
                  <a:pt x="1782305" y="0"/>
                </a:cubicBezTo>
                <a:cubicBezTo>
                  <a:pt x="1745418" y="110661"/>
                  <a:pt x="1778494" y="74866"/>
                  <a:pt x="1704813" y="123986"/>
                </a:cubicBezTo>
                <a:cubicBezTo>
                  <a:pt x="1715023" y="93358"/>
                  <a:pt x="1723996" y="52846"/>
                  <a:pt x="1751308" y="30997"/>
                </a:cubicBezTo>
                <a:cubicBezTo>
                  <a:pt x="1764065" y="20791"/>
                  <a:pt x="1782305" y="20664"/>
                  <a:pt x="1797803" y="15498"/>
                </a:cubicBezTo>
                <a:cubicBezTo>
                  <a:pt x="1813301" y="25830"/>
                  <a:pt x="1827638" y="38165"/>
                  <a:pt x="1844298" y="46495"/>
                </a:cubicBezTo>
                <a:cubicBezTo>
                  <a:pt x="1858910" y="53801"/>
                  <a:pt x="1876784" y="53588"/>
                  <a:pt x="1890793" y="61993"/>
                </a:cubicBezTo>
                <a:cubicBezTo>
                  <a:pt x="1903323" y="69511"/>
                  <a:pt x="1911458" y="82658"/>
                  <a:pt x="1921790" y="9299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a:off x="3766088" y="4240580"/>
            <a:ext cx="294468" cy="63899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890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705484"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two ways</a:t>
            </a:r>
            <a:r>
              <a:rPr lang="en-US" sz="2400" dirty="0">
                <a:latin typeface="Times New Roman" panose="02020603050405020304" pitchFamily="18" charset="0"/>
                <a:cs typeface="Times New Roman" panose="02020603050405020304" pitchFamily="18" charset="0"/>
              </a:rPr>
              <a:t> to use coin “2” and “1” to make sum=3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three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one coin “1”</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724479495"/>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endParaRPr lang="en-US" sz="2400" dirty="0">
                        <a:latin typeface="Times New Roman" panose="02020603050405020304" pitchFamily="18" charset="0"/>
                        <a:cs typeface="Times New Roman" panose="02020603050405020304" pitchFamily="18" charset="0"/>
                      </a:endParaRP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3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(3 - 2)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1</a:t>
            </a:r>
          </a:p>
          <a:p>
            <a:r>
              <a:rPr lang="en-US" sz="2400" dirty="0">
                <a:latin typeface="Times New Roman" panose="02020603050405020304" pitchFamily="18" charset="0"/>
                <a:cs typeface="Times New Roman" panose="02020603050405020304" pitchFamily="18" charset="0"/>
              </a:rPr>
              <a:t>= 1 + 1</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a:off x="4726983" y="2944678"/>
            <a:ext cx="2422362" cy="2353628"/>
          </a:xfrm>
          <a:prstGeom prst="curvedConnector3">
            <a:avLst>
              <a:gd name="adj1" fmla="val 96705"/>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542441"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B9962FC4-C671-7DDC-6166-D220264FF961}"/>
              </a:ext>
            </a:extLst>
          </p:cNvPr>
          <p:cNvSpPr/>
          <p:nvPr/>
        </p:nvSpPr>
        <p:spPr>
          <a:xfrm>
            <a:off x="619932" y="4477726"/>
            <a:ext cx="2464231" cy="2221225"/>
          </a:xfrm>
          <a:custGeom>
            <a:avLst/>
            <a:gdLst>
              <a:gd name="connsiteX0" fmla="*/ 2417736 w 2464231"/>
              <a:gd name="connsiteY0" fmla="*/ 1597610 h 2221225"/>
              <a:gd name="connsiteX1" fmla="*/ 2185261 w 2464231"/>
              <a:gd name="connsiteY1" fmla="*/ 1799088 h 2221225"/>
              <a:gd name="connsiteX2" fmla="*/ 2092271 w 2464231"/>
              <a:gd name="connsiteY2" fmla="*/ 1861081 h 2221225"/>
              <a:gd name="connsiteX3" fmla="*/ 2045776 w 2464231"/>
              <a:gd name="connsiteY3" fmla="*/ 1892077 h 2221225"/>
              <a:gd name="connsiteX4" fmla="*/ 1999282 w 2464231"/>
              <a:gd name="connsiteY4" fmla="*/ 1938572 h 2221225"/>
              <a:gd name="connsiteX5" fmla="*/ 1859797 w 2464231"/>
              <a:gd name="connsiteY5" fmla="*/ 2016064 h 2221225"/>
              <a:gd name="connsiteX6" fmla="*/ 1813302 w 2464231"/>
              <a:gd name="connsiteY6" fmla="*/ 2047060 h 2221225"/>
              <a:gd name="connsiteX7" fmla="*/ 1720312 w 2464231"/>
              <a:gd name="connsiteY7" fmla="*/ 2078057 h 2221225"/>
              <a:gd name="connsiteX8" fmla="*/ 1549831 w 2464231"/>
              <a:gd name="connsiteY8" fmla="*/ 2140050 h 2221225"/>
              <a:gd name="connsiteX9" fmla="*/ 1410346 w 2464231"/>
              <a:gd name="connsiteY9" fmla="*/ 2186545 h 2221225"/>
              <a:gd name="connsiteX10" fmla="*/ 1363851 w 2464231"/>
              <a:gd name="connsiteY10" fmla="*/ 2202043 h 2221225"/>
              <a:gd name="connsiteX11" fmla="*/ 1270861 w 2464231"/>
              <a:gd name="connsiteY11" fmla="*/ 2217542 h 2221225"/>
              <a:gd name="connsiteX12" fmla="*/ 681926 w 2464231"/>
              <a:gd name="connsiteY12" fmla="*/ 2186545 h 2221225"/>
              <a:gd name="connsiteX13" fmla="*/ 588936 w 2464231"/>
              <a:gd name="connsiteY13" fmla="*/ 2155549 h 2221225"/>
              <a:gd name="connsiteX14" fmla="*/ 542441 w 2464231"/>
              <a:gd name="connsiteY14" fmla="*/ 2140050 h 2221225"/>
              <a:gd name="connsiteX15" fmla="*/ 480448 w 2464231"/>
              <a:gd name="connsiteY15" fmla="*/ 2109054 h 2221225"/>
              <a:gd name="connsiteX16" fmla="*/ 387458 w 2464231"/>
              <a:gd name="connsiteY16" fmla="*/ 2047060 h 2221225"/>
              <a:gd name="connsiteX17" fmla="*/ 340963 w 2464231"/>
              <a:gd name="connsiteY17" fmla="*/ 2016064 h 2221225"/>
              <a:gd name="connsiteX18" fmla="*/ 278970 w 2464231"/>
              <a:gd name="connsiteY18" fmla="*/ 1969569 h 2221225"/>
              <a:gd name="connsiteX19" fmla="*/ 185980 w 2464231"/>
              <a:gd name="connsiteY19" fmla="*/ 1907576 h 2221225"/>
              <a:gd name="connsiteX20" fmla="*/ 123987 w 2464231"/>
              <a:gd name="connsiteY20" fmla="*/ 1814586 h 2221225"/>
              <a:gd name="connsiteX21" fmla="*/ 92990 w 2464231"/>
              <a:gd name="connsiteY21" fmla="*/ 1768091 h 2221225"/>
              <a:gd name="connsiteX22" fmla="*/ 61993 w 2464231"/>
              <a:gd name="connsiteY22" fmla="*/ 1706098 h 2221225"/>
              <a:gd name="connsiteX23" fmla="*/ 46495 w 2464231"/>
              <a:gd name="connsiteY23" fmla="*/ 1628606 h 2221225"/>
              <a:gd name="connsiteX24" fmla="*/ 30997 w 2464231"/>
              <a:gd name="connsiteY24" fmla="*/ 1566613 h 2221225"/>
              <a:gd name="connsiteX25" fmla="*/ 0 w 2464231"/>
              <a:gd name="connsiteY25" fmla="*/ 1256647 h 2221225"/>
              <a:gd name="connsiteX26" fmla="*/ 15499 w 2464231"/>
              <a:gd name="connsiteY26" fmla="*/ 869189 h 2221225"/>
              <a:gd name="connsiteX27" fmla="*/ 61993 w 2464231"/>
              <a:gd name="connsiteY27" fmla="*/ 714206 h 2221225"/>
              <a:gd name="connsiteX28" fmla="*/ 170482 w 2464231"/>
              <a:gd name="connsiteY28" fmla="*/ 574721 h 2221225"/>
              <a:gd name="connsiteX29" fmla="*/ 216976 w 2464231"/>
              <a:gd name="connsiteY29" fmla="*/ 559223 h 2221225"/>
              <a:gd name="connsiteX30" fmla="*/ 309966 w 2464231"/>
              <a:gd name="connsiteY30" fmla="*/ 481732 h 2221225"/>
              <a:gd name="connsiteX31" fmla="*/ 356461 w 2464231"/>
              <a:gd name="connsiteY31" fmla="*/ 466233 h 2221225"/>
              <a:gd name="connsiteX32" fmla="*/ 418454 w 2464231"/>
              <a:gd name="connsiteY32" fmla="*/ 435237 h 2221225"/>
              <a:gd name="connsiteX33" fmla="*/ 511444 w 2464231"/>
              <a:gd name="connsiteY33" fmla="*/ 404240 h 2221225"/>
              <a:gd name="connsiteX34" fmla="*/ 557939 w 2464231"/>
              <a:gd name="connsiteY34" fmla="*/ 388742 h 2221225"/>
              <a:gd name="connsiteX35" fmla="*/ 650929 w 2464231"/>
              <a:gd name="connsiteY35" fmla="*/ 373243 h 2221225"/>
              <a:gd name="connsiteX36" fmla="*/ 1162373 w 2464231"/>
              <a:gd name="connsiteY36" fmla="*/ 388742 h 2221225"/>
              <a:gd name="connsiteX37" fmla="*/ 1301858 w 2464231"/>
              <a:gd name="connsiteY37" fmla="*/ 404240 h 2221225"/>
              <a:gd name="connsiteX38" fmla="*/ 1673817 w 2464231"/>
              <a:gd name="connsiteY38" fmla="*/ 388742 h 2221225"/>
              <a:gd name="connsiteX39" fmla="*/ 1828800 w 2464231"/>
              <a:gd name="connsiteY39" fmla="*/ 342247 h 2221225"/>
              <a:gd name="connsiteX40" fmla="*/ 1875295 w 2464231"/>
              <a:gd name="connsiteY40" fmla="*/ 326749 h 2221225"/>
              <a:gd name="connsiteX41" fmla="*/ 1968285 w 2464231"/>
              <a:gd name="connsiteY41" fmla="*/ 280254 h 2221225"/>
              <a:gd name="connsiteX42" fmla="*/ 2061275 w 2464231"/>
              <a:gd name="connsiteY42" fmla="*/ 233759 h 2221225"/>
              <a:gd name="connsiteX43" fmla="*/ 2092271 w 2464231"/>
              <a:gd name="connsiteY43" fmla="*/ 187264 h 2221225"/>
              <a:gd name="connsiteX44" fmla="*/ 2185261 w 2464231"/>
              <a:gd name="connsiteY44" fmla="*/ 125271 h 2221225"/>
              <a:gd name="connsiteX45" fmla="*/ 2262753 w 2464231"/>
              <a:gd name="connsiteY45" fmla="*/ 47779 h 2221225"/>
              <a:gd name="connsiteX46" fmla="*/ 2293749 w 2464231"/>
              <a:gd name="connsiteY46" fmla="*/ 1284 h 2221225"/>
              <a:gd name="connsiteX47" fmla="*/ 2200760 w 2464231"/>
              <a:gd name="connsiteY47" fmla="*/ 32281 h 2221225"/>
              <a:gd name="connsiteX48" fmla="*/ 2138766 w 2464231"/>
              <a:gd name="connsiteY48" fmla="*/ 47779 h 2221225"/>
              <a:gd name="connsiteX49" fmla="*/ 2185261 w 2464231"/>
              <a:gd name="connsiteY49" fmla="*/ 32281 h 2221225"/>
              <a:gd name="connsiteX50" fmla="*/ 2231756 w 2464231"/>
              <a:gd name="connsiteY50" fmla="*/ 16782 h 2221225"/>
              <a:gd name="connsiteX51" fmla="*/ 2371241 w 2464231"/>
              <a:gd name="connsiteY51" fmla="*/ 32281 h 2221225"/>
              <a:gd name="connsiteX52" fmla="*/ 2417736 w 2464231"/>
              <a:gd name="connsiteY52" fmla="*/ 47779 h 2221225"/>
              <a:gd name="connsiteX53" fmla="*/ 2464231 w 2464231"/>
              <a:gd name="connsiteY53" fmla="*/ 94274 h 222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464231" h="2221225">
                <a:moveTo>
                  <a:pt x="2417736" y="1597610"/>
                </a:moveTo>
                <a:cubicBezTo>
                  <a:pt x="2313529" y="1701817"/>
                  <a:pt x="2308936" y="1716638"/>
                  <a:pt x="2185261" y="1799088"/>
                </a:cubicBezTo>
                <a:lnTo>
                  <a:pt x="2092271" y="1861081"/>
                </a:lnTo>
                <a:cubicBezTo>
                  <a:pt x="2076773" y="1871413"/>
                  <a:pt x="2058947" y="1878906"/>
                  <a:pt x="2045776" y="1892077"/>
                </a:cubicBezTo>
                <a:cubicBezTo>
                  <a:pt x="2030278" y="1907575"/>
                  <a:pt x="2016583" y="1925116"/>
                  <a:pt x="1999282" y="1938572"/>
                </a:cubicBezTo>
                <a:cubicBezTo>
                  <a:pt x="1823371" y="2075394"/>
                  <a:pt x="1972036" y="1959946"/>
                  <a:pt x="1859797" y="2016064"/>
                </a:cubicBezTo>
                <a:cubicBezTo>
                  <a:pt x="1843137" y="2024394"/>
                  <a:pt x="1830323" y="2039495"/>
                  <a:pt x="1813302" y="2047060"/>
                </a:cubicBezTo>
                <a:cubicBezTo>
                  <a:pt x="1783445" y="2060330"/>
                  <a:pt x="1720312" y="2078057"/>
                  <a:pt x="1720312" y="2078057"/>
                </a:cubicBezTo>
                <a:cubicBezTo>
                  <a:pt x="1622842" y="2143038"/>
                  <a:pt x="1727405" y="2080858"/>
                  <a:pt x="1549831" y="2140050"/>
                </a:cubicBezTo>
                <a:lnTo>
                  <a:pt x="1410346" y="2186545"/>
                </a:lnTo>
                <a:cubicBezTo>
                  <a:pt x="1394848" y="2191711"/>
                  <a:pt x="1379965" y="2199357"/>
                  <a:pt x="1363851" y="2202043"/>
                </a:cubicBezTo>
                <a:lnTo>
                  <a:pt x="1270861" y="2217542"/>
                </a:lnTo>
                <a:cubicBezTo>
                  <a:pt x="1077007" y="2211840"/>
                  <a:pt x="871440" y="2243398"/>
                  <a:pt x="681926" y="2186545"/>
                </a:cubicBezTo>
                <a:cubicBezTo>
                  <a:pt x="650631" y="2177157"/>
                  <a:pt x="619933" y="2165881"/>
                  <a:pt x="588936" y="2155549"/>
                </a:cubicBezTo>
                <a:cubicBezTo>
                  <a:pt x="573438" y="2150383"/>
                  <a:pt x="557053" y="2147356"/>
                  <a:pt x="542441" y="2140050"/>
                </a:cubicBezTo>
                <a:cubicBezTo>
                  <a:pt x="521777" y="2129718"/>
                  <a:pt x="500259" y="2120941"/>
                  <a:pt x="480448" y="2109054"/>
                </a:cubicBezTo>
                <a:cubicBezTo>
                  <a:pt x="448503" y="2089887"/>
                  <a:pt x="418455" y="2067725"/>
                  <a:pt x="387458" y="2047060"/>
                </a:cubicBezTo>
                <a:cubicBezTo>
                  <a:pt x="371960" y="2036728"/>
                  <a:pt x="355864" y="2027240"/>
                  <a:pt x="340963" y="2016064"/>
                </a:cubicBezTo>
                <a:cubicBezTo>
                  <a:pt x="320299" y="2000566"/>
                  <a:pt x="300131" y="1984382"/>
                  <a:pt x="278970" y="1969569"/>
                </a:cubicBezTo>
                <a:cubicBezTo>
                  <a:pt x="248451" y="1948206"/>
                  <a:pt x="185980" y="1907576"/>
                  <a:pt x="185980" y="1907576"/>
                </a:cubicBezTo>
                <a:lnTo>
                  <a:pt x="123987" y="1814586"/>
                </a:lnTo>
                <a:cubicBezTo>
                  <a:pt x="113655" y="1799088"/>
                  <a:pt x="101320" y="1784751"/>
                  <a:pt x="92990" y="1768091"/>
                </a:cubicBezTo>
                <a:lnTo>
                  <a:pt x="61993" y="1706098"/>
                </a:lnTo>
                <a:cubicBezTo>
                  <a:pt x="56827" y="1680267"/>
                  <a:pt x="52209" y="1654321"/>
                  <a:pt x="46495" y="1628606"/>
                </a:cubicBezTo>
                <a:cubicBezTo>
                  <a:pt x="41874" y="1607813"/>
                  <a:pt x="34807" y="1587570"/>
                  <a:pt x="30997" y="1566613"/>
                </a:cubicBezTo>
                <a:cubicBezTo>
                  <a:pt x="10979" y="1456510"/>
                  <a:pt x="9072" y="1374571"/>
                  <a:pt x="0" y="1256647"/>
                </a:cubicBezTo>
                <a:cubicBezTo>
                  <a:pt x="5166" y="1127494"/>
                  <a:pt x="6606" y="998139"/>
                  <a:pt x="15499" y="869189"/>
                </a:cubicBezTo>
                <a:cubicBezTo>
                  <a:pt x="17536" y="839657"/>
                  <a:pt x="57065" y="728989"/>
                  <a:pt x="61993" y="714206"/>
                </a:cubicBezTo>
                <a:cubicBezTo>
                  <a:pt x="81613" y="655346"/>
                  <a:pt x="92079" y="600855"/>
                  <a:pt x="170482" y="574721"/>
                </a:cubicBezTo>
                <a:lnTo>
                  <a:pt x="216976" y="559223"/>
                </a:lnTo>
                <a:cubicBezTo>
                  <a:pt x="251254" y="524945"/>
                  <a:pt x="266810" y="503310"/>
                  <a:pt x="309966" y="481732"/>
                </a:cubicBezTo>
                <a:cubicBezTo>
                  <a:pt x="324578" y="474426"/>
                  <a:pt x="341445" y="472668"/>
                  <a:pt x="356461" y="466233"/>
                </a:cubicBezTo>
                <a:cubicBezTo>
                  <a:pt x="377696" y="457132"/>
                  <a:pt x="397003" y="443817"/>
                  <a:pt x="418454" y="435237"/>
                </a:cubicBezTo>
                <a:cubicBezTo>
                  <a:pt x="448790" y="423102"/>
                  <a:pt x="480447" y="414572"/>
                  <a:pt x="511444" y="404240"/>
                </a:cubicBezTo>
                <a:cubicBezTo>
                  <a:pt x="526942" y="399074"/>
                  <a:pt x="541825" y="391428"/>
                  <a:pt x="557939" y="388742"/>
                </a:cubicBezTo>
                <a:lnTo>
                  <a:pt x="650929" y="373243"/>
                </a:lnTo>
                <a:lnTo>
                  <a:pt x="1162373" y="388742"/>
                </a:lnTo>
                <a:cubicBezTo>
                  <a:pt x="1209101" y="390967"/>
                  <a:pt x="1255077" y="404240"/>
                  <a:pt x="1301858" y="404240"/>
                </a:cubicBezTo>
                <a:cubicBezTo>
                  <a:pt x="1425952" y="404240"/>
                  <a:pt x="1549831" y="393908"/>
                  <a:pt x="1673817" y="388742"/>
                </a:cubicBezTo>
                <a:cubicBezTo>
                  <a:pt x="1767508" y="365318"/>
                  <a:pt x="1715603" y="379979"/>
                  <a:pt x="1828800" y="342247"/>
                </a:cubicBezTo>
                <a:lnTo>
                  <a:pt x="1875295" y="326749"/>
                </a:lnTo>
                <a:cubicBezTo>
                  <a:pt x="2008544" y="237916"/>
                  <a:pt x="1839953" y="344420"/>
                  <a:pt x="1968285" y="280254"/>
                </a:cubicBezTo>
                <a:cubicBezTo>
                  <a:pt x="2088461" y="220166"/>
                  <a:pt x="1944409" y="272714"/>
                  <a:pt x="2061275" y="233759"/>
                </a:cubicBezTo>
                <a:cubicBezTo>
                  <a:pt x="2071607" y="218261"/>
                  <a:pt x="2078253" y="199530"/>
                  <a:pt x="2092271" y="187264"/>
                </a:cubicBezTo>
                <a:cubicBezTo>
                  <a:pt x="2120307" y="162733"/>
                  <a:pt x="2185261" y="125271"/>
                  <a:pt x="2185261" y="125271"/>
                </a:cubicBezTo>
                <a:cubicBezTo>
                  <a:pt x="2267922" y="1280"/>
                  <a:pt x="2159428" y="151106"/>
                  <a:pt x="2262753" y="47779"/>
                </a:cubicBezTo>
                <a:cubicBezTo>
                  <a:pt x="2275924" y="34608"/>
                  <a:pt x="2311819" y="5802"/>
                  <a:pt x="2293749" y="1284"/>
                </a:cubicBezTo>
                <a:cubicBezTo>
                  <a:pt x="2262051" y="-6640"/>
                  <a:pt x="2232458" y="24357"/>
                  <a:pt x="2200760" y="32281"/>
                </a:cubicBezTo>
                <a:cubicBezTo>
                  <a:pt x="2180095" y="37447"/>
                  <a:pt x="2118558" y="54515"/>
                  <a:pt x="2138766" y="47779"/>
                </a:cubicBezTo>
                <a:lnTo>
                  <a:pt x="2185261" y="32281"/>
                </a:lnTo>
                <a:lnTo>
                  <a:pt x="2231756" y="16782"/>
                </a:lnTo>
                <a:cubicBezTo>
                  <a:pt x="2278251" y="21948"/>
                  <a:pt x="2325096" y="24590"/>
                  <a:pt x="2371241" y="32281"/>
                </a:cubicBezTo>
                <a:cubicBezTo>
                  <a:pt x="2387355" y="34967"/>
                  <a:pt x="2404979" y="37574"/>
                  <a:pt x="2417736" y="47779"/>
                </a:cubicBezTo>
                <a:cubicBezTo>
                  <a:pt x="2481228" y="98573"/>
                  <a:pt x="2421887" y="94274"/>
                  <a:pt x="2464231" y="94274"/>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5792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305702" y="1613194"/>
            <a:ext cx="588629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are </a:t>
            </a:r>
            <a:r>
              <a:rPr lang="en-US" sz="2400" b="1" dirty="0">
                <a:latin typeface="Times New Roman" panose="02020603050405020304" pitchFamily="18" charset="0"/>
                <a:cs typeface="Times New Roman" panose="02020603050405020304" pitchFamily="18" charset="0"/>
              </a:rPr>
              <a:t>three way</a:t>
            </a:r>
            <a:r>
              <a:rPr lang="en-US" sz="2400" dirty="0">
                <a:latin typeface="Times New Roman" panose="02020603050405020304" pitchFamily="18" charset="0"/>
                <a:cs typeface="Times New Roman" panose="02020603050405020304" pitchFamily="18" charset="0"/>
              </a:rPr>
              <a:t>s to use coin “2” and “1” to make sum=4 by:</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Choosing four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one coin “2” and two coins “1”</a:t>
            </a:r>
          </a:p>
          <a:p>
            <a:pPr marL="800078"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two coins “2”</a:t>
            </a:r>
          </a:p>
        </p:txBody>
      </p:sp>
      <p:graphicFrame>
        <p:nvGraphicFramePr>
          <p:cNvPr id="7" name="Table 4">
            <a:extLst>
              <a:ext uri="{FF2B5EF4-FFF2-40B4-BE49-F238E27FC236}">
                <a16:creationId xmlns:a16="http://schemas.microsoft.com/office/drawing/2014/main" id="{48D22A42-CA00-9571-A706-C15CA11EDF26}"/>
              </a:ext>
            </a:extLst>
          </p:cNvPr>
          <p:cNvGraphicFramePr>
            <a:graphicFrameLocks noGrp="1"/>
          </p:cNvGraphicFramePr>
          <p:nvPr>
            <p:extLst>
              <p:ext uri="{D42A27DB-BD31-4B8C-83A1-F6EECF244321}">
                <p14:modId xmlns:p14="http://schemas.microsoft.com/office/powerpoint/2010/main" val="3630464718"/>
              </p:ext>
            </p:extLst>
          </p:nvPr>
        </p:nvGraphicFramePr>
        <p:xfrm>
          <a:off x="838200" y="2530927"/>
          <a:ext cx="5040084" cy="2032908"/>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bl>
          </a:graphicData>
        </a:graphic>
      </p:graphicFrame>
      <p:sp>
        <p:nvSpPr>
          <p:cNvPr id="10" name="TextBox 9">
            <a:extLst>
              <a:ext uri="{FF2B5EF4-FFF2-40B4-BE49-F238E27FC236}">
                <a16:creationId xmlns:a16="http://schemas.microsoft.com/office/drawing/2014/main" id="{15F27F3A-6DC0-30AE-0364-F716344DD1A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1" name="TextBox 10">
            <a:extLst>
              <a:ext uri="{FF2B5EF4-FFF2-40B4-BE49-F238E27FC236}">
                <a16:creationId xmlns:a16="http://schemas.microsoft.com/office/drawing/2014/main" id="{6FCE94AD-C3B1-238B-1839-0DF06011E32D}"/>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2" name="Straight Connector 11">
            <a:extLst>
              <a:ext uri="{FF2B5EF4-FFF2-40B4-BE49-F238E27FC236}">
                <a16:creationId xmlns:a16="http://schemas.microsoft.com/office/drawing/2014/main" id="{19C81248-239D-78F6-CF8A-AEF38101B34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1E43349-BC26-8B98-E913-534C83F850DF}"/>
              </a:ext>
            </a:extLst>
          </p:cNvPr>
          <p:cNvSpPr txBox="1"/>
          <p:nvPr/>
        </p:nvSpPr>
        <p:spPr>
          <a:xfrm>
            <a:off x="992230" y="4879578"/>
            <a:ext cx="7453869"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exclude 2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include 2</a:t>
            </a:r>
          </a:p>
          <a:p>
            <a:r>
              <a:rPr lang="en-US" sz="2400" dirty="0">
                <a:latin typeface="Times New Roman" panose="02020603050405020304" pitchFamily="18" charset="0"/>
                <a:cs typeface="Times New Roman" panose="02020603050405020304" pitchFamily="18" charset="0"/>
              </a:rPr>
              <a:t>= 1 (choose 4 coins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(4 - 2)</a:t>
            </a:r>
          </a:p>
          <a:p>
            <a:r>
              <a:rPr lang="en-US" sz="2400" dirty="0">
                <a:latin typeface="Times New Roman" panose="02020603050405020304" pitchFamily="18" charset="0"/>
                <a:cs typeface="Times New Roman" panose="02020603050405020304" pitchFamily="18" charset="0"/>
              </a:rPr>
              <a:t>= 1 + </a:t>
            </a:r>
            <a:r>
              <a:rPr lang="en-US" sz="2400" dirty="0" err="1">
                <a:latin typeface="Times New Roman" panose="02020603050405020304" pitchFamily="18" charset="0"/>
                <a:cs typeface="Times New Roman" panose="02020603050405020304" pitchFamily="18" charset="0"/>
              </a:rPr>
              <a:t>num_ways</a:t>
            </a:r>
            <a:r>
              <a:rPr lang="en-US" sz="2400" dirty="0">
                <a:latin typeface="Times New Roman" panose="02020603050405020304" pitchFamily="18" charset="0"/>
                <a:cs typeface="Times New Roman" panose="02020603050405020304" pitchFamily="18" charset="0"/>
              </a:rPr>
              <a:t> make sum 2</a:t>
            </a:r>
          </a:p>
          <a:p>
            <a:r>
              <a:rPr lang="en-US" sz="2400" dirty="0">
                <a:latin typeface="Times New Roman" panose="02020603050405020304" pitchFamily="18" charset="0"/>
                <a:cs typeface="Times New Roman" panose="02020603050405020304" pitchFamily="18" charset="0"/>
              </a:rPr>
              <a:t>= 1 + 2</a:t>
            </a:r>
          </a:p>
        </p:txBody>
      </p:sp>
      <p:cxnSp>
        <p:nvCxnSpPr>
          <p:cNvPr id="6" name="Curved Connector 5">
            <a:extLst>
              <a:ext uri="{FF2B5EF4-FFF2-40B4-BE49-F238E27FC236}">
                <a16:creationId xmlns:a16="http://schemas.microsoft.com/office/drawing/2014/main" id="{10CB90F3-3944-DAE3-66FA-9F4A08D61058}"/>
              </a:ext>
            </a:extLst>
          </p:cNvPr>
          <p:cNvCxnSpPr>
            <a:cxnSpLocks/>
          </p:cNvCxnSpPr>
          <p:nvPr/>
        </p:nvCxnSpPr>
        <p:spPr>
          <a:xfrm rot="16200000" flipH="1">
            <a:off x="5250118" y="3313267"/>
            <a:ext cx="2369126" cy="1600952"/>
          </a:xfrm>
          <a:prstGeom prst="curvedConnector3">
            <a:avLst>
              <a:gd name="adj1" fmla="val 34954"/>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Curved Connector 15">
            <a:extLst>
              <a:ext uri="{FF2B5EF4-FFF2-40B4-BE49-F238E27FC236}">
                <a16:creationId xmlns:a16="http://schemas.microsoft.com/office/drawing/2014/main" id="{307E5134-F847-7B4C-9CC8-0E233855CBDB}"/>
              </a:ext>
            </a:extLst>
          </p:cNvPr>
          <p:cNvCxnSpPr>
            <a:cxnSpLocks/>
          </p:cNvCxnSpPr>
          <p:nvPr/>
        </p:nvCxnSpPr>
        <p:spPr>
          <a:xfrm>
            <a:off x="1341044" y="4369962"/>
            <a:ext cx="6284122" cy="928344"/>
          </a:xfrm>
          <a:prstGeom prst="curvedConnector3">
            <a:avLst>
              <a:gd name="adj1" fmla="val 99079"/>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683E96B-0EC0-EB62-F49F-79DE3FEA1B3C}"/>
              </a:ext>
            </a:extLst>
          </p:cNvPr>
          <p:cNvCxnSpPr>
            <a:cxnSpLocks/>
          </p:cNvCxnSpPr>
          <p:nvPr/>
        </p:nvCxnSpPr>
        <p:spPr>
          <a:xfrm flipH="1">
            <a:off x="4060556" y="4369962"/>
            <a:ext cx="1379349" cy="5096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1AE0603-483F-AD82-714B-B13C3DE81959}"/>
              </a:ext>
            </a:extLst>
          </p:cNvPr>
          <p:cNvSpPr txBox="1"/>
          <p:nvPr/>
        </p:nvSpPr>
        <p:spPr>
          <a:xfrm>
            <a:off x="5028336" y="6147323"/>
            <a:ext cx="6835526" cy="400110"/>
          </a:xfrm>
          <a:prstGeom prst="rect">
            <a:avLst/>
          </a:prstGeom>
          <a:noFill/>
        </p:spPr>
        <p:txBody>
          <a:bodyPr wrap="none" rtlCol="0">
            <a:spAutoFit/>
          </a:bodyPr>
          <a:lstStyle/>
          <a:p>
            <a:pPr algn="ctr"/>
            <a:r>
              <a:rPr lang="en-US" sz="2000" dirty="0">
                <a:latin typeface="Times New Roman" panose="02020603050405020304" pitchFamily="18" charset="0"/>
                <a:cs typeface="Times New Roman" panose="02020603050405020304" pitchFamily="18" charset="0"/>
              </a:rPr>
              <a:t>As we include the coin, the ”sum” decreases by the value of coin</a:t>
            </a:r>
          </a:p>
        </p:txBody>
      </p:sp>
      <p:cxnSp>
        <p:nvCxnSpPr>
          <p:cNvPr id="41" name="Straight Arrow Connector 40">
            <a:extLst>
              <a:ext uri="{FF2B5EF4-FFF2-40B4-BE49-F238E27FC236}">
                <a16:creationId xmlns:a16="http://schemas.microsoft.com/office/drawing/2014/main" id="{B7C1EAA4-35F5-7B3E-EE29-E1DCCD3DB023}"/>
              </a:ext>
            </a:extLst>
          </p:cNvPr>
          <p:cNvCxnSpPr>
            <a:stCxn id="39" idx="0"/>
          </p:cNvCxnSpPr>
          <p:nvPr/>
        </p:nvCxnSpPr>
        <p:spPr>
          <a:xfrm flipH="1" flipV="1">
            <a:off x="7625166" y="5735108"/>
            <a:ext cx="820933" cy="4122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Freeform 14">
            <a:extLst>
              <a:ext uri="{FF2B5EF4-FFF2-40B4-BE49-F238E27FC236}">
                <a16:creationId xmlns:a16="http://schemas.microsoft.com/office/drawing/2014/main" id="{3A904282-394E-569C-D64E-4F6E6F236FB1}"/>
              </a:ext>
            </a:extLst>
          </p:cNvPr>
          <p:cNvSpPr/>
          <p:nvPr/>
        </p:nvSpPr>
        <p:spPr>
          <a:xfrm>
            <a:off x="308806" y="4446441"/>
            <a:ext cx="3565860" cy="2295322"/>
          </a:xfrm>
          <a:custGeom>
            <a:avLst/>
            <a:gdLst>
              <a:gd name="connsiteX0" fmla="*/ 3038828 w 3565860"/>
              <a:gd name="connsiteY0" fmla="*/ 1613396 h 2295322"/>
              <a:gd name="connsiteX1" fmla="*/ 2961336 w 3565860"/>
              <a:gd name="connsiteY1" fmla="*/ 1721884 h 2295322"/>
              <a:gd name="connsiteX2" fmla="*/ 2914841 w 3565860"/>
              <a:gd name="connsiteY2" fmla="*/ 1768379 h 2295322"/>
              <a:gd name="connsiteX3" fmla="*/ 2837350 w 3565860"/>
              <a:gd name="connsiteY3" fmla="*/ 1861369 h 2295322"/>
              <a:gd name="connsiteX4" fmla="*/ 2744360 w 3565860"/>
              <a:gd name="connsiteY4" fmla="*/ 1923362 h 2295322"/>
              <a:gd name="connsiteX5" fmla="*/ 2697865 w 3565860"/>
              <a:gd name="connsiteY5" fmla="*/ 1954359 h 2295322"/>
              <a:gd name="connsiteX6" fmla="*/ 2651370 w 3565860"/>
              <a:gd name="connsiteY6" fmla="*/ 1969857 h 2295322"/>
              <a:gd name="connsiteX7" fmla="*/ 2542882 w 3565860"/>
              <a:gd name="connsiteY7" fmla="*/ 2016352 h 2295322"/>
              <a:gd name="connsiteX8" fmla="*/ 2449892 w 3565860"/>
              <a:gd name="connsiteY8" fmla="*/ 2062847 h 2295322"/>
              <a:gd name="connsiteX9" fmla="*/ 2403397 w 3565860"/>
              <a:gd name="connsiteY9" fmla="*/ 2093844 h 2295322"/>
              <a:gd name="connsiteX10" fmla="*/ 2294909 w 3565860"/>
              <a:gd name="connsiteY10" fmla="*/ 2124840 h 2295322"/>
              <a:gd name="connsiteX11" fmla="*/ 2232916 w 3565860"/>
              <a:gd name="connsiteY11" fmla="*/ 2155837 h 2295322"/>
              <a:gd name="connsiteX12" fmla="*/ 2170923 w 3565860"/>
              <a:gd name="connsiteY12" fmla="*/ 2171335 h 2295322"/>
              <a:gd name="connsiteX13" fmla="*/ 2124428 w 3565860"/>
              <a:gd name="connsiteY13" fmla="*/ 2186834 h 2295322"/>
              <a:gd name="connsiteX14" fmla="*/ 2062435 w 3565860"/>
              <a:gd name="connsiteY14" fmla="*/ 2202332 h 2295322"/>
              <a:gd name="connsiteX15" fmla="*/ 1953947 w 3565860"/>
              <a:gd name="connsiteY15" fmla="*/ 2248827 h 2295322"/>
              <a:gd name="connsiteX16" fmla="*/ 1876455 w 3565860"/>
              <a:gd name="connsiteY16" fmla="*/ 2264325 h 2295322"/>
              <a:gd name="connsiteX17" fmla="*/ 1674977 w 3565860"/>
              <a:gd name="connsiteY17" fmla="*/ 2295322 h 2295322"/>
              <a:gd name="connsiteX18" fmla="*/ 1039547 w 3565860"/>
              <a:gd name="connsiteY18" fmla="*/ 2279823 h 2295322"/>
              <a:gd name="connsiteX19" fmla="*/ 853567 w 3565860"/>
              <a:gd name="connsiteY19" fmla="*/ 2233328 h 2295322"/>
              <a:gd name="connsiteX20" fmla="*/ 791574 w 3565860"/>
              <a:gd name="connsiteY20" fmla="*/ 2217830 h 2295322"/>
              <a:gd name="connsiteX21" fmla="*/ 683086 w 3565860"/>
              <a:gd name="connsiteY21" fmla="*/ 2155837 h 2295322"/>
              <a:gd name="connsiteX22" fmla="*/ 574597 w 3565860"/>
              <a:gd name="connsiteY22" fmla="*/ 2078345 h 2295322"/>
              <a:gd name="connsiteX23" fmla="*/ 419614 w 3565860"/>
              <a:gd name="connsiteY23" fmla="*/ 1969857 h 2295322"/>
              <a:gd name="connsiteX24" fmla="*/ 311126 w 3565860"/>
              <a:gd name="connsiteY24" fmla="*/ 1861369 h 2295322"/>
              <a:gd name="connsiteX25" fmla="*/ 202638 w 3565860"/>
              <a:gd name="connsiteY25" fmla="*/ 1706386 h 2295322"/>
              <a:gd name="connsiteX26" fmla="*/ 171641 w 3565860"/>
              <a:gd name="connsiteY26" fmla="*/ 1659891 h 2295322"/>
              <a:gd name="connsiteX27" fmla="*/ 109648 w 3565860"/>
              <a:gd name="connsiteY27" fmla="*/ 1535905 h 2295322"/>
              <a:gd name="connsiteX28" fmla="*/ 78652 w 3565860"/>
              <a:gd name="connsiteY28" fmla="*/ 1473912 h 2295322"/>
              <a:gd name="connsiteX29" fmla="*/ 63153 w 3565860"/>
              <a:gd name="connsiteY29" fmla="*/ 1427417 h 2295322"/>
              <a:gd name="connsiteX30" fmla="*/ 32157 w 3565860"/>
              <a:gd name="connsiteY30" fmla="*/ 1365423 h 2295322"/>
              <a:gd name="connsiteX31" fmla="*/ 1160 w 3565860"/>
              <a:gd name="connsiteY31" fmla="*/ 1241437 h 2295322"/>
              <a:gd name="connsiteX32" fmla="*/ 32157 w 3565860"/>
              <a:gd name="connsiteY32" fmla="*/ 915973 h 2295322"/>
              <a:gd name="connsiteX33" fmla="*/ 63153 w 3565860"/>
              <a:gd name="connsiteY33" fmla="*/ 869478 h 2295322"/>
              <a:gd name="connsiteX34" fmla="*/ 78652 w 3565860"/>
              <a:gd name="connsiteY34" fmla="*/ 822983 h 2295322"/>
              <a:gd name="connsiteX35" fmla="*/ 156143 w 3565860"/>
              <a:gd name="connsiteY35" fmla="*/ 714495 h 2295322"/>
              <a:gd name="connsiteX36" fmla="*/ 202638 w 3565860"/>
              <a:gd name="connsiteY36" fmla="*/ 668000 h 2295322"/>
              <a:gd name="connsiteX37" fmla="*/ 233635 w 3565860"/>
              <a:gd name="connsiteY37" fmla="*/ 621505 h 2295322"/>
              <a:gd name="connsiteX38" fmla="*/ 280130 w 3565860"/>
              <a:gd name="connsiteY38" fmla="*/ 590508 h 2295322"/>
              <a:gd name="connsiteX39" fmla="*/ 373119 w 3565860"/>
              <a:gd name="connsiteY39" fmla="*/ 513017 h 2295322"/>
              <a:gd name="connsiteX40" fmla="*/ 419614 w 3565860"/>
              <a:gd name="connsiteY40" fmla="*/ 497518 h 2295322"/>
              <a:gd name="connsiteX41" fmla="*/ 466109 w 3565860"/>
              <a:gd name="connsiteY41" fmla="*/ 466522 h 2295322"/>
              <a:gd name="connsiteX42" fmla="*/ 512604 w 3565860"/>
              <a:gd name="connsiteY42" fmla="*/ 451023 h 2295322"/>
              <a:gd name="connsiteX43" fmla="*/ 745079 w 3565860"/>
              <a:gd name="connsiteY43" fmla="*/ 404528 h 2295322"/>
              <a:gd name="connsiteX44" fmla="*/ 807072 w 3565860"/>
              <a:gd name="connsiteY44" fmla="*/ 389030 h 2295322"/>
              <a:gd name="connsiteX45" fmla="*/ 1101540 w 3565860"/>
              <a:gd name="connsiteY45" fmla="*/ 358034 h 2295322"/>
              <a:gd name="connsiteX46" fmla="*/ 1256523 w 3565860"/>
              <a:gd name="connsiteY46" fmla="*/ 342535 h 2295322"/>
              <a:gd name="connsiteX47" fmla="*/ 1535492 w 3565860"/>
              <a:gd name="connsiteY47" fmla="*/ 311539 h 2295322"/>
              <a:gd name="connsiteX48" fmla="*/ 2093431 w 3565860"/>
              <a:gd name="connsiteY48" fmla="*/ 280542 h 2295322"/>
              <a:gd name="connsiteX49" fmla="*/ 2651370 w 3565860"/>
              <a:gd name="connsiteY49" fmla="*/ 296040 h 2295322"/>
              <a:gd name="connsiteX50" fmla="*/ 2744360 w 3565860"/>
              <a:gd name="connsiteY50" fmla="*/ 311539 h 2295322"/>
              <a:gd name="connsiteX51" fmla="*/ 3069825 w 3565860"/>
              <a:gd name="connsiteY51" fmla="*/ 342535 h 2295322"/>
              <a:gd name="connsiteX52" fmla="*/ 3240306 w 3565860"/>
              <a:gd name="connsiteY52" fmla="*/ 327037 h 2295322"/>
              <a:gd name="connsiteX53" fmla="*/ 3302299 w 3565860"/>
              <a:gd name="connsiteY53" fmla="*/ 234047 h 2295322"/>
              <a:gd name="connsiteX54" fmla="*/ 3333296 w 3565860"/>
              <a:gd name="connsiteY54" fmla="*/ 141057 h 2295322"/>
              <a:gd name="connsiteX55" fmla="*/ 3348794 w 3565860"/>
              <a:gd name="connsiteY55" fmla="*/ 94562 h 2295322"/>
              <a:gd name="connsiteX56" fmla="*/ 3379791 w 3565860"/>
              <a:gd name="connsiteY56" fmla="*/ 48067 h 2295322"/>
              <a:gd name="connsiteX57" fmla="*/ 3395289 w 3565860"/>
              <a:gd name="connsiteY57" fmla="*/ 1573 h 2295322"/>
              <a:gd name="connsiteX58" fmla="*/ 3317797 w 3565860"/>
              <a:gd name="connsiteY58" fmla="*/ 79064 h 2295322"/>
              <a:gd name="connsiteX59" fmla="*/ 3224808 w 3565860"/>
              <a:gd name="connsiteY59" fmla="*/ 141057 h 2295322"/>
              <a:gd name="connsiteX60" fmla="*/ 3302299 w 3565860"/>
              <a:gd name="connsiteY60" fmla="*/ 63566 h 2295322"/>
              <a:gd name="connsiteX61" fmla="*/ 3379791 w 3565860"/>
              <a:gd name="connsiteY61" fmla="*/ 1573 h 2295322"/>
              <a:gd name="connsiteX62" fmla="*/ 3441784 w 3565860"/>
              <a:gd name="connsiteY62" fmla="*/ 17071 h 2295322"/>
              <a:gd name="connsiteX63" fmla="*/ 3519275 w 3565860"/>
              <a:gd name="connsiteY63" fmla="*/ 110061 h 2295322"/>
              <a:gd name="connsiteX64" fmla="*/ 3565770 w 3565860"/>
              <a:gd name="connsiteY64" fmla="*/ 156556 h 229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565860" h="2295322">
                <a:moveTo>
                  <a:pt x="3038828" y="1613396"/>
                </a:moveTo>
                <a:cubicBezTo>
                  <a:pt x="3012997" y="1649559"/>
                  <a:pt x="2989098" y="1687182"/>
                  <a:pt x="2961336" y="1721884"/>
                </a:cubicBezTo>
                <a:cubicBezTo>
                  <a:pt x="2947644" y="1738999"/>
                  <a:pt x="2928872" y="1751541"/>
                  <a:pt x="2914841" y="1768379"/>
                </a:cubicBezTo>
                <a:cubicBezTo>
                  <a:pt x="2867711" y="1824936"/>
                  <a:pt x="2901695" y="1811323"/>
                  <a:pt x="2837350" y="1861369"/>
                </a:cubicBezTo>
                <a:cubicBezTo>
                  <a:pt x="2807944" y="1884240"/>
                  <a:pt x="2775357" y="1902698"/>
                  <a:pt x="2744360" y="1923362"/>
                </a:cubicBezTo>
                <a:cubicBezTo>
                  <a:pt x="2728862" y="1933694"/>
                  <a:pt x="2715536" y="1948469"/>
                  <a:pt x="2697865" y="1954359"/>
                </a:cubicBezTo>
                <a:cubicBezTo>
                  <a:pt x="2682367" y="1959525"/>
                  <a:pt x="2666386" y="1963422"/>
                  <a:pt x="2651370" y="1969857"/>
                </a:cubicBezTo>
                <a:cubicBezTo>
                  <a:pt x="2517311" y="2027311"/>
                  <a:pt x="2651921" y="1980006"/>
                  <a:pt x="2542882" y="2016352"/>
                </a:cubicBezTo>
                <a:cubicBezTo>
                  <a:pt x="2409633" y="2105185"/>
                  <a:pt x="2578224" y="1998681"/>
                  <a:pt x="2449892" y="2062847"/>
                </a:cubicBezTo>
                <a:cubicBezTo>
                  <a:pt x="2433232" y="2071177"/>
                  <a:pt x="2420057" y="2085514"/>
                  <a:pt x="2403397" y="2093844"/>
                </a:cubicBezTo>
                <a:cubicBezTo>
                  <a:pt x="2381164" y="2104960"/>
                  <a:pt x="2314770" y="2119875"/>
                  <a:pt x="2294909" y="2124840"/>
                </a:cubicBezTo>
                <a:cubicBezTo>
                  <a:pt x="2274245" y="2135172"/>
                  <a:pt x="2254548" y="2147725"/>
                  <a:pt x="2232916" y="2155837"/>
                </a:cubicBezTo>
                <a:cubicBezTo>
                  <a:pt x="2212972" y="2163316"/>
                  <a:pt x="2191404" y="2165483"/>
                  <a:pt x="2170923" y="2171335"/>
                </a:cubicBezTo>
                <a:cubicBezTo>
                  <a:pt x="2155215" y="2175823"/>
                  <a:pt x="2140136" y="2182346"/>
                  <a:pt x="2124428" y="2186834"/>
                </a:cubicBezTo>
                <a:cubicBezTo>
                  <a:pt x="2103947" y="2192686"/>
                  <a:pt x="2082379" y="2194853"/>
                  <a:pt x="2062435" y="2202332"/>
                </a:cubicBezTo>
                <a:cubicBezTo>
                  <a:pt x="1973741" y="2235592"/>
                  <a:pt x="2030907" y="2229587"/>
                  <a:pt x="1953947" y="2248827"/>
                </a:cubicBezTo>
                <a:cubicBezTo>
                  <a:pt x="1928391" y="2255216"/>
                  <a:pt x="1902372" y="2259613"/>
                  <a:pt x="1876455" y="2264325"/>
                </a:cubicBezTo>
                <a:cubicBezTo>
                  <a:pt x="1797619" y="2278658"/>
                  <a:pt x="1756232" y="2283714"/>
                  <a:pt x="1674977" y="2295322"/>
                </a:cubicBezTo>
                <a:cubicBezTo>
                  <a:pt x="1463167" y="2290156"/>
                  <a:pt x="1251024" y="2292771"/>
                  <a:pt x="1039547" y="2279823"/>
                </a:cubicBezTo>
                <a:cubicBezTo>
                  <a:pt x="1039530" y="2279822"/>
                  <a:pt x="884572" y="2241079"/>
                  <a:pt x="853567" y="2233328"/>
                </a:cubicBezTo>
                <a:lnTo>
                  <a:pt x="791574" y="2217830"/>
                </a:lnTo>
                <a:cubicBezTo>
                  <a:pt x="678286" y="2142306"/>
                  <a:pt x="820742" y="2234499"/>
                  <a:pt x="683086" y="2155837"/>
                </a:cubicBezTo>
                <a:cubicBezTo>
                  <a:pt x="643901" y="2133445"/>
                  <a:pt x="611551" y="2104213"/>
                  <a:pt x="574597" y="2078345"/>
                </a:cubicBezTo>
                <a:cubicBezTo>
                  <a:pt x="542602" y="2055948"/>
                  <a:pt x="454216" y="2001313"/>
                  <a:pt x="419614" y="1969857"/>
                </a:cubicBezTo>
                <a:cubicBezTo>
                  <a:pt x="381772" y="1935455"/>
                  <a:pt x="341811" y="1902282"/>
                  <a:pt x="311126" y="1861369"/>
                </a:cubicBezTo>
                <a:cubicBezTo>
                  <a:pt x="242276" y="1769570"/>
                  <a:pt x="278963" y="1820873"/>
                  <a:pt x="202638" y="1706386"/>
                </a:cubicBezTo>
                <a:cubicBezTo>
                  <a:pt x="192306" y="1690888"/>
                  <a:pt x="179971" y="1676551"/>
                  <a:pt x="171641" y="1659891"/>
                </a:cubicBezTo>
                <a:lnTo>
                  <a:pt x="109648" y="1535905"/>
                </a:lnTo>
                <a:cubicBezTo>
                  <a:pt x="99316" y="1515241"/>
                  <a:pt x="85958" y="1495830"/>
                  <a:pt x="78652" y="1473912"/>
                </a:cubicBezTo>
                <a:cubicBezTo>
                  <a:pt x="73486" y="1458414"/>
                  <a:pt x="69588" y="1442433"/>
                  <a:pt x="63153" y="1427417"/>
                </a:cubicBezTo>
                <a:cubicBezTo>
                  <a:pt x="54052" y="1406181"/>
                  <a:pt x="39463" y="1387341"/>
                  <a:pt x="32157" y="1365423"/>
                </a:cubicBezTo>
                <a:cubicBezTo>
                  <a:pt x="18686" y="1325008"/>
                  <a:pt x="1160" y="1241437"/>
                  <a:pt x="1160" y="1241437"/>
                </a:cubicBezTo>
                <a:cubicBezTo>
                  <a:pt x="1550" y="1234409"/>
                  <a:pt x="-9986" y="1000258"/>
                  <a:pt x="32157" y="915973"/>
                </a:cubicBezTo>
                <a:cubicBezTo>
                  <a:pt x="40487" y="899313"/>
                  <a:pt x="54823" y="886138"/>
                  <a:pt x="63153" y="869478"/>
                </a:cubicBezTo>
                <a:cubicBezTo>
                  <a:pt x="70459" y="854866"/>
                  <a:pt x="71346" y="837595"/>
                  <a:pt x="78652" y="822983"/>
                </a:cubicBezTo>
                <a:cubicBezTo>
                  <a:pt x="88466" y="803354"/>
                  <a:pt x="147715" y="724327"/>
                  <a:pt x="156143" y="714495"/>
                </a:cubicBezTo>
                <a:cubicBezTo>
                  <a:pt x="170407" y="697854"/>
                  <a:pt x="188606" y="684838"/>
                  <a:pt x="202638" y="668000"/>
                </a:cubicBezTo>
                <a:cubicBezTo>
                  <a:pt x="214563" y="653691"/>
                  <a:pt x="220464" y="634676"/>
                  <a:pt x="233635" y="621505"/>
                </a:cubicBezTo>
                <a:cubicBezTo>
                  <a:pt x="246806" y="608334"/>
                  <a:pt x="265821" y="602433"/>
                  <a:pt x="280130" y="590508"/>
                </a:cubicBezTo>
                <a:cubicBezTo>
                  <a:pt x="331544" y="547663"/>
                  <a:pt x="315401" y="541877"/>
                  <a:pt x="373119" y="513017"/>
                </a:cubicBezTo>
                <a:cubicBezTo>
                  <a:pt x="387731" y="505711"/>
                  <a:pt x="405002" y="504824"/>
                  <a:pt x="419614" y="497518"/>
                </a:cubicBezTo>
                <a:cubicBezTo>
                  <a:pt x="436274" y="489188"/>
                  <a:pt x="449449" y="474852"/>
                  <a:pt x="466109" y="466522"/>
                </a:cubicBezTo>
                <a:cubicBezTo>
                  <a:pt x="480721" y="459216"/>
                  <a:pt x="496843" y="455321"/>
                  <a:pt x="512604" y="451023"/>
                </a:cubicBezTo>
                <a:cubicBezTo>
                  <a:pt x="707458" y="397881"/>
                  <a:pt x="564040" y="437445"/>
                  <a:pt x="745079" y="404528"/>
                </a:cubicBezTo>
                <a:cubicBezTo>
                  <a:pt x="766036" y="400718"/>
                  <a:pt x="786115" y="392840"/>
                  <a:pt x="807072" y="389030"/>
                </a:cubicBezTo>
                <a:cubicBezTo>
                  <a:pt x="915140" y="369382"/>
                  <a:pt x="984744" y="368652"/>
                  <a:pt x="1101540" y="358034"/>
                </a:cubicBezTo>
                <a:lnTo>
                  <a:pt x="1256523" y="342535"/>
                </a:lnTo>
                <a:cubicBezTo>
                  <a:pt x="1409071" y="325585"/>
                  <a:pt x="1367680" y="324964"/>
                  <a:pt x="1535492" y="311539"/>
                </a:cubicBezTo>
                <a:cubicBezTo>
                  <a:pt x="1736018" y="295497"/>
                  <a:pt x="1886625" y="290390"/>
                  <a:pt x="2093431" y="280542"/>
                </a:cubicBezTo>
                <a:lnTo>
                  <a:pt x="2651370" y="296040"/>
                </a:lnTo>
                <a:cubicBezTo>
                  <a:pt x="2682759" y="297535"/>
                  <a:pt x="2713092" y="308412"/>
                  <a:pt x="2744360" y="311539"/>
                </a:cubicBezTo>
                <a:cubicBezTo>
                  <a:pt x="3166752" y="353779"/>
                  <a:pt x="2804424" y="304622"/>
                  <a:pt x="3069825" y="342535"/>
                </a:cubicBezTo>
                <a:cubicBezTo>
                  <a:pt x="3126652" y="337369"/>
                  <a:pt x="3184511" y="338993"/>
                  <a:pt x="3240306" y="327037"/>
                </a:cubicBezTo>
                <a:cubicBezTo>
                  <a:pt x="3298951" y="314470"/>
                  <a:pt x="3288656" y="279524"/>
                  <a:pt x="3302299" y="234047"/>
                </a:cubicBezTo>
                <a:cubicBezTo>
                  <a:pt x="3311688" y="202752"/>
                  <a:pt x="3322964" y="172054"/>
                  <a:pt x="3333296" y="141057"/>
                </a:cubicBezTo>
                <a:cubicBezTo>
                  <a:pt x="3338462" y="125559"/>
                  <a:pt x="3339732" y="108155"/>
                  <a:pt x="3348794" y="94562"/>
                </a:cubicBezTo>
                <a:lnTo>
                  <a:pt x="3379791" y="48067"/>
                </a:lnTo>
                <a:cubicBezTo>
                  <a:pt x="3384957" y="32569"/>
                  <a:pt x="3409901" y="8879"/>
                  <a:pt x="3395289" y="1573"/>
                </a:cubicBezTo>
                <a:cubicBezTo>
                  <a:pt x="3367110" y="-12516"/>
                  <a:pt x="3325312" y="72489"/>
                  <a:pt x="3317797" y="79064"/>
                </a:cubicBezTo>
                <a:cubicBezTo>
                  <a:pt x="3289761" y="103595"/>
                  <a:pt x="3224808" y="141057"/>
                  <a:pt x="3224808" y="141057"/>
                </a:cubicBezTo>
                <a:cubicBezTo>
                  <a:pt x="3307461" y="17074"/>
                  <a:pt x="3198980" y="166883"/>
                  <a:pt x="3302299" y="63566"/>
                </a:cubicBezTo>
                <a:cubicBezTo>
                  <a:pt x="3372402" y="-6536"/>
                  <a:pt x="3289275" y="31744"/>
                  <a:pt x="3379791" y="1573"/>
                </a:cubicBezTo>
                <a:cubicBezTo>
                  <a:pt x="3400455" y="6739"/>
                  <a:pt x="3423290" y="6503"/>
                  <a:pt x="3441784" y="17071"/>
                </a:cubicBezTo>
                <a:cubicBezTo>
                  <a:pt x="3501030" y="50926"/>
                  <a:pt x="3476478" y="67264"/>
                  <a:pt x="3519275" y="110061"/>
                </a:cubicBezTo>
                <a:cubicBezTo>
                  <a:pt x="3570069" y="160855"/>
                  <a:pt x="3565770" y="117734"/>
                  <a:pt x="3565770" y="156556"/>
                </a:cubicBezTo>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023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sp>
        <p:nvSpPr>
          <p:cNvPr id="9" name="TextBox 8">
            <a:extLst>
              <a:ext uri="{FF2B5EF4-FFF2-40B4-BE49-F238E27FC236}">
                <a16:creationId xmlns:a16="http://schemas.microsoft.com/office/drawing/2014/main" id="{81756D0F-3D17-081A-BBB3-2F5533BB51C1}"/>
              </a:ext>
            </a:extLst>
          </p:cNvPr>
          <p:cNvSpPr txBox="1"/>
          <p:nvPr/>
        </p:nvSpPr>
        <p:spPr>
          <a:xfrm>
            <a:off x="6166112" y="2580355"/>
            <a:ext cx="5886298" cy="2062103"/>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 coin “3”</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Symbol" pitchFamily="2" charset="2"/>
              <a:buChar char="Þ"/>
            </a:pPr>
            <a:r>
              <a:rPr lang="en-US" sz="2800" b="1" dirty="0">
                <a:latin typeface="Times New Roman" panose="02020603050405020304" pitchFamily="18" charset="0"/>
                <a:cs typeface="Times New Roman" panose="02020603050405020304" pitchFamily="18" charset="0"/>
              </a:rPr>
              <a:t>Number of ways make sum=4 using coins {1, 2, 3} is 4</a:t>
            </a:r>
          </a:p>
          <a:p>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extLst>
              <p:ext uri="{D42A27DB-BD31-4B8C-83A1-F6EECF244321}">
                <p14:modId xmlns:p14="http://schemas.microsoft.com/office/powerpoint/2010/main" val="4062725177"/>
              </p:ext>
            </p:extLst>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Tree>
    <p:extLst>
      <p:ext uri="{BB962C8B-B14F-4D97-AF65-F5344CB8AC3E}">
        <p14:creationId xmlns:p14="http://schemas.microsoft.com/office/powerpoint/2010/main" val="301447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Star Topology:</a:t>
            </a:r>
          </a:p>
          <a:p>
            <a:pPr lvl="1"/>
            <a:r>
              <a:rPr lang="en-US" dirty="0"/>
              <a:t>One node should be connected to all other nodes</a:t>
            </a:r>
          </a:p>
          <a:p>
            <a:pPr lvl="1"/>
            <a:r>
              <a:rPr lang="en-US" dirty="0"/>
              <a:t>That node should have n-1 edges</a:t>
            </a:r>
          </a:p>
        </p:txBody>
      </p:sp>
      <p:graphicFrame>
        <p:nvGraphicFramePr>
          <p:cNvPr id="4" name="Table 4">
            <a:extLst>
              <a:ext uri="{FF2B5EF4-FFF2-40B4-BE49-F238E27FC236}">
                <a16:creationId xmlns:a16="http://schemas.microsoft.com/office/drawing/2014/main" id="{13F3406D-9BDC-AD77-8591-F170CF148F74}"/>
              </a:ext>
            </a:extLst>
          </p:cNvPr>
          <p:cNvGraphicFramePr>
            <a:graphicFrameLocks noGrp="1"/>
          </p:cNvGraphicFramePr>
          <p:nvPr>
            <p:extLst>
              <p:ext uri="{D42A27DB-BD31-4B8C-83A1-F6EECF244321}">
                <p14:modId xmlns:p14="http://schemas.microsoft.com/office/powerpoint/2010/main" val="2255554011"/>
              </p:ext>
            </p:extLst>
          </p:nvPr>
        </p:nvGraphicFramePr>
        <p:xfrm>
          <a:off x="2683040" y="3706310"/>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43683C8-35D2-B158-9CFA-E2562973B075}"/>
              </a:ext>
            </a:extLst>
          </p:cNvPr>
          <p:cNvGraphicFramePr>
            <a:graphicFrameLocks noGrp="1"/>
          </p:cNvGraphicFramePr>
          <p:nvPr>
            <p:extLst>
              <p:ext uri="{D42A27DB-BD31-4B8C-83A1-F6EECF244321}">
                <p14:modId xmlns:p14="http://schemas.microsoft.com/office/powerpoint/2010/main" val="316242370"/>
              </p:ext>
            </p:extLst>
          </p:nvPr>
        </p:nvGraphicFramePr>
        <p:xfrm>
          <a:off x="1895642" y="3706310"/>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0842FBAB-9C90-5F6F-88B0-6AA91E21A8FD}"/>
              </a:ext>
            </a:extLst>
          </p:cNvPr>
          <p:cNvGraphicFramePr>
            <a:graphicFrameLocks noGrp="1"/>
          </p:cNvGraphicFramePr>
          <p:nvPr>
            <p:extLst>
              <p:ext uri="{D42A27DB-BD31-4B8C-83A1-F6EECF244321}">
                <p14:modId xmlns:p14="http://schemas.microsoft.com/office/powerpoint/2010/main" val="1417540852"/>
              </p:ext>
            </p:extLst>
          </p:nvPr>
        </p:nvGraphicFramePr>
        <p:xfrm>
          <a:off x="2683040" y="2884593"/>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6DE3B51F-6036-8141-B61C-1820FF141784}"/>
              </a:ext>
            </a:extLst>
          </p:cNvPr>
          <p:cNvSpPr txBox="1"/>
          <p:nvPr/>
        </p:nvSpPr>
        <p:spPr>
          <a:xfrm>
            <a:off x="2476324" y="6199980"/>
            <a:ext cx="2217788"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Star Topology</a:t>
            </a:r>
          </a:p>
        </p:txBody>
      </p:sp>
      <p:sp>
        <p:nvSpPr>
          <p:cNvPr id="8" name="Oval 7">
            <a:extLst>
              <a:ext uri="{FF2B5EF4-FFF2-40B4-BE49-F238E27FC236}">
                <a16:creationId xmlns:a16="http://schemas.microsoft.com/office/drawing/2014/main" id="{BAB86F06-B5DC-E356-C1A6-18037E762B1E}"/>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82D5F2B-0F52-BD7C-ED60-3FDF508C6807}"/>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4B252AC-3F0A-BA76-EAEE-2CD6ABACE293}"/>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FA129E3-0F63-2764-363C-E09009329F49}"/>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1E92808-A2B9-F6A3-AA7C-D4107BAB7984}"/>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9101B1E-5C08-4A8C-80A0-589E085F14F9}"/>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4B43894-5CC3-9709-3C9C-775B851D2D1D}"/>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099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6</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b="1" dirty="0"/>
              <a:t>Dynamic programming</a:t>
            </a:r>
            <a:endParaRPr lang="en-US" dirty="0"/>
          </a:p>
          <a:p>
            <a:pPr marL="0" indent="0">
              <a:buNone/>
            </a:pPr>
            <a:endParaRPr lang="en-US" b="1" dirty="0"/>
          </a:p>
          <a:p>
            <a:pPr marL="0" indent="0">
              <a:buNone/>
            </a:pPr>
            <a:endParaRPr lang="en-US" dirty="0"/>
          </a:p>
        </p:txBody>
      </p:sp>
      <p:graphicFrame>
        <p:nvGraphicFramePr>
          <p:cNvPr id="5" name="Table 4">
            <a:extLst>
              <a:ext uri="{FF2B5EF4-FFF2-40B4-BE49-F238E27FC236}">
                <a16:creationId xmlns:a16="http://schemas.microsoft.com/office/drawing/2014/main" id="{2248D732-B62C-2F9D-F783-25A50BDBC099}"/>
              </a:ext>
            </a:extLst>
          </p:cNvPr>
          <p:cNvGraphicFramePr>
            <a:graphicFrameLocks noGrp="1"/>
          </p:cNvGraphicFramePr>
          <p:nvPr/>
        </p:nvGraphicFramePr>
        <p:xfrm>
          <a:off x="838200" y="2530927"/>
          <a:ext cx="5040084" cy="2710544"/>
        </p:xfrm>
        <a:graphic>
          <a:graphicData uri="http://schemas.openxmlformats.org/drawingml/2006/table">
            <a:tbl>
              <a:tblPr firstRow="1" bandRow="1">
                <a:tableStyleId>{5940675A-B579-460E-94D1-54222C63F5DA}</a:tableStyleId>
              </a:tblPr>
              <a:tblGrid>
                <a:gridCol w="840014">
                  <a:extLst>
                    <a:ext uri="{9D8B030D-6E8A-4147-A177-3AD203B41FA5}">
                      <a16:colId xmlns:a16="http://schemas.microsoft.com/office/drawing/2014/main" val="2359592633"/>
                    </a:ext>
                  </a:extLst>
                </a:gridCol>
                <a:gridCol w="840014">
                  <a:extLst>
                    <a:ext uri="{9D8B030D-6E8A-4147-A177-3AD203B41FA5}">
                      <a16:colId xmlns:a16="http://schemas.microsoft.com/office/drawing/2014/main" val="1099127026"/>
                    </a:ext>
                  </a:extLst>
                </a:gridCol>
                <a:gridCol w="840014">
                  <a:extLst>
                    <a:ext uri="{9D8B030D-6E8A-4147-A177-3AD203B41FA5}">
                      <a16:colId xmlns:a16="http://schemas.microsoft.com/office/drawing/2014/main" val="2484027083"/>
                    </a:ext>
                  </a:extLst>
                </a:gridCol>
                <a:gridCol w="840014">
                  <a:extLst>
                    <a:ext uri="{9D8B030D-6E8A-4147-A177-3AD203B41FA5}">
                      <a16:colId xmlns:a16="http://schemas.microsoft.com/office/drawing/2014/main" val="3046407003"/>
                    </a:ext>
                  </a:extLst>
                </a:gridCol>
                <a:gridCol w="840014">
                  <a:extLst>
                    <a:ext uri="{9D8B030D-6E8A-4147-A177-3AD203B41FA5}">
                      <a16:colId xmlns:a16="http://schemas.microsoft.com/office/drawing/2014/main" val="4069681813"/>
                    </a:ext>
                  </a:extLst>
                </a:gridCol>
                <a:gridCol w="840014">
                  <a:extLst>
                    <a:ext uri="{9D8B030D-6E8A-4147-A177-3AD203B41FA5}">
                      <a16:colId xmlns:a16="http://schemas.microsoft.com/office/drawing/2014/main" val="1670058418"/>
                    </a:ext>
                  </a:extLst>
                </a:gridCol>
              </a:tblGrid>
              <a:tr h="677636">
                <a:tc>
                  <a:txBody>
                    <a:bodyPr/>
                    <a:lstStyle/>
                    <a:p>
                      <a:pPr algn="ctr"/>
                      <a:endParaRPr lang="en-US" sz="2400"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0</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T w="12700" cap="flat" cmpd="sng" algn="ctr">
                      <a:noFill/>
                      <a:prstDash val="solid"/>
                      <a:round/>
                      <a:headEnd type="none" w="med" len="med"/>
                      <a:tailEnd type="none" w="med" len="med"/>
                    </a:lnT>
                  </a:tcPr>
                </a:tc>
                <a:tc>
                  <a:txBody>
                    <a:bodyPr/>
                    <a:lstStyle/>
                    <a:p>
                      <a:pPr algn="ctr"/>
                      <a:r>
                        <a:rPr lang="en-US" sz="2400"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217070704"/>
                  </a:ext>
                </a:extLst>
              </a:tr>
              <a:tr h="677636">
                <a:tc>
                  <a:txBody>
                    <a:bodyPr/>
                    <a:lstStyle/>
                    <a:p>
                      <a:pPr algn="ctr"/>
                      <a:r>
                        <a:rPr lang="en-US" sz="2400" dirty="0">
                          <a:latin typeface="Times New Roman" panose="02020603050405020304" pitchFamily="18" charset="0"/>
                          <a:cs typeface="Times New Roman" panose="02020603050405020304" pitchFamily="18" charset="0"/>
                        </a:rPr>
                        <a:t>1</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2096273096"/>
                  </a:ext>
                </a:extLst>
              </a:tr>
              <a:tr h="677636">
                <a:tc>
                  <a:txBody>
                    <a:bodyPr/>
                    <a:lstStyle/>
                    <a:p>
                      <a:pPr algn="ctr"/>
                      <a:r>
                        <a:rPr lang="en-US" sz="2400" dirty="0">
                          <a:latin typeface="Times New Roman" panose="02020603050405020304" pitchFamily="18" charset="0"/>
                          <a:cs typeface="Times New Roman" panose="02020603050405020304" pitchFamily="18" charset="0"/>
                        </a:rPr>
                        <a:t>2</a:t>
                      </a:r>
                    </a:p>
                  </a:txBody>
                  <a:tcPr>
                    <a:lnL w="12700" cap="flat" cmpd="sng" algn="ctr">
                      <a:noFill/>
                      <a:prstDash val="solid"/>
                      <a:round/>
                      <a:headEnd type="none" w="med" len="med"/>
                      <a:tailEnd type="none" w="med" len="med"/>
                    </a:lnL>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2</a:t>
                      </a:r>
                    </a:p>
                  </a:txBody>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R w="12700" cap="flat" cmpd="sng" algn="ctr">
                      <a:noFill/>
                      <a:prstDash val="solid"/>
                      <a:round/>
                      <a:headEnd type="none" w="med" len="med"/>
                      <a:tailEnd type="none" w="med" len="med"/>
                    </a:lnR>
                  </a:tcPr>
                </a:tc>
                <a:extLst>
                  <a:ext uri="{0D108BD9-81ED-4DB2-BD59-A6C34878D82A}">
                    <a16:rowId xmlns:a16="http://schemas.microsoft.com/office/drawing/2014/main" val="3588153385"/>
                  </a:ext>
                </a:extLst>
              </a:tr>
              <a:tr h="677636">
                <a:tc>
                  <a:txBody>
                    <a:bodyPr/>
                    <a:lstStyle/>
                    <a:p>
                      <a:pPr algn="ctr"/>
                      <a:r>
                        <a:rPr lang="en-US" sz="2400" dirty="0">
                          <a:latin typeface="Times New Roman" panose="02020603050405020304" pitchFamily="18" charset="0"/>
                          <a:cs typeface="Times New Roman" panose="02020603050405020304" pitchFamily="18" charset="0"/>
                        </a:rPr>
                        <a:t>3</a:t>
                      </a:r>
                    </a:p>
                  </a:txBody>
                  <a:tcPr>
                    <a:lnL w="12700" cap="flat" cmpd="sng" algn="ctr">
                      <a:no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1</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2</a:t>
                      </a:r>
                    </a:p>
                  </a:txBody>
                  <a:tcPr>
                    <a:lnB w="12700" cap="flat" cmpd="sng" algn="ctr">
                      <a:noFill/>
                      <a:prstDash val="solid"/>
                      <a:round/>
                      <a:headEnd type="none" w="med" len="med"/>
                      <a:tailEnd type="none" w="med" len="med"/>
                    </a:lnB>
                  </a:tcPr>
                </a:tc>
                <a:tc>
                  <a:txBody>
                    <a:bodyPr/>
                    <a:lstStyle/>
                    <a:p>
                      <a:pPr algn="ctr"/>
                      <a:r>
                        <a:rPr lang="en-US" sz="2400" dirty="0">
                          <a:latin typeface="Times New Roman" panose="02020603050405020304" pitchFamily="18" charset="0"/>
                          <a:cs typeface="Times New Roman" panose="02020603050405020304" pitchFamily="18" charset="0"/>
                        </a:rPr>
                        <a:t>3</a:t>
                      </a:r>
                    </a:p>
                  </a:txBody>
                  <a:tcPr>
                    <a:lnB w="12700" cap="flat" cmpd="sng" algn="ctr">
                      <a:noFill/>
                      <a:prstDash val="solid"/>
                      <a:round/>
                      <a:headEnd type="none" w="med" len="med"/>
                      <a:tailEnd type="none" w="med" len="med"/>
                    </a:lnB>
                  </a:tcPr>
                </a:tc>
                <a:tc>
                  <a:txBody>
                    <a:bodyPr/>
                    <a:lstStyle/>
                    <a:p>
                      <a:pPr algn="ctr"/>
                      <a:r>
                        <a:rPr lang="en-US" sz="2400" b="1" dirty="0">
                          <a:latin typeface="Times New Roman" panose="02020603050405020304" pitchFamily="18" charset="0"/>
                          <a:cs typeface="Times New Roman" panose="02020603050405020304" pitchFamily="18" charset="0"/>
                        </a:rPr>
                        <a:t>4</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59186924"/>
                  </a:ext>
                </a:extLst>
              </a:tr>
            </a:tbl>
          </a:graphicData>
        </a:graphic>
      </p:graphicFrame>
      <p:sp>
        <p:nvSpPr>
          <p:cNvPr id="8" name="TextBox 7">
            <a:extLst>
              <a:ext uri="{FF2B5EF4-FFF2-40B4-BE49-F238E27FC236}">
                <a16:creationId xmlns:a16="http://schemas.microsoft.com/office/drawing/2014/main" id="{F344EA1D-6F25-85F5-86DA-00752D8B59F3}"/>
              </a:ext>
            </a:extLst>
          </p:cNvPr>
          <p:cNvSpPr txBox="1"/>
          <p:nvPr/>
        </p:nvSpPr>
        <p:spPr>
          <a:xfrm>
            <a:off x="392476" y="2737024"/>
            <a:ext cx="1029449"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coin id</a:t>
            </a:r>
          </a:p>
        </p:txBody>
      </p:sp>
      <p:sp>
        <p:nvSpPr>
          <p:cNvPr id="13" name="TextBox 12">
            <a:extLst>
              <a:ext uri="{FF2B5EF4-FFF2-40B4-BE49-F238E27FC236}">
                <a16:creationId xmlns:a16="http://schemas.microsoft.com/office/drawing/2014/main" id="{4F60B137-48E0-F055-1390-53CF8E747FF1}"/>
              </a:ext>
            </a:extLst>
          </p:cNvPr>
          <p:cNvSpPr txBox="1"/>
          <p:nvPr/>
        </p:nvSpPr>
        <p:spPr>
          <a:xfrm>
            <a:off x="992230" y="2324809"/>
            <a:ext cx="697628"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sum</a:t>
            </a:r>
          </a:p>
        </p:txBody>
      </p:sp>
      <p:cxnSp>
        <p:nvCxnSpPr>
          <p:cNvPr id="14" name="Straight Connector 13">
            <a:extLst>
              <a:ext uri="{FF2B5EF4-FFF2-40B4-BE49-F238E27FC236}">
                <a16:creationId xmlns:a16="http://schemas.microsoft.com/office/drawing/2014/main" id="{429FD96B-1F22-33DC-92E5-5878206F2960}"/>
              </a:ext>
            </a:extLst>
          </p:cNvPr>
          <p:cNvCxnSpPr/>
          <p:nvPr/>
        </p:nvCxnSpPr>
        <p:spPr>
          <a:xfrm flipH="1" flipV="1">
            <a:off x="846215" y="2580355"/>
            <a:ext cx="835628" cy="618334"/>
          </a:xfrm>
          <a:prstGeom prst="line">
            <a:avLst/>
          </a:prstGeom>
          <a:ln w="1905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DCFCCBE-C30D-A5FC-BF8F-D88B9B1914ED}"/>
              </a:ext>
            </a:extLst>
          </p:cNvPr>
          <p:cNvSpPr txBox="1"/>
          <p:nvPr/>
        </p:nvSpPr>
        <p:spPr>
          <a:xfrm>
            <a:off x="4262034"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2+1</a:t>
            </a:r>
          </a:p>
        </p:txBody>
      </p:sp>
      <p:sp>
        <p:nvSpPr>
          <p:cNvPr id="18" name="TextBox 17">
            <a:extLst>
              <a:ext uri="{FF2B5EF4-FFF2-40B4-BE49-F238E27FC236}">
                <a16:creationId xmlns:a16="http://schemas.microsoft.com/office/drawing/2014/main" id="{80B13359-FEA1-F2A5-B47D-A93D31C710BA}"/>
              </a:ext>
            </a:extLst>
          </p:cNvPr>
          <p:cNvSpPr txBox="1"/>
          <p:nvPr/>
        </p:nvSpPr>
        <p:spPr>
          <a:xfrm>
            <a:off x="5098795" y="5056805"/>
            <a:ext cx="79380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 3+1</a:t>
            </a:r>
          </a:p>
        </p:txBody>
      </p:sp>
      <p:sp>
        <p:nvSpPr>
          <p:cNvPr id="6" name="TextBox 5">
            <a:extLst>
              <a:ext uri="{FF2B5EF4-FFF2-40B4-BE49-F238E27FC236}">
                <a16:creationId xmlns:a16="http://schemas.microsoft.com/office/drawing/2014/main" id="{56F9F617-246E-516E-A114-6F3D4BAA59EC}"/>
              </a:ext>
            </a:extLst>
          </p:cNvPr>
          <p:cNvSpPr txBox="1"/>
          <p:nvPr/>
        </p:nvSpPr>
        <p:spPr>
          <a:xfrm>
            <a:off x="5921238" y="1343819"/>
            <a:ext cx="6333641" cy="489364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def </a:t>
            </a:r>
            <a:r>
              <a:rPr lang="en-US" sz="2400" dirty="0" err="1">
                <a:latin typeface="Times New Roman" panose="02020603050405020304" pitchFamily="18" charset="0"/>
                <a:cs typeface="Times New Roman" panose="02020603050405020304" pitchFamily="18" charset="0"/>
              </a:rPr>
              <a:t>count_dynamic_programming</a:t>
            </a:r>
            <a:r>
              <a:rPr lang="en-US" sz="2400" dirty="0">
                <a:latin typeface="Times New Roman" panose="02020603050405020304" pitchFamily="18" charset="0"/>
                <a:cs typeface="Times New Roman" panose="02020603050405020304" pitchFamily="18" charset="0"/>
              </a:rPr>
              <a:t>(coins, n, sum):</a:t>
            </a:r>
          </a:p>
          <a:p>
            <a:r>
              <a:rPr lang="en-US" sz="2400" dirty="0">
                <a:latin typeface="Times New Roman" panose="02020603050405020304" pitchFamily="18" charset="0"/>
                <a:cs typeface="Times New Roman" panose="02020603050405020304" pitchFamily="18" charset="0"/>
              </a:rPr>
              <a:t>    table = </a:t>
            </a:r>
            <a:r>
              <a:rPr lang="en-US" sz="2400" dirty="0" err="1">
                <a:latin typeface="Times New Roman" panose="02020603050405020304" pitchFamily="18" charset="0"/>
                <a:cs typeface="Times New Roman" panose="02020603050405020304" pitchFamily="18" charset="0"/>
              </a:rPr>
              <a:t>np.zeros</a:t>
            </a:r>
            <a:r>
              <a:rPr lang="en-US" sz="2400" dirty="0">
                <a:latin typeface="Times New Roman" panose="02020603050405020304" pitchFamily="18" charset="0"/>
                <a:cs typeface="Times New Roman" panose="02020603050405020304" pitchFamily="18" charset="0"/>
              </a:rPr>
              <a:t>((n, sum+1), </a:t>
            </a:r>
            <a:r>
              <a:rPr lang="en-US" sz="2400" dirty="0" err="1">
                <a:latin typeface="Times New Roman" panose="02020603050405020304" pitchFamily="18" charset="0"/>
                <a:cs typeface="Times New Roman" panose="02020603050405020304" pitchFamily="18" charset="0"/>
              </a:rPr>
              <a:t>dtype</a:t>
            </a:r>
            <a:r>
              <a:rPr lang="en-US" sz="2400" dirty="0">
                <a:latin typeface="Times New Roman" panose="02020603050405020304" pitchFamily="18" charset="0"/>
                <a:cs typeface="Times New Roman" panose="02020603050405020304" pitchFamily="18" charset="0"/>
              </a:rPr>
              <a:t>=int)</a:t>
            </a:r>
          </a:p>
          <a:p>
            <a:r>
              <a:rPr lang="en-US" sz="2400" dirty="0">
                <a:latin typeface="Times New Roman" panose="02020603050405020304" pitchFamily="18" charset="0"/>
                <a:cs typeface="Times New Roman" panose="02020603050405020304" pitchFamily="18" charset="0"/>
              </a:rPr>
              <a:t>    table[:, 0] = 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range(n):</a:t>
            </a:r>
          </a:p>
          <a:p>
            <a:r>
              <a:rPr lang="en-US" sz="2400" dirty="0">
                <a:latin typeface="Times New Roman" panose="02020603050405020304" pitchFamily="18" charset="0"/>
                <a:cs typeface="Times New Roman" panose="02020603050405020304" pitchFamily="18" charset="0"/>
              </a:rPr>
              <a:t>        for j in range(1, sum+1):</a:t>
            </a:r>
          </a:p>
          <a:p>
            <a:r>
              <a:rPr lang="en-US" sz="2400" dirty="0">
                <a:latin typeface="Times New Roman" panose="02020603050405020304" pitchFamily="18" charset="0"/>
                <a:cs typeface="Times New Roman" panose="02020603050405020304" pitchFamily="18" charset="0"/>
              </a:rPr>
              <a:t>            if 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&gt; j:</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table[i-1][j]</a:t>
            </a:r>
          </a:p>
          <a:p>
            <a:r>
              <a:rPr lang="en-US" sz="2400" dirty="0">
                <a:latin typeface="Times New Roman" panose="02020603050405020304" pitchFamily="18" charset="0"/>
                <a:cs typeface="Times New Roman" panose="02020603050405020304" pitchFamily="18" charset="0"/>
              </a:rPr>
              <a:t>            else:</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ways_exclude</a:t>
            </a:r>
            <a:r>
              <a:rPr lang="en-US" sz="2400" dirty="0">
                <a:latin typeface="Times New Roman" panose="02020603050405020304" pitchFamily="18" charset="0"/>
                <a:cs typeface="Times New Roman" panose="02020603050405020304" pitchFamily="18" charset="0"/>
              </a:rPr>
              <a:t> = table[i-1][j]</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ways_include</a:t>
            </a:r>
            <a:r>
              <a:rPr lang="en-US" sz="2400" dirty="0">
                <a:latin typeface="Times New Roman" panose="02020603050405020304" pitchFamily="18" charset="0"/>
                <a:cs typeface="Times New Roman" panose="02020603050405020304" pitchFamily="18" charset="0"/>
              </a:rPr>
              <a:t> =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][j-coins[</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                table[</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][j] = x + y</a:t>
            </a:r>
          </a:p>
          <a:p>
            <a:r>
              <a:rPr lang="en-US" sz="2400" dirty="0">
                <a:latin typeface="Times New Roman" panose="02020603050405020304" pitchFamily="18" charset="0"/>
                <a:cs typeface="Times New Roman" panose="02020603050405020304" pitchFamily="18" charset="0"/>
              </a:rPr>
              <a:t>    return table[-1][-1]</a:t>
            </a:r>
          </a:p>
        </p:txBody>
      </p:sp>
    </p:spTree>
    <p:extLst>
      <p:ext uri="{BB962C8B-B14F-4D97-AF65-F5344CB8AC3E}">
        <p14:creationId xmlns:p14="http://schemas.microsoft.com/office/powerpoint/2010/main" val="3036117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Write pseudocode of the greedy algorithm for the change-making problem, with an amount n and coin denominations d1&gt;d2 &gt;…&gt;dm as its input. What is the time efficiency class of your algorithm? </a:t>
            </a:r>
          </a:p>
        </p:txBody>
      </p:sp>
    </p:spTree>
    <p:extLst>
      <p:ext uri="{BB962C8B-B14F-4D97-AF65-F5344CB8AC3E}">
        <p14:creationId xmlns:p14="http://schemas.microsoft.com/office/powerpoint/2010/main" val="3843874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Write pseudocode of the greedy algorithm for the change-making problem, with an amount n and coin denominations d1&gt;d2&gt;…&gt;dm as its input. What is the time efficiency class of your algorithm?</a:t>
            </a:r>
          </a:p>
          <a:p>
            <a:r>
              <a:rPr lang="en-US" b="1" dirty="0"/>
              <a:t>The change-making problem </a:t>
            </a:r>
            <a:r>
              <a:rPr lang="en-US" dirty="0"/>
              <a:t>addresses the question of finding the minimum number of coins (of certain denominations) that add up to a given amount of money.</a:t>
            </a:r>
          </a:p>
          <a:p>
            <a:r>
              <a:rPr lang="en-US" dirty="0"/>
              <a:t>For example:</a:t>
            </a:r>
          </a:p>
          <a:p>
            <a:pPr lvl="1"/>
            <a:r>
              <a:rPr lang="en-US" dirty="0"/>
              <a:t>Denominations: [9, 3, 2] (d1&gt;d2&gt;…&gt;dm)</a:t>
            </a:r>
          </a:p>
          <a:p>
            <a:pPr lvl="1"/>
            <a:r>
              <a:rPr lang="en-US" dirty="0"/>
              <a:t>Amount: n = 11</a:t>
            </a:r>
          </a:p>
          <a:p>
            <a:pPr marL="0" indent="0">
              <a:buNone/>
            </a:pPr>
            <a:endParaRPr lang="en-US" dirty="0"/>
          </a:p>
        </p:txBody>
      </p:sp>
      <p:sp>
        <p:nvSpPr>
          <p:cNvPr id="4" name="Right Arrow 3">
            <a:extLst>
              <a:ext uri="{FF2B5EF4-FFF2-40B4-BE49-F238E27FC236}">
                <a16:creationId xmlns:a16="http://schemas.microsoft.com/office/drawing/2014/main" id="{9041198C-AA7C-2421-C546-74A73889E528}"/>
              </a:ext>
            </a:extLst>
          </p:cNvPr>
          <p:cNvSpPr/>
          <p:nvPr/>
        </p:nvSpPr>
        <p:spPr>
          <a:xfrm>
            <a:off x="6506996" y="5128924"/>
            <a:ext cx="1342417" cy="4280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B5E48-71F4-D55B-4756-F623A7BD1556}"/>
              </a:ext>
            </a:extLst>
          </p:cNvPr>
          <p:cNvSpPr txBox="1"/>
          <p:nvPr/>
        </p:nvSpPr>
        <p:spPr>
          <a:xfrm>
            <a:off x="7988032" y="3825081"/>
            <a:ext cx="3793787"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Idea</a:t>
            </a:r>
            <a:r>
              <a:rPr lang="en-US" sz="2400" dirty="0">
                <a:latin typeface="Times New Roman" panose="02020603050405020304" pitchFamily="18" charset="0"/>
                <a:cs typeface="Times New Roman" panose="02020603050405020304" pitchFamily="18" charset="0"/>
              </a:rPr>
              <a:t>: To minimize the number of coins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Choose the denomination having largest value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total values &gt; n, choose the next denomination having smaller value </a:t>
            </a:r>
          </a:p>
        </p:txBody>
      </p:sp>
      <p:sp>
        <p:nvSpPr>
          <p:cNvPr id="6" name="TextBox 5">
            <a:extLst>
              <a:ext uri="{FF2B5EF4-FFF2-40B4-BE49-F238E27FC236}">
                <a16:creationId xmlns:a16="http://schemas.microsoft.com/office/drawing/2014/main" id="{2E0C14A6-BDE4-D2F8-F53D-2882B386A27E}"/>
              </a:ext>
            </a:extLst>
          </p:cNvPr>
          <p:cNvSpPr txBox="1"/>
          <p:nvPr/>
        </p:nvSpPr>
        <p:spPr>
          <a:xfrm>
            <a:off x="1326208" y="5276626"/>
            <a:ext cx="504216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Choose 9 first =&gt; solution {9:1, 2:1}</a:t>
            </a:r>
          </a:p>
          <a:p>
            <a:r>
              <a:rPr lang="en-US" sz="2400" dirty="0">
                <a:latin typeface="Times New Roman" panose="02020603050405020304" pitchFamily="18" charset="0"/>
                <a:cs typeface="Times New Roman" panose="02020603050405020304" pitchFamily="18" charset="0"/>
              </a:rPr>
              <a:t>Choose 3 first =&gt; solution {3:3, 2:1}</a:t>
            </a:r>
          </a:p>
        </p:txBody>
      </p:sp>
    </p:spTree>
    <p:extLst>
      <p:ext uri="{BB962C8B-B14F-4D97-AF65-F5344CB8AC3E}">
        <p14:creationId xmlns:p14="http://schemas.microsoft.com/office/powerpoint/2010/main" val="1131187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7</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fontScale="92500" lnSpcReduction="20000"/>
          </a:bodyPr>
          <a:lstStyle/>
          <a:p>
            <a:pPr marL="0" indent="0">
              <a:buNone/>
            </a:pPr>
            <a:r>
              <a:rPr lang="en-US" dirty="0"/>
              <a:t>def </a:t>
            </a:r>
            <a:r>
              <a:rPr lang="en-US" dirty="0" err="1"/>
              <a:t>greedy_change_with_denominations</a:t>
            </a:r>
            <a:r>
              <a:rPr lang="en-US" dirty="0"/>
              <a:t>(n, denominations):</a:t>
            </a:r>
          </a:p>
          <a:p>
            <a:pPr marL="0" indent="0">
              <a:buNone/>
            </a:pPr>
            <a:r>
              <a:rPr lang="en-US" dirty="0"/>
              <a:t>	</a:t>
            </a:r>
            <a:r>
              <a:rPr lang="en-US" dirty="0" err="1"/>
              <a:t>num_coins</a:t>
            </a:r>
            <a:r>
              <a:rPr lang="en-US" dirty="0"/>
              <a:t> = 0     </a:t>
            </a:r>
          </a:p>
          <a:p>
            <a:pPr marL="0" indent="0">
              <a:buNone/>
            </a:pPr>
            <a:r>
              <a:rPr lang="en-US" dirty="0"/>
              <a:t>	</a:t>
            </a:r>
            <a:r>
              <a:rPr lang="en-US" dirty="0" err="1"/>
              <a:t>denominations_used</a:t>
            </a:r>
            <a:r>
              <a:rPr lang="en-US" dirty="0"/>
              <a:t> = {}     </a:t>
            </a:r>
          </a:p>
          <a:p>
            <a:pPr marL="0" indent="0">
              <a:buNone/>
            </a:pPr>
            <a:r>
              <a:rPr lang="en-US" dirty="0"/>
              <a:t>	for denomination in denominations:         </a:t>
            </a:r>
          </a:p>
          <a:p>
            <a:pPr marL="0" indent="0">
              <a:buNone/>
            </a:pPr>
            <a:r>
              <a:rPr lang="en-US" dirty="0"/>
              <a:t>	     while n &gt;= denomination:             </a:t>
            </a:r>
          </a:p>
          <a:p>
            <a:pPr marL="0" indent="0">
              <a:buNone/>
            </a:pPr>
            <a:r>
              <a:rPr lang="en-US" dirty="0"/>
              <a:t>		n = n - denomination             </a:t>
            </a:r>
          </a:p>
          <a:p>
            <a:pPr marL="0" indent="0">
              <a:buNone/>
            </a:pPr>
            <a:r>
              <a:rPr lang="en-US" dirty="0"/>
              <a:t>		</a:t>
            </a:r>
            <a:r>
              <a:rPr lang="en-US" dirty="0" err="1"/>
              <a:t>num_coins</a:t>
            </a:r>
            <a:r>
              <a:rPr lang="en-US" dirty="0"/>
              <a:t> += 1             </a:t>
            </a:r>
          </a:p>
          <a:p>
            <a:pPr marL="0" indent="0">
              <a:buNone/>
            </a:pPr>
            <a:r>
              <a:rPr lang="en-US" dirty="0"/>
              <a:t>		if denomination not in </a:t>
            </a:r>
            <a:r>
              <a:rPr lang="en-US" dirty="0" err="1"/>
              <a:t>denominations_used</a:t>
            </a:r>
            <a:r>
              <a:rPr lang="en-US" dirty="0"/>
              <a:t>: 						</a:t>
            </a:r>
            <a:r>
              <a:rPr lang="en-US" dirty="0" err="1"/>
              <a:t>denominations_used</a:t>
            </a:r>
            <a:r>
              <a:rPr lang="en-US" dirty="0"/>
              <a:t>[denomination] = 1         				else:</a:t>
            </a:r>
          </a:p>
          <a:p>
            <a:pPr marL="0" indent="0">
              <a:buNone/>
            </a:pPr>
            <a:r>
              <a:rPr lang="en-US" dirty="0"/>
              <a:t>			</a:t>
            </a:r>
            <a:r>
              <a:rPr lang="en-US" dirty="0" err="1"/>
              <a:t>denominations_used</a:t>
            </a:r>
            <a:r>
              <a:rPr lang="en-US" dirty="0"/>
              <a:t>[denomination] += 1     </a:t>
            </a:r>
          </a:p>
          <a:p>
            <a:pPr marL="0" indent="0">
              <a:buNone/>
            </a:pPr>
            <a:r>
              <a:rPr lang="en-US" dirty="0"/>
              <a:t>	return </a:t>
            </a:r>
            <a:r>
              <a:rPr lang="en-US" dirty="0" err="1"/>
              <a:t>denominations_used</a:t>
            </a:r>
            <a:endParaRPr lang="en-US" dirty="0"/>
          </a:p>
        </p:txBody>
      </p:sp>
    </p:spTree>
    <p:extLst>
      <p:ext uri="{BB962C8B-B14F-4D97-AF65-F5344CB8AC3E}">
        <p14:creationId xmlns:p14="http://schemas.microsoft.com/office/powerpoint/2010/main" val="1702099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dirty="0"/>
              <a:t>Job scheduling. Consider the problem of scheduling n jobs of known durations t1, t2, . . . , </a:t>
            </a:r>
            <a:r>
              <a:rPr lang="en-US" dirty="0" err="1"/>
              <a:t>tn</a:t>
            </a:r>
            <a:r>
              <a:rPr lang="en-US" dirty="0"/>
              <a:t> for execution by a single processor. The jobs can be executed in any order, one job at a time. You want to find a schedule that minimizes the total time spent by all the jobs in the system. (The time spent by one job in the system is the sum of the time spent by this job in waiting plus the time spent on its execution.)</a:t>
            </a:r>
          </a:p>
          <a:p>
            <a:pPr marL="0" indent="0">
              <a:buNone/>
            </a:pPr>
            <a:r>
              <a:rPr lang="en-US" dirty="0"/>
              <a:t>Design a greedy algorithm for this problem. Does the greedy algorithm always yield an optimal solution?</a:t>
            </a:r>
          </a:p>
          <a:p>
            <a:pPr marL="0" indent="0">
              <a:buNone/>
            </a:pPr>
            <a:endParaRPr lang="en-US" dirty="0"/>
          </a:p>
        </p:txBody>
      </p:sp>
    </p:spTree>
    <p:extLst>
      <p:ext uri="{BB962C8B-B14F-4D97-AF65-F5344CB8AC3E}">
        <p14:creationId xmlns:p14="http://schemas.microsoft.com/office/powerpoint/2010/main" val="4005219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Design a greedy algorithm for this problem. </a:t>
                </a:r>
              </a:p>
              <a:p>
                <a:r>
                  <a:rPr lang="en-US" sz="2400" dirty="0"/>
                  <a:t>Example: Three jobs </a:t>
                </a:r>
                <a14:m>
                  <m:oMath xmlns:m="http://schemas.openxmlformats.org/officeDocument/2006/math">
                    <m:r>
                      <m:rPr>
                        <m:sty m:val="p"/>
                      </m:rPr>
                      <a:rPr lang="en-AU" sz="2400" i="1" dirty="0">
                        <a:latin typeface="Cambria Math" panose="02040503050406030204" pitchFamily="18" charset="0"/>
                      </a:rPr>
                      <m:t>A</m:t>
                    </m:r>
                    <m:r>
                      <a:rPr lang="vi-VN" sz="2400" i="1" dirty="0">
                        <a:latin typeface="Cambria Math" panose="02040503050406030204" pitchFamily="18" charset="0"/>
                      </a:rPr>
                      <m:t>,</m:t>
                    </m:r>
                    <m:r>
                      <m:rPr>
                        <m:sty m:val="p"/>
                      </m:rPr>
                      <a:rPr lang="vi-VN" sz="2400" i="1" dirty="0">
                        <a:latin typeface="Cambria Math" panose="02040503050406030204" pitchFamily="18" charset="0"/>
                      </a:rPr>
                      <m:t>B</m:t>
                    </m:r>
                    <m:r>
                      <a:rPr lang="vi-VN" sz="2400" i="1" dirty="0">
                        <a:latin typeface="Cambria Math" panose="02040503050406030204" pitchFamily="18" charset="0"/>
                      </a:rPr>
                      <m:t>,</m:t>
                    </m:r>
                    <m:r>
                      <m:rPr>
                        <m:sty m:val="p"/>
                      </m:rPr>
                      <a:rPr lang="vi-VN" sz="2400" i="1" dirty="0">
                        <a:latin typeface="Cambria Math" panose="02040503050406030204" pitchFamily="18" charset="0"/>
                      </a:rPr>
                      <m:t>C</m:t>
                    </m:r>
                  </m:oMath>
                </a14:m>
                <a:r>
                  <a:rPr lang="en-US" sz="2400" dirty="0"/>
                  <a:t> with </a:t>
                </a:r>
                <a14:m>
                  <m:oMath xmlns:m="http://schemas.openxmlformats.org/officeDocument/2006/math">
                    <m:sSub>
                      <m:sSubPr>
                        <m:ctrlPr>
                          <a:rPr lang="vi-VN" sz="2400" i="1" dirty="0">
                            <a:latin typeface="Cambria Math" panose="02040503050406030204" pitchFamily="18" charset="0"/>
                          </a:rPr>
                        </m:ctrlPr>
                      </m:sSubPr>
                      <m:e>
                        <m:r>
                          <m:rPr>
                            <m:sty m:val="p"/>
                          </m:rPr>
                          <a:rPr lang="en-AU" sz="2400" i="1" dirty="0">
                            <a:latin typeface="Cambria Math" panose="02040503050406030204" pitchFamily="18" charset="0"/>
                          </a:rPr>
                          <m:t>t</m:t>
                        </m:r>
                      </m:e>
                      <m:sub>
                        <m:r>
                          <m:rPr>
                            <m:sty m:val="p"/>
                          </m:rPr>
                          <a:rPr lang="vi-VN" sz="2400" i="1" dirty="0">
                            <a:latin typeface="Cambria Math" panose="02040503050406030204" pitchFamily="18" charset="0"/>
                          </a:rPr>
                          <m:t>A</m:t>
                        </m:r>
                      </m:sub>
                    </m:sSub>
                    <m:r>
                      <a:rPr lang="vi-VN" sz="2400" i="1" dirty="0">
                        <a:latin typeface="Cambria Math" panose="02040503050406030204" pitchFamily="18" charset="0"/>
                      </a:rPr>
                      <m:t>=1,</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B</m:t>
                        </m:r>
                      </m:sub>
                    </m:sSub>
                    <m:r>
                      <a:rPr lang="vi-VN" sz="2400" i="1" dirty="0">
                        <a:latin typeface="Cambria Math" panose="02040503050406030204" pitchFamily="18" charset="0"/>
                      </a:rPr>
                      <m:t>=6,</m:t>
                    </m:r>
                    <m:sSub>
                      <m:sSubPr>
                        <m:ctrlPr>
                          <a:rPr lang="vi-VN" sz="2400" i="1" dirty="0">
                            <a:latin typeface="Cambria Math" panose="02040503050406030204" pitchFamily="18" charset="0"/>
                          </a:rPr>
                        </m:ctrlPr>
                      </m:sSubPr>
                      <m:e>
                        <m:r>
                          <m:rPr>
                            <m:sty m:val="p"/>
                          </m:rPr>
                          <a:rPr lang="vi-VN" sz="2400" i="1" dirty="0">
                            <a:latin typeface="Cambria Math" panose="02040503050406030204" pitchFamily="18" charset="0"/>
                          </a:rPr>
                          <m:t>t</m:t>
                        </m:r>
                      </m:e>
                      <m:sub>
                        <m:r>
                          <m:rPr>
                            <m:sty m:val="p"/>
                          </m:rPr>
                          <a:rPr lang="vi-VN" sz="2400" i="1" dirty="0">
                            <a:latin typeface="Cambria Math" panose="02040503050406030204" pitchFamily="18" charset="0"/>
                          </a:rPr>
                          <m:t>C</m:t>
                        </m:r>
                      </m:sub>
                    </m:sSub>
                    <m:r>
                      <a:rPr lang="vi-VN" sz="2400" i="1" dirty="0">
                        <a:latin typeface="Cambria Math" panose="02040503050406030204" pitchFamily="18" charset="0"/>
                      </a:rPr>
                      <m:t>=10</m:t>
                    </m:r>
                  </m:oMath>
                </a14:m>
                <a:endParaRPr lang="en-US" sz="2400" dirty="0"/>
              </a:p>
              <a:p>
                <a:r>
                  <a:rPr lang="en-US" sz="2400" dirty="0"/>
                  <a:t>If choose C (longest job) first </a:t>
                </a:r>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B5CB7FB2-7285-454E-6412-69F436D630FC}"/>
                  </a:ext>
                </a:extLst>
              </p:cNvPr>
              <p:cNvSpPr>
                <a:spLocks noGrp="1" noRot="1" noChangeAspect="1" noMove="1" noResize="1" noEditPoints="1" noAdjustHandles="1" noChangeArrowheads="1" noChangeShapeType="1" noTextEdit="1"/>
              </p:cNvSpPr>
              <p:nvPr>
                <p:ph idx="1"/>
              </p:nvPr>
            </p:nvSpPr>
            <p:spPr>
              <a:blipFill>
                <a:blip r:embed="rId2"/>
                <a:stretch>
                  <a:fillRect l="-965" t="-21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CD0D963-EAED-455C-E6E4-08C665C2E385}"/>
                  </a:ext>
                </a:extLst>
              </p:cNvPr>
              <p:cNvSpPr txBox="1"/>
              <p:nvPr/>
            </p:nvSpPr>
            <p:spPr>
              <a:xfrm>
                <a:off x="845319" y="3852154"/>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3" name="TextBox 52">
                <a:extLst>
                  <a:ext uri="{FF2B5EF4-FFF2-40B4-BE49-F238E27FC236}">
                    <a16:creationId xmlns:a16="http://schemas.microsoft.com/office/drawing/2014/main" id="{1CD0D963-EAED-455C-E6E4-08C665C2E385}"/>
                  </a:ext>
                </a:extLst>
              </p:cNvPr>
              <p:cNvSpPr txBox="1">
                <a:spLocks noRot="1" noChangeAspect="1" noMove="1" noResize="1" noEditPoints="1" noAdjustHandles="1" noChangeArrowheads="1" noChangeShapeType="1" noTextEdit="1"/>
              </p:cNvSpPr>
              <p:nvPr/>
            </p:nvSpPr>
            <p:spPr>
              <a:xfrm>
                <a:off x="845319" y="3852154"/>
                <a:ext cx="44595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2627C0D-1B6B-844D-8870-06CE78E50512}"/>
                  </a:ext>
                </a:extLst>
              </p:cNvPr>
              <p:cNvSpPr txBox="1"/>
              <p:nvPr/>
            </p:nvSpPr>
            <p:spPr>
              <a:xfrm>
                <a:off x="838200" y="4484350"/>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4" name="TextBox 53">
                <a:extLst>
                  <a:ext uri="{FF2B5EF4-FFF2-40B4-BE49-F238E27FC236}">
                    <a16:creationId xmlns:a16="http://schemas.microsoft.com/office/drawing/2014/main" id="{C2627C0D-1B6B-844D-8870-06CE78E50512}"/>
                  </a:ext>
                </a:extLst>
              </p:cNvPr>
              <p:cNvSpPr txBox="1">
                <a:spLocks noRot="1" noChangeAspect="1" noMove="1" noResize="1" noEditPoints="1" noAdjustHandles="1" noChangeArrowheads="1" noChangeShapeType="1" noTextEdit="1"/>
              </p:cNvSpPr>
              <p:nvPr/>
            </p:nvSpPr>
            <p:spPr>
              <a:xfrm>
                <a:off x="838200" y="4484350"/>
                <a:ext cx="44114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27E98A5-D42F-9AF0-9900-4AC3E9443A86}"/>
                  </a:ext>
                </a:extLst>
              </p:cNvPr>
              <p:cNvSpPr txBox="1"/>
              <p:nvPr/>
            </p:nvSpPr>
            <p:spPr>
              <a:xfrm>
                <a:off x="838202" y="5116546"/>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5" name="TextBox 54">
                <a:extLst>
                  <a:ext uri="{FF2B5EF4-FFF2-40B4-BE49-F238E27FC236}">
                    <a16:creationId xmlns:a16="http://schemas.microsoft.com/office/drawing/2014/main" id="{327E98A5-D42F-9AF0-9900-4AC3E9443A86}"/>
                  </a:ext>
                </a:extLst>
              </p:cNvPr>
              <p:cNvSpPr txBox="1">
                <a:spLocks noRot="1" noChangeAspect="1" noMove="1" noResize="1" noEditPoints="1" noAdjustHandles="1" noChangeArrowheads="1" noChangeShapeType="1" noTextEdit="1"/>
              </p:cNvSpPr>
              <p:nvPr/>
            </p:nvSpPr>
            <p:spPr>
              <a:xfrm>
                <a:off x="838202" y="5116546"/>
                <a:ext cx="426719" cy="461665"/>
              </a:xfrm>
              <a:prstGeom prst="rect">
                <a:avLst/>
              </a:prstGeom>
              <a:blipFill>
                <a:blip r:embed="rId5"/>
                <a:stretch>
                  <a:fillRect/>
                </a:stretch>
              </a:blipFill>
            </p:spPr>
            <p:txBody>
              <a:bodyPr/>
              <a:lstStyle/>
              <a:p>
                <a:r>
                  <a:rPr lang="en-US">
                    <a:noFill/>
                  </a:rPr>
                  <a:t> </a:t>
                </a:r>
              </a:p>
            </p:txBody>
          </p:sp>
        </mc:Fallback>
      </mc:AlternateContent>
      <p:cxnSp>
        <p:nvCxnSpPr>
          <p:cNvPr id="56" name="Straight Connector 55">
            <a:extLst>
              <a:ext uri="{FF2B5EF4-FFF2-40B4-BE49-F238E27FC236}">
                <a16:creationId xmlns:a16="http://schemas.microsoft.com/office/drawing/2014/main" id="{0967E5DB-78A3-8CFA-01D2-71FDB97ABCD7}"/>
              </a:ext>
            </a:extLst>
          </p:cNvPr>
          <p:cNvCxnSpPr/>
          <p:nvPr/>
        </p:nvCxnSpPr>
        <p:spPr>
          <a:xfrm>
            <a:off x="1526254" y="3703505"/>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15068AD-BC64-EE46-EBCB-8505F7CECF62}"/>
              </a:ext>
            </a:extLst>
          </p:cNvPr>
          <p:cNvCxnSpPr/>
          <p:nvPr/>
        </p:nvCxnSpPr>
        <p:spPr>
          <a:xfrm>
            <a:off x="1526254" y="4440174"/>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251C78F3-CEEE-4909-FD7E-9E0F885A9A3D}"/>
              </a:ext>
            </a:extLst>
          </p:cNvPr>
          <p:cNvCxnSpPr/>
          <p:nvPr/>
        </p:nvCxnSpPr>
        <p:spPr>
          <a:xfrm>
            <a:off x="1526254" y="5088583"/>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0E5290E4-BD4C-F496-4680-0FD5DAF900B0}"/>
              </a:ext>
            </a:extLst>
          </p:cNvPr>
          <p:cNvCxnSpPr/>
          <p:nvPr/>
        </p:nvCxnSpPr>
        <p:spPr>
          <a:xfrm>
            <a:off x="1526254" y="5726856"/>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45DAE7F8-E09D-BA1D-8F87-48D4DB19137A}"/>
              </a:ext>
            </a:extLst>
          </p:cNvPr>
          <p:cNvSpPr txBox="1"/>
          <p:nvPr/>
        </p:nvSpPr>
        <p:spPr>
          <a:xfrm>
            <a:off x="8445390" y="3047836"/>
            <a:ext cx="3283988"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If choose C first </a:t>
            </a:r>
          </a:p>
          <a:p>
            <a:r>
              <a:rPr lang="en-US" sz="2400" b="1" dirty="0">
                <a:latin typeface="Times New Roman" panose="02020603050405020304" pitchFamily="18" charset="0"/>
                <a:cs typeface="Times New Roman" panose="02020603050405020304" pitchFamily="18" charset="0"/>
              </a:rPr>
              <a:t>Total time = (10+6+1) + (10+6) + (10)</a:t>
            </a:r>
          </a:p>
          <a:p>
            <a:r>
              <a:rPr lang="en-US" sz="2400" b="1" dirty="0">
                <a:latin typeface="Times New Roman" panose="02020603050405020304" pitchFamily="18" charset="0"/>
                <a:cs typeface="Times New Roman" panose="02020603050405020304" pitchFamily="18" charset="0"/>
              </a:rPr>
              <a:t>= 43</a:t>
            </a:r>
          </a:p>
        </p:txBody>
      </p:sp>
      <p:sp>
        <p:nvSpPr>
          <p:cNvPr id="61" name="Rectangle 60">
            <a:extLst>
              <a:ext uri="{FF2B5EF4-FFF2-40B4-BE49-F238E27FC236}">
                <a16:creationId xmlns:a16="http://schemas.microsoft.com/office/drawing/2014/main" id="{5C40F1AD-D68E-0F80-C354-556886C45BA0}"/>
              </a:ext>
            </a:extLst>
          </p:cNvPr>
          <p:cNvSpPr/>
          <p:nvPr/>
        </p:nvSpPr>
        <p:spPr>
          <a:xfrm>
            <a:off x="4677916" y="4082984"/>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2" name="Rectangle 61">
            <a:extLst>
              <a:ext uri="{FF2B5EF4-FFF2-40B4-BE49-F238E27FC236}">
                <a16:creationId xmlns:a16="http://schemas.microsoft.com/office/drawing/2014/main" id="{8452104C-60D6-5B36-E760-F87DDC758B8C}"/>
              </a:ext>
            </a:extLst>
          </p:cNvPr>
          <p:cNvSpPr/>
          <p:nvPr/>
        </p:nvSpPr>
        <p:spPr>
          <a:xfrm>
            <a:off x="3549510" y="4663203"/>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3" name="Rectangle 62">
            <a:extLst>
              <a:ext uri="{FF2B5EF4-FFF2-40B4-BE49-F238E27FC236}">
                <a16:creationId xmlns:a16="http://schemas.microsoft.com/office/drawing/2014/main" id="{08B6D8ED-AA3E-3AB9-307E-CEC22086A838}"/>
              </a:ext>
            </a:extLst>
          </p:cNvPr>
          <p:cNvSpPr/>
          <p:nvPr/>
        </p:nvSpPr>
        <p:spPr>
          <a:xfrm>
            <a:off x="1544092" y="5319923"/>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7B6E722-3F5C-7C8E-EEB6-2148F86F368D}"/>
              </a:ext>
            </a:extLst>
          </p:cNvPr>
          <p:cNvCxnSpPr/>
          <p:nvPr/>
        </p:nvCxnSpPr>
        <p:spPr>
          <a:xfrm>
            <a:off x="4687729"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239E0BC-C4D5-8804-A06F-24E8E46F6904}"/>
              </a:ext>
            </a:extLst>
          </p:cNvPr>
          <p:cNvCxnSpPr/>
          <p:nvPr/>
        </p:nvCxnSpPr>
        <p:spPr>
          <a:xfrm>
            <a:off x="3547986" y="3852154"/>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BB1B911D-FA11-8E15-B422-43F2CA7569E4}"/>
              </a:ext>
            </a:extLst>
          </p:cNvPr>
          <p:cNvSpPr txBox="1"/>
          <p:nvPr/>
        </p:nvSpPr>
        <p:spPr>
          <a:xfrm>
            <a:off x="5601468" y="3047838"/>
            <a:ext cx="1190355"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a:t>
            </a:r>
            <a:endParaRPr lang="en-US" sz="2400" dirty="0">
              <a:latin typeface="Times New Roman" panose="02020603050405020304" pitchFamily="18" charset="0"/>
              <a:cs typeface="Times New Roman" panose="02020603050405020304" pitchFamily="18" charset="0"/>
            </a:endParaRPr>
          </a:p>
        </p:txBody>
      </p:sp>
      <p:cxnSp>
        <p:nvCxnSpPr>
          <p:cNvPr id="67" name="Straight Arrow Connector 66">
            <a:extLst>
              <a:ext uri="{FF2B5EF4-FFF2-40B4-BE49-F238E27FC236}">
                <a16:creationId xmlns:a16="http://schemas.microsoft.com/office/drawing/2014/main" id="{18A8163E-1FCD-3901-9A84-FC6EE3072871}"/>
              </a:ext>
            </a:extLst>
          </p:cNvPr>
          <p:cNvCxnSpPr>
            <a:cxnSpLocks/>
            <a:stCxn id="66" idx="2"/>
            <a:endCxn id="61" idx="3"/>
          </p:cNvCxnSpPr>
          <p:nvPr/>
        </p:nvCxnSpPr>
        <p:spPr>
          <a:xfrm flipH="1">
            <a:off x="5242120" y="3509501"/>
            <a:ext cx="954524" cy="75207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55FDD62A-9370-770D-D0EE-4405DDCC444B}"/>
              </a:ext>
            </a:extLst>
          </p:cNvPr>
          <p:cNvSpPr txBox="1"/>
          <p:nvPr/>
        </p:nvSpPr>
        <p:spPr>
          <a:xfrm>
            <a:off x="6661139" y="3609179"/>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A wait 6 sec</a:t>
            </a:r>
            <a:endParaRPr lang="en-US" sz="24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17D2FD0F-9C13-AF5C-55C7-A1C44F6C3199}"/>
              </a:ext>
            </a:extLst>
          </p:cNvPr>
          <p:cNvCxnSpPr>
            <a:cxnSpLocks/>
            <a:stCxn id="68" idx="1"/>
            <a:endCxn id="62" idx="3"/>
          </p:cNvCxnSpPr>
          <p:nvPr/>
        </p:nvCxnSpPr>
        <p:spPr>
          <a:xfrm flipH="1">
            <a:off x="4677918" y="4024678"/>
            <a:ext cx="1983223" cy="848177"/>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0FF47941-CDE5-1FC0-6AE6-31EA49D759B0}"/>
              </a:ext>
            </a:extLst>
          </p:cNvPr>
          <p:cNvSpPr txBox="1"/>
          <p:nvPr/>
        </p:nvSpPr>
        <p:spPr>
          <a:xfrm>
            <a:off x="6359640" y="5104853"/>
            <a:ext cx="2003899"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 A and B wait 10</a:t>
            </a:r>
            <a:endParaRPr lang="en-US" sz="2400" dirty="0">
              <a:latin typeface="Times New Roman" panose="02020603050405020304" pitchFamily="18" charset="0"/>
              <a:cs typeface="Times New Roman" panose="02020603050405020304" pitchFamily="18" charset="0"/>
            </a:endParaRPr>
          </a:p>
        </p:txBody>
      </p:sp>
      <p:cxnSp>
        <p:nvCxnSpPr>
          <p:cNvPr id="71" name="Straight Arrow Connector 70">
            <a:extLst>
              <a:ext uri="{FF2B5EF4-FFF2-40B4-BE49-F238E27FC236}">
                <a16:creationId xmlns:a16="http://schemas.microsoft.com/office/drawing/2014/main" id="{3FB74046-09D2-CCA7-9F06-68A560DF3562}"/>
              </a:ext>
            </a:extLst>
          </p:cNvPr>
          <p:cNvCxnSpPr>
            <a:cxnSpLocks/>
            <a:stCxn id="70" idx="1"/>
            <a:endCxn id="63" idx="3"/>
          </p:cNvCxnSpPr>
          <p:nvPr/>
        </p:nvCxnSpPr>
        <p:spPr>
          <a:xfrm flipH="1">
            <a:off x="3547991" y="5520350"/>
            <a:ext cx="2811649" cy="0"/>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91100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r>
              <a:rPr lang="en-US" dirty="0"/>
              <a:t>Idea: </a:t>
            </a:r>
          </a:p>
          <a:p>
            <a:pPr lvl="1"/>
            <a:r>
              <a:rPr lang="en-US" dirty="0"/>
              <a:t>Scheduling shorter jobs first to minimize the waiting time.</a:t>
            </a:r>
          </a:p>
          <a:p>
            <a:pPr lvl="1"/>
            <a:r>
              <a:rPr lang="en-US" dirty="0"/>
              <a:t>The shortest job is scheduled first, followed by the second shortest job, and so on.</a:t>
            </a:r>
          </a:p>
          <a:p>
            <a:pPr lvl="1">
              <a:buFont typeface="Symbol" pitchFamily="2" charset="2"/>
              <a:buChar char="Þ"/>
            </a:pPr>
            <a:endParaRPr lang="en-US"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8918CB6-5F72-5380-37CD-C0111615EDCE}"/>
                  </a:ext>
                </a:extLst>
              </p:cNvPr>
              <p:cNvSpPr txBox="1"/>
              <p:nvPr/>
            </p:nvSpPr>
            <p:spPr>
              <a:xfrm>
                <a:off x="1175427" y="4173899"/>
                <a:ext cx="44595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A</m:t>
                      </m:r>
                    </m:oMath>
                  </m:oMathPara>
                </a14:m>
                <a:endParaRPr lang="en-US" sz="2400" dirty="0"/>
              </a:p>
            </p:txBody>
          </p:sp>
        </mc:Choice>
        <mc:Fallback xmlns="">
          <p:sp>
            <p:nvSpPr>
              <p:cNvPr id="52" name="TextBox 51">
                <a:extLst>
                  <a:ext uri="{FF2B5EF4-FFF2-40B4-BE49-F238E27FC236}">
                    <a16:creationId xmlns:a16="http://schemas.microsoft.com/office/drawing/2014/main" id="{F8918CB6-5F72-5380-37CD-C0111615EDCE}"/>
                  </a:ext>
                </a:extLst>
              </p:cNvPr>
              <p:cNvSpPr txBox="1">
                <a:spLocks noRot="1" noChangeAspect="1" noMove="1" noResize="1" noEditPoints="1" noAdjustHandles="1" noChangeArrowheads="1" noChangeShapeType="1" noTextEdit="1"/>
              </p:cNvSpPr>
              <p:nvPr/>
            </p:nvSpPr>
            <p:spPr>
              <a:xfrm>
                <a:off x="1175427" y="4173899"/>
                <a:ext cx="445955"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2717097-C3C4-65C2-A4F5-87EFF51F4ECB}"/>
                  </a:ext>
                </a:extLst>
              </p:cNvPr>
              <p:cNvSpPr txBox="1"/>
              <p:nvPr/>
            </p:nvSpPr>
            <p:spPr>
              <a:xfrm>
                <a:off x="1168308" y="4806095"/>
                <a:ext cx="4411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B</m:t>
                      </m:r>
                    </m:oMath>
                  </m:oMathPara>
                </a14:m>
                <a:endParaRPr lang="en-US" sz="2400" dirty="0"/>
              </a:p>
            </p:txBody>
          </p:sp>
        </mc:Choice>
        <mc:Fallback xmlns="">
          <p:sp>
            <p:nvSpPr>
              <p:cNvPr id="53" name="TextBox 52">
                <a:extLst>
                  <a:ext uri="{FF2B5EF4-FFF2-40B4-BE49-F238E27FC236}">
                    <a16:creationId xmlns:a16="http://schemas.microsoft.com/office/drawing/2014/main" id="{C2717097-C3C4-65C2-A4F5-87EFF51F4ECB}"/>
                  </a:ext>
                </a:extLst>
              </p:cNvPr>
              <p:cNvSpPr txBox="1">
                <a:spLocks noRot="1" noChangeAspect="1" noMove="1" noResize="1" noEditPoints="1" noAdjustHandles="1" noChangeArrowheads="1" noChangeShapeType="1" noTextEdit="1"/>
              </p:cNvSpPr>
              <p:nvPr/>
            </p:nvSpPr>
            <p:spPr>
              <a:xfrm>
                <a:off x="1168308" y="4806095"/>
                <a:ext cx="441146"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70C8F3-A964-72A3-AA16-72B3B56F0A7A}"/>
                  </a:ext>
                </a:extLst>
              </p:cNvPr>
              <p:cNvSpPr txBox="1"/>
              <p:nvPr/>
            </p:nvSpPr>
            <p:spPr>
              <a:xfrm>
                <a:off x="1168310" y="5438291"/>
                <a:ext cx="426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AU" sz="2400" i="1">
                          <a:latin typeface="Cambria Math" panose="02040503050406030204" pitchFamily="18" charset="0"/>
                        </a:rPr>
                        <m:t>C</m:t>
                      </m:r>
                    </m:oMath>
                  </m:oMathPara>
                </a14:m>
                <a:endParaRPr lang="en-US" sz="2400" dirty="0"/>
              </a:p>
            </p:txBody>
          </p:sp>
        </mc:Choice>
        <mc:Fallback xmlns="">
          <p:sp>
            <p:nvSpPr>
              <p:cNvPr id="54" name="TextBox 53">
                <a:extLst>
                  <a:ext uri="{FF2B5EF4-FFF2-40B4-BE49-F238E27FC236}">
                    <a16:creationId xmlns:a16="http://schemas.microsoft.com/office/drawing/2014/main" id="{A270C8F3-A964-72A3-AA16-72B3B56F0A7A}"/>
                  </a:ext>
                </a:extLst>
              </p:cNvPr>
              <p:cNvSpPr txBox="1">
                <a:spLocks noRot="1" noChangeAspect="1" noMove="1" noResize="1" noEditPoints="1" noAdjustHandles="1" noChangeArrowheads="1" noChangeShapeType="1" noTextEdit="1"/>
              </p:cNvSpPr>
              <p:nvPr/>
            </p:nvSpPr>
            <p:spPr>
              <a:xfrm>
                <a:off x="1168310" y="5438291"/>
                <a:ext cx="426719" cy="461665"/>
              </a:xfrm>
              <a:prstGeom prst="rect">
                <a:avLst/>
              </a:prstGeom>
              <a:blipFill>
                <a:blip r:embed="rId4"/>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0030F0F-54AB-1DB1-3E94-1D0F543C6DF8}"/>
              </a:ext>
            </a:extLst>
          </p:cNvPr>
          <p:cNvCxnSpPr/>
          <p:nvPr/>
        </p:nvCxnSpPr>
        <p:spPr>
          <a:xfrm>
            <a:off x="1856362" y="4025250"/>
            <a:ext cx="0" cy="2023353"/>
          </a:xfrm>
          <a:prstGeom prst="line">
            <a:avLst/>
          </a:prstGeom>
          <a:ln w="381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DAAAB138-B1D9-E5CE-3272-AA8CE6B13C41}"/>
              </a:ext>
            </a:extLst>
          </p:cNvPr>
          <p:cNvCxnSpPr/>
          <p:nvPr/>
        </p:nvCxnSpPr>
        <p:spPr>
          <a:xfrm>
            <a:off x="1856362" y="4761919"/>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73BA8CE-324A-8A83-7E27-09A00BCBBC56}"/>
              </a:ext>
            </a:extLst>
          </p:cNvPr>
          <p:cNvCxnSpPr/>
          <p:nvPr/>
        </p:nvCxnSpPr>
        <p:spPr>
          <a:xfrm>
            <a:off x="1856362" y="5410328"/>
            <a:ext cx="430611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DE664DFE-12B4-6517-DB5D-C8FA25F02686}"/>
              </a:ext>
            </a:extLst>
          </p:cNvPr>
          <p:cNvCxnSpPr/>
          <p:nvPr/>
        </p:nvCxnSpPr>
        <p:spPr>
          <a:xfrm>
            <a:off x="1856362" y="6048601"/>
            <a:ext cx="4306110" cy="0"/>
          </a:xfrm>
          <a:prstGeom prst="line">
            <a:avLst/>
          </a:prstGeom>
          <a:ln w="19050"/>
        </p:spPr>
        <p:style>
          <a:lnRef idx="1">
            <a:schemeClr val="dk1"/>
          </a:lnRef>
          <a:fillRef idx="0">
            <a:schemeClr val="dk1"/>
          </a:fillRef>
          <a:effectRef idx="0">
            <a:schemeClr val="dk1"/>
          </a:effectRef>
          <a:fontRef idx="minor">
            <a:schemeClr val="tx1"/>
          </a:fontRef>
        </p:style>
      </p:cxnSp>
      <p:sp>
        <p:nvSpPr>
          <p:cNvPr id="59" name="TextBox 58">
            <a:extLst>
              <a:ext uri="{FF2B5EF4-FFF2-40B4-BE49-F238E27FC236}">
                <a16:creationId xmlns:a16="http://schemas.microsoft.com/office/drawing/2014/main" id="{A710A5AE-2020-FABE-C2D6-48FBA1096206}"/>
              </a:ext>
            </a:extLst>
          </p:cNvPr>
          <p:cNvSpPr txBox="1"/>
          <p:nvPr/>
        </p:nvSpPr>
        <p:spPr>
          <a:xfrm>
            <a:off x="7346238" y="3433864"/>
            <a:ext cx="4007562"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If choose A (shortest job) first </a:t>
            </a:r>
          </a:p>
          <a:p>
            <a:r>
              <a:rPr lang="en-US" sz="2400" b="1" dirty="0">
                <a:latin typeface="Times New Roman" panose="02020603050405020304" pitchFamily="18" charset="0"/>
                <a:cs typeface="Times New Roman" panose="02020603050405020304" pitchFamily="18" charset="0"/>
              </a:rPr>
              <a:t>Total time = (1) + (1+6) + (1+6+10)</a:t>
            </a:r>
          </a:p>
          <a:p>
            <a:r>
              <a:rPr lang="en-US" sz="2400" b="1" dirty="0">
                <a:latin typeface="Times New Roman" panose="02020603050405020304" pitchFamily="18" charset="0"/>
                <a:cs typeface="Times New Roman" panose="02020603050405020304" pitchFamily="18" charset="0"/>
              </a:rPr>
              <a:t>= 25</a:t>
            </a:r>
          </a:p>
        </p:txBody>
      </p:sp>
      <p:sp>
        <p:nvSpPr>
          <p:cNvPr id="60" name="Rectangle 59">
            <a:extLst>
              <a:ext uri="{FF2B5EF4-FFF2-40B4-BE49-F238E27FC236}">
                <a16:creationId xmlns:a16="http://schemas.microsoft.com/office/drawing/2014/main" id="{F7A1D7CF-2F5B-AADE-60C0-5DEBDE282E98}"/>
              </a:ext>
            </a:extLst>
          </p:cNvPr>
          <p:cNvSpPr/>
          <p:nvPr/>
        </p:nvSpPr>
        <p:spPr>
          <a:xfrm>
            <a:off x="1874198" y="4404729"/>
            <a:ext cx="564204" cy="35719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a:t>
            </a:r>
          </a:p>
        </p:txBody>
      </p:sp>
      <p:sp>
        <p:nvSpPr>
          <p:cNvPr id="61" name="Rectangle 60">
            <a:extLst>
              <a:ext uri="{FF2B5EF4-FFF2-40B4-BE49-F238E27FC236}">
                <a16:creationId xmlns:a16="http://schemas.microsoft.com/office/drawing/2014/main" id="{D13D5714-4818-21E0-6D58-994743AAD834}"/>
              </a:ext>
            </a:extLst>
          </p:cNvPr>
          <p:cNvSpPr/>
          <p:nvPr/>
        </p:nvSpPr>
        <p:spPr>
          <a:xfrm>
            <a:off x="2440021" y="4984947"/>
            <a:ext cx="1128406" cy="41930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6</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C2A3C35D-B1FE-FFA3-AC92-CE3C4CF4C88E}"/>
              </a:ext>
            </a:extLst>
          </p:cNvPr>
          <p:cNvSpPr/>
          <p:nvPr/>
        </p:nvSpPr>
        <p:spPr>
          <a:xfrm>
            <a:off x="3568428" y="5641668"/>
            <a:ext cx="2003899" cy="40085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10</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63" name="Straight Connector 62">
            <a:extLst>
              <a:ext uri="{FF2B5EF4-FFF2-40B4-BE49-F238E27FC236}">
                <a16:creationId xmlns:a16="http://schemas.microsoft.com/office/drawing/2014/main" id="{2E5DB759-CB8E-6CFD-CB8F-C8B6135DB7B2}"/>
              </a:ext>
            </a:extLst>
          </p:cNvPr>
          <p:cNvCxnSpPr/>
          <p:nvPr/>
        </p:nvCxnSpPr>
        <p:spPr>
          <a:xfrm>
            <a:off x="2438402"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192AFF4-DAF2-19FB-5EC0-65088D879332}"/>
              </a:ext>
            </a:extLst>
          </p:cNvPr>
          <p:cNvCxnSpPr/>
          <p:nvPr/>
        </p:nvCxnSpPr>
        <p:spPr>
          <a:xfrm>
            <a:off x="3568426" y="4173899"/>
            <a:ext cx="0" cy="18686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D932CF1-E11B-0404-8E6A-1008F717AF35}"/>
              </a:ext>
            </a:extLst>
          </p:cNvPr>
          <p:cNvSpPr txBox="1"/>
          <p:nvPr/>
        </p:nvSpPr>
        <p:spPr>
          <a:xfrm>
            <a:off x="3682357" y="3450735"/>
            <a:ext cx="2366198"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A done. B and C wait 1 sec</a:t>
            </a:r>
            <a:endParaRPr lang="en-US" sz="2400" dirty="0">
              <a:latin typeface="Times New Roman" panose="02020603050405020304" pitchFamily="18" charset="0"/>
              <a:cs typeface="Times New Roman" panose="02020603050405020304" pitchFamily="18" charset="0"/>
            </a:endParaRPr>
          </a:p>
        </p:txBody>
      </p:sp>
      <p:cxnSp>
        <p:nvCxnSpPr>
          <p:cNvPr id="66" name="Straight Arrow Connector 65">
            <a:extLst>
              <a:ext uri="{FF2B5EF4-FFF2-40B4-BE49-F238E27FC236}">
                <a16:creationId xmlns:a16="http://schemas.microsoft.com/office/drawing/2014/main" id="{E4CF8319-ECF4-2162-77FF-002E4699C1A5}"/>
              </a:ext>
            </a:extLst>
          </p:cNvPr>
          <p:cNvCxnSpPr>
            <a:stCxn id="65" idx="1"/>
            <a:endCxn id="60" idx="3"/>
          </p:cNvCxnSpPr>
          <p:nvPr/>
        </p:nvCxnSpPr>
        <p:spPr>
          <a:xfrm flipH="1">
            <a:off x="2438404" y="3866232"/>
            <a:ext cx="1243955" cy="717092"/>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4A226101-FC2E-1B68-BD9B-8D3690C63637}"/>
              </a:ext>
            </a:extLst>
          </p:cNvPr>
          <p:cNvSpPr txBox="1"/>
          <p:nvPr/>
        </p:nvSpPr>
        <p:spPr>
          <a:xfrm>
            <a:off x="4732464" y="4341114"/>
            <a:ext cx="1958970" cy="830997"/>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B done. C wait 6 sec</a:t>
            </a:r>
            <a:endParaRPr lang="en-US" sz="2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4DAD851F-8A41-985A-D571-FA44D2229203}"/>
              </a:ext>
            </a:extLst>
          </p:cNvPr>
          <p:cNvCxnSpPr>
            <a:cxnSpLocks/>
            <a:stCxn id="67" idx="1"/>
            <a:endCxn id="61" idx="3"/>
          </p:cNvCxnSpPr>
          <p:nvPr/>
        </p:nvCxnSpPr>
        <p:spPr>
          <a:xfrm flipH="1">
            <a:off x="3568429" y="4756611"/>
            <a:ext cx="1164037" cy="4379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F9F37968-2DA6-64AA-50A3-50DA811112EA}"/>
              </a:ext>
            </a:extLst>
          </p:cNvPr>
          <p:cNvSpPr txBox="1"/>
          <p:nvPr/>
        </p:nvSpPr>
        <p:spPr>
          <a:xfrm>
            <a:off x="6162472" y="5529301"/>
            <a:ext cx="1958970" cy="461665"/>
          </a:xfrm>
          <a:prstGeom prst="rect">
            <a:avLst/>
          </a:prstGeom>
          <a:noFill/>
        </p:spPr>
        <p:txBody>
          <a:bodyPr wrap="square" rtlCol="0">
            <a:spAutoFit/>
          </a:bodyPr>
          <a:lstStyle/>
          <a:p>
            <a:r>
              <a:rPr lang="en-AU" sz="2400" dirty="0">
                <a:latin typeface="Times New Roman" panose="02020603050405020304" pitchFamily="18" charset="0"/>
                <a:cs typeface="Times New Roman" panose="02020603050405020304" pitchFamily="18" charset="0"/>
              </a:rPr>
              <a:t>C done.</a:t>
            </a:r>
            <a:endParaRPr lang="en-US" sz="2400" dirty="0">
              <a:latin typeface="Times New Roman" panose="02020603050405020304" pitchFamily="18" charset="0"/>
              <a:cs typeface="Times New Roman" panose="02020603050405020304" pitchFamily="18" charset="0"/>
            </a:endParaRPr>
          </a:p>
        </p:txBody>
      </p:sp>
      <p:cxnSp>
        <p:nvCxnSpPr>
          <p:cNvPr id="70" name="Straight Arrow Connector 69">
            <a:extLst>
              <a:ext uri="{FF2B5EF4-FFF2-40B4-BE49-F238E27FC236}">
                <a16:creationId xmlns:a16="http://schemas.microsoft.com/office/drawing/2014/main" id="{2CB3EFBE-80A5-60CD-CEFD-1F179F513738}"/>
              </a:ext>
            </a:extLst>
          </p:cNvPr>
          <p:cNvCxnSpPr>
            <a:cxnSpLocks/>
            <a:stCxn id="69" idx="1"/>
            <a:endCxn id="62" idx="3"/>
          </p:cNvCxnSpPr>
          <p:nvPr/>
        </p:nvCxnSpPr>
        <p:spPr>
          <a:xfrm flipH="1">
            <a:off x="5572327" y="5760134"/>
            <a:ext cx="590147" cy="81963"/>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931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pic>
        <p:nvPicPr>
          <p:cNvPr id="11" name="Content Placeholder 10" descr="Text&#10;&#10;Description automatically generated">
            <a:extLst>
              <a:ext uri="{FF2B5EF4-FFF2-40B4-BE49-F238E27FC236}">
                <a16:creationId xmlns:a16="http://schemas.microsoft.com/office/drawing/2014/main" id="{C87E35EA-26C9-3B83-D8F9-80B812AD3FC9}"/>
              </a:ext>
            </a:extLst>
          </p:cNvPr>
          <p:cNvPicPr>
            <a:picLocks noGrp="1" noChangeAspect="1"/>
          </p:cNvPicPr>
          <p:nvPr>
            <p:ph idx="1"/>
          </p:nvPr>
        </p:nvPicPr>
        <p:blipFill>
          <a:blip r:embed="rId2"/>
          <a:stretch>
            <a:fillRect/>
          </a:stretch>
        </p:blipFill>
        <p:spPr>
          <a:xfrm>
            <a:off x="1812306" y="2359176"/>
            <a:ext cx="8567388" cy="3360688"/>
          </a:xfrm>
        </p:spPr>
      </p:pic>
      <p:sp>
        <p:nvSpPr>
          <p:cNvPr id="13" name="TextBox 12">
            <a:extLst>
              <a:ext uri="{FF2B5EF4-FFF2-40B4-BE49-F238E27FC236}">
                <a16:creationId xmlns:a16="http://schemas.microsoft.com/office/drawing/2014/main" id="{8644BF59-D286-57BD-4A72-7083FC24F541}"/>
              </a:ext>
            </a:extLst>
          </p:cNvPr>
          <p:cNvSpPr txBox="1"/>
          <p:nvPr/>
        </p:nvSpPr>
        <p:spPr>
          <a:xfrm>
            <a:off x="838200" y="1389833"/>
            <a:ext cx="6099242"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Design a greedy algorithm for this problem. </a:t>
            </a:r>
          </a:p>
        </p:txBody>
      </p:sp>
    </p:spTree>
    <p:extLst>
      <p:ext uri="{BB962C8B-B14F-4D97-AF65-F5344CB8AC3E}">
        <p14:creationId xmlns:p14="http://schemas.microsoft.com/office/powerpoint/2010/main" val="5290233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8</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normAutofit/>
          </a:bodyPr>
          <a:lstStyle/>
          <a:p>
            <a:pPr marL="0" indent="0">
              <a:buNone/>
            </a:pPr>
            <a:r>
              <a:rPr lang="en-US" sz="2400" b="1" dirty="0"/>
              <a:t>Does the greedy algorithm always yield an optimal solution?</a:t>
            </a:r>
          </a:p>
          <a:p>
            <a:r>
              <a:rPr lang="en-US" sz="2400" dirty="0"/>
              <a:t>No, a Greedy algorithm takes </a:t>
            </a:r>
            <a:r>
              <a:rPr lang="en-US" sz="2400" b="1" dirty="0"/>
              <a:t>optimal solution in each step and it doesn't care about the overall</a:t>
            </a:r>
            <a:r>
              <a:rPr lang="en-US" sz="2400" dirty="0"/>
              <a:t> result.</a:t>
            </a:r>
          </a:p>
        </p:txBody>
      </p:sp>
    </p:spTree>
    <p:extLst>
      <p:ext uri="{BB962C8B-B14F-4D97-AF65-F5344CB8AC3E}">
        <p14:creationId xmlns:p14="http://schemas.microsoft.com/office/powerpoint/2010/main" val="950953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dirty="0"/>
              <a:t>Coin-row problem There is a row of n coins whose values are some positive integers c1, c2, . . . , </a:t>
            </a:r>
            <a:r>
              <a:rPr lang="en-US" dirty="0" err="1"/>
              <a:t>cn</a:t>
            </a:r>
            <a:r>
              <a:rPr lang="en-US" dirty="0"/>
              <a:t>, not necessarily distinct. The goal is to pick up the maximum amount of money subject to the constraint that no  two coins adjacent in the initial row can be picked up.</a:t>
            </a:r>
          </a:p>
          <a:p>
            <a:pPr marL="0" indent="0">
              <a:buNone/>
            </a:pPr>
            <a:r>
              <a:rPr lang="en-US" dirty="0"/>
              <a:t>Solve the instance 5, 1, 2, 10, 6 of the coin-row problem.</a:t>
            </a:r>
          </a:p>
        </p:txBody>
      </p:sp>
    </p:spTree>
    <p:extLst>
      <p:ext uri="{BB962C8B-B14F-4D97-AF65-F5344CB8AC3E}">
        <p14:creationId xmlns:p14="http://schemas.microsoft.com/office/powerpoint/2010/main" val="1487110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1</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b="1" dirty="0"/>
              <a:t>Fully Connected Mesh:</a:t>
            </a:r>
          </a:p>
          <a:p>
            <a:pPr lvl="1"/>
            <a:r>
              <a:rPr lang="en-US" dirty="0"/>
              <a:t>Each node should be connected to every other node i.e., A[</a:t>
            </a:r>
            <a:r>
              <a:rPr lang="en-US" dirty="0" err="1"/>
              <a:t>i,j</a:t>
            </a:r>
            <a:r>
              <a:rPr lang="en-US" dirty="0"/>
              <a:t>] = A[</a:t>
            </a:r>
            <a:r>
              <a:rPr lang="en-US" dirty="0" err="1"/>
              <a:t>j,i</a:t>
            </a:r>
            <a:r>
              <a:rPr lang="en-US" dirty="0"/>
              <a:t>] = 1 for all </a:t>
            </a:r>
            <a:r>
              <a:rPr lang="en-US" dirty="0" err="1"/>
              <a:t>i,j</a:t>
            </a:r>
            <a:endParaRPr lang="en-US" dirty="0"/>
          </a:p>
        </p:txBody>
      </p:sp>
      <p:graphicFrame>
        <p:nvGraphicFramePr>
          <p:cNvPr id="4" name="Table 4">
            <a:extLst>
              <a:ext uri="{FF2B5EF4-FFF2-40B4-BE49-F238E27FC236}">
                <a16:creationId xmlns:a16="http://schemas.microsoft.com/office/drawing/2014/main" id="{A2FE1DB3-B9CE-758B-BAEF-F7A855E72BC3}"/>
              </a:ext>
            </a:extLst>
          </p:cNvPr>
          <p:cNvGraphicFramePr>
            <a:graphicFrameLocks noGrp="1"/>
          </p:cNvGraphicFramePr>
          <p:nvPr>
            <p:extLst>
              <p:ext uri="{D42A27DB-BD31-4B8C-83A1-F6EECF244321}">
                <p14:modId xmlns:p14="http://schemas.microsoft.com/office/powerpoint/2010/main" val="1137865548"/>
              </p:ext>
            </p:extLst>
          </p:nvPr>
        </p:nvGraphicFramePr>
        <p:xfrm>
          <a:off x="2874206" y="3610057"/>
          <a:ext cx="2304716"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2942969141"/>
                    </a:ext>
                  </a:extLst>
                </a:gridCol>
                <a:gridCol w="576179">
                  <a:extLst>
                    <a:ext uri="{9D8B030D-6E8A-4147-A177-3AD203B41FA5}">
                      <a16:colId xmlns:a16="http://schemas.microsoft.com/office/drawing/2014/main" val="1149096057"/>
                    </a:ext>
                  </a:extLst>
                </a:gridCol>
                <a:gridCol w="576179">
                  <a:extLst>
                    <a:ext uri="{9D8B030D-6E8A-4147-A177-3AD203B41FA5}">
                      <a16:colId xmlns:a16="http://schemas.microsoft.com/office/drawing/2014/main" val="1261482654"/>
                    </a:ext>
                  </a:extLst>
                </a:gridCol>
                <a:gridCol w="576179">
                  <a:extLst>
                    <a:ext uri="{9D8B030D-6E8A-4147-A177-3AD203B41FA5}">
                      <a16:colId xmlns:a16="http://schemas.microsoft.com/office/drawing/2014/main" val="312958650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2390985"/>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338463799"/>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375941376"/>
                  </a:ext>
                </a:extLst>
              </a:tr>
              <a:tr h="557317">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extLst>
                  <a:ext uri="{0D108BD9-81ED-4DB2-BD59-A6C34878D82A}">
                    <a16:rowId xmlns:a16="http://schemas.microsoft.com/office/drawing/2014/main" val="945490368"/>
                  </a:ext>
                </a:extLst>
              </a:tr>
            </a:tbl>
          </a:graphicData>
        </a:graphic>
      </p:graphicFrame>
      <p:graphicFrame>
        <p:nvGraphicFramePr>
          <p:cNvPr id="5" name="Table 4">
            <a:extLst>
              <a:ext uri="{FF2B5EF4-FFF2-40B4-BE49-F238E27FC236}">
                <a16:creationId xmlns:a16="http://schemas.microsoft.com/office/drawing/2014/main" id="{AA34E9CF-35B5-6873-1E37-996CCCE84255}"/>
              </a:ext>
            </a:extLst>
          </p:cNvPr>
          <p:cNvGraphicFramePr>
            <a:graphicFrameLocks noGrp="1"/>
          </p:cNvGraphicFramePr>
          <p:nvPr>
            <p:extLst>
              <p:ext uri="{D42A27DB-BD31-4B8C-83A1-F6EECF244321}">
                <p14:modId xmlns:p14="http://schemas.microsoft.com/office/powerpoint/2010/main" val="2458982762"/>
              </p:ext>
            </p:extLst>
          </p:nvPr>
        </p:nvGraphicFramePr>
        <p:xfrm>
          <a:off x="2086808" y="3610057"/>
          <a:ext cx="576179" cy="2229268"/>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1794725971"/>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extLst>
                  <a:ext uri="{0D108BD9-81ED-4DB2-BD59-A6C34878D82A}">
                    <a16:rowId xmlns:a16="http://schemas.microsoft.com/office/drawing/2014/main" val="3368252075"/>
                  </a:ext>
                </a:extLst>
              </a:tr>
              <a:tr h="557317">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extLst>
                  <a:ext uri="{0D108BD9-81ED-4DB2-BD59-A6C34878D82A}">
                    <a16:rowId xmlns:a16="http://schemas.microsoft.com/office/drawing/2014/main" val="2688609296"/>
                  </a:ext>
                </a:extLst>
              </a:tr>
              <a:tr h="557317">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extLst>
                  <a:ext uri="{0D108BD9-81ED-4DB2-BD59-A6C34878D82A}">
                    <a16:rowId xmlns:a16="http://schemas.microsoft.com/office/drawing/2014/main" val="1057955786"/>
                  </a:ext>
                </a:extLst>
              </a:tr>
              <a:tr h="557317">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337904709"/>
                  </a:ext>
                </a:extLst>
              </a:tr>
            </a:tbl>
          </a:graphicData>
        </a:graphic>
      </p:graphicFrame>
      <p:graphicFrame>
        <p:nvGraphicFramePr>
          <p:cNvPr id="6" name="Table 5">
            <a:extLst>
              <a:ext uri="{FF2B5EF4-FFF2-40B4-BE49-F238E27FC236}">
                <a16:creationId xmlns:a16="http://schemas.microsoft.com/office/drawing/2014/main" id="{1068E809-E3FD-FBB1-F864-77A561AE7ADA}"/>
              </a:ext>
            </a:extLst>
          </p:cNvPr>
          <p:cNvGraphicFramePr>
            <a:graphicFrameLocks noGrp="1"/>
          </p:cNvGraphicFramePr>
          <p:nvPr>
            <p:extLst>
              <p:ext uri="{D42A27DB-BD31-4B8C-83A1-F6EECF244321}">
                <p14:modId xmlns:p14="http://schemas.microsoft.com/office/powerpoint/2010/main" val="3509084385"/>
              </p:ext>
            </p:extLst>
          </p:nvPr>
        </p:nvGraphicFramePr>
        <p:xfrm>
          <a:off x="2874206" y="2788340"/>
          <a:ext cx="2304716" cy="557317"/>
        </p:xfrm>
        <a:graphic>
          <a:graphicData uri="http://schemas.openxmlformats.org/drawingml/2006/table">
            <a:tbl>
              <a:tblPr firstRow="1" bandRow="1">
                <a:tableStyleId>{5940675A-B579-460E-94D1-54222C63F5DA}</a:tableStyleId>
              </a:tblPr>
              <a:tblGrid>
                <a:gridCol w="576179">
                  <a:extLst>
                    <a:ext uri="{9D8B030D-6E8A-4147-A177-3AD203B41FA5}">
                      <a16:colId xmlns:a16="http://schemas.microsoft.com/office/drawing/2014/main" val="3226581725"/>
                    </a:ext>
                  </a:extLst>
                </a:gridCol>
                <a:gridCol w="576179">
                  <a:extLst>
                    <a:ext uri="{9D8B030D-6E8A-4147-A177-3AD203B41FA5}">
                      <a16:colId xmlns:a16="http://schemas.microsoft.com/office/drawing/2014/main" val="3352806830"/>
                    </a:ext>
                  </a:extLst>
                </a:gridCol>
                <a:gridCol w="576179">
                  <a:extLst>
                    <a:ext uri="{9D8B030D-6E8A-4147-A177-3AD203B41FA5}">
                      <a16:colId xmlns:a16="http://schemas.microsoft.com/office/drawing/2014/main" val="2301199826"/>
                    </a:ext>
                  </a:extLst>
                </a:gridCol>
                <a:gridCol w="576179">
                  <a:extLst>
                    <a:ext uri="{9D8B030D-6E8A-4147-A177-3AD203B41FA5}">
                      <a16:colId xmlns:a16="http://schemas.microsoft.com/office/drawing/2014/main" val="419253283"/>
                    </a:ext>
                  </a:extLst>
                </a:gridCol>
              </a:tblGrid>
              <a:tr h="557317">
                <a:tc>
                  <a:txBody>
                    <a:bodyPr/>
                    <a:lstStyle/>
                    <a:p>
                      <a:pPr algn="ctr"/>
                      <a:r>
                        <a:rPr lang="en-US" sz="2000" dirty="0">
                          <a:latin typeface="Times New Roman" panose="02020603050405020304" pitchFamily="18" charset="0"/>
                          <a:cs typeface="Times New Roman" panose="02020603050405020304" pitchFamily="18" charset="0"/>
                        </a:rPr>
                        <a:t>V1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V3</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V4</a:t>
                      </a:r>
                    </a:p>
                  </a:txBody>
                  <a:tcPr anchor="ctr"/>
                </a:tc>
                <a:extLst>
                  <a:ext uri="{0D108BD9-81ED-4DB2-BD59-A6C34878D82A}">
                    <a16:rowId xmlns:a16="http://schemas.microsoft.com/office/drawing/2014/main" val="194228830"/>
                  </a:ext>
                </a:extLst>
              </a:tr>
            </a:tbl>
          </a:graphicData>
        </a:graphic>
      </p:graphicFrame>
      <p:sp>
        <p:nvSpPr>
          <p:cNvPr id="7" name="TextBox 6">
            <a:extLst>
              <a:ext uri="{FF2B5EF4-FFF2-40B4-BE49-F238E27FC236}">
                <a16:creationId xmlns:a16="http://schemas.microsoft.com/office/drawing/2014/main" id="{5DBA7C89-E0F6-6C3A-EB8F-3310924DA994}"/>
              </a:ext>
            </a:extLst>
          </p:cNvPr>
          <p:cNvSpPr txBox="1"/>
          <p:nvPr/>
        </p:nvSpPr>
        <p:spPr>
          <a:xfrm>
            <a:off x="2043913" y="6103727"/>
            <a:ext cx="3451586" cy="523220"/>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Fully Connected Mesh</a:t>
            </a:r>
          </a:p>
        </p:txBody>
      </p:sp>
      <p:sp>
        <p:nvSpPr>
          <p:cNvPr id="8" name="Oval 7">
            <a:extLst>
              <a:ext uri="{FF2B5EF4-FFF2-40B4-BE49-F238E27FC236}">
                <a16:creationId xmlns:a16="http://schemas.microsoft.com/office/drawing/2014/main" id="{3777F310-3E81-4FD6-363A-2662659620A7}"/>
              </a:ext>
            </a:extLst>
          </p:cNvPr>
          <p:cNvSpPr/>
          <p:nvPr/>
        </p:nvSpPr>
        <p:spPr>
          <a:xfrm>
            <a:off x="7931151" y="337981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8D3EFD1-B137-0C6D-7AC2-9790D87E6525}"/>
              </a:ext>
            </a:extLst>
          </p:cNvPr>
          <p:cNvSpPr/>
          <p:nvPr/>
        </p:nvSpPr>
        <p:spPr>
          <a:xfrm>
            <a:off x="7927809" y="432744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EEAF805-E863-D13F-FA51-0B4C80C181D8}"/>
              </a:ext>
            </a:extLst>
          </p:cNvPr>
          <p:cNvSpPr/>
          <p:nvPr/>
        </p:nvSpPr>
        <p:spPr>
          <a:xfrm>
            <a:off x="6828256"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B080FE4-F5F4-E8B9-6773-CB52A8B5D3E1}"/>
              </a:ext>
            </a:extLst>
          </p:cNvPr>
          <p:cNvSpPr/>
          <p:nvPr/>
        </p:nvSpPr>
        <p:spPr>
          <a:xfrm>
            <a:off x="8939465" y="491974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A81FA7F-7C5E-512C-A879-5365EB08E9B1}"/>
              </a:ext>
            </a:extLst>
          </p:cNvPr>
          <p:cNvCxnSpPr>
            <a:cxnSpLocks/>
            <a:stCxn id="8" idx="4"/>
            <a:endCxn id="9" idx="0"/>
          </p:cNvCxnSpPr>
          <p:nvPr/>
        </p:nvCxnSpPr>
        <p:spPr>
          <a:xfrm flipH="1">
            <a:off x="8080209" y="3684616"/>
            <a:ext cx="3342" cy="6428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F0393B-E0B8-C630-509A-87B5205B7DBE}"/>
              </a:ext>
            </a:extLst>
          </p:cNvPr>
          <p:cNvCxnSpPr>
            <a:cxnSpLocks/>
            <a:stCxn id="9" idx="3"/>
            <a:endCxn id="10" idx="6"/>
          </p:cNvCxnSpPr>
          <p:nvPr/>
        </p:nvCxnSpPr>
        <p:spPr>
          <a:xfrm flipH="1">
            <a:off x="7133056" y="4587604"/>
            <a:ext cx="839390"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AAC764-1EB2-C55E-7057-F82479BC2A40}"/>
              </a:ext>
            </a:extLst>
          </p:cNvPr>
          <p:cNvCxnSpPr>
            <a:cxnSpLocks/>
            <a:stCxn id="9" idx="5"/>
            <a:endCxn id="11" idx="2"/>
          </p:cNvCxnSpPr>
          <p:nvPr/>
        </p:nvCxnSpPr>
        <p:spPr>
          <a:xfrm>
            <a:off x="8187974" y="4587604"/>
            <a:ext cx="751493" cy="4845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380EC39-2372-D456-B1A1-4768CB8BB78F}"/>
              </a:ext>
            </a:extLst>
          </p:cNvPr>
          <p:cNvCxnSpPr>
            <a:cxnSpLocks/>
            <a:stCxn id="8" idx="3"/>
            <a:endCxn id="10" idx="7"/>
          </p:cNvCxnSpPr>
          <p:nvPr/>
        </p:nvCxnSpPr>
        <p:spPr>
          <a:xfrm flipH="1">
            <a:off x="7088421" y="3639977"/>
            <a:ext cx="887369" cy="1324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1EF60-E508-24D6-BE40-4C0F08D773AD}"/>
              </a:ext>
            </a:extLst>
          </p:cNvPr>
          <p:cNvCxnSpPr>
            <a:cxnSpLocks/>
            <a:stCxn id="11" idx="3"/>
            <a:endCxn id="10" idx="5"/>
          </p:cNvCxnSpPr>
          <p:nvPr/>
        </p:nvCxnSpPr>
        <p:spPr>
          <a:xfrm flipH="1">
            <a:off x="7088421" y="5179911"/>
            <a:ext cx="189568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4B70254-2685-13AC-5770-BF89FEDFA617}"/>
              </a:ext>
            </a:extLst>
          </p:cNvPr>
          <p:cNvCxnSpPr>
            <a:cxnSpLocks/>
            <a:stCxn id="11" idx="1"/>
            <a:endCxn id="8" idx="5"/>
          </p:cNvCxnSpPr>
          <p:nvPr/>
        </p:nvCxnSpPr>
        <p:spPr>
          <a:xfrm flipH="1" flipV="1">
            <a:off x="8191314" y="3639977"/>
            <a:ext cx="792788" cy="132440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192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sp>
        <p:nvSpPr>
          <p:cNvPr id="3" name="Content Placeholder 2">
            <a:extLst>
              <a:ext uri="{FF2B5EF4-FFF2-40B4-BE49-F238E27FC236}">
                <a16:creationId xmlns:a16="http://schemas.microsoft.com/office/drawing/2014/main" id="{B5CB7FB2-7285-454E-6412-69F436D630FC}"/>
              </a:ext>
            </a:extLst>
          </p:cNvPr>
          <p:cNvSpPr>
            <a:spLocks noGrp="1"/>
          </p:cNvSpPr>
          <p:nvPr>
            <p:ph idx="1"/>
          </p:nvPr>
        </p:nvSpPr>
        <p:spPr/>
        <p:txBody>
          <a:bodyPr/>
          <a:lstStyle/>
          <a:p>
            <a:pPr marL="0" indent="0">
              <a:buNone/>
            </a:pPr>
            <a:r>
              <a:rPr lang="en-US" b="1" dirty="0"/>
              <a:t>Solve the instance 5, 1, 2, 10, 6 of the coin-row problem.</a:t>
            </a:r>
          </a:p>
          <a:p>
            <a:pPr marL="0" indent="0">
              <a:buNone/>
            </a:pPr>
            <a:r>
              <a:rPr lang="en-US" b="1" dirty="0"/>
              <a:t>Idea:</a:t>
            </a:r>
          </a:p>
          <a:p>
            <a:r>
              <a:rPr lang="en-US" dirty="0"/>
              <a:t>tm[</a:t>
            </a:r>
            <a:r>
              <a:rPr lang="en-US" dirty="0" err="1"/>
              <a:t>i</a:t>
            </a:r>
            <a:r>
              <a:rPr lang="en-US" dirty="0"/>
              <a:t>]: maximum amount of money obtained by picking up coins up to the </a:t>
            </a:r>
            <a:r>
              <a:rPr lang="en-US" dirty="0" err="1"/>
              <a:t>i-th</a:t>
            </a:r>
            <a:r>
              <a:rPr lang="en-US" dirty="0"/>
              <a:t> position</a:t>
            </a:r>
          </a:p>
          <a:p>
            <a:r>
              <a:rPr lang="en-US" dirty="0"/>
              <a:t>To calculate tm[</a:t>
            </a:r>
            <a:r>
              <a:rPr lang="en-US" dirty="0" err="1"/>
              <a:t>i</a:t>
            </a:r>
            <a:r>
              <a:rPr lang="en-US" dirty="0"/>
              <a:t>]:</a:t>
            </a:r>
          </a:p>
          <a:p>
            <a:pPr lvl="1"/>
            <a:r>
              <a:rPr lang="en-US" b="1" dirty="0"/>
              <a:t>Do not pick up the </a:t>
            </a:r>
            <a:r>
              <a:rPr lang="en-US" b="1" dirty="0" err="1"/>
              <a:t>i-th</a:t>
            </a:r>
            <a:r>
              <a:rPr lang="en-US" b="1" dirty="0"/>
              <a:t> coin</a:t>
            </a:r>
            <a:r>
              <a:rPr lang="en-US" dirty="0"/>
              <a:t>: the maximum amount of money that can be obtained is </a:t>
            </a:r>
            <a:r>
              <a:rPr lang="en-US" b="1" dirty="0"/>
              <a:t>tm[i-1]</a:t>
            </a:r>
            <a:r>
              <a:rPr lang="en-US" dirty="0"/>
              <a:t>. </a:t>
            </a:r>
          </a:p>
          <a:p>
            <a:pPr lvl="1"/>
            <a:r>
              <a:rPr lang="en-US" b="1" dirty="0"/>
              <a:t>Pick up the </a:t>
            </a:r>
            <a:r>
              <a:rPr lang="en-US" b="1" dirty="0" err="1"/>
              <a:t>i-th</a:t>
            </a:r>
            <a:r>
              <a:rPr lang="en-US" b="1" dirty="0"/>
              <a:t> coin</a:t>
            </a:r>
            <a:r>
              <a:rPr lang="en-US" dirty="0"/>
              <a:t>: cannot pick up the i-1-th coin, so the maximum amount of money that can be obtained is </a:t>
            </a:r>
            <a:r>
              <a:rPr lang="en-US" b="1" dirty="0" err="1"/>
              <a:t>c_i</a:t>
            </a:r>
            <a:r>
              <a:rPr lang="en-US" b="1" dirty="0"/>
              <a:t> + tm[i-2]</a:t>
            </a:r>
            <a:r>
              <a:rPr lang="en-US" dirty="0"/>
              <a:t>.</a:t>
            </a:r>
          </a:p>
          <a:p>
            <a:pPr>
              <a:buFont typeface="Symbol" pitchFamily="2" charset="2"/>
              <a:buChar char="Þ"/>
            </a:pPr>
            <a:r>
              <a:rPr lang="en-US" dirty="0"/>
              <a:t> tm[</a:t>
            </a:r>
            <a:r>
              <a:rPr lang="en-US" dirty="0" err="1"/>
              <a:t>i</a:t>
            </a:r>
            <a:r>
              <a:rPr lang="en-US" dirty="0"/>
              <a:t>] = max(tm[i-1], </a:t>
            </a:r>
            <a:r>
              <a:rPr lang="en-US" dirty="0" err="1"/>
              <a:t>c_i</a:t>
            </a:r>
            <a:r>
              <a:rPr lang="en-US" dirty="0"/>
              <a:t> + tm[i-2])</a:t>
            </a:r>
          </a:p>
          <a:p>
            <a:endParaRPr lang="en-US" dirty="0"/>
          </a:p>
        </p:txBody>
      </p:sp>
      <p:sp>
        <p:nvSpPr>
          <p:cNvPr id="4" name="Right Arrow 3">
            <a:extLst>
              <a:ext uri="{FF2B5EF4-FFF2-40B4-BE49-F238E27FC236}">
                <a16:creationId xmlns:a16="http://schemas.microsoft.com/office/drawing/2014/main" id="{2032B74F-DBB2-B7EB-8C59-245C6039EACA}"/>
              </a:ext>
            </a:extLst>
          </p:cNvPr>
          <p:cNvSpPr/>
          <p:nvPr/>
        </p:nvSpPr>
        <p:spPr>
          <a:xfrm>
            <a:off x="6539876" y="5812209"/>
            <a:ext cx="1905000" cy="515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6DDDCB-4DE5-60AE-9922-621FBA18E08E}"/>
              </a:ext>
            </a:extLst>
          </p:cNvPr>
          <p:cNvSpPr txBox="1"/>
          <p:nvPr/>
        </p:nvSpPr>
        <p:spPr>
          <a:xfrm>
            <a:off x="8508953" y="5812207"/>
            <a:ext cx="2896947" cy="523220"/>
          </a:xfrm>
          <a:prstGeom prst="rect">
            <a:avLst/>
          </a:prstGeom>
          <a:noFill/>
        </p:spPr>
        <p:txBody>
          <a:bodyPr wrap="none" rtlCol="0">
            <a:spAutoFit/>
          </a:bodyPr>
          <a:lstStyle/>
          <a:p>
            <a:pPr algn="ctr"/>
            <a:r>
              <a:rPr lang="en-US" sz="2800" b="1" dirty="0">
                <a:latin typeface="Times New Roman" panose="02020603050405020304" pitchFamily="18" charset="0"/>
                <a:cs typeface="Times New Roman" panose="02020603050405020304" pitchFamily="18" charset="0"/>
              </a:rPr>
              <a:t>See an example…</a:t>
            </a:r>
          </a:p>
        </p:txBody>
      </p:sp>
    </p:spTree>
    <p:extLst>
      <p:ext uri="{BB962C8B-B14F-4D97-AF65-F5344CB8AC3E}">
        <p14:creationId xmlns:p14="http://schemas.microsoft.com/office/powerpoint/2010/main" val="26053283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3904563022"/>
              </p:ext>
            </p:extLst>
          </p:nvPr>
        </p:nvGraphicFramePr>
        <p:xfrm>
          <a:off x="1689320" y="3948323"/>
          <a:ext cx="3252714" cy="629652"/>
        </p:xfrm>
        <a:graphic>
          <a:graphicData uri="http://schemas.openxmlformats.org/drawingml/2006/table">
            <a:tbl>
              <a:tblPr firstRow="1" bandRow="1">
                <a:tableStyleId>{5940675A-B579-460E-94D1-54222C63F5DA}</a:tableStyleId>
              </a:tblPr>
              <a:tblGrid>
                <a:gridCol w="542119">
                  <a:extLst>
                    <a:ext uri="{9D8B030D-6E8A-4147-A177-3AD203B41FA5}">
                      <a16:colId xmlns:a16="http://schemas.microsoft.com/office/drawing/2014/main" val="2296521233"/>
                    </a:ext>
                  </a:extLst>
                </a:gridCol>
                <a:gridCol w="542119">
                  <a:extLst>
                    <a:ext uri="{9D8B030D-6E8A-4147-A177-3AD203B41FA5}">
                      <a16:colId xmlns:a16="http://schemas.microsoft.com/office/drawing/2014/main" val="4101062177"/>
                    </a:ext>
                  </a:extLst>
                </a:gridCol>
                <a:gridCol w="542119">
                  <a:extLst>
                    <a:ext uri="{9D8B030D-6E8A-4147-A177-3AD203B41FA5}">
                      <a16:colId xmlns:a16="http://schemas.microsoft.com/office/drawing/2014/main" val="3226581725"/>
                    </a:ext>
                  </a:extLst>
                </a:gridCol>
                <a:gridCol w="542119">
                  <a:extLst>
                    <a:ext uri="{9D8B030D-6E8A-4147-A177-3AD203B41FA5}">
                      <a16:colId xmlns:a16="http://schemas.microsoft.com/office/drawing/2014/main" val="3352806830"/>
                    </a:ext>
                  </a:extLst>
                </a:gridCol>
                <a:gridCol w="542119">
                  <a:extLst>
                    <a:ext uri="{9D8B030D-6E8A-4147-A177-3AD203B41FA5}">
                      <a16:colId xmlns:a16="http://schemas.microsoft.com/office/drawing/2014/main" val="2301199826"/>
                    </a:ext>
                  </a:extLst>
                </a:gridCol>
                <a:gridCol w="542119">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432901" y="3081863"/>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432901" y="3081863"/>
                <a:ext cx="1039836" cy="523220"/>
              </a:xfrm>
              <a:prstGeom prst="rect">
                <a:avLst/>
              </a:prstGeom>
              <a:blipFill>
                <a:blip r:embed="rId2"/>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952819" y="3605083"/>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55F8CE8-423C-8B24-DF8B-EB276FC37A4C}"/>
              </a:ext>
            </a:extLst>
          </p:cNvPr>
          <p:cNvSpPr txBox="1"/>
          <p:nvPr/>
        </p:nvSpPr>
        <p:spPr>
          <a:xfrm>
            <a:off x="615019" y="2071632"/>
            <a:ext cx="2114681"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Initialization:</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C06711-D6CC-9246-F55E-B340B00CD6FC}"/>
                  </a:ext>
                </a:extLst>
              </p:cNvPr>
              <p:cNvSpPr txBox="1"/>
              <p:nvPr/>
            </p:nvSpPr>
            <p:spPr>
              <a:xfrm>
                <a:off x="2884371" y="2067257"/>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85C06711-D6CC-9246-F55E-B340B00CD6FC}"/>
                  </a:ext>
                </a:extLst>
              </p:cNvPr>
              <p:cNvSpPr txBox="1">
                <a:spLocks noRot="1" noChangeAspect="1" noMove="1" noResize="1" noEditPoints="1" noAdjustHandles="1" noChangeArrowheads="1" noChangeShapeType="1" noTextEdit="1"/>
              </p:cNvSpPr>
              <p:nvPr/>
            </p:nvSpPr>
            <p:spPr>
              <a:xfrm>
                <a:off x="2884371" y="2067257"/>
                <a:ext cx="361195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D51BFE-12FC-A45E-DE3F-FE5FCFF169BC}"/>
                  </a:ext>
                </a:extLst>
              </p:cNvPr>
              <p:cNvSpPr txBox="1"/>
              <p:nvPr/>
            </p:nvSpPr>
            <p:spPr>
              <a:xfrm>
                <a:off x="1964982" y="4946017"/>
                <a:ext cx="103983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1AD51BFE-12FC-A45E-DE3F-FE5FCFF169BC}"/>
                  </a:ext>
                </a:extLst>
              </p:cNvPr>
              <p:cNvSpPr txBox="1">
                <a:spLocks noRot="1" noChangeAspect="1" noMove="1" noResize="1" noEditPoints="1" noAdjustHandles="1" noChangeArrowheads="1" noChangeShapeType="1" noTextEdit="1"/>
              </p:cNvSpPr>
              <p:nvPr/>
            </p:nvSpPr>
            <p:spPr>
              <a:xfrm>
                <a:off x="1964982" y="4946017"/>
                <a:ext cx="1039836" cy="523220"/>
              </a:xfrm>
              <a:prstGeom prst="rect">
                <a:avLst/>
              </a:prstGeom>
              <a:blipFill>
                <a:blip r:embed="rId4"/>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FC27FA6-0BA5-8293-0352-B96415881E65}"/>
              </a:ext>
            </a:extLst>
          </p:cNvPr>
          <p:cNvCxnSpPr>
            <a:cxnSpLocks/>
            <a:stCxn id="18" idx="0"/>
          </p:cNvCxnSpPr>
          <p:nvPr/>
        </p:nvCxnSpPr>
        <p:spPr>
          <a:xfrm flipV="1">
            <a:off x="2484900" y="4577975"/>
            <a:ext cx="0" cy="36804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503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290726463"/>
              </p:ext>
            </p:extLst>
          </p:nvPr>
        </p:nvGraphicFramePr>
        <p:xfrm>
          <a:off x="820023" y="2481384"/>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1086794" y="1599759"/>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=2</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1086794" y="1599759"/>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2318919"/>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2</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5, </m:t>
                          </m:r>
                          <m:r>
                            <a:rPr lang="en-AU" sz="2800" i="1" dirty="0">
                              <a:latin typeface="Cambria Math" panose="02040503050406030204" pitchFamily="18" charset="0"/>
                              <a:cs typeface="Times New Roman" panose="02020603050405020304" pitchFamily="18" charset="0"/>
                            </a:rPr>
                            <m:t>1</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2318919"/>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624749696"/>
              </p:ext>
            </p:extLst>
          </p:nvPr>
        </p:nvGraphicFramePr>
        <p:xfrm>
          <a:off x="801844" y="4493290"/>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1592490" y="3524216"/>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=3</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1592490" y="3524216"/>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1606712" y="2122979"/>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2112408" y="4047436"/>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4178775"/>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vi-VN" sz="2800" i="1" dirty="0">
                                  <a:latin typeface="Cambria Math" panose="02040503050406030204" pitchFamily="18" charset="0"/>
                                  <a:cs typeface="Times New Roman" panose="02020603050405020304" pitchFamily="18" charset="0"/>
                                </a:rPr>
                                <m:t>3</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2</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4178775"/>
                <a:ext cx="6926648" cy="944169"/>
              </a:xfrm>
              <a:prstGeom prst="rect">
                <a:avLst/>
              </a:prstGeom>
              <a:blipFill>
                <a:blip r:embed="rId5"/>
                <a:stretch>
                  <a:fillRect b="-1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90" y="938282"/>
                <a:ext cx="3611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90" y="938282"/>
                <a:ext cx="3611951" cy="52322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4629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08-DF3B-032C-F8ED-4B36AD0D71C0}"/>
              </a:ext>
            </a:extLst>
          </p:cNvPr>
          <p:cNvSpPr>
            <a:spLocks noGrp="1"/>
          </p:cNvSpPr>
          <p:nvPr>
            <p:ph type="title"/>
          </p:nvPr>
        </p:nvSpPr>
        <p:spPr/>
        <p:txBody>
          <a:bodyPr/>
          <a:lstStyle/>
          <a:p>
            <a:r>
              <a:rPr lang="en-US" dirty="0"/>
              <a:t>Solution 9</a:t>
            </a:r>
          </a:p>
        </p:txBody>
      </p:sp>
      <p:graphicFrame>
        <p:nvGraphicFramePr>
          <p:cNvPr id="4" name="Table 3">
            <a:extLst>
              <a:ext uri="{FF2B5EF4-FFF2-40B4-BE49-F238E27FC236}">
                <a16:creationId xmlns:a16="http://schemas.microsoft.com/office/drawing/2014/main" id="{242DDD98-4728-B7C7-C7E1-D8E9AF0E0656}"/>
              </a:ext>
            </a:extLst>
          </p:cNvPr>
          <p:cNvGraphicFramePr>
            <a:graphicFrameLocks noGrp="1"/>
          </p:cNvGraphicFramePr>
          <p:nvPr>
            <p:extLst>
              <p:ext uri="{D42A27DB-BD31-4B8C-83A1-F6EECF244321}">
                <p14:modId xmlns:p14="http://schemas.microsoft.com/office/powerpoint/2010/main" val="1410688607"/>
              </p:ext>
            </p:extLst>
          </p:nvPr>
        </p:nvGraphicFramePr>
        <p:xfrm>
          <a:off x="820023" y="1892449"/>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C72594-0E49-CA07-F318-F5B131C8C336}"/>
                  </a:ext>
                </a:extLst>
              </p:cNvPr>
              <p:cNvSpPr txBox="1"/>
              <p:nvPr/>
            </p:nvSpPr>
            <p:spPr>
              <a:xfrm>
                <a:off x="2125182" y="1010824"/>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4</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3C72594-0E49-CA07-F318-F5B131C8C336}"/>
                  </a:ext>
                </a:extLst>
              </p:cNvPr>
              <p:cNvSpPr txBox="1">
                <a:spLocks noRot="1" noChangeAspect="1" noMove="1" noResize="1" noEditPoints="1" noAdjustHandles="1" noChangeArrowheads="1" noChangeShapeType="1" noTextEdit="1"/>
              </p:cNvSpPr>
              <p:nvPr/>
            </p:nvSpPr>
            <p:spPr>
              <a:xfrm>
                <a:off x="2125182" y="1010824"/>
                <a:ext cx="10398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0ED96E6-C80B-B265-59FE-CD5AEFD96895}"/>
                  </a:ext>
                </a:extLst>
              </p:cNvPr>
              <p:cNvSpPr txBox="1"/>
              <p:nvPr/>
            </p:nvSpPr>
            <p:spPr>
              <a:xfrm>
                <a:off x="3716898" y="1729984"/>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4</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7</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10</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0ED96E6-C80B-B265-59FE-CD5AEFD96895}"/>
                  </a:ext>
                </a:extLst>
              </p:cNvPr>
              <p:cNvSpPr txBox="1">
                <a:spLocks noRot="1" noChangeAspect="1" noMove="1" noResize="1" noEditPoints="1" noAdjustHandles="1" noChangeArrowheads="1" noChangeShapeType="1" noTextEdit="1"/>
              </p:cNvSpPr>
              <p:nvPr/>
            </p:nvSpPr>
            <p:spPr>
              <a:xfrm>
                <a:off x="3716898" y="1729984"/>
                <a:ext cx="6926648" cy="944169"/>
              </a:xfrm>
              <a:prstGeom prst="rect">
                <a:avLst/>
              </a:prstGeom>
              <a:blipFill>
                <a:blip r:embed="rId3"/>
                <a:stretch>
                  <a:fillRect b="-13333"/>
                </a:stretch>
              </a:blipFill>
            </p:spPr>
            <p:txBody>
              <a:bodyPr/>
              <a:lstStyle/>
              <a:p>
                <a:r>
                  <a:rPr lang="en-US">
                    <a:noFill/>
                  </a:rPr>
                  <a:t> </a:t>
                </a:r>
              </a:p>
            </p:txBody>
          </p:sp>
        </mc:Fallback>
      </mc:AlternateContent>
      <p:graphicFrame>
        <p:nvGraphicFramePr>
          <p:cNvPr id="7" name="Table 6">
            <a:extLst>
              <a:ext uri="{FF2B5EF4-FFF2-40B4-BE49-F238E27FC236}">
                <a16:creationId xmlns:a16="http://schemas.microsoft.com/office/drawing/2014/main" id="{DD588B6D-32C0-2ECE-00FA-5DA9FD69450D}"/>
              </a:ext>
            </a:extLst>
          </p:cNvPr>
          <p:cNvGraphicFramePr>
            <a:graphicFrameLocks noGrp="1"/>
          </p:cNvGraphicFramePr>
          <p:nvPr>
            <p:extLst>
              <p:ext uri="{D42A27DB-BD31-4B8C-83A1-F6EECF244321}">
                <p14:modId xmlns:p14="http://schemas.microsoft.com/office/powerpoint/2010/main" val="3216155830"/>
              </p:ext>
            </p:extLst>
          </p:nvPr>
        </p:nvGraphicFramePr>
        <p:xfrm>
          <a:off x="801844" y="3904355"/>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a:t>
                      </a:r>
                    </a:p>
                  </a:txBody>
                  <a:tcPr anchor="ctr"/>
                </a:tc>
                <a:extLst>
                  <a:ext uri="{0D108BD9-81ED-4DB2-BD59-A6C34878D82A}">
                    <a16:rowId xmlns:a16="http://schemas.microsoft.com/office/drawing/2014/main" val="19422883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BFECE87-C1C6-B6AB-3BE6-576CD9A6B7DA}"/>
                  </a:ext>
                </a:extLst>
              </p:cNvPr>
              <p:cNvSpPr txBox="1"/>
              <p:nvPr/>
            </p:nvSpPr>
            <p:spPr>
              <a:xfrm>
                <a:off x="2646376" y="2935281"/>
                <a:ext cx="10398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i</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BFECE87-C1C6-B6AB-3BE6-576CD9A6B7DA}"/>
                  </a:ext>
                </a:extLst>
              </p:cNvPr>
              <p:cNvSpPr txBox="1">
                <a:spLocks noRot="1" noChangeAspect="1" noMove="1" noResize="1" noEditPoints="1" noAdjustHandles="1" noChangeArrowheads="1" noChangeShapeType="1" noTextEdit="1"/>
              </p:cNvSpPr>
              <p:nvPr/>
            </p:nvSpPr>
            <p:spPr>
              <a:xfrm>
                <a:off x="2646376" y="2935281"/>
                <a:ext cx="1039836" cy="523220"/>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D180CDF-DBBD-D401-CC87-8A4ED42F9CEF}"/>
              </a:ext>
            </a:extLst>
          </p:cNvPr>
          <p:cNvCxnSpPr>
            <a:cxnSpLocks/>
            <a:stCxn id="5" idx="2"/>
          </p:cNvCxnSpPr>
          <p:nvPr/>
        </p:nvCxnSpPr>
        <p:spPr>
          <a:xfrm>
            <a:off x="2645100" y="1534044"/>
            <a:ext cx="0" cy="34324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431D129-6134-F09A-148B-4B2194C0ABEC}"/>
              </a:ext>
            </a:extLst>
          </p:cNvPr>
          <p:cNvCxnSpPr>
            <a:cxnSpLocks/>
            <a:stCxn id="8" idx="2"/>
          </p:cNvCxnSpPr>
          <p:nvPr/>
        </p:nvCxnSpPr>
        <p:spPr>
          <a:xfrm>
            <a:off x="3166294" y="3458501"/>
            <a:ext cx="0" cy="445854"/>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30BD90-98B3-2449-7F68-59D63FF3AF7E}"/>
                  </a:ext>
                </a:extLst>
              </p:cNvPr>
              <p:cNvSpPr txBox="1"/>
              <p:nvPr/>
            </p:nvSpPr>
            <p:spPr>
              <a:xfrm>
                <a:off x="3716898" y="3405803"/>
                <a:ext cx="6926648" cy="9441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5</m:t>
                          </m:r>
                        </m:e>
                      </m:d>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4</m:t>
                              </m:r>
                            </m:e>
                          </m:d>
                          <m:r>
                            <a:rPr lang="vi-VN" sz="2800" i="1" dirty="0">
                              <a:latin typeface="Cambria Math" panose="02040503050406030204" pitchFamily="18" charset="0"/>
                              <a:cs typeface="Times New Roman" panose="02020603050405020304" pitchFamily="18" charset="0"/>
                            </a:rPr>
                            <m:t>, </m:t>
                          </m:r>
                          <m:sSub>
                            <m:sSubPr>
                              <m:ctrlPr>
                                <a:rPr lang="vi-VN" sz="2800" i="1" dirty="0">
                                  <a:latin typeface="Cambria Math" panose="02040503050406030204" pitchFamily="18" charset="0"/>
                                  <a:cs typeface="Times New Roman" panose="02020603050405020304" pitchFamily="18" charset="0"/>
                                </a:rPr>
                              </m:ctrlPr>
                            </m:sSubPr>
                            <m:e>
                              <m:r>
                                <m:rPr>
                                  <m:sty m:val="p"/>
                                </m:rPr>
                                <a:rPr lang="vi-VN" sz="2800" i="1" dirty="0">
                                  <a:latin typeface="Cambria Math" panose="02040503050406030204" pitchFamily="18" charset="0"/>
                                  <a:cs typeface="Times New Roman" panose="02020603050405020304" pitchFamily="18" charset="0"/>
                                </a:rPr>
                                <m:t>c</m:t>
                              </m:r>
                            </m:e>
                            <m:sub>
                              <m:r>
                                <a:rPr lang="en-AU" sz="2800" i="1" dirty="0">
                                  <a:latin typeface="Cambria Math" panose="02040503050406030204" pitchFamily="18" charset="0"/>
                                  <a:cs typeface="Times New Roman" panose="02020603050405020304" pitchFamily="18" charset="0"/>
                                </a:rPr>
                                <m:t>5</m:t>
                              </m:r>
                            </m:sub>
                          </m:sSub>
                          <m:r>
                            <a:rPr lang="vi-VN" sz="2800" i="1" dirty="0">
                              <a:latin typeface="Cambria Math" panose="02040503050406030204" pitchFamily="18" charset="0"/>
                              <a:cs typeface="Times New Roman" panose="02020603050405020304" pitchFamily="18" charset="0"/>
                            </a:rPr>
                            <m:t>+</m:t>
                          </m:r>
                          <m:r>
                            <m:rPr>
                              <m:sty m:val="p"/>
                            </m:rPr>
                            <a:rPr lang="vi-VN"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1</m:t>
                              </m:r>
                            </m:e>
                          </m:d>
                        </m:e>
                      </m:d>
                      <m:r>
                        <a:rPr lang="vi-VN" sz="2800" i="1" dirty="0">
                          <a:latin typeface="Cambria Math" panose="02040503050406030204" pitchFamily="18" charset="0"/>
                          <a:cs typeface="Times New Roman" panose="02020603050405020304" pitchFamily="18" charset="0"/>
                        </a:rPr>
                        <m:t>= </m:t>
                      </m:r>
                      <m:r>
                        <m:rPr>
                          <m:sty m:val="p"/>
                        </m:rPr>
                        <a:rPr lang="vi-VN" sz="2800" i="1" dirty="0">
                          <a:latin typeface="Cambria Math" panose="02040503050406030204" pitchFamily="18" charset="0"/>
                          <a:cs typeface="Times New Roman" panose="02020603050405020304" pitchFamily="18" charset="0"/>
                        </a:rPr>
                        <m:t>max</m:t>
                      </m:r>
                      <m:d>
                        <m:dPr>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15</m:t>
                          </m:r>
                          <m:r>
                            <a:rPr lang="vi-VN" sz="2800" i="1" dirty="0">
                              <a:latin typeface="Cambria Math" panose="02040503050406030204" pitchFamily="18" charset="0"/>
                              <a:cs typeface="Times New Roman" panose="02020603050405020304" pitchFamily="18" charset="0"/>
                            </a:rPr>
                            <m:t>, </m:t>
                          </m:r>
                          <m:r>
                            <a:rPr lang="en-AU" sz="2800" i="1" dirty="0">
                              <a:latin typeface="Cambria Math" panose="02040503050406030204" pitchFamily="18" charset="0"/>
                              <a:cs typeface="Times New Roman" panose="02020603050405020304" pitchFamily="18" charset="0"/>
                            </a:rPr>
                            <m:t>6</m:t>
                          </m:r>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15</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BC30BD90-98B3-2449-7F68-59D63FF3AF7E}"/>
                  </a:ext>
                </a:extLst>
              </p:cNvPr>
              <p:cNvSpPr txBox="1">
                <a:spLocks noRot="1" noChangeAspect="1" noMove="1" noResize="1" noEditPoints="1" noAdjustHandles="1" noChangeArrowheads="1" noChangeShapeType="1" noTextEdit="1"/>
              </p:cNvSpPr>
              <p:nvPr/>
            </p:nvSpPr>
            <p:spPr>
              <a:xfrm>
                <a:off x="3716898" y="3405803"/>
                <a:ext cx="6926648" cy="944169"/>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F4A6A51-ECA7-D319-842F-12774C2E2EA4}"/>
                  </a:ext>
                </a:extLst>
              </p:cNvPr>
              <p:cNvSpPr txBox="1"/>
              <p:nvPr/>
            </p:nvSpPr>
            <p:spPr>
              <a:xfrm>
                <a:off x="4542688" y="349349"/>
                <a:ext cx="3554242"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vi-VN" sz="2800" i="1" dirty="0">
                              <a:latin typeface="Cambria Math" panose="02040503050406030204" pitchFamily="18" charset="0"/>
                              <a:cs typeface="Times New Roman" panose="02020603050405020304" pitchFamily="18" charset="0"/>
                            </a:rPr>
                            <m:t>0</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0,</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1</m:t>
                          </m:r>
                        </m:e>
                      </m:d>
                      <m:r>
                        <a:rPr lang="vi-VN" sz="2800" i="1" dirty="0">
                          <a:latin typeface="Cambria Math" panose="02040503050406030204" pitchFamily="18" charset="0"/>
                          <a:cs typeface="Times New Roman" panose="02020603050405020304" pitchFamily="18" charset="0"/>
                        </a:rPr>
                        <m:t>=5</m:t>
                      </m:r>
                      <m:r>
                        <a:rPr lang="en-AU" sz="2800" dirty="0">
                          <a:latin typeface="Cambria Math" panose="02040503050406030204" pitchFamily="18" charset="0"/>
                          <a:cs typeface="Times New Roman" panose="02020603050405020304" pitchFamily="18" charset="0"/>
                        </a:rPr>
                        <m:t>,</m:t>
                      </m:r>
                    </m:oMath>
                  </m:oMathPara>
                </a14:m>
                <a:endParaRPr lang="en-US" sz="2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2</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5,</m:t>
                      </m:r>
                      <m:r>
                        <m:rPr>
                          <m:sty m:val="p"/>
                        </m:rPr>
                        <a:rPr lang="en-US" sz="2800" i="1" dirty="0">
                          <a:latin typeface="Cambria Math" panose="02040503050406030204" pitchFamily="18" charset="0"/>
                          <a:cs typeface="Times New Roman" panose="02020603050405020304" pitchFamily="18" charset="0"/>
                        </a:rPr>
                        <m:t>tm</m:t>
                      </m:r>
                      <m:d>
                        <m:dPr>
                          <m:begChr m:val="["/>
                          <m:endChr m:val="]"/>
                          <m:ctrlPr>
                            <a:rPr lang="vi-VN" sz="2800" i="1" dirty="0">
                              <a:latin typeface="Cambria Math" panose="02040503050406030204" pitchFamily="18" charset="0"/>
                              <a:cs typeface="Times New Roman" panose="02020603050405020304" pitchFamily="18" charset="0"/>
                            </a:rPr>
                          </m:ctrlPr>
                        </m:dPr>
                        <m:e>
                          <m:r>
                            <a:rPr lang="en-AU" sz="2800" i="1" dirty="0">
                              <a:latin typeface="Cambria Math" panose="02040503050406030204" pitchFamily="18" charset="0"/>
                              <a:cs typeface="Times New Roman" panose="02020603050405020304" pitchFamily="18" charset="0"/>
                            </a:rPr>
                            <m:t>3</m:t>
                          </m:r>
                        </m:e>
                      </m:d>
                      <m:r>
                        <a:rPr lang="vi-VN" sz="2800" i="1" dirty="0">
                          <a:latin typeface="Cambria Math" panose="02040503050406030204" pitchFamily="18" charset="0"/>
                          <a:cs typeface="Times New Roman" panose="02020603050405020304" pitchFamily="18" charset="0"/>
                        </a:rPr>
                        <m:t>=</m:t>
                      </m:r>
                      <m:r>
                        <a:rPr lang="en-AU" sz="2800" i="1" dirty="0">
                          <a:latin typeface="Cambria Math" panose="02040503050406030204" pitchFamily="18" charset="0"/>
                          <a:cs typeface="Times New Roman" panose="02020603050405020304" pitchFamily="18" charset="0"/>
                        </a:rPr>
                        <m:t>7</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EF4A6A51-ECA7-D319-842F-12774C2E2EA4}"/>
                  </a:ext>
                </a:extLst>
              </p:cNvPr>
              <p:cNvSpPr txBox="1">
                <a:spLocks noRot="1" noChangeAspect="1" noMove="1" noResize="1" noEditPoints="1" noAdjustHandles="1" noChangeArrowheads="1" noChangeShapeType="1" noTextEdit="1"/>
              </p:cNvSpPr>
              <p:nvPr/>
            </p:nvSpPr>
            <p:spPr>
              <a:xfrm>
                <a:off x="4542688" y="349349"/>
                <a:ext cx="3554242" cy="954107"/>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A0CEE2FF-F234-D78C-5D78-C67A2B0D3135}"/>
              </a:ext>
            </a:extLst>
          </p:cNvPr>
          <p:cNvSpPr txBox="1"/>
          <p:nvPr/>
        </p:nvSpPr>
        <p:spPr>
          <a:xfrm>
            <a:off x="801842" y="5777019"/>
            <a:ext cx="692664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Maximum amount of money: 15</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670EBED-FB68-B68A-3179-C4F79582370F}"/>
                  </a:ext>
                </a:extLst>
              </p:cNvPr>
              <p:cNvSpPr txBox="1"/>
              <p:nvPr/>
            </p:nvSpPr>
            <p:spPr>
              <a:xfrm>
                <a:off x="6319811" y="4549676"/>
                <a:ext cx="5872191" cy="2308324"/>
              </a:xfrm>
              <a:prstGeom prst="rect">
                <a:avLst/>
              </a:prstGeom>
              <a:noFill/>
              <a:ln w="19050">
                <a:solidFill>
                  <a:schemeClr val="tx1"/>
                </a:solidFill>
              </a:ln>
            </p:spPr>
            <p:txBody>
              <a:bodyPr wrap="square">
                <a:spAutoFit/>
              </a:bodyPr>
              <a:lstStyle/>
              <a:p>
                <a:r>
                  <a:rPr lang="en-US" sz="2400" dirty="0">
                    <a:latin typeface="Times New Roman" panose="02020603050405020304" pitchFamily="18" charset="0"/>
                    <a:cs typeface="Times New Roman" panose="02020603050405020304" pitchFamily="18" charset="0"/>
                  </a:rPr>
                  <a:t>tm[0] = 0</a:t>
                </a:r>
              </a:p>
              <a:p>
                <a:r>
                  <a:rPr lang="en-US" sz="2400" dirty="0">
                    <a:latin typeface="Times New Roman" panose="02020603050405020304" pitchFamily="18" charset="0"/>
                    <a:cs typeface="Times New Roman" panose="02020603050405020304" pitchFamily="18" charset="0"/>
                  </a:rPr>
                  <a:t>tm[1] = coins[0]</a:t>
                </a:r>
              </a:p>
              <a:p>
                <a:r>
                  <a:rPr lang="en-US" sz="2400" dirty="0">
                    <a:latin typeface="Times New Roman" panose="02020603050405020304" pitchFamily="18" charset="0"/>
                    <a:cs typeface="Times New Roman" panose="02020603050405020304" pitchFamily="18" charset="0"/>
                  </a:rPr>
                  <a:t>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[0] * (n+1) # We add 0 to the list</a:t>
                </a:r>
              </a:p>
              <a:p>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 0</a:t>
                </a:r>
              </a:p>
              <a:p>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in range(2, </a:t>
                </a:r>
                <a:r>
                  <a:rPr lang="en-US" sz="2400" dirty="0" err="1">
                    <a:latin typeface="Times New Roman" panose="02020603050405020304" pitchFamily="18" charset="0"/>
                    <a:cs typeface="Times New Roman" panose="02020603050405020304" pitchFamily="18" charset="0"/>
                  </a:rPr>
                  <a:t>len</a:t>
                </a:r>
                <a:r>
                  <a:rPr lang="en-US" sz="2400" dirty="0">
                    <a:latin typeface="Times New Roman" panose="02020603050405020304" pitchFamily="18" charset="0"/>
                    <a:cs typeface="Times New Roman" panose="02020603050405020304" pitchFamily="18" charset="0"/>
                  </a:rPr>
                  <a:t>(coins)+1):</a:t>
                </a:r>
              </a:p>
              <a:p>
                <a:r>
                  <a:rPr lang="en-US" sz="2400" dirty="0">
                    <a:latin typeface="Times New Roman" panose="02020603050405020304" pitchFamily="18" charset="0"/>
                    <a:cs typeface="Times New Roman" panose="02020603050405020304" pitchFamily="18" charset="0"/>
                  </a:rPr>
                  <a:t>	tm[</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 max(tm[i-1], </a:t>
                </a:r>
                <a14:m>
                  <m:oMath xmlns:m="http://schemas.openxmlformats.org/officeDocument/2006/math">
                    <m:sSub>
                      <m:sSubPr>
                        <m:ctrlPr>
                          <a:rPr lang="en-AU" sz="2400" i="1">
                            <a:latin typeface="Cambria Math" panose="02040503050406030204" pitchFamily="18" charset="0"/>
                            <a:cs typeface="Times New Roman" panose="02020603050405020304" pitchFamily="18" charset="0"/>
                          </a:rPr>
                        </m:ctrlPr>
                      </m:sSubPr>
                      <m:e>
                        <m:r>
                          <a:rPr lang="en-AU" sz="2400" i="1">
                            <a:latin typeface="Cambria Math" panose="02040503050406030204" pitchFamily="18" charset="0"/>
                            <a:cs typeface="Times New Roman" panose="02020603050405020304" pitchFamily="18" charset="0"/>
                          </a:rPr>
                          <m:t>𝑐</m:t>
                        </m:r>
                      </m:e>
                      <m:sub>
                        <m:r>
                          <a:rPr lang="en-AU" sz="2400" i="1">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 tm[i-2])</a:t>
                </a:r>
              </a:p>
            </p:txBody>
          </p:sp>
        </mc:Choice>
        <mc:Fallback xmlns="">
          <p:sp>
            <p:nvSpPr>
              <p:cNvPr id="18" name="TextBox 17">
                <a:extLst>
                  <a:ext uri="{FF2B5EF4-FFF2-40B4-BE49-F238E27FC236}">
                    <a16:creationId xmlns:a16="http://schemas.microsoft.com/office/drawing/2014/main" id="{1670EBED-FB68-B68A-3179-C4F79582370F}"/>
                  </a:ext>
                </a:extLst>
              </p:cNvPr>
              <p:cNvSpPr txBox="1">
                <a:spLocks noRot="1" noChangeAspect="1" noMove="1" noResize="1" noEditPoints="1" noAdjustHandles="1" noChangeArrowheads="1" noChangeShapeType="1" noTextEdit="1"/>
              </p:cNvSpPr>
              <p:nvPr/>
            </p:nvSpPr>
            <p:spPr>
              <a:xfrm>
                <a:off x="6319811" y="4549676"/>
                <a:ext cx="5872191" cy="2308324"/>
              </a:xfrm>
              <a:prstGeom prst="rect">
                <a:avLst/>
              </a:prstGeom>
              <a:blipFill>
                <a:blip r:embed="rId7"/>
                <a:stretch>
                  <a:fillRect l="-1509" t="-1630" b="-4891"/>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36968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r>
              <a:rPr lang="en-US" dirty="0"/>
              <a:t>Illustrate the action of the Selection Sort algorithm on the list 89, 45, 68, 90, 29, 34, 17.</a:t>
            </a:r>
          </a:p>
          <a:p>
            <a:r>
              <a:rPr lang="en-US" dirty="0"/>
              <a:t>Is selection sort stable? Why?</a:t>
            </a:r>
          </a:p>
          <a:p>
            <a:r>
              <a:rPr lang="en-US" dirty="0"/>
              <a:t>Is it possible to implement selection sort for linked lists with the same </a:t>
            </a:r>
            <a:r>
              <a:rPr lang="el-GR" dirty="0"/>
              <a:t>Θ</a:t>
            </a:r>
            <a:r>
              <a:rPr lang="vi-VN" dirty="0"/>
              <a:t>(n^2)</a:t>
            </a:r>
            <a:r>
              <a:rPr lang="el-GR" dirty="0"/>
              <a:t> </a:t>
            </a:r>
            <a:r>
              <a:rPr lang="en-US" dirty="0"/>
              <a:t>efficiency as the array version?</a:t>
            </a:r>
          </a:p>
        </p:txBody>
      </p:sp>
    </p:spTree>
    <p:extLst>
      <p:ext uri="{BB962C8B-B14F-4D97-AF65-F5344CB8AC3E}">
        <p14:creationId xmlns:p14="http://schemas.microsoft.com/office/powerpoint/2010/main" val="3379752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Illustrate the action of the Selection Sort algorithm on the list 89, 45, 68, 90, 29, 34, 17.</a:t>
            </a:r>
          </a:p>
        </p:txBody>
      </p:sp>
      <p:graphicFrame>
        <p:nvGraphicFramePr>
          <p:cNvPr id="4" name="Table 3">
            <a:extLst>
              <a:ext uri="{FF2B5EF4-FFF2-40B4-BE49-F238E27FC236}">
                <a16:creationId xmlns:a16="http://schemas.microsoft.com/office/drawing/2014/main" id="{E44FC05B-6CBF-695E-A1D1-DA678CC54580}"/>
              </a:ext>
            </a:extLst>
          </p:cNvPr>
          <p:cNvGraphicFramePr>
            <a:graphicFrameLocks noGrp="1"/>
          </p:cNvGraphicFramePr>
          <p:nvPr>
            <p:extLst>
              <p:ext uri="{D42A27DB-BD31-4B8C-83A1-F6EECF244321}">
                <p14:modId xmlns:p14="http://schemas.microsoft.com/office/powerpoint/2010/main" val="3508625613"/>
              </p:ext>
            </p:extLst>
          </p:nvPr>
        </p:nvGraphicFramePr>
        <p:xfrm>
          <a:off x="1030710"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rgbClr val="00B050"/>
                    </a:solidFill>
                  </a:tcPr>
                </a:tc>
                <a:extLst>
                  <a:ext uri="{0D108BD9-81ED-4DB2-BD59-A6C34878D82A}">
                    <a16:rowId xmlns:a16="http://schemas.microsoft.com/office/drawing/2014/main" val="194228830"/>
                  </a:ext>
                </a:extLst>
              </a:tr>
            </a:tbl>
          </a:graphicData>
        </a:graphic>
      </p:graphicFrame>
      <p:graphicFrame>
        <p:nvGraphicFramePr>
          <p:cNvPr id="6" name="Table 5">
            <a:extLst>
              <a:ext uri="{FF2B5EF4-FFF2-40B4-BE49-F238E27FC236}">
                <a16:creationId xmlns:a16="http://schemas.microsoft.com/office/drawing/2014/main" id="{717F32DF-EA19-0D66-DC0D-F2EA9303A16E}"/>
              </a:ext>
            </a:extLst>
          </p:cNvPr>
          <p:cNvGraphicFramePr>
            <a:graphicFrameLocks noGrp="1"/>
          </p:cNvGraphicFramePr>
          <p:nvPr>
            <p:extLst>
              <p:ext uri="{D42A27DB-BD31-4B8C-83A1-F6EECF244321}">
                <p14:modId xmlns:p14="http://schemas.microsoft.com/office/powerpoint/2010/main" val="501311264"/>
              </p:ext>
            </p:extLst>
          </p:nvPr>
        </p:nvGraphicFramePr>
        <p:xfrm>
          <a:off x="1030710"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alpha val="99000"/>
                      </a:schemeClr>
                    </a:solidFill>
                  </a:tcP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solidFill>
                      <a:schemeClr val="accent2">
                        <a:lumMod val="75000"/>
                      </a:schemeClr>
                    </a:solidFill>
                  </a:tcPr>
                </a:tc>
                <a:extLst>
                  <a:ext uri="{0D108BD9-81ED-4DB2-BD59-A6C34878D82A}">
                    <a16:rowId xmlns:a16="http://schemas.microsoft.com/office/drawing/2014/main" val="194228830"/>
                  </a:ext>
                </a:extLst>
              </a:tr>
            </a:tbl>
          </a:graphicData>
        </a:graphic>
      </p:graphicFrame>
      <p:graphicFrame>
        <p:nvGraphicFramePr>
          <p:cNvPr id="8" name="Table 7">
            <a:extLst>
              <a:ext uri="{FF2B5EF4-FFF2-40B4-BE49-F238E27FC236}">
                <a16:creationId xmlns:a16="http://schemas.microsoft.com/office/drawing/2014/main" id="{7364E6B0-B011-45AC-E97F-7EE11898170E}"/>
              </a:ext>
            </a:extLst>
          </p:cNvPr>
          <p:cNvGraphicFramePr>
            <a:graphicFrameLocks noGrp="1"/>
          </p:cNvGraphicFramePr>
          <p:nvPr>
            <p:extLst>
              <p:ext uri="{D42A27DB-BD31-4B8C-83A1-F6EECF244321}">
                <p14:modId xmlns:p14="http://schemas.microsoft.com/office/powerpoint/2010/main" val="985950147"/>
              </p:ext>
            </p:extLst>
          </p:nvPr>
        </p:nvGraphicFramePr>
        <p:xfrm>
          <a:off x="6242315" y="3429001"/>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graphicFrame>
        <p:nvGraphicFramePr>
          <p:cNvPr id="9" name="Table 8">
            <a:extLst>
              <a:ext uri="{FF2B5EF4-FFF2-40B4-BE49-F238E27FC236}">
                <a16:creationId xmlns:a16="http://schemas.microsoft.com/office/drawing/2014/main" id="{2436026F-B82C-5FE7-793D-DB931DEF9280}"/>
              </a:ext>
            </a:extLst>
          </p:cNvPr>
          <p:cNvGraphicFramePr>
            <a:graphicFrameLocks noGrp="1"/>
          </p:cNvGraphicFramePr>
          <p:nvPr>
            <p:extLst>
              <p:ext uri="{D42A27DB-BD31-4B8C-83A1-F6EECF244321}">
                <p14:modId xmlns:p14="http://schemas.microsoft.com/office/powerpoint/2010/main" val="3432529563"/>
              </p:ext>
            </p:extLst>
          </p:nvPr>
        </p:nvGraphicFramePr>
        <p:xfrm>
          <a:off x="6242314" y="5495657"/>
          <a:ext cx="368567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gridCol w="526525">
                  <a:extLst>
                    <a:ext uri="{9D8B030D-6E8A-4147-A177-3AD203B41FA5}">
                      <a16:colId xmlns:a16="http://schemas.microsoft.com/office/drawing/2014/main" val="2225039440"/>
                    </a:ext>
                  </a:extLst>
                </a:gridCol>
                <a:gridCol w="526525">
                  <a:extLst>
                    <a:ext uri="{9D8B030D-6E8A-4147-A177-3AD203B41FA5}">
                      <a16:colId xmlns:a16="http://schemas.microsoft.com/office/drawing/2014/main" val="1163827242"/>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17</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34</a:t>
                      </a:r>
                    </a:p>
                  </a:txBody>
                  <a:tcPr anchor="ctr">
                    <a:solidFill>
                      <a:schemeClr val="accent4">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solidFill>
                      <a:srgbClr val="00B050"/>
                    </a:solidFill>
                  </a:tcP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solidFill>
                      <a:schemeClr val="accent2">
                        <a:lumMod val="75000"/>
                      </a:schemeClr>
                    </a:solidFill>
                  </a:tcPr>
                </a:tc>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noFill/>
                  </a:tcPr>
                </a:tc>
                <a:extLst>
                  <a:ext uri="{0D108BD9-81ED-4DB2-BD59-A6C34878D82A}">
                    <a16:rowId xmlns:a16="http://schemas.microsoft.com/office/drawing/2014/main" val="194228830"/>
                  </a:ext>
                </a:extLst>
              </a:tr>
            </a:tbl>
          </a:graphicData>
        </a:graphic>
      </p:graphicFrame>
      <p:sp>
        <p:nvSpPr>
          <p:cNvPr id="10" name="TextBox 9">
            <a:extLst>
              <a:ext uri="{FF2B5EF4-FFF2-40B4-BE49-F238E27FC236}">
                <a16:creationId xmlns:a16="http://schemas.microsoft.com/office/drawing/2014/main" id="{B1120B2D-83A9-867C-2B73-25FCB752E798}"/>
              </a:ext>
            </a:extLst>
          </p:cNvPr>
          <p:cNvSpPr txBox="1"/>
          <p:nvPr/>
        </p:nvSpPr>
        <p:spPr>
          <a:xfrm>
            <a:off x="1030708" y="2837956"/>
            <a:ext cx="3584636"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Find minimum (17)</a:t>
            </a:r>
          </a:p>
        </p:txBody>
      </p:sp>
      <p:sp>
        <p:nvSpPr>
          <p:cNvPr id="11" name="TextBox 10">
            <a:extLst>
              <a:ext uri="{FF2B5EF4-FFF2-40B4-BE49-F238E27FC236}">
                <a16:creationId xmlns:a16="http://schemas.microsoft.com/office/drawing/2014/main" id="{38528743-D1C9-B00F-8829-D506A28C5E5F}"/>
              </a:ext>
            </a:extLst>
          </p:cNvPr>
          <p:cNvSpPr txBox="1"/>
          <p:nvPr/>
        </p:nvSpPr>
        <p:spPr>
          <a:xfrm>
            <a:off x="1030709" y="4613008"/>
            <a:ext cx="4904297"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first</a:t>
            </a:r>
            <a:r>
              <a:rPr lang="en-US" sz="2400" dirty="0">
                <a:latin typeface="Times New Roman" panose="02020603050405020304" pitchFamily="18" charset="0"/>
                <a:cs typeface="Times New Roman" panose="02020603050405020304" pitchFamily="18" charset="0"/>
              </a:rPr>
              <a:t> element (89)</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(29)</a:t>
            </a:r>
          </a:p>
        </p:txBody>
      </p:sp>
      <p:sp>
        <p:nvSpPr>
          <p:cNvPr id="12" name="TextBox 11">
            <a:extLst>
              <a:ext uri="{FF2B5EF4-FFF2-40B4-BE49-F238E27FC236}">
                <a16:creationId xmlns:a16="http://schemas.microsoft.com/office/drawing/2014/main" id="{02CD936E-D880-D344-18B6-A8AB2953DC85}"/>
              </a:ext>
            </a:extLst>
          </p:cNvPr>
          <p:cNvSpPr txBox="1"/>
          <p:nvPr/>
        </p:nvSpPr>
        <p:spPr>
          <a:xfrm>
            <a:off x="6182156" y="2533315"/>
            <a:ext cx="4985660"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second</a:t>
            </a:r>
            <a:r>
              <a:rPr lang="en-US" sz="2400" dirty="0">
                <a:latin typeface="Times New Roman" panose="02020603050405020304" pitchFamily="18" charset="0"/>
                <a:cs typeface="Times New Roman" panose="02020603050405020304" pitchFamily="18" charset="0"/>
              </a:rPr>
              <a:t> element (45)</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(34)</a:t>
            </a:r>
          </a:p>
        </p:txBody>
      </p:sp>
      <p:sp>
        <p:nvSpPr>
          <p:cNvPr id="13" name="TextBox 12">
            <a:extLst>
              <a:ext uri="{FF2B5EF4-FFF2-40B4-BE49-F238E27FC236}">
                <a16:creationId xmlns:a16="http://schemas.microsoft.com/office/drawing/2014/main" id="{E4717C49-40D7-6BBD-D48A-6D1D388AB0E5}"/>
              </a:ext>
            </a:extLst>
          </p:cNvPr>
          <p:cNvSpPr txBox="1"/>
          <p:nvPr/>
        </p:nvSpPr>
        <p:spPr>
          <a:xfrm>
            <a:off x="6182157" y="4613007"/>
            <a:ext cx="5479385"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swap with </a:t>
            </a:r>
            <a:r>
              <a:rPr lang="en-US" sz="2400" b="1" dirty="0">
                <a:latin typeface="Times New Roman" panose="02020603050405020304" pitchFamily="18" charset="0"/>
                <a:cs typeface="Times New Roman" panose="02020603050405020304" pitchFamily="18" charset="0"/>
              </a:rPr>
              <a:t>third</a:t>
            </a:r>
            <a:r>
              <a:rPr lang="en-US" sz="2400" dirty="0">
                <a:latin typeface="Times New Roman" panose="02020603050405020304" pitchFamily="18" charset="0"/>
                <a:cs typeface="Times New Roman" panose="02020603050405020304" pitchFamily="18" charset="0"/>
              </a:rPr>
              <a:t> element (68)</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Find minimum (45) =&gt; … </a:t>
            </a:r>
            <a:r>
              <a:rPr lang="en-US" sz="2400" b="1" dirty="0">
                <a:latin typeface="Times New Roman" panose="02020603050405020304" pitchFamily="18" charset="0"/>
                <a:cs typeface="Times New Roman" panose="02020603050405020304" pitchFamily="18" charset="0"/>
              </a:rPr>
              <a:t>keep doing this</a:t>
            </a:r>
          </a:p>
        </p:txBody>
      </p:sp>
    </p:spTree>
    <p:extLst>
      <p:ext uri="{BB962C8B-B14F-4D97-AF65-F5344CB8AC3E}">
        <p14:creationId xmlns:p14="http://schemas.microsoft.com/office/powerpoint/2010/main" val="4066236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selection sort stable? Why?</a:t>
            </a:r>
          </a:p>
          <a:p>
            <a:r>
              <a:rPr lang="en-US" dirty="0"/>
              <a:t>Yes, stable (depends on the comparison)</a:t>
            </a:r>
          </a:p>
          <a:p>
            <a:r>
              <a:rPr lang="en-US" dirty="0"/>
              <a:t>For example: [</a:t>
            </a:r>
            <a:r>
              <a:rPr lang="en-US" dirty="0">
                <a:solidFill>
                  <a:srgbClr val="FF0000"/>
                </a:solidFill>
              </a:rPr>
              <a:t>2</a:t>
            </a:r>
            <a:r>
              <a:rPr lang="en-US" dirty="0"/>
              <a:t>, 1, 3, </a:t>
            </a:r>
            <a:r>
              <a:rPr lang="en-US" dirty="0">
                <a:solidFill>
                  <a:srgbClr val="00B050"/>
                </a:solidFill>
              </a:rPr>
              <a:t>2</a:t>
            </a:r>
            <a:r>
              <a:rPr lang="en-US" dirty="0"/>
              <a:t>] =&gt; [1, </a:t>
            </a:r>
            <a:r>
              <a:rPr lang="en-US" dirty="0">
                <a:solidFill>
                  <a:srgbClr val="FF0000"/>
                </a:solidFill>
              </a:rPr>
              <a:t>2</a:t>
            </a:r>
            <a:r>
              <a:rPr lang="en-US" dirty="0"/>
              <a:t>,</a:t>
            </a:r>
            <a:r>
              <a:rPr lang="en-US" dirty="0">
                <a:solidFill>
                  <a:srgbClr val="FF0000"/>
                </a:solidFill>
              </a:rPr>
              <a:t> </a:t>
            </a:r>
            <a:r>
              <a:rPr lang="en-US" dirty="0">
                <a:solidFill>
                  <a:srgbClr val="00B050"/>
                </a:solidFill>
              </a:rPr>
              <a:t>2</a:t>
            </a:r>
            <a:r>
              <a:rPr lang="en-US" dirty="0"/>
              <a:t>, 3] =&gt; stable</a:t>
            </a:r>
          </a:p>
          <a:p>
            <a:r>
              <a:rPr lang="en-US" dirty="0"/>
              <a:t>A sorting algorithm is said to be stable if it maintains the relative order of equal elements in the input array after sorting</a:t>
            </a:r>
          </a:p>
        </p:txBody>
      </p:sp>
    </p:spTree>
    <p:extLst>
      <p:ext uri="{BB962C8B-B14F-4D97-AF65-F5344CB8AC3E}">
        <p14:creationId xmlns:p14="http://schemas.microsoft.com/office/powerpoint/2010/main" val="627409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21E5-9D04-4E14-9A4D-C8DFFE614FCF}"/>
              </a:ext>
            </a:extLst>
          </p:cNvPr>
          <p:cNvSpPr>
            <a:spLocks noGrp="1"/>
          </p:cNvSpPr>
          <p:nvPr>
            <p:ph type="title"/>
          </p:nvPr>
        </p:nvSpPr>
        <p:spPr/>
        <p:txBody>
          <a:bodyPr/>
          <a:lstStyle/>
          <a:p>
            <a:r>
              <a:rPr lang="en-US" dirty="0"/>
              <a:t>Solution 2</a:t>
            </a:r>
          </a:p>
        </p:txBody>
      </p:sp>
      <p:sp>
        <p:nvSpPr>
          <p:cNvPr id="3" name="Content Placeholder 2">
            <a:extLst>
              <a:ext uri="{FF2B5EF4-FFF2-40B4-BE49-F238E27FC236}">
                <a16:creationId xmlns:a16="http://schemas.microsoft.com/office/drawing/2014/main" id="{0F613851-7D5E-4973-86DF-6DE3C0A68A25}"/>
              </a:ext>
            </a:extLst>
          </p:cNvPr>
          <p:cNvSpPr>
            <a:spLocks noGrp="1"/>
          </p:cNvSpPr>
          <p:nvPr>
            <p:ph idx="1"/>
          </p:nvPr>
        </p:nvSpPr>
        <p:spPr/>
        <p:txBody>
          <a:bodyPr>
            <a:normAutofit/>
          </a:bodyPr>
          <a:lstStyle/>
          <a:p>
            <a:pPr marL="0" indent="0">
              <a:buNone/>
            </a:pPr>
            <a:r>
              <a:rPr lang="en-US" b="1" dirty="0"/>
              <a:t>Is it possible to implement selection sort for linked lists with the same </a:t>
            </a:r>
            <a:r>
              <a:rPr lang="el-GR" b="1" dirty="0"/>
              <a:t>Θ</a:t>
            </a:r>
            <a:r>
              <a:rPr lang="vi-VN" b="1" dirty="0"/>
              <a:t>(n^2)</a:t>
            </a:r>
            <a:r>
              <a:rPr lang="el-GR" b="1" dirty="0"/>
              <a:t> </a:t>
            </a:r>
            <a:r>
              <a:rPr lang="en-US" b="1" dirty="0"/>
              <a:t>efficiency as the array version?</a:t>
            </a:r>
          </a:p>
          <a:p>
            <a:r>
              <a:rPr lang="en-US" dirty="0"/>
              <a:t>Yes</a:t>
            </a:r>
          </a:p>
          <a:p>
            <a:r>
              <a:rPr lang="en-US" dirty="0"/>
              <a:t>When swapping the two nodes we only need to swap the values, which takes constant time</a:t>
            </a:r>
          </a:p>
          <a:p>
            <a:endParaRPr lang="en-US" dirty="0"/>
          </a:p>
        </p:txBody>
      </p:sp>
      <p:graphicFrame>
        <p:nvGraphicFramePr>
          <p:cNvPr id="4" name="Table 3">
            <a:extLst>
              <a:ext uri="{FF2B5EF4-FFF2-40B4-BE49-F238E27FC236}">
                <a16:creationId xmlns:a16="http://schemas.microsoft.com/office/drawing/2014/main" id="{F0CB0889-CE3E-8B15-5EB1-30F9BA381CD7}"/>
              </a:ext>
            </a:extLst>
          </p:cNvPr>
          <p:cNvGraphicFramePr>
            <a:graphicFrameLocks noGrp="1"/>
          </p:cNvGraphicFramePr>
          <p:nvPr>
            <p:extLst>
              <p:ext uri="{D42A27DB-BD31-4B8C-83A1-F6EECF244321}">
                <p14:modId xmlns:p14="http://schemas.microsoft.com/office/powerpoint/2010/main" val="2731758443"/>
              </p:ext>
            </p:extLst>
          </p:nvPr>
        </p:nvGraphicFramePr>
        <p:xfrm>
          <a:off x="1909728" y="5802557"/>
          <a:ext cx="2632625" cy="629652"/>
        </p:xfrm>
        <a:graphic>
          <a:graphicData uri="http://schemas.openxmlformats.org/drawingml/2006/table">
            <a:tbl>
              <a:tblPr firstRow="1" bandRow="1">
                <a:tableStyleId>{5940675A-B579-460E-94D1-54222C63F5DA}</a:tableStyleId>
              </a:tblPr>
              <a:tblGrid>
                <a:gridCol w="526525">
                  <a:extLst>
                    <a:ext uri="{9D8B030D-6E8A-4147-A177-3AD203B41FA5}">
                      <a16:colId xmlns:a16="http://schemas.microsoft.com/office/drawing/2014/main" val="4101062177"/>
                    </a:ext>
                  </a:extLst>
                </a:gridCol>
                <a:gridCol w="526525">
                  <a:extLst>
                    <a:ext uri="{9D8B030D-6E8A-4147-A177-3AD203B41FA5}">
                      <a16:colId xmlns:a16="http://schemas.microsoft.com/office/drawing/2014/main" val="3226581725"/>
                    </a:ext>
                  </a:extLst>
                </a:gridCol>
                <a:gridCol w="526525">
                  <a:extLst>
                    <a:ext uri="{9D8B030D-6E8A-4147-A177-3AD203B41FA5}">
                      <a16:colId xmlns:a16="http://schemas.microsoft.com/office/drawing/2014/main" val="3352806830"/>
                    </a:ext>
                  </a:extLst>
                </a:gridCol>
                <a:gridCol w="526525">
                  <a:extLst>
                    <a:ext uri="{9D8B030D-6E8A-4147-A177-3AD203B41FA5}">
                      <a16:colId xmlns:a16="http://schemas.microsoft.com/office/drawing/2014/main" val="2301199826"/>
                    </a:ext>
                  </a:extLst>
                </a:gridCol>
                <a:gridCol w="526525">
                  <a:extLst>
                    <a:ext uri="{9D8B030D-6E8A-4147-A177-3AD203B41FA5}">
                      <a16:colId xmlns:a16="http://schemas.microsoft.com/office/drawing/2014/main" val="419253283"/>
                    </a:ext>
                  </a:extLst>
                </a:gridCol>
              </a:tblGrid>
              <a:tr h="629652">
                <a:tc>
                  <a:txBody>
                    <a:bodyPr/>
                    <a:lstStyle/>
                    <a:p>
                      <a:pPr algn="ctr"/>
                      <a:r>
                        <a:rPr lang="en-US" sz="2000" dirty="0">
                          <a:latin typeface="Times New Roman" panose="02020603050405020304" pitchFamily="18" charset="0"/>
                          <a:cs typeface="Times New Roman" panose="02020603050405020304" pitchFamily="18" charset="0"/>
                        </a:rPr>
                        <a:t>89</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45</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68</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90</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29</a:t>
                      </a:r>
                    </a:p>
                  </a:txBody>
                  <a:tcPr anchor="ctr"/>
                </a:tc>
                <a:extLst>
                  <a:ext uri="{0D108BD9-81ED-4DB2-BD59-A6C34878D82A}">
                    <a16:rowId xmlns:a16="http://schemas.microsoft.com/office/drawing/2014/main" val="194228830"/>
                  </a:ext>
                </a:extLst>
              </a:tr>
            </a:tbl>
          </a:graphicData>
        </a:graphic>
      </p:graphicFrame>
      <p:sp>
        <p:nvSpPr>
          <p:cNvPr id="6" name="Rectangle 5">
            <a:extLst>
              <a:ext uri="{FF2B5EF4-FFF2-40B4-BE49-F238E27FC236}">
                <a16:creationId xmlns:a16="http://schemas.microsoft.com/office/drawing/2014/main" id="{4F604F2E-EC20-8D94-B33C-D9020BE78DE4}"/>
              </a:ext>
            </a:extLst>
          </p:cNvPr>
          <p:cNvSpPr/>
          <p:nvPr/>
        </p:nvSpPr>
        <p:spPr>
          <a:xfrm>
            <a:off x="656122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89</a:t>
            </a:r>
          </a:p>
        </p:txBody>
      </p:sp>
      <p:sp>
        <p:nvSpPr>
          <p:cNvPr id="7" name="Rectangle 6">
            <a:extLst>
              <a:ext uri="{FF2B5EF4-FFF2-40B4-BE49-F238E27FC236}">
                <a16:creationId xmlns:a16="http://schemas.microsoft.com/office/drawing/2014/main" id="{F1867204-A821-8315-E474-35F71BDE5E1F}"/>
              </a:ext>
            </a:extLst>
          </p:cNvPr>
          <p:cNvSpPr/>
          <p:nvPr/>
        </p:nvSpPr>
        <p:spPr>
          <a:xfrm>
            <a:off x="7316063" y="5866062"/>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45</a:t>
            </a:r>
          </a:p>
        </p:txBody>
      </p:sp>
      <p:sp>
        <p:nvSpPr>
          <p:cNvPr id="8" name="Rectangle 7">
            <a:extLst>
              <a:ext uri="{FF2B5EF4-FFF2-40B4-BE49-F238E27FC236}">
                <a16:creationId xmlns:a16="http://schemas.microsoft.com/office/drawing/2014/main" id="{A4DF6F3B-7809-C5E6-7307-1A382E55A814}"/>
              </a:ext>
            </a:extLst>
          </p:cNvPr>
          <p:cNvSpPr/>
          <p:nvPr/>
        </p:nvSpPr>
        <p:spPr>
          <a:xfrm>
            <a:off x="8070903" y="5866061"/>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68</a:t>
            </a:r>
          </a:p>
        </p:txBody>
      </p:sp>
      <p:sp>
        <p:nvSpPr>
          <p:cNvPr id="9" name="Rectangle 8">
            <a:extLst>
              <a:ext uri="{FF2B5EF4-FFF2-40B4-BE49-F238E27FC236}">
                <a16:creationId xmlns:a16="http://schemas.microsoft.com/office/drawing/2014/main" id="{4B5E77C9-A7DA-934C-20CD-CDA419AEC67A}"/>
              </a:ext>
            </a:extLst>
          </p:cNvPr>
          <p:cNvSpPr/>
          <p:nvPr/>
        </p:nvSpPr>
        <p:spPr>
          <a:xfrm>
            <a:off x="8825743" y="5866060"/>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90</a:t>
            </a:r>
          </a:p>
        </p:txBody>
      </p:sp>
      <p:sp>
        <p:nvSpPr>
          <p:cNvPr id="10" name="Rectangle 9">
            <a:extLst>
              <a:ext uri="{FF2B5EF4-FFF2-40B4-BE49-F238E27FC236}">
                <a16:creationId xmlns:a16="http://schemas.microsoft.com/office/drawing/2014/main" id="{30279C4E-D781-82B4-97BB-B747D29FD2AE}"/>
              </a:ext>
            </a:extLst>
          </p:cNvPr>
          <p:cNvSpPr/>
          <p:nvPr/>
        </p:nvSpPr>
        <p:spPr>
          <a:xfrm>
            <a:off x="9580583" y="5866059"/>
            <a:ext cx="465221" cy="5026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29</a:t>
            </a:r>
          </a:p>
        </p:txBody>
      </p:sp>
      <p:cxnSp>
        <p:nvCxnSpPr>
          <p:cNvPr id="12" name="Straight Arrow Connector 11">
            <a:extLst>
              <a:ext uri="{FF2B5EF4-FFF2-40B4-BE49-F238E27FC236}">
                <a16:creationId xmlns:a16="http://schemas.microsoft.com/office/drawing/2014/main" id="{5BE9C8DC-8B3F-E32F-3065-6C2EF1EBF43E}"/>
              </a:ext>
            </a:extLst>
          </p:cNvPr>
          <p:cNvCxnSpPr>
            <a:stCxn id="6" idx="3"/>
            <a:endCxn id="7" idx="1"/>
          </p:cNvCxnSpPr>
          <p:nvPr/>
        </p:nvCxnSpPr>
        <p:spPr>
          <a:xfrm>
            <a:off x="7026444" y="6117387"/>
            <a:ext cx="28961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1DF7061-EE5C-7987-25E4-EF14C8718247}"/>
              </a:ext>
            </a:extLst>
          </p:cNvPr>
          <p:cNvCxnSpPr>
            <a:cxnSpLocks/>
            <a:stCxn id="7" idx="3"/>
            <a:endCxn id="8" idx="1"/>
          </p:cNvCxnSpPr>
          <p:nvPr/>
        </p:nvCxnSpPr>
        <p:spPr>
          <a:xfrm flipV="1">
            <a:off x="7781284" y="6117388"/>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875DAAC-3092-11BA-70F2-44407E6A3387}"/>
              </a:ext>
            </a:extLst>
          </p:cNvPr>
          <p:cNvCxnSpPr>
            <a:cxnSpLocks/>
            <a:stCxn id="8" idx="3"/>
            <a:endCxn id="9" idx="1"/>
          </p:cNvCxnSpPr>
          <p:nvPr/>
        </p:nvCxnSpPr>
        <p:spPr>
          <a:xfrm flipV="1">
            <a:off x="8536124" y="6117387"/>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2245A1A-E179-64BD-6786-FA12C4F94452}"/>
              </a:ext>
            </a:extLst>
          </p:cNvPr>
          <p:cNvCxnSpPr>
            <a:cxnSpLocks/>
            <a:stCxn id="9" idx="3"/>
            <a:endCxn id="10" idx="1"/>
          </p:cNvCxnSpPr>
          <p:nvPr/>
        </p:nvCxnSpPr>
        <p:spPr>
          <a:xfrm flipV="1">
            <a:off x="9290964" y="6117386"/>
            <a:ext cx="289619"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9DDCC38-DADF-F1BA-6CE2-9E31DD53449A}"/>
              </a:ext>
            </a:extLst>
          </p:cNvPr>
          <p:cNvSpPr txBox="1"/>
          <p:nvPr/>
        </p:nvSpPr>
        <p:spPr>
          <a:xfrm>
            <a:off x="2139546" y="6363578"/>
            <a:ext cx="217298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Array</a:t>
            </a:r>
          </a:p>
        </p:txBody>
      </p:sp>
      <p:sp>
        <p:nvSpPr>
          <p:cNvPr id="27" name="TextBox 26">
            <a:extLst>
              <a:ext uri="{FF2B5EF4-FFF2-40B4-BE49-F238E27FC236}">
                <a16:creationId xmlns:a16="http://schemas.microsoft.com/office/drawing/2014/main" id="{16AD5D63-6D3F-4EB7-DADB-0A8DDE52D0EB}"/>
              </a:ext>
            </a:extLst>
          </p:cNvPr>
          <p:cNvSpPr txBox="1"/>
          <p:nvPr/>
        </p:nvSpPr>
        <p:spPr>
          <a:xfrm>
            <a:off x="6396001" y="6376593"/>
            <a:ext cx="3925727"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Linked list</a:t>
            </a:r>
          </a:p>
        </p:txBody>
      </p:sp>
      <p:cxnSp>
        <p:nvCxnSpPr>
          <p:cNvPr id="50" name="Straight Arrow Connector 49">
            <a:extLst>
              <a:ext uri="{FF2B5EF4-FFF2-40B4-BE49-F238E27FC236}">
                <a16:creationId xmlns:a16="http://schemas.microsoft.com/office/drawing/2014/main" id="{88B1EA9E-0BCC-6017-D334-BB8E19FF60EC}"/>
              </a:ext>
            </a:extLst>
          </p:cNvPr>
          <p:cNvCxnSpPr/>
          <p:nvPr/>
        </p:nvCxnSpPr>
        <p:spPr>
          <a:xfrm flipV="1">
            <a:off x="2113425"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E1288B3-30AB-5563-7CFC-45F9A8F33F66}"/>
              </a:ext>
            </a:extLst>
          </p:cNvPr>
          <p:cNvCxnSpPr/>
          <p:nvPr/>
        </p:nvCxnSpPr>
        <p:spPr>
          <a:xfrm flipV="1">
            <a:off x="4298819" y="5422229"/>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B31C24C-4BAF-A72F-0FF0-6FB4FB6E80F9}"/>
              </a:ext>
            </a:extLst>
          </p:cNvPr>
          <p:cNvSpPr txBox="1"/>
          <p:nvPr/>
        </p:nvSpPr>
        <p:spPr>
          <a:xfrm>
            <a:off x="2587651" y="4919897"/>
            <a:ext cx="19547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a:t>
            </a:r>
            <a:endParaRPr lang="en-US" sz="2400" dirty="0"/>
          </a:p>
        </p:txBody>
      </p:sp>
      <p:sp>
        <p:nvSpPr>
          <p:cNvPr id="54" name="TextBox 53">
            <a:extLst>
              <a:ext uri="{FF2B5EF4-FFF2-40B4-BE49-F238E27FC236}">
                <a16:creationId xmlns:a16="http://schemas.microsoft.com/office/drawing/2014/main" id="{64A14642-FF88-E194-9FE1-2E7128150779}"/>
              </a:ext>
            </a:extLst>
          </p:cNvPr>
          <p:cNvSpPr txBox="1"/>
          <p:nvPr/>
        </p:nvSpPr>
        <p:spPr>
          <a:xfrm>
            <a:off x="6656610" y="4919897"/>
            <a:ext cx="3997009"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Swap in O (1): swap the value</a:t>
            </a:r>
            <a:endParaRPr lang="en-US" sz="2400" dirty="0"/>
          </a:p>
        </p:txBody>
      </p:sp>
      <p:cxnSp>
        <p:nvCxnSpPr>
          <p:cNvPr id="11" name="Straight Arrow Connector 10">
            <a:extLst>
              <a:ext uri="{FF2B5EF4-FFF2-40B4-BE49-F238E27FC236}">
                <a16:creationId xmlns:a16="http://schemas.microsoft.com/office/drawing/2014/main" id="{C6C8D6E4-35E5-FCD8-DB8A-46CFAC83C01C}"/>
              </a:ext>
            </a:extLst>
          </p:cNvPr>
          <p:cNvCxnSpPr/>
          <p:nvPr/>
        </p:nvCxnSpPr>
        <p:spPr>
          <a:xfrm flipV="1">
            <a:off x="6794498"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15D1-B0FB-C77A-2415-52303F0FFC6E}"/>
              </a:ext>
            </a:extLst>
          </p:cNvPr>
          <p:cNvCxnSpPr/>
          <p:nvPr/>
        </p:nvCxnSpPr>
        <p:spPr>
          <a:xfrm flipV="1">
            <a:off x="9791646" y="5485730"/>
            <a:ext cx="0" cy="3803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179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9f92db8-2851-4df9-9d12-fab52f5b1415}" enabled="1" method="Privilege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Office Theme 2013 - 2022</Template>
  <TotalTime>5451</TotalTime>
  <Words>5914</Words>
  <Application>Microsoft Macintosh PowerPoint</Application>
  <PresentationFormat>Widescreen</PresentationFormat>
  <Paragraphs>878</Paragraphs>
  <Slides>53</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Söhne</vt:lpstr>
      <vt:lpstr>Symbol</vt:lpstr>
      <vt:lpstr>Times New Roman</vt:lpstr>
      <vt:lpstr>Office Theme</vt:lpstr>
      <vt:lpstr>Computing Algorithms – 2801ICT</vt:lpstr>
      <vt:lpstr>Problem 1</vt:lpstr>
      <vt:lpstr>Solution 1</vt:lpstr>
      <vt:lpstr>Solution 1</vt:lpstr>
      <vt:lpstr>Solution 1</vt:lpstr>
      <vt:lpstr>Problem 2</vt:lpstr>
      <vt:lpstr>Solution 2</vt:lpstr>
      <vt:lpstr>Solution 2</vt:lpstr>
      <vt:lpstr>Solution 2</vt:lpstr>
      <vt:lpstr>Problem 3</vt:lpstr>
      <vt:lpstr>Solution 3</vt:lpstr>
      <vt:lpstr>Solution 3</vt:lpstr>
      <vt:lpstr>Solution 3</vt:lpstr>
      <vt:lpstr>Problem 4</vt:lpstr>
      <vt:lpstr>Solution 4</vt:lpstr>
      <vt:lpstr>Solution 4</vt:lpstr>
      <vt:lpstr>Solution 4</vt:lpstr>
      <vt:lpstr>Solution 4</vt:lpstr>
      <vt:lpstr>Problem 5</vt:lpstr>
      <vt:lpstr>Solution 5</vt:lpstr>
      <vt:lpstr>Solution 5</vt:lpstr>
      <vt:lpstr>Solution 5</vt:lpstr>
      <vt:lpstr>Solution 5</vt:lpstr>
      <vt:lpstr>Problem 6</vt:lpstr>
      <vt:lpstr>Solution 6</vt:lpstr>
      <vt:lpstr>Solution 6</vt:lpstr>
      <vt:lpstr>Solution 6</vt:lpstr>
      <vt:lpstr>Solution 6</vt:lpstr>
      <vt:lpstr>PowerPoint Presentation</vt:lpstr>
      <vt:lpstr>Solution 6</vt:lpstr>
      <vt:lpstr>Solution 6</vt:lpstr>
      <vt:lpstr>Solution 6</vt:lpstr>
      <vt:lpstr>Solution 6</vt:lpstr>
      <vt:lpstr>Solution 6</vt:lpstr>
      <vt:lpstr>Solution 6</vt:lpstr>
      <vt:lpstr>Solution 6</vt:lpstr>
      <vt:lpstr>Solution 6</vt:lpstr>
      <vt:lpstr>Solution 6</vt:lpstr>
      <vt:lpstr>Solution 6</vt:lpstr>
      <vt:lpstr>Solution 6</vt:lpstr>
      <vt:lpstr>Problem 7</vt:lpstr>
      <vt:lpstr>Solution 7</vt:lpstr>
      <vt:lpstr>Solution 7</vt:lpstr>
      <vt:lpstr>Problem 8</vt:lpstr>
      <vt:lpstr>Solution 8</vt:lpstr>
      <vt:lpstr>Solution 8</vt:lpstr>
      <vt:lpstr>Solution 8</vt:lpstr>
      <vt:lpstr>Solution 8</vt:lpstr>
      <vt:lpstr>Problem 9</vt:lpstr>
      <vt:lpstr>Solution 9</vt:lpstr>
      <vt:lpstr>Solution 9</vt:lpstr>
      <vt:lpstr>Solution 9</vt:lpstr>
      <vt:lpstr>Solution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Minh Hieu Nguyen</dc:creator>
  <cp:lastModifiedBy>Tam NT</cp:lastModifiedBy>
  <cp:revision>146</cp:revision>
  <dcterms:created xsi:type="dcterms:W3CDTF">2023-03-13T01:53:07Z</dcterms:created>
  <dcterms:modified xsi:type="dcterms:W3CDTF">2024-04-29T10:08:28Z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f92db8-2851-4df9-9d12-fab52f5b1415_Enabled">
    <vt:lpwstr>true</vt:lpwstr>
  </property>
  <property fmtid="{D5CDD505-2E9C-101B-9397-08002B2CF9AE}" pid="3" name="MSIP_Label_c9f92db8-2851-4df9-9d12-fab52f5b1415_SetDate">
    <vt:lpwstr>2023-03-13T01:55:55Z</vt:lpwstr>
  </property>
  <property fmtid="{D5CDD505-2E9C-101B-9397-08002B2CF9AE}" pid="4" name="MSIP_Label_c9f92db8-2851-4df9-9d12-fab52f5b1415_Method">
    <vt:lpwstr>Privileged</vt:lpwstr>
  </property>
  <property fmtid="{D5CDD505-2E9C-101B-9397-08002B2CF9AE}" pid="5" name="MSIP_Label_c9f92db8-2851-4df9-9d12-fab52f5b1415_Name">
    <vt:lpwstr>UNOFFICIAL</vt:lpwstr>
  </property>
  <property fmtid="{D5CDD505-2E9C-101B-9397-08002B2CF9AE}" pid="6" name="MSIP_Label_c9f92db8-2851-4df9-9d12-fab52f5b1415_SiteId">
    <vt:lpwstr>5a7cc8ab-a4dc-4f9b-bf60-66714049ad62</vt:lpwstr>
  </property>
  <property fmtid="{D5CDD505-2E9C-101B-9397-08002B2CF9AE}" pid="7" name="MSIP_Label_c9f92db8-2851-4df9-9d12-fab52f5b1415_ActionId">
    <vt:lpwstr>b2ef4c10-c132-4bf3-b49c-a184b954e0e4</vt:lpwstr>
  </property>
  <property fmtid="{D5CDD505-2E9C-101B-9397-08002B2CF9AE}" pid="8" name="MSIP_Label_c9f92db8-2851-4df9-9d12-fab52f5b1415_ContentBits">
    <vt:lpwstr>0</vt:lpwstr>
  </property>
</Properties>
</file>