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5"/>
  </p:notesMasterIdLst>
  <p:sldIdLst>
    <p:sldId id="256" r:id="rId2"/>
    <p:sldId id="285" r:id="rId3"/>
    <p:sldId id="286" r:id="rId4"/>
    <p:sldId id="312" r:id="rId5"/>
    <p:sldId id="311" r:id="rId6"/>
    <p:sldId id="287" r:id="rId7"/>
    <p:sldId id="297" r:id="rId8"/>
    <p:sldId id="299" r:id="rId9"/>
    <p:sldId id="298" r:id="rId10"/>
    <p:sldId id="288" r:id="rId11"/>
    <p:sldId id="300" r:id="rId12"/>
    <p:sldId id="313" r:id="rId13"/>
    <p:sldId id="314" r:id="rId14"/>
    <p:sldId id="301" r:id="rId15"/>
    <p:sldId id="302" r:id="rId16"/>
    <p:sldId id="303" r:id="rId17"/>
    <p:sldId id="304" r:id="rId18"/>
    <p:sldId id="305" r:id="rId19"/>
    <p:sldId id="306" r:id="rId20"/>
    <p:sldId id="307" r:id="rId21"/>
    <p:sldId id="315" r:id="rId22"/>
    <p:sldId id="308" r:id="rId23"/>
    <p:sldId id="317" r:id="rId24"/>
    <p:sldId id="316" r:id="rId25"/>
    <p:sldId id="319" r:id="rId26"/>
    <p:sldId id="320" r:id="rId27"/>
    <p:sldId id="336" r:id="rId28"/>
    <p:sldId id="337" r:id="rId29"/>
    <p:sldId id="338" r:id="rId30"/>
    <p:sldId id="339" r:id="rId31"/>
    <p:sldId id="340" r:id="rId32"/>
    <p:sldId id="341" r:id="rId33"/>
    <p:sldId id="342" r:id="rId34"/>
    <p:sldId id="343" r:id="rId35"/>
    <p:sldId id="344" r:id="rId36"/>
    <p:sldId id="346" r:id="rId37"/>
    <p:sldId id="347" r:id="rId38"/>
    <p:sldId id="348" r:id="rId39"/>
    <p:sldId id="349" r:id="rId40"/>
    <p:sldId id="350" r:id="rId41"/>
    <p:sldId id="322" r:id="rId42"/>
    <p:sldId id="323" r:id="rId43"/>
    <p:sldId id="324" r:id="rId44"/>
    <p:sldId id="325" r:id="rId45"/>
    <p:sldId id="326" r:id="rId46"/>
    <p:sldId id="327" r:id="rId47"/>
    <p:sldId id="328" r:id="rId48"/>
    <p:sldId id="329" r:id="rId49"/>
    <p:sldId id="330" r:id="rId50"/>
    <p:sldId id="333" r:id="rId51"/>
    <p:sldId id="332" r:id="rId52"/>
    <p:sldId id="334" r:id="rId53"/>
    <p:sldId id="335" r:id="rId54"/>
  </p:sldIdLst>
  <p:sldSz cx="12192000" cy="6858000"/>
  <p:notesSz cx="6858000" cy="9144000"/>
  <p:defaultTextStyle>
    <a:defPPr>
      <a:defRPr lang="en-US"/>
    </a:defPPr>
    <a:lvl1pPr marL="0" algn="l" defTabSz="914357" rtl="0" eaLnBrk="1" latinLnBrk="0" hangingPunct="1">
      <a:defRPr sz="1800" kern="1200">
        <a:solidFill>
          <a:schemeClr val="tx1"/>
        </a:solidFill>
        <a:latin typeface="+mn-lt"/>
        <a:ea typeface="+mn-ea"/>
        <a:cs typeface="+mn-cs"/>
      </a:defRPr>
    </a:lvl1pPr>
    <a:lvl2pPr marL="457178" algn="l" defTabSz="914357" rtl="0" eaLnBrk="1" latinLnBrk="0" hangingPunct="1">
      <a:defRPr sz="1800" kern="1200">
        <a:solidFill>
          <a:schemeClr val="tx1"/>
        </a:solidFill>
        <a:latin typeface="+mn-lt"/>
        <a:ea typeface="+mn-ea"/>
        <a:cs typeface="+mn-cs"/>
      </a:defRPr>
    </a:lvl2pPr>
    <a:lvl3pPr marL="914357" algn="l" defTabSz="914357" rtl="0" eaLnBrk="1" latinLnBrk="0" hangingPunct="1">
      <a:defRPr sz="1800" kern="1200">
        <a:solidFill>
          <a:schemeClr val="tx1"/>
        </a:solidFill>
        <a:latin typeface="+mn-lt"/>
        <a:ea typeface="+mn-ea"/>
        <a:cs typeface="+mn-cs"/>
      </a:defRPr>
    </a:lvl3pPr>
    <a:lvl4pPr marL="1371536" algn="l" defTabSz="914357" rtl="0" eaLnBrk="1" latinLnBrk="0" hangingPunct="1">
      <a:defRPr sz="1800" kern="1200">
        <a:solidFill>
          <a:schemeClr val="tx1"/>
        </a:solidFill>
        <a:latin typeface="+mn-lt"/>
        <a:ea typeface="+mn-ea"/>
        <a:cs typeface="+mn-cs"/>
      </a:defRPr>
    </a:lvl4pPr>
    <a:lvl5pPr marL="1828714" algn="l" defTabSz="914357" rtl="0" eaLnBrk="1" latinLnBrk="0" hangingPunct="1">
      <a:defRPr sz="1800" kern="1200">
        <a:solidFill>
          <a:schemeClr val="tx1"/>
        </a:solidFill>
        <a:latin typeface="+mn-lt"/>
        <a:ea typeface="+mn-ea"/>
        <a:cs typeface="+mn-cs"/>
      </a:defRPr>
    </a:lvl5pPr>
    <a:lvl6pPr marL="2285892" algn="l" defTabSz="914357" rtl="0" eaLnBrk="1" latinLnBrk="0" hangingPunct="1">
      <a:defRPr sz="1800" kern="1200">
        <a:solidFill>
          <a:schemeClr val="tx1"/>
        </a:solidFill>
        <a:latin typeface="+mn-lt"/>
        <a:ea typeface="+mn-ea"/>
        <a:cs typeface="+mn-cs"/>
      </a:defRPr>
    </a:lvl6pPr>
    <a:lvl7pPr marL="2743070" algn="l" defTabSz="914357" rtl="0" eaLnBrk="1" latinLnBrk="0" hangingPunct="1">
      <a:defRPr sz="1800" kern="1200">
        <a:solidFill>
          <a:schemeClr val="tx1"/>
        </a:solidFill>
        <a:latin typeface="+mn-lt"/>
        <a:ea typeface="+mn-ea"/>
        <a:cs typeface="+mn-cs"/>
      </a:defRPr>
    </a:lvl7pPr>
    <a:lvl8pPr marL="3200249" algn="l" defTabSz="914357" rtl="0" eaLnBrk="1" latinLnBrk="0" hangingPunct="1">
      <a:defRPr sz="1800" kern="1200">
        <a:solidFill>
          <a:schemeClr val="tx1"/>
        </a:solidFill>
        <a:latin typeface="+mn-lt"/>
        <a:ea typeface="+mn-ea"/>
        <a:cs typeface="+mn-cs"/>
      </a:defRPr>
    </a:lvl8pPr>
    <a:lvl9pPr marL="3657428" algn="l" defTabSz="91435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B63A5A-AE6F-1B4A-BDBE-364FF0013C2F}" v="113" dt="2023-03-13T13:00:05.36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229"/>
    <p:restoredTop sz="68457"/>
  </p:normalViewPr>
  <p:slideViewPr>
    <p:cSldViewPr snapToGrid="0">
      <p:cViewPr varScale="1">
        <p:scale>
          <a:sx n="103" d="100"/>
          <a:sy n="103" d="100"/>
        </p:scale>
        <p:origin x="1488"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2D70BE-9BA5-0840-995B-BFFD4C7FE959}" type="datetimeFigureOut">
              <a:rPr lang="en-US" smtClean="0"/>
              <a:t>4/29/24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435255-6890-E941-897F-F14FE0A00664}" type="slidenum">
              <a:rPr lang="en-US" smtClean="0"/>
              <a:t>‹#›</a:t>
            </a:fld>
            <a:endParaRPr lang="en-US"/>
          </a:p>
        </p:txBody>
      </p:sp>
    </p:spTree>
    <p:extLst>
      <p:ext uri="{BB962C8B-B14F-4D97-AF65-F5344CB8AC3E}">
        <p14:creationId xmlns:p14="http://schemas.microsoft.com/office/powerpoint/2010/main" val="3367870685"/>
      </p:ext>
    </p:extLst>
  </p:cSld>
  <p:clrMap bg1="lt1" tx1="dk1" bg2="lt2" tx2="dk2" accent1="accent1" accent2="accent2" accent3="accent3" accent4="accent4" accent5="accent5" accent6="accent6" hlink="hlink" folHlink="folHlink"/>
  <p:notesStyle>
    <a:lvl1pPr marL="0" algn="l" defTabSz="914357" rtl="0" eaLnBrk="1" latinLnBrk="0" hangingPunct="1">
      <a:defRPr sz="1200" kern="1200">
        <a:solidFill>
          <a:schemeClr val="tx1"/>
        </a:solidFill>
        <a:latin typeface="+mn-lt"/>
        <a:ea typeface="+mn-ea"/>
        <a:cs typeface="+mn-cs"/>
      </a:defRPr>
    </a:lvl1pPr>
    <a:lvl2pPr marL="457178" algn="l" defTabSz="914357" rtl="0" eaLnBrk="1" latinLnBrk="0" hangingPunct="1">
      <a:defRPr sz="1200" kern="1200">
        <a:solidFill>
          <a:schemeClr val="tx1"/>
        </a:solidFill>
        <a:latin typeface="+mn-lt"/>
        <a:ea typeface="+mn-ea"/>
        <a:cs typeface="+mn-cs"/>
      </a:defRPr>
    </a:lvl2pPr>
    <a:lvl3pPr marL="914357" algn="l" defTabSz="914357" rtl="0" eaLnBrk="1" latinLnBrk="0" hangingPunct="1">
      <a:defRPr sz="1200" kern="1200">
        <a:solidFill>
          <a:schemeClr val="tx1"/>
        </a:solidFill>
        <a:latin typeface="+mn-lt"/>
        <a:ea typeface="+mn-ea"/>
        <a:cs typeface="+mn-cs"/>
      </a:defRPr>
    </a:lvl3pPr>
    <a:lvl4pPr marL="1371536" algn="l" defTabSz="914357" rtl="0" eaLnBrk="1" latinLnBrk="0" hangingPunct="1">
      <a:defRPr sz="1200" kern="1200">
        <a:solidFill>
          <a:schemeClr val="tx1"/>
        </a:solidFill>
        <a:latin typeface="+mn-lt"/>
        <a:ea typeface="+mn-ea"/>
        <a:cs typeface="+mn-cs"/>
      </a:defRPr>
    </a:lvl4pPr>
    <a:lvl5pPr marL="1828714" algn="l" defTabSz="914357" rtl="0" eaLnBrk="1" latinLnBrk="0" hangingPunct="1">
      <a:defRPr sz="1200" kern="1200">
        <a:solidFill>
          <a:schemeClr val="tx1"/>
        </a:solidFill>
        <a:latin typeface="+mn-lt"/>
        <a:ea typeface="+mn-ea"/>
        <a:cs typeface="+mn-cs"/>
      </a:defRPr>
    </a:lvl5pPr>
    <a:lvl6pPr marL="2285892" algn="l" defTabSz="914357" rtl="0" eaLnBrk="1" latinLnBrk="0" hangingPunct="1">
      <a:defRPr sz="1200" kern="1200">
        <a:solidFill>
          <a:schemeClr val="tx1"/>
        </a:solidFill>
        <a:latin typeface="+mn-lt"/>
        <a:ea typeface="+mn-ea"/>
        <a:cs typeface="+mn-cs"/>
      </a:defRPr>
    </a:lvl6pPr>
    <a:lvl7pPr marL="2743070" algn="l" defTabSz="914357" rtl="0" eaLnBrk="1" latinLnBrk="0" hangingPunct="1">
      <a:defRPr sz="1200" kern="1200">
        <a:solidFill>
          <a:schemeClr val="tx1"/>
        </a:solidFill>
        <a:latin typeface="+mn-lt"/>
        <a:ea typeface="+mn-ea"/>
        <a:cs typeface="+mn-cs"/>
      </a:defRPr>
    </a:lvl7pPr>
    <a:lvl8pPr marL="3200249" algn="l" defTabSz="914357" rtl="0" eaLnBrk="1" latinLnBrk="0" hangingPunct="1">
      <a:defRPr sz="1200" kern="1200">
        <a:solidFill>
          <a:schemeClr val="tx1"/>
        </a:solidFill>
        <a:latin typeface="+mn-lt"/>
        <a:ea typeface="+mn-ea"/>
        <a:cs typeface="+mn-cs"/>
      </a:defRPr>
    </a:lvl8pPr>
    <a:lvl9pPr marL="3657428" algn="l" defTabSz="91435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2</a:t>
            </a:fld>
            <a:endParaRPr lang="en-US"/>
          </a:p>
        </p:txBody>
      </p:sp>
    </p:spTree>
    <p:extLst>
      <p:ext uri="{BB962C8B-B14F-4D97-AF65-F5344CB8AC3E}">
        <p14:creationId xmlns:p14="http://schemas.microsoft.com/office/powerpoint/2010/main" val="24633976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algn="l">
              <a:buFont typeface="+mj-lt"/>
              <a:buAutoNum type="arabicPeriod"/>
            </a:pPr>
            <a:r>
              <a:rPr lang="en-AU" b="0" i="0" u="none" strike="noStrike" dirty="0">
                <a:solidFill>
                  <a:srgbClr val="D1D5DB"/>
                </a:solidFill>
                <a:effectLst/>
                <a:latin typeface="Söhne"/>
              </a:rPr>
              <a:t>Starting from the left end of the row, scan each pair of adjacent disks and swap them if they are in the wrong order (i.e., a light disk is on the left of a dark disk).</a:t>
            </a:r>
          </a:p>
          <a:p>
            <a:pPr algn="l">
              <a:buFont typeface="+mj-lt"/>
              <a:buAutoNum type="arabicPeriod"/>
            </a:pPr>
            <a:r>
              <a:rPr lang="en-AU" b="0" i="0" u="none" strike="noStrike" dirty="0">
                <a:solidFill>
                  <a:srgbClr val="D1D5DB"/>
                </a:solidFill>
                <a:effectLst/>
                <a:latin typeface="Söhne"/>
              </a:rPr>
              <a:t>Repeat step 1 until no more swaps can be made.</a:t>
            </a:r>
          </a:p>
          <a:p>
            <a:pPr algn="l">
              <a:buFont typeface="+mj-lt"/>
              <a:buAutoNum type="arabicPeriod"/>
            </a:pPr>
            <a:r>
              <a:rPr lang="en-AU" b="0" i="0" u="none" strike="noStrike" dirty="0">
                <a:solidFill>
                  <a:srgbClr val="D1D5DB"/>
                </a:solidFill>
                <a:effectLst/>
                <a:latin typeface="Söhne"/>
              </a:rPr>
              <a:t>The row is now sorted with all the light disks on the left and all the dark disks on the right.</a:t>
            </a:r>
          </a:p>
        </p:txBody>
      </p:sp>
      <p:sp>
        <p:nvSpPr>
          <p:cNvPr id="4" name="Slide Number Placeholder 3"/>
          <p:cNvSpPr>
            <a:spLocks noGrp="1"/>
          </p:cNvSpPr>
          <p:nvPr>
            <p:ph type="sldNum" sz="quarter" idx="5"/>
          </p:nvPr>
        </p:nvSpPr>
        <p:spPr/>
        <p:txBody>
          <a:bodyPr/>
          <a:lstStyle/>
          <a:p>
            <a:fld id="{000B8DE5-2058-4B59-8DF3-E2499D1B045A}" type="slidenum">
              <a:rPr lang="en-US" smtClean="0"/>
              <a:t>11</a:t>
            </a:fld>
            <a:endParaRPr lang="en-US"/>
          </a:p>
        </p:txBody>
      </p:sp>
    </p:spTree>
    <p:extLst>
      <p:ext uri="{BB962C8B-B14F-4D97-AF65-F5344CB8AC3E}">
        <p14:creationId xmlns:p14="http://schemas.microsoft.com/office/powerpoint/2010/main" val="21559349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algn="l">
              <a:buFont typeface="+mj-lt"/>
              <a:buAutoNum type="arabicPeriod"/>
            </a:pPr>
            <a:r>
              <a:rPr lang="en-AU" b="0" i="0" u="none" strike="noStrike" dirty="0">
                <a:solidFill>
                  <a:srgbClr val="D1D5DB"/>
                </a:solidFill>
                <a:effectLst/>
                <a:latin typeface="Söhne"/>
              </a:rPr>
              <a:t>Starting from the left end of the row, scan each pair of adjacent disks and swap them if they are in the wrong order (i.e., a light disk is on the left of a dark disk).</a:t>
            </a:r>
          </a:p>
          <a:p>
            <a:pPr algn="l">
              <a:buFont typeface="+mj-lt"/>
              <a:buAutoNum type="arabicPeriod"/>
            </a:pPr>
            <a:r>
              <a:rPr lang="en-AU" b="0" i="0" u="none" strike="noStrike" dirty="0">
                <a:solidFill>
                  <a:srgbClr val="D1D5DB"/>
                </a:solidFill>
                <a:effectLst/>
                <a:latin typeface="Söhne"/>
              </a:rPr>
              <a:t>Repeat step 1 until no more swaps can be made.</a:t>
            </a:r>
          </a:p>
          <a:p>
            <a:pPr algn="l">
              <a:buFont typeface="+mj-lt"/>
              <a:buAutoNum type="arabicPeriod"/>
            </a:pPr>
            <a:r>
              <a:rPr lang="en-AU" b="0" i="0" u="none" strike="noStrike" dirty="0">
                <a:solidFill>
                  <a:srgbClr val="D1D5DB"/>
                </a:solidFill>
                <a:effectLst/>
                <a:latin typeface="Söhne"/>
              </a:rPr>
              <a:t>The row is now sorted with all the light disks on the left and all the dark disks on the right.</a:t>
            </a:r>
          </a:p>
        </p:txBody>
      </p:sp>
      <p:sp>
        <p:nvSpPr>
          <p:cNvPr id="4" name="Slide Number Placeholder 3"/>
          <p:cNvSpPr>
            <a:spLocks noGrp="1"/>
          </p:cNvSpPr>
          <p:nvPr>
            <p:ph type="sldNum" sz="quarter" idx="5"/>
          </p:nvPr>
        </p:nvSpPr>
        <p:spPr/>
        <p:txBody>
          <a:bodyPr/>
          <a:lstStyle/>
          <a:p>
            <a:fld id="{000B8DE5-2058-4B59-8DF3-E2499D1B045A}" type="slidenum">
              <a:rPr lang="en-US" smtClean="0"/>
              <a:t>12</a:t>
            </a:fld>
            <a:endParaRPr lang="en-US"/>
          </a:p>
        </p:txBody>
      </p:sp>
    </p:spTree>
    <p:extLst>
      <p:ext uri="{BB962C8B-B14F-4D97-AF65-F5344CB8AC3E}">
        <p14:creationId xmlns:p14="http://schemas.microsoft.com/office/powerpoint/2010/main" val="29548053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algn="l">
              <a:buFont typeface="+mj-lt"/>
              <a:buAutoNum type="arabicPeriod"/>
            </a:pPr>
            <a:r>
              <a:rPr lang="en-AU" b="0" i="0" u="none" strike="noStrike" dirty="0">
                <a:solidFill>
                  <a:srgbClr val="D1D5DB"/>
                </a:solidFill>
                <a:effectLst/>
                <a:latin typeface="Söhne"/>
              </a:rPr>
              <a:t>Starting from the left end of the row, scan each pair of adjacent disks and swap them if they are in the wrong order (i.e., a light disk is on the left of a dark disk).</a:t>
            </a:r>
          </a:p>
          <a:p>
            <a:pPr algn="l">
              <a:buFont typeface="+mj-lt"/>
              <a:buAutoNum type="arabicPeriod"/>
            </a:pPr>
            <a:r>
              <a:rPr lang="en-AU" b="0" i="0" u="none" strike="noStrike" dirty="0">
                <a:solidFill>
                  <a:srgbClr val="D1D5DB"/>
                </a:solidFill>
                <a:effectLst/>
                <a:latin typeface="Söhne"/>
              </a:rPr>
              <a:t>Repeat step 1 until no more swaps can be made.</a:t>
            </a:r>
          </a:p>
          <a:p>
            <a:pPr algn="l">
              <a:buFont typeface="+mj-lt"/>
              <a:buAutoNum type="arabicPeriod"/>
            </a:pPr>
            <a:r>
              <a:rPr lang="en-AU" b="0" i="0" u="none" strike="noStrike" dirty="0">
                <a:solidFill>
                  <a:srgbClr val="D1D5DB"/>
                </a:solidFill>
                <a:effectLst/>
                <a:latin typeface="Söhne"/>
              </a:rPr>
              <a:t>The row is now sorted with all the light disks on the left and all the dark disks on the right.</a:t>
            </a:r>
          </a:p>
        </p:txBody>
      </p:sp>
      <p:sp>
        <p:nvSpPr>
          <p:cNvPr id="4" name="Slide Number Placeholder 3"/>
          <p:cNvSpPr>
            <a:spLocks noGrp="1"/>
          </p:cNvSpPr>
          <p:nvPr>
            <p:ph type="sldNum" sz="quarter" idx="5"/>
          </p:nvPr>
        </p:nvSpPr>
        <p:spPr/>
        <p:txBody>
          <a:bodyPr/>
          <a:lstStyle/>
          <a:p>
            <a:fld id="{000B8DE5-2058-4B59-8DF3-E2499D1B045A}" type="slidenum">
              <a:rPr lang="en-US" smtClean="0"/>
              <a:t>13</a:t>
            </a:fld>
            <a:endParaRPr lang="en-US"/>
          </a:p>
        </p:txBody>
      </p:sp>
    </p:spTree>
    <p:extLst>
      <p:ext uri="{BB962C8B-B14F-4D97-AF65-F5344CB8AC3E}">
        <p14:creationId xmlns:p14="http://schemas.microsoft.com/office/powerpoint/2010/main" val="22448105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0B8DE5-2058-4B59-8DF3-E2499D1B045A}" type="slidenum">
              <a:rPr lang="en-US" smtClean="0"/>
              <a:t>14</a:t>
            </a:fld>
            <a:endParaRPr lang="en-US"/>
          </a:p>
        </p:txBody>
      </p:sp>
    </p:spTree>
    <p:extLst>
      <p:ext uri="{BB962C8B-B14F-4D97-AF65-F5344CB8AC3E}">
        <p14:creationId xmlns:p14="http://schemas.microsoft.com/office/powerpoint/2010/main" val="18271727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0B8DE5-2058-4B59-8DF3-E2499D1B045A}" type="slidenum">
              <a:rPr lang="en-US" smtClean="0"/>
              <a:t>15</a:t>
            </a:fld>
            <a:endParaRPr lang="en-US"/>
          </a:p>
        </p:txBody>
      </p:sp>
    </p:spTree>
    <p:extLst>
      <p:ext uri="{BB962C8B-B14F-4D97-AF65-F5344CB8AC3E}">
        <p14:creationId xmlns:p14="http://schemas.microsoft.com/office/powerpoint/2010/main" val="31592096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0B8DE5-2058-4B59-8DF3-E2499D1B045A}" type="slidenum">
              <a:rPr lang="en-US" smtClean="0"/>
              <a:t>16</a:t>
            </a:fld>
            <a:endParaRPr lang="en-US"/>
          </a:p>
        </p:txBody>
      </p:sp>
    </p:spTree>
    <p:extLst>
      <p:ext uri="{BB962C8B-B14F-4D97-AF65-F5344CB8AC3E}">
        <p14:creationId xmlns:p14="http://schemas.microsoft.com/office/powerpoint/2010/main" val="20527359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0B8DE5-2058-4B59-8DF3-E2499D1B045A}" type="slidenum">
              <a:rPr lang="en-US" smtClean="0"/>
              <a:t>17</a:t>
            </a:fld>
            <a:endParaRPr lang="en-US"/>
          </a:p>
        </p:txBody>
      </p:sp>
    </p:spTree>
    <p:extLst>
      <p:ext uri="{BB962C8B-B14F-4D97-AF65-F5344CB8AC3E}">
        <p14:creationId xmlns:p14="http://schemas.microsoft.com/office/powerpoint/2010/main" val="35126160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0B8DE5-2058-4B59-8DF3-E2499D1B045A}" type="slidenum">
              <a:rPr lang="en-US" smtClean="0"/>
              <a:t>18</a:t>
            </a:fld>
            <a:endParaRPr lang="en-US"/>
          </a:p>
        </p:txBody>
      </p:sp>
    </p:spTree>
    <p:extLst>
      <p:ext uri="{BB962C8B-B14F-4D97-AF65-F5344CB8AC3E}">
        <p14:creationId xmlns:p14="http://schemas.microsoft.com/office/powerpoint/2010/main" val="2045503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0B8DE5-2058-4B59-8DF3-E2499D1B045A}" type="slidenum">
              <a:rPr lang="en-US" smtClean="0"/>
              <a:t>19</a:t>
            </a:fld>
            <a:endParaRPr lang="en-US"/>
          </a:p>
        </p:txBody>
      </p:sp>
    </p:spTree>
    <p:extLst>
      <p:ext uri="{BB962C8B-B14F-4D97-AF65-F5344CB8AC3E}">
        <p14:creationId xmlns:p14="http://schemas.microsoft.com/office/powerpoint/2010/main" val="30647989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AU" sz="1800" b="0" i="0" u="none" strike="noStrike" dirty="0">
              <a:effectLst/>
              <a:latin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000B8DE5-2058-4B59-8DF3-E2499D1B045A}" type="slidenum">
              <a:rPr lang="en-US" smtClean="0"/>
              <a:t>20</a:t>
            </a:fld>
            <a:endParaRPr lang="en-US"/>
          </a:p>
        </p:txBody>
      </p:sp>
    </p:spTree>
    <p:extLst>
      <p:ext uri="{BB962C8B-B14F-4D97-AF65-F5344CB8AC3E}">
        <p14:creationId xmlns:p14="http://schemas.microsoft.com/office/powerpoint/2010/main" val="14952026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algn="l">
              <a:buFont typeface="+mj-lt"/>
              <a:buNone/>
            </a:pPr>
            <a:r>
              <a:rPr lang="en-AU" b="0" i="0" u="none" strike="noStrike" dirty="0">
                <a:solidFill>
                  <a:srgbClr val="374151"/>
                </a:solidFill>
                <a:effectLst/>
                <a:latin typeface="Söhne"/>
              </a:rPr>
              <a:t>Ring Topology: In a ring topology, each device is connected to exactly two other devices, forming a closed loop. To check if the given matrix represents a ring topology, we can check if each row and column has exactly two non-zero entries, and if the non-zero entries form a cyclic pattern.</a:t>
            </a:r>
          </a:p>
          <a:p>
            <a:pPr algn="l">
              <a:buFont typeface="+mj-lt"/>
              <a:buNone/>
            </a:pPr>
            <a:endParaRPr lang="en-AU" b="0" i="0" u="none" strike="noStrike" dirty="0">
              <a:solidFill>
                <a:srgbClr val="374151"/>
              </a:solidFill>
              <a:effectLst/>
              <a:latin typeface="Söhne"/>
            </a:endParaRPr>
          </a:p>
          <a:p>
            <a:pPr algn="l">
              <a:buFont typeface="+mj-lt"/>
              <a:buNone/>
            </a:pPr>
            <a:r>
              <a:rPr lang="en-AU" b="0" i="0" u="none" strike="noStrike" dirty="0">
                <a:solidFill>
                  <a:srgbClr val="374151"/>
                </a:solidFill>
                <a:effectLst/>
                <a:latin typeface="Söhne"/>
              </a:rPr>
              <a:t>Check if the given matrix represents a ring topology:</a:t>
            </a:r>
          </a:p>
          <a:p>
            <a:pPr marL="742950" lvl="1" indent="-285750" algn="l">
              <a:buFont typeface="+mj-lt"/>
              <a:buAutoNum type="arabicPeriod"/>
            </a:pPr>
            <a:r>
              <a:rPr lang="en-AU" b="0" i="0" u="none" strike="noStrike" dirty="0">
                <a:solidFill>
                  <a:srgbClr val="374151"/>
                </a:solidFill>
                <a:effectLst/>
                <a:latin typeface="Söhne"/>
              </a:rPr>
              <a:t>For each row </a:t>
            </a:r>
            <a:r>
              <a:rPr lang="en-AU" b="0" i="0" u="none" strike="noStrike" dirty="0" err="1">
                <a:solidFill>
                  <a:srgbClr val="374151"/>
                </a:solidFill>
                <a:effectLst/>
                <a:latin typeface="Söhne"/>
              </a:rPr>
              <a:t>i</a:t>
            </a:r>
            <a:r>
              <a:rPr lang="en-AU" b="0" i="0" u="none" strike="noStrike" dirty="0">
                <a:solidFill>
                  <a:srgbClr val="374151"/>
                </a:solidFill>
                <a:effectLst/>
                <a:latin typeface="Söhne"/>
              </a:rPr>
              <a:t>:</a:t>
            </a:r>
          </a:p>
          <a:p>
            <a:pPr marL="1143000" lvl="2" indent="-228600" algn="l">
              <a:buFont typeface="+mj-lt"/>
              <a:buAutoNum type="arabicPeriod"/>
            </a:pPr>
            <a:r>
              <a:rPr lang="en-AU" b="0" i="0" u="none" strike="noStrike" dirty="0">
                <a:solidFill>
                  <a:srgbClr val="374151"/>
                </a:solidFill>
                <a:effectLst/>
                <a:latin typeface="Söhne"/>
              </a:rPr>
              <a:t>Count the number of non-zero entries.</a:t>
            </a:r>
          </a:p>
          <a:p>
            <a:pPr marL="1143000" lvl="2" indent="-228600" algn="l">
              <a:buFont typeface="+mj-lt"/>
              <a:buAutoNum type="arabicPeriod"/>
            </a:pPr>
            <a:r>
              <a:rPr lang="en-AU" b="0" i="0" u="none" strike="noStrike" dirty="0">
                <a:solidFill>
                  <a:srgbClr val="374151"/>
                </a:solidFill>
                <a:effectLst/>
                <a:latin typeface="Söhne"/>
              </a:rPr>
              <a:t>If the count is not equal to 2, return false.</a:t>
            </a:r>
          </a:p>
          <a:p>
            <a:pPr marL="1143000" lvl="2" indent="-228600" algn="l">
              <a:buFont typeface="+mj-lt"/>
              <a:buAutoNum type="arabicPeriod"/>
            </a:pPr>
            <a:r>
              <a:rPr lang="en-AU" b="0" i="0" u="none" strike="noStrike" dirty="0">
                <a:solidFill>
                  <a:srgbClr val="374151"/>
                </a:solidFill>
                <a:effectLst/>
                <a:latin typeface="Söhne"/>
              </a:rPr>
              <a:t>If the non-zero entries do not form a cyclic pattern, return false.</a:t>
            </a:r>
          </a:p>
          <a:p>
            <a:pPr marL="742950" lvl="1" indent="-285750" algn="l">
              <a:buFont typeface="+mj-lt"/>
              <a:buAutoNum type="arabicPeriod"/>
            </a:pPr>
            <a:r>
              <a:rPr lang="en-AU" b="0" i="0" u="none" strike="noStrike" dirty="0">
                <a:solidFill>
                  <a:srgbClr val="374151"/>
                </a:solidFill>
                <a:effectLst/>
                <a:latin typeface="Söhne"/>
              </a:rPr>
              <a:t>For each column j:</a:t>
            </a:r>
          </a:p>
          <a:p>
            <a:pPr marL="1143000" lvl="2" indent="-228600" algn="l">
              <a:buFont typeface="+mj-lt"/>
              <a:buAutoNum type="arabicPeriod"/>
            </a:pPr>
            <a:r>
              <a:rPr lang="en-AU" b="0" i="0" u="none" strike="noStrike" dirty="0">
                <a:solidFill>
                  <a:srgbClr val="374151"/>
                </a:solidFill>
                <a:effectLst/>
                <a:latin typeface="Söhne"/>
              </a:rPr>
              <a:t>Count the number of non-zero entries.</a:t>
            </a:r>
          </a:p>
          <a:p>
            <a:pPr marL="1143000" lvl="2" indent="-228600" algn="l">
              <a:buFont typeface="+mj-lt"/>
              <a:buAutoNum type="arabicPeriod"/>
            </a:pPr>
            <a:r>
              <a:rPr lang="en-AU" b="0" i="0" u="none" strike="noStrike" dirty="0">
                <a:solidFill>
                  <a:srgbClr val="374151"/>
                </a:solidFill>
                <a:effectLst/>
                <a:latin typeface="Söhne"/>
              </a:rPr>
              <a:t>If the count is not equal to 2, return false.</a:t>
            </a:r>
          </a:p>
          <a:p>
            <a:pPr marL="1143000" lvl="2" indent="-228600" algn="l">
              <a:buFont typeface="+mj-lt"/>
              <a:buAutoNum type="arabicPeriod"/>
            </a:pPr>
            <a:r>
              <a:rPr lang="en-AU" b="0" i="0" u="none" strike="noStrike" dirty="0">
                <a:solidFill>
                  <a:srgbClr val="374151"/>
                </a:solidFill>
                <a:effectLst/>
                <a:latin typeface="Söhne"/>
              </a:rPr>
              <a:t>If the non-zero entries do not form a cyclic pattern, return false.</a:t>
            </a:r>
          </a:p>
          <a:p>
            <a:pPr marL="742950" lvl="1" indent="-285750" algn="l">
              <a:buFont typeface="+mj-lt"/>
              <a:buAutoNum type="arabicPeriod"/>
            </a:pPr>
            <a:r>
              <a:rPr lang="en-AU" b="0" i="0" u="none" strike="noStrike" dirty="0">
                <a:solidFill>
                  <a:srgbClr val="374151"/>
                </a:solidFill>
                <a:effectLst/>
                <a:latin typeface="Söhne"/>
              </a:rPr>
              <a:t>If all rows and columns pass the above checks, return true for ring topology.</a:t>
            </a:r>
          </a:p>
        </p:txBody>
      </p:sp>
      <p:sp>
        <p:nvSpPr>
          <p:cNvPr id="4" name="Slide Number Placeholder 3"/>
          <p:cNvSpPr>
            <a:spLocks noGrp="1"/>
          </p:cNvSpPr>
          <p:nvPr>
            <p:ph type="sldNum" sz="quarter" idx="5"/>
          </p:nvPr>
        </p:nvSpPr>
        <p:spPr/>
        <p:txBody>
          <a:bodyPr/>
          <a:lstStyle/>
          <a:p>
            <a:fld id="{000B8DE5-2058-4B59-8DF3-E2499D1B045A}" type="slidenum">
              <a:rPr lang="en-US" smtClean="0"/>
              <a:t>3</a:t>
            </a:fld>
            <a:endParaRPr lang="en-US"/>
          </a:p>
        </p:txBody>
      </p:sp>
    </p:spTree>
    <p:extLst>
      <p:ext uri="{BB962C8B-B14F-4D97-AF65-F5344CB8AC3E}">
        <p14:creationId xmlns:p14="http://schemas.microsoft.com/office/powerpoint/2010/main" val="703698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AU" sz="1800" b="0" i="0" u="none" strike="noStrike" dirty="0">
              <a:effectLst/>
              <a:latin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000B8DE5-2058-4B59-8DF3-E2499D1B045A}" type="slidenum">
              <a:rPr lang="en-US" smtClean="0"/>
              <a:t>21</a:t>
            </a:fld>
            <a:endParaRPr lang="en-US"/>
          </a:p>
        </p:txBody>
      </p:sp>
    </p:spTree>
    <p:extLst>
      <p:ext uri="{BB962C8B-B14F-4D97-AF65-F5344CB8AC3E}">
        <p14:creationId xmlns:p14="http://schemas.microsoft.com/office/powerpoint/2010/main" val="17538536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0B8DE5-2058-4B59-8DF3-E2499D1B045A}" type="slidenum">
              <a:rPr lang="en-US" smtClean="0"/>
              <a:t>22</a:t>
            </a:fld>
            <a:endParaRPr lang="en-US"/>
          </a:p>
        </p:txBody>
      </p:sp>
    </p:spTree>
    <p:extLst>
      <p:ext uri="{BB962C8B-B14F-4D97-AF65-F5344CB8AC3E}">
        <p14:creationId xmlns:p14="http://schemas.microsoft.com/office/powerpoint/2010/main" val="15155304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AU" sz="1800" b="0" i="0" u="none" strike="noStrike" dirty="0">
              <a:effectLst/>
              <a:latin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000B8DE5-2058-4B59-8DF3-E2499D1B045A}" type="slidenum">
              <a:rPr lang="en-US" smtClean="0"/>
              <a:t>23</a:t>
            </a:fld>
            <a:endParaRPr lang="en-US"/>
          </a:p>
        </p:txBody>
      </p:sp>
    </p:spTree>
    <p:extLst>
      <p:ext uri="{BB962C8B-B14F-4D97-AF65-F5344CB8AC3E}">
        <p14:creationId xmlns:p14="http://schemas.microsoft.com/office/powerpoint/2010/main" val="41219455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25</a:t>
            </a:fld>
            <a:endParaRPr lang="en-US"/>
          </a:p>
        </p:txBody>
      </p:sp>
    </p:spTree>
    <p:extLst>
      <p:ext uri="{BB962C8B-B14F-4D97-AF65-F5344CB8AC3E}">
        <p14:creationId xmlns:p14="http://schemas.microsoft.com/office/powerpoint/2010/main" val="28843832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26</a:t>
            </a:fld>
            <a:endParaRPr lang="en-US"/>
          </a:p>
        </p:txBody>
      </p:sp>
    </p:spTree>
    <p:extLst>
      <p:ext uri="{BB962C8B-B14F-4D97-AF65-F5344CB8AC3E}">
        <p14:creationId xmlns:p14="http://schemas.microsoft.com/office/powerpoint/2010/main" val="34227540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27</a:t>
            </a:fld>
            <a:endParaRPr lang="en-US"/>
          </a:p>
        </p:txBody>
      </p:sp>
    </p:spTree>
    <p:extLst>
      <p:ext uri="{BB962C8B-B14F-4D97-AF65-F5344CB8AC3E}">
        <p14:creationId xmlns:p14="http://schemas.microsoft.com/office/powerpoint/2010/main" val="41997319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28</a:t>
            </a:fld>
            <a:endParaRPr lang="en-US"/>
          </a:p>
        </p:txBody>
      </p:sp>
    </p:spTree>
    <p:extLst>
      <p:ext uri="{BB962C8B-B14F-4D97-AF65-F5344CB8AC3E}">
        <p14:creationId xmlns:p14="http://schemas.microsoft.com/office/powerpoint/2010/main" val="26961438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29</a:t>
            </a:fld>
            <a:endParaRPr lang="en-US"/>
          </a:p>
        </p:txBody>
      </p:sp>
    </p:spTree>
    <p:extLst>
      <p:ext uri="{BB962C8B-B14F-4D97-AF65-F5344CB8AC3E}">
        <p14:creationId xmlns:p14="http://schemas.microsoft.com/office/powerpoint/2010/main" val="13411365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30</a:t>
            </a:fld>
            <a:endParaRPr lang="en-US"/>
          </a:p>
        </p:txBody>
      </p:sp>
    </p:spTree>
    <p:extLst>
      <p:ext uri="{BB962C8B-B14F-4D97-AF65-F5344CB8AC3E}">
        <p14:creationId xmlns:p14="http://schemas.microsoft.com/office/powerpoint/2010/main" val="321255339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31</a:t>
            </a:fld>
            <a:endParaRPr lang="en-US"/>
          </a:p>
        </p:txBody>
      </p:sp>
    </p:spTree>
    <p:extLst>
      <p:ext uri="{BB962C8B-B14F-4D97-AF65-F5344CB8AC3E}">
        <p14:creationId xmlns:p14="http://schemas.microsoft.com/office/powerpoint/2010/main" val="13930668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algn="l">
              <a:buFont typeface="+mj-lt"/>
              <a:buNone/>
            </a:pPr>
            <a:r>
              <a:rPr lang="en-AU" b="0" i="0" u="none" strike="noStrike" dirty="0">
                <a:solidFill>
                  <a:srgbClr val="374151"/>
                </a:solidFill>
                <a:effectLst/>
                <a:latin typeface="Söhne"/>
              </a:rPr>
              <a:t>Ring Topology: In a ring topology, each device is connected to exactly two other devices, forming a closed loop. To check if the given matrix represents a ring topology, we can check if each row and column has exactly two non-zero entries, and if the non-zero entries form a cyclic pattern.</a:t>
            </a:r>
          </a:p>
          <a:p>
            <a:pPr algn="l">
              <a:buFont typeface="+mj-lt"/>
              <a:buNone/>
            </a:pPr>
            <a:endParaRPr lang="en-AU" b="0" i="0" u="none" strike="noStrike" dirty="0">
              <a:solidFill>
                <a:srgbClr val="374151"/>
              </a:solidFill>
              <a:effectLst/>
              <a:latin typeface="Söhne"/>
            </a:endParaRPr>
          </a:p>
          <a:p>
            <a:pPr algn="l">
              <a:buFont typeface="+mj-lt"/>
              <a:buNone/>
            </a:pPr>
            <a:r>
              <a:rPr lang="en-AU" b="0" i="0" u="none" strike="noStrike" dirty="0">
                <a:solidFill>
                  <a:srgbClr val="374151"/>
                </a:solidFill>
                <a:effectLst/>
                <a:latin typeface="Söhne"/>
              </a:rPr>
              <a:t>Check if the given matrix represents a ring topology:</a:t>
            </a:r>
          </a:p>
          <a:p>
            <a:pPr marL="742950" lvl="1" indent="-285750" algn="l">
              <a:buFont typeface="+mj-lt"/>
              <a:buAutoNum type="arabicPeriod"/>
            </a:pPr>
            <a:r>
              <a:rPr lang="en-AU" b="0" i="0" u="none" strike="noStrike" dirty="0">
                <a:solidFill>
                  <a:srgbClr val="374151"/>
                </a:solidFill>
                <a:effectLst/>
                <a:latin typeface="Söhne"/>
              </a:rPr>
              <a:t>For each row </a:t>
            </a:r>
            <a:r>
              <a:rPr lang="en-AU" b="0" i="0" u="none" strike="noStrike" dirty="0" err="1">
                <a:solidFill>
                  <a:srgbClr val="374151"/>
                </a:solidFill>
                <a:effectLst/>
                <a:latin typeface="Söhne"/>
              </a:rPr>
              <a:t>i</a:t>
            </a:r>
            <a:r>
              <a:rPr lang="en-AU" b="0" i="0" u="none" strike="noStrike" dirty="0">
                <a:solidFill>
                  <a:srgbClr val="374151"/>
                </a:solidFill>
                <a:effectLst/>
                <a:latin typeface="Söhne"/>
              </a:rPr>
              <a:t>:</a:t>
            </a:r>
          </a:p>
          <a:p>
            <a:pPr marL="1143000" lvl="2" indent="-228600" algn="l">
              <a:buFont typeface="+mj-lt"/>
              <a:buAutoNum type="arabicPeriod"/>
            </a:pPr>
            <a:r>
              <a:rPr lang="en-AU" b="0" i="0" u="none" strike="noStrike" dirty="0">
                <a:solidFill>
                  <a:srgbClr val="374151"/>
                </a:solidFill>
                <a:effectLst/>
                <a:latin typeface="Söhne"/>
              </a:rPr>
              <a:t>Count the number of non-zero entries.</a:t>
            </a:r>
          </a:p>
          <a:p>
            <a:pPr marL="1143000" lvl="2" indent="-228600" algn="l">
              <a:buFont typeface="+mj-lt"/>
              <a:buAutoNum type="arabicPeriod"/>
            </a:pPr>
            <a:r>
              <a:rPr lang="en-AU" b="0" i="0" u="none" strike="noStrike" dirty="0">
                <a:solidFill>
                  <a:srgbClr val="374151"/>
                </a:solidFill>
                <a:effectLst/>
                <a:latin typeface="Söhne"/>
              </a:rPr>
              <a:t>If the count is not equal to 2, return false.</a:t>
            </a:r>
          </a:p>
          <a:p>
            <a:pPr marL="1143000" lvl="2" indent="-228600" algn="l">
              <a:buFont typeface="+mj-lt"/>
              <a:buAutoNum type="arabicPeriod"/>
            </a:pPr>
            <a:r>
              <a:rPr lang="en-AU" b="0" i="0" u="none" strike="noStrike" dirty="0">
                <a:solidFill>
                  <a:srgbClr val="374151"/>
                </a:solidFill>
                <a:effectLst/>
                <a:latin typeface="Söhne"/>
              </a:rPr>
              <a:t>If the non-zero entries do not form a cyclic pattern, return false.</a:t>
            </a:r>
          </a:p>
          <a:p>
            <a:pPr marL="742950" lvl="1" indent="-285750" algn="l">
              <a:buFont typeface="+mj-lt"/>
              <a:buAutoNum type="arabicPeriod"/>
            </a:pPr>
            <a:r>
              <a:rPr lang="en-AU" b="0" i="0" u="none" strike="noStrike" dirty="0">
                <a:solidFill>
                  <a:srgbClr val="374151"/>
                </a:solidFill>
                <a:effectLst/>
                <a:latin typeface="Söhne"/>
              </a:rPr>
              <a:t>For each column j:</a:t>
            </a:r>
          </a:p>
          <a:p>
            <a:pPr marL="1143000" lvl="2" indent="-228600" algn="l">
              <a:buFont typeface="+mj-lt"/>
              <a:buAutoNum type="arabicPeriod"/>
            </a:pPr>
            <a:r>
              <a:rPr lang="en-AU" b="0" i="0" u="none" strike="noStrike" dirty="0">
                <a:solidFill>
                  <a:srgbClr val="374151"/>
                </a:solidFill>
                <a:effectLst/>
                <a:latin typeface="Söhne"/>
              </a:rPr>
              <a:t>Count the number of non-zero entries.</a:t>
            </a:r>
          </a:p>
          <a:p>
            <a:pPr marL="1143000" lvl="2" indent="-228600" algn="l">
              <a:buFont typeface="+mj-lt"/>
              <a:buAutoNum type="arabicPeriod"/>
            </a:pPr>
            <a:r>
              <a:rPr lang="en-AU" b="0" i="0" u="none" strike="noStrike" dirty="0">
                <a:solidFill>
                  <a:srgbClr val="374151"/>
                </a:solidFill>
                <a:effectLst/>
                <a:latin typeface="Söhne"/>
              </a:rPr>
              <a:t>If the count is not equal to 2, return false.</a:t>
            </a:r>
          </a:p>
          <a:p>
            <a:pPr marL="1143000" lvl="2" indent="-228600" algn="l">
              <a:buFont typeface="+mj-lt"/>
              <a:buAutoNum type="arabicPeriod"/>
            </a:pPr>
            <a:r>
              <a:rPr lang="en-AU" b="0" i="0" u="none" strike="noStrike" dirty="0">
                <a:solidFill>
                  <a:srgbClr val="374151"/>
                </a:solidFill>
                <a:effectLst/>
                <a:latin typeface="Söhne"/>
              </a:rPr>
              <a:t>If the non-zero entries do not form a cyclic pattern, return false.</a:t>
            </a:r>
          </a:p>
          <a:p>
            <a:pPr marL="742950" lvl="1" indent="-285750" algn="l">
              <a:buFont typeface="+mj-lt"/>
              <a:buAutoNum type="arabicPeriod"/>
            </a:pPr>
            <a:r>
              <a:rPr lang="en-AU" b="0" i="0" u="none" strike="noStrike" dirty="0">
                <a:solidFill>
                  <a:srgbClr val="374151"/>
                </a:solidFill>
                <a:effectLst/>
                <a:latin typeface="Söhne"/>
              </a:rPr>
              <a:t>If all rows and columns pass the above checks, return true for ring topology.</a:t>
            </a:r>
          </a:p>
        </p:txBody>
      </p:sp>
      <p:sp>
        <p:nvSpPr>
          <p:cNvPr id="4" name="Slide Number Placeholder 3"/>
          <p:cNvSpPr>
            <a:spLocks noGrp="1"/>
          </p:cNvSpPr>
          <p:nvPr>
            <p:ph type="sldNum" sz="quarter" idx="5"/>
          </p:nvPr>
        </p:nvSpPr>
        <p:spPr/>
        <p:txBody>
          <a:bodyPr/>
          <a:lstStyle/>
          <a:p>
            <a:fld id="{000B8DE5-2058-4B59-8DF3-E2499D1B045A}" type="slidenum">
              <a:rPr lang="en-US" smtClean="0"/>
              <a:t>4</a:t>
            </a:fld>
            <a:endParaRPr lang="en-US"/>
          </a:p>
        </p:txBody>
      </p:sp>
    </p:spTree>
    <p:extLst>
      <p:ext uri="{BB962C8B-B14F-4D97-AF65-F5344CB8AC3E}">
        <p14:creationId xmlns:p14="http://schemas.microsoft.com/office/powerpoint/2010/main" val="184892612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32</a:t>
            </a:fld>
            <a:endParaRPr lang="en-US"/>
          </a:p>
        </p:txBody>
      </p:sp>
    </p:spTree>
    <p:extLst>
      <p:ext uri="{BB962C8B-B14F-4D97-AF65-F5344CB8AC3E}">
        <p14:creationId xmlns:p14="http://schemas.microsoft.com/office/powerpoint/2010/main" val="407315373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33</a:t>
            </a:fld>
            <a:endParaRPr lang="en-US"/>
          </a:p>
        </p:txBody>
      </p:sp>
    </p:spTree>
    <p:extLst>
      <p:ext uri="{BB962C8B-B14F-4D97-AF65-F5344CB8AC3E}">
        <p14:creationId xmlns:p14="http://schemas.microsoft.com/office/powerpoint/2010/main" val="235621164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34</a:t>
            </a:fld>
            <a:endParaRPr lang="en-US"/>
          </a:p>
        </p:txBody>
      </p:sp>
    </p:spTree>
    <p:extLst>
      <p:ext uri="{BB962C8B-B14F-4D97-AF65-F5344CB8AC3E}">
        <p14:creationId xmlns:p14="http://schemas.microsoft.com/office/powerpoint/2010/main" val="378483680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35</a:t>
            </a:fld>
            <a:endParaRPr lang="en-US"/>
          </a:p>
        </p:txBody>
      </p:sp>
    </p:spTree>
    <p:extLst>
      <p:ext uri="{BB962C8B-B14F-4D97-AF65-F5344CB8AC3E}">
        <p14:creationId xmlns:p14="http://schemas.microsoft.com/office/powerpoint/2010/main" val="359221811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36</a:t>
            </a:fld>
            <a:endParaRPr lang="en-US"/>
          </a:p>
        </p:txBody>
      </p:sp>
    </p:spTree>
    <p:extLst>
      <p:ext uri="{BB962C8B-B14F-4D97-AF65-F5344CB8AC3E}">
        <p14:creationId xmlns:p14="http://schemas.microsoft.com/office/powerpoint/2010/main" val="229608391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37</a:t>
            </a:fld>
            <a:endParaRPr lang="en-US"/>
          </a:p>
        </p:txBody>
      </p:sp>
    </p:spTree>
    <p:extLst>
      <p:ext uri="{BB962C8B-B14F-4D97-AF65-F5344CB8AC3E}">
        <p14:creationId xmlns:p14="http://schemas.microsoft.com/office/powerpoint/2010/main" val="404555796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38</a:t>
            </a:fld>
            <a:endParaRPr lang="en-US"/>
          </a:p>
        </p:txBody>
      </p:sp>
    </p:spTree>
    <p:extLst>
      <p:ext uri="{BB962C8B-B14F-4D97-AF65-F5344CB8AC3E}">
        <p14:creationId xmlns:p14="http://schemas.microsoft.com/office/powerpoint/2010/main" val="355106208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39</a:t>
            </a:fld>
            <a:endParaRPr lang="en-US"/>
          </a:p>
        </p:txBody>
      </p:sp>
    </p:spTree>
    <p:extLst>
      <p:ext uri="{BB962C8B-B14F-4D97-AF65-F5344CB8AC3E}">
        <p14:creationId xmlns:p14="http://schemas.microsoft.com/office/powerpoint/2010/main" val="95765358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40</a:t>
            </a:fld>
            <a:endParaRPr lang="en-US"/>
          </a:p>
        </p:txBody>
      </p:sp>
    </p:spTree>
    <p:extLst>
      <p:ext uri="{BB962C8B-B14F-4D97-AF65-F5344CB8AC3E}">
        <p14:creationId xmlns:p14="http://schemas.microsoft.com/office/powerpoint/2010/main" val="15766489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algn="l">
              <a:buFont typeface="+mj-lt"/>
              <a:buNone/>
            </a:pPr>
            <a:r>
              <a:rPr lang="en-AU" b="0" i="0" u="none" strike="noStrike" dirty="0">
                <a:solidFill>
                  <a:srgbClr val="374151"/>
                </a:solidFill>
                <a:effectLst/>
                <a:latin typeface="Söhne"/>
              </a:rPr>
              <a:t>Ring Topology: In a ring topology, each device is connected to exactly two other devices, forming a closed loop. To check if the given matrix represents a ring topology, we can check if each row and column has exactly two non-zero entries, and if the non-zero entries form a cyclic pattern.</a:t>
            </a:r>
          </a:p>
          <a:p>
            <a:pPr algn="l">
              <a:buFont typeface="+mj-lt"/>
              <a:buNone/>
            </a:pPr>
            <a:endParaRPr lang="en-AU" b="0" i="0" u="none" strike="noStrike" dirty="0">
              <a:solidFill>
                <a:srgbClr val="374151"/>
              </a:solidFill>
              <a:effectLst/>
              <a:latin typeface="Söhne"/>
            </a:endParaRPr>
          </a:p>
          <a:p>
            <a:pPr algn="l">
              <a:buFont typeface="+mj-lt"/>
              <a:buNone/>
            </a:pPr>
            <a:r>
              <a:rPr lang="en-AU" b="0" i="0" u="none" strike="noStrike" dirty="0">
                <a:solidFill>
                  <a:srgbClr val="374151"/>
                </a:solidFill>
                <a:effectLst/>
                <a:latin typeface="Söhne"/>
              </a:rPr>
              <a:t>Check if the given matrix represents a ring topology:</a:t>
            </a:r>
          </a:p>
          <a:p>
            <a:pPr marL="742950" lvl="1" indent="-285750" algn="l">
              <a:buFont typeface="+mj-lt"/>
              <a:buAutoNum type="arabicPeriod"/>
            </a:pPr>
            <a:r>
              <a:rPr lang="en-AU" b="0" i="0" u="none" strike="noStrike" dirty="0">
                <a:solidFill>
                  <a:srgbClr val="374151"/>
                </a:solidFill>
                <a:effectLst/>
                <a:latin typeface="Söhne"/>
              </a:rPr>
              <a:t>For each row </a:t>
            </a:r>
            <a:r>
              <a:rPr lang="en-AU" b="0" i="0" u="none" strike="noStrike" dirty="0" err="1">
                <a:solidFill>
                  <a:srgbClr val="374151"/>
                </a:solidFill>
                <a:effectLst/>
                <a:latin typeface="Söhne"/>
              </a:rPr>
              <a:t>i</a:t>
            </a:r>
            <a:r>
              <a:rPr lang="en-AU" b="0" i="0" u="none" strike="noStrike" dirty="0">
                <a:solidFill>
                  <a:srgbClr val="374151"/>
                </a:solidFill>
                <a:effectLst/>
                <a:latin typeface="Söhne"/>
              </a:rPr>
              <a:t>:</a:t>
            </a:r>
          </a:p>
          <a:p>
            <a:pPr marL="1143000" lvl="2" indent="-228600" algn="l">
              <a:buFont typeface="+mj-lt"/>
              <a:buAutoNum type="arabicPeriod"/>
            </a:pPr>
            <a:r>
              <a:rPr lang="en-AU" b="0" i="0" u="none" strike="noStrike" dirty="0">
                <a:solidFill>
                  <a:srgbClr val="374151"/>
                </a:solidFill>
                <a:effectLst/>
                <a:latin typeface="Söhne"/>
              </a:rPr>
              <a:t>Count the number of non-zero entries.</a:t>
            </a:r>
          </a:p>
          <a:p>
            <a:pPr marL="1143000" lvl="2" indent="-228600" algn="l">
              <a:buFont typeface="+mj-lt"/>
              <a:buAutoNum type="arabicPeriod"/>
            </a:pPr>
            <a:r>
              <a:rPr lang="en-AU" b="0" i="0" u="none" strike="noStrike" dirty="0">
                <a:solidFill>
                  <a:srgbClr val="374151"/>
                </a:solidFill>
                <a:effectLst/>
                <a:latin typeface="Söhne"/>
              </a:rPr>
              <a:t>If the count is not equal to 2, return false.</a:t>
            </a:r>
          </a:p>
          <a:p>
            <a:pPr marL="1143000" lvl="2" indent="-228600" algn="l">
              <a:buFont typeface="+mj-lt"/>
              <a:buAutoNum type="arabicPeriod"/>
            </a:pPr>
            <a:r>
              <a:rPr lang="en-AU" b="0" i="0" u="none" strike="noStrike" dirty="0">
                <a:solidFill>
                  <a:srgbClr val="374151"/>
                </a:solidFill>
                <a:effectLst/>
                <a:latin typeface="Söhne"/>
              </a:rPr>
              <a:t>If the non-zero entries do not form a cyclic pattern, return false.</a:t>
            </a:r>
          </a:p>
          <a:p>
            <a:pPr marL="742950" lvl="1" indent="-285750" algn="l">
              <a:buFont typeface="+mj-lt"/>
              <a:buAutoNum type="arabicPeriod"/>
            </a:pPr>
            <a:r>
              <a:rPr lang="en-AU" b="0" i="0" u="none" strike="noStrike" dirty="0">
                <a:solidFill>
                  <a:srgbClr val="374151"/>
                </a:solidFill>
                <a:effectLst/>
                <a:latin typeface="Söhne"/>
              </a:rPr>
              <a:t>For each column j:</a:t>
            </a:r>
          </a:p>
          <a:p>
            <a:pPr marL="1143000" lvl="2" indent="-228600" algn="l">
              <a:buFont typeface="+mj-lt"/>
              <a:buAutoNum type="arabicPeriod"/>
            </a:pPr>
            <a:r>
              <a:rPr lang="en-AU" b="0" i="0" u="none" strike="noStrike" dirty="0">
                <a:solidFill>
                  <a:srgbClr val="374151"/>
                </a:solidFill>
                <a:effectLst/>
                <a:latin typeface="Söhne"/>
              </a:rPr>
              <a:t>Count the number of non-zero entries.</a:t>
            </a:r>
          </a:p>
          <a:p>
            <a:pPr marL="1143000" lvl="2" indent="-228600" algn="l">
              <a:buFont typeface="+mj-lt"/>
              <a:buAutoNum type="arabicPeriod"/>
            </a:pPr>
            <a:r>
              <a:rPr lang="en-AU" b="0" i="0" u="none" strike="noStrike" dirty="0">
                <a:solidFill>
                  <a:srgbClr val="374151"/>
                </a:solidFill>
                <a:effectLst/>
                <a:latin typeface="Söhne"/>
              </a:rPr>
              <a:t>If the count is not equal to 2, return false.</a:t>
            </a:r>
          </a:p>
          <a:p>
            <a:pPr marL="1143000" lvl="2" indent="-228600" algn="l">
              <a:buFont typeface="+mj-lt"/>
              <a:buAutoNum type="arabicPeriod"/>
            </a:pPr>
            <a:r>
              <a:rPr lang="en-AU" b="0" i="0" u="none" strike="noStrike" dirty="0">
                <a:solidFill>
                  <a:srgbClr val="374151"/>
                </a:solidFill>
                <a:effectLst/>
                <a:latin typeface="Söhne"/>
              </a:rPr>
              <a:t>If the non-zero entries do not form a cyclic pattern, return false.</a:t>
            </a:r>
          </a:p>
          <a:p>
            <a:pPr marL="742950" lvl="1" indent="-285750" algn="l">
              <a:buFont typeface="+mj-lt"/>
              <a:buAutoNum type="arabicPeriod"/>
            </a:pPr>
            <a:r>
              <a:rPr lang="en-AU" b="0" i="0" u="none" strike="noStrike" dirty="0">
                <a:solidFill>
                  <a:srgbClr val="374151"/>
                </a:solidFill>
                <a:effectLst/>
                <a:latin typeface="Söhne"/>
              </a:rPr>
              <a:t>If all rows and columns pass the above checks, return true for ring topology.</a:t>
            </a:r>
          </a:p>
        </p:txBody>
      </p:sp>
      <p:sp>
        <p:nvSpPr>
          <p:cNvPr id="4" name="Slide Number Placeholder 3"/>
          <p:cNvSpPr>
            <a:spLocks noGrp="1"/>
          </p:cNvSpPr>
          <p:nvPr>
            <p:ph type="sldNum" sz="quarter" idx="5"/>
          </p:nvPr>
        </p:nvSpPr>
        <p:spPr/>
        <p:txBody>
          <a:bodyPr/>
          <a:lstStyle/>
          <a:p>
            <a:fld id="{000B8DE5-2058-4B59-8DF3-E2499D1B045A}" type="slidenum">
              <a:rPr lang="en-US" smtClean="0"/>
              <a:t>5</a:t>
            </a:fld>
            <a:endParaRPr lang="en-US"/>
          </a:p>
        </p:txBody>
      </p:sp>
    </p:spTree>
    <p:extLst>
      <p:ext uri="{BB962C8B-B14F-4D97-AF65-F5344CB8AC3E}">
        <p14:creationId xmlns:p14="http://schemas.microsoft.com/office/powerpoint/2010/main" val="7543425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0B8DE5-2058-4B59-8DF3-E2499D1B045A}" type="slidenum">
              <a:rPr lang="en-US" smtClean="0"/>
              <a:t>6</a:t>
            </a:fld>
            <a:endParaRPr lang="en-US"/>
          </a:p>
        </p:txBody>
      </p:sp>
    </p:spTree>
    <p:extLst>
      <p:ext uri="{BB962C8B-B14F-4D97-AF65-F5344CB8AC3E}">
        <p14:creationId xmlns:p14="http://schemas.microsoft.com/office/powerpoint/2010/main" val="18507502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algn="l">
              <a:buFont typeface="+mj-lt"/>
              <a:buAutoNum type="arabicPeriod"/>
            </a:pPr>
            <a:r>
              <a:rPr lang="en-AU" b="0" i="0" u="none" strike="noStrike" dirty="0">
                <a:solidFill>
                  <a:srgbClr val="D1D5DB"/>
                </a:solidFill>
                <a:effectLst/>
                <a:latin typeface="Söhne"/>
              </a:rPr>
              <a:t>Starting with the first element, find the smallest element in the list.</a:t>
            </a:r>
          </a:p>
          <a:p>
            <a:pPr marL="742950" lvl="1" indent="-285750" algn="l">
              <a:buFont typeface="+mj-lt"/>
              <a:buAutoNum type="arabicPeriod"/>
            </a:pPr>
            <a:r>
              <a:rPr lang="en-AU" b="0" i="0" u="none" strike="noStrike" dirty="0">
                <a:solidFill>
                  <a:srgbClr val="D1D5DB"/>
                </a:solidFill>
                <a:effectLst/>
                <a:latin typeface="Söhne"/>
              </a:rPr>
              <a:t>In this case, the smallest element is 17.</a:t>
            </a:r>
          </a:p>
          <a:p>
            <a:pPr algn="l">
              <a:buFont typeface="+mj-lt"/>
              <a:buAutoNum type="arabicPeriod"/>
            </a:pPr>
            <a:r>
              <a:rPr lang="en-AU" b="0" i="0" u="none" strike="noStrike" dirty="0">
                <a:solidFill>
                  <a:srgbClr val="D1D5DB"/>
                </a:solidFill>
                <a:effectLst/>
                <a:latin typeface="Söhne"/>
              </a:rPr>
              <a:t>Swap the smallest element with the first element in the list.</a:t>
            </a:r>
          </a:p>
          <a:p>
            <a:pPr marL="742950" lvl="1" indent="-285750" algn="l">
              <a:buFont typeface="+mj-lt"/>
              <a:buAutoNum type="arabicPeriod"/>
            </a:pPr>
            <a:r>
              <a:rPr lang="en-AU" b="0" i="0" u="none" strike="noStrike" dirty="0">
                <a:solidFill>
                  <a:srgbClr val="D1D5DB"/>
                </a:solidFill>
                <a:effectLst/>
                <a:latin typeface="Söhne"/>
              </a:rPr>
              <a:t>The list now becomes: 17, 45, 68, 90, 29, 34, 89.</a:t>
            </a:r>
          </a:p>
          <a:p>
            <a:pPr algn="l">
              <a:buFont typeface="+mj-lt"/>
              <a:buAutoNum type="arabicPeriod"/>
            </a:pPr>
            <a:r>
              <a:rPr lang="en-AU" b="0" i="0" u="none" strike="noStrike" dirty="0">
                <a:solidFill>
                  <a:srgbClr val="D1D5DB"/>
                </a:solidFill>
                <a:effectLst/>
                <a:latin typeface="Söhne"/>
              </a:rPr>
              <a:t>Move to the second element in the list and repeat steps 1 and 2 for the remaining unsorted elements.</a:t>
            </a:r>
          </a:p>
          <a:p>
            <a:pPr marL="742950" lvl="1" indent="-285750" algn="l">
              <a:buFont typeface="+mj-lt"/>
              <a:buAutoNum type="arabicPeriod"/>
            </a:pPr>
            <a:r>
              <a:rPr lang="en-AU" b="0" i="0" u="none" strike="noStrike" dirty="0">
                <a:solidFill>
                  <a:srgbClr val="D1D5DB"/>
                </a:solidFill>
                <a:effectLst/>
                <a:latin typeface="Söhne"/>
              </a:rPr>
              <a:t>The smallest element in the remaining unsorted elements (45, 68, 90, 29, 34, 89) is 29.</a:t>
            </a:r>
          </a:p>
          <a:p>
            <a:pPr marL="742950" lvl="1" indent="-285750" algn="l">
              <a:buFont typeface="+mj-lt"/>
              <a:buAutoNum type="arabicPeriod"/>
            </a:pPr>
            <a:r>
              <a:rPr lang="en-AU" b="0" i="0" u="none" strike="noStrike" dirty="0">
                <a:solidFill>
                  <a:srgbClr val="D1D5DB"/>
                </a:solidFill>
                <a:effectLst/>
                <a:latin typeface="Söhne"/>
              </a:rPr>
              <a:t>Swap 29 with the second element in the list.</a:t>
            </a:r>
          </a:p>
          <a:p>
            <a:pPr marL="742950" lvl="1" indent="-285750" algn="l">
              <a:buFont typeface="+mj-lt"/>
              <a:buAutoNum type="arabicPeriod"/>
            </a:pPr>
            <a:r>
              <a:rPr lang="en-AU" b="0" i="0" u="none" strike="noStrike" dirty="0">
                <a:solidFill>
                  <a:srgbClr val="D1D5DB"/>
                </a:solidFill>
                <a:effectLst/>
                <a:latin typeface="Söhne"/>
              </a:rPr>
              <a:t>The list now becomes: 17, 29, 68, 90, 45, 34, 89.</a:t>
            </a:r>
          </a:p>
          <a:p>
            <a:pPr algn="l">
              <a:buFont typeface="+mj-lt"/>
              <a:buAutoNum type="arabicPeriod"/>
            </a:pPr>
            <a:r>
              <a:rPr lang="en-AU" b="0" i="0" u="none" strike="noStrike" dirty="0">
                <a:solidFill>
                  <a:srgbClr val="D1D5DB"/>
                </a:solidFill>
                <a:effectLst/>
                <a:latin typeface="Söhne"/>
              </a:rPr>
              <a:t>Repeat step 3 for the remaining unsorted elements.</a:t>
            </a:r>
          </a:p>
          <a:p>
            <a:pPr marL="742950" lvl="1" indent="-285750" algn="l">
              <a:buFont typeface="+mj-lt"/>
              <a:buAutoNum type="arabicPeriod"/>
            </a:pPr>
            <a:r>
              <a:rPr lang="en-AU" b="0" i="0" u="none" strike="noStrike" dirty="0">
                <a:solidFill>
                  <a:srgbClr val="D1D5DB"/>
                </a:solidFill>
                <a:effectLst/>
                <a:latin typeface="Söhne"/>
              </a:rPr>
              <a:t>The smallest element in the remaining unsorted elements (68, 90, 45, 34, 89) is 34.</a:t>
            </a:r>
          </a:p>
          <a:p>
            <a:pPr marL="742950" lvl="1" indent="-285750" algn="l">
              <a:buFont typeface="+mj-lt"/>
              <a:buAutoNum type="arabicPeriod"/>
            </a:pPr>
            <a:r>
              <a:rPr lang="en-AU" b="0" i="0" u="none" strike="noStrike" dirty="0">
                <a:solidFill>
                  <a:srgbClr val="D1D5DB"/>
                </a:solidFill>
                <a:effectLst/>
                <a:latin typeface="Söhne"/>
              </a:rPr>
              <a:t>Swap 34 with the third element in the list.</a:t>
            </a:r>
          </a:p>
          <a:p>
            <a:pPr marL="742950" lvl="1" indent="-285750" algn="l">
              <a:buFont typeface="+mj-lt"/>
              <a:buAutoNum type="arabicPeriod"/>
            </a:pPr>
            <a:r>
              <a:rPr lang="en-AU" b="0" i="0" u="none" strike="noStrike" dirty="0">
                <a:solidFill>
                  <a:srgbClr val="D1D5DB"/>
                </a:solidFill>
                <a:effectLst/>
                <a:latin typeface="Söhne"/>
              </a:rPr>
              <a:t>The list now becomes: 17, 29, 34, 90, 45, 68, 89.</a:t>
            </a:r>
          </a:p>
          <a:p>
            <a:pPr algn="l">
              <a:buFont typeface="+mj-lt"/>
              <a:buAutoNum type="arabicPeriod"/>
            </a:pPr>
            <a:r>
              <a:rPr lang="en-AU" b="0" i="0" u="none" strike="noStrike" dirty="0">
                <a:solidFill>
                  <a:srgbClr val="D1D5DB"/>
                </a:solidFill>
                <a:effectLst/>
                <a:latin typeface="Söhne"/>
              </a:rPr>
              <a:t>Repeat step 3 for the remaining unsorted elements.</a:t>
            </a:r>
          </a:p>
          <a:p>
            <a:pPr marL="742950" lvl="1" indent="-285750" algn="l">
              <a:buFont typeface="+mj-lt"/>
              <a:buAutoNum type="arabicPeriod"/>
            </a:pPr>
            <a:r>
              <a:rPr lang="en-AU" b="0" i="0" u="none" strike="noStrike" dirty="0">
                <a:solidFill>
                  <a:srgbClr val="D1D5DB"/>
                </a:solidFill>
                <a:effectLst/>
                <a:latin typeface="Söhne"/>
              </a:rPr>
              <a:t>The smallest element in the remaining unsorted elements (90, 45, 68, 89) is 45.</a:t>
            </a:r>
          </a:p>
          <a:p>
            <a:pPr marL="742950" lvl="1" indent="-285750" algn="l">
              <a:buFont typeface="+mj-lt"/>
              <a:buAutoNum type="arabicPeriod"/>
            </a:pPr>
            <a:r>
              <a:rPr lang="en-AU" b="0" i="0" u="none" strike="noStrike" dirty="0">
                <a:solidFill>
                  <a:srgbClr val="D1D5DB"/>
                </a:solidFill>
                <a:effectLst/>
                <a:latin typeface="Söhne"/>
              </a:rPr>
              <a:t>Swap 45 with the fourth element in the list.</a:t>
            </a:r>
          </a:p>
          <a:p>
            <a:pPr marL="742950" lvl="1" indent="-285750" algn="l">
              <a:buFont typeface="+mj-lt"/>
              <a:buAutoNum type="arabicPeriod"/>
            </a:pPr>
            <a:r>
              <a:rPr lang="en-AU" b="0" i="0" u="none" strike="noStrike" dirty="0">
                <a:solidFill>
                  <a:srgbClr val="D1D5DB"/>
                </a:solidFill>
                <a:effectLst/>
                <a:latin typeface="Söhne"/>
              </a:rPr>
              <a:t>The list now becomes: 17, 29, 34, 45, 90, 68, 89.</a:t>
            </a:r>
          </a:p>
          <a:p>
            <a:pPr algn="l">
              <a:buFont typeface="+mj-lt"/>
              <a:buAutoNum type="arabicPeriod"/>
            </a:pPr>
            <a:r>
              <a:rPr lang="en-AU" b="0" i="0" u="none" strike="noStrike" dirty="0">
                <a:solidFill>
                  <a:srgbClr val="D1D5DB"/>
                </a:solidFill>
                <a:effectLst/>
                <a:latin typeface="Söhne"/>
              </a:rPr>
              <a:t>Repeat step 3 for the remaining unsorted elements.</a:t>
            </a:r>
          </a:p>
          <a:p>
            <a:pPr marL="742950" lvl="1" indent="-285750" algn="l">
              <a:buFont typeface="+mj-lt"/>
              <a:buAutoNum type="arabicPeriod"/>
            </a:pPr>
            <a:r>
              <a:rPr lang="en-AU" b="0" i="0" u="none" strike="noStrike" dirty="0">
                <a:solidFill>
                  <a:srgbClr val="D1D5DB"/>
                </a:solidFill>
                <a:effectLst/>
                <a:latin typeface="Söhne"/>
              </a:rPr>
              <a:t>The smallest element in the remaining unsorted elements (90, 68, 89) is 68.</a:t>
            </a:r>
          </a:p>
          <a:p>
            <a:pPr marL="742950" lvl="1" indent="-285750" algn="l">
              <a:buFont typeface="+mj-lt"/>
              <a:buAutoNum type="arabicPeriod"/>
            </a:pPr>
            <a:r>
              <a:rPr lang="en-AU" b="0" i="0" u="none" strike="noStrike" dirty="0">
                <a:solidFill>
                  <a:srgbClr val="D1D5DB"/>
                </a:solidFill>
                <a:effectLst/>
                <a:latin typeface="Söhne"/>
              </a:rPr>
              <a:t>Swap 68 with the fifth element in the list.</a:t>
            </a:r>
          </a:p>
          <a:p>
            <a:pPr marL="742950" lvl="1" indent="-285750" algn="l">
              <a:buFont typeface="+mj-lt"/>
              <a:buAutoNum type="arabicPeriod"/>
            </a:pPr>
            <a:r>
              <a:rPr lang="en-AU" b="0" i="0" u="none" strike="noStrike" dirty="0">
                <a:solidFill>
                  <a:srgbClr val="D1D5DB"/>
                </a:solidFill>
                <a:effectLst/>
                <a:latin typeface="Söhne"/>
              </a:rPr>
              <a:t>The list now becomes: 17, 29, 34, 45, 68, 90, 89.</a:t>
            </a:r>
          </a:p>
          <a:p>
            <a:pPr algn="l">
              <a:buFont typeface="+mj-lt"/>
              <a:buAutoNum type="arabicPeriod"/>
            </a:pPr>
            <a:r>
              <a:rPr lang="en-AU" b="0" i="0" u="none" strike="noStrike" dirty="0">
                <a:solidFill>
                  <a:srgbClr val="D1D5DB"/>
                </a:solidFill>
                <a:effectLst/>
                <a:latin typeface="Söhne"/>
              </a:rPr>
              <a:t>Repeat step 3 for the remaining unsorted elements.</a:t>
            </a:r>
          </a:p>
          <a:p>
            <a:pPr marL="742950" lvl="1" indent="-285750" algn="l">
              <a:buFont typeface="+mj-lt"/>
              <a:buAutoNum type="arabicPeriod"/>
            </a:pPr>
            <a:r>
              <a:rPr lang="en-AU" b="0" i="0" u="none" strike="noStrike" dirty="0">
                <a:solidFill>
                  <a:srgbClr val="D1D5DB"/>
                </a:solidFill>
                <a:effectLst/>
                <a:latin typeface="Söhne"/>
              </a:rPr>
              <a:t>The smallest element in the remaining unsorted elements (90, 89) is 89.</a:t>
            </a:r>
          </a:p>
          <a:p>
            <a:pPr marL="742950" lvl="1" indent="-285750" algn="l">
              <a:buFont typeface="+mj-lt"/>
              <a:buAutoNum type="arabicPeriod"/>
            </a:pPr>
            <a:r>
              <a:rPr lang="en-AU" b="0" i="0" u="none" strike="noStrike" dirty="0">
                <a:solidFill>
                  <a:srgbClr val="D1D5DB"/>
                </a:solidFill>
                <a:effectLst/>
                <a:latin typeface="Söhne"/>
              </a:rPr>
              <a:t>Swap 89 with the sixth element in the list.</a:t>
            </a:r>
          </a:p>
          <a:p>
            <a:pPr marL="742950" lvl="1" indent="-285750" algn="l">
              <a:buFont typeface="+mj-lt"/>
              <a:buAutoNum type="arabicPeriod"/>
            </a:pPr>
            <a:r>
              <a:rPr lang="en-AU" b="0" i="0" u="none" strike="noStrike" dirty="0">
                <a:solidFill>
                  <a:srgbClr val="D1D5DB"/>
                </a:solidFill>
                <a:effectLst/>
                <a:latin typeface="Söhne"/>
              </a:rPr>
              <a:t>The list now becomes: 17, 29, 34, 45, 68, 89, 90.</a:t>
            </a:r>
          </a:p>
          <a:p>
            <a:pPr algn="l">
              <a:buFont typeface="+mj-lt"/>
              <a:buAutoNum type="arabicPeriod"/>
            </a:pPr>
            <a:r>
              <a:rPr lang="en-AU" b="0" i="0" u="none" strike="noStrike" dirty="0">
                <a:solidFill>
                  <a:srgbClr val="D1D5DB"/>
                </a:solidFill>
                <a:effectLst/>
                <a:latin typeface="Söhne"/>
              </a:rPr>
              <a:t>The list is now sorted.</a:t>
            </a:r>
          </a:p>
          <a:p>
            <a:pPr algn="l"/>
            <a:r>
              <a:rPr lang="en-AU" b="0" i="0" u="none" strike="noStrike" dirty="0">
                <a:solidFill>
                  <a:srgbClr val="D1D5DB"/>
                </a:solidFill>
                <a:effectLst/>
                <a:latin typeface="Söhne"/>
              </a:rPr>
              <a:t>So the final sorted list is: 17, 29, 34, 45, 68, 89, 90.</a:t>
            </a:r>
          </a:p>
          <a:p>
            <a:endParaRPr lang="en-US" dirty="0"/>
          </a:p>
        </p:txBody>
      </p:sp>
      <p:sp>
        <p:nvSpPr>
          <p:cNvPr id="4" name="Slide Number Placeholder 3"/>
          <p:cNvSpPr>
            <a:spLocks noGrp="1"/>
          </p:cNvSpPr>
          <p:nvPr>
            <p:ph type="sldNum" sz="quarter" idx="5"/>
          </p:nvPr>
        </p:nvSpPr>
        <p:spPr/>
        <p:txBody>
          <a:bodyPr/>
          <a:lstStyle/>
          <a:p>
            <a:fld id="{000B8DE5-2058-4B59-8DF3-E2499D1B045A}" type="slidenum">
              <a:rPr lang="en-US" smtClean="0"/>
              <a:t>7</a:t>
            </a:fld>
            <a:endParaRPr lang="en-US"/>
          </a:p>
        </p:txBody>
      </p:sp>
    </p:spTree>
    <p:extLst>
      <p:ext uri="{BB962C8B-B14F-4D97-AF65-F5344CB8AC3E}">
        <p14:creationId xmlns:p14="http://schemas.microsoft.com/office/powerpoint/2010/main" val="19004734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algn="l"/>
            <a:r>
              <a:rPr lang="en-AU" b="0" i="0" u="none" strike="noStrike" dirty="0">
                <a:solidFill>
                  <a:srgbClr val="D1D5DB"/>
                </a:solidFill>
                <a:effectLst/>
                <a:latin typeface="Söhne"/>
              </a:rPr>
              <a:t>No, Selection Sort is not stable.</a:t>
            </a:r>
          </a:p>
          <a:p>
            <a:pPr algn="l"/>
            <a:r>
              <a:rPr lang="en-AU" b="0" i="0" u="none" strike="noStrike" dirty="0">
                <a:solidFill>
                  <a:srgbClr val="D1D5DB"/>
                </a:solidFill>
                <a:effectLst/>
                <a:latin typeface="Söhne"/>
              </a:rPr>
              <a:t>A sorting algorithm is said to be stable if it maintains the relative order of equal elements in the input array after sorting. That is, if two elements have the same value, their order in the original array should be preserved in the sorted array.</a:t>
            </a:r>
          </a:p>
          <a:p>
            <a:pPr algn="l"/>
            <a:r>
              <a:rPr lang="en-AU" b="0" i="0" u="none" strike="noStrike" dirty="0">
                <a:solidFill>
                  <a:srgbClr val="D1D5DB"/>
                </a:solidFill>
                <a:effectLst/>
                <a:latin typeface="Söhne"/>
              </a:rPr>
              <a:t>In the Selection Sort algorithm, we find the minimum element and swap it with the first element. In doing so, the relative order of equal elements can be changed. For example, consider the array [2, 1, 3, 2]. After the first iteration of Selection Sort, the array becomes [1, 2, 3, 2]. The two 2s have swapped positions, changing their relative order.</a:t>
            </a:r>
          </a:p>
          <a:p>
            <a:pPr algn="l"/>
            <a:r>
              <a:rPr lang="en-AU" b="0" i="0" u="none" strike="noStrike" dirty="0">
                <a:solidFill>
                  <a:srgbClr val="D1D5DB"/>
                </a:solidFill>
                <a:effectLst/>
                <a:latin typeface="Söhne"/>
              </a:rPr>
              <a:t>Therefore, Selection Sort is not stable because it does not guarantee to maintain the relative order of equal elements.</a:t>
            </a:r>
          </a:p>
        </p:txBody>
      </p:sp>
      <p:sp>
        <p:nvSpPr>
          <p:cNvPr id="4" name="Slide Number Placeholder 3"/>
          <p:cNvSpPr>
            <a:spLocks noGrp="1"/>
          </p:cNvSpPr>
          <p:nvPr>
            <p:ph type="sldNum" sz="quarter" idx="5"/>
          </p:nvPr>
        </p:nvSpPr>
        <p:spPr/>
        <p:txBody>
          <a:bodyPr/>
          <a:lstStyle/>
          <a:p>
            <a:fld id="{000B8DE5-2058-4B59-8DF3-E2499D1B045A}" type="slidenum">
              <a:rPr lang="en-US" smtClean="0"/>
              <a:t>8</a:t>
            </a:fld>
            <a:endParaRPr lang="en-US"/>
          </a:p>
        </p:txBody>
      </p:sp>
    </p:spTree>
    <p:extLst>
      <p:ext uri="{BB962C8B-B14F-4D97-AF65-F5344CB8AC3E}">
        <p14:creationId xmlns:p14="http://schemas.microsoft.com/office/powerpoint/2010/main" val="9265109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algn="l"/>
            <a:r>
              <a:rPr lang="en-AU" b="0" i="0" u="none" strike="noStrike" dirty="0">
                <a:solidFill>
                  <a:srgbClr val="D1D5DB"/>
                </a:solidFill>
                <a:effectLst/>
                <a:latin typeface="Söhne"/>
              </a:rPr>
              <a:t>No, it is not possible to implement Selection Sort for linked lists with the same </a:t>
            </a:r>
            <a:r>
              <a:rPr lang="el-GR" b="0" i="0" u="none" strike="noStrike" dirty="0">
                <a:solidFill>
                  <a:srgbClr val="D1D5DB"/>
                </a:solidFill>
                <a:effectLst/>
                <a:latin typeface="Söhne"/>
              </a:rPr>
              <a:t>Θ(</a:t>
            </a:r>
            <a:r>
              <a:rPr lang="en-AU" b="0" i="0" u="none" strike="noStrike" dirty="0">
                <a:solidFill>
                  <a:srgbClr val="D1D5DB"/>
                </a:solidFill>
                <a:effectLst/>
                <a:latin typeface="Söhne"/>
              </a:rPr>
              <a:t>n^2) efficiency as the array version.</a:t>
            </a:r>
          </a:p>
          <a:p>
            <a:pPr algn="l"/>
            <a:r>
              <a:rPr lang="en-AU" b="0" i="0" u="none" strike="noStrike" dirty="0">
                <a:solidFill>
                  <a:srgbClr val="D1D5DB"/>
                </a:solidFill>
                <a:effectLst/>
                <a:latin typeface="Söhne"/>
              </a:rPr>
              <a:t>The reason is that Selection Sort algorithm requires swapping of elements, which is a constant time operation in an array, but not in a linked list. Swapping two nodes in a linked list requires updating the pointers of the preceding and succeeding nodes, which can take linear time. Therefore, the time complexity of Selection Sort algorithm for linked lists would be higher than </a:t>
            </a:r>
            <a:r>
              <a:rPr lang="el-GR" b="0" i="0" u="none" strike="noStrike" dirty="0">
                <a:solidFill>
                  <a:srgbClr val="D1D5DB"/>
                </a:solidFill>
                <a:effectLst/>
                <a:latin typeface="Söhne"/>
              </a:rPr>
              <a:t>Θ(</a:t>
            </a:r>
            <a:r>
              <a:rPr lang="en-AU" b="0" i="0" u="none" strike="noStrike" dirty="0">
                <a:solidFill>
                  <a:srgbClr val="D1D5DB"/>
                </a:solidFill>
                <a:effectLst/>
                <a:latin typeface="Söhne"/>
              </a:rPr>
              <a:t>n^2).</a:t>
            </a:r>
          </a:p>
          <a:p>
            <a:pPr algn="l"/>
            <a:r>
              <a:rPr lang="en-AU" b="0" i="0" u="none" strike="noStrike" dirty="0">
                <a:solidFill>
                  <a:srgbClr val="D1D5DB"/>
                </a:solidFill>
                <a:effectLst/>
                <a:latin typeface="Söhne"/>
              </a:rPr>
              <a:t>One possible approach to sort a linked list using a </a:t>
            </a:r>
            <a:r>
              <a:rPr lang="el-GR" b="0" i="0" u="none" strike="noStrike" dirty="0">
                <a:solidFill>
                  <a:srgbClr val="D1D5DB"/>
                </a:solidFill>
                <a:effectLst/>
                <a:latin typeface="Söhne"/>
              </a:rPr>
              <a:t>Θ(</a:t>
            </a:r>
            <a:r>
              <a:rPr lang="en-AU" b="0" i="0" u="none" strike="noStrike" dirty="0">
                <a:solidFill>
                  <a:srgbClr val="D1D5DB"/>
                </a:solidFill>
                <a:effectLst/>
                <a:latin typeface="Söhne"/>
              </a:rPr>
              <a:t>n^2) algorithm is to use the Insertion Sort algorithm. Insertion Sort works by iterating over the list and inserting each element into its correct position in the sorted </a:t>
            </a:r>
            <a:r>
              <a:rPr lang="en-AU" b="0" i="0" u="none" strike="noStrike" dirty="0" err="1">
                <a:solidFill>
                  <a:srgbClr val="D1D5DB"/>
                </a:solidFill>
                <a:effectLst/>
                <a:latin typeface="Söhne"/>
              </a:rPr>
              <a:t>sublist</a:t>
            </a:r>
            <a:r>
              <a:rPr lang="en-AU" b="0" i="0" u="none" strike="noStrike" dirty="0">
                <a:solidFill>
                  <a:srgbClr val="D1D5DB"/>
                </a:solidFill>
                <a:effectLst/>
                <a:latin typeface="Söhne"/>
              </a:rPr>
              <a:t>. This can be done efficiently in a linked list by inserting a node between two existing nodes without the need to move any other nodes around.</a:t>
            </a:r>
          </a:p>
          <a:p>
            <a:pPr algn="l"/>
            <a:r>
              <a:rPr lang="en-AU" b="0" i="0" u="none" strike="noStrike" dirty="0">
                <a:solidFill>
                  <a:srgbClr val="D1D5DB"/>
                </a:solidFill>
                <a:effectLst/>
                <a:latin typeface="Söhne"/>
              </a:rPr>
              <a:t>Another option is to use a sorting algorithm that is designed for linked lists, such as Merge Sort or Quick Sort. These algorithms have better time complexity than </a:t>
            </a:r>
            <a:r>
              <a:rPr lang="el-GR" b="0" i="0" u="none" strike="noStrike" dirty="0">
                <a:solidFill>
                  <a:srgbClr val="D1D5DB"/>
                </a:solidFill>
                <a:effectLst/>
                <a:latin typeface="Söhne"/>
              </a:rPr>
              <a:t>Θ(</a:t>
            </a:r>
            <a:r>
              <a:rPr lang="en-AU" b="0" i="0" u="none" strike="noStrike" dirty="0">
                <a:solidFill>
                  <a:srgbClr val="D1D5DB"/>
                </a:solidFill>
                <a:effectLst/>
                <a:latin typeface="Söhne"/>
              </a:rPr>
              <a:t>n^2) and can be implemented efficiently on linked lists.</a:t>
            </a:r>
          </a:p>
          <a:p>
            <a:pPr algn="l"/>
            <a:endParaRPr lang="en-AU" b="0" i="0" u="none" strike="noStrike" dirty="0">
              <a:solidFill>
                <a:srgbClr val="D1D5DB"/>
              </a:solidFill>
              <a:effectLst/>
              <a:latin typeface="Söhne"/>
            </a:endParaRPr>
          </a:p>
        </p:txBody>
      </p:sp>
      <p:sp>
        <p:nvSpPr>
          <p:cNvPr id="4" name="Slide Number Placeholder 3"/>
          <p:cNvSpPr>
            <a:spLocks noGrp="1"/>
          </p:cNvSpPr>
          <p:nvPr>
            <p:ph type="sldNum" sz="quarter" idx="5"/>
          </p:nvPr>
        </p:nvSpPr>
        <p:spPr/>
        <p:txBody>
          <a:bodyPr/>
          <a:lstStyle/>
          <a:p>
            <a:fld id="{000B8DE5-2058-4B59-8DF3-E2499D1B045A}" type="slidenum">
              <a:rPr lang="en-US" smtClean="0"/>
              <a:t>9</a:t>
            </a:fld>
            <a:endParaRPr lang="en-US"/>
          </a:p>
        </p:txBody>
      </p:sp>
    </p:spTree>
    <p:extLst>
      <p:ext uri="{BB962C8B-B14F-4D97-AF65-F5344CB8AC3E}">
        <p14:creationId xmlns:p14="http://schemas.microsoft.com/office/powerpoint/2010/main" val="15984450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0B8DE5-2058-4B59-8DF3-E2499D1B045A}" type="slidenum">
              <a:rPr lang="en-US" smtClean="0"/>
              <a:t>10</a:t>
            </a:fld>
            <a:endParaRPr lang="en-US"/>
          </a:p>
        </p:txBody>
      </p:sp>
    </p:spTree>
    <p:extLst>
      <p:ext uri="{BB962C8B-B14F-4D97-AF65-F5344CB8AC3E}">
        <p14:creationId xmlns:p14="http://schemas.microsoft.com/office/powerpoint/2010/main" val="21455459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1E27A-1EC1-3C9C-67CA-7C7671A4A123}"/>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B561242A-F1F6-22A4-6214-ADE670117A9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B9205DE4-7F89-F3DE-2A96-A715169D0C0F}"/>
              </a:ext>
            </a:extLst>
          </p:cNvPr>
          <p:cNvSpPr>
            <a:spLocks noGrp="1"/>
          </p:cNvSpPr>
          <p:nvPr>
            <p:ph type="dt" sz="half" idx="10"/>
          </p:nvPr>
        </p:nvSpPr>
        <p:spPr/>
        <p:txBody>
          <a:bodyPr/>
          <a:lstStyle/>
          <a:p>
            <a:fld id="{64F78B4D-07D2-EE44-97CA-39515812F8F1}" type="datetimeFigureOut">
              <a:rPr lang="en-US" smtClean="0"/>
              <a:t>4/29/24</a:t>
            </a:fld>
            <a:endParaRPr lang="en-US"/>
          </a:p>
        </p:txBody>
      </p:sp>
      <p:sp>
        <p:nvSpPr>
          <p:cNvPr id="5" name="Footer Placeholder 4">
            <a:extLst>
              <a:ext uri="{FF2B5EF4-FFF2-40B4-BE49-F238E27FC236}">
                <a16:creationId xmlns:a16="http://schemas.microsoft.com/office/drawing/2014/main" id="{AE1FC50E-2B83-2051-4853-D663B7CE3F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3CA201-894D-6E34-16AF-A8584427E768}"/>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4183580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F86D7-AFA0-3DF4-2206-E61FF9380B7B}"/>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65901394-6BDC-6588-964B-DEB733548D63}"/>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9C66E63-37E7-3277-97AF-1AF5C8DA5FC4}"/>
              </a:ext>
            </a:extLst>
          </p:cNvPr>
          <p:cNvSpPr>
            <a:spLocks noGrp="1"/>
          </p:cNvSpPr>
          <p:nvPr>
            <p:ph type="dt" sz="half" idx="10"/>
          </p:nvPr>
        </p:nvSpPr>
        <p:spPr/>
        <p:txBody>
          <a:bodyPr/>
          <a:lstStyle/>
          <a:p>
            <a:fld id="{64F78B4D-07D2-EE44-97CA-39515812F8F1}" type="datetimeFigureOut">
              <a:rPr lang="en-US" smtClean="0"/>
              <a:t>4/29/24</a:t>
            </a:fld>
            <a:endParaRPr lang="en-US"/>
          </a:p>
        </p:txBody>
      </p:sp>
      <p:sp>
        <p:nvSpPr>
          <p:cNvPr id="5" name="Footer Placeholder 4">
            <a:extLst>
              <a:ext uri="{FF2B5EF4-FFF2-40B4-BE49-F238E27FC236}">
                <a16:creationId xmlns:a16="http://schemas.microsoft.com/office/drawing/2014/main" id="{22723C9E-3C04-C1A4-78F9-4516C6DDC9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562301-9800-EAB0-0821-993E8970E79D}"/>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3826380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BAEA60-2B5B-086A-8E57-A22911A29EB0}"/>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A06D9FFF-4C28-B6DB-1CBE-AA9E0AEFB5A2}"/>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3CE591D-A3AE-7FBD-F8B0-5D39ADC0784A}"/>
              </a:ext>
            </a:extLst>
          </p:cNvPr>
          <p:cNvSpPr>
            <a:spLocks noGrp="1"/>
          </p:cNvSpPr>
          <p:nvPr>
            <p:ph type="dt" sz="half" idx="10"/>
          </p:nvPr>
        </p:nvSpPr>
        <p:spPr/>
        <p:txBody>
          <a:bodyPr/>
          <a:lstStyle/>
          <a:p>
            <a:fld id="{64F78B4D-07D2-EE44-97CA-39515812F8F1}" type="datetimeFigureOut">
              <a:rPr lang="en-US" smtClean="0"/>
              <a:t>4/29/24</a:t>
            </a:fld>
            <a:endParaRPr lang="en-US"/>
          </a:p>
        </p:txBody>
      </p:sp>
      <p:sp>
        <p:nvSpPr>
          <p:cNvPr id="5" name="Footer Placeholder 4">
            <a:extLst>
              <a:ext uri="{FF2B5EF4-FFF2-40B4-BE49-F238E27FC236}">
                <a16:creationId xmlns:a16="http://schemas.microsoft.com/office/drawing/2014/main" id="{D7C82FDA-27AA-A22C-86B6-DE33BDA578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BD1D43-945E-5C54-EBBE-440F4A43480D}"/>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42618373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2207F-5DD4-F52D-2403-91934518D724}"/>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BC54F0BE-AC61-4DC2-41D7-C4098E3FCF64}"/>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147C10C-35B7-8F73-66EA-8C0F5E7D22D3}"/>
              </a:ext>
            </a:extLst>
          </p:cNvPr>
          <p:cNvSpPr>
            <a:spLocks noGrp="1"/>
          </p:cNvSpPr>
          <p:nvPr>
            <p:ph type="dt" sz="half" idx="10"/>
          </p:nvPr>
        </p:nvSpPr>
        <p:spPr/>
        <p:txBody>
          <a:bodyPr/>
          <a:lstStyle/>
          <a:p>
            <a:fld id="{64F78B4D-07D2-EE44-97CA-39515812F8F1}" type="datetimeFigureOut">
              <a:rPr lang="en-US" smtClean="0"/>
              <a:t>4/29/24</a:t>
            </a:fld>
            <a:endParaRPr lang="en-US"/>
          </a:p>
        </p:txBody>
      </p:sp>
      <p:sp>
        <p:nvSpPr>
          <p:cNvPr id="5" name="Footer Placeholder 4">
            <a:extLst>
              <a:ext uri="{FF2B5EF4-FFF2-40B4-BE49-F238E27FC236}">
                <a16:creationId xmlns:a16="http://schemas.microsoft.com/office/drawing/2014/main" id="{2616605F-0325-2697-A73C-56E8210B1F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6CCAD1-8AC5-EBF5-FCCC-05602DA7A737}"/>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12473525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77856-4087-5848-FFBC-FA1650B38A5C}"/>
              </a:ext>
            </a:extLst>
          </p:cNvPr>
          <p:cNvSpPr>
            <a:spLocks noGrp="1"/>
          </p:cNvSpPr>
          <p:nvPr>
            <p:ph type="title"/>
          </p:nvPr>
        </p:nvSpPr>
        <p:spPr>
          <a:xfrm>
            <a:off x="831850" y="1709739"/>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976E18CF-50AA-1994-0808-0C4620645B07}"/>
              </a:ext>
            </a:extLst>
          </p:cNvPr>
          <p:cNvSpPr>
            <a:spLocks noGrp="1"/>
          </p:cNvSpPr>
          <p:nvPr>
            <p:ph type="body" idx="1"/>
          </p:nvPr>
        </p:nvSpPr>
        <p:spPr>
          <a:xfrm>
            <a:off x="831850" y="4589464"/>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2035371C-7241-C513-F405-6804D1CD3A57}"/>
              </a:ext>
            </a:extLst>
          </p:cNvPr>
          <p:cNvSpPr>
            <a:spLocks noGrp="1"/>
          </p:cNvSpPr>
          <p:nvPr>
            <p:ph type="dt" sz="half" idx="10"/>
          </p:nvPr>
        </p:nvSpPr>
        <p:spPr/>
        <p:txBody>
          <a:bodyPr/>
          <a:lstStyle/>
          <a:p>
            <a:fld id="{64F78B4D-07D2-EE44-97CA-39515812F8F1}" type="datetimeFigureOut">
              <a:rPr lang="en-US" smtClean="0"/>
              <a:t>4/29/24</a:t>
            </a:fld>
            <a:endParaRPr lang="en-US"/>
          </a:p>
        </p:txBody>
      </p:sp>
      <p:sp>
        <p:nvSpPr>
          <p:cNvPr id="5" name="Footer Placeholder 4">
            <a:extLst>
              <a:ext uri="{FF2B5EF4-FFF2-40B4-BE49-F238E27FC236}">
                <a16:creationId xmlns:a16="http://schemas.microsoft.com/office/drawing/2014/main" id="{7FD76EFB-B1F1-0AA4-196D-BA7E02E385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0694D7-614F-EB7A-5E9A-79CFE8234785}"/>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18500983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7BBA7-076F-5465-A451-85D569385620}"/>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64BB73DC-2066-135C-8A13-F53E8679D1E1}"/>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085FF446-CDBD-2F7C-7C92-0B3C57C58D46}"/>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A9B7EFA2-B961-89AC-03C1-456F73941AFF}"/>
              </a:ext>
            </a:extLst>
          </p:cNvPr>
          <p:cNvSpPr>
            <a:spLocks noGrp="1"/>
          </p:cNvSpPr>
          <p:nvPr>
            <p:ph type="dt" sz="half" idx="10"/>
          </p:nvPr>
        </p:nvSpPr>
        <p:spPr/>
        <p:txBody>
          <a:bodyPr/>
          <a:lstStyle/>
          <a:p>
            <a:fld id="{64F78B4D-07D2-EE44-97CA-39515812F8F1}" type="datetimeFigureOut">
              <a:rPr lang="en-US" smtClean="0"/>
              <a:t>4/29/24</a:t>
            </a:fld>
            <a:endParaRPr lang="en-US"/>
          </a:p>
        </p:txBody>
      </p:sp>
      <p:sp>
        <p:nvSpPr>
          <p:cNvPr id="6" name="Footer Placeholder 5">
            <a:extLst>
              <a:ext uri="{FF2B5EF4-FFF2-40B4-BE49-F238E27FC236}">
                <a16:creationId xmlns:a16="http://schemas.microsoft.com/office/drawing/2014/main" id="{CC73A81F-CBBF-64AC-09BE-EB28E2B31C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06D200-C5BE-0985-6478-ED70697CCA41}"/>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36798168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9FAC0-A1FE-AB3A-E3C7-A240EC33AB54}"/>
              </a:ext>
            </a:extLst>
          </p:cNvPr>
          <p:cNvSpPr>
            <a:spLocks noGrp="1"/>
          </p:cNvSpPr>
          <p:nvPr>
            <p:ph type="title"/>
          </p:nvPr>
        </p:nvSpPr>
        <p:spPr>
          <a:xfrm>
            <a:off x="839788" y="365126"/>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56CA93B1-AF65-92A1-3217-5CC2CDEFE6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44068DF7-7AB0-63FC-0A3C-C87D9C81118B}"/>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B20F9938-9E97-AAE4-8D2F-6A5E79F3823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A3285B2C-9098-7923-EFB5-135B929673EF}"/>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0D4D6801-E4A1-353B-166C-1CA9B7DB8085}"/>
              </a:ext>
            </a:extLst>
          </p:cNvPr>
          <p:cNvSpPr>
            <a:spLocks noGrp="1"/>
          </p:cNvSpPr>
          <p:nvPr>
            <p:ph type="dt" sz="half" idx="10"/>
          </p:nvPr>
        </p:nvSpPr>
        <p:spPr/>
        <p:txBody>
          <a:bodyPr/>
          <a:lstStyle/>
          <a:p>
            <a:fld id="{64F78B4D-07D2-EE44-97CA-39515812F8F1}" type="datetimeFigureOut">
              <a:rPr lang="en-US" smtClean="0"/>
              <a:t>4/29/24</a:t>
            </a:fld>
            <a:endParaRPr lang="en-US"/>
          </a:p>
        </p:txBody>
      </p:sp>
      <p:sp>
        <p:nvSpPr>
          <p:cNvPr id="8" name="Footer Placeholder 7">
            <a:extLst>
              <a:ext uri="{FF2B5EF4-FFF2-40B4-BE49-F238E27FC236}">
                <a16:creationId xmlns:a16="http://schemas.microsoft.com/office/drawing/2014/main" id="{E51DE47C-26EF-B548-C566-722D94A006B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26F9B2D-BB73-33B1-F4EA-A72C27B620D5}"/>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6318104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F74B7-5C3E-712A-E2B1-E1871050BD36}"/>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55D9109C-CAD1-37EB-BE5D-0F9FE115F3C3}"/>
              </a:ext>
            </a:extLst>
          </p:cNvPr>
          <p:cNvSpPr>
            <a:spLocks noGrp="1"/>
          </p:cNvSpPr>
          <p:nvPr>
            <p:ph type="dt" sz="half" idx="10"/>
          </p:nvPr>
        </p:nvSpPr>
        <p:spPr/>
        <p:txBody>
          <a:bodyPr/>
          <a:lstStyle/>
          <a:p>
            <a:fld id="{64F78B4D-07D2-EE44-97CA-39515812F8F1}" type="datetimeFigureOut">
              <a:rPr lang="en-US" smtClean="0"/>
              <a:t>4/29/24</a:t>
            </a:fld>
            <a:endParaRPr lang="en-US"/>
          </a:p>
        </p:txBody>
      </p:sp>
      <p:sp>
        <p:nvSpPr>
          <p:cNvPr id="4" name="Footer Placeholder 3">
            <a:extLst>
              <a:ext uri="{FF2B5EF4-FFF2-40B4-BE49-F238E27FC236}">
                <a16:creationId xmlns:a16="http://schemas.microsoft.com/office/drawing/2014/main" id="{F5AF500B-B049-AE52-BBA4-1D13A27F1D3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8510931-1F0D-ED67-2693-8B097DB327C5}"/>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32033039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1C071D6-B5AF-D740-4E51-F9B7EBA3363C}"/>
              </a:ext>
            </a:extLst>
          </p:cNvPr>
          <p:cNvSpPr>
            <a:spLocks noGrp="1"/>
          </p:cNvSpPr>
          <p:nvPr>
            <p:ph type="dt" sz="half" idx="10"/>
          </p:nvPr>
        </p:nvSpPr>
        <p:spPr/>
        <p:txBody>
          <a:bodyPr/>
          <a:lstStyle/>
          <a:p>
            <a:fld id="{64F78B4D-07D2-EE44-97CA-39515812F8F1}" type="datetimeFigureOut">
              <a:rPr lang="en-US" smtClean="0"/>
              <a:t>4/29/24</a:t>
            </a:fld>
            <a:endParaRPr lang="en-US"/>
          </a:p>
        </p:txBody>
      </p:sp>
      <p:sp>
        <p:nvSpPr>
          <p:cNvPr id="3" name="Footer Placeholder 2">
            <a:extLst>
              <a:ext uri="{FF2B5EF4-FFF2-40B4-BE49-F238E27FC236}">
                <a16:creationId xmlns:a16="http://schemas.microsoft.com/office/drawing/2014/main" id="{B095DFBB-BD3F-6F3A-0634-50E62584982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D06613-B756-B27D-FE73-29B762DB8210}"/>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23511284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75D2B-D3BE-3D7C-6AD7-D773C85DB171}"/>
              </a:ext>
            </a:extLst>
          </p:cNvPr>
          <p:cNvSpPr>
            <a:spLocks noGrp="1"/>
          </p:cNvSpPr>
          <p:nvPr>
            <p:ph type="title"/>
          </p:nvPr>
        </p:nvSpPr>
        <p:spPr>
          <a:xfrm>
            <a:off x="839789"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7640A2B8-27C6-16E1-EEF3-E4E48499C60D}"/>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CFE18FDF-DF3D-CBBC-1575-1D73484B5D8F}"/>
              </a:ext>
            </a:extLst>
          </p:cNvPr>
          <p:cNvSpPr>
            <a:spLocks noGrp="1"/>
          </p:cNvSpPr>
          <p:nvPr>
            <p:ph type="body" sz="half" idx="2"/>
          </p:nvPr>
        </p:nvSpPr>
        <p:spPr>
          <a:xfrm>
            <a:off x="839789"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410EDEC-FABD-5D4B-7881-AD19317C4568}"/>
              </a:ext>
            </a:extLst>
          </p:cNvPr>
          <p:cNvSpPr>
            <a:spLocks noGrp="1"/>
          </p:cNvSpPr>
          <p:nvPr>
            <p:ph type="dt" sz="half" idx="10"/>
          </p:nvPr>
        </p:nvSpPr>
        <p:spPr/>
        <p:txBody>
          <a:bodyPr/>
          <a:lstStyle/>
          <a:p>
            <a:fld id="{64F78B4D-07D2-EE44-97CA-39515812F8F1}" type="datetimeFigureOut">
              <a:rPr lang="en-US" smtClean="0"/>
              <a:t>4/29/24</a:t>
            </a:fld>
            <a:endParaRPr lang="en-US"/>
          </a:p>
        </p:txBody>
      </p:sp>
      <p:sp>
        <p:nvSpPr>
          <p:cNvPr id="6" name="Footer Placeholder 5">
            <a:extLst>
              <a:ext uri="{FF2B5EF4-FFF2-40B4-BE49-F238E27FC236}">
                <a16:creationId xmlns:a16="http://schemas.microsoft.com/office/drawing/2014/main" id="{72200631-F292-721E-C272-3C1A4E254B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42F324-AA28-57FA-103D-2F8724929A69}"/>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22689099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BFAF0-61F8-5A63-21EC-EBBDB8135A27}"/>
              </a:ext>
            </a:extLst>
          </p:cNvPr>
          <p:cNvSpPr>
            <a:spLocks noGrp="1"/>
          </p:cNvSpPr>
          <p:nvPr>
            <p:ph type="title"/>
          </p:nvPr>
        </p:nvSpPr>
        <p:spPr>
          <a:xfrm>
            <a:off x="839789"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09A64452-6457-9A40-208F-D8D60FA2F387}"/>
              </a:ext>
            </a:extLst>
          </p:cNvPr>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600B495-592B-6188-B231-7C393F419FFB}"/>
              </a:ext>
            </a:extLst>
          </p:cNvPr>
          <p:cNvSpPr>
            <a:spLocks noGrp="1"/>
          </p:cNvSpPr>
          <p:nvPr>
            <p:ph type="body" sz="half" idx="2"/>
          </p:nvPr>
        </p:nvSpPr>
        <p:spPr>
          <a:xfrm>
            <a:off x="839789"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04E2854-AAC8-062E-06BC-E001EC148EA3}"/>
              </a:ext>
            </a:extLst>
          </p:cNvPr>
          <p:cNvSpPr>
            <a:spLocks noGrp="1"/>
          </p:cNvSpPr>
          <p:nvPr>
            <p:ph type="dt" sz="half" idx="10"/>
          </p:nvPr>
        </p:nvSpPr>
        <p:spPr/>
        <p:txBody>
          <a:bodyPr/>
          <a:lstStyle/>
          <a:p>
            <a:fld id="{64F78B4D-07D2-EE44-97CA-39515812F8F1}" type="datetimeFigureOut">
              <a:rPr lang="en-US" smtClean="0"/>
              <a:t>4/29/24</a:t>
            </a:fld>
            <a:endParaRPr lang="en-US"/>
          </a:p>
        </p:txBody>
      </p:sp>
      <p:sp>
        <p:nvSpPr>
          <p:cNvPr id="6" name="Footer Placeholder 5">
            <a:extLst>
              <a:ext uri="{FF2B5EF4-FFF2-40B4-BE49-F238E27FC236}">
                <a16:creationId xmlns:a16="http://schemas.microsoft.com/office/drawing/2014/main" id="{A4D2FD51-3186-49EC-86D1-85BBB7C7C7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F62A70-CA3A-C5E2-C0B9-08A358EF868C}"/>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26950101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CDD654-4C38-3FF5-18CF-A278B879ADBB}"/>
              </a:ext>
            </a:extLst>
          </p:cNvPr>
          <p:cNvSpPr>
            <a:spLocks noGrp="1"/>
          </p:cNvSpPr>
          <p:nvPr>
            <p:ph type="title"/>
          </p:nvPr>
        </p:nvSpPr>
        <p:spPr>
          <a:xfrm>
            <a:off x="838200" y="18256"/>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4F4A2F63-0D2A-5687-14E3-8B1EF4C0B972}"/>
              </a:ext>
            </a:extLst>
          </p:cNvPr>
          <p:cNvSpPr>
            <a:spLocks noGrp="1"/>
          </p:cNvSpPr>
          <p:nvPr>
            <p:ph type="body" idx="1"/>
          </p:nvPr>
        </p:nvSpPr>
        <p:spPr>
          <a:xfrm>
            <a:off x="838200" y="1473201"/>
            <a:ext cx="10515600" cy="470376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A79BE90-9FDF-218A-3848-ACE3E5C9E355}"/>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latin typeface="Times New Roman" panose="02020603050405020304" pitchFamily="18" charset="0"/>
                <a:cs typeface="Times New Roman" panose="02020603050405020304" pitchFamily="18" charset="0"/>
              </a:defRPr>
            </a:lvl1pPr>
          </a:lstStyle>
          <a:p>
            <a:fld id="{64F78B4D-07D2-EE44-97CA-39515812F8F1}" type="datetimeFigureOut">
              <a:rPr lang="en-US" smtClean="0"/>
              <a:pPr/>
              <a:t>4/29/24</a:t>
            </a:fld>
            <a:endParaRPr lang="en-US"/>
          </a:p>
        </p:txBody>
      </p:sp>
      <p:sp>
        <p:nvSpPr>
          <p:cNvPr id="5" name="Footer Placeholder 4">
            <a:extLst>
              <a:ext uri="{FF2B5EF4-FFF2-40B4-BE49-F238E27FC236}">
                <a16:creationId xmlns:a16="http://schemas.microsoft.com/office/drawing/2014/main" id="{78E281A5-B1B5-41C9-D3F4-EC056AA6802D}"/>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panose="02020603050405020304" pitchFamily="18" charset="0"/>
                <a:cs typeface="Times New Roman" panose="02020603050405020304" pitchFamily="18" charset="0"/>
              </a:defRPr>
            </a:lvl1pPr>
          </a:lstStyle>
          <a:p>
            <a:endParaRPr lang="en-US"/>
          </a:p>
        </p:txBody>
      </p:sp>
      <p:sp>
        <p:nvSpPr>
          <p:cNvPr id="6" name="Slide Number Placeholder 5">
            <a:extLst>
              <a:ext uri="{FF2B5EF4-FFF2-40B4-BE49-F238E27FC236}">
                <a16:creationId xmlns:a16="http://schemas.microsoft.com/office/drawing/2014/main" id="{5CB1924E-3A2C-95C4-89C1-012087A3B4FC}"/>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latin typeface="Times New Roman" panose="02020603050405020304" pitchFamily="18" charset="0"/>
                <a:cs typeface="Times New Roman" panose="02020603050405020304" pitchFamily="18" charset="0"/>
              </a:defRPr>
            </a:lvl1pPr>
          </a:lstStyle>
          <a:p>
            <a:fld id="{5EFA5E09-5652-034E-A7E0-761DD899195F}" type="slidenum">
              <a:rPr lang="en-US" smtClean="0"/>
              <a:pPr/>
              <a:t>‹#›</a:t>
            </a:fld>
            <a:endParaRPr lang="en-US"/>
          </a:p>
        </p:txBody>
      </p:sp>
    </p:spTree>
    <p:extLst>
      <p:ext uri="{BB962C8B-B14F-4D97-AF65-F5344CB8AC3E}">
        <p14:creationId xmlns:p14="http://schemas.microsoft.com/office/powerpoint/2010/main" val="36791689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210.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40.png"/><Relationship Id="rId1" Type="http://schemas.openxmlformats.org/officeDocument/2006/relationships/slideLayout" Target="../slideLayouts/slideLayout2.xml"/><Relationship Id="rId5" Type="http://schemas.openxmlformats.org/officeDocument/2006/relationships/image" Target="../media/image80.png"/><Relationship Id="rId4" Type="http://schemas.openxmlformats.org/officeDocument/2006/relationships/image" Target="../media/image70.png"/></Relationships>
</file>

<file path=ppt/slides/_rels/slide46.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90.png"/><Relationship Id="rId1" Type="http://schemas.openxmlformats.org/officeDocument/2006/relationships/slideLayout" Target="../slideLayouts/slideLayout2.xml"/><Relationship Id="rId4" Type="http://schemas.openxmlformats.org/officeDocument/2006/relationships/image" Target="../media/image100.png"/></Relationships>
</file>

<file path=ppt/slides/_rels/slide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image" Target="../media/image120.png"/><Relationship Id="rId1" Type="http://schemas.openxmlformats.org/officeDocument/2006/relationships/slideLayout" Target="../slideLayouts/slideLayout2.xml"/><Relationship Id="rId4" Type="http://schemas.openxmlformats.org/officeDocument/2006/relationships/image" Target="../media/image140.png"/></Relationships>
</file>

<file path=ppt/slides/_rels/slide52.xml.rels><?xml version="1.0" encoding="UTF-8" standalone="yes"?>
<Relationships xmlns="http://schemas.openxmlformats.org/package/2006/relationships"><Relationship Id="rId3" Type="http://schemas.openxmlformats.org/officeDocument/2006/relationships/image" Target="../media/image160.png"/><Relationship Id="rId2" Type="http://schemas.openxmlformats.org/officeDocument/2006/relationships/image" Target="../media/image150.png"/><Relationship Id="rId1" Type="http://schemas.openxmlformats.org/officeDocument/2006/relationships/slideLayout" Target="../slideLayouts/slideLayout2.xml"/><Relationship Id="rId6" Type="http://schemas.openxmlformats.org/officeDocument/2006/relationships/image" Target="../media/image190.png"/><Relationship Id="rId5" Type="http://schemas.openxmlformats.org/officeDocument/2006/relationships/image" Target="../media/image180.png"/><Relationship Id="rId4" Type="http://schemas.openxmlformats.org/officeDocument/2006/relationships/image" Target="../media/image170.png"/></Relationships>
</file>

<file path=ppt/slides/_rels/slide53.xml.rels><?xml version="1.0" encoding="UTF-8" standalone="yes"?>
<Relationships xmlns="http://schemas.openxmlformats.org/package/2006/relationships"><Relationship Id="rId3" Type="http://schemas.openxmlformats.org/officeDocument/2006/relationships/image" Target="../media/image211.png"/><Relationship Id="rId7" Type="http://schemas.openxmlformats.org/officeDocument/2006/relationships/image" Target="../media/image250.png"/><Relationship Id="rId2" Type="http://schemas.openxmlformats.org/officeDocument/2006/relationships/image" Target="../media/image200.png"/><Relationship Id="rId1" Type="http://schemas.openxmlformats.org/officeDocument/2006/relationships/slideLayout" Target="../slideLayouts/slideLayout2.xml"/><Relationship Id="rId6" Type="http://schemas.openxmlformats.org/officeDocument/2006/relationships/image" Target="../media/image240.png"/><Relationship Id="rId5" Type="http://schemas.openxmlformats.org/officeDocument/2006/relationships/image" Target="../media/image230.png"/><Relationship Id="rId4" Type="http://schemas.openxmlformats.org/officeDocument/2006/relationships/image" Target="../media/image220.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F4DE5-C3D7-3866-105C-9B53FD45A0D3}"/>
              </a:ext>
            </a:extLst>
          </p:cNvPr>
          <p:cNvSpPr>
            <a:spLocks noGrp="1"/>
          </p:cNvSpPr>
          <p:nvPr>
            <p:ph type="ctrTitle"/>
          </p:nvPr>
        </p:nvSpPr>
        <p:spPr/>
        <p:txBody>
          <a:bodyPr/>
          <a:lstStyle/>
          <a:p>
            <a:r>
              <a:rPr lang="en-US" dirty="0"/>
              <a:t>Computing Algorithms – 2801ICT</a:t>
            </a:r>
          </a:p>
        </p:txBody>
      </p:sp>
      <p:sp>
        <p:nvSpPr>
          <p:cNvPr id="3" name="Subtitle 2">
            <a:extLst>
              <a:ext uri="{FF2B5EF4-FFF2-40B4-BE49-F238E27FC236}">
                <a16:creationId xmlns:a16="http://schemas.microsoft.com/office/drawing/2014/main" id="{BEE8AE77-FB7D-37D1-BA68-387F4D55ED31}"/>
              </a:ext>
            </a:extLst>
          </p:cNvPr>
          <p:cNvSpPr>
            <a:spLocks noGrp="1"/>
          </p:cNvSpPr>
          <p:nvPr>
            <p:ph type="subTitle" idx="1"/>
          </p:nvPr>
        </p:nvSpPr>
        <p:spPr/>
        <p:txBody>
          <a:bodyPr>
            <a:normAutofit/>
          </a:bodyPr>
          <a:lstStyle/>
          <a:p>
            <a:r>
              <a:rPr lang="en-US" sz="3200" dirty="0"/>
              <a:t>Workshop 3 – Algorithmic Strategies</a:t>
            </a:r>
          </a:p>
        </p:txBody>
      </p:sp>
    </p:spTree>
    <p:extLst>
      <p:ext uri="{BB962C8B-B14F-4D97-AF65-F5344CB8AC3E}">
        <p14:creationId xmlns:p14="http://schemas.microsoft.com/office/powerpoint/2010/main" val="26337327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Problem 3</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US" dirty="0"/>
              <a:t>Alternating disks You have a row of 2n disks of two </a:t>
            </a:r>
            <a:r>
              <a:rPr lang="en-US" dirty="0" err="1"/>
              <a:t>colours</a:t>
            </a:r>
            <a:r>
              <a:rPr lang="en-US" dirty="0"/>
              <a:t>, n dark and n light. They alternate: dark, light,  dark, light, and so on. You want to get all the dark disks to the right-hand end, and all the light disks to the  left-hand end. The only moves you are allowed to make are those that interchange the positions of two </a:t>
            </a:r>
            <a:r>
              <a:rPr lang="en-US" dirty="0" err="1"/>
              <a:t>neighbouring</a:t>
            </a:r>
            <a:r>
              <a:rPr lang="en-US" dirty="0"/>
              <a:t> disks.</a:t>
            </a:r>
          </a:p>
          <a:p>
            <a:pPr marL="0" indent="0">
              <a:buNone/>
            </a:pPr>
            <a:r>
              <a:rPr lang="en-US" dirty="0"/>
              <a:t>Design an algorithm for solving this puzzle and determine the time complexity.</a:t>
            </a:r>
            <a:endParaRPr lang="en-US" b="1" dirty="0"/>
          </a:p>
        </p:txBody>
      </p:sp>
    </p:spTree>
    <p:extLst>
      <p:ext uri="{BB962C8B-B14F-4D97-AF65-F5344CB8AC3E}">
        <p14:creationId xmlns:p14="http://schemas.microsoft.com/office/powerpoint/2010/main" val="35419048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3</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r>
              <a:rPr lang="en-US" dirty="0"/>
              <a:t>Starting from the left end of the row, scan each pair of adjacent disks and swap them if they are in the wrong order (‘light’ is </a:t>
            </a:r>
            <a:r>
              <a:rPr lang="en-US" b="1" dirty="0"/>
              <a:t>not</a:t>
            </a:r>
            <a:r>
              <a:rPr lang="en-US" dirty="0"/>
              <a:t> on the left of ‘dark’)</a:t>
            </a:r>
          </a:p>
          <a:p>
            <a:r>
              <a:rPr lang="en-US" dirty="0"/>
              <a:t>Repeat step 1 until no more swaps can be made. </a:t>
            </a:r>
          </a:p>
        </p:txBody>
      </p:sp>
      <p:sp>
        <p:nvSpPr>
          <p:cNvPr id="4" name="Oval 3">
            <a:extLst>
              <a:ext uri="{FF2B5EF4-FFF2-40B4-BE49-F238E27FC236}">
                <a16:creationId xmlns:a16="http://schemas.microsoft.com/office/drawing/2014/main" id="{E12B0DD0-84DE-C901-F419-438C75F0A98C}"/>
              </a:ext>
            </a:extLst>
          </p:cNvPr>
          <p:cNvSpPr/>
          <p:nvPr/>
        </p:nvSpPr>
        <p:spPr>
          <a:xfrm>
            <a:off x="1652334" y="3769894"/>
            <a:ext cx="417094" cy="41709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37952276-CF11-B8BF-C02A-5A859578D1C2}"/>
              </a:ext>
            </a:extLst>
          </p:cNvPr>
          <p:cNvSpPr/>
          <p:nvPr/>
        </p:nvSpPr>
        <p:spPr>
          <a:xfrm>
            <a:off x="2193755" y="3769894"/>
            <a:ext cx="417094" cy="4170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C0ACCCF1-56FC-4A1F-6E37-F93BCED608F0}"/>
              </a:ext>
            </a:extLst>
          </p:cNvPr>
          <p:cNvSpPr/>
          <p:nvPr/>
        </p:nvSpPr>
        <p:spPr>
          <a:xfrm>
            <a:off x="2735176" y="3753852"/>
            <a:ext cx="417094" cy="41709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4B5911BA-498D-E21A-598D-8142EB0A7025}"/>
              </a:ext>
            </a:extLst>
          </p:cNvPr>
          <p:cNvSpPr/>
          <p:nvPr/>
        </p:nvSpPr>
        <p:spPr>
          <a:xfrm>
            <a:off x="3276597" y="3753852"/>
            <a:ext cx="417094" cy="4170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B24C1F74-ED41-18B7-4034-5BE27E29785A}"/>
              </a:ext>
            </a:extLst>
          </p:cNvPr>
          <p:cNvSpPr/>
          <p:nvPr/>
        </p:nvSpPr>
        <p:spPr>
          <a:xfrm>
            <a:off x="3818018" y="3753852"/>
            <a:ext cx="417094" cy="41709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623EABD0-B3C9-F318-AF7A-C61D5F0C670A}"/>
              </a:ext>
            </a:extLst>
          </p:cNvPr>
          <p:cNvSpPr/>
          <p:nvPr/>
        </p:nvSpPr>
        <p:spPr>
          <a:xfrm>
            <a:off x="4359439" y="3753852"/>
            <a:ext cx="417094" cy="4170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FCD0871C-A99D-5F98-D303-14C484A47886}"/>
              </a:ext>
            </a:extLst>
          </p:cNvPr>
          <p:cNvSpPr/>
          <p:nvPr/>
        </p:nvSpPr>
        <p:spPr>
          <a:xfrm>
            <a:off x="1652334" y="4983748"/>
            <a:ext cx="417094" cy="41709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6ECFC2F7-9F3A-F68B-5B6B-97CBA8D897FC}"/>
              </a:ext>
            </a:extLst>
          </p:cNvPr>
          <p:cNvSpPr/>
          <p:nvPr/>
        </p:nvSpPr>
        <p:spPr>
          <a:xfrm>
            <a:off x="2193755" y="4983748"/>
            <a:ext cx="417094" cy="4170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0FA563E5-593A-1A42-4325-BE84979727AE}"/>
              </a:ext>
            </a:extLst>
          </p:cNvPr>
          <p:cNvSpPr/>
          <p:nvPr/>
        </p:nvSpPr>
        <p:spPr>
          <a:xfrm>
            <a:off x="2735176" y="4967706"/>
            <a:ext cx="417094" cy="41709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E30559D0-D81F-7648-31D4-B4E274D5D733}"/>
              </a:ext>
            </a:extLst>
          </p:cNvPr>
          <p:cNvSpPr/>
          <p:nvPr/>
        </p:nvSpPr>
        <p:spPr>
          <a:xfrm>
            <a:off x="3276597" y="4967706"/>
            <a:ext cx="417094" cy="4170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3D5FB023-67FE-AA9D-7E9B-53FED8C6D602}"/>
              </a:ext>
            </a:extLst>
          </p:cNvPr>
          <p:cNvSpPr/>
          <p:nvPr/>
        </p:nvSpPr>
        <p:spPr>
          <a:xfrm>
            <a:off x="3818018" y="4967706"/>
            <a:ext cx="417094" cy="41709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EE248F4B-FE40-19FA-CFD1-BAF2EFF1609F}"/>
              </a:ext>
            </a:extLst>
          </p:cNvPr>
          <p:cNvSpPr/>
          <p:nvPr/>
        </p:nvSpPr>
        <p:spPr>
          <a:xfrm>
            <a:off x="4359439" y="4967706"/>
            <a:ext cx="417094" cy="4170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DC67B4B7-32F7-94AA-CF24-B2BECFF92072}"/>
              </a:ext>
            </a:extLst>
          </p:cNvPr>
          <p:cNvSpPr txBox="1"/>
          <p:nvPr/>
        </p:nvSpPr>
        <p:spPr>
          <a:xfrm>
            <a:off x="1470197" y="4275729"/>
            <a:ext cx="781368" cy="400110"/>
          </a:xfrm>
          <a:prstGeom prst="rect">
            <a:avLst/>
          </a:prstGeom>
          <a:noFill/>
        </p:spPr>
        <p:txBody>
          <a:bodyPr wrap="square" rtlCol="0">
            <a:spAutoFit/>
          </a:bodyPr>
          <a:lstStyle/>
          <a:p>
            <a:pPr algn="ct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=0</a:t>
            </a:r>
          </a:p>
        </p:txBody>
      </p:sp>
      <p:sp>
        <p:nvSpPr>
          <p:cNvPr id="18" name="TextBox 17">
            <a:extLst>
              <a:ext uri="{FF2B5EF4-FFF2-40B4-BE49-F238E27FC236}">
                <a16:creationId xmlns:a16="http://schemas.microsoft.com/office/drawing/2014/main" id="{93DA3C39-8CDC-9E6F-CD59-C3646B03834E}"/>
              </a:ext>
            </a:extLst>
          </p:cNvPr>
          <p:cNvSpPr txBox="1"/>
          <p:nvPr/>
        </p:nvSpPr>
        <p:spPr>
          <a:xfrm>
            <a:off x="1769814" y="5554077"/>
            <a:ext cx="1264979" cy="400110"/>
          </a:xfrm>
          <a:prstGeom prst="rect">
            <a:avLst/>
          </a:prstGeom>
          <a:noFill/>
        </p:spPr>
        <p:txBody>
          <a:bodyPr wrap="square" rtlCol="0">
            <a:spAutoFit/>
          </a:bodyPr>
          <a:lstStyle/>
          <a:p>
            <a:pPr algn="ct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=1</a:t>
            </a:r>
          </a:p>
        </p:txBody>
      </p:sp>
      <p:sp>
        <p:nvSpPr>
          <p:cNvPr id="21" name="Oval 20">
            <a:extLst>
              <a:ext uri="{FF2B5EF4-FFF2-40B4-BE49-F238E27FC236}">
                <a16:creationId xmlns:a16="http://schemas.microsoft.com/office/drawing/2014/main" id="{209F4160-DB31-5596-282D-2BDBA1E99158}"/>
              </a:ext>
            </a:extLst>
          </p:cNvPr>
          <p:cNvSpPr/>
          <p:nvPr/>
        </p:nvSpPr>
        <p:spPr>
          <a:xfrm>
            <a:off x="7883902" y="4983748"/>
            <a:ext cx="417094" cy="41709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B8CFC2F2-80AB-5287-6CDA-2818997D8563}"/>
              </a:ext>
            </a:extLst>
          </p:cNvPr>
          <p:cNvSpPr/>
          <p:nvPr/>
        </p:nvSpPr>
        <p:spPr>
          <a:xfrm>
            <a:off x="8425323" y="4983748"/>
            <a:ext cx="417094" cy="4170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4DC74381-0FD1-CB0C-B22A-3F74E0DFED25}"/>
              </a:ext>
            </a:extLst>
          </p:cNvPr>
          <p:cNvSpPr/>
          <p:nvPr/>
        </p:nvSpPr>
        <p:spPr>
          <a:xfrm>
            <a:off x="8966744" y="4983748"/>
            <a:ext cx="417094" cy="41709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FB99E20C-B496-4443-0469-4F4C9B978735}"/>
              </a:ext>
            </a:extLst>
          </p:cNvPr>
          <p:cNvSpPr/>
          <p:nvPr/>
        </p:nvSpPr>
        <p:spPr>
          <a:xfrm>
            <a:off x="9508165" y="4983748"/>
            <a:ext cx="417094" cy="4170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CFF4BB6E-AD5F-7F3B-6144-9CC7B023775B}"/>
              </a:ext>
            </a:extLst>
          </p:cNvPr>
          <p:cNvSpPr/>
          <p:nvPr/>
        </p:nvSpPr>
        <p:spPr>
          <a:xfrm>
            <a:off x="7342481" y="4983748"/>
            <a:ext cx="417094" cy="41709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0D02F1E5-031A-5EE7-9A58-FF11EB1E3E35}"/>
              </a:ext>
            </a:extLst>
          </p:cNvPr>
          <p:cNvSpPr/>
          <p:nvPr/>
        </p:nvSpPr>
        <p:spPr>
          <a:xfrm>
            <a:off x="6807492" y="4983748"/>
            <a:ext cx="417094" cy="4170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ight Arrow 30">
            <a:extLst>
              <a:ext uri="{FF2B5EF4-FFF2-40B4-BE49-F238E27FC236}">
                <a16:creationId xmlns:a16="http://schemas.microsoft.com/office/drawing/2014/main" id="{83B8AF2A-403A-7A95-9007-C364FBAD3674}"/>
              </a:ext>
            </a:extLst>
          </p:cNvPr>
          <p:cNvSpPr/>
          <p:nvPr/>
        </p:nvSpPr>
        <p:spPr>
          <a:xfrm>
            <a:off x="5014767" y="5085351"/>
            <a:ext cx="1440594" cy="299451"/>
          </a:xfrm>
          <a:prstGeom prst="rightArrow">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ight Arrow 31">
            <a:extLst>
              <a:ext uri="{FF2B5EF4-FFF2-40B4-BE49-F238E27FC236}">
                <a16:creationId xmlns:a16="http://schemas.microsoft.com/office/drawing/2014/main" id="{B9B28810-F144-A836-F235-2F5AA2C4232D}"/>
              </a:ext>
            </a:extLst>
          </p:cNvPr>
          <p:cNvSpPr/>
          <p:nvPr/>
        </p:nvSpPr>
        <p:spPr>
          <a:xfrm>
            <a:off x="5014767" y="3852865"/>
            <a:ext cx="1440594" cy="299451"/>
          </a:xfrm>
          <a:prstGeom prst="rightArrow">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89B856AF-8D98-9BBD-1DE2-31547A0693A3}"/>
              </a:ext>
            </a:extLst>
          </p:cNvPr>
          <p:cNvSpPr txBox="1"/>
          <p:nvPr/>
        </p:nvSpPr>
        <p:spPr>
          <a:xfrm>
            <a:off x="6558382" y="3802533"/>
            <a:ext cx="2075488"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Do nothing</a:t>
            </a:r>
          </a:p>
        </p:txBody>
      </p:sp>
      <p:sp>
        <p:nvSpPr>
          <p:cNvPr id="34" name="TextBox 33">
            <a:extLst>
              <a:ext uri="{FF2B5EF4-FFF2-40B4-BE49-F238E27FC236}">
                <a16:creationId xmlns:a16="http://schemas.microsoft.com/office/drawing/2014/main" id="{5BABB342-D07E-FCD4-F6ED-AE1BCB1E6BA4}"/>
              </a:ext>
            </a:extLst>
          </p:cNvPr>
          <p:cNvSpPr txBox="1"/>
          <p:nvPr/>
        </p:nvSpPr>
        <p:spPr>
          <a:xfrm>
            <a:off x="5293895" y="5384800"/>
            <a:ext cx="781368" cy="369332"/>
          </a:xfrm>
          <a:prstGeom prst="rect">
            <a:avLst/>
          </a:prstGeom>
          <a:noFill/>
        </p:spPr>
        <p:txBody>
          <a:bodyPr wrap="square">
            <a:spAutoFit/>
          </a:bodyPr>
          <a:lstStyle/>
          <a:p>
            <a:pPr algn="ctr"/>
            <a:r>
              <a:rPr lang="en-US" dirty="0">
                <a:latin typeface="Times New Roman" panose="02020603050405020304" pitchFamily="18" charset="0"/>
                <a:cs typeface="Times New Roman" panose="02020603050405020304" pitchFamily="18" charset="0"/>
              </a:rPr>
              <a:t>Swap</a:t>
            </a:r>
            <a:endParaRPr lang="en-US" dirty="0"/>
          </a:p>
        </p:txBody>
      </p:sp>
      <p:cxnSp>
        <p:nvCxnSpPr>
          <p:cNvPr id="36" name="Curved Connector 35">
            <a:extLst>
              <a:ext uri="{FF2B5EF4-FFF2-40B4-BE49-F238E27FC236}">
                <a16:creationId xmlns:a16="http://schemas.microsoft.com/office/drawing/2014/main" id="{CE42985A-6055-B846-146E-A0178B1DB31D}"/>
              </a:ext>
            </a:extLst>
          </p:cNvPr>
          <p:cNvCxnSpPr>
            <a:cxnSpLocks/>
            <a:stCxn id="26" idx="4"/>
            <a:endCxn id="27" idx="4"/>
          </p:cNvCxnSpPr>
          <p:nvPr/>
        </p:nvCxnSpPr>
        <p:spPr>
          <a:xfrm rot="5400000">
            <a:off x="7283534" y="5133350"/>
            <a:ext cx="12700" cy="534989"/>
          </a:xfrm>
          <a:prstGeom prst="curvedConnector3">
            <a:avLst>
              <a:gd name="adj1" fmla="val 1800000"/>
            </a:avLst>
          </a:prstGeom>
          <a:ln w="38100">
            <a:solidFill>
              <a:schemeClr val="accent2">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21908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3</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r>
              <a:rPr lang="en-US" dirty="0"/>
              <a:t>Starting from the left end of the row, scan each pair of adjacent disks and swap them if they are in the wrong order (‘light’ is </a:t>
            </a:r>
            <a:r>
              <a:rPr lang="en-US" b="1" dirty="0"/>
              <a:t>not</a:t>
            </a:r>
            <a:r>
              <a:rPr lang="en-US" dirty="0"/>
              <a:t> on the left of ‘dark’)</a:t>
            </a:r>
          </a:p>
          <a:p>
            <a:r>
              <a:rPr lang="en-US" dirty="0"/>
              <a:t>Repeat step 1 until no more swaps can be made. </a:t>
            </a:r>
          </a:p>
        </p:txBody>
      </p:sp>
      <p:sp>
        <p:nvSpPr>
          <p:cNvPr id="16" name="TextBox 15">
            <a:extLst>
              <a:ext uri="{FF2B5EF4-FFF2-40B4-BE49-F238E27FC236}">
                <a16:creationId xmlns:a16="http://schemas.microsoft.com/office/drawing/2014/main" id="{DC67B4B7-32F7-94AA-CF24-B2BECFF92072}"/>
              </a:ext>
            </a:extLst>
          </p:cNvPr>
          <p:cNvSpPr txBox="1"/>
          <p:nvPr/>
        </p:nvSpPr>
        <p:spPr>
          <a:xfrm>
            <a:off x="2546607" y="4188515"/>
            <a:ext cx="781368" cy="400110"/>
          </a:xfrm>
          <a:prstGeom prst="rect">
            <a:avLst/>
          </a:prstGeom>
          <a:noFill/>
        </p:spPr>
        <p:txBody>
          <a:bodyPr wrap="square" rtlCol="0">
            <a:spAutoFit/>
          </a:bodyPr>
          <a:lstStyle/>
          <a:p>
            <a:pPr algn="ct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=2</a:t>
            </a:r>
          </a:p>
        </p:txBody>
      </p:sp>
      <p:sp>
        <p:nvSpPr>
          <p:cNvPr id="18" name="TextBox 17">
            <a:extLst>
              <a:ext uri="{FF2B5EF4-FFF2-40B4-BE49-F238E27FC236}">
                <a16:creationId xmlns:a16="http://schemas.microsoft.com/office/drawing/2014/main" id="{93DA3C39-8CDC-9E6F-CD59-C3646B03834E}"/>
              </a:ext>
            </a:extLst>
          </p:cNvPr>
          <p:cNvSpPr txBox="1"/>
          <p:nvPr/>
        </p:nvSpPr>
        <p:spPr>
          <a:xfrm>
            <a:off x="2852766" y="5506527"/>
            <a:ext cx="1264979" cy="400110"/>
          </a:xfrm>
          <a:prstGeom prst="rect">
            <a:avLst/>
          </a:prstGeom>
          <a:noFill/>
        </p:spPr>
        <p:txBody>
          <a:bodyPr wrap="square" rtlCol="0">
            <a:spAutoFit/>
          </a:bodyPr>
          <a:lstStyle/>
          <a:p>
            <a:pPr algn="ct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=3</a:t>
            </a:r>
          </a:p>
        </p:txBody>
      </p:sp>
      <p:sp>
        <p:nvSpPr>
          <p:cNvPr id="23" name="Oval 22">
            <a:extLst>
              <a:ext uri="{FF2B5EF4-FFF2-40B4-BE49-F238E27FC236}">
                <a16:creationId xmlns:a16="http://schemas.microsoft.com/office/drawing/2014/main" id="{4DC74381-0FD1-CB0C-B22A-3F74E0DFED25}"/>
              </a:ext>
            </a:extLst>
          </p:cNvPr>
          <p:cNvSpPr/>
          <p:nvPr/>
        </p:nvSpPr>
        <p:spPr>
          <a:xfrm>
            <a:off x="8966744" y="4983748"/>
            <a:ext cx="417094" cy="41709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FB99E20C-B496-4443-0469-4F4C9B978735}"/>
              </a:ext>
            </a:extLst>
          </p:cNvPr>
          <p:cNvSpPr/>
          <p:nvPr/>
        </p:nvSpPr>
        <p:spPr>
          <a:xfrm>
            <a:off x="9508165" y="4983748"/>
            <a:ext cx="417094" cy="4170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CFF4BB6E-AD5F-7F3B-6144-9CC7B023775B}"/>
              </a:ext>
            </a:extLst>
          </p:cNvPr>
          <p:cNvSpPr/>
          <p:nvPr/>
        </p:nvSpPr>
        <p:spPr>
          <a:xfrm>
            <a:off x="7342481" y="4983748"/>
            <a:ext cx="417094" cy="41709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0D02F1E5-031A-5EE7-9A58-FF11EB1E3E35}"/>
              </a:ext>
            </a:extLst>
          </p:cNvPr>
          <p:cNvSpPr/>
          <p:nvPr/>
        </p:nvSpPr>
        <p:spPr>
          <a:xfrm>
            <a:off x="6807492" y="4983748"/>
            <a:ext cx="417094" cy="4170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ight Arrow 30">
            <a:extLst>
              <a:ext uri="{FF2B5EF4-FFF2-40B4-BE49-F238E27FC236}">
                <a16:creationId xmlns:a16="http://schemas.microsoft.com/office/drawing/2014/main" id="{83B8AF2A-403A-7A95-9007-C364FBAD3674}"/>
              </a:ext>
            </a:extLst>
          </p:cNvPr>
          <p:cNvSpPr/>
          <p:nvPr/>
        </p:nvSpPr>
        <p:spPr>
          <a:xfrm>
            <a:off x="5014767" y="5085351"/>
            <a:ext cx="1440594" cy="299451"/>
          </a:xfrm>
          <a:prstGeom prst="rightArrow">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ight Arrow 31">
            <a:extLst>
              <a:ext uri="{FF2B5EF4-FFF2-40B4-BE49-F238E27FC236}">
                <a16:creationId xmlns:a16="http://schemas.microsoft.com/office/drawing/2014/main" id="{B9B28810-F144-A836-F235-2F5AA2C4232D}"/>
              </a:ext>
            </a:extLst>
          </p:cNvPr>
          <p:cNvSpPr/>
          <p:nvPr/>
        </p:nvSpPr>
        <p:spPr>
          <a:xfrm>
            <a:off x="5014767" y="3852865"/>
            <a:ext cx="1440594" cy="299451"/>
          </a:xfrm>
          <a:prstGeom prst="rightArrow">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89B856AF-8D98-9BBD-1DE2-31547A0693A3}"/>
              </a:ext>
            </a:extLst>
          </p:cNvPr>
          <p:cNvSpPr txBox="1"/>
          <p:nvPr/>
        </p:nvSpPr>
        <p:spPr>
          <a:xfrm>
            <a:off x="6558382" y="3802533"/>
            <a:ext cx="2075488"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Do nothing</a:t>
            </a:r>
          </a:p>
        </p:txBody>
      </p:sp>
      <p:sp>
        <p:nvSpPr>
          <p:cNvPr id="17" name="Oval 16">
            <a:extLst>
              <a:ext uri="{FF2B5EF4-FFF2-40B4-BE49-F238E27FC236}">
                <a16:creationId xmlns:a16="http://schemas.microsoft.com/office/drawing/2014/main" id="{3F5E1DB6-B19B-0AF1-1BF3-9EA59983EBC8}"/>
              </a:ext>
            </a:extLst>
          </p:cNvPr>
          <p:cNvSpPr/>
          <p:nvPr/>
        </p:nvSpPr>
        <p:spPr>
          <a:xfrm>
            <a:off x="2728744" y="3755990"/>
            <a:ext cx="417094" cy="41709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F0B2F597-F6C4-6E38-9D85-02BDBC0AC2D3}"/>
              </a:ext>
            </a:extLst>
          </p:cNvPr>
          <p:cNvSpPr/>
          <p:nvPr/>
        </p:nvSpPr>
        <p:spPr>
          <a:xfrm>
            <a:off x="3270165" y="3755990"/>
            <a:ext cx="417094" cy="4170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4563FDC4-8C83-3467-AC69-E18A1BEEA594}"/>
              </a:ext>
            </a:extLst>
          </p:cNvPr>
          <p:cNvSpPr/>
          <p:nvPr/>
        </p:nvSpPr>
        <p:spPr>
          <a:xfrm>
            <a:off x="3811586" y="3755990"/>
            <a:ext cx="417094" cy="41709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69656862-A77C-D082-6C47-771B34A5381F}"/>
              </a:ext>
            </a:extLst>
          </p:cNvPr>
          <p:cNvSpPr/>
          <p:nvPr/>
        </p:nvSpPr>
        <p:spPr>
          <a:xfrm>
            <a:off x="4353007" y="3755990"/>
            <a:ext cx="417094" cy="4170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7644FAAF-2AD5-AD6E-27DF-97CE2DD5F83A}"/>
              </a:ext>
            </a:extLst>
          </p:cNvPr>
          <p:cNvSpPr/>
          <p:nvPr/>
        </p:nvSpPr>
        <p:spPr>
          <a:xfrm>
            <a:off x="2187323" y="3755990"/>
            <a:ext cx="417094" cy="41709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B464F2C9-5FE0-B990-E741-F93BF263BC99}"/>
              </a:ext>
            </a:extLst>
          </p:cNvPr>
          <p:cNvSpPr/>
          <p:nvPr/>
        </p:nvSpPr>
        <p:spPr>
          <a:xfrm>
            <a:off x="1652334" y="3755990"/>
            <a:ext cx="417094" cy="4170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BAD11F59-4ABF-E2FC-CF5E-68DEC071E048}"/>
              </a:ext>
            </a:extLst>
          </p:cNvPr>
          <p:cNvSpPr/>
          <p:nvPr/>
        </p:nvSpPr>
        <p:spPr>
          <a:xfrm>
            <a:off x="7883902" y="4983748"/>
            <a:ext cx="417094" cy="4170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E10DC900-E6EF-C99F-6BD4-5F1259CE7928}"/>
              </a:ext>
            </a:extLst>
          </p:cNvPr>
          <p:cNvSpPr/>
          <p:nvPr/>
        </p:nvSpPr>
        <p:spPr>
          <a:xfrm>
            <a:off x="8425323" y="4973053"/>
            <a:ext cx="417094" cy="41709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201CD795-F71E-2FCF-BB1C-8ACE3D45B44B}"/>
              </a:ext>
            </a:extLst>
          </p:cNvPr>
          <p:cNvSpPr txBox="1"/>
          <p:nvPr/>
        </p:nvSpPr>
        <p:spPr>
          <a:xfrm>
            <a:off x="5293895" y="5384800"/>
            <a:ext cx="781368" cy="369332"/>
          </a:xfrm>
          <a:prstGeom prst="rect">
            <a:avLst/>
          </a:prstGeom>
          <a:noFill/>
        </p:spPr>
        <p:txBody>
          <a:bodyPr wrap="square">
            <a:spAutoFit/>
          </a:bodyPr>
          <a:lstStyle/>
          <a:p>
            <a:pPr algn="ctr"/>
            <a:r>
              <a:rPr lang="en-US" dirty="0">
                <a:latin typeface="Times New Roman" panose="02020603050405020304" pitchFamily="18" charset="0"/>
                <a:cs typeface="Times New Roman" panose="02020603050405020304" pitchFamily="18" charset="0"/>
              </a:rPr>
              <a:t>Swap</a:t>
            </a:r>
            <a:endParaRPr lang="en-US" dirty="0"/>
          </a:p>
        </p:txBody>
      </p:sp>
      <p:cxnSp>
        <p:nvCxnSpPr>
          <p:cNvPr id="39" name="Curved Connector 38">
            <a:extLst>
              <a:ext uri="{FF2B5EF4-FFF2-40B4-BE49-F238E27FC236}">
                <a16:creationId xmlns:a16="http://schemas.microsoft.com/office/drawing/2014/main" id="{CE55DFE0-6A5F-20CF-FD76-340A5254C2E5}"/>
              </a:ext>
            </a:extLst>
          </p:cNvPr>
          <p:cNvCxnSpPr>
            <a:cxnSpLocks/>
            <a:stCxn id="34" idx="4"/>
            <a:endCxn id="30" idx="4"/>
          </p:cNvCxnSpPr>
          <p:nvPr/>
        </p:nvCxnSpPr>
        <p:spPr>
          <a:xfrm rot="5400000">
            <a:off x="8357815" y="5124786"/>
            <a:ext cx="10695" cy="541421"/>
          </a:xfrm>
          <a:prstGeom prst="curvedConnector3">
            <a:avLst>
              <a:gd name="adj1" fmla="val 2237447"/>
            </a:avLst>
          </a:prstGeom>
          <a:ln w="38100">
            <a:solidFill>
              <a:schemeClr val="accent2">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3ED58148-539E-4559-3A35-4AD8FD34CDDF}"/>
              </a:ext>
            </a:extLst>
          </p:cNvPr>
          <p:cNvSpPr/>
          <p:nvPr/>
        </p:nvSpPr>
        <p:spPr>
          <a:xfrm>
            <a:off x="2732330" y="4983748"/>
            <a:ext cx="417094" cy="41709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272B207A-02B5-CE46-66D6-41051EC41D12}"/>
              </a:ext>
            </a:extLst>
          </p:cNvPr>
          <p:cNvSpPr/>
          <p:nvPr/>
        </p:nvSpPr>
        <p:spPr>
          <a:xfrm>
            <a:off x="3273751" y="4983748"/>
            <a:ext cx="417094" cy="4170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A6886ADF-7941-E1C3-4B9E-6F9B6E0A75FF}"/>
              </a:ext>
            </a:extLst>
          </p:cNvPr>
          <p:cNvSpPr/>
          <p:nvPr/>
        </p:nvSpPr>
        <p:spPr>
          <a:xfrm>
            <a:off x="3815172" y="4983748"/>
            <a:ext cx="417094" cy="41709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4D250A60-AFAA-762E-60AA-3E1FB1EF6812}"/>
              </a:ext>
            </a:extLst>
          </p:cNvPr>
          <p:cNvSpPr/>
          <p:nvPr/>
        </p:nvSpPr>
        <p:spPr>
          <a:xfrm>
            <a:off x="4356593" y="4983748"/>
            <a:ext cx="417094" cy="4170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210142C2-7AAE-3D63-5BCB-9F831A42FEE6}"/>
              </a:ext>
            </a:extLst>
          </p:cNvPr>
          <p:cNvSpPr/>
          <p:nvPr/>
        </p:nvSpPr>
        <p:spPr>
          <a:xfrm>
            <a:off x="2190909" y="4983748"/>
            <a:ext cx="417094" cy="41709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1ED5597B-24B3-332D-5D1D-E30B3A9C7D33}"/>
              </a:ext>
            </a:extLst>
          </p:cNvPr>
          <p:cNvSpPr/>
          <p:nvPr/>
        </p:nvSpPr>
        <p:spPr>
          <a:xfrm>
            <a:off x="1655920" y="4983748"/>
            <a:ext cx="417094" cy="4170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649963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3</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r>
              <a:rPr lang="en-US" dirty="0"/>
              <a:t>Starting from the left end of the row, scan each pair of adjacent disks and swap them if they are in the wrong order (‘light’ is </a:t>
            </a:r>
            <a:r>
              <a:rPr lang="en-US" b="1" dirty="0"/>
              <a:t>not</a:t>
            </a:r>
            <a:r>
              <a:rPr lang="en-US" dirty="0"/>
              <a:t> on the left of ‘dark’)</a:t>
            </a:r>
          </a:p>
          <a:p>
            <a:r>
              <a:rPr lang="en-US" dirty="0"/>
              <a:t>Repeat step 1 until no more swaps can be made. </a:t>
            </a:r>
          </a:p>
        </p:txBody>
      </p:sp>
      <p:sp>
        <p:nvSpPr>
          <p:cNvPr id="26" name="Oval 25">
            <a:extLst>
              <a:ext uri="{FF2B5EF4-FFF2-40B4-BE49-F238E27FC236}">
                <a16:creationId xmlns:a16="http://schemas.microsoft.com/office/drawing/2014/main" id="{CFF4BB6E-AD5F-7F3B-6144-9CC7B023775B}"/>
              </a:ext>
            </a:extLst>
          </p:cNvPr>
          <p:cNvSpPr/>
          <p:nvPr/>
        </p:nvSpPr>
        <p:spPr>
          <a:xfrm>
            <a:off x="4567197" y="4357211"/>
            <a:ext cx="417094" cy="41709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0D02F1E5-031A-5EE7-9A58-FF11EB1E3E35}"/>
              </a:ext>
            </a:extLst>
          </p:cNvPr>
          <p:cNvSpPr/>
          <p:nvPr/>
        </p:nvSpPr>
        <p:spPr>
          <a:xfrm>
            <a:off x="4032208" y="4357211"/>
            <a:ext cx="417094" cy="4170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89B856AF-8D98-9BBD-1DE2-31547A0693A3}"/>
              </a:ext>
            </a:extLst>
          </p:cNvPr>
          <p:cNvSpPr txBox="1"/>
          <p:nvPr/>
        </p:nvSpPr>
        <p:spPr>
          <a:xfrm>
            <a:off x="918413" y="4330476"/>
            <a:ext cx="2647691" cy="461665"/>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After #1 iteration:</a:t>
            </a:r>
          </a:p>
        </p:txBody>
      </p:sp>
      <p:sp>
        <p:nvSpPr>
          <p:cNvPr id="30" name="Oval 29">
            <a:extLst>
              <a:ext uri="{FF2B5EF4-FFF2-40B4-BE49-F238E27FC236}">
                <a16:creationId xmlns:a16="http://schemas.microsoft.com/office/drawing/2014/main" id="{BAD11F59-4ABF-E2FC-CF5E-68DEC071E048}"/>
              </a:ext>
            </a:extLst>
          </p:cNvPr>
          <p:cNvSpPr/>
          <p:nvPr/>
        </p:nvSpPr>
        <p:spPr>
          <a:xfrm>
            <a:off x="5108618" y="4357211"/>
            <a:ext cx="417094" cy="4170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E10DC900-E6EF-C99F-6BD4-5F1259CE7928}"/>
              </a:ext>
            </a:extLst>
          </p:cNvPr>
          <p:cNvSpPr/>
          <p:nvPr/>
        </p:nvSpPr>
        <p:spPr>
          <a:xfrm>
            <a:off x="5650039" y="4346516"/>
            <a:ext cx="417094" cy="41709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F1B22A15-6FB6-8AFD-6CC3-F887F809F977}"/>
              </a:ext>
            </a:extLst>
          </p:cNvPr>
          <p:cNvSpPr/>
          <p:nvPr/>
        </p:nvSpPr>
        <p:spPr>
          <a:xfrm>
            <a:off x="6185028" y="4357211"/>
            <a:ext cx="417094" cy="4170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0CE8C71A-15FA-3204-0D7F-D5036CD598EF}"/>
              </a:ext>
            </a:extLst>
          </p:cNvPr>
          <p:cNvSpPr/>
          <p:nvPr/>
        </p:nvSpPr>
        <p:spPr>
          <a:xfrm>
            <a:off x="6726449" y="4368100"/>
            <a:ext cx="417094" cy="41709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060C280F-C728-AF44-ACFE-D52624EA4F7C}"/>
              </a:ext>
            </a:extLst>
          </p:cNvPr>
          <p:cNvSpPr/>
          <p:nvPr/>
        </p:nvSpPr>
        <p:spPr>
          <a:xfrm>
            <a:off x="4032208" y="5233069"/>
            <a:ext cx="417094" cy="4170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0B9C0CB1-D06B-AA12-F1E7-B234490AAFAF}"/>
              </a:ext>
            </a:extLst>
          </p:cNvPr>
          <p:cNvSpPr txBox="1"/>
          <p:nvPr/>
        </p:nvSpPr>
        <p:spPr>
          <a:xfrm>
            <a:off x="918413" y="5206334"/>
            <a:ext cx="2647691" cy="461665"/>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After #2 iteration:</a:t>
            </a:r>
          </a:p>
        </p:txBody>
      </p:sp>
      <p:sp>
        <p:nvSpPr>
          <p:cNvPr id="37" name="Oval 36">
            <a:extLst>
              <a:ext uri="{FF2B5EF4-FFF2-40B4-BE49-F238E27FC236}">
                <a16:creationId xmlns:a16="http://schemas.microsoft.com/office/drawing/2014/main" id="{FF08BDA4-759B-F050-4763-0AB53A59C79D}"/>
              </a:ext>
            </a:extLst>
          </p:cNvPr>
          <p:cNvSpPr/>
          <p:nvPr/>
        </p:nvSpPr>
        <p:spPr>
          <a:xfrm>
            <a:off x="6726449" y="5243958"/>
            <a:ext cx="417094" cy="41709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03B79F07-AE65-CD5A-344D-76DC5169E2F2}"/>
              </a:ext>
            </a:extLst>
          </p:cNvPr>
          <p:cNvSpPr/>
          <p:nvPr/>
        </p:nvSpPr>
        <p:spPr>
          <a:xfrm>
            <a:off x="4546352" y="5243958"/>
            <a:ext cx="417094" cy="4170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307B5FC9-0DBB-051E-304E-0F81D6026C1C}"/>
              </a:ext>
            </a:extLst>
          </p:cNvPr>
          <p:cNvSpPr/>
          <p:nvPr/>
        </p:nvSpPr>
        <p:spPr>
          <a:xfrm>
            <a:off x="5086099" y="5243958"/>
            <a:ext cx="417094" cy="41709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EB89620B-B141-D799-2502-2D443E62BF28}"/>
              </a:ext>
            </a:extLst>
          </p:cNvPr>
          <p:cNvSpPr/>
          <p:nvPr/>
        </p:nvSpPr>
        <p:spPr>
          <a:xfrm>
            <a:off x="5629194" y="5247705"/>
            <a:ext cx="417094" cy="4170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C690FC97-5467-BF22-EE57-66A4E29B6721}"/>
              </a:ext>
            </a:extLst>
          </p:cNvPr>
          <p:cNvSpPr/>
          <p:nvPr/>
        </p:nvSpPr>
        <p:spPr>
          <a:xfrm>
            <a:off x="6164183" y="5243958"/>
            <a:ext cx="417094" cy="41709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A090E046-F0D7-1E8A-7D4A-745E82524FDA}"/>
              </a:ext>
            </a:extLst>
          </p:cNvPr>
          <p:cNvSpPr/>
          <p:nvPr/>
        </p:nvSpPr>
        <p:spPr>
          <a:xfrm>
            <a:off x="4032208" y="6116985"/>
            <a:ext cx="417094" cy="4170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CCA5A7BD-47D9-ACD9-A8A1-85352F855190}"/>
              </a:ext>
            </a:extLst>
          </p:cNvPr>
          <p:cNvSpPr txBox="1"/>
          <p:nvPr/>
        </p:nvSpPr>
        <p:spPr>
          <a:xfrm>
            <a:off x="918413" y="6090250"/>
            <a:ext cx="2647691" cy="461665"/>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After #3 iteration:</a:t>
            </a:r>
          </a:p>
        </p:txBody>
      </p:sp>
      <p:sp>
        <p:nvSpPr>
          <p:cNvPr id="44" name="Oval 43">
            <a:extLst>
              <a:ext uri="{FF2B5EF4-FFF2-40B4-BE49-F238E27FC236}">
                <a16:creationId xmlns:a16="http://schemas.microsoft.com/office/drawing/2014/main" id="{AAE87180-B4FE-8FC3-29AB-21470376F95A}"/>
              </a:ext>
            </a:extLst>
          </p:cNvPr>
          <p:cNvSpPr/>
          <p:nvPr/>
        </p:nvSpPr>
        <p:spPr>
          <a:xfrm>
            <a:off x="6726449" y="6127874"/>
            <a:ext cx="417094" cy="41709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225D3B5A-46E3-AD03-4F2C-22B760356179}"/>
              </a:ext>
            </a:extLst>
          </p:cNvPr>
          <p:cNvSpPr/>
          <p:nvPr/>
        </p:nvSpPr>
        <p:spPr>
          <a:xfrm>
            <a:off x="4546352" y="6127874"/>
            <a:ext cx="417094" cy="4170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0A507527-88A1-A7E1-056C-155EAA976395}"/>
              </a:ext>
            </a:extLst>
          </p:cNvPr>
          <p:cNvSpPr/>
          <p:nvPr/>
        </p:nvSpPr>
        <p:spPr>
          <a:xfrm>
            <a:off x="6164183" y="6127874"/>
            <a:ext cx="417094" cy="41709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2DD36480-783D-6DF4-AAAA-2B3F1935EAFE}"/>
              </a:ext>
            </a:extLst>
          </p:cNvPr>
          <p:cNvSpPr/>
          <p:nvPr/>
        </p:nvSpPr>
        <p:spPr>
          <a:xfrm>
            <a:off x="5098195" y="6116985"/>
            <a:ext cx="417094" cy="4170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9D54F3EF-D785-BB9E-DFFA-50F65B8958B3}"/>
              </a:ext>
            </a:extLst>
          </p:cNvPr>
          <p:cNvSpPr/>
          <p:nvPr/>
        </p:nvSpPr>
        <p:spPr>
          <a:xfrm>
            <a:off x="5650038" y="6122143"/>
            <a:ext cx="417094" cy="41709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2" name="Straight Arrow Connector 51">
            <a:extLst>
              <a:ext uri="{FF2B5EF4-FFF2-40B4-BE49-F238E27FC236}">
                <a16:creationId xmlns:a16="http://schemas.microsoft.com/office/drawing/2014/main" id="{7683023A-03AB-2DD4-D452-87E17391850F}"/>
              </a:ext>
            </a:extLst>
          </p:cNvPr>
          <p:cNvCxnSpPr>
            <a:cxnSpLocks/>
            <a:stCxn id="26" idx="4"/>
            <a:endCxn id="39" idx="0"/>
          </p:cNvCxnSpPr>
          <p:nvPr/>
        </p:nvCxnSpPr>
        <p:spPr>
          <a:xfrm>
            <a:off x="4775744" y="4774307"/>
            <a:ext cx="518902" cy="46965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09064244-9C48-BF2D-9539-D42203668F18}"/>
              </a:ext>
            </a:extLst>
          </p:cNvPr>
          <p:cNvCxnSpPr>
            <a:cxnSpLocks/>
            <a:stCxn id="30" idx="4"/>
            <a:endCxn id="38" idx="0"/>
          </p:cNvCxnSpPr>
          <p:nvPr/>
        </p:nvCxnSpPr>
        <p:spPr>
          <a:xfrm flipH="1">
            <a:off x="4754899" y="4774307"/>
            <a:ext cx="562266" cy="46965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C6D5E379-7BB3-B9A0-7A9B-541C1A8A11DC}"/>
              </a:ext>
            </a:extLst>
          </p:cNvPr>
          <p:cNvCxnSpPr>
            <a:cxnSpLocks/>
            <a:stCxn id="34" idx="4"/>
            <a:endCxn id="41" idx="0"/>
          </p:cNvCxnSpPr>
          <p:nvPr/>
        </p:nvCxnSpPr>
        <p:spPr>
          <a:xfrm>
            <a:off x="5858586" y="4763610"/>
            <a:ext cx="514144" cy="48034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94139D1B-A490-4604-BD97-D0021D4F5D5E}"/>
              </a:ext>
            </a:extLst>
          </p:cNvPr>
          <p:cNvCxnSpPr>
            <a:cxnSpLocks/>
            <a:stCxn id="4" idx="4"/>
            <a:endCxn id="40" idx="0"/>
          </p:cNvCxnSpPr>
          <p:nvPr/>
        </p:nvCxnSpPr>
        <p:spPr>
          <a:xfrm flipH="1">
            <a:off x="5837741" y="4774305"/>
            <a:ext cx="555834" cy="4734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80F3F602-FD97-7CB7-D6CF-291DEEBEAD86}"/>
              </a:ext>
            </a:extLst>
          </p:cNvPr>
          <p:cNvCxnSpPr>
            <a:cxnSpLocks/>
            <a:stCxn id="39" idx="4"/>
            <a:endCxn id="50" idx="0"/>
          </p:cNvCxnSpPr>
          <p:nvPr/>
        </p:nvCxnSpPr>
        <p:spPr>
          <a:xfrm>
            <a:off x="5294648" y="5661054"/>
            <a:ext cx="563939" cy="46109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E969665D-3E7C-F5BD-46C6-0B2C4945C6CD}"/>
              </a:ext>
            </a:extLst>
          </p:cNvPr>
          <p:cNvCxnSpPr>
            <a:cxnSpLocks/>
            <a:stCxn id="40" idx="4"/>
            <a:endCxn id="49" idx="0"/>
          </p:cNvCxnSpPr>
          <p:nvPr/>
        </p:nvCxnSpPr>
        <p:spPr>
          <a:xfrm flipH="1">
            <a:off x="5306744" y="5664799"/>
            <a:ext cx="530999" cy="45218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2" name="Oval 71">
            <a:extLst>
              <a:ext uri="{FF2B5EF4-FFF2-40B4-BE49-F238E27FC236}">
                <a16:creationId xmlns:a16="http://schemas.microsoft.com/office/drawing/2014/main" id="{77DA095F-BC45-DF48-7D88-EDEE86BE784D}"/>
              </a:ext>
            </a:extLst>
          </p:cNvPr>
          <p:cNvSpPr/>
          <p:nvPr/>
        </p:nvSpPr>
        <p:spPr>
          <a:xfrm>
            <a:off x="4019344" y="3475811"/>
            <a:ext cx="417094" cy="41709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F8680F19-7EAB-3938-F387-8085E52F35A8}"/>
              </a:ext>
            </a:extLst>
          </p:cNvPr>
          <p:cNvSpPr/>
          <p:nvPr/>
        </p:nvSpPr>
        <p:spPr>
          <a:xfrm>
            <a:off x="4560765" y="3475811"/>
            <a:ext cx="417094" cy="4170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C81F2B52-B73A-A95F-E1CF-9350B8A7B495}"/>
              </a:ext>
            </a:extLst>
          </p:cNvPr>
          <p:cNvSpPr/>
          <p:nvPr/>
        </p:nvSpPr>
        <p:spPr>
          <a:xfrm>
            <a:off x="5102186" y="3459769"/>
            <a:ext cx="417094" cy="41709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FF7F7E9C-F251-ABA2-918B-C245451E9C58}"/>
              </a:ext>
            </a:extLst>
          </p:cNvPr>
          <p:cNvSpPr/>
          <p:nvPr/>
        </p:nvSpPr>
        <p:spPr>
          <a:xfrm>
            <a:off x="5643607" y="3459769"/>
            <a:ext cx="417094" cy="4170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25E032EC-295C-17F7-5A50-F6E4B03F897A}"/>
              </a:ext>
            </a:extLst>
          </p:cNvPr>
          <p:cNvSpPr/>
          <p:nvPr/>
        </p:nvSpPr>
        <p:spPr>
          <a:xfrm>
            <a:off x="6185028" y="3459769"/>
            <a:ext cx="417094" cy="41709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00742CD9-62E1-AC33-3A10-C7F6BB6D1638}"/>
              </a:ext>
            </a:extLst>
          </p:cNvPr>
          <p:cNvSpPr/>
          <p:nvPr/>
        </p:nvSpPr>
        <p:spPr>
          <a:xfrm>
            <a:off x="6726449" y="3459769"/>
            <a:ext cx="417094" cy="4170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8" name="Straight Arrow Connector 77">
            <a:extLst>
              <a:ext uri="{FF2B5EF4-FFF2-40B4-BE49-F238E27FC236}">
                <a16:creationId xmlns:a16="http://schemas.microsoft.com/office/drawing/2014/main" id="{DAC74FC1-6C73-3C45-5086-0FC6D9CB2A20}"/>
              </a:ext>
            </a:extLst>
          </p:cNvPr>
          <p:cNvCxnSpPr>
            <a:cxnSpLocks/>
            <a:stCxn id="73" idx="4"/>
            <a:endCxn id="27" idx="0"/>
          </p:cNvCxnSpPr>
          <p:nvPr/>
        </p:nvCxnSpPr>
        <p:spPr>
          <a:xfrm flipH="1">
            <a:off x="4240757" y="3892905"/>
            <a:ext cx="528557" cy="46430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1D738600-AE4F-35D0-7955-91F289AE9879}"/>
              </a:ext>
            </a:extLst>
          </p:cNvPr>
          <p:cNvCxnSpPr>
            <a:cxnSpLocks/>
            <a:stCxn id="72" idx="4"/>
            <a:endCxn id="26" idx="0"/>
          </p:cNvCxnSpPr>
          <p:nvPr/>
        </p:nvCxnSpPr>
        <p:spPr>
          <a:xfrm>
            <a:off x="4227893" y="3892905"/>
            <a:ext cx="547853" cy="46430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C02F9368-29C1-2CAE-341E-AE0F9607DE1C}"/>
              </a:ext>
            </a:extLst>
          </p:cNvPr>
          <p:cNvCxnSpPr>
            <a:cxnSpLocks/>
            <a:stCxn id="75" idx="4"/>
            <a:endCxn id="30" idx="0"/>
          </p:cNvCxnSpPr>
          <p:nvPr/>
        </p:nvCxnSpPr>
        <p:spPr>
          <a:xfrm flipH="1">
            <a:off x="5317167" y="3876863"/>
            <a:ext cx="534989" cy="48034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66A24EC5-52E2-3AE3-F340-4FFD695C44AC}"/>
              </a:ext>
            </a:extLst>
          </p:cNvPr>
          <p:cNvCxnSpPr>
            <a:cxnSpLocks/>
            <a:stCxn id="74" idx="4"/>
            <a:endCxn id="34" idx="0"/>
          </p:cNvCxnSpPr>
          <p:nvPr/>
        </p:nvCxnSpPr>
        <p:spPr>
          <a:xfrm>
            <a:off x="5310735" y="3876865"/>
            <a:ext cx="547853" cy="46965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1F82D1F0-F2A1-D715-5021-A650C1CA57D5}"/>
              </a:ext>
            </a:extLst>
          </p:cNvPr>
          <p:cNvCxnSpPr>
            <a:cxnSpLocks/>
            <a:stCxn id="77" idx="4"/>
            <a:endCxn id="4" idx="0"/>
          </p:cNvCxnSpPr>
          <p:nvPr/>
        </p:nvCxnSpPr>
        <p:spPr>
          <a:xfrm flipH="1">
            <a:off x="6393577" y="3876863"/>
            <a:ext cx="541421" cy="48034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8B71A489-F09B-CF64-17E9-F6AA6ADF0022}"/>
              </a:ext>
            </a:extLst>
          </p:cNvPr>
          <p:cNvCxnSpPr>
            <a:cxnSpLocks/>
            <a:stCxn id="76" idx="4"/>
            <a:endCxn id="5" idx="0"/>
          </p:cNvCxnSpPr>
          <p:nvPr/>
        </p:nvCxnSpPr>
        <p:spPr>
          <a:xfrm>
            <a:off x="6393577" y="3876865"/>
            <a:ext cx="541421" cy="49123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6" name="TextBox 95">
            <a:extLst>
              <a:ext uri="{FF2B5EF4-FFF2-40B4-BE49-F238E27FC236}">
                <a16:creationId xmlns:a16="http://schemas.microsoft.com/office/drawing/2014/main" id="{899B79AB-B28D-55D9-EE8D-3E345817DC26}"/>
              </a:ext>
            </a:extLst>
          </p:cNvPr>
          <p:cNvSpPr txBox="1"/>
          <p:nvPr/>
        </p:nvSpPr>
        <p:spPr>
          <a:xfrm>
            <a:off x="957610" y="3454618"/>
            <a:ext cx="2647691" cy="461665"/>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Original</a:t>
            </a:r>
          </a:p>
        </p:txBody>
      </p:sp>
    </p:spTree>
    <p:extLst>
      <p:ext uri="{BB962C8B-B14F-4D97-AF65-F5344CB8AC3E}">
        <p14:creationId xmlns:p14="http://schemas.microsoft.com/office/powerpoint/2010/main" val="35555475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Problem 4</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r>
              <a:rPr lang="en-US" dirty="0"/>
              <a:t>Prove that if bubble sort makes no exchanges on its pass through a list, the list is sorted and the algorithm can be stopped.</a:t>
            </a:r>
          </a:p>
          <a:p>
            <a:r>
              <a:rPr lang="en-US" dirty="0"/>
              <a:t>Write pseudocode of the method that incorporates this improvement.</a:t>
            </a:r>
          </a:p>
          <a:p>
            <a:r>
              <a:rPr lang="en-US" dirty="0"/>
              <a:t>Prove that the worst-case efficiency of the improved version is quadratic.</a:t>
            </a:r>
          </a:p>
          <a:p>
            <a:r>
              <a:rPr lang="en-US" dirty="0"/>
              <a:t>Is bubble sort stable? </a:t>
            </a:r>
            <a:endParaRPr lang="en-US" b="1" dirty="0"/>
          </a:p>
        </p:txBody>
      </p:sp>
    </p:spTree>
    <p:extLst>
      <p:ext uri="{BB962C8B-B14F-4D97-AF65-F5344CB8AC3E}">
        <p14:creationId xmlns:p14="http://schemas.microsoft.com/office/powerpoint/2010/main" val="7314712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4</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fontScale="92500" lnSpcReduction="10000"/>
          </a:bodyPr>
          <a:lstStyle/>
          <a:p>
            <a:pPr marL="0" indent="0">
              <a:buNone/>
            </a:pPr>
            <a:r>
              <a:rPr lang="en-US" b="1" dirty="0"/>
              <a:t>Prove that if bubble sort makes no exchanges on its pass through a list, the list is sorted and the algorithm can be stopped.</a:t>
            </a:r>
          </a:p>
          <a:p>
            <a:r>
              <a:rPr lang="en-US" dirty="0"/>
              <a:t>Assume that the list is not sorted: exist two adjacent elements that are out of order.</a:t>
            </a:r>
          </a:p>
          <a:p>
            <a:endParaRPr lang="en-US" dirty="0"/>
          </a:p>
          <a:p>
            <a:endParaRPr lang="en-US" dirty="0"/>
          </a:p>
          <a:p>
            <a:r>
              <a:rPr lang="en-US" dirty="0"/>
              <a:t>Since bubble sort </a:t>
            </a:r>
            <a:r>
              <a:rPr lang="en-US" b="1" dirty="0"/>
              <a:t>compares adjacent elements</a:t>
            </a:r>
            <a:r>
              <a:rPr lang="en-US" dirty="0"/>
              <a:t>: it would have detected this pair of out of order elements and swapped them to put them in the correct order.</a:t>
            </a:r>
          </a:p>
          <a:p>
            <a:pPr>
              <a:buFont typeface="Symbol" pitchFamily="2" charset="2"/>
              <a:buChar char="Þ"/>
            </a:pPr>
            <a:r>
              <a:rPr lang="en-US" dirty="0"/>
              <a:t> Made no exchanges on its pass through the list means: The out of order pair of elements does not exist</a:t>
            </a:r>
          </a:p>
          <a:p>
            <a:pPr>
              <a:buFont typeface="Symbol" pitchFamily="2" charset="2"/>
              <a:buChar char="Þ"/>
            </a:pPr>
            <a:r>
              <a:rPr lang="en-US" dirty="0"/>
              <a:t> The list is sorted and the algorithm can be stopped.</a:t>
            </a:r>
          </a:p>
          <a:p>
            <a:pPr marL="0" indent="0">
              <a:buNone/>
            </a:pPr>
            <a:endParaRPr lang="en-US" dirty="0"/>
          </a:p>
        </p:txBody>
      </p:sp>
      <p:graphicFrame>
        <p:nvGraphicFramePr>
          <p:cNvPr id="4" name="Table 3">
            <a:extLst>
              <a:ext uri="{FF2B5EF4-FFF2-40B4-BE49-F238E27FC236}">
                <a16:creationId xmlns:a16="http://schemas.microsoft.com/office/drawing/2014/main" id="{C1EC1730-6F09-9C6E-6BA3-CE16202ECDC3}"/>
              </a:ext>
            </a:extLst>
          </p:cNvPr>
          <p:cNvGraphicFramePr>
            <a:graphicFrameLocks noGrp="1"/>
          </p:cNvGraphicFramePr>
          <p:nvPr>
            <p:extLst>
              <p:ext uri="{D42A27DB-BD31-4B8C-83A1-F6EECF244321}">
                <p14:modId xmlns:p14="http://schemas.microsoft.com/office/powerpoint/2010/main" val="1298335515"/>
              </p:ext>
            </p:extLst>
          </p:nvPr>
        </p:nvGraphicFramePr>
        <p:xfrm>
          <a:off x="4410720" y="2943726"/>
          <a:ext cx="2632625" cy="629652"/>
        </p:xfrm>
        <a:graphic>
          <a:graphicData uri="http://schemas.openxmlformats.org/drawingml/2006/table">
            <a:tbl>
              <a:tblPr firstRow="1" bandRow="1">
                <a:tableStyleId>{5940675A-B579-460E-94D1-54222C63F5DA}</a:tableStyleId>
              </a:tblPr>
              <a:tblGrid>
                <a:gridCol w="526525">
                  <a:extLst>
                    <a:ext uri="{9D8B030D-6E8A-4147-A177-3AD203B41FA5}">
                      <a16:colId xmlns:a16="http://schemas.microsoft.com/office/drawing/2014/main" val="4101062177"/>
                    </a:ext>
                  </a:extLst>
                </a:gridCol>
                <a:gridCol w="526525">
                  <a:extLst>
                    <a:ext uri="{9D8B030D-6E8A-4147-A177-3AD203B41FA5}">
                      <a16:colId xmlns:a16="http://schemas.microsoft.com/office/drawing/2014/main" val="3226581725"/>
                    </a:ext>
                  </a:extLst>
                </a:gridCol>
                <a:gridCol w="526525">
                  <a:extLst>
                    <a:ext uri="{9D8B030D-6E8A-4147-A177-3AD203B41FA5}">
                      <a16:colId xmlns:a16="http://schemas.microsoft.com/office/drawing/2014/main" val="3352806830"/>
                    </a:ext>
                  </a:extLst>
                </a:gridCol>
                <a:gridCol w="526525">
                  <a:extLst>
                    <a:ext uri="{9D8B030D-6E8A-4147-A177-3AD203B41FA5}">
                      <a16:colId xmlns:a16="http://schemas.microsoft.com/office/drawing/2014/main" val="2301199826"/>
                    </a:ext>
                  </a:extLst>
                </a:gridCol>
                <a:gridCol w="526525">
                  <a:extLst>
                    <a:ext uri="{9D8B030D-6E8A-4147-A177-3AD203B41FA5}">
                      <a16:colId xmlns:a16="http://schemas.microsoft.com/office/drawing/2014/main" val="419253283"/>
                    </a:ext>
                  </a:extLst>
                </a:gridCol>
              </a:tblGrid>
              <a:tr h="629652">
                <a:tc>
                  <a:txBody>
                    <a:bodyPr/>
                    <a:lstStyle/>
                    <a:p>
                      <a:pPr algn="ctr"/>
                      <a:r>
                        <a:rPr lang="en-US" sz="2000" dirty="0">
                          <a:latin typeface="Times New Roman" panose="02020603050405020304" pitchFamily="18" charset="0"/>
                          <a:cs typeface="Times New Roman" panose="02020603050405020304" pitchFamily="18" charset="0"/>
                        </a:rPr>
                        <a:t>1</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2</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4</a:t>
                      </a:r>
                    </a:p>
                  </a:txBody>
                  <a:tcPr anchor="ctr">
                    <a:solidFill>
                      <a:srgbClr val="FFC000"/>
                    </a:solidFill>
                  </a:tcPr>
                </a:tc>
                <a:tc>
                  <a:txBody>
                    <a:bodyPr/>
                    <a:lstStyle/>
                    <a:p>
                      <a:pPr algn="ctr"/>
                      <a:r>
                        <a:rPr lang="en-US" sz="2000" dirty="0">
                          <a:latin typeface="Times New Roman" panose="02020603050405020304" pitchFamily="18" charset="0"/>
                          <a:cs typeface="Times New Roman" panose="02020603050405020304" pitchFamily="18" charset="0"/>
                        </a:rPr>
                        <a:t>3</a:t>
                      </a:r>
                    </a:p>
                  </a:txBody>
                  <a:tcPr anchor="ctr">
                    <a:solidFill>
                      <a:srgbClr val="00B050"/>
                    </a:solidFill>
                  </a:tcPr>
                </a:tc>
                <a:tc>
                  <a:txBody>
                    <a:bodyPr/>
                    <a:lstStyle/>
                    <a:p>
                      <a:pPr algn="ctr"/>
                      <a:r>
                        <a:rPr lang="en-US" sz="2000" dirty="0">
                          <a:latin typeface="Times New Roman" panose="02020603050405020304" pitchFamily="18" charset="0"/>
                          <a:cs typeface="Times New Roman" panose="02020603050405020304" pitchFamily="18" charset="0"/>
                        </a:rPr>
                        <a:t>5</a:t>
                      </a:r>
                    </a:p>
                  </a:txBody>
                  <a:tcPr anchor="ctr"/>
                </a:tc>
                <a:extLst>
                  <a:ext uri="{0D108BD9-81ED-4DB2-BD59-A6C34878D82A}">
                    <a16:rowId xmlns:a16="http://schemas.microsoft.com/office/drawing/2014/main" val="194228830"/>
                  </a:ext>
                </a:extLst>
              </a:tr>
            </a:tbl>
          </a:graphicData>
        </a:graphic>
      </p:graphicFrame>
    </p:spTree>
    <p:extLst>
      <p:ext uri="{BB962C8B-B14F-4D97-AF65-F5344CB8AC3E}">
        <p14:creationId xmlns:p14="http://schemas.microsoft.com/office/powerpoint/2010/main" val="10871814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4</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lnSpcReduction="10000"/>
          </a:bodyPr>
          <a:lstStyle/>
          <a:p>
            <a:pPr marL="0" indent="0">
              <a:buNone/>
            </a:pPr>
            <a:r>
              <a:rPr lang="en-US" b="1" dirty="0"/>
              <a:t>Write pseudocode of the method that incorporates this improvement.</a:t>
            </a:r>
          </a:p>
          <a:p>
            <a:pPr marL="0" indent="0">
              <a:buNone/>
            </a:pPr>
            <a:r>
              <a:rPr lang="en-US" dirty="0"/>
              <a:t>for </a:t>
            </a:r>
            <a:r>
              <a:rPr lang="en-US" dirty="0" err="1"/>
              <a:t>i</a:t>
            </a:r>
            <a:r>
              <a:rPr lang="en-US" dirty="0"/>
              <a:t> ← 0 to n - 2 do</a:t>
            </a:r>
          </a:p>
          <a:p>
            <a:pPr marL="0" indent="0">
              <a:buNone/>
            </a:pPr>
            <a:r>
              <a:rPr lang="en-US" dirty="0"/>
              <a:t>    </a:t>
            </a:r>
            <a:r>
              <a:rPr lang="en-US" b="1" dirty="0" err="1"/>
              <a:t>isSorted</a:t>
            </a:r>
            <a:r>
              <a:rPr lang="en-US" b="1" dirty="0"/>
              <a:t> ← true</a:t>
            </a:r>
          </a:p>
          <a:p>
            <a:pPr marL="0" indent="0">
              <a:buNone/>
            </a:pPr>
            <a:r>
              <a:rPr lang="en-US" dirty="0"/>
              <a:t>    for j ← 0 to n - 2 - </a:t>
            </a:r>
            <a:r>
              <a:rPr lang="en-US" dirty="0" err="1"/>
              <a:t>i</a:t>
            </a:r>
            <a:r>
              <a:rPr lang="en-US" dirty="0"/>
              <a:t> do</a:t>
            </a:r>
          </a:p>
          <a:p>
            <a:pPr marL="0" indent="0">
              <a:buNone/>
            </a:pPr>
            <a:r>
              <a:rPr lang="en-US" dirty="0"/>
              <a:t>        if A[j + 1] &lt; A[j]</a:t>
            </a:r>
          </a:p>
          <a:p>
            <a:pPr marL="0" indent="0">
              <a:buNone/>
            </a:pPr>
            <a:r>
              <a:rPr lang="en-US" dirty="0"/>
              <a:t>            swap A[j] and A[j + 1]</a:t>
            </a:r>
          </a:p>
          <a:p>
            <a:pPr marL="0" indent="0">
              <a:buNone/>
            </a:pPr>
            <a:r>
              <a:rPr lang="en-US" dirty="0"/>
              <a:t>            </a:t>
            </a:r>
            <a:r>
              <a:rPr lang="en-US" b="1" dirty="0" err="1"/>
              <a:t>isSorted</a:t>
            </a:r>
            <a:r>
              <a:rPr lang="en-US" b="1" dirty="0"/>
              <a:t> ← false</a:t>
            </a:r>
          </a:p>
          <a:p>
            <a:pPr marL="0" indent="0">
              <a:buNone/>
            </a:pPr>
            <a:r>
              <a:rPr lang="en-US" b="1" dirty="0"/>
              <a:t>    if </a:t>
            </a:r>
            <a:r>
              <a:rPr lang="en-US" b="1" dirty="0" err="1"/>
              <a:t>isSorted</a:t>
            </a:r>
            <a:r>
              <a:rPr lang="en-US" b="1" dirty="0"/>
              <a:t> = true</a:t>
            </a:r>
          </a:p>
          <a:p>
            <a:pPr marL="0" indent="0">
              <a:buNone/>
            </a:pPr>
            <a:r>
              <a:rPr lang="en-US" b="1" dirty="0"/>
              <a:t>        break</a:t>
            </a:r>
          </a:p>
          <a:p>
            <a:pPr marL="0" indent="0">
              <a:buNone/>
            </a:pPr>
            <a:endParaRPr lang="en-US" dirty="0"/>
          </a:p>
        </p:txBody>
      </p:sp>
    </p:spTree>
    <p:extLst>
      <p:ext uri="{BB962C8B-B14F-4D97-AF65-F5344CB8AC3E}">
        <p14:creationId xmlns:p14="http://schemas.microsoft.com/office/powerpoint/2010/main" val="41853805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4</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US" b="1" dirty="0"/>
              <a:t>Prove that the worst-case efficiency of the improved version is quadratic.</a:t>
            </a:r>
          </a:p>
          <a:p>
            <a:r>
              <a:rPr lang="en-US" dirty="0"/>
              <a:t>In the best case (already sorted): can terminate early, O(n).</a:t>
            </a:r>
          </a:p>
          <a:p>
            <a:r>
              <a:rPr lang="en-US" dirty="0"/>
              <a:t>In the worst case (reverse order): have the same time complexity as the </a:t>
            </a:r>
            <a:r>
              <a:rPr lang="en-US" b="1" dirty="0"/>
              <a:t>original</a:t>
            </a:r>
            <a:r>
              <a:rPr lang="en-US" dirty="0"/>
              <a:t> Bubble Sort, O(n^2).</a:t>
            </a:r>
          </a:p>
          <a:p>
            <a:pPr marL="0" indent="0">
              <a:buNone/>
            </a:pPr>
            <a:r>
              <a:rPr lang="en-US" dirty="0"/>
              <a:t>   for </a:t>
            </a:r>
            <a:r>
              <a:rPr lang="en-US" dirty="0" err="1"/>
              <a:t>i</a:t>
            </a:r>
            <a:r>
              <a:rPr lang="en-US" dirty="0"/>
              <a:t> = 0 to n-1:</a:t>
            </a:r>
            <a:br>
              <a:rPr lang="en-US" dirty="0"/>
            </a:br>
            <a:r>
              <a:rPr lang="en-US" dirty="0"/>
              <a:t>         for j = </a:t>
            </a:r>
            <a:r>
              <a:rPr lang="en-US" dirty="0" err="1"/>
              <a:t>i</a:t>
            </a:r>
            <a:r>
              <a:rPr lang="en-US" dirty="0"/>
              <a:t> to n-1: swap()</a:t>
            </a:r>
          </a:p>
          <a:p>
            <a:pPr marL="0" indent="0">
              <a:buNone/>
            </a:pPr>
            <a:r>
              <a:rPr lang="en-US" dirty="0"/>
              <a:t>   S = (n-1) + (n-2) + … + 1  = (n - 1) * n / 2 =&gt; O(n^2)</a:t>
            </a:r>
          </a:p>
          <a:p>
            <a:pPr marL="0" indent="0">
              <a:buNone/>
            </a:pPr>
            <a:endParaRPr lang="en-US" dirty="0"/>
          </a:p>
        </p:txBody>
      </p:sp>
      <p:cxnSp>
        <p:nvCxnSpPr>
          <p:cNvPr id="5" name="Straight Arrow Connector 4">
            <a:extLst>
              <a:ext uri="{FF2B5EF4-FFF2-40B4-BE49-F238E27FC236}">
                <a16:creationId xmlns:a16="http://schemas.microsoft.com/office/drawing/2014/main" id="{3144E68B-5960-0C64-42B5-5DB0E0C62676}"/>
              </a:ext>
            </a:extLst>
          </p:cNvPr>
          <p:cNvCxnSpPr>
            <a:cxnSpLocks/>
          </p:cNvCxnSpPr>
          <p:nvPr/>
        </p:nvCxnSpPr>
        <p:spPr>
          <a:xfrm flipV="1">
            <a:off x="2093939" y="5871411"/>
            <a:ext cx="0" cy="43493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323BDE25-DED7-3259-87B6-1C8A3FF8B32A}"/>
                  </a:ext>
                </a:extLst>
              </p:cNvPr>
              <p:cNvSpPr txBox="1"/>
              <p:nvPr/>
            </p:nvSpPr>
            <p:spPr>
              <a:xfrm>
                <a:off x="1731950" y="6290303"/>
                <a:ext cx="723981" cy="369332"/>
              </a:xfrm>
              <a:prstGeom prst="rect">
                <a:avLst/>
              </a:prstGeom>
              <a:noFill/>
            </p:spPr>
            <p:txBody>
              <a:bodyPr wrap="none" lIns="0" tIns="0" rIns="0" bIns="0" rtlCol="0">
                <a:spAutoFit/>
              </a:bodyPr>
              <a:lstStyle/>
              <a:p>
                <a:pPr/>
                <a14:m>
                  <m:oMathPara xmlns:m="http://schemas.openxmlformats.org/officeDocument/2006/math">
                    <m:oMathParaPr>
                      <m:jc m:val="center"/>
                    </m:oMathParaPr>
                    <m:oMath xmlns:m="http://schemas.openxmlformats.org/officeDocument/2006/math">
                      <m:r>
                        <m:rPr>
                          <m:sty m:val="p"/>
                        </m:rPr>
                        <a:rPr lang="en-US" sz="2400" i="1">
                          <a:latin typeface="Cambria Math" panose="02040503050406030204" pitchFamily="18" charset="0"/>
                        </a:rPr>
                        <m:t>i</m:t>
                      </m:r>
                      <m:r>
                        <a:rPr lang="vi-VN" sz="2400" i="1">
                          <a:latin typeface="Cambria Math" panose="02040503050406030204" pitchFamily="18" charset="0"/>
                        </a:rPr>
                        <m:t>=0</m:t>
                      </m:r>
                    </m:oMath>
                  </m:oMathPara>
                </a14:m>
                <a:endParaRPr lang="en-US" sz="2400" dirty="0"/>
              </a:p>
            </p:txBody>
          </p:sp>
        </mc:Choice>
        <mc:Fallback xmlns="">
          <p:sp>
            <p:nvSpPr>
              <p:cNvPr id="6" name="TextBox 5">
                <a:extLst>
                  <a:ext uri="{FF2B5EF4-FFF2-40B4-BE49-F238E27FC236}">
                    <a16:creationId xmlns:a16="http://schemas.microsoft.com/office/drawing/2014/main" id="{323BDE25-DED7-3259-87B6-1C8A3FF8B32A}"/>
                  </a:ext>
                </a:extLst>
              </p:cNvPr>
              <p:cNvSpPr txBox="1">
                <a:spLocks noRot="1" noChangeAspect="1" noMove="1" noResize="1" noEditPoints="1" noAdjustHandles="1" noChangeArrowheads="1" noChangeShapeType="1" noTextEdit="1"/>
              </p:cNvSpPr>
              <p:nvPr/>
            </p:nvSpPr>
            <p:spPr>
              <a:xfrm>
                <a:off x="1731950" y="6290303"/>
                <a:ext cx="723981" cy="369332"/>
              </a:xfrm>
              <a:prstGeom prst="rect">
                <a:avLst/>
              </a:prstGeom>
              <a:blipFill>
                <a:blip r:embed="rId3"/>
                <a:stretch>
                  <a:fillRect l="-8621" r="-8621" b="-6667"/>
                </a:stretch>
              </a:blipFill>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FD31D24E-6B48-EC7E-30CB-70BF22693C0B}"/>
              </a:ext>
            </a:extLst>
          </p:cNvPr>
          <p:cNvCxnSpPr>
            <a:cxnSpLocks/>
            <a:stCxn id="11" idx="0"/>
          </p:cNvCxnSpPr>
          <p:nvPr/>
        </p:nvCxnSpPr>
        <p:spPr>
          <a:xfrm flipV="1">
            <a:off x="3179911" y="5865369"/>
            <a:ext cx="0" cy="43493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B2FA91DE-5B1B-CC05-96CF-293504E6BD19}"/>
                  </a:ext>
                </a:extLst>
              </p:cNvPr>
              <p:cNvSpPr txBox="1"/>
              <p:nvPr/>
            </p:nvSpPr>
            <p:spPr>
              <a:xfrm>
                <a:off x="2817922" y="6300303"/>
                <a:ext cx="723981" cy="369332"/>
              </a:xfrm>
              <a:prstGeom prst="rect">
                <a:avLst/>
              </a:prstGeom>
              <a:noFill/>
            </p:spPr>
            <p:txBody>
              <a:bodyPr wrap="none" lIns="0" tIns="0" rIns="0" bIns="0" rtlCol="0">
                <a:spAutoFit/>
              </a:bodyPr>
              <a:lstStyle/>
              <a:p>
                <a:pPr/>
                <a14:m>
                  <m:oMathPara xmlns:m="http://schemas.openxmlformats.org/officeDocument/2006/math">
                    <m:oMathParaPr>
                      <m:jc m:val="center"/>
                    </m:oMathParaPr>
                    <m:oMath xmlns:m="http://schemas.openxmlformats.org/officeDocument/2006/math">
                      <m:r>
                        <m:rPr>
                          <m:sty m:val="p"/>
                        </m:rPr>
                        <a:rPr lang="en-US" sz="2400" i="1">
                          <a:latin typeface="Cambria Math" panose="02040503050406030204" pitchFamily="18" charset="0"/>
                        </a:rPr>
                        <m:t>i</m:t>
                      </m:r>
                      <m:r>
                        <a:rPr lang="vi-VN" sz="2400" i="1">
                          <a:latin typeface="Cambria Math" panose="02040503050406030204" pitchFamily="18" charset="0"/>
                        </a:rPr>
                        <m:t>=1</m:t>
                      </m:r>
                    </m:oMath>
                  </m:oMathPara>
                </a14:m>
                <a:endParaRPr lang="en-US" sz="2400" dirty="0"/>
              </a:p>
            </p:txBody>
          </p:sp>
        </mc:Choice>
        <mc:Fallback xmlns="">
          <p:sp>
            <p:nvSpPr>
              <p:cNvPr id="11" name="TextBox 10">
                <a:extLst>
                  <a:ext uri="{FF2B5EF4-FFF2-40B4-BE49-F238E27FC236}">
                    <a16:creationId xmlns:a16="http://schemas.microsoft.com/office/drawing/2014/main" id="{B2FA91DE-5B1B-CC05-96CF-293504E6BD19}"/>
                  </a:ext>
                </a:extLst>
              </p:cNvPr>
              <p:cNvSpPr txBox="1">
                <a:spLocks noRot="1" noChangeAspect="1" noMove="1" noResize="1" noEditPoints="1" noAdjustHandles="1" noChangeArrowheads="1" noChangeShapeType="1" noTextEdit="1"/>
              </p:cNvSpPr>
              <p:nvPr/>
            </p:nvSpPr>
            <p:spPr>
              <a:xfrm>
                <a:off x="2817922" y="6300303"/>
                <a:ext cx="723981" cy="369332"/>
              </a:xfrm>
              <a:prstGeom prst="rect">
                <a:avLst/>
              </a:prstGeom>
              <a:blipFill>
                <a:blip r:embed="rId4"/>
                <a:stretch>
                  <a:fillRect l="-8621" r="-10345" b="-6667"/>
                </a:stretch>
              </a:blipFill>
            </p:spPr>
            <p:txBody>
              <a:bodyPr/>
              <a:lstStyle/>
              <a:p>
                <a:r>
                  <a:rPr lang="en-US">
                    <a:noFill/>
                  </a:rPr>
                  <a:t> </a:t>
                </a:r>
              </a:p>
            </p:txBody>
          </p:sp>
        </mc:Fallback>
      </mc:AlternateContent>
      <p:cxnSp>
        <p:nvCxnSpPr>
          <p:cNvPr id="12" name="Straight Arrow Connector 11">
            <a:extLst>
              <a:ext uri="{FF2B5EF4-FFF2-40B4-BE49-F238E27FC236}">
                <a16:creationId xmlns:a16="http://schemas.microsoft.com/office/drawing/2014/main" id="{161336E6-F5C3-89BC-2E6B-9A70CAD3ABF7}"/>
              </a:ext>
            </a:extLst>
          </p:cNvPr>
          <p:cNvCxnSpPr>
            <a:cxnSpLocks/>
          </p:cNvCxnSpPr>
          <p:nvPr/>
        </p:nvCxnSpPr>
        <p:spPr>
          <a:xfrm flipV="1">
            <a:off x="4761635" y="5865371"/>
            <a:ext cx="0" cy="45031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808A8DB8-289E-C25A-5CE2-5ECB378802D5}"/>
                  </a:ext>
                </a:extLst>
              </p:cNvPr>
              <p:cNvSpPr txBox="1"/>
              <p:nvPr/>
            </p:nvSpPr>
            <p:spPr>
              <a:xfrm>
                <a:off x="4130853" y="6299638"/>
                <a:ext cx="1261564" cy="369332"/>
              </a:xfrm>
              <a:prstGeom prst="rect">
                <a:avLst/>
              </a:prstGeom>
              <a:noFill/>
            </p:spPr>
            <p:txBody>
              <a:bodyPr wrap="none" lIns="0" tIns="0" rIns="0" bIns="0" rtlCol="0">
                <a:spAutoFit/>
              </a:bodyPr>
              <a:lstStyle/>
              <a:p>
                <a:pPr/>
                <a14:m>
                  <m:oMathPara xmlns:m="http://schemas.openxmlformats.org/officeDocument/2006/math">
                    <m:oMathParaPr>
                      <m:jc m:val="center"/>
                    </m:oMathParaPr>
                    <m:oMath xmlns:m="http://schemas.openxmlformats.org/officeDocument/2006/math">
                      <m:r>
                        <m:rPr>
                          <m:sty m:val="p"/>
                        </m:rPr>
                        <a:rPr lang="en-US" sz="2400" i="1">
                          <a:latin typeface="Cambria Math" panose="02040503050406030204" pitchFamily="18" charset="0"/>
                        </a:rPr>
                        <m:t>i</m:t>
                      </m:r>
                      <m:r>
                        <a:rPr lang="vi-VN" sz="2400" i="1">
                          <a:latin typeface="Cambria Math" panose="02040503050406030204" pitchFamily="18" charset="0"/>
                        </a:rPr>
                        <m:t>=</m:t>
                      </m:r>
                      <m:r>
                        <m:rPr>
                          <m:sty m:val="p"/>
                        </m:rPr>
                        <a:rPr lang="vi-VN" sz="2400" i="1">
                          <a:latin typeface="Cambria Math" panose="02040503050406030204" pitchFamily="18" charset="0"/>
                        </a:rPr>
                        <m:t>n</m:t>
                      </m:r>
                      <m:r>
                        <a:rPr lang="vi-VN" sz="2400" i="1">
                          <a:latin typeface="Cambria Math" panose="02040503050406030204" pitchFamily="18" charset="0"/>
                        </a:rPr>
                        <m:t>−1</m:t>
                      </m:r>
                    </m:oMath>
                  </m:oMathPara>
                </a14:m>
                <a:endParaRPr lang="en-US" sz="2400" dirty="0"/>
              </a:p>
            </p:txBody>
          </p:sp>
        </mc:Choice>
        <mc:Fallback xmlns="">
          <p:sp>
            <p:nvSpPr>
              <p:cNvPr id="13" name="TextBox 12">
                <a:extLst>
                  <a:ext uri="{FF2B5EF4-FFF2-40B4-BE49-F238E27FC236}">
                    <a16:creationId xmlns:a16="http://schemas.microsoft.com/office/drawing/2014/main" id="{808A8DB8-289E-C25A-5CE2-5ECB378802D5}"/>
                  </a:ext>
                </a:extLst>
              </p:cNvPr>
              <p:cNvSpPr txBox="1">
                <a:spLocks noRot="1" noChangeAspect="1" noMove="1" noResize="1" noEditPoints="1" noAdjustHandles="1" noChangeArrowheads="1" noChangeShapeType="1" noTextEdit="1"/>
              </p:cNvSpPr>
              <p:nvPr/>
            </p:nvSpPr>
            <p:spPr>
              <a:xfrm>
                <a:off x="4130853" y="6299638"/>
                <a:ext cx="1261564" cy="369332"/>
              </a:xfrm>
              <a:prstGeom prst="rect">
                <a:avLst/>
              </a:prstGeom>
              <a:blipFill>
                <a:blip r:embed="rId5"/>
                <a:stretch>
                  <a:fillRect l="-5000" r="-5000" b="-6452"/>
                </a:stretch>
              </a:blipFill>
            </p:spPr>
            <p:txBody>
              <a:bodyPr/>
              <a:lstStyle/>
              <a:p>
                <a:r>
                  <a:rPr lang="en-US">
                    <a:noFill/>
                  </a:rPr>
                  <a:t> </a:t>
                </a:r>
              </a:p>
            </p:txBody>
          </p:sp>
        </mc:Fallback>
      </mc:AlternateContent>
    </p:spTree>
    <p:extLst>
      <p:ext uri="{BB962C8B-B14F-4D97-AF65-F5344CB8AC3E}">
        <p14:creationId xmlns:p14="http://schemas.microsoft.com/office/powerpoint/2010/main" val="6247310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4</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US" b="1" dirty="0"/>
              <a:t>Is bubble sort stable?</a:t>
            </a:r>
          </a:p>
          <a:p>
            <a:pPr algn="l"/>
            <a:r>
              <a:rPr lang="en-US" dirty="0"/>
              <a:t>Yes</a:t>
            </a:r>
          </a:p>
          <a:p>
            <a:pPr algn="l"/>
            <a:r>
              <a:rPr lang="en-US" dirty="0"/>
              <a:t>Because it only swaps adjacent elements if they are out of order. If two elements in the input list </a:t>
            </a:r>
            <a:r>
              <a:rPr lang="en-US" b="1" dirty="0"/>
              <a:t>have the same value, then they will not be swapped</a:t>
            </a:r>
            <a:r>
              <a:rPr lang="en-US" dirty="0"/>
              <a:t> </a:t>
            </a:r>
          </a:p>
          <a:p>
            <a:pPr algn="l">
              <a:buFont typeface="Symbol" pitchFamily="2" charset="2"/>
              <a:buChar char="Þ"/>
            </a:pPr>
            <a:r>
              <a:rPr lang="en-US" dirty="0"/>
              <a:t> Their relative order will be preserved</a:t>
            </a:r>
          </a:p>
          <a:p>
            <a:pPr algn="l">
              <a:buFont typeface="Symbol" pitchFamily="2" charset="2"/>
              <a:buChar char="Þ"/>
            </a:pPr>
            <a:endParaRPr lang="en-US" dirty="0"/>
          </a:p>
        </p:txBody>
      </p:sp>
      <p:graphicFrame>
        <p:nvGraphicFramePr>
          <p:cNvPr id="4" name="Table 3">
            <a:extLst>
              <a:ext uri="{FF2B5EF4-FFF2-40B4-BE49-F238E27FC236}">
                <a16:creationId xmlns:a16="http://schemas.microsoft.com/office/drawing/2014/main" id="{37267443-5435-E8CD-DEEE-14B71EBC89E5}"/>
              </a:ext>
            </a:extLst>
          </p:cNvPr>
          <p:cNvGraphicFramePr>
            <a:graphicFrameLocks noGrp="1"/>
          </p:cNvGraphicFramePr>
          <p:nvPr>
            <p:extLst>
              <p:ext uri="{D42A27DB-BD31-4B8C-83A1-F6EECF244321}">
                <p14:modId xmlns:p14="http://schemas.microsoft.com/office/powerpoint/2010/main" val="3283195867"/>
              </p:ext>
            </p:extLst>
          </p:nvPr>
        </p:nvGraphicFramePr>
        <p:xfrm>
          <a:off x="4779689" y="4755148"/>
          <a:ext cx="2632625" cy="629652"/>
        </p:xfrm>
        <a:graphic>
          <a:graphicData uri="http://schemas.openxmlformats.org/drawingml/2006/table">
            <a:tbl>
              <a:tblPr firstRow="1" bandRow="1">
                <a:tableStyleId>{5940675A-B579-460E-94D1-54222C63F5DA}</a:tableStyleId>
              </a:tblPr>
              <a:tblGrid>
                <a:gridCol w="526525">
                  <a:extLst>
                    <a:ext uri="{9D8B030D-6E8A-4147-A177-3AD203B41FA5}">
                      <a16:colId xmlns:a16="http://schemas.microsoft.com/office/drawing/2014/main" val="4101062177"/>
                    </a:ext>
                  </a:extLst>
                </a:gridCol>
                <a:gridCol w="526525">
                  <a:extLst>
                    <a:ext uri="{9D8B030D-6E8A-4147-A177-3AD203B41FA5}">
                      <a16:colId xmlns:a16="http://schemas.microsoft.com/office/drawing/2014/main" val="3226581725"/>
                    </a:ext>
                  </a:extLst>
                </a:gridCol>
                <a:gridCol w="526525">
                  <a:extLst>
                    <a:ext uri="{9D8B030D-6E8A-4147-A177-3AD203B41FA5}">
                      <a16:colId xmlns:a16="http://schemas.microsoft.com/office/drawing/2014/main" val="3352806830"/>
                    </a:ext>
                  </a:extLst>
                </a:gridCol>
                <a:gridCol w="526525">
                  <a:extLst>
                    <a:ext uri="{9D8B030D-6E8A-4147-A177-3AD203B41FA5}">
                      <a16:colId xmlns:a16="http://schemas.microsoft.com/office/drawing/2014/main" val="2301199826"/>
                    </a:ext>
                  </a:extLst>
                </a:gridCol>
                <a:gridCol w="526525">
                  <a:extLst>
                    <a:ext uri="{9D8B030D-6E8A-4147-A177-3AD203B41FA5}">
                      <a16:colId xmlns:a16="http://schemas.microsoft.com/office/drawing/2014/main" val="419253283"/>
                    </a:ext>
                  </a:extLst>
                </a:gridCol>
              </a:tblGrid>
              <a:tr h="629652">
                <a:tc>
                  <a:txBody>
                    <a:bodyPr/>
                    <a:lstStyle/>
                    <a:p>
                      <a:pPr algn="ctr"/>
                      <a:r>
                        <a:rPr lang="en-US" sz="2000" dirty="0">
                          <a:latin typeface="Times New Roman" panose="02020603050405020304" pitchFamily="18" charset="0"/>
                          <a:cs typeface="Times New Roman" panose="02020603050405020304" pitchFamily="18" charset="0"/>
                        </a:rPr>
                        <a:t>1</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2</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3</a:t>
                      </a:r>
                    </a:p>
                  </a:txBody>
                  <a:tcPr anchor="ctr">
                    <a:solidFill>
                      <a:srgbClr val="FFC000"/>
                    </a:solidFill>
                  </a:tcPr>
                </a:tc>
                <a:tc>
                  <a:txBody>
                    <a:bodyPr/>
                    <a:lstStyle/>
                    <a:p>
                      <a:pPr algn="ctr"/>
                      <a:r>
                        <a:rPr lang="en-US" sz="2000" dirty="0">
                          <a:latin typeface="Times New Roman" panose="02020603050405020304" pitchFamily="18" charset="0"/>
                          <a:cs typeface="Times New Roman" panose="02020603050405020304" pitchFamily="18" charset="0"/>
                        </a:rPr>
                        <a:t>3</a:t>
                      </a:r>
                    </a:p>
                  </a:txBody>
                  <a:tcPr anchor="ctr">
                    <a:solidFill>
                      <a:srgbClr val="00B050"/>
                    </a:solidFill>
                  </a:tcPr>
                </a:tc>
                <a:tc>
                  <a:txBody>
                    <a:bodyPr/>
                    <a:lstStyle/>
                    <a:p>
                      <a:pPr algn="ctr"/>
                      <a:r>
                        <a:rPr lang="en-US" sz="2000" dirty="0">
                          <a:latin typeface="Times New Roman" panose="02020603050405020304" pitchFamily="18" charset="0"/>
                          <a:cs typeface="Times New Roman" panose="02020603050405020304" pitchFamily="18" charset="0"/>
                        </a:rPr>
                        <a:t>5</a:t>
                      </a:r>
                    </a:p>
                  </a:txBody>
                  <a:tcPr anchor="ctr"/>
                </a:tc>
                <a:extLst>
                  <a:ext uri="{0D108BD9-81ED-4DB2-BD59-A6C34878D82A}">
                    <a16:rowId xmlns:a16="http://schemas.microsoft.com/office/drawing/2014/main" val="194228830"/>
                  </a:ext>
                </a:extLst>
              </a:tr>
            </a:tbl>
          </a:graphicData>
        </a:graphic>
      </p:graphicFrame>
      <p:sp>
        <p:nvSpPr>
          <p:cNvPr id="5" name="TextBox 4">
            <a:extLst>
              <a:ext uri="{FF2B5EF4-FFF2-40B4-BE49-F238E27FC236}">
                <a16:creationId xmlns:a16="http://schemas.microsoft.com/office/drawing/2014/main" id="{C6F0A09D-7112-6246-C986-1343664F5552}"/>
              </a:ext>
            </a:extLst>
          </p:cNvPr>
          <p:cNvSpPr txBox="1"/>
          <p:nvPr/>
        </p:nvSpPr>
        <p:spPr>
          <a:xfrm>
            <a:off x="4940086" y="5492145"/>
            <a:ext cx="3033701" cy="830997"/>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Stay the same because not out of order</a:t>
            </a:r>
          </a:p>
        </p:txBody>
      </p:sp>
    </p:spTree>
    <p:extLst>
      <p:ext uri="{BB962C8B-B14F-4D97-AF65-F5344CB8AC3E}">
        <p14:creationId xmlns:p14="http://schemas.microsoft.com/office/powerpoint/2010/main" val="20446132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Problem 5</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r>
              <a:rPr lang="en-US" dirty="0"/>
              <a:t>Write pseudocode for a divide-and-conquer algorithm for finding the position of the largest element in an array of n numbers. </a:t>
            </a:r>
          </a:p>
          <a:p>
            <a:r>
              <a:rPr lang="en-US" dirty="0"/>
              <a:t>What will be your algorithm’s output for arrays with several elements of the largest value?</a:t>
            </a:r>
          </a:p>
        </p:txBody>
      </p:sp>
    </p:spTree>
    <p:extLst>
      <p:ext uri="{BB962C8B-B14F-4D97-AF65-F5344CB8AC3E}">
        <p14:creationId xmlns:p14="http://schemas.microsoft.com/office/powerpoint/2010/main" val="31270444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Problem 1</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lstStyle/>
          <a:p>
            <a:pPr marL="0" indent="0">
              <a:buNone/>
            </a:pPr>
            <a:r>
              <a:rPr lang="en-US" dirty="0"/>
              <a:t>A network topology specifies how computers, printers, and other devices are connected over a network. The  figure below illustrates three common topologies of networks: the ring, the star, and the fully connected  mesh.</a:t>
            </a:r>
          </a:p>
          <a:p>
            <a:pPr marL="0" indent="0">
              <a:buNone/>
            </a:pPr>
            <a:r>
              <a:rPr lang="en-US" dirty="0"/>
              <a:t>You are given a </a:t>
            </a:r>
            <a:r>
              <a:rPr lang="en-US" dirty="0" err="1"/>
              <a:t>boolean</a:t>
            </a:r>
            <a:r>
              <a:rPr lang="en-US" dirty="0"/>
              <a:t> matrix A[0..n − 1, 0..n − 1], where n &gt; 3, which is supposed to be the adjacency matrix  of a graph modeling a network with one of these topologies. Your task is to determine which of these three  topologies, if any, the matrix represents. Design a brute-force algorithm for this task and indicate its time  efficiency class.</a:t>
            </a:r>
          </a:p>
        </p:txBody>
      </p:sp>
    </p:spTree>
    <p:extLst>
      <p:ext uri="{BB962C8B-B14F-4D97-AF65-F5344CB8AC3E}">
        <p14:creationId xmlns:p14="http://schemas.microsoft.com/office/powerpoint/2010/main" val="1690000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5</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US" b="1" dirty="0"/>
              <a:t>Write pseudocode for a divide-and-conquer algorithm for finding the position of the largest element in an array of n numbers. </a:t>
            </a:r>
          </a:p>
          <a:p>
            <a:r>
              <a:rPr lang="en-US" dirty="0"/>
              <a:t>Idea: Divide the array into two halves and recursively find the position of the largest element in each half.</a:t>
            </a:r>
          </a:p>
        </p:txBody>
      </p:sp>
      <p:graphicFrame>
        <p:nvGraphicFramePr>
          <p:cNvPr id="5" name="Table 4">
            <a:extLst>
              <a:ext uri="{FF2B5EF4-FFF2-40B4-BE49-F238E27FC236}">
                <a16:creationId xmlns:a16="http://schemas.microsoft.com/office/drawing/2014/main" id="{850A4D49-1919-BB9B-AADE-1BD6756BDF65}"/>
              </a:ext>
            </a:extLst>
          </p:cNvPr>
          <p:cNvGraphicFramePr>
            <a:graphicFrameLocks noGrp="1"/>
          </p:cNvGraphicFramePr>
          <p:nvPr>
            <p:extLst>
              <p:ext uri="{D42A27DB-BD31-4B8C-83A1-F6EECF244321}">
                <p14:modId xmlns:p14="http://schemas.microsoft.com/office/powerpoint/2010/main" val="184430831"/>
              </p:ext>
            </p:extLst>
          </p:nvPr>
        </p:nvGraphicFramePr>
        <p:xfrm>
          <a:off x="4499379" y="3429000"/>
          <a:ext cx="3193242" cy="629652"/>
        </p:xfrm>
        <a:graphic>
          <a:graphicData uri="http://schemas.openxmlformats.org/drawingml/2006/table">
            <a:tbl>
              <a:tblPr firstRow="1" bandRow="1">
                <a:tableStyleId>{5940675A-B579-460E-94D1-54222C63F5DA}</a:tableStyleId>
              </a:tblPr>
              <a:tblGrid>
                <a:gridCol w="532207">
                  <a:extLst>
                    <a:ext uri="{9D8B030D-6E8A-4147-A177-3AD203B41FA5}">
                      <a16:colId xmlns:a16="http://schemas.microsoft.com/office/drawing/2014/main" val="4101062177"/>
                    </a:ext>
                  </a:extLst>
                </a:gridCol>
                <a:gridCol w="532207">
                  <a:extLst>
                    <a:ext uri="{9D8B030D-6E8A-4147-A177-3AD203B41FA5}">
                      <a16:colId xmlns:a16="http://schemas.microsoft.com/office/drawing/2014/main" val="3226581725"/>
                    </a:ext>
                  </a:extLst>
                </a:gridCol>
                <a:gridCol w="532207">
                  <a:extLst>
                    <a:ext uri="{9D8B030D-6E8A-4147-A177-3AD203B41FA5}">
                      <a16:colId xmlns:a16="http://schemas.microsoft.com/office/drawing/2014/main" val="3352806830"/>
                    </a:ext>
                  </a:extLst>
                </a:gridCol>
                <a:gridCol w="532207">
                  <a:extLst>
                    <a:ext uri="{9D8B030D-6E8A-4147-A177-3AD203B41FA5}">
                      <a16:colId xmlns:a16="http://schemas.microsoft.com/office/drawing/2014/main" val="2301199826"/>
                    </a:ext>
                  </a:extLst>
                </a:gridCol>
                <a:gridCol w="532207">
                  <a:extLst>
                    <a:ext uri="{9D8B030D-6E8A-4147-A177-3AD203B41FA5}">
                      <a16:colId xmlns:a16="http://schemas.microsoft.com/office/drawing/2014/main" val="419253283"/>
                    </a:ext>
                  </a:extLst>
                </a:gridCol>
                <a:gridCol w="532207">
                  <a:extLst>
                    <a:ext uri="{9D8B030D-6E8A-4147-A177-3AD203B41FA5}">
                      <a16:colId xmlns:a16="http://schemas.microsoft.com/office/drawing/2014/main" val="895590463"/>
                    </a:ext>
                  </a:extLst>
                </a:gridCol>
              </a:tblGrid>
              <a:tr h="629652">
                <a:tc>
                  <a:txBody>
                    <a:bodyPr/>
                    <a:lstStyle/>
                    <a:p>
                      <a:pPr algn="ctr"/>
                      <a:r>
                        <a:rPr lang="en-US" sz="2000" dirty="0">
                          <a:latin typeface="Times New Roman" panose="02020603050405020304" pitchFamily="18" charset="0"/>
                          <a:cs typeface="Times New Roman" panose="02020603050405020304" pitchFamily="18" charset="0"/>
                        </a:rPr>
                        <a:t>4</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3</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5</a:t>
                      </a:r>
                    </a:p>
                  </a:txBody>
                  <a:tcPr anchor="ctr">
                    <a:noFill/>
                  </a:tcPr>
                </a:tc>
                <a:tc>
                  <a:txBody>
                    <a:bodyPr/>
                    <a:lstStyle/>
                    <a:p>
                      <a:pPr algn="ctr"/>
                      <a:r>
                        <a:rPr lang="en-US" sz="2000" dirty="0">
                          <a:latin typeface="Times New Roman" panose="02020603050405020304" pitchFamily="18" charset="0"/>
                          <a:cs typeface="Times New Roman" panose="02020603050405020304" pitchFamily="18" charset="0"/>
                        </a:rPr>
                        <a:t>8</a:t>
                      </a:r>
                    </a:p>
                  </a:txBody>
                  <a:tcPr anchor="ctr">
                    <a:noFill/>
                  </a:tcPr>
                </a:tc>
                <a:tc>
                  <a:txBody>
                    <a:bodyPr/>
                    <a:lstStyle/>
                    <a:p>
                      <a:pPr algn="ctr"/>
                      <a:r>
                        <a:rPr lang="en-US" sz="2000" dirty="0">
                          <a:latin typeface="Times New Roman" panose="02020603050405020304" pitchFamily="18" charset="0"/>
                          <a:cs typeface="Times New Roman" panose="02020603050405020304" pitchFamily="18" charset="0"/>
                        </a:rPr>
                        <a:t>6</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10</a:t>
                      </a:r>
                    </a:p>
                  </a:txBody>
                  <a:tcPr anchor="ctr">
                    <a:solidFill>
                      <a:schemeClr val="accent4">
                        <a:lumMod val="60000"/>
                        <a:lumOff val="40000"/>
                      </a:schemeClr>
                    </a:solidFill>
                  </a:tcPr>
                </a:tc>
                <a:extLst>
                  <a:ext uri="{0D108BD9-81ED-4DB2-BD59-A6C34878D82A}">
                    <a16:rowId xmlns:a16="http://schemas.microsoft.com/office/drawing/2014/main" val="194228830"/>
                  </a:ext>
                </a:extLst>
              </a:tr>
            </a:tbl>
          </a:graphicData>
        </a:graphic>
      </p:graphicFrame>
      <p:graphicFrame>
        <p:nvGraphicFramePr>
          <p:cNvPr id="6" name="Table 5">
            <a:extLst>
              <a:ext uri="{FF2B5EF4-FFF2-40B4-BE49-F238E27FC236}">
                <a16:creationId xmlns:a16="http://schemas.microsoft.com/office/drawing/2014/main" id="{8695890A-77A4-EF34-5671-3DFBCEB2ACD5}"/>
              </a:ext>
            </a:extLst>
          </p:cNvPr>
          <p:cNvGraphicFramePr>
            <a:graphicFrameLocks noGrp="1"/>
          </p:cNvGraphicFramePr>
          <p:nvPr>
            <p:extLst>
              <p:ext uri="{D42A27DB-BD31-4B8C-83A1-F6EECF244321}">
                <p14:modId xmlns:p14="http://schemas.microsoft.com/office/powerpoint/2010/main" val="2345829493"/>
              </p:ext>
            </p:extLst>
          </p:nvPr>
        </p:nvGraphicFramePr>
        <p:xfrm>
          <a:off x="3183067" y="4286810"/>
          <a:ext cx="1596621" cy="629652"/>
        </p:xfrm>
        <a:graphic>
          <a:graphicData uri="http://schemas.openxmlformats.org/drawingml/2006/table">
            <a:tbl>
              <a:tblPr firstRow="1" bandRow="1">
                <a:tableStyleId>{5940675A-B579-460E-94D1-54222C63F5DA}</a:tableStyleId>
              </a:tblPr>
              <a:tblGrid>
                <a:gridCol w="532207">
                  <a:extLst>
                    <a:ext uri="{9D8B030D-6E8A-4147-A177-3AD203B41FA5}">
                      <a16:colId xmlns:a16="http://schemas.microsoft.com/office/drawing/2014/main" val="4101062177"/>
                    </a:ext>
                  </a:extLst>
                </a:gridCol>
                <a:gridCol w="532207">
                  <a:extLst>
                    <a:ext uri="{9D8B030D-6E8A-4147-A177-3AD203B41FA5}">
                      <a16:colId xmlns:a16="http://schemas.microsoft.com/office/drawing/2014/main" val="3226581725"/>
                    </a:ext>
                  </a:extLst>
                </a:gridCol>
                <a:gridCol w="532207">
                  <a:extLst>
                    <a:ext uri="{9D8B030D-6E8A-4147-A177-3AD203B41FA5}">
                      <a16:colId xmlns:a16="http://schemas.microsoft.com/office/drawing/2014/main" val="3352806830"/>
                    </a:ext>
                  </a:extLst>
                </a:gridCol>
              </a:tblGrid>
              <a:tr h="629652">
                <a:tc>
                  <a:txBody>
                    <a:bodyPr/>
                    <a:lstStyle/>
                    <a:p>
                      <a:pPr algn="ctr"/>
                      <a:r>
                        <a:rPr lang="en-US" sz="2000" dirty="0">
                          <a:latin typeface="Times New Roman" panose="02020603050405020304" pitchFamily="18" charset="0"/>
                          <a:cs typeface="Times New Roman" panose="02020603050405020304" pitchFamily="18" charset="0"/>
                        </a:rPr>
                        <a:t>4</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3</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5</a:t>
                      </a:r>
                    </a:p>
                  </a:txBody>
                  <a:tcPr anchor="ctr">
                    <a:solidFill>
                      <a:schemeClr val="accent2">
                        <a:lumMod val="75000"/>
                      </a:schemeClr>
                    </a:solidFill>
                  </a:tcPr>
                </a:tc>
                <a:extLst>
                  <a:ext uri="{0D108BD9-81ED-4DB2-BD59-A6C34878D82A}">
                    <a16:rowId xmlns:a16="http://schemas.microsoft.com/office/drawing/2014/main" val="194228830"/>
                  </a:ext>
                </a:extLst>
              </a:tr>
            </a:tbl>
          </a:graphicData>
        </a:graphic>
      </p:graphicFrame>
      <p:graphicFrame>
        <p:nvGraphicFramePr>
          <p:cNvPr id="7" name="Table 6">
            <a:extLst>
              <a:ext uri="{FF2B5EF4-FFF2-40B4-BE49-F238E27FC236}">
                <a16:creationId xmlns:a16="http://schemas.microsoft.com/office/drawing/2014/main" id="{9A293351-D077-230D-4DE2-BF651098FF4C}"/>
              </a:ext>
            </a:extLst>
          </p:cNvPr>
          <p:cNvGraphicFramePr>
            <a:graphicFrameLocks noGrp="1"/>
          </p:cNvGraphicFramePr>
          <p:nvPr>
            <p:extLst>
              <p:ext uri="{D42A27DB-BD31-4B8C-83A1-F6EECF244321}">
                <p14:modId xmlns:p14="http://schemas.microsoft.com/office/powerpoint/2010/main" val="1537864758"/>
              </p:ext>
            </p:extLst>
          </p:nvPr>
        </p:nvGraphicFramePr>
        <p:xfrm>
          <a:off x="7412318" y="4286810"/>
          <a:ext cx="1596621" cy="629652"/>
        </p:xfrm>
        <a:graphic>
          <a:graphicData uri="http://schemas.openxmlformats.org/drawingml/2006/table">
            <a:tbl>
              <a:tblPr firstRow="1" bandRow="1">
                <a:tableStyleId>{5940675A-B579-460E-94D1-54222C63F5DA}</a:tableStyleId>
              </a:tblPr>
              <a:tblGrid>
                <a:gridCol w="532207">
                  <a:extLst>
                    <a:ext uri="{9D8B030D-6E8A-4147-A177-3AD203B41FA5}">
                      <a16:colId xmlns:a16="http://schemas.microsoft.com/office/drawing/2014/main" val="2301199826"/>
                    </a:ext>
                  </a:extLst>
                </a:gridCol>
                <a:gridCol w="532207">
                  <a:extLst>
                    <a:ext uri="{9D8B030D-6E8A-4147-A177-3AD203B41FA5}">
                      <a16:colId xmlns:a16="http://schemas.microsoft.com/office/drawing/2014/main" val="419253283"/>
                    </a:ext>
                  </a:extLst>
                </a:gridCol>
                <a:gridCol w="532207">
                  <a:extLst>
                    <a:ext uri="{9D8B030D-6E8A-4147-A177-3AD203B41FA5}">
                      <a16:colId xmlns:a16="http://schemas.microsoft.com/office/drawing/2014/main" val="895590463"/>
                    </a:ext>
                  </a:extLst>
                </a:gridCol>
              </a:tblGrid>
              <a:tr h="629652">
                <a:tc>
                  <a:txBody>
                    <a:bodyPr/>
                    <a:lstStyle/>
                    <a:p>
                      <a:pPr algn="ctr"/>
                      <a:r>
                        <a:rPr lang="en-US" sz="2000" dirty="0">
                          <a:latin typeface="Times New Roman" panose="02020603050405020304" pitchFamily="18" charset="0"/>
                          <a:cs typeface="Times New Roman" panose="02020603050405020304" pitchFamily="18" charset="0"/>
                        </a:rPr>
                        <a:t>8</a:t>
                      </a:r>
                    </a:p>
                  </a:txBody>
                  <a:tcPr anchor="ctr">
                    <a:noFill/>
                  </a:tcPr>
                </a:tc>
                <a:tc>
                  <a:txBody>
                    <a:bodyPr/>
                    <a:lstStyle/>
                    <a:p>
                      <a:pPr algn="ctr"/>
                      <a:r>
                        <a:rPr lang="en-US" sz="2000" dirty="0">
                          <a:latin typeface="Times New Roman" panose="02020603050405020304" pitchFamily="18" charset="0"/>
                          <a:cs typeface="Times New Roman" panose="02020603050405020304" pitchFamily="18" charset="0"/>
                        </a:rPr>
                        <a:t>6</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10</a:t>
                      </a:r>
                    </a:p>
                  </a:txBody>
                  <a:tcPr anchor="ctr">
                    <a:solidFill>
                      <a:schemeClr val="accent4">
                        <a:lumMod val="60000"/>
                        <a:lumOff val="40000"/>
                      </a:schemeClr>
                    </a:solidFill>
                  </a:tcPr>
                </a:tc>
                <a:extLst>
                  <a:ext uri="{0D108BD9-81ED-4DB2-BD59-A6C34878D82A}">
                    <a16:rowId xmlns:a16="http://schemas.microsoft.com/office/drawing/2014/main" val="194228830"/>
                  </a:ext>
                </a:extLst>
              </a:tr>
            </a:tbl>
          </a:graphicData>
        </a:graphic>
      </p:graphicFrame>
      <p:graphicFrame>
        <p:nvGraphicFramePr>
          <p:cNvPr id="8" name="Table 7">
            <a:extLst>
              <a:ext uri="{FF2B5EF4-FFF2-40B4-BE49-F238E27FC236}">
                <a16:creationId xmlns:a16="http://schemas.microsoft.com/office/drawing/2014/main" id="{584EF242-CE0F-B182-6D28-44721DA95C21}"/>
              </a:ext>
            </a:extLst>
          </p:cNvPr>
          <p:cNvGraphicFramePr>
            <a:graphicFrameLocks noGrp="1"/>
          </p:cNvGraphicFramePr>
          <p:nvPr>
            <p:extLst>
              <p:ext uri="{D42A27DB-BD31-4B8C-83A1-F6EECF244321}">
                <p14:modId xmlns:p14="http://schemas.microsoft.com/office/powerpoint/2010/main" val="3844047591"/>
              </p:ext>
            </p:extLst>
          </p:nvPr>
        </p:nvGraphicFramePr>
        <p:xfrm>
          <a:off x="2650858" y="5172696"/>
          <a:ext cx="1064414" cy="629652"/>
        </p:xfrm>
        <a:graphic>
          <a:graphicData uri="http://schemas.openxmlformats.org/drawingml/2006/table">
            <a:tbl>
              <a:tblPr firstRow="1" bandRow="1">
                <a:tableStyleId>{5940675A-B579-460E-94D1-54222C63F5DA}</a:tableStyleId>
              </a:tblPr>
              <a:tblGrid>
                <a:gridCol w="532207">
                  <a:extLst>
                    <a:ext uri="{9D8B030D-6E8A-4147-A177-3AD203B41FA5}">
                      <a16:colId xmlns:a16="http://schemas.microsoft.com/office/drawing/2014/main" val="4101062177"/>
                    </a:ext>
                  </a:extLst>
                </a:gridCol>
                <a:gridCol w="532207">
                  <a:extLst>
                    <a:ext uri="{9D8B030D-6E8A-4147-A177-3AD203B41FA5}">
                      <a16:colId xmlns:a16="http://schemas.microsoft.com/office/drawing/2014/main" val="3226581725"/>
                    </a:ext>
                  </a:extLst>
                </a:gridCol>
              </a:tblGrid>
              <a:tr h="629652">
                <a:tc>
                  <a:txBody>
                    <a:bodyPr/>
                    <a:lstStyle/>
                    <a:p>
                      <a:pPr algn="ctr"/>
                      <a:r>
                        <a:rPr lang="en-US" sz="2000" dirty="0">
                          <a:latin typeface="Times New Roman" panose="02020603050405020304" pitchFamily="18" charset="0"/>
                          <a:cs typeface="Times New Roman" panose="02020603050405020304" pitchFamily="18" charset="0"/>
                        </a:rPr>
                        <a:t>4</a:t>
                      </a:r>
                    </a:p>
                  </a:txBody>
                  <a:tcPr anchor="ctr">
                    <a:solidFill>
                      <a:srgbClr val="00B050"/>
                    </a:solidFill>
                  </a:tcPr>
                </a:tc>
                <a:tc>
                  <a:txBody>
                    <a:bodyPr/>
                    <a:lstStyle/>
                    <a:p>
                      <a:pPr algn="ctr"/>
                      <a:r>
                        <a:rPr lang="en-US" sz="2000" dirty="0">
                          <a:latin typeface="Times New Roman" panose="02020603050405020304" pitchFamily="18" charset="0"/>
                          <a:cs typeface="Times New Roman" panose="02020603050405020304" pitchFamily="18" charset="0"/>
                        </a:rPr>
                        <a:t>3</a:t>
                      </a:r>
                    </a:p>
                  </a:txBody>
                  <a:tcPr anchor="ctr"/>
                </a:tc>
                <a:extLst>
                  <a:ext uri="{0D108BD9-81ED-4DB2-BD59-A6C34878D82A}">
                    <a16:rowId xmlns:a16="http://schemas.microsoft.com/office/drawing/2014/main" val="194228830"/>
                  </a:ext>
                </a:extLst>
              </a:tr>
            </a:tbl>
          </a:graphicData>
        </a:graphic>
      </p:graphicFrame>
      <p:graphicFrame>
        <p:nvGraphicFramePr>
          <p:cNvPr id="9" name="Table 8">
            <a:extLst>
              <a:ext uri="{FF2B5EF4-FFF2-40B4-BE49-F238E27FC236}">
                <a16:creationId xmlns:a16="http://schemas.microsoft.com/office/drawing/2014/main" id="{A6F7773C-3B2D-9C23-6682-2654B78E43D9}"/>
              </a:ext>
            </a:extLst>
          </p:cNvPr>
          <p:cNvGraphicFramePr>
            <a:graphicFrameLocks noGrp="1"/>
          </p:cNvGraphicFramePr>
          <p:nvPr>
            <p:extLst>
              <p:ext uri="{D42A27DB-BD31-4B8C-83A1-F6EECF244321}">
                <p14:modId xmlns:p14="http://schemas.microsoft.com/office/powerpoint/2010/main" val="2419941873"/>
              </p:ext>
            </p:extLst>
          </p:nvPr>
        </p:nvGraphicFramePr>
        <p:xfrm>
          <a:off x="4513584" y="5175993"/>
          <a:ext cx="532207" cy="629652"/>
        </p:xfrm>
        <a:graphic>
          <a:graphicData uri="http://schemas.openxmlformats.org/drawingml/2006/table">
            <a:tbl>
              <a:tblPr firstRow="1" bandRow="1">
                <a:tableStyleId>{5940675A-B579-460E-94D1-54222C63F5DA}</a:tableStyleId>
              </a:tblPr>
              <a:tblGrid>
                <a:gridCol w="532207">
                  <a:extLst>
                    <a:ext uri="{9D8B030D-6E8A-4147-A177-3AD203B41FA5}">
                      <a16:colId xmlns:a16="http://schemas.microsoft.com/office/drawing/2014/main" val="3352806830"/>
                    </a:ext>
                  </a:extLst>
                </a:gridCol>
              </a:tblGrid>
              <a:tr h="629652">
                <a:tc>
                  <a:txBody>
                    <a:bodyPr/>
                    <a:lstStyle/>
                    <a:p>
                      <a:pPr algn="ctr"/>
                      <a:r>
                        <a:rPr lang="en-US" sz="2000" dirty="0">
                          <a:latin typeface="Times New Roman" panose="02020603050405020304" pitchFamily="18" charset="0"/>
                          <a:cs typeface="Times New Roman" panose="02020603050405020304" pitchFamily="18" charset="0"/>
                        </a:rPr>
                        <a:t>5</a:t>
                      </a:r>
                    </a:p>
                  </a:txBody>
                  <a:tcPr anchor="ctr">
                    <a:solidFill>
                      <a:schemeClr val="accent2">
                        <a:lumMod val="75000"/>
                      </a:schemeClr>
                    </a:solidFill>
                  </a:tcPr>
                </a:tc>
                <a:extLst>
                  <a:ext uri="{0D108BD9-81ED-4DB2-BD59-A6C34878D82A}">
                    <a16:rowId xmlns:a16="http://schemas.microsoft.com/office/drawing/2014/main" val="194228830"/>
                  </a:ext>
                </a:extLst>
              </a:tr>
            </a:tbl>
          </a:graphicData>
        </a:graphic>
      </p:graphicFrame>
      <p:graphicFrame>
        <p:nvGraphicFramePr>
          <p:cNvPr id="11" name="Table 10">
            <a:extLst>
              <a:ext uri="{FF2B5EF4-FFF2-40B4-BE49-F238E27FC236}">
                <a16:creationId xmlns:a16="http://schemas.microsoft.com/office/drawing/2014/main" id="{0A544354-F192-1EA2-3AB7-FC2C97998381}"/>
              </a:ext>
            </a:extLst>
          </p:cNvPr>
          <p:cNvGraphicFramePr>
            <a:graphicFrameLocks noGrp="1"/>
          </p:cNvGraphicFramePr>
          <p:nvPr>
            <p:extLst>
              <p:ext uri="{D42A27DB-BD31-4B8C-83A1-F6EECF244321}">
                <p14:modId xmlns:p14="http://schemas.microsoft.com/office/powerpoint/2010/main" val="3507622606"/>
              </p:ext>
            </p:extLst>
          </p:nvPr>
        </p:nvGraphicFramePr>
        <p:xfrm>
          <a:off x="2326391" y="6019672"/>
          <a:ext cx="532207" cy="629652"/>
        </p:xfrm>
        <a:graphic>
          <a:graphicData uri="http://schemas.openxmlformats.org/drawingml/2006/table">
            <a:tbl>
              <a:tblPr firstRow="1" bandRow="1">
                <a:tableStyleId>{5940675A-B579-460E-94D1-54222C63F5DA}</a:tableStyleId>
              </a:tblPr>
              <a:tblGrid>
                <a:gridCol w="532207">
                  <a:extLst>
                    <a:ext uri="{9D8B030D-6E8A-4147-A177-3AD203B41FA5}">
                      <a16:colId xmlns:a16="http://schemas.microsoft.com/office/drawing/2014/main" val="3352806830"/>
                    </a:ext>
                  </a:extLst>
                </a:gridCol>
              </a:tblGrid>
              <a:tr h="629652">
                <a:tc>
                  <a:txBody>
                    <a:bodyPr/>
                    <a:lstStyle/>
                    <a:p>
                      <a:pPr algn="ctr"/>
                      <a:r>
                        <a:rPr lang="en-US" sz="2000" dirty="0">
                          <a:latin typeface="Times New Roman" panose="02020603050405020304" pitchFamily="18" charset="0"/>
                          <a:cs typeface="Times New Roman" panose="02020603050405020304" pitchFamily="18" charset="0"/>
                        </a:rPr>
                        <a:t>4</a:t>
                      </a:r>
                    </a:p>
                  </a:txBody>
                  <a:tcPr anchor="ctr">
                    <a:solidFill>
                      <a:srgbClr val="00B050"/>
                    </a:solidFill>
                  </a:tcPr>
                </a:tc>
                <a:extLst>
                  <a:ext uri="{0D108BD9-81ED-4DB2-BD59-A6C34878D82A}">
                    <a16:rowId xmlns:a16="http://schemas.microsoft.com/office/drawing/2014/main" val="194228830"/>
                  </a:ext>
                </a:extLst>
              </a:tr>
            </a:tbl>
          </a:graphicData>
        </a:graphic>
      </p:graphicFrame>
      <p:graphicFrame>
        <p:nvGraphicFramePr>
          <p:cNvPr id="12" name="Table 11">
            <a:extLst>
              <a:ext uri="{FF2B5EF4-FFF2-40B4-BE49-F238E27FC236}">
                <a16:creationId xmlns:a16="http://schemas.microsoft.com/office/drawing/2014/main" id="{54185035-183F-7C20-1660-307B09806AEF}"/>
              </a:ext>
            </a:extLst>
          </p:cNvPr>
          <p:cNvGraphicFramePr>
            <a:graphicFrameLocks noGrp="1"/>
          </p:cNvGraphicFramePr>
          <p:nvPr>
            <p:extLst>
              <p:ext uri="{D42A27DB-BD31-4B8C-83A1-F6EECF244321}">
                <p14:modId xmlns:p14="http://schemas.microsoft.com/office/powerpoint/2010/main" val="3358685408"/>
              </p:ext>
            </p:extLst>
          </p:nvPr>
        </p:nvGraphicFramePr>
        <p:xfrm>
          <a:off x="3461615" y="6019672"/>
          <a:ext cx="532207" cy="629652"/>
        </p:xfrm>
        <a:graphic>
          <a:graphicData uri="http://schemas.openxmlformats.org/drawingml/2006/table">
            <a:tbl>
              <a:tblPr firstRow="1" bandRow="1">
                <a:tableStyleId>{5940675A-B579-460E-94D1-54222C63F5DA}</a:tableStyleId>
              </a:tblPr>
              <a:tblGrid>
                <a:gridCol w="532207">
                  <a:extLst>
                    <a:ext uri="{9D8B030D-6E8A-4147-A177-3AD203B41FA5}">
                      <a16:colId xmlns:a16="http://schemas.microsoft.com/office/drawing/2014/main" val="3352806830"/>
                    </a:ext>
                  </a:extLst>
                </a:gridCol>
              </a:tblGrid>
              <a:tr h="629652">
                <a:tc>
                  <a:txBody>
                    <a:bodyPr/>
                    <a:lstStyle/>
                    <a:p>
                      <a:pPr algn="ctr"/>
                      <a:r>
                        <a:rPr lang="en-US" sz="2000" dirty="0">
                          <a:latin typeface="Times New Roman" panose="02020603050405020304" pitchFamily="18" charset="0"/>
                          <a:cs typeface="Times New Roman" panose="02020603050405020304" pitchFamily="18" charset="0"/>
                        </a:rPr>
                        <a:t>3</a:t>
                      </a:r>
                    </a:p>
                  </a:txBody>
                  <a:tcPr anchor="ctr">
                    <a:noFill/>
                  </a:tcPr>
                </a:tc>
                <a:extLst>
                  <a:ext uri="{0D108BD9-81ED-4DB2-BD59-A6C34878D82A}">
                    <a16:rowId xmlns:a16="http://schemas.microsoft.com/office/drawing/2014/main" val="194228830"/>
                  </a:ext>
                </a:extLst>
              </a:tr>
            </a:tbl>
          </a:graphicData>
        </a:graphic>
      </p:graphicFrame>
      <p:graphicFrame>
        <p:nvGraphicFramePr>
          <p:cNvPr id="13" name="Table 12">
            <a:extLst>
              <a:ext uri="{FF2B5EF4-FFF2-40B4-BE49-F238E27FC236}">
                <a16:creationId xmlns:a16="http://schemas.microsoft.com/office/drawing/2014/main" id="{2E94A67D-5C3C-EEC7-4328-D1D0E4284276}"/>
              </a:ext>
            </a:extLst>
          </p:cNvPr>
          <p:cNvGraphicFramePr>
            <a:graphicFrameLocks noGrp="1"/>
          </p:cNvGraphicFramePr>
          <p:nvPr>
            <p:extLst>
              <p:ext uri="{D42A27DB-BD31-4B8C-83A1-F6EECF244321}">
                <p14:modId xmlns:p14="http://schemas.microsoft.com/office/powerpoint/2010/main" val="1918129595"/>
              </p:ext>
            </p:extLst>
          </p:nvPr>
        </p:nvGraphicFramePr>
        <p:xfrm>
          <a:off x="6858447" y="5172696"/>
          <a:ext cx="1064414" cy="629652"/>
        </p:xfrm>
        <a:graphic>
          <a:graphicData uri="http://schemas.openxmlformats.org/drawingml/2006/table">
            <a:tbl>
              <a:tblPr firstRow="1" bandRow="1">
                <a:tableStyleId>{5940675A-B579-460E-94D1-54222C63F5DA}</a:tableStyleId>
              </a:tblPr>
              <a:tblGrid>
                <a:gridCol w="532207">
                  <a:extLst>
                    <a:ext uri="{9D8B030D-6E8A-4147-A177-3AD203B41FA5}">
                      <a16:colId xmlns:a16="http://schemas.microsoft.com/office/drawing/2014/main" val="4101062177"/>
                    </a:ext>
                  </a:extLst>
                </a:gridCol>
                <a:gridCol w="532207">
                  <a:extLst>
                    <a:ext uri="{9D8B030D-6E8A-4147-A177-3AD203B41FA5}">
                      <a16:colId xmlns:a16="http://schemas.microsoft.com/office/drawing/2014/main" val="3226581725"/>
                    </a:ext>
                  </a:extLst>
                </a:gridCol>
              </a:tblGrid>
              <a:tr h="629652">
                <a:tc>
                  <a:txBody>
                    <a:bodyPr/>
                    <a:lstStyle/>
                    <a:p>
                      <a:pPr algn="ctr"/>
                      <a:r>
                        <a:rPr lang="en-US" sz="2000" dirty="0">
                          <a:latin typeface="Times New Roman" panose="02020603050405020304" pitchFamily="18" charset="0"/>
                          <a:cs typeface="Times New Roman" panose="02020603050405020304" pitchFamily="18" charset="0"/>
                        </a:rPr>
                        <a:t>8</a:t>
                      </a:r>
                    </a:p>
                  </a:txBody>
                  <a:tcPr anchor="ctr">
                    <a:solidFill>
                      <a:schemeClr val="accent1">
                        <a:lumMod val="60000"/>
                        <a:lumOff val="40000"/>
                      </a:schemeClr>
                    </a:solidFill>
                  </a:tcPr>
                </a:tc>
                <a:tc>
                  <a:txBody>
                    <a:bodyPr/>
                    <a:lstStyle/>
                    <a:p>
                      <a:pPr algn="ctr"/>
                      <a:r>
                        <a:rPr lang="en-US" sz="2000" dirty="0">
                          <a:latin typeface="Times New Roman" panose="02020603050405020304" pitchFamily="18" charset="0"/>
                          <a:cs typeface="Times New Roman" panose="02020603050405020304" pitchFamily="18" charset="0"/>
                        </a:rPr>
                        <a:t>6</a:t>
                      </a:r>
                    </a:p>
                  </a:txBody>
                  <a:tcPr anchor="ctr"/>
                </a:tc>
                <a:extLst>
                  <a:ext uri="{0D108BD9-81ED-4DB2-BD59-A6C34878D82A}">
                    <a16:rowId xmlns:a16="http://schemas.microsoft.com/office/drawing/2014/main" val="194228830"/>
                  </a:ext>
                </a:extLst>
              </a:tr>
            </a:tbl>
          </a:graphicData>
        </a:graphic>
      </p:graphicFrame>
      <p:graphicFrame>
        <p:nvGraphicFramePr>
          <p:cNvPr id="14" name="Table 13">
            <a:extLst>
              <a:ext uri="{FF2B5EF4-FFF2-40B4-BE49-F238E27FC236}">
                <a16:creationId xmlns:a16="http://schemas.microsoft.com/office/drawing/2014/main" id="{BFE706D6-D277-C9D4-EBD0-1578B45332CB}"/>
              </a:ext>
            </a:extLst>
          </p:cNvPr>
          <p:cNvGraphicFramePr>
            <a:graphicFrameLocks noGrp="1"/>
          </p:cNvGraphicFramePr>
          <p:nvPr>
            <p:extLst>
              <p:ext uri="{D42A27DB-BD31-4B8C-83A1-F6EECF244321}">
                <p14:modId xmlns:p14="http://schemas.microsoft.com/office/powerpoint/2010/main" val="2925474129"/>
              </p:ext>
            </p:extLst>
          </p:nvPr>
        </p:nvGraphicFramePr>
        <p:xfrm>
          <a:off x="8721173" y="5175993"/>
          <a:ext cx="532207" cy="629652"/>
        </p:xfrm>
        <a:graphic>
          <a:graphicData uri="http://schemas.openxmlformats.org/drawingml/2006/table">
            <a:tbl>
              <a:tblPr firstRow="1" bandRow="1">
                <a:tableStyleId>{5940675A-B579-460E-94D1-54222C63F5DA}</a:tableStyleId>
              </a:tblPr>
              <a:tblGrid>
                <a:gridCol w="532207">
                  <a:extLst>
                    <a:ext uri="{9D8B030D-6E8A-4147-A177-3AD203B41FA5}">
                      <a16:colId xmlns:a16="http://schemas.microsoft.com/office/drawing/2014/main" val="3352806830"/>
                    </a:ext>
                  </a:extLst>
                </a:gridCol>
              </a:tblGrid>
              <a:tr h="629652">
                <a:tc>
                  <a:txBody>
                    <a:bodyPr/>
                    <a:lstStyle/>
                    <a:p>
                      <a:pPr algn="ctr"/>
                      <a:r>
                        <a:rPr lang="en-US" sz="2000" dirty="0">
                          <a:latin typeface="Times New Roman" panose="02020603050405020304" pitchFamily="18" charset="0"/>
                          <a:cs typeface="Times New Roman" panose="02020603050405020304" pitchFamily="18" charset="0"/>
                        </a:rPr>
                        <a:t>10</a:t>
                      </a:r>
                    </a:p>
                  </a:txBody>
                  <a:tcPr anchor="ctr">
                    <a:solidFill>
                      <a:schemeClr val="accent4">
                        <a:lumMod val="60000"/>
                        <a:lumOff val="40000"/>
                      </a:schemeClr>
                    </a:solidFill>
                  </a:tcPr>
                </a:tc>
                <a:extLst>
                  <a:ext uri="{0D108BD9-81ED-4DB2-BD59-A6C34878D82A}">
                    <a16:rowId xmlns:a16="http://schemas.microsoft.com/office/drawing/2014/main" val="194228830"/>
                  </a:ext>
                </a:extLst>
              </a:tr>
            </a:tbl>
          </a:graphicData>
        </a:graphic>
      </p:graphicFrame>
      <p:graphicFrame>
        <p:nvGraphicFramePr>
          <p:cNvPr id="15" name="Table 14">
            <a:extLst>
              <a:ext uri="{FF2B5EF4-FFF2-40B4-BE49-F238E27FC236}">
                <a16:creationId xmlns:a16="http://schemas.microsoft.com/office/drawing/2014/main" id="{166BA1C1-0D23-D9FC-1556-2969B4D0424E}"/>
              </a:ext>
            </a:extLst>
          </p:cNvPr>
          <p:cNvGraphicFramePr>
            <a:graphicFrameLocks noGrp="1"/>
          </p:cNvGraphicFramePr>
          <p:nvPr>
            <p:extLst>
              <p:ext uri="{D42A27DB-BD31-4B8C-83A1-F6EECF244321}">
                <p14:modId xmlns:p14="http://schemas.microsoft.com/office/powerpoint/2010/main" val="1363687500"/>
              </p:ext>
            </p:extLst>
          </p:nvPr>
        </p:nvGraphicFramePr>
        <p:xfrm>
          <a:off x="6533980" y="6019672"/>
          <a:ext cx="532207" cy="629652"/>
        </p:xfrm>
        <a:graphic>
          <a:graphicData uri="http://schemas.openxmlformats.org/drawingml/2006/table">
            <a:tbl>
              <a:tblPr firstRow="1" bandRow="1">
                <a:tableStyleId>{5940675A-B579-460E-94D1-54222C63F5DA}</a:tableStyleId>
              </a:tblPr>
              <a:tblGrid>
                <a:gridCol w="532207">
                  <a:extLst>
                    <a:ext uri="{9D8B030D-6E8A-4147-A177-3AD203B41FA5}">
                      <a16:colId xmlns:a16="http://schemas.microsoft.com/office/drawing/2014/main" val="3352806830"/>
                    </a:ext>
                  </a:extLst>
                </a:gridCol>
              </a:tblGrid>
              <a:tr h="629652">
                <a:tc>
                  <a:txBody>
                    <a:bodyPr/>
                    <a:lstStyle/>
                    <a:p>
                      <a:pPr algn="ctr"/>
                      <a:r>
                        <a:rPr lang="en-US" sz="2000" dirty="0">
                          <a:latin typeface="Times New Roman" panose="02020603050405020304" pitchFamily="18" charset="0"/>
                          <a:cs typeface="Times New Roman" panose="02020603050405020304" pitchFamily="18" charset="0"/>
                        </a:rPr>
                        <a:t>8</a:t>
                      </a:r>
                    </a:p>
                  </a:txBody>
                  <a:tcPr anchor="ctr">
                    <a:solidFill>
                      <a:schemeClr val="accent1">
                        <a:lumMod val="60000"/>
                        <a:lumOff val="40000"/>
                      </a:schemeClr>
                    </a:solidFill>
                  </a:tcPr>
                </a:tc>
                <a:extLst>
                  <a:ext uri="{0D108BD9-81ED-4DB2-BD59-A6C34878D82A}">
                    <a16:rowId xmlns:a16="http://schemas.microsoft.com/office/drawing/2014/main" val="194228830"/>
                  </a:ext>
                </a:extLst>
              </a:tr>
            </a:tbl>
          </a:graphicData>
        </a:graphic>
      </p:graphicFrame>
      <p:graphicFrame>
        <p:nvGraphicFramePr>
          <p:cNvPr id="16" name="Table 15">
            <a:extLst>
              <a:ext uri="{FF2B5EF4-FFF2-40B4-BE49-F238E27FC236}">
                <a16:creationId xmlns:a16="http://schemas.microsoft.com/office/drawing/2014/main" id="{068EB99E-CF3E-DDEE-7018-A7D7D74D791B}"/>
              </a:ext>
            </a:extLst>
          </p:cNvPr>
          <p:cNvGraphicFramePr>
            <a:graphicFrameLocks noGrp="1"/>
          </p:cNvGraphicFramePr>
          <p:nvPr>
            <p:extLst>
              <p:ext uri="{D42A27DB-BD31-4B8C-83A1-F6EECF244321}">
                <p14:modId xmlns:p14="http://schemas.microsoft.com/office/powerpoint/2010/main" val="1572372916"/>
              </p:ext>
            </p:extLst>
          </p:nvPr>
        </p:nvGraphicFramePr>
        <p:xfrm>
          <a:off x="7669204" y="6019672"/>
          <a:ext cx="532207" cy="629652"/>
        </p:xfrm>
        <a:graphic>
          <a:graphicData uri="http://schemas.openxmlformats.org/drawingml/2006/table">
            <a:tbl>
              <a:tblPr firstRow="1" bandRow="1">
                <a:tableStyleId>{5940675A-B579-460E-94D1-54222C63F5DA}</a:tableStyleId>
              </a:tblPr>
              <a:tblGrid>
                <a:gridCol w="532207">
                  <a:extLst>
                    <a:ext uri="{9D8B030D-6E8A-4147-A177-3AD203B41FA5}">
                      <a16:colId xmlns:a16="http://schemas.microsoft.com/office/drawing/2014/main" val="3352806830"/>
                    </a:ext>
                  </a:extLst>
                </a:gridCol>
              </a:tblGrid>
              <a:tr h="629652">
                <a:tc>
                  <a:txBody>
                    <a:bodyPr/>
                    <a:lstStyle/>
                    <a:p>
                      <a:pPr algn="ctr"/>
                      <a:r>
                        <a:rPr lang="en-US" sz="2000" dirty="0">
                          <a:latin typeface="Times New Roman" panose="02020603050405020304" pitchFamily="18" charset="0"/>
                          <a:cs typeface="Times New Roman" panose="02020603050405020304" pitchFamily="18" charset="0"/>
                        </a:rPr>
                        <a:t>6</a:t>
                      </a:r>
                    </a:p>
                  </a:txBody>
                  <a:tcPr anchor="ctr">
                    <a:noFill/>
                  </a:tcPr>
                </a:tc>
                <a:extLst>
                  <a:ext uri="{0D108BD9-81ED-4DB2-BD59-A6C34878D82A}">
                    <a16:rowId xmlns:a16="http://schemas.microsoft.com/office/drawing/2014/main" val="194228830"/>
                  </a:ext>
                </a:extLst>
              </a:tr>
            </a:tbl>
          </a:graphicData>
        </a:graphic>
      </p:graphicFrame>
    </p:spTree>
    <p:extLst>
      <p:ext uri="{BB962C8B-B14F-4D97-AF65-F5344CB8AC3E}">
        <p14:creationId xmlns:p14="http://schemas.microsoft.com/office/powerpoint/2010/main" val="22573054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5</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fontScale="77500" lnSpcReduction="20000"/>
          </a:bodyPr>
          <a:lstStyle/>
          <a:p>
            <a:pPr marL="0" indent="0">
              <a:buNone/>
            </a:pPr>
            <a:r>
              <a:rPr lang="en-US" b="1" dirty="0"/>
              <a:t>Write pseudocode for a divide-and-conquer algorithm for finding the position of the largest element in an array of n numbers.</a:t>
            </a:r>
          </a:p>
          <a:p>
            <a:pPr marL="0" indent="0">
              <a:buNone/>
            </a:pPr>
            <a:r>
              <a:rPr lang="en-US" dirty="0"/>
              <a:t>function </a:t>
            </a:r>
            <a:r>
              <a:rPr lang="en-US" dirty="0" err="1"/>
              <a:t>find_largest_position</a:t>
            </a:r>
            <a:r>
              <a:rPr lang="en-US" dirty="0"/>
              <a:t>(</a:t>
            </a:r>
            <a:r>
              <a:rPr lang="en-US" dirty="0" err="1"/>
              <a:t>arr</a:t>
            </a:r>
            <a:r>
              <a:rPr lang="en-US" dirty="0"/>
              <a:t>, left, right):</a:t>
            </a:r>
          </a:p>
          <a:p>
            <a:pPr marL="0" indent="0">
              <a:buNone/>
            </a:pPr>
            <a:r>
              <a:rPr lang="en-US" dirty="0"/>
              <a:t>    if left == right:</a:t>
            </a:r>
          </a:p>
          <a:p>
            <a:pPr marL="0" indent="0">
              <a:buNone/>
            </a:pPr>
            <a:r>
              <a:rPr lang="en-US" dirty="0"/>
              <a:t>        return left</a:t>
            </a:r>
          </a:p>
          <a:p>
            <a:pPr marL="0" indent="0">
              <a:buNone/>
            </a:pPr>
            <a:r>
              <a:rPr lang="en-US" dirty="0"/>
              <a:t>    else:</a:t>
            </a:r>
          </a:p>
          <a:p>
            <a:pPr marL="0" indent="0">
              <a:buNone/>
            </a:pPr>
            <a:r>
              <a:rPr lang="en-US" dirty="0"/>
              <a:t>        mid = (left + right) // 2</a:t>
            </a:r>
          </a:p>
          <a:p>
            <a:pPr marL="0" indent="0">
              <a:buNone/>
            </a:pPr>
            <a:r>
              <a:rPr lang="en-US" dirty="0"/>
              <a:t>        </a:t>
            </a:r>
            <a:r>
              <a:rPr lang="en-US" dirty="0" err="1"/>
              <a:t>left_max_position</a:t>
            </a:r>
            <a:r>
              <a:rPr lang="en-US" dirty="0"/>
              <a:t> = </a:t>
            </a:r>
            <a:r>
              <a:rPr lang="en-US" dirty="0" err="1"/>
              <a:t>find_largest_position</a:t>
            </a:r>
            <a:r>
              <a:rPr lang="en-US" dirty="0"/>
              <a:t>(</a:t>
            </a:r>
            <a:r>
              <a:rPr lang="en-US" dirty="0" err="1"/>
              <a:t>arr</a:t>
            </a:r>
            <a:r>
              <a:rPr lang="en-US" dirty="0"/>
              <a:t>, left, mid)</a:t>
            </a:r>
          </a:p>
          <a:p>
            <a:pPr marL="0" indent="0">
              <a:buNone/>
            </a:pPr>
            <a:r>
              <a:rPr lang="en-US" dirty="0"/>
              <a:t>        </a:t>
            </a:r>
            <a:r>
              <a:rPr lang="en-US" dirty="0" err="1"/>
              <a:t>right_max_position</a:t>
            </a:r>
            <a:r>
              <a:rPr lang="en-US" dirty="0"/>
              <a:t> = </a:t>
            </a:r>
            <a:r>
              <a:rPr lang="en-US" dirty="0" err="1"/>
              <a:t>find_largest_position</a:t>
            </a:r>
            <a:r>
              <a:rPr lang="en-US" dirty="0"/>
              <a:t>(</a:t>
            </a:r>
            <a:r>
              <a:rPr lang="en-US" dirty="0" err="1"/>
              <a:t>arr</a:t>
            </a:r>
            <a:r>
              <a:rPr lang="en-US" dirty="0"/>
              <a:t>, mid + 1, right)</a:t>
            </a:r>
          </a:p>
          <a:p>
            <a:pPr marL="0" indent="0">
              <a:buNone/>
            </a:pPr>
            <a:r>
              <a:rPr lang="en-US" dirty="0"/>
              <a:t>        if </a:t>
            </a:r>
            <a:r>
              <a:rPr lang="en-US" dirty="0" err="1"/>
              <a:t>arr</a:t>
            </a:r>
            <a:r>
              <a:rPr lang="en-US" dirty="0"/>
              <a:t>[</a:t>
            </a:r>
            <a:r>
              <a:rPr lang="en-US" dirty="0" err="1"/>
              <a:t>left_max_position</a:t>
            </a:r>
            <a:r>
              <a:rPr lang="en-US" dirty="0"/>
              <a:t>] &gt;= </a:t>
            </a:r>
            <a:r>
              <a:rPr lang="en-US" dirty="0" err="1"/>
              <a:t>arr</a:t>
            </a:r>
            <a:r>
              <a:rPr lang="en-US" dirty="0"/>
              <a:t>[</a:t>
            </a:r>
            <a:r>
              <a:rPr lang="en-US" dirty="0" err="1"/>
              <a:t>right_max_position</a:t>
            </a:r>
            <a:r>
              <a:rPr lang="en-US" dirty="0"/>
              <a:t>]:</a:t>
            </a:r>
          </a:p>
          <a:p>
            <a:pPr marL="0" indent="0">
              <a:buNone/>
            </a:pPr>
            <a:r>
              <a:rPr lang="en-US" dirty="0"/>
              <a:t>            return </a:t>
            </a:r>
            <a:r>
              <a:rPr lang="en-US" dirty="0" err="1"/>
              <a:t>left_max_position</a:t>
            </a:r>
            <a:endParaRPr lang="en-US" dirty="0"/>
          </a:p>
          <a:p>
            <a:pPr marL="0" indent="0">
              <a:buNone/>
            </a:pPr>
            <a:r>
              <a:rPr lang="en-US" dirty="0"/>
              <a:t>        else:</a:t>
            </a:r>
          </a:p>
          <a:p>
            <a:pPr marL="0" indent="0">
              <a:buNone/>
            </a:pPr>
            <a:r>
              <a:rPr lang="en-US" dirty="0"/>
              <a:t>            return </a:t>
            </a:r>
            <a:r>
              <a:rPr lang="en-US" dirty="0" err="1"/>
              <a:t>right_max_position</a:t>
            </a:r>
            <a:endParaRPr lang="en-US" dirty="0"/>
          </a:p>
          <a:p>
            <a:pPr marL="0" indent="0">
              <a:buNone/>
            </a:pPr>
            <a:endParaRPr lang="en-US" b="1" dirty="0"/>
          </a:p>
        </p:txBody>
      </p:sp>
    </p:spTree>
    <p:extLst>
      <p:ext uri="{BB962C8B-B14F-4D97-AF65-F5344CB8AC3E}">
        <p14:creationId xmlns:p14="http://schemas.microsoft.com/office/powerpoint/2010/main" val="12079279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5</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US" b="1" dirty="0"/>
              <a:t>What will be your algorithm’s output for arrays with several elements of the largest value?</a:t>
            </a:r>
          </a:p>
          <a:p>
            <a:r>
              <a:rPr lang="en-US" dirty="0"/>
              <a:t>Return the position of the first occurrence of the largest element that it encounters during the recursive calls.</a:t>
            </a:r>
          </a:p>
        </p:txBody>
      </p:sp>
      <p:graphicFrame>
        <p:nvGraphicFramePr>
          <p:cNvPr id="4" name="Table 3">
            <a:extLst>
              <a:ext uri="{FF2B5EF4-FFF2-40B4-BE49-F238E27FC236}">
                <a16:creationId xmlns:a16="http://schemas.microsoft.com/office/drawing/2014/main" id="{D0C51293-507F-5C3C-B8FF-8F581F1C9DE9}"/>
              </a:ext>
            </a:extLst>
          </p:cNvPr>
          <p:cNvGraphicFramePr>
            <a:graphicFrameLocks noGrp="1"/>
          </p:cNvGraphicFramePr>
          <p:nvPr>
            <p:extLst>
              <p:ext uri="{D42A27DB-BD31-4B8C-83A1-F6EECF244321}">
                <p14:modId xmlns:p14="http://schemas.microsoft.com/office/powerpoint/2010/main" val="2427271346"/>
              </p:ext>
            </p:extLst>
          </p:nvPr>
        </p:nvGraphicFramePr>
        <p:xfrm>
          <a:off x="4499379" y="4265578"/>
          <a:ext cx="3193242" cy="629652"/>
        </p:xfrm>
        <a:graphic>
          <a:graphicData uri="http://schemas.openxmlformats.org/drawingml/2006/table">
            <a:tbl>
              <a:tblPr firstRow="1" bandRow="1">
                <a:tableStyleId>{5940675A-B579-460E-94D1-54222C63F5DA}</a:tableStyleId>
              </a:tblPr>
              <a:tblGrid>
                <a:gridCol w="532207">
                  <a:extLst>
                    <a:ext uri="{9D8B030D-6E8A-4147-A177-3AD203B41FA5}">
                      <a16:colId xmlns:a16="http://schemas.microsoft.com/office/drawing/2014/main" val="4101062177"/>
                    </a:ext>
                  </a:extLst>
                </a:gridCol>
                <a:gridCol w="532207">
                  <a:extLst>
                    <a:ext uri="{9D8B030D-6E8A-4147-A177-3AD203B41FA5}">
                      <a16:colId xmlns:a16="http://schemas.microsoft.com/office/drawing/2014/main" val="3226581725"/>
                    </a:ext>
                  </a:extLst>
                </a:gridCol>
                <a:gridCol w="532207">
                  <a:extLst>
                    <a:ext uri="{9D8B030D-6E8A-4147-A177-3AD203B41FA5}">
                      <a16:colId xmlns:a16="http://schemas.microsoft.com/office/drawing/2014/main" val="3352806830"/>
                    </a:ext>
                  </a:extLst>
                </a:gridCol>
                <a:gridCol w="532207">
                  <a:extLst>
                    <a:ext uri="{9D8B030D-6E8A-4147-A177-3AD203B41FA5}">
                      <a16:colId xmlns:a16="http://schemas.microsoft.com/office/drawing/2014/main" val="2301199826"/>
                    </a:ext>
                  </a:extLst>
                </a:gridCol>
                <a:gridCol w="532207">
                  <a:extLst>
                    <a:ext uri="{9D8B030D-6E8A-4147-A177-3AD203B41FA5}">
                      <a16:colId xmlns:a16="http://schemas.microsoft.com/office/drawing/2014/main" val="419253283"/>
                    </a:ext>
                  </a:extLst>
                </a:gridCol>
                <a:gridCol w="532207">
                  <a:extLst>
                    <a:ext uri="{9D8B030D-6E8A-4147-A177-3AD203B41FA5}">
                      <a16:colId xmlns:a16="http://schemas.microsoft.com/office/drawing/2014/main" val="895590463"/>
                    </a:ext>
                  </a:extLst>
                </a:gridCol>
              </a:tblGrid>
              <a:tr h="629652">
                <a:tc>
                  <a:txBody>
                    <a:bodyPr/>
                    <a:lstStyle/>
                    <a:p>
                      <a:pPr algn="ctr"/>
                      <a:r>
                        <a:rPr lang="en-US" sz="2000" dirty="0">
                          <a:latin typeface="Times New Roman" panose="02020603050405020304" pitchFamily="18" charset="0"/>
                          <a:cs typeface="Times New Roman" panose="02020603050405020304" pitchFamily="18" charset="0"/>
                        </a:rPr>
                        <a:t>9</a:t>
                      </a:r>
                    </a:p>
                  </a:txBody>
                  <a:tcPr anchor="ctr">
                    <a:solidFill>
                      <a:schemeClr val="accent2">
                        <a:lumMod val="60000"/>
                        <a:lumOff val="40000"/>
                      </a:schemeClr>
                    </a:solidFill>
                  </a:tcPr>
                </a:tc>
                <a:tc>
                  <a:txBody>
                    <a:bodyPr/>
                    <a:lstStyle/>
                    <a:p>
                      <a:pPr algn="ctr"/>
                      <a:r>
                        <a:rPr lang="en-US" sz="2000" dirty="0">
                          <a:latin typeface="Times New Roman" panose="02020603050405020304" pitchFamily="18" charset="0"/>
                          <a:cs typeface="Times New Roman" panose="02020603050405020304" pitchFamily="18" charset="0"/>
                        </a:rPr>
                        <a:t>3</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4</a:t>
                      </a:r>
                    </a:p>
                  </a:txBody>
                  <a:tcPr anchor="ctr">
                    <a:noFill/>
                  </a:tcPr>
                </a:tc>
                <a:tc>
                  <a:txBody>
                    <a:bodyPr/>
                    <a:lstStyle/>
                    <a:p>
                      <a:pPr algn="ctr"/>
                      <a:r>
                        <a:rPr lang="en-US" sz="2000" dirty="0">
                          <a:latin typeface="Times New Roman" panose="02020603050405020304" pitchFamily="18" charset="0"/>
                          <a:cs typeface="Times New Roman" panose="02020603050405020304" pitchFamily="18" charset="0"/>
                        </a:rPr>
                        <a:t>9</a:t>
                      </a:r>
                    </a:p>
                  </a:txBody>
                  <a:tcPr anchor="ctr">
                    <a:solidFill>
                      <a:schemeClr val="accent1">
                        <a:lumMod val="60000"/>
                        <a:lumOff val="40000"/>
                      </a:schemeClr>
                    </a:solidFill>
                  </a:tcPr>
                </a:tc>
                <a:tc>
                  <a:txBody>
                    <a:bodyPr/>
                    <a:lstStyle/>
                    <a:p>
                      <a:pPr algn="ctr"/>
                      <a:r>
                        <a:rPr lang="en-US" sz="2000" dirty="0">
                          <a:latin typeface="Times New Roman" panose="02020603050405020304" pitchFamily="18" charset="0"/>
                          <a:cs typeface="Times New Roman" panose="02020603050405020304" pitchFamily="18" charset="0"/>
                        </a:rPr>
                        <a:t>5</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1</a:t>
                      </a:r>
                    </a:p>
                  </a:txBody>
                  <a:tcPr anchor="ctr">
                    <a:noFill/>
                  </a:tcPr>
                </a:tc>
                <a:extLst>
                  <a:ext uri="{0D108BD9-81ED-4DB2-BD59-A6C34878D82A}">
                    <a16:rowId xmlns:a16="http://schemas.microsoft.com/office/drawing/2014/main" val="194228830"/>
                  </a:ext>
                </a:extLst>
              </a:tr>
            </a:tbl>
          </a:graphicData>
        </a:graphic>
      </p:graphicFrame>
      <p:sp>
        <p:nvSpPr>
          <p:cNvPr id="5" name="TextBox 4">
            <a:extLst>
              <a:ext uri="{FF2B5EF4-FFF2-40B4-BE49-F238E27FC236}">
                <a16:creationId xmlns:a16="http://schemas.microsoft.com/office/drawing/2014/main" id="{01C06AAF-2065-1C21-5147-283DB4C9A065}"/>
              </a:ext>
            </a:extLst>
          </p:cNvPr>
          <p:cNvSpPr txBox="1"/>
          <p:nvPr/>
        </p:nvSpPr>
        <p:spPr>
          <a:xfrm>
            <a:off x="3563855" y="5384800"/>
            <a:ext cx="2287806" cy="523220"/>
          </a:xfrm>
          <a:prstGeom prst="rect">
            <a:avLst/>
          </a:prstGeom>
          <a:noFill/>
        </p:spPr>
        <p:txBody>
          <a:bodyPr wrap="none" rtlCol="0">
            <a:spAutoFit/>
          </a:bodyPr>
          <a:lstStyle/>
          <a:p>
            <a:pPr algn="ctr"/>
            <a:r>
              <a:rPr lang="en-US" sz="2800" dirty="0">
                <a:latin typeface="Times New Roman" panose="02020603050405020304" pitchFamily="18" charset="0"/>
                <a:cs typeface="Times New Roman" panose="02020603050405020304" pitchFamily="18" charset="0"/>
              </a:rPr>
              <a:t>First occurrent</a:t>
            </a:r>
          </a:p>
        </p:txBody>
      </p:sp>
      <p:cxnSp>
        <p:nvCxnSpPr>
          <p:cNvPr id="7" name="Straight Arrow Connector 6">
            <a:extLst>
              <a:ext uri="{FF2B5EF4-FFF2-40B4-BE49-F238E27FC236}">
                <a16:creationId xmlns:a16="http://schemas.microsoft.com/office/drawing/2014/main" id="{8418A1C0-A805-F05D-7361-E7FB78E20A31}"/>
              </a:ext>
            </a:extLst>
          </p:cNvPr>
          <p:cNvCxnSpPr>
            <a:stCxn id="5" idx="0"/>
          </p:cNvCxnSpPr>
          <p:nvPr/>
        </p:nvCxnSpPr>
        <p:spPr>
          <a:xfrm flipV="1">
            <a:off x="4707758" y="4895230"/>
            <a:ext cx="0" cy="489570"/>
          </a:xfrm>
          <a:prstGeom prst="straightConnector1">
            <a:avLst/>
          </a:prstGeom>
          <a:ln w="38100">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06579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5</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fontScale="77500" lnSpcReduction="20000"/>
          </a:bodyPr>
          <a:lstStyle/>
          <a:p>
            <a:pPr marL="0" indent="0">
              <a:buNone/>
            </a:pPr>
            <a:r>
              <a:rPr lang="en-US" b="1" dirty="0"/>
              <a:t>Write pseudocode for a divide-and-conquer algorithm for finding the position of the largest element in an array of n numbers.</a:t>
            </a:r>
          </a:p>
          <a:p>
            <a:pPr marL="0" indent="0">
              <a:buNone/>
            </a:pPr>
            <a:r>
              <a:rPr lang="en-US" dirty="0"/>
              <a:t>function </a:t>
            </a:r>
            <a:r>
              <a:rPr lang="en-US" dirty="0" err="1"/>
              <a:t>find_largest_position</a:t>
            </a:r>
            <a:r>
              <a:rPr lang="en-US" dirty="0"/>
              <a:t>(</a:t>
            </a:r>
            <a:r>
              <a:rPr lang="en-US" dirty="0" err="1"/>
              <a:t>arr</a:t>
            </a:r>
            <a:r>
              <a:rPr lang="en-US" dirty="0"/>
              <a:t>, left, right):</a:t>
            </a:r>
          </a:p>
          <a:p>
            <a:pPr marL="0" indent="0">
              <a:buNone/>
            </a:pPr>
            <a:r>
              <a:rPr lang="en-US" dirty="0"/>
              <a:t>    if left == right:</a:t>
            </a:r>
          </a:p>
          <a:p>
            <a:pPr marL="0" indent="0">
              <a:buNone/>
            </a:pPr>
            <a:r>
              <a:rPr lang="en-US" dirty="0"/>
              <a:t>        return left</a:t>
            </a:r>
          </a:p>
          <a:p>
            <a:pPr marL="0" indent="0">
              <a:buNone/>
            </a:pPr>
            <a:r>
              <a:rPr lang="en-US" dirty="0"/>
              <a:t>    else:</a:t>
            </a:r>
          </a:p>
          <a:p>
            <a:pPr marL="0" indent="0">
              <a:buNone/>
            </a:pPr>
            <a:r>
              <a:rPr lang="en-US" dirty="0"/>
              <a:t>        mid = (left + right) // 2</a:t>
            </a:r>
          </a:p>
          <a:p>
            <a:pPr marL="0" indent="0">
              <a:buNone/>
            </a:pPr>
            <a:r>
              <a:rPr lang="en-US" dirty="0"/>
              <a:t>        </a:t>
            </a:r>
            <a:r>
              <a:rPr lang="en-US" dirty="0" err="1"/>
              <a:t>left_max_position</a:t>
            </a:r>
            <a:r>
              <a:rPr lang="en-US" dirty="0"/>
              <a:t> = </a:t>
            </a:r>
            <a:r>
              <a:rPr lang="en-US" dirty="0" err="1"/>
              <a:t>find_largest_position</a:t>
            </a:r>
            <a:r>
              <a:rPr lang="en-US" dirty="0"/>
              <a:t>(</a:t>
            </a:r>
            <a:r>
              <a:rPr lang="en-US" dirty="0" err="1"/>
              <a:t>arr</a:t>
            </a:r>
            <a:r>
              <a:rPr lang="en-US" dirty="0"/>
              <a:t>, left, mid)</a:t>
            </a:r>
          </a:p>
          <a:p>
            <a:pPr marL="0" indent="0">
              <a:buNone/>
            </a:pPr>
            <a:r>
              <a:rPr lang="en-US" dirty="0"/>
              <a:t>        </a:t>
            </a:r>
            <a:r>
              <a:rPr lang="en-US" dirty="0" err="1"/>
              <a:t>right_max_position</a:t>
            </a:r>
            <a:r>
              <a:rPr lang="en-US" dirty="0"/>
              <a:t> = </a:t>
            </a:r>
            <a:r>
              <a:rPr lang="en-US" dirty="0" err="1"/>
              <a:t>find_largest_position</a:t>
            </a:r>
            <a:r>
              <a:rPr lang="en-US" dirty="0"/>
              <a:t>(</a:t>
            </a:r>
            <a:r>
              <a:rPr lang="en-US" dirty="0" err="1"/>
              <a:t>arr</a:t>
            </a:r>
            <a:r>
              <a:rPr lang="en-US" dirty="0"/>
              <a:t>, mid + 1, right)</a:t>
            </a:r>
          </a:p>
          <a:p>
            <a:pPr marL="0" indent="0">
              <a:buNone/>
            </a:pPr>
            <a:r>
              <a:rPr lang="en-US" dirty="0"/>
              <a:t>        if </a:t>
            </a:r>
            <a:r>
              <a:rPr lang="en-US" dirty="0" err="1"/>
              <a:t>arr</a:t>
            </a:r>
            <a:r>
              <a:rPr lang="en-US" dirty="0"/>
              <a:t>[</a:t>
            </a:r>
            <a:r>
              <a:rPr lang="en-US" dirty="0" err="1"/>
              <a:t>left_max_position</a:t>
            </a:r>
            <a:r>
              <a:rPr lang="en-US" dirty="0"/>
              <a:t>] &gt;= </a:t>
            </a:r>
            <a:r>
              <a:rPr lang="en-US" dirty="0" err="1"/>
              <a:t>arr</a:t>
            </a:r>
            <a:r>
              <a:rPr lang="en-US" dirty="0"/>
              <a:t>[</a:t>
            </a:r>
            <a:r>
              <a:rPr lang="en-US" dirty="0" err="1"/>
              <a:t>right_max_position</a:t>
            </a:r>
            <a:r>
              <a:rPr lang="en-US" dirty="0"/>
              <a:t>]:</a:t>
            </a:r>
          </a:p>
          <a:p>
            <a:pPr marL="0" indent="0">
              <a:buNone/>
            </a:pPr>
            <a:r>
              <a:rPr lang="en-US" dirty="0"/>
              <a:t>            return </a:t>
            </a:r>
            <a:r>
              <a:rPr lang="en-US" dirty="0" err="1"/>
              <a:t>left_max_position</a:t>
            </a:r>
            <a:endParaRPr lang="en-US" dirty="0"/>
          </a:p>
          <a:p>
            <a:pPr marL="0" indent="0">
              <a:buNone/>
            </a:pPr>
            <a:r>
              <a:rPr lang="en-US" dirty="0"/>
              <a:t>        else:</a:t>
            </a:r>
          </a:p>
          <a:p>
            <a:pPr marL="0" indent="0">
              <a:buNone/>
            </a:pPr>
            <a:r>
              <a:rPr lang="en-US" dirty="0"/>
              <a:t>            return </a:t>
            </a:r>
            <a:r>
              <a:rPr lang="en-US" dirty="0" err="1"/>
              <a:t>right_max_position</a:t>
            </a:r>
            <a:endParaRPr lang="en-US" dirty="0"/>
          </a:p>
          <a:p>
            <a:pPr marL="0" indent="0">
              <a:buNone/>
            </a:pPr>
            <a:endParaRPr lang="en-US" b="1" dirty="0"/>
          </a:p>
        </p:txBody>
      </p:sp>
    </p:spTree>
    <p:extLst>
      <p:ext uri="{BB962C8B-B14F-4D97-AF65-F5344CB8AC3E}">
        <p14:creationId xmlns:p14="http://schemas.microsoft.com/office/powerpoint/2010/main" val="20390589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BFC08-DF3B-032C-F8ED-4B36AD0D71C0}"/>
              </a:ext>
            </a:extLst>
          </p:cNvPr>
          <p:cNvSpPr>
            <a:spLocks noGrp="1"/>
          </p:cNvSpPr>
          <p:nvPr>
            <p:ph type="title"/>
          </p:nvPr>
        </p:nvSpPr>
        <p:spPr/>
        <p:txBody>
          <a:bodyPr/>
          <a:lstStyle/>
          <a:p>
            <a:r>
              <a:rPr lang="en-US" dirty="0"/>
              <a:t>Problem 6</a:t>
            </a:r>
          </a:p>
        </p:txBody>
      </p:sp>
      <p:sp>
        <p:nvSpPr>
          <p:cNvPr id="3" name="Content Placeholder 2">
            <a:extLst>
              <a:ext uri="{FF2B5EF4-FFF2-40B4-BE49-F238E27FC236}">
                <a16:creationId xmlns:a16="http://schemas.microsoft.com/office/drawing/2014/main" id="{B5CB7FB2-7285-454E-6412-69F436D630FC}"/>
              </a:ext>
            </a:extLst>
          </p:cNvPr>
          <p:cNvSpPr>
            <a:spLocks noGrp="1"/>
          </p:cNvSpPr>
          <p:nvPr>
            <p:ph idx="1"/>
          </p:nvPr>
        </p:nvSpPr>
        <p:spPr/>
        <p:txBody>
          <a:bodyPr/>
          <a:lstStyle/>
          <a:p>
            <a:r>
              <a:rPr lang="en-US" dirty="0"/>
              <a:t>What does dynamic programming have in common with divide-and-conquer? What is a principal difference between them?</a:t>
            </a:r>
          </a:p>
          <a:p>
            <a:r>
              <a:rPr lang="en-US" dirty="0"/>
              <a:t>Coin change. Given an integer array of coins[] of size N representing different types of currency and an integer sum. The task is to find the number of ways to make sum by using different combinations from coins[]. </a:t>
            </a:r>
            <a:br>
              <a:rPr lang="en-US" dirty="0"/>
            </a:br>
            <a:r>
              <a:rPr lang="en-US" dirty="0"/>
              <a:t>Compare dynamic programming and recursive algorithm.</a:t>
            </a:r>
          </a:p>
        </p:txBody>
      </p:sp>
    </p:spTree>
    <p:extLst>
      <p:ext uri="{BB962C8B-B14F-4D97-AF65-F5344CB8AC3E}">
        <p14:creationId xmlns:p14="http://schemas.microsoft.com/office/powerpoint/2010/main" val="21766988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BFC08-DF3B-032C-F8ED-4B36AD0D71C0}"/>
              </a:ext>
            </a:extLst>
          </p:cNvPr>
          <p:cNvSpPr>
            <a:spLocks noGrp="1"/>
          </p:cNvSpPr>
          <p:nvPr>
            <p:ph type="title"/>
          </p:nvPr>
        </p:nvSpPr>
        <p:spPr/>
        <p:txBody>
          <a:bodyPr/>
          <a:lstStyle/>
          <a:p>
            <a:r>
              <a:rPr lang="en-US" dirty="0"/>
              <a:t>Solution 6</a:t>
            </a:r>
          </a:p>
        </p:txBody>
      </p:sp>
      <p:sp>
        <p:nvSpPr>
          <p:cNvPr id="3" name="Content Placeholder 2">
            <a:extLst>
              <a:ext uri="{FF2B5EF4-FFF2-40B4-BE49-F238E27FC236}">
                <a16:creationId xmlns:a16="http://schemas.microsoft.com/office/drawing/2014/main" id="{B5CB7FB2-7285-454E-6412-69F436D630FC}"/>
              </a:ext>
            </a:extLst>
          </p:cNvPr>
          <p:cNvSpPr>
            <a:spLocks noGrp="1"/>
          </p:cNvSpPr>
          <p:nvPr>
            <p:ph idx="1"/>
          </p:nvPr>
        </p:nvSpPr>
        <p:spPr/>
        <p:txBody>
          <a:bodyPr>
            <a:normAutofit/>
          </a:bodyPr>
          <a:lstStyle/>
          <a:p>
            <a:pPr marL="0" indent="0">
              <a:buNone/>
            </a:pPr>
            <a:r>
              <a:rPr lang="en-US" b="1" dirty="0"/>
              <a:t>What does dynamic programming have in common with divide-and-conquer? What is a principal difference between them?</a:t>
            </a:r>
          </a:p>
          <a:p>
            <a:r>
              <a:rPr lang="en-US" dirty="0"/>
              <a:t>Common: breaking problems down into smaller subproblems</a:t>
            </a:r>
          </a:p>
          <a:p>
            <a:r>
              <a:rPr lang="en-US" dirty="0"/>
              <a:t>Difference:</a:t>
            </a:r>
          </a:p>
          <a:p>
            <a:pPr>
              <a:buFontTx/>
              <a:buChar char="-"/>
            </a:pPr>
            <a:endParaRPr lang="en-US" dirty="0"/>
          </a:p>
          <a:p>
            <a:pPr lvl="1">
              <a:buFontTx/>
              <a:buChar char="-"/>
            </a:pPr>
            <a:endParaRPr lang="en-US" dirty="0"/>
          </a:p>
          <a:p>
            <a:pPr lvl="1">
              <a:buFontTx/>
              <a:buChar char="-"/>
            </a:pPr>
            <a:endParaRPr lang="en-US" dirty="0"/>
          </a:p>
        </p:txBody>
      </p:sp>
      <p:graphicFrame>
        <p:nvGraphicFramePr>
          <p:cNvPr id="4" name="Table 4">
            <a:extLst>
              <a:ext uri="{FF2B5EF4-FFF2-40B4-BE49-F238E27FC236}">
                <a16:creationId xmlns:a16="http://schemas.microsoft.com/office/drawing/2014/main" id="{667CE64D-2011-5533-662A-E97410C4A3D3}"/>
              </a:ext>
            </a:extLst>
          </p:cNvPr>
          <p:cNvGraphicFramePr>
            <a:graphicFrameLocks noGrp="1"/>
          </p:cNvGraphicFramePr>
          <p:nvPr>
            <p:extLst>
              <p:ext uri="{D42A27DB-BD31-4B8C-83A1-F6EECF244321}">
                <p14:modId xmlns:p14="http://schemas.microsoft.com/office/powerpoint/2010/main" val="2522148502"/>
              </p:ext>
            </p:extLst>
          </p:nvPr>
        </p:nvGraphicFramePr>
        <p:xfrm>
          <a:off x="2032000" y="3487365"/>
          <a:ext cx="8128000" cy="3200400"/>
        </p:xfrm>
        <a:graphic>
          <a:graphicData uri="http://schemas.openxmlformats.org/drawingml/2006/table">
            <a:tbl>
              <a:tblPr firstRow="1" bandRow="1">
                <a:tableStyleId>{5940675A-B579-460E-94D1-54222C63F5DA}</a:tableStyleId>
              </a:tblPr>
              <a:tblGrid>
                <a:gridCol w="4064000">
                  <a:extLst>
                    <a:ext uri="{9D8B030D-6E8A-4147-A177-3AD203B41FA5}">
                      <a16:colId xmlns:a16="http://schemas.microsoft.com/office/drawing/2014/main" val="1506565771"/>
                    </a:ext>
                  </a:extLst>
                </a:gridCol>
                <a:gridCol w="4064000">
                  <a:extLst>
                    <a:ext uri="{9D8B030D-6E8A-4147-A177-3AD203B41FA5}">
                      <a16:colId xmlns:a16="http://schemas.microsoft.com/office/drawing/2014/main" val="97634842"/>
                    </a:ext>
                  </a:extLst>
                </a:gridCol>
              </a:tblGrid>
              <a:tr h="370840">
                <a:tc>
                  <a:txBody>
                    <a:bodyPr/>
                    <a:lstStyle/>
                    <a:p>
                      <a:r>
                        <a:rPr lang="en-US" sz="2400" b="1" dirty="0">
                          <a:latin typeface="Times New Roman" panose="02020603050405020304" pitchFamily="18" charset="0"/>
                          <a:cs typeface="Times New Roman" panose="02020603050405020304" pitchFamily="18" charset="0"/>
                        </a:rPr>
                        <a:t>Dynamic programming</a:t>
                      </a:r>
                    </a:p>
                  </a:txBody>
                  <a:tcPr/>
                </a:tc>
                <a:tc>
                  <a:txBody>
                    <a:bodyPr/>
                    <a:lstStyle/>
                    <a:p>
                      <a:r>
                        <a:rPr lang="en-US" sz="2400" b="1" dirty="0">
                          <a:latin typeface="Times New Roman" panose="02020603050405020304" pitchFamily="18" charset="0"/>
                          <a:cs typeface="Times New Roman" panose="02020603050405020304" pitchFamily="18" charset="0"/>
                        </a:rPr>
                        <a:t>Divide and conquer</a:t>
                      </a:r>
                    </a:p>
                  </a:txBody>
                  <a:tcPr/>
                </a:tc>
                <a:extLst>
                  <a:ext uri="{0D108BD9-81ED-4DB2-BD59-A6C34878D82A}">
                    <a16:rowId xmlns:a16="http://schemas.microsoft.com/office/drawing/2014/main" val="223066948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2400" b="0" i="0" u="none" strike="noStrike" dirty="0">
                          <a:solidFill>
                            <a:srgbClr val="232629"/>
                          </a:solidFill>
                          <a:effectLst/>
                          <a:latin typeface="Times New Roman" panose="02020603050405020304" pitchFamily="18" charset="0"/>
                          <a:cs typeface="Times New Roman" panose="02020603050405020304" pitchFamily="18" charset="0"/>
                        </a:rPr>
                        <a:t>Solves the sub-problems only once and then stores it in the table.</a:t>
                      </a:r>
                    </a:p>
                    <a:p>
                      <a:endParaRPr lang="en-US" sz="24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2400" b="0" i="0" u="none" strike="noStrike" dirty="0">
                          <a:solidFill>
                            <a:srgbClr val="232629"/>
                          </a:solidFill>
                          <a:effectLst/>
                          <a:latin typeface="Times New Roman" panose="02020603050405020304" pitchFamily="18" charset="0"/>
                          <a:cs typeface="Times New Roman" panose="02020603050405020304" pitchFamily="18" charset="0"/>
                        </a:rPr>
                        <a:t>May solve sub-problems multiple times.</a:t>
                      </a:r>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4196552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2400" b="0" i="0" u="none" strike="noStrike" dirty="0">
                          <a:solidFill>
                            <a:srgbClr val="232629"/>
                          </a:solidFill>
                          <a:effectLst/>
                          <a:latin typeface="Times New Roman" panose="02020603050405020304" pitchFamily="18" charset="0"/>
                          <a:cs typeface="Times New Roman" panose="02020603050405020304" pitchFamily="18" charset="0"/>
                        </a:rPr>
                        <a:t>Sub-problems are not independent.</a:t>
                      </a:r>
                    </a:p>
                    <a:p>
                      <a:endParaRPr lang="en-US" sz="24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2400" b="0" i="0" u="none" strike="noStrike" dirty="0">
                          <a:solidFill>
                            <a:srgbClr val="232629"/>
                          </a:solidFill>
                          <a:effectLst/>
                          <a:latin typeface="Times New Roman" panose="02020603050405020304" pitchFamily="18" charset="0"/>
                          <a:cs typeface="Times New Roman" panose="02020603050405020304" pitchFamily="18" charset="0"/>
                        </a:rPr>
                        <a:t>Sub-problems are independent of each other.</a:t>
                      </a:r>
                    </a:p>
                    <a:p>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489554"/>
                  </a:ext>
                </a:extLst>
              </a:tr>
            </a:tbl>
          </a:graphicData>
        </a:graphic>
      </p:graphicFrame>
    </p:spTree>
    <p:extLst>
      <p:ext uri="{BB962C8B-B14F-4D97-AF65-F5344CB8AC3E}">
        <p14:creationId xmlns:p14="http://schemas.microsoft.com/office/powerpoint/2010/main" val="36465038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BFC08-DF3B-032C-F8ED-4B36AD0D71C0}"/>
              </a:ext>
            </a:extLst>
          </p:cNvPr>
          <p:cNvSpPr>
            <a:spLocks noGrp="1"/>
          </p:cNvSpPr>
          <p:nvPr>
            <p:ph type="title"/>
          </p:nvPr>
        </p:nvSpPr>
        <p:spPr/>
        <p:txBody>
          <a:bodyPr/>
          <a:lstStyle/>
          <a:p>
            <a:r>
              <a:rPr lang="en-US" dirty="0"/>
              <a:t>Solution 6</a:t>
            </a:r>
          </a:p>
        </p:txBody>
      </p:sp>
      <p:sp>
        <p:nvSpPr>
          <p:cNvPr id="3" name="Content Placeholder 2">
            <a:extLst>
              <a:ext uri="{FF2B5EF4-FFF2-40B4-BE49-F238E27FC236}">
                <a16:creationId xmlns:a16="http://schemas.microsoft.com/office/drawing/2014/main" id="{B5CB7FB2-7285-454E-6412-69F436D630FC}"/>
              </a:ext>
            </a:extLst>
          </p:cNvPr>
          <p:cNvSpPr>
            <a:spLocks noGrp="1"/>
          </p:cNvSpPr>
          <p:nvPr>
            <p:ph idx="1"/>
          </p:nvPr>
        </p:nvSpPr>
        <p:spPr/>
        <p:txBody>
          <a:bodyPr>
            <a:normAutofit/>
          </a:bodyPr>
          <a:lstStyle/>
          <a:p>
            <a:pPr marL="0" indent="0">
              <a:buNone/>
            </a:pPr>
            <a:endParaRPr lang="en-US" dirty="0"/>
          </a:p>
          <a:p>
            <a:pPr>
              <a:buFontTx/>
              <a:buChar char="-"/>
            </a:pPr>
            <a:endParaRPr lang="en-US" dirty="0"/>
          </a:p>
          <a:p>
            <a:pPr lvl="1">
              <a:buFontTx/>
              <a:buChar char="-"/>
            </a:pPr>
            <a:endParaRPr lang="en-US" dirty="0"/>
          </a:p>
          <a:p>
            <a:pPr lvl="1">
              <a:buFontTx/>
              <a:buChar char="-"/>
            </a:pPr>
            <a:endParaRPr lang="en-US" dirty="0"/>
          </a:p>
        </p:txBody>
      </p:sp>
      <p:cxnSp>
        <p:nvCxnSpPr>
          <p:cNvPr id="6" name="Straight Connector 5">
            <a:extLst>
              <a:ext uri="{FF2B5EF4-FFF2-40B4-BE49-F238E27FC236}">
                <a16:creationId xmlns:a16="http://schemas.microsoft.com/office/drawing/2014/main" id="{C85270FE-3C85-DF3B-9815-1B4A6589007B}"/>
              </a:ext>
            </a:extLst>
          </p:cNvPr>
          <p:cNvCxnSpPr>
            <a:endCxn id="3" idx="2"/>
          </p:cNvCxnSpPr>
          <p:nvPr/>
        </p:nvCxnSpPr>
        <p:spPr>
          <a:xfrm>
            <a:off x="6096000" y="1343820"/>
            <a:ext cx="0" cy="483314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174442F-4FB5-0628-FF2E-502E749F6940}"/>
              </a:ext>
            </a:extLst>
          </p:cNvPr>
          <p:cNvSpPr txBox="1"/>
          <p:nvPr/>
        </p:nvSpPr>
        <p:spPr>
          <a:xfrm>
            <a:off x="1425888" y="1343820"/>
            <a:ext cx="3280898" cy="461665"/>
          </a:xfrm>
          <a:prstGeom prst="rect">
            <a:avLst/>
          </a:prstGeom>
          <a:noFill/>
        </p:spPr>
        <p:txBody>
          <a:bodyPr wrap="none" rtlCol="0">
            <a:spAutoFit/>
          </a:bodyPr>
          <a:lstStyle/>
          <a:p>
            <a:pPr algn="ctr"/>
            <a:r>
              <a:rPr lang="en-US" sz="2400" b="1" dirty="0">
                <a:latin typeface="Times New Roman" panose="02020603050405020304" pitchFamily="18" charset="0"/>
                <a:cs typeface="Times New Roman" panose="02020603050405020304" pitchFamily="18" charset="0"/>
              </a:rPr>
              <a:t>Dynamic Programming</a:t>
            </a:r>
          </a:p>
        </p:txBody>
      </p:sp>
      <p:sp>
        <p:nvSpPr>
          <p:cNvPr id="8" name="TextBox 7">
            <a:extLst>
              <a:ext uri="{FF2B5EF4-FFF2-40B4-BE49-F238E27FC236}">
                <a16:creationId xmlns:a16="http://schemas.microsoft.com/office/drawing/2014/main" id="{B3EC5A47-9D5E-61E4-73A9-B37F870D0C7C}"/>
              </a:ext>
            </a:extLst>
          </p:cNvPr>
          <p:cNvSpPr txBox="1"/>
          <p:nvPr/>
        </p:nvSpPr>
        <p:spPr>
          <a:xfrm>
            <a:off x="7698834" y="1365258"/>
            <a:ext cx="2853666" cy="461665"/>
          </a:xfrm>
          <a:prstGeom prst="rect">
            <a:avLst/>
          </a:prstGeom>
          <a:noFill/>
        </p:spPr>
        <p:txBody>
          <a:bodyPr wrap="none" rtlCol="0">
            <a:spAutoFit/>
          </a:bodyPr>
          <a:lstStyle/>
          <a:p>
            <a:pPr algn="ctr"/>
            <a:r>
              <a:rPr lang="en-US" sz="2400" b="1" dirty="0">
                <a:latin typeface="Times New Roman" panose="02020603050405020304" pitchFamily="18" charset="0"/>
                <a:cs typeface="Times New Roman" panose="02020603050405020304" pitchFamily="18" charset="0"/>
              </a:rPr>
              <a:t>Divide and Conquer</a:t>
            </a:r>
          </a:p>
        </p:txBody>
      </p:sp>
      <p:sp>
        <p:nvSpPr>
          <p:cNvPr id="10" name="TextBox 9">
            <a:extLst>
              <a:ext uri="{FF2B5EF4-FFF2-40B4-BE49-F238E27FC236}">
                <a16:creationId xmlns:a16="http://schemas.microsoft.com/office/drawing/2014/main" id="{8233EDD9-508F-722B-733A-DA4649984C97}"/>
              </a:ext>
            </a:extLst>
          </p:cNvPr>
          <p:cNvSpPr txBox="1"/>
          <p:nvPr/>
        </p:nvSpPr>
        <p:spPr>
          <a:xfrm>
            <a:off x="7125310" y="1975812"/>
            <a:ext cx="4649213" cy="1569660"/>
          </a:xfrm>
          <a:prstGeom prst="rect">
            <a:avLst/>
          </a:prstGeom>
          <a:noFill/>
          <a:ln>
            <a:solidFill>
              <a:schemeClr val="tx1"/>
            </a:solidFill>
          </a:ln>
        </p:spPr>
        <p:txBody>
          <a:bodyPr wrap="square">
            <a:spAutoFit/>
          </a:bodyPr>
          <a:lstStyle/>
          <a:p>
            <a:r>
              <a:rPr lang="en-AU" sz="2400" dirty="0">
                <a:latin typeface="Times New Roman" panose="02020603050405020304" pitchFamily="18" charset="0"/>
                <a:cs typeface="Times New Roman" panose="02020603050405020304" pitchFamily="18" charset="0"/>
              </a:rPr>
              <a:t>function F(n):</a:t>
            </a:r>
          </a:p>
          <a:p>
            <a:r>
              <a:rPr lang="en-AU" sz="2400" dirty="0">
                <a:latin typeface="Times New Roman" panose="02020603050405020304" pitchFamily="18" charset="0"/>
                <a:cs typeface="Times New Roman" panose="02020603050405020304" pitchFamily="18" charset="0"/>
              </a:rPr>
              <a:t>   if (n &lt; 3) return 1 </a:t>
            </a:r>
          </a:p>
          <a:p>
            <a:r>
              <a:rPr lang="en-AU" sz="2400" dirty="0">
                <a:latin typeface="Times New Roman" panose="02020603050405020304" pitchFamily="18" charset="0"/>
                <a:cs typeface="Times New Roman" panose="02020603050405020304" pitchFamily="18" charset="0"/>
              </a:rPr>
              <a:t>   else </a:t>
            </a:r>
          </a:p>
          <a:p>
            <a:r>
              <a:rPr lang="en-AU" sz="2400" dirty="0">
                <a:latin typeface="Times New Roman" panose="02020603050405020304" pitchFamily="18" charset="0"/>
                <a:cs typeface="Times New Roman" panose="02020603050405020304" pitchFamily="18" charset="0"/>
              </a:rPr>
              <a:t>      return F(n-1) + F(n-2) }</a:t>
            </a:r>
            <a:endParaRPr lang="en-US"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41FD5A0F-F793-CF39-E8A9-31ACA77AE3E6}"/>
              </a:ext>
            </a:extLst>
          </p:cNvPr>
          <p:cNvSpPr txBox="1"/>
          <p:nvPr/>
        </p:nvSpPr>
        <p:spPr>
          <a:xfrm>
            <a:off x="6112720" y="5115396"/>
            <a:ext cx="6099242" cy="1569660"/>
          </a:xfrm>
          <a:prstGeom prst="rect">
            <a:avLst/>
          </a:prstGeom>
          <a:noFill/>
        </p:spPr>
        <p:txBody>
          <a:bodyPr wrap="square">
            <a:spAutoFit/>
          </a:bodyPr>
          <a:lstStyle/>
          <a:p>
            <a:r>
              <a:rPr lang="en-AU" sz="2400" dirty="0">
                <a:latin typeface="Times New Roman" panose="02020603050405020304" pitchFamily="18" charset="0"/>
                <a:cs typeface="Times New Roman" panose="02020603050405020304" pitchFamily="18" charset="0"/>
              </a:rPr>
              <a:t>F(5) = F(4) + F(3) </a:t>
            </a:r>
          </a:p>
          <a:p>
            <a:r>
              <a:rPr lang="en-AU" sz="2400" dirty="0">
                <a:latin typeface="Times New Roman" panose="02020603050405020304" pitchFamily="18" charset="0"/>
                <a:cs typeface="Times New Roman" panose="02020603050405020304" pitchFamily="18" charset="0"/>
              </a:rPr>
              <a:t>        = {F(3)+F(2)} + {F(2)+F(1)} </a:t>
            </a:r>
          </a:p>
          <a:p>
            <a:r>
              <a:rPr lang="en-AU" sz="2400" dirty="0">
                <a:latin typeface="Times New Roman" panose="02020603050405020304" pitchFamily="18" charset="0"/>
                <a:cs typeface="Times New Roman" panose="02020603050405020304" pitchFamily="18" charset="0"/>
              </a:rPr>
              <a:t>        = {[F(2)+F(1)]+1} + {1+1} </a:t>
            </a:r>
          </a:p>
          <a:p>
            <a:r>
              <a:rPr lang="en-AU" sz="2400" dirty="0">
                <a:latin typeface="Times New Roman" panose="02020603050405020304" pitchFamily="18" charset="0"/>
                <a:cs typeface="Times New Roman" panose="02020603050405020304" pitchFamily="18" charset="0"/>
              </a:rPr>
              <a:t>        = 1+1+1+1+1 = 5</a:t>
            </a:r>
            <a:endParaRPr lang="en-US" sz="2400"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718B86B5-597A-E11A-4B7E-E4D9FA4C6BB3}"/>
              </a:ext>
            </a:extLst>
          </p:cNvPr>
          <p:cNvSpPr txBox="1"/>
          <p:nvPr/>
        </p:nvSpPr>
        <p:spPr>
          <a:xfrm>
            <a:off x="1030733" y="1800714"/>
            <a:ext cx="4223827" cy="2677656"/>
          </a:xfrm>
          <a:prstGeom prst="rect">
            <a:avLst/>
          </a:prstGeom>
          <a:noFill/>
          <a:ln>
            <a:solidFill>
              <a:schemeClr val="tx1"/>
            </a:solidFill>
          </a:ln>
        </p:spPr>
        <p:txBody>
          <a:bodyPr wrap="square">
            <a:spAutoFit/>
          </a:bodyPr>
          <a:lstStyle/>
          <a:p>
            <a:r>
              <a:rPr lang="en-AU" sz="2400" dirty="0">
                <a:latin typeface="Times New Roman" panose="02020603050405020304" pitchFamily="18" charset="0"/>
                <a:cs typeface="Times New Roman" panose="02020603050405020304" pitchFamily="18" charset="0"/>
              </a:rPr>
              <a:t>for </a:t>
            </a:r>
            <a:r>
              <a:rPr lang="en-AU" sz="2400" dirty="0" err="1">
                <a:latin typeface="Times New Roman" panose="02020603050405020304" pitchFamily="18" charset="0"/>
                <a:cs typeface="Times New Roman" panose="02020603050405020304" pitchFamily="18" charset="0"/>
              </a:rPr>
              <a:t>i</a:t>
            </a:r>
            <a:r>
              <a:rPr lang="en-AU" sz="2400" dirty="0">
                <a:latin typeface="Times New Roman" panose="02020603050405020304" pitchFamily="18" charset="0"/>
                <a:cs typeface="Times New Roman" panose="02020603050405020304" pitchFamily="18" charset="0"/>
              </a:rPr>
              <a:t>=1 to n: </a:t>
            </a:r>
            <a:r>
              <a:rPr lang="en-AU" sz="2400" dirty="0" err="1">
                <a:latin typeface="Times New Roman" panose="02020603050405020304" pitchFamily="18" charset="0"/>
                <a:cs typeface="Times New Roman" panose="02020603050405020304" pitchFamily="18" charset="0"/>
              </a:rPr>
              <a:t>dict</a:t>
            </a:r>
            <a:r>
              <a:rPr lang="en-AU" sz="2400" dirty="0">
                <a:latin typeface="Times New Roman" panose="02020603050405020304" pitchFamily="18" charset="0"/>
                <a:cs typeface="Times New Roman" panose="02020603050405020304" pitchFamily="18" charset="0"/>
              </a:rPr>
              <a:t>[</a:t>
            </a:r>
            <a:r>
              <a:rPr lang="en-AU" sz="2400" dirty="0" err="1">
                <a:latin typeface="Times New Roman" panose="02020603050405020304" pitchFamily="18" charset="0"/>
                <a:cs typeface="Times New Roman" panose="02020603050405020304" pitchFamily="18" charset="0"/>
              </a:rPr>
              <a:t>i</a:t>
            </a:r>
            <a:r>
              <a:rPr lang="en-AU" sz="2400" dirty="0">
                <a:latin typeface="Times New Roman" panose="02020603050405020304" pitchFamily="18" charset="0"/>
                <a:cs typeface="Times New Roman" panose="02020603050405020304" pitchFamily="18" charset="0"/>
              </a:rPr>
              <a:t>] = -1 </a:t>
            </a:r>
          </a:p>
          <a:p>
            <a:r>
              <a:rPr lang="en-AU" sz="2400" dirty="0">
                <a:latin typeface="Times New Roman" panose="02020603050405020304" pitchFamily="18" charset="0"/>
                <a:cs typeface="Times New Roman" panose="02020603050405020304" pitchFamily="18" charset="0"/>
              </a:rPr>
              <a:t>function F(n)</a:t>
            </a:r>
          </a:p>
          <a:p>
            <a:r>
              <a:rPr lang="en-AU" sz="2400" dirty="0">
                <a:latin typeface="Times New Roman" panose="02020603050405020304" pitchFamily="18" charset="0"/>
                <a:cs typeface="Times New Roman" panose="02020603050405020304" pitchFamily="18" charset="0"/>
              </a:rPr>
              <a:t>   if (n &lt; 3) return 1 </a:t>
            </a:r>
          </a:p>
          <a:p>
            <a:r>
              <a:rPr lang="en-AU" sz="2400" dirty="0">
                <a:latin typeface="Times New Roman" panose="02020603050405020304" pitchFamily="18" charset="0"/>
                <a:cs typeface="Times New Roman" panose="02020603050405020304" pitchFamily="18" charset="0"/>
              </a:rPr>
              <a:t>   else</a:t>
            </a:r>
          </a:p>
          <a:p>
            <a:r>
              <a:rPr lang="en-AU" sz="2400" dirty="0">
                <a:latin typeface="Times New Roman" panose="02020603050405020304" pitchFamily="18" charset="0"/>
                <a:cs typeface="Times New Roman" panose="02020603050405020304" pitchFamily="18" charset="0"/>
              </a:rPr>
              <a:t>      if (</a:t>
            </a:r>
            <a:r>
              <a:rPr lang="en-AU" sz="2400" dirty="0" err="1">
                <a:latin typeface="Times New Roman" panose="02020603050405020304" pitchFamily="18" charset="0"/>
                <a:cs typeface="Times New Roman" panose="02020603050405020304" pitchFamily="18" charset="0"/>
              </a:rPr>
              <a:t>dict</a:t>
            </a:r>
            <a:r>
              <a:rPr lang="en-AU" sz="2400" dirty="0">
                <a:latin typeface="Times New Roman" panose="02020603050405020304" pitchFamily="18" charset="0"/>
                <a:cs typeface="Times New Roman" panose="02020603050405020304" pitchFamily="18" charset="0"/>
              </a:rPr>
              <a:t>[n] == -1)</a:t>
            </a:r>
          </a:p>
          <a:p>
            <a:r>
              <a:rPr lang="en-AU" sz="2400" dirty="0">
                <a:latin typeface="Times New Roman" panose="02020603050405020304" pitchFamily="18" charset="0"/>
                <a:cs typeface="Times New Roman" panose="02020603050405020304" pitchFamily="18" charset="0"/>
              </a:rPr>
              <a:t>          </a:t>
            </a:r>
            <a:r>
              <a:rPr lang="en-AU" sz="2400" dirty="0" err="1">
                <a:latin typeface="Times New Roman" panose="02020603050405020304" pitchFamily="18" charset="0"/>
                <a:cs typeface="Times New Roman" panose="02020603050405020304" pitchFamily="18" charset="0"/>
              </a:rPr>
              <a:t>dict</a:t>
            </a:r>
            <a:r>
              <a:rPr lang="en-AU" sz="2400" dirty="0">
                <a:latin typeface="Times New Roman" panose="02020603050405020304" pitchFamily="18" charset="0"/>
                <a:cs typeface="Times New Roman" panose="02020603050405020304" pitchFamily="18" charset="0"/>
              </a:rPr>
              <a:t>[n] = F(n-1) + F(n-2) </a:t>
            </a:r>
          </a:p>
          <a:p>
            <a:r>
              <a:rPr lang="en-AU" sz="2400" dirty="0">
                <a:latin typeface="Times New Roman" panose="02020603050405020304" pitchFamily="18" charset="0"/>
                <a:cs typeface="Times New Roman" panose="02020603050405020304" pitchFamily="18" charset="0"/>
              </a:rPr>
              <a:t>      return </a:t>
            </a:r>
            <a:r>
              <a:rPr lang="en-AU" sz="2400" dirty="0" err="1">
                <a:latin typeface="Times New Roman" panose="02020603050405020304" pitchFamily="18" charset="0"/>
                <a:cs typeface="Times New Roman" panose="02020603050405020304" pitchFamily="18" charset="0"/>
              </a:rPr>
              <a:t>dict</a:t>
            </a:r>
            <a:r>
              <a:rPr lang="en-AU" sz="2400" dirty="0">
                <a:latin typeface="Times New Roman" panose="02020603050405020304" pitchFamily="18" charset="0"/>
                <a:cs typeface="Times New Roman" panose="02020603050405020304" pitchFamily="18" charset="0"/>
              </a:rPr>
              <a:t>[n]</a:t>
            </a:r>
            <a:endParaRPr lang="en-US" sz="2400"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9BDF042E-E7D4-5164-9700-911C276E3CE6}"/>
              </a:ext>
            </a:extLst>
          </p:cNvPr>
          <p:cNvSpPr txBox="1"/>
          <p:nvPr/>
        </p:nvSpPr>
        <p:spPr>
          <a:xfrm>
            <a:off x="267562" y="4921072"/>
            <a:ext cx="6099242" cy="1938992"/>
          </a:xfrm>
          <a:prstGeom prst="rect">
            <a:avLst/>
          </a:prstGeom>
          <a:noFill/>
        </p:spPr>
        <p:txBody>
          <a:bodyPr wrap="square">
            <a:spAutoFit/>
          </a:bodyPr>
          <a:lstStyle/>
          <a:p>
            <a:r>
              <a:rPr lang="en-AU" sz="2400" dirty="0">
                <a:latin typeface="Times New Roman" panose="02020603050405020304" pitchFamily="18" charset="0"/>
                <a:cs typeface="Times New Roman" panose="02020603050405020304" pitchFamily="18" charset="0"/>
              </a:rPr>
              <a:t>F(1) = 1</a:t>
            </a:r>
          </a:p>
          <a:p>
            <a:r>
              <a:rPr lang="en-AU" sz="2400" dirty="0">
                <a:latin typeface="Times New Roman" panose="02020603050405020304" pitchFamily="18" charset="0"/>
                <a:cs typeface="Times New Roman" panose="02020603050405020304" pitchFamily="18" charset="0"/>
              </a:rPr>
              <a:t>F(2) = 1</a:t>
            </a:r>
          </a:p>
          <a:p>
            <a:r>
              <a:rPr lang="en-AU" sz="2400" dirty="0">
                <a:latin typeface="Times New Roman" panose="02020603050405020304" pitchFamily="18" charset="0"/>
                <a:cs typeface="Times New Roman" panose="02020603050405020304" pitchFamily="18" charset="0"/>
              </a:rPr>
              <a:t>F(3) = F(2) + F(1) = 1 + 1 = 2</a:t>
            </a:r>
          </a:p>
          <a:p>
            <a:r>
              <a:rPr lang="en-AU" sz="2400" dirty="0">
                <a:latin typeface="Times New Roman" panose="02020603050405020304" pitchFamily="18" charset="0"/>
                <a:cs typeface="Times New Roman" panose="02020603050405020304" pitchFamily="18" charset="0"/>
              </a:rPr>
              <a:t>F(4) = F(3) + F(2) = 2 + 1 = 3</a:t>
            </a:r>
          </a:p>
          <a:p>
            <a:r>
              <a:rPr lang="en-AU" sz="2400" dirty="0">
                <a:latin typeface="Times New Roman" panose="02020603050405020304" pitchFamily="18" charset="0"/>
                <a:cs typeface="Times New Roman" panose="02020603050405020304" pitchFamily="18" charset="0"/>
              </a:rPr>
              <a:t>F(5) = F(4) + F(3) = 3 + 2 = 5</a:t>
            </a:r>
          </a:p>
        </p:txBody>
      </p:sp>
      <p:sp>
        <p:nvSpPr>
          <p:cNvPr id="16" name="TextBox 15">
            <a:extLst>
              <a:ext uri="{FF2B5EF4-FFF2-40B4-BE49-F238E27FC236}">
                <a16:creationId xmlns:a16="http://schemas.microsoft.com/office/drawing/2014/main" id="{69156EBB-3ED3-957D-C32B-8D5B8AAA7D2F}"/>
              </a:ext>
            </a:extLst>
          </p:cNvPr>
          <p:cNvSpPr txBox="1"/>
          <p:nvPr/>
        </p:nvSpPr>
        <p:spPr>
          <a:xfrm>
            <a:off x="1425888" y="4510275"/>
            <a:ext cx="4728968" cy="1200329"/>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Store solutions of sub-problems, sub-problems are dependent. </a:t>
            </a:r>
          </a:p>
          <a:p>
            <a:pPr marL="285750" indent="-285750">
              <a:buFont typeface="Symbol" pitchFamily="2" charset="2"/>
              <a:buChar char="Þ"/>
            </a:pPr>
            <a:r>
              <a:rPr lang="en-US" sz="2400" b="1" dirty="0">
                <a:latin typeface="Times New Roman" panose="02020603050405020304" pitchFamily="18" charset="0"/>
                <a:cs typeface="Times New Roman" panose="02020603050405020304" pitchFamily="18" charset="0"/>
              </a:rPr>
              <a:t> Call sub-problems once</a:t>
            </a:r>
          </a:p>
        </p:txBody>
      </p:sp>
      <p:sp>
        <p:nvSpPr>
          <p:cNvPr id="17" name="TextBox 16">
            <a:extLst>
              <a:ext uri="{FF2B5EF4-FFF2-40B4-BE49-F238E27FC236}">
                <a16:creationId xmlns:a16="http://schemas.microsoft.com/office/drawing/2014/main" id="{9D02DEA3-0346-536A-88E7-777604AA7CFE}"/>
              </a:ext>
            </a:extLst>
          </p:cNvPr>
          <p:cNvSpPr txBox="1"/>
          <p:nvPr/>
        </p:nvSpPr>
        <p:spPr>
          <a:xfrm>
            <a:off x="6197824" y="3850378"/>
            <a:ext cx="3760492" cy="1200329"/>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Sub-problems are independent =&gt; Call sub-problems multiple times.</a:t>
            </a:r>
          </a:p>
        </p:txBody>
      </p:sp>
      <p:sp>
        <p:nvSpPr>
          <p:cNvPr id="18" name="TextBox 17">
            <a:extLst>
              <a:ext uri="{FF2B5EF4-FFF2-40B4-BE49-F238E27FC236}">
                <a16:creationId xmlns:a16="http://schemas.microsoft.com/office/drawing/2014/main" id="{66DA5E2A-A52E-D42B-5263-C3097A0B3FDD}"/>
              </a:ext>
            </a:extLst>
          </p:cNvPr>
          <p:cNvSpPr txBox="1"/>
          <p:nvPr/>
        </p:nvSpPr>
        <p:spPr>
          <a:xfrm>
            <a:off x="10376584" y="4510273"/>
            <a:ext cx="2040938" cy="1569660"/>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F(4): 1 time</a:t>
            </a:r>
          </a:p>
          <a:p>
            <a:r>
              <a:rPr lang="en-US" sz="2400" b="1" dirty="0">
                <a:latin typeface="Times New Roman" panose="02020603050405020304" pitchFamily="18" charset="0"/>
                <a:cs typeface="Times New Roman" panose="02020603050405020304" pitchFamily="18" charset="0"/>
              </a:rPr>
              <a:t>F(3): 2 times</a:t>
            </a:r>
          </a:p>
          <a:p>
            <a:r>
              <a:rPr lang="en-US" sz="2400" b="1" dirty="0">
                <a:latin typeface="Times New Roman" panose="02020603050405020304" pitchFamily="18" charset="0"/>
                <a:cs typeface="Times New Roman" panose="02020603050405020304" pitchFamily="18" charset="0"/>
              </a:rPr>
              <a:t>F(2): 3 times</a:t>
            </a:r>
          </a:p>
          <a:p>
            <a:r>
              <a:rPr lang="en-US" sz="2400" b="1" dirty="0">
                <a:latin typeface="Times New Roman" panose="02020603050405020304" pitchFamily="18" charset="0"/>
                <a:cs typeface="Times New Roman" panose="02020603050405020304" pitchFamily="18" charset="0"/>
              </a:rPr>
              <a:t>F(1): 2 times</a:t>
            </a:r>
          </a:p>
        </p:txBody>
      </p:sp>
    </p:spTree>
    <p:extLst>
      <p:ext uri="{BB962C8B-B14F-4D97-AF65-F5344CB8AC3E}">
        <p14:creationId xmlns:p14="http://schemas.microsoft.com/office/powerpoint/2010/main" val="1967360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BFC08-DF3B-032C-F8ED-4B36AD0D71C0}"/>
              </a:ext>
            </a:extLst>
          </p:cNvPr>
          <p:cNvSpPr>
            <a:spLocks noGrp="1"/>
          </p:cNvSpPr>
          <p:nvPr>
            <p:ph type="title"/>
          </p:nvPr>
        </p:nvSpPr>
        <p:spPr/>
        <p:txBody>
          <a:bodyPr/>
          <a:lstStyle/>
          <a:p>
            <a:r>
              <a:rPr lang="en-US" dirty="0"/>
              <a:t>Solution 6</a:t>
            </a:r>
          </a:p>
        </p:txBody>
      </p:sp>
      <p:sp>
        <p:nvSpPr>
          <p:cNvPr id="3" name="Content Placeholder 2">
            <a:extLst>
              <a:ext uri="{FF2B5EF4-FFF2-40B4-BE49-F238E27FC236}">
                <a16:creationId xmlns:a16="http://schemas.microsoft.com/office/drawing/2014/main" id="{B5CB7FB2-7285-454E-6412-69F436D630FC}"/>
              </a:ext>
            </a:extLst>
          </p:cNvPr>
          <p:cNvSpPr>
            <a:spLocks noGrp="1"/>
          </p:cNvSpPr>
          <p:nvPr>
            <p:ph idx="1"/>
          </p:nvPr>
        </p:nvSpPr>
        <p:spPr/>
        <p:txBody>
          <a:bodyPr>
            <a:normAutofit/>
          </a:bodyPr>
          <a:lstStyle/>
          <a:p>
            <a:pPr marL="0" indent="0">
              <a:buNone/>
            </a:pPr>
            <a:r>
              <a:rPr lang="en-US" b="1" dirty="0"/>
              <a:t>Coin change. Given an integer array of coins[] of size N representing different types of currency and an integer sum. The task is to find the number of ways to make sum by using different combinations from coins[]. </a:t>
            </a:r>
            <a:br>
              <a:rPr lang="en-US" b="1" dirty="0"/>
            </a:br>
            <a:r>
              <a:rPr lang="en-US" b="1" dirty="0"/>
              <a:t>Compare dynamic programming and recursive algorithm.</a:t>
            </a:r>
          </a:p>
        </p:txBody>
      </p:sp>
    </p:spTree>
    <p:extLst>
      <p:ext uri="{BB962C8B-B14F-4D97-AF65-F5344CB8AC3E}">
        <p14:creationId xmlns:p14="http://schemas.microsoft.com/office/powerpoint/2010/main" val="11437828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BFC08-DF3B-032C-F8ED-4B36AD0D71C0}"/>
              </a:ext>
            </a:extLst>
          </p:cNvPr>
          <p:cNvSpPr>
            <a:spLocks noGrp="1"/>
          </p:cNvSpPr>
          <p:nvPr>
            <p:ph type="title"/>
          </p:nvPr>
        </p:nvSpPr>
        <p:spPr/>
        <p:txBody>
          <a:bodyPr/>
          <a:lstStyle/>
          <a:p>
            <a:r>
              <a:rPr lang="en-US" dirty="0"/>
              <a:t>Solution 6</a:t>
            </a:r>
          </a:p>
        </p:txBody>
      </p:sp>
      <p:sp>
        <p:nvSpPr>
          <p:cNvPr id="3" name="Content Placeholder 2">
            <a:extLst>
              <a:ext uri="{FF2B5EF4-FFF2-40B4-BE49-F238E27FC236}">
                <a16:creationId xmlns:a16="http://schemas.microsoft.com/office/drawing/2014/main" id="{B5CB7FB2-7285-454E-6412-69F436D630FC}"/>
              </a:ext>
            </a:extLst>
          </p:cNvPr>
          <p:cNvSpPr>
            <a:spLocks noGrp="1"/>
          </p:cNvSpPr>
          <p:nvPr>
            <p:ph idx="1"/>
          </p:nvPr>
        </p:nvSpPr>
        <p:spPr/>
        <p:txBody>
          <a:bodyPr>
            <a:normAutofit/>
          </a:bodyPr>
          <a:lstStyle/>
          <a:p>
            <a:pPr marL="0" indent="0">
              <a:buNone/>
            </a:pPr>
            <a:r>
              <a:rPr lang="en-US" b="1" dirty="0"/>
              <a:t>Recursive algorithm</a:t>
            </a:r>
          </a:p>
          <a:p>
            <a:r>
              <a:rPr lang="en-US" dirty="0"/>
              <a:t>Idea:</a:t>
            </a:r>
          </a:p>
          <a:p>
            <a:pPr marL="0" indent="0">
              <a:buNone/>
            </a:pPr>
            <a:r>
              <a:rPr lang="en-US" dirty="0"/>
              <a:t>Number of ways = number of solutions include coins[</a:t>
            </a:r>
            <a:r>
              <a:rPr lang="en-US" dirty="0" err="1"/>
              <a:t>i</a:t>
            </a:r>
            <a:r>
              <a:rPr lang="en-US" dirty="0"/>
              <a:t>] and exclude coins[</a:t>
            </a:r>
            <a:r>
              <a:rPr lang="en-US" dirty="0" err="1"/>
              <a:t>i</a:t>
            </a:r>
            <a:r>
              <a:rPr lang="en-US" dirty="0"/>
              <a:t>]</a:t>
            </a:r>
          </a:p>
          <a:p>
            <a:r>
              <a:rPr lang="en-US" dirty="0"/>
              <a:t>For examples: 3 coins [1, 2, 3], sum = 4</a:t>
            </a:r>
          </a:p>
          <a:p>
            <a:pPr marL="0" indent="0">
              <a:buNone/>
            </a:pPr>
            <a:endParaRPr lang="en-US" dirty="0"/>
          </a:p>
        </p:txBody>
      </p:sp>
    </p:spTree>
    <p:extLst>
      <p:ext uri="{BB962C8B-B14F-4D97-AF65-F5344CB8AC3E}">
        <p14:creationId xmlns:p14="http://schemas.microsoft.com/office/powerpoint/2010/main" val="16040641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03FC606-8B7A-6B1D-335D-F48CD9A5DBFE}"/>
              </a:ext>
            </a:extLst>
          </p:cNvPr>
          <p:cNvSpPr txBox="1"/>
          <p:nvPr/>
        </p:nvSpPr>
        <p:spPr>
          <a:xfrm>
            <a:off x="2467985" y="0"/>
            <a:ext cx="1762022"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({1, 2, 3}, 4)</a:t>
            </a:r>
          </a:p>
        </p:txBody>
      </p:sp>
      <p:sp>
        <p:nvSpPr>
          <p:cNvPr id="5" name="TextBox 4">
            <a:extLst>
              <a:ext uri="{FF2B5EF4-FFF2-40B4-BE49-F238E27FC236}">
                <a16:creationId xmlns:a16="http://schemas.microsoft.com/office/drawing/2014/main" id="{3FBF9ADE-772A-83F9-668B-7B45A8E58223}"/>
              </a:ext>
            </a:extLst>
          </p:cNvPr>
          <p:cNvSpPr txBox="1"/>
          <p:nvPr/>
        </p:nvSpPr>
        <p:spPr>
          <a:xfrm>
            <a:off x="1330429" y="1329603"/>
            <a:ext cx="1762022"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({1, 2, 3}, 1)</a:t>
            </a:r>
          </a:p>
        </p:txBody>
      </p:sp>
      <p:sp>
        <p:nvSpPr>
          <p:cNvPr id="6" name="TextBox 5">
            <a:extLst>
              <a:ext uri="{FF2B5EF4-FFF2-40B4-BE49-F238E27FC236}">
                <a16:creationId xmlns:a16="http://schemas.microsoft.com/office/drawing/2014/main" id="{203ECA4B-0342-19DC-0C5A-5CFFB8FBA1D3}"/>
              </a:ext>
            </a:extLst>
          </p:cNvPr>
          <p:cNvSpPr txBox="1"/>
          <p:nvPr/>
        </p:nvSpPr>
        <p:spPr>
          <a:xfrm>
            <a:off x="3523900" y="1329603"/>
            <a:ext cx="1762022"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({1, 2, 3}, 4)</a:t>
            </a:r>
          </a:p>
        </p:txBody>
      </p:sp>
      <p:cxnSp>
        <p:nvCxnSpPr>
          <p:cNvPr id="8" name="Straight Arrow Connector 7">
            <a:extLst>
              <a:ext uri="{FF2B5EF4-FFF2-40B4-BE49-F238E27FC236}">
                <a16:creationId xmlns:a16="http://schemas.microsoft.com/office/drawing/2014/main" id="{D135D699-EA2C-B48E-5C21-75D16F9ACA7F}"/>
              </a:ext>
            </a:extLst>
          </p:cNvPr>
          <p:cNvCxnSpPr>
            <a:stCxn id="4" idx="2"/>
            <a:endCxn id="5" idx="0"/>
          </p:cNvCxnSpPr>
          <p:nvPr/>
        </p:nvCxnSpPr>
        <p:spPr>
          <a:xfrm flipH="1">
            <a:off x="2211440" y="461663"/>
            <a:ext cx="1137556" cy="86793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CF31B43B-4F1E-305B-BE2C-1963427EAF2D}"/>
              </a:ext>
            </a:extLst>
          </p:cNvPr>
          <p:cNvCxnSpPr>
            <a:cxnSpLocks/>
            <a:stCxn id="4" idx="2"/>
            <a:endCxn id="6" idx="0"/>
          </p:cNvCxnSpPr>
          <p:nvPr/>
        </p:nvCxnSpPr>
        <p:spPr>
          <a:xfrm>
            <a:off x="3348998" y="461663"/>
            <a:ext cx="1055915" cy="86793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40CE9958-145F-270A-B466-8CCC46691769}"/>
              </a:ext>
            </a:extLst>
          </p:cNvPr>
          <p:cNvSpPr txBox="1"/>
          <p:nvPr/>
        </p:nvSpPr>
        <p:spPr>
          <a:xfrm>
            <a:off x="662651" y="461661"/>
            <a:ext cx="1677062" cy="707886"/>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Choose 3,</a:t>
            </a:r>
          </a:p>
          <a:p>
            <a:r>
              <a:rPr lang="en-US" sz="2000" dirty="0">
                <a:latin typeface="Times New Roman" panose="02020603050405020304" pitchFamily="18" charset="0"/>
                <a:cs typeface="Times New Roman" panose="02020603050405020304" pitchFamily="18" charset="0"/>
              </a:rPr>
              <a:t>sum remains 1</a:t>
            </a:r>
          </a:p>
        </p:txBody>
      </p:sp>
      <p:sp>
        <p:nvSpPr>
          <p:cNvPr id="15" name="TextBox 14">
            <a:extLst>
              <a:ext uri="{FF2B5EF4-FFF2-40B4-BE49-F238E27FC236}">
                <a16:creationId xmlns:a16="http://schemas.microsoft.com/office/drawing/2014/main" id="{FF6EF570-F4E2-7F0A-1087-C256B78655D5}"/>
              </a:ext>
            </a:extLst>
          </p:cNvPr>
          <p:cNvSpPr txBox="1"/>
          <p:nvPr/>
        </p:nvSpPr>
        <p:spPr>
          <a:xfrm>
            <a:off x="4317081" y="461661"/>
            <a:ext cx="1677062" cy="707886"/>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Not choose 3,</a:t>
            </a:r>
          </a:p>
          <a:p>
            <a:r>
              <a:rPr lang="en-US" sz="2000" dirty="0">
                <a:latin typeface="Times New Roman" panose="02020603050405020304" pitchFamily="18" charset="0"/>
                <a:cs typeface="Times New Roman" panose="02020603050405020304" pitchFamily="18" charset="0"/>
              </a:rPr>
              <a:t>sum remains 4</a:t>
            </a:r>
          </a:p>
        </p:txBody>
      </p:sp>
      <p:sp>
        <p:nvSpPr>
          <p:cNvPr id="16" name="TextBox 15">
            <a:extLst>
              <a:ext uri="{FF2B5EF4-FFF2-40B4-BE49-F238E27FC236}">
                <a16:creationId xmlns:a16="http://schemas.microsoft.com/office/drawing/2014/main" id="{FE72D7B8-5994-7AF6-9C69-862A43593C89}"/>
              </a:ext>
            </a:extLst>
          </p:cNvPr>
          <p:cNvSpPr txBox="1"/>
          <p:nvPr/>
        </p:nvSpPr>
        <p:spPr>
          <a:xfrm>
            <a:off x="7003932" y="184487"/>
            <a:ext cx="3904672" cy="1323439"/>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Number of ways to make 4 using {1, 2, 3}</a:t>
            </a:r>
          </a:p>
          <a:p>
            <a:pPr algn="ctr"/>
            <a:r>
              <a:rPr lang="en-US" sz="2000" dirty="0">
                <a:latin typeface="Times New Roman" panose="02020603050405020304" pitchFamily="18" charset="0"/>
                <a:cs typeface="Times New Roman" panose="02020603050405020304" pitchFamily="18" charset="0"/>
              </a:rPr>
              <a:t>= number of ways to make 4 choosing 3 and not choosing 3</a:t>
            </a:r>
          </a:p>
        </p:txBody>
      </p:sp>
      <p:sp>
        <p:nvSpPr>
          <p:cNvPr id="17" name="TextBox 16">
            <a:extLst>
              <a:ext uri="{FF2B5EF4-FFF2-40B4-BE49-F238E27FC236}">
                <a16:creationId xmlns:a16="http://schemas.microsoft.com/office/drawing/2014/main" id="{1D6F8606-013C-7FA5-12EA-97B9552D4D57}"/>
              </a:ext>
            </a:extLst>
          </p:cNvPr>
          <p:cNvSpPr txBox="1"/>
          <p:nvPr/>
        </p:nvSpPr>
        <p:spPr>
          <a:xfrm>
            <a:off x="398123" y="2819264"/>
            <a:ext cx="1864613"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({1, 2, 3}, </a:t>
            </a:r>
            <a:r>
              <a:rPr lang="en-US" sz="2400" b="1" dirty="0">
                <a:solidFill>
                  <a:srgbClr val="FF0000"/>
                </a:solidFill>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a:t>
            </a:r>
          </a:p>
        </p:txBody>
      </p:sp>
      <p:sp>
        <p:nvSpPr>
          <p:cNvPr id="18" name="TextBox 17">
            <a:extLst>
              <a:ext uri="{FF2B5EF4-FFF2-40B4-BE49-F238E27FC236}">
                <a16:creationId xmlns:a16="http://schemas.microsoft.com/office/drawing/2014/main" id="{759F9ADC-5325-0698-D0D3-5443758C0F94}"/>
              </a:ext>
            </a:extLst>
          </p:cNvPr>
          <p:cNvSpPr txBox="1"/>
          <p:nvPr/>
        </p:nvSpPr>
        <p:spPr>
          <a:xfrm>
            <a:off x="2477670" y="2819264"/>
            <a:ext cx="1454244"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({1, 2}, 1)</a:t>
            </a:r>
          </a:p>
        </p:txBody>
      </p:sp>
      <p:cxnSp>
        <p:nvCxnSpPr>
          <p:cNvPr id="19" name="Straight Arrow Connector 18">
            <a:extLst>
              <a:ext uri="{FF2B5EF4-FFF2-40B4-BE49-F238E27FC236}">
                <a16:creationId xmlns:a16="http://schemas.microsoft.com/office/drawing/2014/main" id="{02EF4580-50DF-1F90-E80A-EBB755EE0409}"/>
              </a:ext>
            </a:extLst>
          </p:cNvPr>
          <p:cNvCxnSpPr>
            <a:cxnSpLocks/>
            <a:stCxn id="5" idx="2"/>
            <a:endCxn id="17" idx="0"/>
          </p:cNvCxnSpPr>
          <p:nvPr/>
        </p:nvCxnSpPr>
        <p:spPr>
          <a:xfrm flipH="1">
            <a:off x="1330430" y="1791268"/>
            <a:ext cx="881010" cy="102799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5224A3B8-ADD7-92B8-0B7A-E9CB47014123}"/>
              </a:ext>
            </a:extLst>
          </p:cNvPr>
          <p:cNvCxnSpPr>
            <a:cxnSpLocks/>
            <a:stCxn id="5" idx="2"/>
            <a:endCxn id="18" idx="0"/>
          </p:cNvCxnSpPr>
          <p:nvPr/>
        </p:nvCxnSpPr>
        <p:spPr>
          <a:xfrm>
            <a:off x="2211440" y="1791268"/>
            <a:ext cx="993352" cy="102799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12BAA874-FED8-507D-3418-D92FEE844D99}"/>
              </a:ext>
            </a:extLst>
          </p:cNvPr>
          <p:cNvSpPr txBox="1"/>
          <p:nvPr/>
        </p:nvSpPr>
        <p:spPr>
          <a:xfrm>
            <a:off x="0" y="1898990"/>
            <a:ext cx="1677062" cy="707886"/>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Choose 3,</a:t>
            </a:r>
          </a:p>
          <a:p>
            <a:r>
              <a:rPr lang="en-US" sz="2000" dirty="0">
                <a:latin typeface="Times New Roman" panose="02020603050405020304" pitchFamily="18" charset="0"/>
                <a:cs typeface="Times New Roman" panose="02020603050405020304" pitchFamily="18" charset="0"/>
              </a:rPr>
              <a:t>sum remains 1</a:t>
            </a:r>
          </a:p>
        </p:txBody>
      </p:sp>
      <p:sp>
        <p:nvSpPr>
          <p:cNvPr id="28" name="TextBox 27">
            <a:extLst>
              <a:ext uri="{FF2B5EF4-FFF2-40B4-BE49-F238E27FC236}">
                <a16:creationId xmlns:a16="http://schemas.microsoft.com/office/drawing/2014/main" id="{88D281CA-40DE-615E-8766-153F6BB0402A}"/>
              </a:ext>
            </a:extLst>
          </p:cNvPr>
          <p:cNvSpPr txBox="1"/>
          <p:nvPr/>
        </p:nvSpPr>
        <p:spPr>
          <a:xfrm>
            <a:off x="3007492" y="1940750"/>
            <a:ext cx="1677062" cy="707886"/>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Not choose 3,</a:t>
            </a:r>
          </a:p>
          <a:p>
            <a:r>
              <a:rPr lang="en-US" sz="2000" dirty="0">
                <a:latin typeface="Times New Roman" panose="02020603050405020304" pitchFamily="18" charset="0"/>
                <a:cs typeface="Times New Roman" panose="02020603050405020304" pitchFamily="18" charset="0"/>
              </a:rPr>
              <a:t>sum remains 1</a:t>
            </a:r>
          </a:p>
        </p:txBody>
      </p:sp>
      <p:sp>
        <p:nvSpPr>
          <p:cNvPr id="29" name="TextBox 28">
            <a:extLst>
              <a:ext uri="{FF2B5EF4-FFF2-40B4-BE49-F238E27FC236}">
                <a16:creationId xmlns:a16="http://schemas.microsoft.com/office/drawing/2014/main" id="{B8D26438-711D-90D1-1CB3-BAD5F23F977A}"/>
              </a:ext>
            </a:extLst>
          </p:cNvPr>
          <p:cNvSpPr txBox="1"/>
          <p:nvPr/>
        </p:nvSpPr>
        <p:spPr>
          <a:xfrm>
            <a:off x="1577226" y="4479553"/>
            <a:ext cx="1556836"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({1, 2}, </a:t>
            </a:r>
            <a:r>
              <a:rPr lang="en-US" sz="2400" b="1" dirty="0">
                <a:solidFill>
                  <a:srgbClr val="FF0000"/>
                </a:solidFill>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a:t>
            </a:r>
          </a:p>
        </p:txBody>
      </p:sp>
      <p:sp>
        <p:nvSpPr>
          <p:cNvPr id="30" name="TextBox 29">
            <a:extLst>
              <a:ext uri="{FF2B5EF4-FFF2-40B4-BE49-F238E27FC236}">
                <a16:creationId xmlns:a16="http://schemas.microsoft.com/office/drawing/2014/main" id="{2D291FFC-7870-AD2E-6237-615383DD2E43}"/>
              </a:ext>
            </a:extLst>
          </p:cNvPr>
          <p:cNvSpPr txBox="1"/>
          <p:nvPr/>
        </p:nvSpPr>
        <p:spPr>
          <a:xfrm>
            <a:off x="3656772" y="4479553"/>
            <a:ext cx="1146469"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({1}, 1)</a:t>
            </a:r>
          </a:p>
        </p:txBody>
      </p:sp>
      <p:cxnSp>
        <p:nvCxnSpPr>
          <p:cNvPr id="31" name="Straight Arrow Connector 30">
            <a:extLst>
              <a:ext uri="{FF2B5EF4-FFF2-40B4-BE49-F238E27FC236}">
                <a16:creationId xmlns:a16="http://schemas.microsoft.com/office/drawing/2014/main" id="{14260025-FAB9-ACAB-6640-D6C119B7E898}"/>
              </a:ext>
            </a:extLst>
          </p:cNvPr>
          <p:cNvCxnSpPr>
            <a:cxnSpLocks/>
            <a:endCxn id="29" idx="0"/>
          </p:cNvCxnSpPr>
          <p:nvPr/>
        </p:nvCxnSpPr>
        <p:spPr>
          <a:xfrm flipH="1">
            <a:off x="2355644" y="3451557"/>
            <a:ext cx="881011" cy="102799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CA63CD00-6F81-2FAF-5FA7-989366D7BBC3}"/>
              </a:ext>
            </a:extLst>
          </p:cNvPr>
          <p:cNvCxnSpPr>
            <a:cxnSpLocks/>
            <a:endCxn id="30" idx="0"/>
          </p:cNvCxnSpPr>
          <p:nvPr/>
        </p:nvCxnSpPr>
        <p:spPr>
          <a:xfrm>
            <a:off x="3236655" y="3451557"/>
            <a:ext cx="993352" cy="102799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316D3915-33EF-3DF4-C679-733824A27F6C}"/>
              </a:ext>
            </a:extLst>
          </p:cNvPr>
          <p:cNvSpPr txBox="1"/>
          <p:nvPr/>
        </p:nvSpPr>
        <p:spPr>
          <a:xfrm>
            <a:off x="889924" y="3548707"/>
            <a:ext cx="1762021" cy="707886"/>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Choose 2,</a:t>
            </a:r>
          </a:p>
          <a:p>
            <a:r>
              <a:rPr lang="en-US" sz="2000" dirty="0">
                <a:latin typeface="Times New Roman" panose="02020603050405020304" pitchFamily="18" charset="0"/>
                <a:cs typeface="Times New Roman" panose="02020603050405020304" pitchFamily="18" charset="0"/>
              </a:rPr>
              <a:t>sum remains -1</a:t>
            </a:r>
          </a:p>
        </p:txBody>
      </p:sp>
      <p:sp>
        <p:nvSpPr>
          <p:cNvPr id="34" name="TextBox 33">
            <a:extLst>
              <a:ext uri="{FF2B5EF4-FFF2-40B4-BE49-F238E27FC236}">
                <a16:creationId xmlns:a16="http://schemas.microsoft.com/office/drawing/2014/main" id="{546ED3DA-E13A-A57A-36E3-BF4CCD2C4CB3}"/>
              </a:ext>
            </a:extLst>
          </p:cNvPr>
          <p:cNvSpPr txBox="1"/>
          <p:nvPr/>
        </p:nvSpPr>
        <p:spPr>
          <a:xfrm>
            <a:off x="4032707" y="3601039"/>
            <a:ext cx="1677062" cy="707886"/>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Not choose 2,</a:t>
            </a:r>
          </a:p>
          <a:p>
            <a:r>
              <a:rPr lang="en-US" sz="2000" dirty="0">
                <a:latin typeface="Times New Roman" panose="02020603050405020304" pitchFamily="18" charset="0"/>
                <a:cs typeface="Times New Roman" panose="02020603050405020304" pitchFamily="18" charset="0"/>
              </a:rPr>
              <a:t>sum remains 1</a:t>
            </a:r>
          </a:p>
        </p:txBody>
      </p:sp>
      <p:sp>
        <p:nvSpPr>
          <p:cNvPr id="45" name="TextBox 44">
            <a:extLst>
              <a:ext uri="{FF2B5EF4-FFF2-40B4-BE49-F238E27FC236}">
                <a16:creationId xmlns:a16="http://schemas.microsoft.com/office/drawing/2014/main" id="{4B6BDA8E-D650-B535-8A70-F51AFDDAEBBB}"/>
              </a:ext>
            </a:extLst>
          </p:cNvPr>
          <p:cNvSpPr txBox="1"/>
          <p:nvPr/>
        </p:nvSpPr>
        <p:spPr>
          <a:xfrm>
            <a:off x="2684437" y="6066364"/>
            <a:ext cx="1454244"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({1, 2}, </a:t>
            </a:r>
            <a:r>
              <a:rPr lang="en-US" sz="2400" dirty="0">
                <a:solidFill>
                  <a:srgbClr val="00B050"/>
                </a:solidFill>
                <a:latin typeface="Times New Roman" panose="02020603050405020304" pitchFamily="18" charset="0"/>
                <a:cs typeface="Times New Roman" panose="02020603050405020304" pitchFamily="18" charset="0"/>
              </a:rPr>
              <a:t>0</a:t>
            </a:r>
            <a:r>
              <a:rPr lang="en-US" sz="2400" dirty="0">
                <a:latin typeface="Times New Roman" panose="02020603050405020304" pitchFamily="18" charset="0"/>
                <a:cs typeface="Times New Roman" panose="02020603050405020304" pitchFamily="18" charset="0"/>
              </a:rPr>
              <a:t>)</a:t>
            </a:r>
          </a:p>
        </p:txBody>
      </p:sp>
      <p:sp>
        <p:nvSpPr>
          <p:cNvPr id="46" name="TextBox 45">
            <a:extLst>
              <a:ext uri="{FF2B5EF4-FFF2-40B4-BE49-F238E27FC236}">
                <a16:creationId xmlns:a16="http://schemas.microsoft.com/office/drawing/2014/main" id="{B22B80DD-142B-6586-C86A-40E315424743}"/>
              </a:ext>
            </a:extLst>
          </p:cNvPr>
          <p:cNvSpPr txBox="1"/>
          <p:nvPr/>
        </p:nvSpPr>
        <p:spPr>
          <a:xfrm>
            <a:off x="4815280" y="6066364"/>
            <a:ext cx="941283"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a:t>
            </a:r>
            <a:r>
              <a:rPr lang="en-US" sz="2400" b="1" dirty="0">
                <a:solidFill>
                  <a:srgbClr val="FF0000"/>
                </a:solidFill>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1)</a:t>
            </a:r>
          </a:p>
        </p:txBody>
      </p:sp>
      <p:cxnSp>
        <p:nvCxnSpPr>
          <p:cNvPr id="47" name="Straight Arrow Connector 46">
            <a:extLst>
              <a:ext uri="{FF2B5EF4-FFF2-40B4-BE49-F238E27FC236}">
                <a16:creationId xmlns:a16="http://schemas.microsoft.com/office/drawing/2014/main" id="{DF9A3189-4DB1-AA74-C680-9F8C3A631CF8}"/>
              </a:ext>
            </a:extLst>
          </p:cNvPr>
          <p:cNvCxnSpPr>
            <a:cxnSpLocks/>
            <a:endCxn id="45" idx="0"/>
          </p:cNvCxnSpPr>
          <p:nvPr/>
        </p:nvCxnSpPr>
        <p:spPr>
          <a:xfrm flipH="1">
            <a:off x="3411559" y="5038368"/>
            <a:ext cx="881011" cy="102799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9CE78761-C7E8-3015-36F4-7ED46CC809A6}"/>
              </a:ext>
            </a:extLst>
          </p:cNvPr>
          <p:cNvCxnSpPr>
            <a:cxnSpLocks/>
            <a:endCxn id="46" idx="0"/>
          </p:cNvCxnSpPr>
          <p:nvPr/>
        </p:nvCxnSpPr>
        <p:spPr>
          <a:xfrm>
            <a:off x="4292570" y="5038368"/>
            <a:ext cx="993352" cy="102799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873251C1-CDAD-0450-3B69-9E04DC5BA90A}"/>
              </a:ext>
            </a:extLst>
          </p:cNvPr>
          <p:cNvSpPr txBox="1"/>
          <p:nvPr/>
        </p:nvSpPr>
        <p:spPr>
          <a:xfrm>
            <a:off x="1945839" y="5135518"/>
            <a:ext cx="1677062" cy="707886"/>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Choose 1,</a:t>
            </a:r>
          </a:p>
          <a:p>
            <a:r>
              <a:rPr lang="en-US" sz="2000" dirty="0">
                <a:latin typeface="Times New Roman" panose="02020603050405020304" pitchFamily="18" charset="0"/>
                <a:cs typeface="Times New Roman" panose="02020603050405020304" pitchFamily="18" charset="0"/>
              </a:rPr>
              <a:t>sum remains 0</a:t>
            </a:r>
          </a:p>
        </p:txBody>
      </p:sp>
      <p:sp>
        <p:nvSpPr>
          <p:cNvPr id="51" name="TextBox 50">
            <a:extLst>
              <a:ext uri="{FF2B5EF4-FFF2-40B4-BE49-F238E27FC236}">
                <a16:creationId xmlns:a16="http://schemas.microsoft.com/office/drawing/2014/main" id="{BFC9B53E-CEA9-5169-4F07-84F8A9113BC8}"/>
              </a:ext>
            </a:extLst>
          </p:cNvPr>
          <p:cNvSpPr txBox="1"/>
          <p:nvPr/>
        </p:nvSpPr>
        <p:spPr>
          <a:xfrm>
            <a:off x="5088621" y="5135518"/>
            <a:ext cx="1677062" cy="707886"/>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Not choose 1,</a:t>
            </a:r>
          </a:p>
          <a:p>
            <a:r>
              <a:rPr lang="en-US" sz="2000" dirty="0">
                <a:latin typeface="Times New Roman" panose="02020603050405020304" pitchFamily="18" charset="0"/>
                <a:cs typeface="Times New Roman" panose="02020603050405020304" pitchFamily="18" charset="0"/>
              </a:rPr>
              <a:t>sum remains 1</a:t>
            </a:r>
          </a:p>
        </p:txBody>
      </p:sp>
      <p:sp>
        <p:nvSpPr>
          <p:cNvPr id="52" name="TextBox 51">
            <a:extLst>
              <a:ext uri="{FF2B5EF4-FFF2-40B4-BE49-F238E27FC236}">
                <a16:creationId xmlns:a16="http://schemas.microsoft.com/office/drawing/2014/main" id="{3899B3FE-8DDB-EB43-8419-C5FF834BE820}"/>
              </a:ext>
            </a:extLst>
          </p:cNvPr>
          <p:cNvSpPr txBox="1"/>
          <p:nvPr/>
        </p:nvSpPr>
        <p:spPr>
          <a:xfrm>
            <a:off x="5756563" y="6127919"/>
            <a:ext cx="1117614" cy="400110"/>
          </a:xfrm>
          <a:prstGeom prst="rect">
            <a:avLst/>
          </a:prstGeom>
          <a:noFill/>
        </p:spPr>
        <p:txBody>
          <a:bodyPr wrap="none" rtlCol="0">
            <a:spAutoFit/>
          </a:bodyPr>
          <a:lstStyle/>
          <a:p>
            <a:r>
              <a:rPr lang="en-US" sz="2000" b="1" dirty="0">
                <a:solidFill>
                  <a:srgbClr val="FF0000"/>
                </a:solidFill>
                <a:latin typeface="Times New Roman" panose="02020603050405020304" pitchFamily="18" charset="0"/>
                <a:cs typeface="Times New Roman" panose="02020603050405020304" pitchFamily="18" charset="0"/>
              </a:rPr>
              <a:t>No coins</a:t>
            </a:r>
          </a:p>
        </p:txBody>
      </p:sp>
      <p:sp>
        <p:nvSpPr>
          <p:cNvPr id="53" name="TextBox 52">
            <a:extLst>
              <a:ext uri="{FF2B5EF4-FFF2-40B4-BE49-F238E27FC236}">
                <a16:creationId xmlns:a16="http://schemas.microsoft.com/office/drawing/2014/main" id="{89B0753A-9F15-4CAA-97DC-42CEDA342861}"/>
              </a:ext>
            </a:extLst>
          </p:cNvPr>
          <p:cNvSpPr txBox="1"/>
          <p:nvPr/>
        </p:nvSpPr>
        <p:spPr>
          <a:xfrm>
            <a:off x="1095371" y="6013511"/>
            <a:ext cx="1454245" cy="707886"/>
          </a:xfrm>
          <a:prstGeom prst="rect">
            <a:avLst/>
          </a:prstGeom>
          <a:noFill/>
        </p:spPr>
        <p:txBody>
          <a:bodyPr wrap="square" rtlCol="0">
            <a:spAutoFit/>
          </a:bodyPr>
          <a:lstStyle/>
          <a:p>
            <a:pPr algn="ctr"/>
            <a:r>
              <a:rPr lang="en-US" sz="2000" b="1" dirty="0">
                <a:solidFill>
                  <a:srgbClr val="00B050"/>
                </a:solidFill>
                <a:latin typeface="Times New Roman" panose="02020603050405020304" pitchFamily="18" charset="0"/>
                <a:cs typeface="Times New Roman" panose="02020603050405020304" pitchFamily="18" charset="0"/>
              </a:rPr>
              <a:t>Sum=0 =&gt; Count = 1</a:t>
            </a:r>
          </a:p>
        </p:txBody>
      </p:sp>
      <p:sp>
        <p:nvSpPr>
          <p:cNvPr id="54" name="TextBox 53">
            <a:extLst>
              <a:ext uri="{FF2B5EF4-FFF2-40B4-BE49-F238E27FC236}">
                <a16:creationId xmlns:a16="http://schemas.microsoft.com/office/drawing/2014/main" id="{E33FDC41-A952-1061-2583-1F6859E9916D}"/>
              </a:ext>
            </a:extLst>
          </p:cNvPr>
          <p:cNvSpPr txBox="1"/>
          <p:nvPr/>
        </p:nvSpPr>
        <p:spPr>
          <a:xfrm>
            <a:off x="5293772" y="2046651"/>
            <a:ext cx="4724751" cy="1015663"/>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Number of ways to make 1 using {1, 2, 3}</a:t>
            </a:r>
          </a:p>
          <a:p>
            <a:pPr algn="ctr"/>
            <a:r>
              <a:rPr lang="en-US" sz="2000" dirty="0">
                <a:latin typeface="Times New Roman" panose="02020603050405020304" pitchFamily="18" charset="0"/>
                <a:cs typeface="Times New Roman" panose="02020603050405020304" pitchFamily="18" charset="0"/>
              </a:rPr>
              <a:t>= number of ways to make 1 choosing 3 and not choosing 3</a:t>
            </a:r>
          </a:p>
        </p:txBody>
      </p:sp>
      <p:sp>
        <p:nvSpPr>
          <p:cNvPr id="55" name="TextBox 54">
            <a:extLst>
              <a:ext uri="{FF2B5EF4-FFF2-40B4-BE49-F238E27FC236}">
                <a16:creationId xmlns:a16="http://schemas.microsoft.com/office/drawing/2014/main" id="{8E6B1832-5B0E-8680-98DF-A33C4119EA74}"/>
              </a:ext>
            </a:extLst>
          </p:cNvPr>
          <p:cNvSpPr txBox="1"/>
          <p:nvPr/>
        </p:nvSpPr>
        <p:spPr>
          <a:xfrm>
            <a:off x="5709769" y="3605857"/>
            <a:ext cx="4724751" cy="1015663"/>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Number of ways to make 1 using {1, 2}</a:t>
            </a:r>
          </a:p>
          <a:p>
            <a:pPr algn="ctr"/>
            <a:r>
              <a:rPr lang="en-US" sz="2000" dirty="0">
                <a:latin typeface="Times New Roman" panose="02020603050405020304" pitchFamily="18" charset="0"/>
                <a:cs typeface="Times New Roman" panose="02020603050405020304" pitchFamily="18" charset="0"/>
              </a:rPr>
              <a:t>= number of ways to make 1 choosing 2 and not choosing 2</a:t>
            </a:r>
          </a:p>
        </p:txBody>
      </p:sp>
      <p:sp>
        <p:nvSpPr>
          <p:cNvPr id="56" name="TextBox 55">
            <a:extLst>
              <a:ext uri="{FF2B5EF4-FFF2-40B4-BE49-F238E27FC236}">
                <a16:creationId xmlns:a16="http://schemas.microsoft.com/office/drawing/2014/main" id="{32B7B0BF-D0AB-6A83-BCCB-24DF3AD20DDC}"/>
              </a:ext>
            </a:extLst>
          </p:cNvPr>
          <p:cNvSpPr txBox="1"/>
          <p:nvPr/>
        </p:nvSpPr>
        <p:spPr>
          <a:xfrm>
            <a:off x="6874177" y="5044534"/>
            <a:ext cx="4724751" cy="1015663"/>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Number of ways to make 1 using {1}</a:t>
            </a:r>
          </a:p>
          <a:p>
            <a:pPr algn="ctr"/>
            <a:r>
              <a:rPr lang="en-US" sz="2000" dirty="0">
                <a:latin typeface="Times New Roman" panose="02020603050405020304" pitchFamily="18" charset="0"/>
                <a:cs typeface="Times New Roman" panose="02020603050405020304" pitchFamily="18" charset="0"/>
              </a:rPr>
              <a:t>= number of ways to make 1 choosing 1 and not choosing 1</a:t>
            </a:r>
          </a:p>
        </p:txBody>
      </p:sp>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40A7426E-6FF6-22FC-1421-6B9C1F6F5F80}"/>
                  </a:ext>
                </a:extLst>
              </p:cNvPr>
              <p:cNvSpPr txBox="1"/>
              <p:nvPr/>
            </p:nvSpPr>
            <p:spPr>
              <a:xfrm>
                <a:off x="6874176" y="6197699"/>
                <a:ext cx="4724751" cy="461665"/>
              </a:xfrm>
              <a:prstGeom prst="rect">
                <a:avLst/>
              </a:prstGeom>
              <a:noFill/>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Time complexity: O(</a:t>
                </a:r>
                <a14:m>
                  <m:oMath xmlns:m="http://schemas.openxmlformats.org/officeDocument/2006/math">
                    <m:sSup>
                      <m:sSupPr>
                        <m:ctrlPr>
                          <a:rPr lang="vi-VN" sz="2400" b="1" i="1" smtClean="0">
                            <a:latin typeface="Cambria Math" panose="02040503050406030204" pitchFamily="18" charset="0"/>
                            <a:cs typeface="Times New Roman" panose="02020603050405020304" pitchFamily="18" charset="0"/>
                          </a:rPr>
                        </m:ctrlPr>
                      </m:sSupPr>
                      <m:e>
                        <m:r>
                          <a:rPr lang="vi-VN" sz="2400" b="1" i="1" smtClean="0">
                            <a:latin typeface="Cambria Math" panose="02040503050406030204" pitchFamily="18" charset="0"/>
                            <a:cs typeface="Times New Roman" panose="02020603050405020304" pitchFamily="18" charset="0"/>
                          </a:rPr>
                          <m:t>𝟐</m:t>
                        </m:r>
                      </m:e>
                      <m:sup>
                        <m:r>
                          <a:rPr lang="vi-VN" sz="2400" b="1" i="1">
                            <a:latin typeface="Cambria Math" panose="02040503050406030204" pitchFamily="18" charset="0"/>
                            <a:cs typeface="Times New Roman" panose="02020603050405020304" pitchFamily="18" charset="0"/>
                          </a:rPr>
                          <m:t>𝒏</m:t>
                        </m:r>
                      </m:sup>
                    </m:sSup>
                  </m:oMath>
                </a14:m>
                <a:r>
                  <a:rPr lang="en-US" sz="2400" b="1" dirty="0">
                    <a:latin typeface="Times New Roman" panose="02020603050405020304" pitchFamily="18" charset="0"/>
                    <a:cs typeface="Times New Roman" panose="02020603050405020304" pitchFamily="18" charset="0"/>
                  </a:rPr>
                  <a:t>)</a:t>
                </a:r>
              </a:p>
            </p:txBody>
          </p:sp>
        </mc:Choice>
        <mc:Fallback xmlns="">
          <p:sp>
            <p:nvSpPr>
              <p:cNvPr id="57" name="TextBox 56">
                <a:extLst>
                  <a:ext uri="{FF2B5EF4-FFF2-40B4-BE49-F238E27FC236}">
                    <a16:creationId xmlns:a16="http://schemas.microsoft.com/office/drawing/2014/main" id="{40A7426E-6FF6-22FC-1421-6B9C1F6F5F80}"/>
                  </a:ext>
                </a:extLst>
              </p:cNvPr>
              <p:cNvSpPr txBox="1">
                <a:spLocks noRot="1" noChangeAspect="1" noMove="1" noResize="1" noEditPoints="1" noAdjustHandles="1" noChangeArrowheads="1" noChangeShapeType="1" noTextEdit="1"/>
              </p:cNvSpPr>
              <p:nvPr/>
            </p:nvSpPr>
            <p:spPr>
              <a:xfrm>
                <a:off x="6874176" y="6197699"/>
                <a:ext cx="4724751" cy="461665"/>
              </a:xfrm>
              <a:prstGeom prst="rect">
                <a:avLst/>
              </a:prstGeom>
              <a:blipFill>
                <a:blip r:embed="rId3"/>
                <a:stretch>
                  <a:fillRect t="-10811" b="-29730"/>
                </a:stretch>
              </a:blipFill>
            </p:spPr>
            <p:txBody>
              <a:bodyPr/>
              <a:lstStyle/>
              <a:p>
                <a:r>
                  <a:rPr lang="en-US">
                    <a:noFill/>
                  </a:rPr>
                  <a:t> </a:t>
                </a:r>
              </a:p>
            </p:txBody>
          </p:sp>
        </mc:Fallback>
      </mc:AlternateContent>
    </p:spTree>
    <p:extLst>
      <p:ext uri="{BB962C8B-B14F-4D97-AF65-F5344CB8AC3E}">
        <p14:creationId xmlns:p14="http://schemas.microsoft.com/office/powerpoint/2010/main" val="41734720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1</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r>
              <a:rPr lang="en-US" b="1" dirty="0"/>
              <a:t>Ring Topology:</a:t>
            </a:r>
          </a:p>
          <a:p>
            <a:pPr lvl="1"/>
            <a:r>
              <a:rPr lang="en-US" dirty="0"/>
              <a:t>Each node should have exactly two neighbors</a:t>
            </a:r>
          </a:p>
          <a:p>
            <a:pPr lvl="1"/>
            <a:r>
              <a:rPr lang="en-US" dirty="0"/>
              <a:t>The matrix should be symmetric i.e., A[</a:t>
            </a:r>
            <a:r>
              <a:rPr lang="en-US" dirty="0" err="1"/>
              <a:t>i,j</a:t>
            </a:r>
            <a:r>
              <a:rPr lang="en-US" dirty="0"/>
              <a:t>] = A[</a:t>
            </a:r>
            <a:r>
              <a:rPr lang="en-US" dirty="0" err="1"/>
              <a:t>j,i</a:t>
            </a:r>
            <a:r>
              <a:rPr lang="en-US" dirty="0"/>
              <a:t>] for all </a:t>
            </a:r>
            <a:r>
              <a:rPr lang="en-US" dirty="0" err="1"/>
              <a:t>i,j</a:t>
            </a:r>
            <a:endParaRPr lang="en-US" dirty="0"/>
          </a:p>
        </p:txBody>
      </p:sp>
      <p:graphicFrame>
        <p:nvGraphicFramePr>
          <p:cNvPr id="4" name="Table 4">
            <a:extLst>
              <a:ext uri="{FF2B5EF4-FFF2-40B4-BE49-F238E27FC236}">
                <a16:creationId xmlns:a16="http://schemas.microsoft.com/office/drawing/2014/main" id="{7ECEA6DD-E52F-9187-05BA-8136F05A10B8}"/>
              </a:ext>
            </a:extLst>
          </p:cNvPr>
          <p:cNvGraphicFramePr>
            <a:graphicFrameLocks noGrp="1"/>
          </p:cNvGraphicFramePr>
          <p:nvPr>
            <p:extLst>
              <p:ext uri="{D42A27DB-BD31-4B8C-83A1-F6EECF244321}">
                <p14:modId xmlns:p14="http://schemas.microsoft.com/office/powerpoint/2010/main" val="3589669081"/>
              </p:ext>
            </p:extLst>
          </p:nvPr>
        </p:nvGraphicFramePr>
        <p:xfrm>
          <a:off x="2876882" y="3685672"/>
          <a:ext cx="2304716" cy="2229268"/>
        </p:xfrm>
        <a:graphic>
          <a:graphicData uri="http://schemas.openxmlformats.org/drawingml/2006/table">
            <a:tbl>
              <a:tblPr firstRow="1" bandRow="1">
                <a:tableStyleId>{5940675A-B579-460E-94D1-54222C63F5DA}</a:tableStyleId>
              </a:tblPr>
              <a:tblGrid>
                <a:gridCol w="576179">
                  <a:extLst>
                    <a:ext uri="{9D8B030D-6E8A-4147-A177-3AD203B41FA5}">
                      <a16:colId xmlns:a16="http://schemas.microsoft.com/office/drawing/2014/main" val="2942969141"/>
                    </a:ext>
                  </a:extLst>
                </a:gridCol>
                <a:gridCol w="576179">
                  <a:extLst>
                    <a:ext uri="{9D8B030D-6E8A-4147-A177-3AD203B41FA5}">
                      <a16:colId xmlns:a16="http://schemas.microsoft.com/office/drawing/2014/main" val="1149096057"/>
                    </a:ext>
                  </a:extLst>
                </a:gridCol>
                <a:gridCol w="576179">
                  <a:extLst>
                    <a:ext uri="{9D8B030D-6E8A-4147-A177-3AD203B41FA5}">
                      <a16:colId xmlns:a16="http://schemas.microsoft.com/office/drawing/2014/main" val="1261482654"/>
                    </a:ext>
                  </a:extLst>
                </a:gridCol>
                <a:gridCol w="576179">
                  <a:extLst>
                    <a:ext uri="{9D8B030D-6E8A-4147-A177-3AD203B41FA5}">
                      <a16:colId xmlns:a16="http://schemas.microsoft.com/office/drawing/2014/main" val="3129586503"/>
                    </a:ext>
                  </a:extLst>
                </a:gridCol>
              </a:tblGrid>
              <a:tr h="557317">
                <a:tc>
                  <a:txBody>
                    <a:bodyPr/>
                    <a:lstStyle/>
                    <a:p>
                      <a:pPr algn="ctr"/>
                      <a:r>
                        <a:rPr lang="en-US" sz="2000" dirty="0">
                          <a:latin typeface="Times New Roman" panose="02020603050405020304" pitchFamily="18" charset="0"/>
                          <a:cs typeface="Times New Roman" panose="02020603050405020304" pitchFamily="18" charset="0"/>
                        </a:rPr>
                        <a:t>0</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1</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0</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1</a:t>
                      </a:r>
                    </a:p>
                  </a:txBody>
                  <a:tcPr anchor="ctr"/>
                </a:tc>
                <a:extLst>
                  <a:ext uri="{0D108BD9-81ED-4DB2-BD59-A6C34878D82A}">
                    <a16:rowId xmlns:a16="http://schemas.microsoft.com/office/drawing/2014/main" val="32390985"/>
                  </a:ext>
                </a:extLst>
              </a:tr>
              <a:tr h="557317">
                <a:tc>
                  <a:txBody>
                    <a:bodyPr/>
                    <a:lstStyle/>
                    <a:p>
                      <a:pPr algn="ctr"/>
                      <a:r>
                        <a:rPr lang="en-US" sz="2000" dirty="0">
                          <a:latin typeface="Times New Roman" panose="02020603050405020304" pitchFamily="18" charset="0"/>
                          <a:cs typeface="Times New Roman" panose="02020603050405020304" pitchFamily="18" charset="0"/>
                        </a:rPr>
                        <a:t>1</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0</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1</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0</a:t>
                      </a:r>
                    </a:p>
                  </a:txBody>
                  <a:tcPr anchor="ctr"/>
                </a:tc>
                <a:extLst>
                  <a:ext uri="{0D108BD9-81ED-4DB2-BD59-A6C34878D82A}">
                    <a16:rowId xmlns:a16="http://schemas.microsoft.com/office/drawing/2014/main" val="3338463799"/>
                  </a:ext>
                </a:extLst>
              </a:tr>
              <a:tr h="557317">
                <a:tc>
                  <a:txBody>
                    <a:bodyPr/>
                    <a:lstStyle/>
                    <a:p>
                      <a:pPr algn="ctr"/>
                      <a:r>
                        <a:rPr lang="en-US" sz="2000" dirty="0">
                          <a:latin typeface="Times New Roman" panose="02020603050405020304" pitchFamily="18" charset="0"/>
                          <a:cs typeface="Times New Roman" panose="02020603050405020304" pitchFamily="18" charset="0"/>
                        </a:rPr>
                        <a:t>0</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1</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0</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1</a:t>
                      </a:r>
                    </a:p>
                  </a:txBody>
                  <a:tcPr anchor="ctr"/>
                </a:tc>
                <a:extLst>
                  <a:ext uri="{0D108BD9-81ED-4DB2-BD59-A6C34878D82A}">
                    <a16:rowId xmlns:a16="http://schemas.microsoft.com/office/drawing/2014/main" val="375941376"/>
                  </a:ext>
                </a:extLst>
              </a:tr>
              <a:tr h="557317">
                <a:tc>
                  <a:txBody>
                    <a:bodyPr/>
                    <a:lstStyle/>
                    <a:p>
                      <a:pPr algn="ctr"/>
                      <a:r>
                        <a:rPr lang="en-US" sz="2000" dirty="0">
                          <a:latin typeface="Times New Roman" panose="02020603050405020304" pitchFamily="18" charset="0"/>
                          <a:cs typeface="Times New Roman" panose="02020603050405020304" pitchFamily="18" charset="0"/>
                        </a:rPr>
                        <a:t>1</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0</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1</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0</a:t>
                      </a:r>
                    </a:p>
                  </a:txBody>
                  <a:tcPr anchor="ctr"/>
                </a:tc>
                <a:extLst>
                  <a:ext uri="{0D108BD9-81ED-4DB2-BD59-A6C34878D82A}">
                    <a16:rowId xmlns:a16="http://schemas.microsoft.com/office/drawing/2014/main" val="945490368"/>
                  </a:ext>
                </a:extLst>
              </a:tr>
            </a:tbl>
          </a:graphicData>
        </a:graphic>
      </p:graphicFrame>
      <p:graphicFrame>
        <p:nvGraphicFramePr>
          <p:cNvPr id="5" name="Table 4">
            <a:extLst>
              <a:ext uri="{FF2B5EF4-FFF2-40B4-BE49-F238E27FC236}">
                <a16:creationId xmlns:a16="http://schemas.microsoft.com/office/drawing/2014/main" id="{5CA4BC45-BFBD-490F-A177-D266102784F4}"/>
              </a:ext>
            </a:extLst>
          </p:cNvPr>
          <p:cNvGraphicFramePr>
            <a:graphicFrameLocks noGrp="1"/>
          </p:cNvGraphicFramePr>
          <p:nvPr>
            <p:extLst>
              <p:ext uri="{D42A27DB-BD31-4B8C-83A1-F6EECF244321}">
                <p14:modId xmlns:p14="http://schemas.microsoft.com/office/powerpoint/2010/main" val="1539999340"/>
              </p:ext>
            </p:extLst>
          </p:nvPr>
        </p:nvGraphicFramePr>
        <p:xfrm>
          <a:off x="2089484" y="3685672"/>
          <a:ext cx="576179" cy="2229268"/>
        </p:xfrm>
        <a:graphic>
          <a:graphicData uri="http://schemas.openxmlformats.org/drawingml/2006/table">
            <a:tbl>
              <a:tblPr firstRow="1" bandRow="1">
                <a:tableStyleId>{5940675A-B579-460E-94D1-54222C63F5DA}</a:tableStyleId>
              </a:tblPr>
              <a:tblGrid>
                <a:gridCol w="576179">
                  <a:extLst>
                    <a:ext uri="{9D8B030D-6E8A-4147-A177-3AD203B41FA5}">
                      <a16:colId xmlns:a16="http://schemas.microsoft.com/office/drawing/2014/main" val="1794725971"/>
                    </a:ext>
                  </a:extLst>
                </a:gridCol>
              </a:tblGrid>
              <a:tr h="557317">
                <a:tc>
                  <a:txBody>
                    <a:bodyPr/>
                    <a:lstStyle/>
                    <a:p>
                      <a:pPr algn="ctr"/>
                      <a:r>
                        <a:rPr lang="en-US" sz="2000" dirty="0">
                          <a:latin typeface="Times New Roman" panose="02020603050405020304" pitchFamily="18" charset="0"/>
                          <a:cs typeface="Times New Roman" panose="02020603050405020304" pitchFamily="18" charset="0"/>
                        </a:rPr>
                        <a:t>V1</a:t>
                      </a:r>
                    </a:p>
                  </a:txBody>
                  <a:tcPr anchor="ctr"/>
                </a:tc>
                <a:extLst>
                  <a:ext uri="{0D108BD9-81ED-4DB2-BD59-A6C34878D82A}">
                    <a16:rowId xmlns:a16="http://schemas.microsoft.com/office/drawing/2014/main" val="3368252075"/>
                  </a:ext>
                </a:extLst>
              </a:tr>
              <a:tr h="557317">
                <a:tc>
                  <a:txBody>
                    <a:bodyPr/>
                    <a:lstStyle/>
                    <a:p>
                      <a:pPr algn="ctr"/>
                      <a:r>
                        <a:rPr lang="en-US" sz="2000" dirty="0">
                          <a:latin typeface="Times New Roman" panose="02020603050405020304" pitchFamily="18" charset="0"/>
                          <a:cs typeface="Times New Roman" panose="02020603050405020304" pitchFamily="18" charset="0"/>
                        </a:rPr>
                        <a:t>V2</a:t>
                      </a:r>
                    </a:p>
                  </a:txBody>
                  <a:tcPr anchor="ctr"/>
                </a:tc>
                <a:extLst>
                  <a:ext uri="{0D108BD9-81ED-4DB2-BD59-A6C34878D82A}">
                    <a16:rowId xmlns:a16="http://schemas.microsoft.com/office/drawing/2014/main" val="2688609296"/>
                  </a:ext>
                </a:extLst>
              </a:tr>
              <a:tr h="557317">
                <a:tc>
                  <a:txBody>
                    <a:bodyPr/>
                    <a:lstStyle/>
                    <a:p>
                      <a:pPr algn="ctr"/>
                      <a:r>
                        <a:rPr lang="en-US" sz="2000" dirty="0">
                          <a:latin typeface="Times New Roman" panose="02020603050405020304" pitchFamily="18" charset="0"/>
                          <a:cs typeface="Times New Roman" panose="02020603050405020304" pitchFamily="18" charset="0"/>
                        </a:rPr>
                        <a:t>V3</a:t>
                      </a:r>
                    </a:p>
                  </a:txBody>
                  <a:tcPr anchor="ctr"/>
                </a:tc>
                <a:extLst>
                  <a:ext uri="{0D108BD9-81ED-4DB2-BD59-A6C34878D82A}">
                    <a16:rowId xmlns:a16="http://schemas.microsoft.com/office/drawing/2014/main" val="1057955786"/>
                  </a:ext>
                </a:extLst>
              </a:tr>
              <a:tr h="557317">
                <a:tc>
                  <a:txBody>
                    <a:bodyPr/>
                    <a:lstStyle/>
                    <a:p>
                      <a:pPr algn="ctr"/>
                      <a:r>
                        <a:rPr lang="en-US" sz="2000" dirty="0">
                          <a:latin typeface="Times New Roman" panose="02020603050405020304" pitchFamily="18" charset="0"/>
                          <a:cs typeface="Times New Roman" panose="02020603050405020304" pitchFamily="18" charset="0"/>
                        </a:rPr>
                        <a:t>V4</a:t>
                      </a:r>
                    </a:p>
                  </a:txBody>
                  <a:tcPr anchor="ctr"/>
                </a:tc>
                <a:extLst>
                  <a:ext uri="{0D108BD9-81ED-4DB2-BD59-A6C34878D82A}">
                    <a16:rowId xmlns:a16="http://schemas.microsoft.com/office/drawing/2014/main" val="1337904709"/>
                  </a:ext>
                </a:extLst>
              </a:tr>
            </a:tbl>
          </a:graphicData>
        </a:graphic>
      </p:graphicFrame>
      <p:graphicFrame>
        <p:nvGraphicFramePr>
          <p:cNvPr id="6" name="Table 5">
            <a:extLst>
              <a:ext uri="{FF2B5EF4-FFF2-40B4-BE49-F238E27FC236}">
                <a16:creationId xmlns:a16="http://schemas.microsoft.com/office/drawing/2014/main" id="{EF64296E-B6C3-FFCF-0AC5-01630E771EB7}"/>
              </a:ext>
            </a:extLst>
          </p:cNvPr>
          <p:cNvGraphicFramePr>
            <a:graphicFrameLocks noGrp="1"/>
          </p:cNvGraphicFramePr>
          <p:nvPr>
            <p:extLst>
              <p:ext uri="{D42A27DB-BD31-4B8C-83A1-F6EECF244321}">
                <p14:modId xmlns:p14="http://schemas.microsoft.com/office/powerpoint/2010/main" val="467587143"/>
              </p:ext>
            </p:extLst>
          </p:nvPr>
        </p:nvGraphicFramePr>
        <p:xfrm>
          <a:off x="2876882" y="2863955"/>
          <a:ext cx="2304716" cy="557317"/>
        </p:xfrm>
        <a:graphic>
          <a:graphicData uri="http://schemas.openxmlformats.org/drawingml/2006/table">
            <a:tbl>
              <a:tblPr firstRow="1" bandRow="1">
                <a:tableStyleId>{5940675A-B579-460E-94D1-54222C63F5DA}</a:tableStyleId>
              </a:tblPr>
              <a:tblGrid>
                <a:gridCol w="576179">
                  <a:extLst>
                    <a:ext uri="{9D8B030D-6E8A-4147-A177-3AD203B41FA5}">
                      <a16:colId xmlns:a16="http://schemas.microsoft.com/office/drawing/2014/main" val="3226581725"/>
                    </a:ext>
                  </a:extLst>
                </a:gridCol>
                <a:gridCol w="576179">
                  <a:extLst>
                    <a:ext uri="{9D8B030D-6E8A-4147-A177-3AD203B41FA5}">
                      <a16:colId xmlns:a16="http://schemas.microsoft.com/office/drawing/2014/main" val="3352806830"/>
                    </a:ext>
                  </a:extLst>
                </a:gridCol>
                <a:gridCol w="576179">
                  <a:extLst>
                    <a:ext uri="{9D8B030D-6E8A-4147-A177-3AD203B41FA5}">
                      <a16:colId xmlns:a16="http://schemas.microsoft.com/office/drawing/2014/main" val="2301199826"/>
                    </a:ext>
                  </a:extLst>
                </a:gridCol>
                <a:gridCol w="576179">
                  <a:extLst>
                    <a:ext uri="{9D8B030D-6E8A-4147-A177-3AD203B41FA5}">
                      <a16:colId xmlns:a16="http://schemas.microsoft.com/office/drawing/2014/main" val="419253283"/>
                    </a:ext>
                  </a:extLst>
                </a:gridCol>
              </a:tblGrid>
              <a:tr h="557317">
                <a:tc>
                  <a:txBody>
                    <a:bodyPr/>
                    <a:lstStyle/>
                    <a:p>
                      <a:pPr algn="ctr"/>
                      <a:r>
                        <a:rPr lang="en-US" sz="2000" dirty="0">
                          <a:latin typeface="Times New Roman" panose="02020603050405020304" pitchFamily="18" charset="0"/>
                          <a:cs typeface="Times New Roman" panose="02020603050405020304" pitchFamily="18" charset="0"/>
                        </a:rPr>
                        <a:t>V1</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V2</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V3</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V4</a:t>
                      </a:r>
                    </a:p>
                  </a:txBody>
                  <a:tcPr anchor="ctr"/>
                </a:tc>
                <a:extLst>
                  <a:ext uri="{0D108BD9-81ED-4DB2-BD59-A6C34878D82A}">
                    <a16:rowId xmlns:a16="http://schemas.microsoft.com/office/drawing/2014/main" val="194228830"/>
                  </a:ext>
                </a:extLst>
              </a:tr>
            </a:tbl>
          </a:graphicData>
        </a:graphic>
      </p:graphicFrame>
      <p:sp>
        <p:nvSpPr>
          <p:cNvPr id="7" name="TextBox 6">
            <a:extLst>
              <a:ext uri="{FF2B5EF4-FFF2-40B4-BE49-F238E27FC236}">
                <a16:creationId xmlns:a16="http://schemas.microsoft.com/office/drawing/2014/main" id="{9F773443-C2C4-AD98-01A6-1F168E67471B}"/>
              </a:ext>
            </a:extLst>
          </p:cNvPr>
          <p:cNvSpPr txBox="1"/>
          <p:nvPr/>
        </p:nvSpPr>
        <p:spPr>
          <a:xfrm>
            <a:off x="2622397" y="6179342"/>
            <a:ext cx="2336409" cy="523220"/>
          </a:xfrm>
          <a:prstGeom prst="rect">
            <a:avLst/>
          </a:prstGeom>
          <a:noFill/>
        </p:spPr>
        <p:txBody>
          <a:bodyPr wrap="none" rtlCol="0">
            <a:spAutoFit/>
          </a:bodyPr>
          <a:lstStyle/>
          <a:p>
            <a:pPr algn="ctr"/>
            <a:r>
              <a:rPr lang="en-US" sz="2800" dirty="0">
                <a:latin typeface="Times New Roman" panose="02020603050405020304" pitchFamily="18" charset="0"/>
                <a:cs typeface="Times New Roman" panose="02020603050405020304" pitchFamily="18" charset="0"/>
              </a:rPr>
              <a:t>Ring Topology</a:t>
            </a:r>
          </a:p>
        </p:txBody>
      </p:sp>
      <p:sp>
        <p:nvSpPr>
          <p:cNvPr id="8" name="Oval 7">
            <a:extLst>
              <a:ext uri="{FF2B5EF4-FFF2-40B4-BE49-F238E27FC236}">
                <a16:creationId xmlns:a16="http://schemas.microsoft.com/office/drawing/2014/main" id="{BC699EA9-4A87-8B11-A077-D7B625FE4D5D}"/>
              </a:ext>
            </a:extLst>
          </p:cNvPr>
          <p:cNvSpPr/>
          <p:nvPr/>
        </p:nvSpPr>
        <p:spPr>
          <a:xfrm>
            <a:off x="8652711" y="3192377"/>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771DF129-4265-7C29-EAA7-C7DED2EC07D2}"/>
              </a:ext>
            </a:extLst>
          </p:cNvPr>
          <p:cNvSpPr/>
          <p:nvPr/>
        </p:nvSpPr>
        <p:spPr>
          <a:xfrm>
            <a:off x="6713623" y="3344777"/>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41F0614A-D4C0-5A55-E959-F0789020013D}"/>
              </a:ext>
            </a:extLst>
          </p:cNvPr>
          <p:cNvSpPr/>
          <p:nvPr/>
        </p:nvSpPr>
        <p:spPr>
          <a:xfrm>
            <a:off x="6866023" y="50800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DFA0FCCD-4E4D-24EA-5D0D-952CC43401F5}"/>
              </a:ext>
            </a:extLst>
          </p:cNvPr>
          <p:cNvSpPr/>
          <p:nvPr/>
        </p:nvSpPr>
        <p:spPr>
          <a:xfrm>
            <a:off x="8957511" y="5109581"/>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03E596B4-8130-CA6A-ABC9-6946177DA9C8}"/>
              </a:ext>
            </a:extLst>
          </p:cNvPr>
          <p:cNvCxnSpPr>
            <a:stCxn id="8" idx="2"/>
            <a:endCxn id="9" idx="6"/>
          </p:cNvCxnSpPr>
          <p:nvPr/>
        </p:nvCxnSpPr>
        <p:spPr>
          <a:xfrm flipH="1">
            <a:off x="7018423" y="3344777"/>
            <a:ext cx="1634288" cy="1524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F56CB8F-5C84-8D44-989A-2F99DE7C7B17}"/>
              </a:ext>
            </a:extLst>
          </p:cNvPr>
          <p:cNvCxnSpPr>
            <a:cxnSpLocks/>
            <a:stCxn id="9" idx="4"/>
            <a:endCxn id="10" idx="0"/>
          </p:cNvCxnSpPr>
          <p:nvPr/>
        </p:nvCxnSpPr>
        <p:spPr>
          <a:xfrm>
            <a:off x="6866023" y="3649579"/>
            <a:ext cx="152400" cy="143042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7C0EBD1-DAEC-352D-5243-466F52C00C24}"/>
              </a:ext>
            </a:extLst>
          </p:cNvPr>
          <p:cNvCxnSpPr>
            <a:cxnSpLocks/>
            <a:stCxn id="11" idx="2"/>
            <a:endCxn id="10" idx="6"/>
          </p:cNvCxnSpPr>
          <p:nvPr/>
        </p:nvCxnSpPr>
        <p:spPr>
          <a:xfrm flipH="1" flipV="1">
            <a:off x="7170823" y="5232402"/>
            <a:ext cx="1786688" cy="2958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991BF96-4BA7-AED2-6CCC-DA5BB3C72BF0}"/>
              </a:ext>
            </a:extLst>
          </p:cNvPr>
          <p:cNvCxnSpPr>
            <a:cxnSpLocks/>
            <a:stCxn id="8" idx="4"/>
            <a:endCxn id="11" idx="0"/>
          </p:cNvCxnSpPr>
          <p:nvPr/>
        </p:nvCxnSpPr>
        <p:spPr>
          <a:xfrm>
            <a:off x="8805111" y="3497177"/>
            <a:ext cx="304800" cy="1612404"/>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60435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BFC08-DF3B-032C-F8ED-4B36AD0D71C0}"/>
              </a:ext>
            </a:extLst>
          </p:cNvPr>
          <p:cNvSpPr>
            <a:spLocks noGrp="1"/>
          </p:cNvSpPr>
          <p:nvPr>
            <p:ph type="title"/>
          </p:nvPr>
        </p:nvSpPr>
        <p:spPr/>
        <p:txBody>
          <a:bodyPr/>
          <a:lstStyle/>
          <a:p>
            <a:r>
              <a:rPr lang="en-US" dirty="0"/>
              <a:t>Solution 6</a:t>
            </a:r>
          </a:p>
        </p:txBody>
      </p:sp>
      <p:sp>
        <p:nvSpPr>
          <p:cNvPr id="3" name="Content Placeholder 2">
            <a:extLst>
              <a:ext uri="{FF2B5EF4-FFF2-40B4-BE49-F238E27FC236}">
                <a16:creationId xmlns:a16="http://schemas.microsoft.com/office/drawing/2014/main" id="{B5CB7FB2-7285-454E-6412-69F436D630FC}"/>
              </a:ext>
            </a:extLst>
          </p:cNvPr>
          <p:cNvSpPr>
            <a:spLocks noGrp="1"/>
          </p:cNvSpPr>
          <p:nvPr>
            <p:ph idx="1"/>
          </p:nvPr>
        </p:nvSpPr>
        <p:spPr/>
        <p:txBody>
          <a:bodyPr>
            <a:normAutofit fontScale="92500" lnSpcReduction="20000"/>
          </a:bodyPr>
          <a:lstStyle/>
          <a:p>
            <a:pPr marL="0" indent="0">
              <a:buNone/>
            </a:pPr>
            <a:r>
              <a:rPr lang="en-US" b="1" dirty="0"/>
              <a:t>Recursive algorithm</a:t>
            </a:r>
          </a:p>
          <a:p>
            <a:pPr marL="0" indent="0">
              <a:buNone/>
            </a:pPr>
            <a:r>
              <a:rPr lang="en-US" b="1" dirty="0"/>
              <a:t>def</a:t>
            </a:r>
            <a:r>
              <a:rPr lang="en-US" dirty="0"/>
              <a:t> count(coins, n, total):</a:t>
            </a:r>
          </a:p>
          <a:p>
            <a:pPr marL="0" indent="0">
              <a:buNone/>
            </a:pPr>
            <a:r>
              <a:rPr lang="en-US" dirty="0"/>
              <a:t>    if total == 0:</a:t>
            </a:r>
          </a:p>
          <a:p>
            <a:pPr marL="0" indent="0">
              <a:buNone/>
            </a:pPr>
            <a:r>
              <a:rPr lang="en-US" dirty="0"/>
              <a:t>        return 1</a:t>
            </a:r>
          </a:p>
          <a:p>
            <a:pPr marL="0" indent="0">
              <a:buNone/>
            </a:pPr>
            <a:endParaRPr lang="en-US" dirty="0"/>
          </a:p>
          <a:p>
            <a:pPr marL="0" indent="0">
              <a:buNone/>
            </a:pPr>
            <a:r>
              <a:rPr lang="en-US" dirty="0"/>
              <a:t>    if total &lt; 0 or n &lt;= 0:</a:t>
            </a:r>
          </a:p>
          <a:p>
            <a:pPr marL="0" indent="0">
              <a:buNone/>
            </a:pPr>
            <a:r>
              <a:rPr lang="en-US" dirty="0"/>
              <a:t>        return 0</a:t>
            </a:r>
          </a:p>
          <a:p>
            <a:pPr marL="0" indent="0">
              <a:buNone/>
            </a:pPr>
            <a:endParaRPr lang="en-US" dirty="0"/>
          </a:p>
          <a:p>
            <a:pPr marL="0" indent="0">
              <a:buNone/>
            </a:pPr>
            <a:r>
              <a:rPr lang="en-US" dirty="0"/>
              <a:t>    </a:t>
            </a:r>
            <a:r>
              <a:rPr lang="en-US" dirty="0" err="1"/>
              <a:t>without_current_coin</a:t>
            </a:r>
            <a:r>
              <a:rPr lang="en-US" dirty="0"/>
              <a:t> = count(coins, n - 1, total)</a:t>
            </a:r>
          </a:p>
          <a:p>
            <a:pPr marL="0" indent="0">
              <a:buNone/>
            </a:pPr>
            <a:r>
              <a:rPr lang="en-US" dirty="0"/>
              <a:t>    </a:t>
            </a:r>
            <a:r>
              <a:rPr lang="en-US" dirty="0" err="1"/>
              <a:t>with_current_coin</a:t>
            </a:r>
            <a:r>
              <a:rPr lang="en-US" dirty="0"/>
              <a:t> = count(coins, n, total - coins[n-1])</a:t>
            </a:r>
          </a:p>
          <a:p>
            <a:pPr marL="0" indent="0">
              <a:buNone/>
            </a:pPr>
            <a:r>
              <a:rPr lang="en-US" dirty="0"/>
              <a:t>    </a:t>
            </a:r>
            <a:r>
              <a:rPr lang="en-US" b="1" dirty="0"/>
              <a:t>return</a:t>
            </a:r>
            <a:r>
              <a:rPr lang="en-US" dirty="0"/>
              <a:t> </a:t>
            </a:r>
            <a:r>
              <a:rPr lang="en-US" dirty="0" err="1"/>
              <a:t>without_current_coin</a:t>
            </a:r>
            <a:r>
              <a:rPr lang="en-US" dirty="0"/>
              <a:t> + </a:t>
            </a:r>
            <a:r>
              <a:rPr lang="en-US" dirty="0" err="1"/>
              <a:t>with_current_coin</a:t>
            </a:r>
            <a:endParaRPr lang="en-US" dirty="0"/>
          </a:p>
          <a:p>
            <a:pPr marL="0" indent="0">
              <a:buNone/>
            </a:pPr>
            <a:endParaRPr lang="en-US" b="1" dirty="0"/>
          </a:p>
          <a:p>
            <a:pPr marL="0" indent="0">
              <a:buNone/>
            </a:pPr>
            <a:endParaRPr lang="en-US" dirty="0"/>
          </a:p>
        </p:txBody>
      </p:sp>
    </p:spTree>
    <p:extLst>
      <p:ext uri="{BB962C8B-B14F-4D97-AF65-F5344CB8AC3E}">
        <p14:creationId xmlns:p14="http://schemas.microsoft.com/office/powerpoint/2010/main" val="38846881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BFC08-DF3B-032C-F8ED-4B36AD0D71C0}"/>
              </a:ext>
            </a:extLst>
          </p:cNvPr>
          <p:cNvSpPr>
            <a:spLocks noGrp="1"/>
          </p:cNvSpPr>
          <p:nvPr>
            <p:ph type="title"/>
          </p:nvPr>
        </p:nvSpPr>
        <p:spPr/>
        <p:txBody>
          <a:bodyPr/>
          <a:lstStyle/>
          <a:p>
            <a:r>
              <a:rPr lang="en-US" dirty="0"/>
              <a:t>Solution 6</a:t>
            </a:r>
          </a:p>
        </p:txBody>
      </p:sp>
      <p:sp>
        <p:nvSpPr>
          <p:cNvPr id="3" name="Content Placeholder 2">
            <a:extLst>
              <a:ext uri="{FF2B5EF4-FFF2-40B4-BE49-F238E27FC236}">
                <a16:creationId xmlns:a16="http://schemas.microsoft.com/office/drawing/2014/main" id="{B5CB7FB2-7285-454E-6412-69F436D630FC}"/>
              </a:ext>
            </a:extLst>
          </p:cNvPr>
          <p:cNvSpPr>
            <a:spLocks noGrp="1"/>
          </p:cNvSpPr>
          <p:nvPr>
            <p:ph idx="1"/>
          </p:nvPr>
        </p:nvSpPr>
        <p:spPr/>
        <p:txBody>
          <a:bodyPr>
            <a:normAutofit/>
          </a:bodyPr>
          <a:lstStyle/>
          <a:p>
            <a:pPr marL="0" indent="0">
              <a:buNone/>
            </a:pPr>
            <a:r>
              <a:rPr lang="en-US" b="1" dirty="0"/>
              <a:t>Dynamic programming</a:t>
            </a:r>
            <a:endParaRPr lang="en-US" dirty="0"/>
          </a:p>
          <a:p>
            <a:pPr marL="0" indent="0">
              <a:buNone/>
            </a:pPr>
            <a:endParaRPr lang="en-US" b="1" dirty="0"/>
          </a:p>
          <a:p>
            <a:pPr marL="0" indent="0">
              <a:buNone/>
            </a:pPr>
            <a:endParaRPr lang="en-US" dirty="0"/>
          </a:p>
        </p:txBody>
      </p:sp>
      <p:graphicFrame>
        <p:nvGraphicFramePr>
          <p:cNvPr id="4" name="Table 4">
            <a:extLst>
              <a:ext uri="{FF2B5EF4-FFF2-40B4-BE49-F238E27FC236}">
                <a16:creationId xmlns:a16="http://schemas.microsoft.com/office/drawing/2014/main" id="{F7C87E41-4D5C-2EEF-58B6-5694EDD4F087}"/>
              </a:ext>
            </a:extLst>
          </p:cNvPr>
          <p:cNvGraphicFramePr>
            <a:graphicFrameLocks noGrp="1"/>
          </p:cNvGraphicFramePr>
          <p:nvPr>
            <p:extLst>
              <p:ext uri="{D42A27DB-BD31-4B8C-83A1-F6EECF244321}">
                <p14:modId xmlns:p14="http://schemas.microsoft.com/office/powerpoint/2010/main" val="1261936867"/>
              </p:ext>
            </p:extLst>
          </p:nvPr>
        </p:nvGraphicFramePr>
        <p:xfrm>
          <a:off x="838200" y="2530927"/>
          <a:ext cx="5040084" cy="2710544"/>
        </p:xfrm>
        <a:graphic>
          <a:graphicData uri="http://schemas.openxmlformats.org/drawingml/2006/table">
            <a:tbl>
              <a:tblPr firstRow="1" bandRow="1">
                <a:tableStyleId>{5940675A-B579-460E-94D1-54222C63F5DA}</a:tableStyleId>
              </a:tblPr>
              <a:tblGrid>
                <a:gridCol w="840014">
                  <a:extLst>
                    <a:ext uri="{9D8B030D-6E8A-4147-A177-3AD203B41FA5}">
                      <a16:colId xmlns:a16="http://schemas.microsoft.com/office/drawing/2014/main" val="2359592633"/>
                    </a:ext>
                  </a:extLst>
                </a:gridCol>
                <a:gridCol w="840014">
                  <a:extLst>
                    <a:ext uri="{9D8B030D-6E8A-4147-A177-3AD203B41FA5}">
                      <a16:colId xmlns:a16="http://schemas.microsoft.com/office/drawing/2014/main" val="1099127026"/>
                    </a:ext>
                  </a:extLst>
                </a:gridCol>
                <a:gridCol w="840014">
                  <a:extLst>
                    <a:ext uri="{9D8B030D-6E8A-4147-A177-3AD203B41FA5}">
                      <a16:colId xmlns:a16="http://schemas.microsoft.com/office/drawing/2014/main" val="2484027083"/>
                    </a:ext>
                  </a:extLst>
                </a:gridCol>
                <a:gridCol w="840014">
                  <a:extLst>
                    <a:ext uri="{9D8B030D-6E8A-4147-A177-3AD203B41FA5}">
                      <a16:colId xmlns:a16="http://schemas.microsoft.com/office/drawing/2014/main" val="3046407003"/>
                    </a:ext>
                  </a:extLst>
                </a:gridCol>
                <a:gridCol w="840014">
                  <a:extLst>
                    <a:ext uri="{9D8B030D-6E8A-4147-A177-3AD203B41FA5}">
                      <a16:colId xmlns:a16="http://schemas.microsoft.com/office/drawing/2014/main" val="4069681813"/>
                    </a:ext>
                  </a:extLst>
                </a:gridCol>
                <a:gridCol w="840014">
                  <a:extLst>
                    <a:ext uri="{9D8B030D-6E8A-4147-A177-3AD203B41FA5}">
                      <a16:colId xmlns:a16="http://schemas.microsoft.com/office/drawing/2014/main" val="1670058418"/>
                    </a:ext>
                  </a:extLst>
                </a:gridCol>
              </a:tblGrid>
              <a:tr h="677636">
                <a:tc>
                  <a:txBody>
                    <a:bodyPr/>
                    <a:lstStyle/>
                    <a:p>
                      <a:pPr algn="ctr"/>
                      <a:endParaRPr lang="en-US" sz="24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0</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1</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2</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3</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4</a:t>
                      </a: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217070704"/>
                  </a:ext>
                </a:extLst>
              </a:tr>
              <a:tr h="677636">
                <a:tc>
                  <a:txBody>
                    <a:bodyPr/>
                    <a:lstStyle/>
                    <a:p>
                      <a:pPr algn="ctr"/>
                      <a:r>
                        <a:rPr lang="en-US" sz="2400" dirty="0">
                          <a:latin typeface="Times New Roman" panose="02020603050405020304" pitchFamily="18" charset="0"/>
                          <a:cs typeface="Times New Roman" panose="02020603050405020304" pitchFamily="18" charset="0"/>
                        </a:rPr>
                        <a:t>1</a:t>
                      </a:r>
                    </a:p>
                  </a:txBody>
                  <a:tcPr>
                    <a:lnL w="12700" cap="flat" cmpd="sng" algn="ctr">
                      <a:noFill/>
                      <a:prstDash val="solid"/>
                      <a:round/>
                      <a:headEnd type="none" w="med" len="med"/>
                      <a:tailEnd type="none" w="med" len="med"/>
                    </a:lnL>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tc>
                <a:tc>
                  <a:txBody>
                    <a:bodyPr/>
                    <a:lstStyle/>
                    <a:p>
                      <a:pPr algn="ctr"/>
                      <a:endParaRPr lang="en-US" sz="2400">
                        <a:latin typeface="Times New Roman" panose="02020603050405020304" pitchFamily="18" charset="0"/>
                        <a:cs typeface="Times New Roman" panose="02020603050405020304" pitchFamily="18" charset="0"/>
                      </a:endParaRPr>
                    </a:p>
                  </a:txBody>
                  <a:tcPr>
                    <a:lnR w="12700" cap="flat" cmpd="sng" algn="ctr">
                      <a:noFill/>
                      <a:prstDash val="solid"/>
                      <a:round/>
                      <a:headEnd type="none" w="med" len="med"/>
                      <a:tailEnd type="none" w="med" len="med"/>
                    </a:lnR>
                  </a:tcPr>
                </a:tc>
                <a:extLst>
                  <a:ext uri="{0D108BD9-81ED-4DB2-BD59-A6C34878D82A}">
                    <a16:rowId xmlns:a16="http://schemas.microsoft.com/office/drawing/2014/main" val="2096273096"/>
                  </a:ext>
                </a:extLst>
              </a:tr>
              <a:tr h="677636">
                <a:tc>
                  <a:txBody>
                    <a:bodyPr/>
                    <a:lstStyle/>
                    <a:p>
                      <a:pPr algn="ctr"/>
                      <a:r>
                        <a:rPr lang="en-US" sz="2400" dirty="0">
                          <a:latin typeface="Times New Roman" panose="02020603050405020304" pitchFamily="18" charset="0"/>
                          <a:cs typeface="Times New Roman" panose="02020603050405020304" pitchFamily="18" charset="0"/>
                        </a:rPr>
                        <a:t>2</a:t>
                      </a:r>
                    </a:p>
                  </a:txBody>
                  <a:tcPr>
                    <a:lnL w="12700" cap="flat" cmpd="sng" algn="ctr">
                      <a:noFill/>
                      <a:prstDash val="solid"/>
                      <a:round/>
                      <a:headEnd type="none" w="med" len="med"/>
                      <a:tailEnd type="none" w="med" len="med"/>
                    </a:lnL>
                  </a:tcPr>
                </a:tc>
                <a:tc>
                  <a:txBody>
                    <a:bodyPr/>
                    <a:lstStyle/>
                    <a:p>
                      <a:pPr algn="ctr"/>
                      <a:endParaRPr lang="en-US" sz="2400">
                        <a:latin typeface="Times New Roman" panose="02020603050405020304" pitchFamily="18" charset="0"/>
                        <a:cs typeface="Times New Roman" panose="02020603050405020304" pitchFamily="18" charset="0"/>
                      </a:endParaRP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lnR w="12700" cap="flat" cmpd="sng" algn="ctr">
                      <a:noFill/>
                      <a:prstDash val="solid"/>
                      <a:round/>
                      <a:headEnd type="none" w="med" len="med"/>
                      <a:tailEnd type="none" w="med" len="med"/>
                    </a:lnR>
                  </a:tcPr>
                </a:tc>
                <a:extLst>
                  <a:ext uri="{0D108BD9-81ED-4DB2-BD59-A6C34878D82A}">
                    <a16:rowId xmlns:a16="http://schemas.microsoft.com/office/drawing/2014/main" val="3588153385"/>
                  </a:ext>
                </a:extLst>
              </a:tr>
              <a:tr h="677636">
                <a:tc>
                  <a:txBody>
                    <a:bodyPr/>
                    <a:lstStyle/>
                    <a:p>
                      <a:pPr algn="ctr"/>
                      <a:r>
                        <a:rPr lang="en-US" sz="2400" dirty="0">
                          <a:latin typeface="Times New Roman" panose="02020603050405020304" pitchFamily="18" charset="0"/>
                          <a:cs typeface="Times New Roman" panose="02020603050405020304" pitchFamily="18" charset="0"/>
                        </a:rPr>
                        <a:t>3</a:t>
                      </a:r>
                    </a:p>
                  </a:txBody>
                  <a:tcPr>
                    <a:lnL w="12700" cap="flat" cmpd="sng" algn="ctr">
                      <a:noFill/>
                      <a:prstDash val="solid"/>
                      <a:round/>
                      <a:headEnd type="none" w="med" len="med"/>
                      <a:tailEnd type="none" w="med" len="med"/>
                    </a:lnL>
                    <a:lnB w="12700" cap="flat" cmpd="sng" algn="ctr">
                      <a:noFill/>
                      <a:prstDash val="solid"/>
                      <a:round/>
                      <a:headEnd type="none" w="med" len="med"/>
                      <a:tailEnd type="none" w="med" len="med"/>
                    </a:lnB>
                  </a:tcPr>
                </a:tc>
                <a:tc>
                  <a:txBody>
                    <a:bodyPr/>
                    <a:lstStyle/>
                    <a:p>
                      <a:pPr algn="ctr"/>
                      <a:endParaRPr lang="en-US" sz="2400">
                        <a:latin typeface="Times New Roman" panose="02020603050405020304" pitchFamily="18" charset="0"/>
                        <a:cs typeface="Times New Roman" panose="02020603050405020304" pitchFamily="18" charset="0"/>
                      </a:endParaRPr>
                    </a:p>
                  </a:txBody>
                  <a:tcPr>
                    <a:lnB w="12700" cap="flat" cmpd="sng" algn="ctr">
                      <a:noFill/>
                      <a:prstDash val="solid"/>
                      <a:round/>
                      <a:headEnd type="none" w="med" len="med"/>
                      <a:tailEnd type="none" w="med" len="med"/>
                    </a:lnB>
                  </a:tcPr>
                </a:tc>
                <a:tc>
                  <a:txBody>
                    <a:bodyPr/>
                    <a:lstStyle/>
                    <a:p>
                      <a:pPr algn="ctr"/>
                      <a:endParaRPr lang="en-US" sz="2400">
                        <a:latin typeface="Times New Roman" panose="02020603050405020304" pitchFamily="18" charset="0"/>
                        <a:cs typeface="Times New Roman" panose="02020603050405020304" pitchFamily="18" charset="0"/>
                      </a:endParaRPr>
                    </a:p>
                  </a:txBody>
                  <a:tcPr>
                    <a:lnB w="12700" cap="flat" cmpd="sng" algn="ctr">
                      <a:noFill/>
                      <a:prstDash val="solid"/>
                      <a:round/>
                      <a:headEnd type="none" w="med" len="med"/>
                      <a:tailEnd type="none" w="med" len="med"/>
                    </a:lnB>
                  </a:tcPr>
                </a:tc>
                <a:tc>
                  <a:txBody>
                    <a:bodyPr/>
                    <a:lstStyle/>
                    <a:p>
                      <a:pPr algn="ctr"/>
                      <a:endParaRPr lang="en-US" sz="2400">
                        <a:latin typeface="Times New Roman" panose="02020603050405020304" pitchFamily="18" charset="0"/>
                        <a:cs typeface="Times New Roman" panose="02020603050405020304" pitchFamily="18" charset="0"/>
                      </a:endParaRPr>
                    </a:p>
                  </a:txBody>
                  <a:tcPr>
                    <a:lnB w="12700" cap="flat" cmpd="sng" algn="ctr">
                      <a:noFill/>
                      <a:prstDash val="solid"/>
                      <a:round/>
                      <a:headEnd type="none" w="med" len="med"/>
                      <a:tailEnd type="none" w="med" len="med"/>
                    </a:lnB>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lnB w="12700" cap="flat" cmpd="sng" algn="ctr">
                      <a:noFill/>
                      <a:prstDash val="solid"/>
                      <a:round/>
                      <a:headEnd type="none" w="med" len="med"/>
                      <a:tailEnd type="none" w="med" len="med"/>
                    </a:lnB>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extLst>
                  <a:ext uri="{0D108BD9-81ED-4DB2-BD59-A6C34878D82A}">
                    <a16:rowId xmlns:a16="http://schemas.microsoft.com/office/drawing/2014/main" val="859186924"/>
                  </a:ext>
                </a:extLst>
              </a:tr>
            </a:tbl>
          </a:graphicData>
        </a:graphic>
      </p:graphicFrame>
      <p:sp>
        <p:nvSpPr>
          <p:cNvPr id="5" name="TextBox 4">
            <a:extLst>
              <a:ext uri="{FF2B5EF4-FFF2-40B4-BE49-F238E27FC236}">
                <a16:creationId xmlns:a16="http://schemas.microsoft.com/office/drawing/2014/main" id="{7FE58505-4B3A-0697-9CA8-70CD690B8FB9}"/>
              </a:ext>
            </a:extLst>
          </p:cNvPr>
          <p:cNvSpPr txBox="1"/>
          <p:nvPr/>
        </p:nvSpPr>
        <p:spPr>
          <a:xfrm>
            <a:off x="473428" y="2737024"/>
            <a:ext cx="867545"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#coin</a:t>
            </a:r>
          </a:p>
        </p:txBody>
      </p:sp>
      <p:sp>
        <p:nvSpPr>
          <p:cNvPr id="6" name="TextBox 5">
            <a:extLst>
              <a:ext uri="{FF2B5EF4-FFF2-40B4-BE49-F238E27FC236}">
                <a16:creationId xmlns:a16="http://schemas.microsoft.com/office/drawing/2014/main" id="{24AED32F-74D7-740C-832E-65F120A06166}"/>
              </a:ext>
            </a:extLst>
          </p:cNvPr>
          <p:cNvSpPr txBox="1"/>
          <p:nvPr/>
        </p:nvSpPr>
        <p:spPr>
          <a:xfrm>
            <a:off x="992230" y="2324809"/>
            <a:ext cx="697628"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sum</a:t>
            </a:r>
          </a:p>
        </p:txBody>
      </p:sp>
      <p:cxnSp>
        <p:nvCxnSpPr>
          <p:cNvPr id="8" name="Straight Connector 7">
            <a:extLst>
              <a:ext uri="{FF2B5EF4-FFF2-40B4-BE49-F238E27FC236}">
                <a16:creationId xmlns:a16="http://schemas.microsoft.com/office/drawing/2014/main" id="{6677177B-8A59-0CB4-25DD-136DBBA67A17}"/>
              </a:ext>
            </a:extLst>
          </p:cNvPr>
          <p:cNvCxnSpPr/>
          <p:nvPr/>
        </p:nvCxnSpPr>
        <p:spPr>
          <a:xfrm flipH="1" flipV="1">
            <a:off x="846215" y="2580355"/>
            <a:ext cx="835628" cy="618334"/>
          </a:xfrm>
          <a:prstGeom prst="line">
            <a:avLst/>
          </a:prstGeom>
          <a:ln w="19050"/>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81756D0F-3D17-081A-BBB3-2F5533BB51C1}"/>
              </a:ext>
            </a:extLst>
          </p:cNvPr>
          <p:cNvSpPr txBox="1"/>
          <p:nvPr/>
        </p:nvSpPr>
        <p:spPr>
          <a:xfrm>
            <a:off x="6877974" y="2324809"/>
            <a:ext cx="4483841" cy="2308324"/>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Ideas:</a:t>
            </a:r>
          </a:p>
          <a:p>
            <a:pPr marL="285750" indent="-285750">
              <a:buFontTx/>
              <a:buChar char="-"/>
            </a:pPr>
            <a:r>
              <a:rPr lang="en-US" sz="2400" dirty="0">
                <a:latin typeface="Times New Roman" panose="02020603050405020304" pitchFamily="18" charset="0"/>
                <a:cs typeface="Times New Roman" panose="02020603050405020304" pitchFamily="18" charset="0"/>
              </a:rPr>
              <a:t>Use a table to store solutions</a:t>
            </a:r>
          </a:p>
          <a:p>
            <a:pPr marL="285750" indent="-285750">
              <a:buFontTx/>
              <a:buChar char="-"/>
            </a:pPr>
            <a:r>
              <a:rPr lang="en-US" sz="2400" dirty="0">
                <a:latin typeface="Times New Roman" panose="02020603050405020304" pitchFamily="18" charset="0"/>
                <a:cs typeface="Times New Roman" panose="02020603050405020304" pitchFamily="18" charset="0"/>
              </a:rPr>
              <a:t>Number of ways = number of solutions include coins[</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and exclude coins[</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a:t>
            </a:r>
          </a:p>
          <a:p>
            <a:pPr marL="285750" indent="-285750">
              <a:buFontTx/>
              <a:buChar char="-"/>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498140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BFC08-DF3B-032C-F8ED-4B36AD0D71C0}"/>
              </a:ext>
            </a:extLst>
          </p:cNvPr>
          <p:cNvSpPr>
            <a:spLocks noGrp="1"/>
          </p:cNvSpPr>
          <p:nvPr>
            <p:ph type="title"/>
          </p:nvPr>
        </p:nvSpPr>
        <p:spPr/>
        <p:txBody>
          <a:bodyPr/>
          <a:lstStyle/>
          <a:p>
            <a:r>
              <a:rPr lang="en-US" dirty="0"/>
              <a:t>Solution 6</a:t>
            </a:r>
          </a:p>
        </p:txBody>
      </p:sp>
      <p:sp>
        <p:nvSpPr>
          <p:cNvPr id="3" name="Content Placeholder 2">
            <a:extLst>
              <a:ext uri="{FF2B5EF4-FFF2-40B4-BE49-F238E27FC236}">
                <a16:creationId xmlns:a16="http://schemas.microsoft.com/office/drawing/2014/main" id="{B5CB7FB2-7285-454E-6412-69F436D630FC}"/>
              </a:ext>
            </a:extLst>
          </p:cNvPr>
          <p:cNvSpPr>
            <a:spLocks noGrp="1"/>
          </p:cNvSpPr>
          <p:nvPr>
            <p:ph idx="1"/>
          </p:nvPr>
        </p:nvSpPr>
        <p:spPr/>
        <p:txBody>
          <a:bodyPr>
            <a:normAutofit/>
          </a:bodyPr>
          <a:lstStyle/>
          <a:p>
            <a:pPr marL="0" indent="0">
              <a:buNone/>
            </a:pPr>
            <a:r>
              <a:rPr lang="en-US" b="1" dirty="0"/>
              <a:t>Dynamic programming</a:t>
            </a:r>
            <a:endParaRPr lang="en-US" dirty="0"/>
          </a:p>
          <a:p>
            <a:pPr marL="0" indent="0">
              <a:buNone/>
            </a:pPr>
            <a:endParaRPr lang="en-US" b="1" dirty="0"/>
          </a:p>
          <a:p>
            <a:pPr marL="0" indent="0">
              <a:buNone/>
            </a:pPr>
            <a:endParaRPr lang="en-US" dirty="0"/>
          </a:p>
        </p:txBody>
      </p:sp>
      <p:graphicFrame>
        <p:nvGraphicFramePr>
          <p:cNvPr id="4" name="Table 4">
            <a:extLst>
              <a:ext uri="{FF2B5EF4-FFF2-40B4-BE49-F238E27FC236}">
                <a16:creationId xmlns:a16="http://schemas.microsoft.com/office/drawing/2014/main" id="{F7C87E41-4D5C-2EEF-58B6-5694EDD4F087}"/>
              </a:ext>
            </a:extLst>
          </p:cNvPr>
          <p:cNvGraphicFramePr>
            <a:graphicFrameLocks noGrp="1"/>
          </p:cNvGraphicFramePr>
          <p:nvPr/>
        </p:nvGraphicFramePr>
        <p:xfrm>
          <a:off x="838200" y="2530927"/>
          <a:ext cx="5040084" cy="2710544"/>
        </p:xfrm>
        <a:graphic>
          <a:graphicData uri="http://schemas.openxmlformats.org/drawingml/2006/table">
            <a:tbl>
              <a:tblPr firstRow="1" bandRow="1">
                <a:tableStyleId>{5940675A-B579-460E-94D1-54222C63F5DA}</a:tableStyleId>
              </a:tblPr>
              <a:tblGrid>
                <a:gridCol w="840014">
                  <a:extLst>
                    <a:ext uri="{9D8B030D-6E8A-4147-A177-3AD203B41FA5}">
                      <a16:colId xmlns:a16="http://schemas.microsoft.com/office/drawing/2014/main" val="2359592633"/>
                    </a:ext>
                  </a:extLst>
                </a:gridCol>
                <a:gridCol w="840014">
                  <a:extLst>
                    <a:ext uri="{9D8B030D-6E8A-4147-A177-3AD203B41FA5}">
                      <a16:colId xmlns:a16="http://schemas.microsoft.com/office/drawing/2014/main" val="1099127026"/>
                    </a:ext>
                  </a:extLst>
                </a:gridCol>
                <a:gridCol w="840014">
                  <a:extLst>
                    <a:ext uri="{9D8B030D-6E8A-4147-A177-3AD203B41FA5}">
                      <a16:colId xmlns:a16="http://schemas.microsoft.com/office/drawing/2014/main" val="2484027083"/>
                    </a:ext>
                  </a:extLst>
                </a:gridCol>
                <a:gridCol w="840014">
                  <a:extLst>
                    <a:ext uri="{9D8B030D-6E8A-4147-A177-3AD203B41FA5}">
                      <a16:colId xmlns:a16="http://schemas.microsoft.com/office/drawing/2014/main" val="3046407003"/>
                    </a:ext>
                  </a:extLst>
                </a:gridCol>
                <a:gridCol w="840014">
                  <a:extLst>
                    <a:ext uri="{9D8B030D-6E8A-4147-A177-3AD203B41FA5}">
                      <a16:colId xmlns:a16="http://schemas.microsoft.com/office/drawing/2014/main" val="4069681813"/>
                    </a:ext>
                  </a:extLst>
                </a:gridCol>
                <a:gridCol w="840014">
                  <a:extLst>
                    <a:ext uri="{9D8B030D-6E8A-4147-A177-3AD203B41FA5}">
                      <a16:colId xmlns:a16="http://schemas.microsoft.com/office/drawing/2014/main" val="1670058418"/>
                    </a:ext>
                  </a:extLst>
                </a:gridCol>
              </a:tblGrid>
              <a:tr h="677636">
                <a:tc>
                  <a:txBody>
                    <a:bodyPr/>
                    <a:lstStyle/>
                    <a:p>
                      <a:pPr algn="ctr"/>
                      <a:endParaRPr lang="en-US" sz="24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0</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1</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2</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3</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4</a:t>
                      </a: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217070704"/>
                  </a:ext>
                </a:extLst>
              </a:tr>
              <a:tr h="677636">
                <a:tc>
                  <a:txBody>
                    <a:bodyPr/>
                    <a:lstStyle/>
                    <a:p>
                      <a:pPr algn="ctr"/>
                      <a:r>
                        <a:rPr lang="en-US" sz="2400" dirty="0">
                          <a:latin typeface="Times New Roman" panose="02020603050405020304" pitchFamily="18" charset="0"/>
                          <a:cs typeface="Times New Roman" panose="02020603050405020304" pitchFamily="18" charset="0"/>
                        </a:rPr>
                        <a:t>1</a:t>
                      </a:r>
                    </a:p>
                  </a:txBody>
                  <a:tcPr>
                    <a:lnL w="12700" cap="flat" cmpd="sng" algn="ctr">
                      <a:noFill/>
                      <a:prstDash val="solid"/>
                      <a:round/>
                      <a:headEnd type="none" w="med" len="med"/>
                      <a:tailEnd type="none" w="med" len="med"/>
                    </a:lnL>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tc>
                <a:tc>
                  <a:txBody>
                    <a:bodyPr/>
                    <a:lstStyle/>
                    <a:p>
                      <a:pPr algn="ctr"/>
                      <a:endParaRPr lang="en-US" sz="2400">
                        <a:latin typeface="Times New Roman" panose="02020603050405020304" pitchFamily="18" charset="0"/>
                        <a:cs typeface="Times New Roman" panose="02020603050405020304" pitchFamily="18" charset="0"/>
                      </a:endParaRPr>
                    </a:p>
                  </a:txBody>
                  <a:tcPr>
                    <a:lnR w="12700" cap="flat" cmpd="sng" algn="ctr">
                      <a:noFill/>
                      <a:prstDash val="solid"/>
                      <a:round/>
                      <a:headEnd type="none" w="med" len="med"/>
                      <a:tailEnd type="none" w="med" len="med"/>
                    </a:lnR>
                  </a:tcPr>
                </a:tc>
                <a:extLst>
                  <a:ext uri="{0D108BD9-81ED-4DB2-BD59-A6C34878D82A}">
                    <a16:rowId xmlns:a16="http://schemas.microsoft.com/office/drawing/2014/main" val="2096273096"/>
                  </a:ext>
                </a:extLst>
              </a:tr>
              <a:tr h="677636">
                <a:tc>
                  <a:txBody>
                    <a:bodyPr/>
                    <a:lstStyle/>
                    <a:p>
                      <a:pPr algn="ctr"/>
                      <a:r>
                        <a:rPr lang="en-US" sz="2400" dirty="0">
                          <a:latin typeface="Times New Roman" panose="02020603050405020304" pitchFamily="18" charset="0"/>
                          <a:cs typeface="Times New Roman" panose="02020603050405020304" pitchFamily="18" charset="0"/>
                        </a:rPr>
                        <a:t>2</a:t>
                      </a:r>
                    </a:p>
                  </a:txBody>
                  <a:tcPr>
                    <a:lnL w="12700" cap="flat" cmpd="sng" algn="ctr">
                      <a:noFill/>
                      <a:prstDash val="solid"/>
                      <a:round/>
                      <a:headEnd type="none" w="med" len="med"/>
                      <a:tailEnd type="none" w="med" len="med"/>
                    </a:lnL>
                  </a:tcPr>
                </a:tc>
                <a:tc>
                  <a:txBody>
                    <a:bodyPr/>
                    <a:lstStyle/>
                    <a:p>
                      <a:pPr algn="ctr"/>
                      <a:endParaRPr lang="en-US" sz="2400">
                        <a:latin typeface="Times New Roman" panose="02020603050405020304" pitchFamily="18" charset="0"/>
                        <a:cs typeface="Times New Roman" panose="02020603050405020304" pitchFamily="18" charset="0"/>
                      </a:endParaRP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lnR w="12700" cap="flat" cmpd="sng" algn="ctr">
                      <a:noFill/>
                      <a:prstDash val="solid"/>
                      <a:round/>
                      <a:headEnd type="none" w="med" len="med"/>
                      <a:tailEnd type="none" w="med" len="med"/>
                    </a:lnR>
                  </a:tcPr>
                </a:tc>
                <a:extLst>
                  <a:ext uri="{0D108BD9-81ED-4DB2-BD59-A6C34878D82A}">
                    <a16:rowId xmlns:a16="http://schemas.microsoft.com/office/drawing/2014/main" val="3588153385"/>
                  </a:ext>
                </a:extLst>
              </a:tr>
              <a:tr h="677636">
                <a:tc>
                  <a:txBody>
                    <a:bodyPr/>
                    <a:lstStyle/>
                    <a:p>
                      <a:pPr algn="ctr"/>
                      <a:r>
                        <a:rPr lang="en-US" sz="2400" dirty="0">
                          <a:latin typeface="Times New Roman" panose="02020603050405020304" pitchFamily="18" charset="0"/>
                          <a:cs typeface="Times New Roman" panose="02020603050405020304" pitchFamily="18" charset="0"/>
                        </a:rPr>
                        <a:t>3</a:t>
                      </a:r>
                    </a:p>
                  </a:txBody>
                  <a:tcPr>
                    <a:lnL w="12700" cap="flat" cmpd="sng" algn="ctr">
                      <a:noFill/>
                      <a:prstDash val="solid"/>
                      <a:round/>
                      <a:headEnd type="none" w="med" len="med"/>
                      <a:tailEnd type="none" w="med" len="med"/>
                    </a:lnL>
                    <a:lnB w="12700" cap="flat" cmpd="sng" algn="ctr">
                      <a:noFill/>
                      <a:prstDash val="solid"/>
                      <a:round/>
                      <a:headEnd type="none" w="med" len="med"/>
                      <a:tailEnd type="none" w="med" len="med"/>
                    </a:lnB>
                  </a:tcPr>
                </a:tc>
                <a:tc>
                  <a:txBody>
                    <a:bodyPr/>
                    <a:lstStyle/>
                    <a:p>
                      <a:pPr algn="ctr"/>
                      <a:endParaRPr lang="en-US" sz="2400">
                        <a:latin typeface="Times New Roman" panose="02020603050405020304" pitchFamily="18" charset="0"/>
                        <a:cs typeface="Times New Roman" panose="02020603050405020304" pitchFamily="18" charset="0"/>
                      </a:endParaRPr>
                    </a:p>
                  </a:txBody>
                  <a:tcPr>
                    <a:lnB w="12700" cap="flat" cmpd="sng" algn="ctr">
                      <a:noFill/>
                      <a:prstDash val="solid"/>
                      <a:round/>
                      <a:headEnd type="none" w="med" len="med"/>
                      <a:tailEnd type="none" w="med" len="med"/>
                    </a:lnB>
                  </a:tcPr>
                </a:tc>
                <a:tc>
                  <a:txBody>
                    <a:bodyPr/>
                    <a:lstStyle/>
                    <a:p>
                      <a:pPr algn="ctr"/>
                      <a:endParaRPr lang="en-US" sz="2400">
                        <a:latin typeface="Times New Roman" panose="02020603050405020304" pitchFamily="18" charset="0"/>
                        <a:cs typeface="Times New Roman" panose="02020603050405020304" pitchFamily="18" charset="0"/>
                      </a:endParaRPr>
                    </a:p>
                  </a:txBody>
                  <a:tcPr>
                    <a:lnB w="12700" cap="flat" cmpd="sng" algn="ctr">
                      <a:noFill/>
                      <a:prstDash val="solid"/>
                      <a:round/>
                      <a:headEnd type="none" w="med" len="med"/>
                      <a:tailEnd type="none" w="med" len="med"/>
                    </a:lnB>
                  </a:tcPr>
                </a:tc>
                <a:tc>
                  <a:txBody>
                    <a:bodyPr/>
                    <a:lstStyle/>
                    <a:p>
                      <a:pPr algn="ctr"/>
                      <a:endParaRPr lang="en-US" sz="2400">
                        <a:latin typeface="Times New Roman" panose="02020603050405020304" pitchFamily="18" charset="0"/>
                        <a:cs typeface="Times New Roman" panose="02020603050405020304" pitchFamily="18" charset="0"/>
                      </a:endParaRPr>
                    </a:p>
                  </a:txBody>
                  <a:tcPr>
                    <a:lnB w="12700" cap="flat" cmpd="sng" algn="ctr">
                      <a:noFill/>
                      <a:prstDash val="solid"/>
                      <a:round/>
                      <a:headEnd type="none" w="med" len="med"/>
                      <a:tailEnd type="none" w="med" len="med"/>
                    </a:lnB>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lnB w="12700" cap="flat" cmpd="sng" algn="ctr">
                      <a:noFill/>
                      <a:prstDash val="solid"/>
                      <a:round/>
                      <a:headEnd type="none" w="med" len="med"/>
                      <a:tailEnd type="none" w="med" len="med"/>
                    </a:lnB>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extLst>
                  <a:ext uri="{0D108BD9-81ED-4DB2-BD59-A6C34878D82A}">
                    <a16:rowId xmlns:a16="http://schemas.microsoft.com/office/drawing/2014/main" val="859186924"/>
                  </a:ext>
                </a:extLst>
              </a:tr>
            </a:tbl>
          </a:graphicData>
        </a:graphic>
      </p:graphicFrame>
      <p:sp>
        <p:nvSpPr>
          <p:cNvPr id="5" name="TextBox 4">
            <a:extLst>
              <a:ext uri="{FF2B5EF4-FFF2-40B4-BE49-F238E27FC236}">
                <a16:creationId xmlns:a16="http://schemas.microsoft.com/office/drawing/2014/main" id="{7FE58505-4B3A-0697-9CA8-70CD690B8FB9}"/>
              </a:ext>
            </a:extLst>
          </p:cNvPr>
          <p:cNvSpPr txBox="1"/>
          <p:nvPr/>
        </p:nvSpPr>
        <p:spPr>
          <a:xfrm>
            <a:off x="473428" y="2737024"/>
            <a:ext cx="867545"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#coin</a:t>
            </a:r>
          </a:p>
        </p:txBody>
      </p:sp>
      <p:sp>
        <p:nvSpPr>
          <p:cNvPr id="6" name="TextBox 5">
            <a:extLst>
              <a:ext uri="{FF2B5EF4-FFF2-40B4-BE49-F238E27FC236}">
                <a16:creationId xmlns:a16="http://schemas.microsoft.com/office/drawing/2014/main" id="{24AED32F-74D7-740C-832E-65F120A06166}"/>
              </a:ext>
            </a:extLst>
          </p:cNvPr>
          <p:cNvSpPr txBox="1"/>
          <p:nvPr/>
        </p:nvSpPr>
        <p:spPr>
          <a:xfrm>
            <a:off x="992230" y="2324809"/>
            <a:ext cx="697628"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sum</a:t>
            </a:r>
          </a:p>
        </p:txBody>
      </p:sp>
      <p:cxnSp>
        <p:nvCxnSpPr>
          <p:cNvPr id="8" name="Straight Connector 7">
            <a:extLst>
              <a:ext uri="{FF2B5EF4-FFF2-40B4-BE49-F238E27FC236}">
                <a16:creationId xmlns:a16="http://schemas.microsoft.com/office/drawing/2014/main" id="{6677177B-8A59-0CB4-25DD-136DBBA67A17}"/>
              </a:ext>
            </a:extLst>
          </p:cNvPr>
          <p:cNvCxnSpPr/>
          <p:nvPr/>
        </p:nvCxnSpPr>
        <p:spPr>
          <a:xfrm flipH="1" flipV="1">
            <a:off x="846215" y="2580355"/>
            <a:ext cx="835628" cy="618334"/>
          </a:xfrm>
          <a:prstGeom prst="line">
            <a:avLst/>
          </a:prstGeom>
          <a:ln w="19050"/>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81756D0F-3D17-081A-BBB3-2F5533BB51C1}"/>
              </a:ext>
            </a:extLst>
          </p:cNvPr>
          <p:cNvSpPr txBox="1"/>
          <p:nvPr/>
        </p:nvSpPr>
        <p:spPr>
          <a:xfrm>
            <a:off x="6861944" y="2404727"/>
            <a:ext cx="4483841" cy="830997"/>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Fill in the table number of ways when use coins {1, 2, 3}</a:t>
            </a:r>
          </a:p>
        </p:txBody>
      </p:sp>
    </p:spTree>
    <p:extLst>
      <p:ext uri="{BB962C8B-B14F-4D97-AF65-F5344CB8AC3E}">
        <p14:creationId xmlns:p14="http://schemas.microsoft.com/office/powerpoint/2010/main" val="27554073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BFC08-DF3B-032C-F8ED-4B36AD0D71C0}"/>
              </a:ext>
            </a:extLst>
          </p:cNvPr>
          <p:cNvSpPr>
            <a:spLocks noGrp="1"/>
          </p:cNvSpPr>
          <p:nvPr>
            <p:ph type="title"/>
          </p:nvPr>
        </p:nvSpPr>
        <p:spPr/>
        <p:txBody>
          <a:bodyPr/>
          <a:lstStyle/>
          <a:p>
            <a:r>
              <a:rPr lang="en-US" dirty="0"/>
              <a:t>Solution 6</a:t>
            </a:r>
          </a:p>
        </p:txBody>
      </p:sp>
      <p:sp>
        <p:nvSpPr>
          <p:cNvPr id="3" name="Content Placeholder 2">
            <a:extLst>
              <a:ext uri="{FF2B5EF4-FFF2-40B4-BE49-F238E27FC236}">
                <a16:creationId xmlns:a16="http://schemas.microsoft.com/office/drawing/2014/main" id="{B5CB7FB2-7285-454E-6412-69F436D630FC}"/>
              </a:ext>
            </a:extLst>
          </p:cNvPr>
          <p:cNvSpPr>
            <a:spLocks noGrp="1"/>
          </p:cNvSpPr>
          <p:nvPr>
            <p:ph idx="1"/>
          </p:nvPr>
        </p:nvSpPr>
        <p:spPr/>
        <p:txBody>
          <a:bodyPr>
            <a:normAutofit/>
          </a:bodyPr>
          <a:lstStyle/>
          <a:p>
            <a:pPr marL="0" indent="0">
              <a:buNone/>
            </a:pPr>
            <a:r>
              <a:rPr lang="en-US" b="1" dirty="0"/>
              <a:t>Dynamic programming</a:t>
            </a:r>
            <a:endParaRPr lang="en-US" dirty="0"/>
          </a:p>
          <a:p>
            <a:pPr marL="0" indent="0">
              <a:buNone/>
            </a:pPr>
            <a:endParaRPr lang="en-US" b="1" dirty="0"/>
          </a:p>
          <a:p>
            <a:pPr marL="0" indent="0">
              <a:buNone/>
            </a:pPr>
            <a:endParaRPr lang="en-US" dirty="0"/>
          </a:p>
        </p:txBody>
      </p:sp>
      <p:graphicFrame>
        <p:nvGraphicFramePr>
          <p:cNvPr id="4" name="Table 4">
            <a:extLst>
              <a:ext uri="{FF2B5EF4-FFF2-40B4-BE49-F238E27FC236}">
                <a16:creationId xmlns:a16="http://schemas.microsoft.com/office/drawing/2014/main" id="{F7C87E41-4D5C-2EEF-58B6-5694EDD4F087}"/>
              </a:ext>
            </a:extLst>
          </p:cNvPr>
          <p:cNvGraphicFramePr>
            <a:graphicFrameLocks noGrp="1"/>
          </p:cNvGraphicFramePr>
          <p:nvPr>
            <p:extLst>
              <p:ext uri="{D42A27DB-BD31-4B8C-83A1-F6EECF244321}">
                <p14:modId xmlns:p14="http://schemas.microsoft.com/office/powerpoint/2010/main" val="3632067952"/>
              </p:ext>
            </p:extLst>
          </p:nvPr>
        </p:nvGraphicFramePr>
        <p:xfrm>
          <a:off x="838200" y="2530927"/>
          <a:ext cx="5040084" cy="1355272"/>
        </p:xfrm>
        <a:graphic>
          <a:graphicData uri="http://schemas.openxmlformats.org/drawingml/2006/table">
            <a:tbl>
              <a:tblPr firstRow="1" bandRow="1">
                <a:tableStyleId>{5940675A-B579-460E-94D1-54222C63F5DA}</a:tableStyleId>
              </a:tblPr>
              <a:tblGrid>
                <a:gridCol w="840014">
                  <a:extLst>
                    <a:ext uri="{9D8B030D-6E8A-4147-A177-3AD203B41FA5}">
                      <a16:colId xmlns:a16="http://schemas.microsoft.com/office/drawing/2014/main" val="2359592633"/>
                    </a:ext>
                  </a:extLst>
                </a:gridCol>
                <a:gridCol w="840014">
                  <a:extLst>
                    <a:ext uri="{9D8B030D-6E8A-4147-A177-3AD203B41FA5}">
                      <a16:colId xmlns:a16="http://schemas.microsoft.com/office/drawing/2014/main" val="1099127026"/>
                    </a:ext>
                  </a:extLst>
                </a:gridCol>
                <a:gridCol w="840014">
                  <a:extLst>
                    <a:ext uri="{9D8B030D-6E8A-4147-A177-3AD203B41FA5}">
                      <a16:colId xmlns:a16="http://schemas.microsoft.com/office/drawing/2014/main" val="2484027083"/>
                    </a:ext>
                  </a:extLst>
                </a:gridCol>
                <a:gridCol w="840014">
                  <a:extLst>
                    <a:ext uri="{9D8B030D-6E8A-4147-A177-3AD203B41FA5}">
                      <a16:colId xmlns:a16="http://schemas.microsoft.com/office/drawing/2014/main" val="3046407003"/>
                    </a:ext>
                  </a:extLst>
                </a:gridCol>
                <a:gridCol w="840014">
                  <a:extLst>
                    <a:ext uri="{9D8B030D-6E8A-4147-A177-3AD203B41FA5}">
                      <a16:colId xmlns:a16="http://schemas.microsoft.com/office/drawing/2014/main" val="4069681813"/>
                    </a:ext>
                  </a:extLst>
                </a:gridCol>
                <a:gridCol w="840014">
                  <a:extLst>
                    <a:ext uri="{9D8B030D-6E8A-4147-A177-3AD203B41FA5}">
                      <a16:colId xmlns:a16="http://schemas.microsoft.com/office/drawing/2014/main" val="1670058418"/>
                    </a:ext>
                  </a:extLst>
                </a:gridCol>
              </a:tblGrid>
              <a:tr h="677636">
                <a:tc>
                  <a:txBody>
                    <a:bodyPr/>
                    <a:lstStyle/>
                    <a:p>
                      <a:pPr algn="ctr"/>
                      <a:endParaRPr lang="en-US" sz="24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0</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1</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2</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3</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4</a:t>
                      </a: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217070704"/>
                  </a:ext>
                </a:extLst>
              </a:tr>
              <a:tr h="677636">
                <a:tc>
                  <a:txBody>
                    <a:bodyPr/>
                    <a:lstStyle/>
                    <a:p>
                      <a:pPr algn="ctr"/>
                      <a:r>
                        <a:rPr lang="en-US" sz="2400" dirty="0">
                          <a:latin typeface="Times New Roman" panose="02020603050405020304" pitchFamily="18" charset="0"/>
                          <a:cs typeface="Times New Roman" panose="02020603050405020304" pitchFamily="18" charset="0"/>
                        </a:rPr>
                        <a:t>1</a:t>
                      </a:r>
                    </a:p>
                  </a:txBody>
                  <a:tcPr>
                    <a:lnL w="12700" cap="flat" cmpd="sng" algn="ctr">
                      <a:noFill/>
                      <a:prstDash val="solid"/>
                      <a:round/>
                      <a:headEnd type="none" w="med" len="med"/>
                      <a:tailEnd type="none" w="med" len="med"/>
                    </a:lnL>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lnR w="12700" cap="flat" cmpd="sng" algn="ctr">
                      <a:noFill/>
                      <a:prstDash val="solid"/>
                      <a:round/>
                      <a:headEnd type="none" w="med" len="med"/>
                      <a:tailEnd type="none" w="med" len="med"/>
                    </a:lnR>
                  </a:tcPr>
                </a:tc>
                <a:extLst>
                  <a:ext uri="{0D108BD9-81ED-4DB2-BD59-A6C34878D82A}">
                    <a16:rowId xmlns:a16="http://schemas.microsoft.com/office/drawing/2014/main" val="2096273096"/>
                  </a:ext>
                </a:extLst>
              </a:tr>
            </a:tbl>
          </a:graphicData>
        </a:graphic>
      </p:graphicFrame>
      <p:sp>
        <p:nvSpPr>
          <p:cNvPr id="5" name="TextBox 4">
            <a:extLst>
              <a:ext uri="{FF2B5EF4-FFF2-40B4-BE49-F238E27FC236}">
                <a16:creationId xmlns:a16="http://schemas.microsoft.com/office/drawing/2014/main" id="{7FE58505-4B3A-0697-9CA8-70CD690B8FB9}"/>
              </a:ext>
            </a:extLst>
          </p:cNvPr>
          <p:cNvSpPr txBox="1"/>
          <p:nvPr/>
        </p:nvSpPr>
        <p:spPr>
          <a:xfrm>
            <a:off x="473428" y="2737024"/>
            <a:ext cx="867545"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#coin</a:t>
            </a:r>
          </a:p>
        </p:txBody>
      </p:sp>
      <p:sp>
        <p:nvSpPr>
          <p:cNvPr id="6" name="TextBox 5">
            <a:extLst>
              <a:ext uri="{FF2B5EF4-FFF2-40B4-BE49-F238E27FC236}">
                <a16:creationId xmlns:a16="http://schemas.microsoft.com/office/drawing/2014/main" id="{24AED32F-74D7-740C-832E-65F120A06166}"/>
              </a:ext>
            </a:extLst>
          </p:cNvPr>
          <p:cNvSpPr txBox="1"/>
          <p:nvPr/>
        </p:nvSpPr>
        <p:spPr>
          <a:xfrm>
            <a:off x="992230" y="2324809"/>
            <a:ext cx="697628"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sum</a:t>
            </a:r>
          </a:p>
        </p:txBody>
      </p:sp>
      <p:cxnSp>
        <p:nvCxnSpPr>
          <p:cNvPr id="8" name="Straight Connector 7">
            <a:extLst>
              <a:ext uri="{FF2B5EF4-FFF2-40B4-BE49-F238E27FC236}">
                <a16:creationId xmlns:a16="http://schemas.microsoft.com/office/drawing/2014/main" id="{6677177B-8A59-0CB4-25DD-136DBBA67A17}"/>
              </a:ext>
            </a:extLst>
          </p:cNvPr>
          <p:cNvCxnSpPr/>
          <p:nvPr/>
        </p:nvCxnSpPr>
        <p:spPr>
          <a:xfrm flipH="1" flipV="1">
            <a:off x="846215" y="2580355"/>
            <a:ext cx="835628" cy="618334"/>
          </a:xfrm>
          <a:prstGeom prst="line">
            <a:avLst/>
          </a:prstGeom>
          <a:ln w="19050"/>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81756D0F-3D17-081A-BBB3-2F5533BB51C1}"/>
                  </a:ext>
                </a:extLst>
              </p:cNvPr>
              <p:cNvSpPr txBox="1"/>
              <p:nvPr/>
            </p:nvSpPr>
            <p:spPr>
              <a:xfrm>
                <a:off x="6509288" y="2404727"/>
                <a:ext cx="4836497" cy="2308324"/>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Let’s begin with coin “1”.</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There is only </a:t>
                </a:r>
                <a:r>
                  <a:rPr lang="en-US" sz="2400" b="1" dirty="0">
                    <a:latin typeface="Times New Roman" panose="02020603050405020304" pitchFamily="18" charset="0"/>
                    <a:cs typeface="Times New Roman" panose="02020603050405020304" pitchFamily="18" charset="0"/>
                  </a:rPr>
                  <a:t>one way</a:t>
                </a:r>
                <a:r>
                  <a:rPr lang="en-US" sz="2400" dirty="0">
                    <a:latin typeface="Times New Roman" panose="02020603050405020304" pitchFamily="18" charset="0"/>
                    <a:cs typeface="Times New Roman" panose="02020603050405020304" pitchFamily="18" charset="0"/>
                  </a:rPr>
                  <a:t> to use coin “1” to make sum=0 by not choosing.</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There is only </a:t>
                </a:r>
                <a:r>
                  <a:rPr lang="en-US" sz="2400" b="1" dirty="0">
                    <a:latin typeface="Times New Roman" panose="02020603050405020304" pitchFamily="18" charset="0"/>
                    <a:cs typeface="Times New Roman" panose="02020603050405020304" pitchFamily="18" charset="0"/>
                  </a:rPr>
                  <a:t>one way</a:t>
                </a:r>
                <a:r>
                  <a:rPr lang="en-US" sz="2400" dirty="0">
                    <a:latin typeface="Times New Roman" panose="02020603050405020304" pitchFamily="18" charset="0"/>
                    <a:cs typeface="Times New Roman" panose="02020603050405020304" pitchFamily="18" charset="0"/>
                  </a:rPr>
                  <a:t> to use coin “1” to make sum </a:t>
                </a:r>
                <a14:m>
                  <m:oMath xmlns:m="http://schemas.openxmlformats.org/officeDocument/2006/math">
                    <m:r>
                      <a:rPr lang="en-US" sz="240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cs typeface="Times New Roman" panose="02020603050405020304" pitchFamily="18" charset="0"/>
                  </a:rPr>
                  <a:t> {0, 1, 2, 3, 4} </a:t>
                </a:r>
              </a:p>
            </p:txBody>
          </p:sp>
        </mc:Choice>
        <mc:Fallback xmlns="">
          <p:sp>
            <p:nvSpPr>
              <p:cNvPr id="9" name="TextBox 8">
                <a:extLst>
                  <a:ext uri="{FF2B5EF4-FFF2-40B4-BE49-F238E27FC236}">
                    <a16:creationId xmlns:a16="http://schemas.microsoft.com/office/drawing/2014/main" id="{81756D0F-3D17-081A-BBB3-2F5533BB51C1}"/>
                  </a:ext>
                </a:extLst>
              </p:cNvPr>
              <p:cNvSpPr txBox="1">
                <a:spLocks noRot="1" noChangeAspect="1" noMove="1" noResize="1" noEditPoints="1" noAdjustHandles="1" noChangeArrowheads="1" noChangeShapeType="1" noTextEdit="1"/>
              </p:cNvSpPr>
              <p:nvPr/>
            </p:nvSpPr>
            <p:spPr>
              <a:xfrm>
                <a:off x="6509288" y="2404727"/>
                <a:ext cx="4836497" cy="2308324"/>
              </a:xfrm>
              <a:prstGeom prst="rect">
                <a:avLst/>
              </a:prstGeom>
              <a:blipFill>
                <a:blip r:embed="rId3"/>
                <a:stretch>
                  <a:fillRect l="-2094" t="-2186" b="-4918"/>
                </a:stretch>
              </a:blipFill>
            </p:spPr>
            <p:txBody>
              <a:bodyPr/>
              <a:lstStyle/>
              <a:p>
                <a:r>
                  <a:rPr lang="en-US">
                    <a:noFill/>
                  </a:rPr>
                  <a:t> </a:t>
                </a:r>
              </a:p>
            </p:txBody>
          </p:sp>
        </mc:Fallback>
      </mc:AlternateContent>
    </p:spTree>
    <p:extLst>
      <p:ext uri="{BB962C8B-B14F-4D97-AF65-F5344CB8AC3E}">
        <p14:creationId xmlns:p14="http://schemas.microsoft.com/office/powerpoint/2010/main" val="4173955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BFC08-DF3B-032C-F8ED-4B36AD0D71C0}"/>
              </a:ext>
            </a:extLst>
          </p:cNvPr>
          <p:cNvSpPr>
            <a:spLocks noGrp="1"/>
          </p:cNvSpPr>
          <p:nvPr>
            <p:ph type="title"/>
          </p:nvPr>
        </p:nvSpPr>
        <p:spPr/>
        <p:txBody>
          <a:bodyPr/>
          <a:lstStyle/>
          <a:p>
            <a:r>
              <a:rPr lang="en-US" dirty="0"/>
              <a:t>Solution 6</a:t>
            </a:r>
          </a:p>
        </p:txBody>
      </p:sp>
      <p:sp>
        <p:nvSpPr>
          <p:cNvPr id="3" name="Content Placeholder 2">
            <a:extLst>
              <a:ext uri="{FF2B5EF4-FFF2-40B4-BE49-F238E27FC236}">
                <a16:creationId xmlns:a16="http://schemas.microsoft.com/office/drawing/2014/main" id="{B5CB7FB2-7285-454E-6412-69F436D630FC}"/>
              </a:ext>
            </a:extLst>
          </p:cNvPr>
          <p:cNvSpPr>
            <a:spLocks noGrp="1"/>
          </p:cNvSpPr>
          <p:nvPr>
            <p:ph idx="1"/>
          </p:nvPr>
        </p:nvSpPr>
        <p:spPr/>
        <p:txBody>
          <a:bodyPr>
            <a:normAutofit/>
          </a:bodyPr>
          <a:lstStyle/>
          <a:p>
            <a:pPr marL="0" indent="0">
              <a:buNone/>
            </a:pPr>
            <a:r>
              <a:rPr lang="en-US" b="1" dirty="0"/>
              <a:t>Dynamic programming</a:t>
            </a:r>
            <a:endParaRPr lang="en-US" dirty="0"/>
          </a:p>
          <a:p>
            <a:pPr marL="0" indent="0">
              <a:buNone/>
            </a:pPr>
            <a:endParaRPr lang="en-US" b="1" dirty="0"/>
          </a:p>
          <a:p>
            <a:pPr marL="0" indent="0">
              <a:buNone/>
            </a:pPr>
            <a:endParaRPr lang="en-US" dirty="0"/>
          </a:p>
        </p:txBody>
      </p:sp>
      <p:sp>
        <p:nvSpPr>
          <p:cNvPr id="9" name="TextBox 8">
            <a:extLst>
              <a:ext uri="{FF2B5EF4-FFF2-40B4-BE49-F238E27FC236}">
                <a16:creationId xmlns:a16="http://schemas.microsoft.com/office/drawing/2014/main" id="{81756D0F-3D17-081A-BBB3-2F5533BB51C1}"/>
              </a:ext>
            </a:extLst>
          </p:cNvPr>
          <p:cNvSpPr txBox="1"/>
          <p:nvPr/>
        </p:nvSpPr>
        <p:spPr>
          <a:xfrm>
            <a:off x="6509288" y="2404727"/>
            <a:ext cx="4836497" cy="1569660"/>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Introduce coin ‘2’.</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There is only </a:t>
            </a:r>
            <a:r>
              <a:rPr lang="en-US" sz="2400" b="1" dirty="0">
                <a:latin typeface="Times New Roman" panose="02020603050405020304" pitchFamily="18" charset="0"/>
                <a:cs typeface="Times New Roman" panose="02020603050405020304" pitchFamily="18" charset="0"/>
              </a:rPr>
              <a:t>one way</a:t>
            </a:r>
            <a:r>
              <a:rPr lang="en-US" sz="2400" dirty="0">
                <a:latin typeface="Times New Roman" panose="02020603050405020304" pitchFamily="18" charset="0"/>
                <a:cs typeface="Times New Roman" panose="02020603050405020304" pitchFamily="18" charset="0"/>
              </a:rPr>
              <a:t> to use coin “2” and “1” to make sum=0 by not choosing coin “2” and “1”.</a:t>
            </a:r>
          </a:p>
        </p:txBody>
      </p:sp>
      <p:graphicFrame>
        <p:nvGraphicFramePr>
          <p:cNvPr id="7" name="Table 4">
            <a:extLst>
              <a:ext uri="{FF2B5EF4-FFF2-40B4-BE49-F238E27FC236}">
                <a16:creationId xmlns:a16="http://schemas.microsoft.com/office/drawing/2014/main" id="{48D22A42-CA00-9571-A706-C15CA11EDF26}"/>
              </a:ext>
            </a:extLst>
          </p:cNvPr>
          <p:cNvGraphicFramePr>
            <a:graphicFrameLocks noGrp="1"/>
          </p:cNvGraphicFramePr>
          <p:nvPr>
            <p:extLst>
              <p:ext uri="{D42A27DB-BD31-4B8C-83A1-F6EECF244321}">
                <p14:modId xmlns:p14="http://schemas.microsoft.com/office/powerpoint/2010/main" val="2551567371"/>
              </p:ext>
            </p:extLst>
          </p:nvPr>
        </p:nvGraphicFramePr>
        <p:xfrm>
          <a:off x="838200" y="2530927"/>
          <a:ext cx="5040084" cy="2032908"/>
        </p:xfrm>
        <a:graphic>
          <a:graphicData uri="http://schemas.openxmlformats.org/drawingml/2006/table">
            <a:tbl>
              <a:tblPr firstRow="1" bandRow="1">
                <a:tableStyleId>{5940675A-B579-460E-94D1-54222C63F5DA}</a:tableStyleId>
              </a:tblPr>
              <a:tblGrid>
                <a:gridCol w="840014">
                  <a:extLst>
                    <a:ext uri="{9D8B030D-6E8A-4147-A177-3AD203B41FA5}">
                      <a16:colId xmlns:a16="http://schemas.microsoft.com/office/drawing/2014/main" val="2359592633"/>
                    </a:ext>
                  </a:extLst>
                </a:gridCol>
                <a:gridCol w="840014">
                  <a:extLst>
                    <a:ext uri="{9D8B030D-6E8A-4147-A177-3AD203B41FA5}">
                      <a16:colId xmlns:a16="http://schemas.microsoft.com/office/drawing/2014/main" val="1099127026"/>
                    </a:ext>
                  </a:extLst>
                </a:gridCol>
                <a:gridCol w="840014">
                  <a:extLst>
                    <a:ext uri="{9D8B030D-6E8A-4147-A177-3AD203B41FA5}">
                      <a16:colId xmlns:a16="http://schemas.microsoft.com/office/drawing/2014/main" val="2484027083"/>
                    </a:ext>
                  </a:extLst>
                </a:gridCol>
                <a:gridCol w="840014">
                  <a:extLst>
                    <a:ext uri="{9D8B030D-6E8A-4147-A177-3AD203B41FA5}">
                      <a16:colId xmlns:a16="http://schemas.microsoft.com/office/drawing/2014/main" val="3046407003"/>
                    </a:ext>
                  </a:extLst>
                </a:gridCol>
                <a:gridCol w="840014">
                  <a:extLst>
                    <a:ext uri="{9D8B030D-6E8A-4147-A177-3AD203B41FA5}">
                      <a16:colId xmlns:a16="http://schemas.microsoft.com/office/drawing/2014/main" val="4069681813"/>
                    </a:ext>
                  </a:extLst>
                </a:gridCol>
                <a:gridCol w="840014">
                  <a:extLst>
                    <a:ext uri="{9D8B030D-6E8A-4147-A177-3AD203B41FA5}">
                      <a16:colId xmlns:a16="http://schemas.microsoft.com/office/drawing/2014/main" val="1670058418"/>
                    </a:ext>
                  </a:extLst>
                </a:gridCol>
              </a:tblGrid>
              <a:tr h="677636">
                <a:tc>
                  <a:txBody>
                    <a:bodyPr/>
                    <a:lstStyle/>
                    <a:p>
                      <a:pPr algn="ctr"/>
                      <a:endParaRPr lang="en-US" sz="24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0</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1</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2</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3</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4</a:t>
                      </a: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217070704"/>
                  </a:ext>
                </a:extLst>
              </a:tr>
              <a:tr h="677636">
                <a:tc>
                  <a:txBody>
                    <a:bodyPr/>
                    <a:lstStyle/>
                    <a:p>
                      <a:pPr algn="ctr"/>
                      <a:r>
                        <a:rPr lang="en-US" sz="2400" dirty="0">
                          <a:latin typeface="Times New Roman" panose="02020603050405020304" pitchFamily="18" charset="0"/>
                          <a:cs typeface="Times New Roman" panose="02020603050405020304" pitchFamily="18" charset="0"/>
                        </a:rPr>
                        <a:t>1</a:t>
                      </a:r>
                    </a:p>
                  </a:txBody>
                  <a:tcPr>
                    <a:lnL w="12700" cap="flat" cmpd="sng" algn="ctr">
                      <a:noFill/>
                      <a:prstDash val="solid"/>
                      <a:round/>
                      <a:headEnd type="none" w="med" len="med"/>
                      <a:tailEnd type="none" w="med" len="med"/>
                    </a:lnL>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lnR w="12700" cap="flat" cmpd="sng" algn="ctr">
                      <a:noFill/>
                      <a:prstDash val="solid"/>
                      <a:round/>
                      <a:headEnd type="none" w="med" len="med"/>
                      <a:tailEnd type="none" w="med" len="med"/>
                    </a:lnR>
                  </a:tcPr>
                </a:tc>
                <a:extLst>
                  <a:ext uri="{0D108BD9-81ED-4DB2-BD59-A6C34878D82A}">
                    <a16:rowId xmlns:a16="http://schemas.microsoft.com/office/drawing/2014/main" val="2096273096"/>
                  </a:ext>
                </a:extLst>
              </a:tr>
              <a:tr h="677636">
                <a:tc>
                  <a:txBody>
                    <a:bodyPr/>
                    <a:lstStyle/>
                    <a:p>
                      <a:pPr algn="ctr"/>
                      <a:r>
                        <a:rPr lang="en-US" sz="2400" dirty="0">
                          <a:latin typeface="Times New Roman" panose="02020603050405020304" pitchFamily="18" charset="0"/>
                          <a:cs typeface="Times New Roman" panose="02020603050405020304" pitchFamily="18" charset="0"/>
                        </a:rPr>
                        <a:t>2</a:t>
                      </a:r>
                    </a:p>
                  </a:txBody>
                  <a:tcPr>
                    <a:lnL w="12700" cap="flat" cmpd="sng" algn="ctr">
                      <a:noFill/>
                      <a:prstDash val="solid"/>
                      <a:round/>
                      <a:headEnd type="none" w="med" len="med"/>
                      <a:tailEnd type="none" w="med" len="med"/>
                    </a:lnL>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lnR w="12700" cap="flat" cmpd="sng" algn="ctr">
                      <a:noFill/>
                      <a:prstDash val="solid"/>
                      <a:round/>
                      <a:headEnd type="none" w="med" len="med"/>
                      <a:tailEnd type="none" w="med" len="med"/>
                    </a:lnR>
                  </a:tcPr>
                </a:tc>
                <a:extLst>
                  <a:ext uri="{0D108BD9-81ED-4DB2-BD59-A6C34878D82A}">
                    <a16:rowId xmlns:a16="http://schemas.microsoft.com/office/drawing/2014/main" val="3588153385"/>
                  </a:ext>
                </a:extLst>
              </a:tr>
            </a:tbl>
          </a:graphicData>
        </a:graphic>
      </p:graphicFrame>
      <p:sp>
        <p:nvSpPr>
          <p:cNvPr id="10" name="TextBox 9">
            <a:extLst>
              <a:ext uri="{FF2B5EF4-FFF2-40B4-BE49-F238E27FC236}">
                <a16:creationId xmlns:a16="http://schemas.microsoft.com/office/drawing/2014/main" id="{15F27F3A-6DC0-30AE-0364-F716344DD1A3}"/>
              </a:ext>
            </a:extLst>
          </p:cNvPr>
          <p:cNvSpPr txBox="1"/>
          <p:nvPr/>
        </p:nvSpPr>
        <p:spPr>
          <a:xfrm>
            <a:off x="473428" y="2737024"/>
            <a:ext cx="867545"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#coin</a:t>
            </a:r>
          </a:p>
        </p:txBody>
      </p:sp>
      <p:sp>
        <p:nvSpPr>
          <p:cNvPr id="11" name="TextBox 10">
            <a:extLst>
              <a:ext uri="{FF2B5EF4-FFF2-40B4-BE49-F238E27FC236}">
                <a16:creationId xmlns:a16="http://schemas.microsoft.com/office/drawing/2014/main" id="{6FCE94AD-C3B1-238B-1839-0DF06011E32D}"/>
              </a:ext>
            </a:extLst>
          </p:cNvPr>
          <p:cNvSpPr txBox="1"/>
          <p:nvPr/>
        </p:nvSpPr>
        <p:spPr>
          <a:xfrm>
            <a:off x="992230" y="2324809"/>
            <a:ext cx="697628"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sum</a:t>
            </a:r>
          </a:p>
        </p:txBody>
      </p:sp>
      <p:cxnSp>
        <p:nvCxnSpPr>
          <p:cNvPr id="12" name="Straight Connector 11">
            <a:extLst>
              <a:ext uri="{FF2B5EF4-FFF2-40B4-BE49-F238E27FC236}">
                <a16:creationId xmlns:a16="http://schemas.microsoft.com/office/drawing/2014/main" id="{19C81248-239D-78F6-CF8A-AEF38101B340}"/>
              </a:ext>
            </a:extLst>
          </p:cNvPr>
          <p:cNvCxnSpPr/>
          <p:nvPr/>
        </p:nvCxnSpPr>
        <p:spPr>
          <a:xfrm flipH="1" flipV="1">
            <a:off x="846215" y="2580355"/>
            <a:ext cx="835628" cy="618334"/>
          </a:xfrm>
          <a:prstGeom prst="line">
            <a:avLst/>
          </a:prstGeom>
          <a:ln w="1905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080558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BFC08-DF3B-032C-F8ED-4B36AD0D71C0}"/>
              </a:ext>
            </a:extLst>
          </p:cNvPr>
          <p:cNvSpPr>
            <a:spLocks noGrp="1"/>
          </p:cNvSpPr>
          <p:nvPr>
            <p:ph type="title"/>
          </p:nvPr>
        </p:nvSpPr>
        <p:spPr/>
        <p:txBody>
          <a:bodyPr/>
          <a:lstStyle/>
          <a:p>
            <a:r>
              <a:rPr lang="en-US" dirty="0"/>
              <a:t>Solution 6</a:t>
            </a:r>
          </a:p>
        </p:txBody>
      </p:sp>
      <p:sp>
        <p:nvSpPr>
          <p:cNvPr id="3" name="Content Placeholder 2">
            <a:extLst>
              <a:ext uri="{FF2B5EF4-FFF2-40B4-BE49-F238E27FC236}">
                <a16:creationId xmlns:a16="http://schemas.microsoft.com/office/drawing/2014/main" id="{B5CB7FB2-7285-454E-6412-69F436D630FC}"/>
              </a:ext>
            </a:extLst>
          </p:cNvPr>
          <p:cNvSpPr>
            <a:spLocks noGrp="1"/>
          </p:cNvSpPr>
          <p:nvPr>
            <p:ph idx="1"/>
          </p:nvPr>
        </p:nvSpPr>
        <p:spPr/>
        <p:txBody>
          <a:bodyPr>
            <a:normAutofit/>
          </a:bodyPr>
          <a:lstStyle/>
          <a:p>
            <a:pPr marL="0" indent="0">
              <a:buNone/>
            </a:pPr>
            <a:r>
              <a:rPr lang="en-US" b="1" dirty="0"/>
              <a:t>Dynamic programming</a:t>
            </a:r>
            <a:endParaRPr lang="en-US" dirty="0"/>
          </a:p>
          <a:p>
            <a:pPr marL="0" indent="0">
              <a:buNone/>
            </a:pPr>
            <a:endParaRPr lang="en-US" b="1" dirty="0"/>
          </a:p>
          <a:p>
            <a:pPr marL="0" indent="0">
              <a:buNone/>
            </a:pPr>
            <a:endParaRPr lang="en-US" dirty="0"/>
          </a:p>
        </p:txBody>
      </p:sp>
      <p:sp>
        <p:nvSpPr>
          <p:cNvPr id="9" name="TextBox 8">
            <a:extLst>
              <a:ext uri="{FF2B5EF4-FFF2-40B4-BE49-F238E27FC236}">
                <a16:creationId xmlns:a16="http://schemas.microsoft.com/office/drawing/2014/main" id="{81756D0F-3D17-081A-BBB3-2F5533BB51C1}"/>
              </a:ext>
            </a:extLst>
          </p:cNvPr>
          <p:cNvSpPr txBox="1"/>
          <p:nvPr/>
        </p:nvSpPr>
        <p:spPr>
          <a:xfrm>
            <a:off x="6509288" y="2404727"/>
            <a:ext cx="4836497" cy="1569660"/>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There is only </a:t>
            </a:r>
            <a:r>
              <a:rPr lang="en-US" sz="2400" b="1" dirty="0">
                <a:latin typeface="Times New Roman" panose="02020603050405020304" pitchFamily="18" charset="0"/>
                <a:cs typeface="Times New Roman" panose="02020603050405020304" pitchFamily="18" charset="0"/>
              </a:rPr>
              <a:t>one way</a:t>
            </a:r>
            <a:r>
              <a:rPr lang="en-US" sz="2400" dirty="0">
                <a:latin typeface="Times New Roman" panose="02020603050405020304" pitchFamily="18" charset="0"/>
                <a:cs typeface="Times New Roman" panose="02020603050405020304" pitchFamily="18" charset="0"/>
              </a:rPr>
              <a:t> to use coin “2” and “1” to make sum=1 by choosing one coin “1”.</a:t>
            </a: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p:txBody>
      </p:sp>
      <p:graphicFrame>
        <p:nvGraphicFramePr>
          <p:cNvPr id="7" name="Table 4">
            <a:extLst>
              <a:ext uri="{FF2B5EF4-FFF2-40B4-BE49-F238E27FC236}">
                <a16:creationId xmlns:a16="http://schemas.microsoft.com/office/drawing/2014/main" id="{48D22A42-CA00-9571-A706-C15CA11EDF26}"/>
              </a:ext>
            </a:extLst>
          </p:cNvPr>
          <p:cNvGraphicFramePr>
            <a:graphicFrameLocks noGrp="1"/>
          </p:cNvGraphicFramePr>
          <p:nvPr>
            <p:extLst>
              <p:ext uri="{D42A27DB-BD31-4B8C-83A1-F6EECF244321}">
                <p14:modId xmlns:p14="http://schemas.microsoft.com/office/powerpoint/2010/main" val="2772166465"/>
              </p:ext>
            </p:extLst>
          </p:nvPr>
        </p:nvGraphicFramePr>
        <p:xfrm>
          <a:off x="838200" y="2530927"/>
          <a:ext cx="5040084" cy="2032908"/>
        </p:xfrm>
        <a:graphic>
          <a:graphicData uri="http://schemas.openxmlformats.org/drawingml/2006/table">
            <a:tbl>
              <a:tblPr firstRow="1" bandRow="1">
                <a:tableStyleId>{5940675A-B579-460E-94D1-54222C63F5DA}</a:tableStyleId>
              </a:tblPr>
              <a:tblGrid>
                <a:gridCol w="840014">
                  <a:extLst>
                    <a:ext uri="{9D8B030D-6E8A-4147-A177-3AD203B41FA5}">
                      <a16:colId xmlns:a16="http://schemas.microsoft.com/office/drawing/2014/main" val="2359592633"/>
                    </a:ext>
                  </a:extLst>
                </a:gridCol>
                <a:gridCol w="840014">
                  <a:extLst>
                    <a:ext uri="{9D8B030D-6E8A-4147-A177-3AD203B41FA5}">
                      <a16:colId xmlns:a16="http://schemas.microsoft.com/office/drawing/2014/main" val="1099127026"/>
                    </a:ext>
                  </a:extLst>
                </a:gridCol>
                <a:gridCol w="840014">
                  <a:extLst>
                    <a:ext uri="{9D8B030D-6E8A-4147-A177-3AD203B41FA5}">
                      <a16:colId xmlns:a16="http://schemas.microsoft.com/office/drawing/2014/main" val="2484027083"/>
                    </a:ext>
                  </a:extLst>
                </a:gridCol>
                <a:gridCol w="840014">
                  <a:extLst>
                    <a:ext uri="{9D8B030D-6E8A-4147-A177-3AD203B41FA5}">
                      <a16:colId xmlns:a16="http://schemas.microsoft.com/office/drawing/2014/main" val="3046407003"/>
                    </a:ext>
                  </a:extLst>
                </a:gridCol>
                <a:gridCol w="840014">
                  <a:extLst>
                    <a:ext uri="{9D8B030D-6E8A-4147-A177-3AD203B41FA5}">
                      <a16:colId xmlns:a16="http://schemas.microsoft.com/office/drawing/2014/main" val="4069681813"/>
                    </a:ext>
                  </a:extLst>
                </a:gridCol>
                <a:gridCol w="840014">
                  <a:extLst>
                    <a:ext uri="{9D8B030D-6E8A-4147-A177-3AD203B41FA5}">
                      <a16:colId xmlns:a16="http://schemas.microsoft.com/office/drawing/2014/main" val="1670058418"/>
                    </a:ext>
                  </a:extLst>
                </a:gridCol>
              </a:tblGrid>
              <a:tr h="677636">
                <a:tc>
                  <a:txBody>
                    <a:bodyPr/>
                    <a:lstStyle/>
                    <a:p>
                      <a:pPr algn="ctr"/>
                      <a:endParaRPr lang="en-US" sz="24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0</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1</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2</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3</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4</a:t>
                      </a: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217070704"/>
                  </a:ext>
                </a:extLst>
              </a:tr>
              <a:tr h="677636">
                <a:tc>
                  <a:txBody>
                    <a:bodyPr/>
                    <a:lstStyle/>
                    <a:p>
                      <a:pPr algn="ctr"/>
                      <a:r>
                        <a:rPr lang="en-US" sz="2400" dirty="0">
                          <a:latin typeface="Times New Roman" panose="02020603050405020304" pitchFamily="18" charset="0"/>
                          <a:cs typeface="Times New Roman" panose="02020603050405020304" pitchFamily="18" charset="0"/>
                        </a:rPr>
                        <a:t>1</a:t>
                      </a:r>
                    </a:p>
                  </a:txBody>
                  <a:tcPr>
                    <a:lnL w="12700" cap="flat" cmpd="sng" algn="ctr">
                      <a:noFill/>
                      <a:prstDash val="solid"/>
                      <a:round/>
                      <a:headEnd type="none" w="med" len="med"/>
                      <a:tailEnd type="none" w="med" len="med"/>
                    </a:lnL>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lnR w="12700" cap="flat" cmpd="sng" algn="ctr">
                      <a:noFill/>
                      <a:prstDash val="solid"/>
                      <a:round/>
                      <a:headEnd type="none" w="med" len="med"/>
                      <a:tailEnd type="none" w="med" len="med"/>
                    </a:lnR>
                  </a:tcPr>
                </a:tc>
                <a:extLst>
                  <a:ext uri="{0D108BD9-81ED-4DB2-BD59-A6C34878D82A}">
                    <a16:rowId xmlns:a16="http://schemas.microsoft.com/office/drawing/2014/main" val="2096273096"/>
                  </a:ext>
                </a:extLst>
              </a:tr>
              <a:tr h="677636">
                <a:tc>
                  <a:txBody>
                    <a:bodyPr/>
                    <a:lstStyle/>
                    <a:p>
                      <a:pPr algn="ctr"/>
                      <a:r>
                        <a:rPr lang="en-US" sz="2400" dirty="0">
                          <a:latin typeface="Times New Roman" panose="02020603050405020304" pitchFamily="18" charset="0"/>
                          <a:cs typeface="Times New Roman" panose="02020603050405020304" pitchFamily="18" charset="0"/>
                        </a:rPr>
                        <a:t>2</a:t>
                      </a:r>
                    </a:p>
                  </a:txBody>
                  <a:tcPr>
                    <a:lnL w="12700" cap="flat" cmpd="sng" algn="ctr">
                      <a:noFill/>
                      <a:prstDash val="solid"/>
                      <a:round/>
                      <a:headEnd type="none" w="med" len="med"/>
                      <a:tailEnd type="none" w="med" len="med"/>
                    </a:lnL>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lnR w="12700" cap="flat" cmpd="sng" algn="ctr">
                      <a:noFill/>
                      <a:prstDash val="solid"/>
                      <a:round/>
                      <a:headEnd type="none" w="med" len="med"/>
                      <a:tailEnd type="none" w="med" len="med"/>
                    </a:lnR>
                  </a:tcPr>
                </a:tc>
                <a:extLst>
                  <a:ext uri="{0D108BD9-81ED-4DB2-BD59-A6C34878D82A}">
                    <a16:rowId xmlns:a16="http://schemas.microsoft.com/office/drawing/2014/main" val="3588153385"/>
                  </a:ext>
                </a:extLst>
              </a:tr>
            </a:tbl>
          </a:graphicData>
        </a:graphic>
      </p:graphicFrame>
      <p:sp>
        <p:nvSpPr>
          <p:cNvPr id="10" name="TextBox 9">
            <a:extLst>
              <a:ext uri="{FF2B5EF4-FFF2-40B4-BE49-F238E27FC236}">
                <a16:creationId xmlns:a16="http://schemas.microsoft.com/office/drawing/2014/main" id="{15F27F3A-6DC0-30AE-0364-F716344DD1A3}"/>
              </a:ext>
            </a:extLst>
          </p:cNvPr>
          <p:cNvSpPr txBox="1"/>
          <p:nvPr/>
        </p:nvSpPr>
        <p:spPr>
          <a:xfrm>
            <a:off x="473428" y="2737024"/>
            <a:ext cx="867545"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#coin</a:t>
            </a:r>
          </a:p>
        </p:txBody>
      </p:sp>
      <p:sp>
        <p:nvSpPr>
          <p:cNvPr id="11" name="TextBox 10">
            <a:extLst>
              <a:ext uri="{FF2B5EF4-FFF2-40B4-BE49-F238E27FC236}">
                <a16:creationId xmlns:a16="http://schemas.microsoft.com/office/drawing/2014/main" id="{6FCE94AD-C3B1-238B-1839-0DF06011E32D}"/>
              </a:ext>
            </a:extLst>
          </p:cNvPr>
          <p:cNvSpPr txBox="1"/>
          <p:nvPr/>
        </p:nvSpPr>
        <p:spPr>
          <a:xfrm>
            <a:off x="992230" y="2324809"/>
            <a:ext cx="697628"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sum</a:t>
            </a:r>
          </a:p>
        </p:txBody>
      </p:sp>
      <p:cxnSp>
        <p:nvCxnSpPr>
          <p:cNvPr id="12" name="Straight Connector 11">
            <a:extLst>
              <a:ext uri="{FF2B5EF4-FFF2-40B4-BE49-F238E27FC236}">
                <a16:creationId xmlns:a16="http://schemas.microsoft.com/office/drawing/2014/main" id="{19C81248-239D-78F6-CF8A-AEF38101B340}"/>
              </a:ext>
            </a:extLst>
          </p:cNvPr>
          <p:cNvCxnSpPr/>
          <p:nvPr/>
        </p:nvCxnSpPr>
        <p:spPr>
          <a:xfrm flipH="1" flipV="1">
            <a:off x="846215" y="2580355"/>
            <a:ext cx="835628" cy="618334"/>
          </a:xfrm>
          <a:prstGeom prst="line">
            <a:avLst/>
          </a:prstGeom>
          <a:ln w="1905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121720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BFC08-DF3B-032C-F8ED-4B36AD0D71C0}"/>
              </a:ext>
            </a:extLst>
          </p:cNvPr>
          <p:cNvSpPr>
            <a:spLocks noGrp="1"/>
          </p:cNvSpPr>
          <p:nvPr>
            <p:ph type="title"/>
          </p:nvPr>
        </p:nvSpPr>
        <p:spPr/>
        <p:txBody>
          <a:bodyPr/>
          <a:lstStyle/>
          <a:p>
            <a:r>
              <a:rPr lang="en-US" dirty="0"/>
              <a:t>Solution 6</a:t>
            </a:r>
          </a:p>
        </p:txBody>
      </p:sp>
      <p:sp>
        <p:nvSpPr>
          <p:cNvPr id="3" name="Content Placeholder 2">
            <a:extLst>
              <a:ext uri="{FF2B5EF4-FFF2-40B4-BE49-F238E27FC236}">
                <a16:creationId xmlns:a16="http://schemas.microsoft.com/office/drawing/2014/main" id="{B5CB7FB2-7285-454E-6412-69F436D630FC}"/>
              </a:ext>
            </a:extLst>
          </p:cNvPr>
          <p:cNvSpPr>
            <a:spLocks noGrp="1"/>
          </p:cNvSpPr>
          <p:nvPr>
            <p:ph idx="1"/>
          </p:nvPr>
        </p:nvSpPr>
        <p:spPr/>
        <p:txBody>
          <a:bodyPr>
            <a:normAutofit/>
          </a:bodyPr>
          <a:lstStyle/>
          <a:p>
            <a:pPr marL="0" indent="0">
              <a:buNone/>
            </a:pPr>
            <a:r>
              <a:rPr lang="en-US" b="1" dirty="0"/>
              <a:t>Dynamic programming</a:t>
            </a:r>
            <a:endParaRPr lang="en-US" dirty="0"/>
          </a:p>
          <a:p>
            <a:pPr marL="0" indent="0">
              <a:buNone/>
            </a:pPr>
            <a:endParaRPr lang="en-US" b="1" dirty="0"/>
          </a:p>
          <a:p>
            <a:pPr marL="0" indent="0">
              <a:buNone/>
            </a:pPr>
            <a:endParaRPr lang="en-US" dirty="0"/>
          </a:p>
        </p:txBody>
      </p:sp>
      <p:sp>
        <p:nvSpPr>
          <p:cNvPr id="9" name="TextBox 8">
            <a:extLst>
              <a:ext uri="{FF2B5EF4-FFF2-40B4-BE49-F238E27FC236}">
                <a16:creationId xmlns:a16="http://schemas.microsoft.com/office/drawing/2014/main" id="{81756D0F-3D17-081A-BBB3-2F5533BB51C1}"/>
              </a:ext>
            </a:extLst>
          </p:cNvPr>
          <p:cNvSpPr txBox="1"/>
          <p:nvPr/>
        </p:nvSpPr>
        <p:spPr>
          <a:xfrm>
            <a:off x="6305702" y="1193592"/>
            <a:ext cx="5335926" cy="3046988"/>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There are two</a:t>
            </a:r>
            <a:r>
              <a:rPr lang="en-US" sz="2400" b="1" dirty="0">
                <a:latin typeface="Times New Roman" panose="02020603050405020304" pitchFamily="18" charset="0"/>
                <a:cs typeface="Times New Roman" panose="02020603050405020304" pitchFamily="18" charset="0"/>
              </a:rPr>
              <a:t> ways</a:t>
            </a:r>
            <a:r>
              <a:rPr lang="en-US" sz="2400" dirty="0">
                <a:latin typeface="Times New Roman" panose="02020603050405020304" pitchFamily="18" charset="0"/>
                <a:cs typeface="Times New Roman" panose="02020603050405020304" pitchFamily="18" charset="0"/>
              </a:rPr>
              <a:t> to use coin “2” and “1” to make sum=2 by:</a:t>
            </a:r>
          </a:p>
          <a:p>
            <a:pPr marL="800078" lvl="1"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Choosing two coins “1”</a:t>
            </a:r>
          </a:p>
          <a:p>
            <a:pPr marL="800078" lvl="1"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Choose one coin “2”</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equation is:</a:t>
            </a:r>
          </a:p>
          <a:p>
            <a:pPr lvl="1"/>
            <a:r>
              <a:rPr lang="en-US" sz="2400" dirty="0">
                <a:latin typeface="Times New Roman" panose="02020603050405020304" pitchFamily="18" charset="0"/>
                <a:cs typeface="Times New Roman" panose="02020603050405020304" pitchFamily="18" charset="0"/>
              </a:rPr>
              <a:t>Number of ways = number of ways exclude “2” and number of ways include “2”</a:t>
            </a:r>
          </a:p>
        </p:txBody>
      </p:sp>
      <p:graphicFrame>
        <p:nvGraphicFramePr>
          <p:cNvPr id="7" name="Table 4">
            <a:extLst>
              <a:ext uri="{FF2B5EF4-FFF2-40B4-BE49-F238E27FC236}">
                <a16:creationId xmlns:a16="http://schemas.microsoft.com/office/drawing/2014/main" id="{48D22A42-CA00-9571-A706-C15CA11EDF26}"/>
              </a:ext>
            </a:extLst>
          </p:cNvPr>
          <p:cNvGraphicFramePr>
            <a:graphicFrameLocks noGrp="1"/>
          </p:cNvGraphicFramePr>
          <p:nvPr/>
        </p:nvGraphicFramePr>
        <p:xfrm>
          <a:off x="838200" y="2530927"/>
          <a:ext cx="5040084" cy="2032908"/>
        </p:xfrm>
        <a:graphic>
          <a:graphicData uri="http://schemas.openxmlformats.org/drawingml/2006/table">
            <a:tbl>
              <a:tblPr firstRow="1" bandRow="1">
                <a:tableStyleId>{5940675A-B579-460E-94D1-54222C63F5DA}</a:tableStyleId>
              </a:tblPr>
              <a:tblGrid>
                <a:gridCol w="840014">
                  <a:extLst>
                    <a:ext uri="{9D8B030D-6E8A-4147-A177-3AD203B41FA5}">
                      <a16:colId xmlns:a16="http://schemas.microsoft.com/office/drawing/2014/main" val="2359592633"/>
                    </a:ext>
                  </a:extLst>
                </a:gridCol>
                <a:gridCol w="840014">
                  <a:extLst>
                    <a:ext uri="{9D8B030D-6E8A-4147-A177-3AD203B41FA5}">
                      <a16:colId xmlns:a16="http://schemas.microsoft.com/office/drawing/2014/main" val="1099127026"/>
                    </a:ext>
                  </a:extLst>
                </a:gridCol>
                <a:gridCol w="840014">
                  <a:extLst>
                    <a:ext uri="{9D8B030D-6E8A-4147-A177-3AD203B41FA5}">
                      <a16:colId xmlns:a16="http://schemas.microsoft.com/office/drawing/2014/main" val="2484027083"/>
                    </a:ext>
                  </a:extLst>
                </a:gridCol>
                <a:gridCol w="840014">
                  <a:extLst>
                    <a:ext uri="{9D8B030D-6E8A-4147-A177-3AD203B41FA5}">
                      <a16:colId xmlns:a16="http://schemas.microsoft.com/office/drawing/2014/main" val="3046407003"/>
                    </a:ext>
                  </a:extLst>
                </a:gridCol>
                <a:gridCol w="840014">
                  <a:extLst>
                    <a:ext uri="{9D8B030D-6E8A-4147-A177-3AD203B41FA5}">
                      <a16:colId xmlns:a16="http://schemas.microsoft.com/office/drawing/2014/main" val="4069681813"/>
                    </a:ext>
                  </a:extLst>
                </a:gridCol>
                <a:gridCol w="840014">
                  <a:extLst>
                    <a:ext uri="{9D8B030D-6E8A-4147-A177-3AD203B41FA5}">
                      <a16:colId xmlns:a16="http://schemas.microsoft.com/office/drawing/2014/main" val="1670058418"/>
                    </a:ext>
                  </a:extLst>
                </a:gridCol>
              </a:tblGrid>
              <a:tr h="677636">
                <a:tc>
                  <a:txBody>
                    <a:bodyPr/>
                    <a:lstStyle/>
                    <a:p>
                      <a:pPr algn="ctr"/>
                      <a:endParaRPr lang="en-US" sz="24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0</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1</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2</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3</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4</a:t>
                      </a: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217070704"/>
                  </a:ext>
                </a:extLst>
              </a:tr>
              <a:tr h="677636">
                <a:tc>
                  <a:txBody>
                    <a:bodyPr/>
                    <a:lstStyle/>
                    <a:p>
                      <a:pPr algn="ctr"/>
                      <a:r>
                        <a:rPr lang="en-US" sz="2400" dirty="0">
                          <a:latin typeface="Times New Roman" panose="02020603050405020304" pitchFamily="18" charset="0"/>
                          <a:cs typeface="Times New Roman" panose="02020603050405020304" pitchFamily="18" charset="0"/>
                        </a:rPr>
                        <a:t>1</a:t>
                      </a:r>
                    </a:p>
                  </a:txBody>
                  <a:tcPr>
                    <a:lnL w="12700" cap="flat" cmpd="sng" algn="ctr">
                      <a:noFill/>
                      <a:prstDash val="solid"/>
                      <a:round/>
                      <a:headEnd type="none" w="med" len="med"/>
                      <a:tailEnd type="none" w="med" len="med"/>
                    </a:lnL>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lnR w="12700" cap="flat" cmpd="sng" algn="ctr">
                      <a:noFill/>
                      <a:prstDash val="solid"/>
                      <a:round/>
                      <a:headEnd type="none" w="med" len="med"/>
                      <a:tailEnd type="none" w="med" len="med"/>
                    </a:lnR>
                  </a:tcPr>
                </a:tc>
                <a:extLst>
                  <a:ext uri="{0D108BD9-81ED-4DB2-BD59-A6C34878D82A}">
                    <a16:rowId xmlns:a16="http://schemas.microsoft.com/office/drawing/2014/main" val="2096273096"/>
                  </a:ext>
                </a:extLst>
              </a:tr>
              <a:tr h="677636">
                <a:tc>
                  <a:txBody>
                    <a:bodyPr/>
                    <a:lstStyle/>
                    <a:p>
                      <a:pPr algn="ctr"/>
                      <a:r>
                        <a:rPr lang="en-US" sz="2400" dirty="0">
                          <a:latin typeface="Times New Roman" panose="02020603050405020304" pitchFamily="18" charset="0"/>
                          <a:cs typeface="Times New Roman" panose="02020603050405020304" pitchFamily="18" charset="0"/>
                        </a:rPr>
                        <a:t>2</a:t>
                      </a:r>
                    </a:p>
                  </a:txBody>
                  <a:tcPr>
                    <a:lnL w="12700" cap="flat" cmpd="sng" algn="ctr">
                      <a:noFill/>
                      <a:prstDash val="solid"/>
                      <a:round/>
                      <a:headEnd type="none" w="med" len="med"/>
                      <a:tailEnd type="none" w="med" len="med"/>
                    </a:lnL>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2</a:t>
                      </a: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lnR w="12700" cap="flat" cmpd="sng" algn="ctr">
                      <a:noFill/>
                      <a:prstDash val="solid"/>
                      <a:round/>
                      <a:headEnd type="none" w="med" len="med"/>
                      <a:tailEnd type="none" w="med" len="med"/>
                    </a:lnR>
                  </a:tcPr>
                </a:tc>
                <a:extLst>
                  <a:ext uri="{0D108BD9-81ED-4DB2-BD59-A6C34878D82A}">
                    <a16:rowId xmlns:a16="http://schemas.microsoft.com/office/drawing/2014/main" val="3588153385"/>
                  </a:ext>
                </a:extLst>
              </a:tr>
            </a:tbl>
          </a:graphicData>
        </a:graphic>
      </p:graphicFrame>
      <p:sp>
        <p:nvSpPr>
          <p:cNvPr id="10" name="TextBox 9">
            <a:extLst>
              <a:ext uri="{FF2B5EF4-FFF2-40B4-BE49-F238E27FC236}">
                <a16:creationId xmlns:a16="http://schemas.microsoft.com/office/drawing/2014/main" id="{15F27F3A-6DC0-30AE-0364-F716344DD1A3}"/>
              </a:ext>
            </a:extLst>
          </p:cNvPr>
          <p:cNvSpPr txBox="1"/>
          <p:nvPr/>
        </p:nvSpPr>
        <p:spPr>
          <a:xfrm>
            <a:off x="473428" y="2737024"/>
            <a:ext cx="867545"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#coin</a:t>
            </a:r>
          </a:p>
        </p:txBody>
      </p:sp>
      <p:sp>
        <p:nvSpPr>
          <p:cNvPr id="11" name="TextBox 10">
            <a:extLst>
              <a:ext uri="{FF2B5EF4-FFF2-40B4-BE49-F238E27FC236}">
                <a16:creationId xmlns:a16="http://schemas.microsoft.com/office/drawing/2014/main" id="{6FCE94AD-C3B1-238B-1839-0DF06011E32D}"/>
              </a:ext>
            </a:extLst>
          </p:cNvPr>
          <p:cNvSpPr txBox="1"/>
          <p:nvPr/>
        </p:nvSpPr>
        <p:spPr>
          <a:xfrm>
            <a:off x="992230" y="2324809"/>
            <a:ext cx="697628"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sum</a:t>
            </a:r>
          </a:p>
        </p:txBody>
      </p:sp>
      <p:cxnSp>
        <p:nvCxnSpPr>
          <p:cNvPr id="12" name="Straight Connector 11">
            <a:extLst>
              <a:ext uri="{FF2B5EF4-FFF2-40B4-BE49-F238E27FC236}">
                <a16:creationId xmlns:a16="http://schemas.microsoft.com/office/drawing/2014/main" id="{19C81248-239D-78F6-CF8A-AEF38101B340}"/>
              </a:ext>
            </a:extLst>
          </p:cNvPr>
          <p:cNvCxnSpPr/>
          <p:nvPr/>
        </p:nvCxnSpPr>
        <p:spPr>
          <a:xfrm flipH="1" flipV="1">
            <a:off x="846215" y="2580355"/>
            <a:ext cx="835628" cy="618334"/>
          </a:xfrm>
          <a:prstGeom prst="line">
            <a:avLst/>
          </a:prstGeom>
          <a:ln w="19050"/>
        </p:spPr>
        <p:style>
          <a:lnRef idx="1">
            <a:schemeClr val="dk1"/>
          </a:lnRef>
          <a:fillRef idx="0">
            <a:schemeClr val="dk1"/>
          </a:fillRef>
          <a:effectRef idx="0">
            <a:schemeClr val="dk1"/>
          </a:effectRef>
          <a:fontRef idx="minor">
            <a:schemeClr val="tx1"/>
          </a:fontRef>
        </p:style>
      </p:cxnSp>
      <p:sp>
        <p:nvSpPr>
          <p:cNvPr id="4" name="TextBox 3">
            <a:extLst>
              <a:ext uri="{FF2B5EF4-FFF2-40B4-BE49-F238E27FC236}">
                <a16:creationId xmlns:a16="http://schemas.microsoft.com/office/drawing/2014/main" id="{81E43349-BC26-8B98-E913-534C83F850DF}"/>
              </a:ext>
            </a:extLst>
          </p:cNvPr>
          <p:cNvSpPr txBox="1"/>
          <p:nvPr/>
        </p:nvSpPr>
        <p:spPr>
          <a:xfrm>
            <a:off x="992230" y="4879578"/>
            <a:ext cx="7453869" cy="1569660"/>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num_ways</a:t>
            </a:r>
            <a:r>
              <a:rPr lang="en-US" sz="2400" dirty="0">
                <a:latin typeface="Times New Roman" panose="02020603050405020304" pitchFamily="18" charset="0"/>
                <a:cs typeface="Times New Roman" panose="02020603050405020304" pitchFamily="18" charset="0"/>
              </a:rPr>
              <a:t> exclude 2 + </a:t>
            </a:r>
            <a:r>
              <a:rPr lang="en-US" sz="2400" dirty="0" err="1">
                <a:latin typeface="Times New Roman" panose="02020603050405020304" pitchFamily="18" charset="0"/>
                <a:cs typeface="Times New Roman" panose="02020603050405020304" pitchFamily="18" charset="0"/>
              </a:rPr>
              <a:t>num_ways</a:t>
            </a:r>
            <a:r>
              <a:rPr lang="en-US" sz="2400" dirty="0">
                <a:latin typeface="Times New Roman" panose="02020603050405020304" pitchFamily="18" charset="0"/>
                <a:cs typeface="Times New Roman" panose="02020603050405020304" pitchFamily="18" charset="0"/>
              </a:rPr>
              <a:t> include 2</a:t>
            </a:r>
          </a:p>
          <a:p>
            <a:r>
              <a:rPr lang="en-US" sz="2400" dirty="0">
                <a:latin typeface="Times New Roman" panose="02020603050405020304" pitchFamily="18" charset="0"/>
                <a:cs typeface="Times New Roman" panose="02020603050405020304" pitchFamily="18" charset="0"/>
              </a:rPr>
              <a:t>= 1 (choose 2 coins “1”) + </a:t>
            </a:r>
            <a:r>
              <a:rPr lang="en-US" sz="2400" dirty="0" err="1">
                <a:latin typeface="Times New Roman" panose="02020603050405020304" pitchFamily="18" charset="0"/>
                <a:cs typeface="Times New Roman" panose="02020603050405020304" pitchFamily="18" charset="0"/>
              </a:rPr>
              <a:t>num_ways</a:t>
            </a:r>
            <a:r>
              <a:rPr lang="en-US" sz="2400" dirty="0">
                <a:latin typeface="Times New Roman" panose="02020603050405020304" pitchFamily="18" charset="0"/>
                <a:cs typeface="Times New Roman" panose="02020603050405020304" pitchFamily="18" charset="0"/>
              </a:rPr>
              <a:t> make sum (2 - 2)</a:t>
            </a:r>
          </a:p>
          <a:p>
            <a:r>
              <a:rPr lang="en-US" sz="2400" dirty="0">
                <a:latin typeface="Times New Roman" panose="02020603050405020304" pitchFamily="18" charset="0"/>
                <a:cs typeface="Times New Roman" panose="02020603050405020304" pitchFamily="18" charset="0"/>
              </a:rPr>
              <a:t>= 1 + </a:t>
            </a:r>
            <a:r>
              <a:rPr lang="en-US" sz="2400" dirty="0" err="1">
                <a:latin typeface="Times New Roman" panose="02020603050405020304" pitchFamily="18" charset="0"/>
                <a:cs typeface="Times New Roman" panose="02020603050405020304" pitchFamily="18" charset="0"/>
              </a:rPr>
              <a:t>num_ways</a:t>
            </a:r>
            <a:r>
              <a:rPr lang="en-US" sz="2400" dirty="0">
                <a:latin typeface="Times New Roman" panose="02020603050405020304" pitchFamily="18" charset="0"/>
                <a:cs typeface="Times New Roman" panose="02020603050405020304" pitchFamily="18" charset="0"/>
              </a:rPr>
              <a:t> make sum 0</a:t>
            </a:r>
          </a:p>
          <a:p>
            <a:r>
              <a:rPr lang="en-US" sz="2400" dirty="0">
                <a:latin typeface="Times New Roman" panose="02020603050405020304" pitchFamily="18" charset="0"/>
                <a:cs typeface="Times New Roman" panose="02020603050405020304" pitchFamily="18" charset="0"/>
              </a:rPr>
              <a:t>= 1 + 1</a:t>
            </a:r>
          </a:p>
        </p:txBody>
      </p:sp>
      <p:cxnSp>
        <p:nvCxnSpPr>
          <p:cNvPr id="6" name="Curved Connector 5">
            <a:extLst>
              <a:ext uri="{FF2B5EF4-FFF2-40B4-BE49-F238E27FC236}">
                <a16:creationId xmlns:a16="http://schemas.microsoft.com/office/drawing/2014/main" id="{10CB90F3-3944-DAE3-66FA-9F4A08D61058}"/>
              </a:ext>
            </a:extLst>
          </p:cNvPr>
          <p:cNvCxnSpPr>
            <a:cxnSpLocks/>
          </p:cNvCxnSpPr>
          <p:nvPr/>
        </p:nvCxnSpPr>
        <p:spPr>
          <a:xfrm>
            <a:off x="3936569" y="2889522"/>
            <a:ext cx="3212776" cy="2408784"/>
          </a:xfrm>
          <a:prstGeom prst="curvedConnector3">
            <a:avLst>
              <a:gd name="adj1" fmla="val 81838"/>
            </a:avLst>
          </a:prstGeom>
          <a:ln w="19050">
            <a:tailEnd type="triangle"/>
          </a:ln>
        </p:spPr>
        <p:style>
          <a:lnRef idx="1">
            <a:schemeClr val="dk1"/>
          </a:lnRef>
          <a:fillRef idx="0">
            <a:schemeClr val="dk1"/>
          </a:fillRef>
          <a:effectRef idx="0">
            <a:schemeClr val="dk1"/>
          </a:effectRef>
          <a:fontRef idx="minor">
            <a:schemeClr val="tx1"/>
          </a:fontRef>
        </p:style>
      </p:cxnSp>
      <p:cxnSp>
        <p:nvCxnSpPr>
          <p:cNvPr id="16" name="Curved Connector 15">
            <a:extLst>
              <a:ext uri="{FF2B5EF4-FFF2-40B4-BE49-F238E27FC236}">
                <a16:creationId xmlns:a16="http://schemas.microsoft.com/office/drawing/2014/main" id="{307E5134-F847-7B4C-9CC8-0E233855CBDB}"/>
              </a:ext>
            </a:extLst>
          </p:cNvPr>
          <p:cNvCxnSpPr>
            <a:cxnSpLocks/>
          </p:cNvCxnSpPr>
          <p:nvPr/>
        </p:nvCxnSpPr>
        <p:spPr>
          <a:xfrm>
            <a:off x="1341044" y="4369962"/>
            <a:ext cx="6284122" cy="928344"/>
          </a:xfrm>
          <a:prstGeom prst="curvedConnector3">
            <a:avLst>
              <a:gd name="adj1" fmla="val 99079"/>
            </a:avLst>
          </a:prstGeom>
          <a:ln w="19050">
            <a:tailEnd type="triangle"/>
          </a:ln>
        </p:spPr>
        <p:style>
          <a:lnRef idx="1">
            <a:schemeClr val="dk1"/>
          </a:lnRef>
          <a:fillRef idx="0">
            <a:schemeClr val="dk1"/>
          </a:fillRef>
          <a:effectRef idx="0">
            <a:schemeClr val="dk1"/>
          </a:effectRef>
          <a:fontRef idx="minor">
            <a:schemeClr val="tx1"/>
          </a:fontRef>
        </p:style>
      </p:cxnSp>
      <p:sp>
        <p:nvSpPr>
          <p:cNvPr id="34" name="Freeform 33">
            <a:extLst>
              <a:ext uri="{FF2B5EF4-FFF2-40B4-BE49-F238E27FC236}">
                <a16:creationId xmlns:a16="http://schemas.microsoft.com/office/drawing/2014/main" id="{81BC470B-3740-8C82-A519-E5F40DE1C0C3}"/>
              </a:ext>
            </a:extLst>
          </p:cNvPr>
          <p:cNvSpPr/>
          <p:nvPr/>
        </p:nvSpPr>
        <p:spPr>
          <a:xfrm>
            <a:off x="247973" y="4417017"/>
            <a:ext cx="2944678" cy="2293749"/>
          </a:xfrm>
          <a:custGeom>
            <a:avLst/>
            <a:gdLst>
              <a:gd name="connsiteX0" fmla="*/ 2944678 w 2944678"/>
              <a:gd name="connsiteY0" fmla="*/ 1689315 h 2293749"/>
              <a:gd name="connsiteX1" fmla="*/ 2836190 w 2944678"/>
              <a:gd name="connsiteY1" fmla="*/ 1782305 h 2293749"/>
              <a:gd name="connsiteX2" fmla="*/ 2789695 w 2944678"/>
              <a:gd name="connsiteY2" fmla="*/ 1828800 h 2293749"/>
              <a:gd name="connsiteX3" fmla="*/ 2743200 w 2944678"/>
              <a:gd name="connsiteY3" fmla="*/ 1844298 h 2293749"/>
              <a:gd name="connsiteX4" fmla="*/ 2696705 w 2944678"/>
              <a:gd name="connsiteY4" fmla="*/ 1875295 h 2293749"/>
              <a:gd name="connsiteX5" fmla="*/ 2603715 w 2944678"/>
              <a:gd name="connsiteY5" fmla="*/ 1906291 h 2293749"/>
              <a:gd name="connsiteX6" fmla="*/ 2510725 w 2944678"/>
              <a:gd name="connsiteY6" fmla="*/ 1952786 h 2293749"/>
              <a:gd name="connsiteX7" fmla="*/ 2417735 w 2944678"/>
              <a:gd name="connsiteY7" fmla="*/ 1999281 h 2293749"/>
              <a:gd name="connsiteX8" fmla="*/ 2324746 w 2944678"/>
              <a:gd name="connsiteY8" fmla="*/ 2061275 h 2293749"/>
              <a:gd name="connsiteX9" fmla="*/ 2278251 w 2944678"/>
              <a:gd name="connsiteY9" fmla="*/ 2076773 h 2293749"/>
              <a:gd name="connsiteX10" fmla="*/ 2231756 w 2944678"/>
              <a:gd name="connsiteY10" fmla="*/ 2107769 h 2293749"/>
              <a:gd name="connsiteX11" fmla="*/ 2138766 w 2944678"/>
              <a:gd name="connsiteY11" fmla="*/ 2138766 h 2293749"/>
              <a:gd name="connsiteX12" fmla="*/ 2045776 w 2944678"/>
              <a:gd name="connsiteY12" fmla="*/ 2169763 h 2293749"/>
              <a:gd name="connsiteX13" fmla="*/ 1999281 w 2944678"/>
              <a:gd name="connsiteY13" fmla="*/ 2185261 h 2293749"/>
              <a:gd name="connsiteX14" fmla="*/ 1890793 w 2944678"/>
              <a:gd name="connsiteY14" fmla="*/ 2231756 h 2293749"/>
              <a:gd name="connsiteX15" fmla="*/ 1766807 w 2944678"/>
              <a:gd name="connsiteY15" fmla="*/ 2262752 h 2293749"/>
              <a:gd name="connsiteX16" fmla="*/ 1704813 w 2944678"/>
              <a:gd name="connsiteY16" fmla="*/ 2278251 h 2293749"/>
              <a:gd name="connsiteX17" fmla="*/ 1658319 w 2944678"/>
              <a:gd name="connsiteY17" fmla="*/ 2293749 h 2293749"/>
              <a:gd name="connsiteX18" fmla="*/ 1053885 w 2944678"/>
              <a:gd name="connsiteY18" fmla="*/ 2278251 h 2293749"/>
              <a:gd name="connsiteX19" fmla="*/ 1007390 w 2944678"/>
              <a:gd name="connsiteY19" fmla="*/ 2247254 h 2293749"/>
              <a:gd name="connsiteX20" fmla="*/ 883403 w 2944678"/>
              <a:gd name="connsiteY20" fmla="*/ 2216258 h 2293749"/>
              <a:gd name="connsiteX21" fmla="*/ 836908 w 2944678"/>
              <a:gd name="connsiteY21" fmla="*/ 2185261 h 2293749"/>
              <a:gd name="connsiteX22" fmla="*/ 728420 w 2944678"/>
              <a:gd name="connsiteY22" fmla="*/ 2154264 h 2293749"/>
              <a:gd name="connsiteX23" fmla="*/ 666427 w 2944678"/>
              <a:gd name="connsiteY23" fmla="*/ 2123268 h 2293749"/>
              <a:gd name="connsiteX24" fmla="*/ 464949 w 2944678"/>
              <a:gd name="connsiteY24" fmla="*/ 1952786 h 2293749"/>
              <a:gd name="connsiteX25" fmla="*/ 371959 w 2944678"/>
              <a:gd name="connsiteY25" fmla="*/ 1875295 h 2293749"/>
              <a:gd name="connsiteX26" fmla="*/ 340963 w 2944678"/>
              <a:gd name="connsiteY26" fmla="*/ 1828800 h 2293749"/>
              <a:gd name="connsiteX27" fmla="*/ 216976 w 2944678"/>
              <a:gd name="connsiteY27" fmla="*/ 1704814 h 2293749"/>
              <a:gd name="connsiteX28" fmla="*/ 123986 w 2944678"/>
              <a:gd name="connsiteY28" fmla="*/ 1596325 h 2293749"/>
              <a:gd name="connsiteX29" fmla="*/ 61993 w 2944678"/>
              <a:gd name="connsiteY29" fmla="*/ 1472339 h 2293749"/>
              <a:gd name="connsiteX30" fmla="*/ 30996 w 2944678"/>
              <a:gd name="connsiteY30" fmla="*/ 1348352 h 2293749"/>
              <a:gd name="connsiteX31" fmla="*/ 0 w 2944678"/>
              <a:gd name="connsiteY31" fmla="*/ 1255363 h 2293749"/>
              <a:gd name="connsiteX32" fmla="*/ 15498 w 2944678"/>
              <a:gd name="connsiteY32" fmla="*/ 1022888 h 2293749"/>
              <a:gd name="connsiteX33" fmla="*/ 61993 w 2944678"/>
              <a:gd name="connsiteY33" fmla="*/ 929898 h 2293749"/>
              <a:gd name="connsiteX34" fmla="*/ 123986 w 2944678"/>
              <a:gd name="connsiteY34" fmla="*/ 821410 h 2293749"/>
              <a:gd name="connsiteX35" fmla="*/ 216976 w 2944678"/>
              <a:gd name="connsiteY35" fmla="*/ 728420 h 2293749"/>
              <a:gd name="connsiteX36" fmla="*/ 325464 w 2944678"/>
              <a:gd name="connsiteY36" fmla="*/ 635430 h 2293749"/>
              <a:gd name="connsiteX37" fmla="*/ 418454 w 2944678"/>
              <a:gd name="connsiteY37" fmla="*/ 573437 h 2293749"/>
              <a:gd name="connsiteX38" fmla="*/ 464949 w 2944678"/>
              <a:gd name="connsiteY38" fmla="*/ 557939 h 2293749"/>
              <a:gd name="connsiteX39" fmla="*/ 557939 w 2944678"/>
              <a:gd name="connsiteY39" fmla="*/ 495946 h 2293749"/>
              <a:gd name="connsiteX40" fmla="*/ 743919 w 2944678"/>
              <a:gd name="connsiteY40" fmla="*/ 433952 h 2293749"/>
              <a:gd name="connsiteX41" fmla="*/ 836908 w 2944678"/>
              <a:gd name="connsiteY41" fmla="*/ 402956 h 2293749"/>
              <a:gd name="connsiteX42" fmla="*/ 898902 w 2944678"/>
              <a:gd name="connsiteY42" fmla="*/ 387458 h 2293749"/>
              <a:gd name="connsiteX43" fmla="*/ 991891 w 2944678"/>
              <a:gd name="connsiteY43" fmla="*/ 356461 h 2293749"/>
              <a:gd name="connsiteX44" fmla="*/ 1038386 w 2944678"/>
              <a:gd name="connsiteY44" fmla="*/ 340963 h 2293749"/>
              <a:gd name="connsiteX45" fmla="*/ 1751308 w 2944678"/>
              <a:gd name="connsiteY45" fmla="*/ 325464 h 2293749"/>
              <a:gd name="connsiteX46" fmla="*/ 1782305 w 2944678"/>
              <a:gd name="connsiteY46" fmla="*/ 278969 h 2293749"/>
              <a:gd name="connsiteX47" fmla="*/ 1782305 w 2944678"/>
              <a:gd name="connsiteY47" fmla="*/ 0 h 2293749"/>
              <a:gd name="connsiteX48" fmla="*/ 1704813 w 2944678"/>
              <a:gd name="connsiteY48" fmla="*/ 123986 h 2293749"/>
              <a:gd name="connsiteX49" fmla="*/ 1751308 w 2944678"/>
              <a:gd name="connsiteY49" fmla="*/ 30997 h 2293749"/>
              <a:gd name="connsiteX50" fmla="*/ 1797803 w 2944678"/>
              <a:gd name="connsiteY50" fmla="*/ 15498 h 2293749"/>
              <a:gd name="connsiteX51" fmla="*/ 1844298 w 2944678"/>
              <a:gd name="connsiteY51" fmla="*/ 46495 h 2293749"/>
              <a:gd name="connsiteX52" fmla="*/ 1890793 w 2944678"/>
              <a:gd name="connsiteY52" fmla="*/ 61993 h 2293749"/>
              <a:gd name="connsiteX53" fmla="*/ 1921790 w 2944678"/>
              <a:gd name="connsiteY53" fmla="*/ 92990 h 22937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2944678" h="2293749">
                <a:moveTo>
                  <a:pt x="2944678" y="1689315"/>
                </a:moveTo>
                <a:cubicBezTo>
                  <a:pt x="2908515" y="1720312"/>
                  <a:pt x="2871592" y="1750443"/>
                  <a:pt x="2836190" y="1782305"/>
                </a:cubicBezTo>
                <a:cubicBezTo>
                  <a:pt x="2819899" y="1796967"/>
                  <a:pt x="2807932" y="1816642"/>
                  <a:pt x="2789695" y="1828800"/>
                </a:cubicBezTo>
                <a:cubicBezTo>
                  <a:pt x="2776102" y="1837862"/>
                  <a:pt x="2758698" y="1839132"/>
                  <a:pt x="2743200" y="1844298"/>
                </a:cubicBezTo>
                <a:cubicBezTo>
                  <a:pt x="2727702" y="1854630"/>
                  <a:pt x="2713726" y="1867730"/>
                  <a:pt x="2696705" y="1875295"/>
                </a:cubicBezTo>
                <a:cubicBezTo>
                  <a:pt x="2666848" y="1888565"/>
                  <a:pt x="2603715" y="1906291"/>
                  <a:pt x="2603715" y="1906291"/>
                </a:cubicBezTo>
                <a:cubicBezTo>
                  <a:pt x="2470466" y="1995124"/>
                  <a:pt x="2639057" y="1888620"/>
                  <a:pt x="2510725" y="1952786"/>
                </a:cubicBezTo>
                <a:cubicBezTo>
                  <a:pt x="2390549" y="2012874"/>
                  <a:pt x="2534601" y="1960326"/>
                  <a:pt x="2417735" y="1999281"/>
                </a:cubicBezTo>
                <a:cubicBezTo>
                  <a:pt x="2386739" y="2019946"/>
                  <a:pt x="2360088" y="2049495"/>
                  <a:pt x="2324746" y="2061275"/>
                </a:cubicBezTo>
                <a:cubicBezTo>
                  <a:pt x="2309248" y="2066441"/>
                  <a:pt x="2292863" y="2069467"/>
                  <a:pt x="2278251" y="2076773"/>
                </a:cubicBezTo>
                <a:cubicBezTo>
                  <a:pt x="2261591" y="2085103"/>
                  <a:pt x="2248777" y="2100204"/>
                  <a:pt x="2231756" y="2107769"/>
                </a:cubicBezTo>
                <a:cubicBezTo>
                  <a:pt x="2201899" y="2121039"/>
                  <a:pt x="2169763" y="2128434"/>
                  <a:pt x="2138766" y="2138766"/>
                </a:cubicBezTo>
                <a:lnTo>
                  <a:pt x="2045776" y="2169763"/>
                </a:lnTo>
                <a:cubicBezTo>
                  <a:pt x="2030278" y="2174929"/>
                  <a:pt x="2013893" y="2177955"/>
                  <a:pt x="1999281" y="2185261"/>
                </a:cubicBezTo>
                <a:cubicBezTo>
                  <a:pt x="1948474" y="2210665"/>
                  <a:pt x="1940964" y="2218073"/>
                  <a:pt x="1890793" y="2231756"/>
                </a:cubicBezTo>
                <a:cubicBezTo>
                  <a:pt x="1849693" y="2242965"/>
                  <a:pt x="1808136" y="2252420"/>
                  <a:pt x="1766807" y="2262752"/>
                </a:cubicBezTo>
                <a:cubicBezTo>
                  <a:pt x="1746142" y="2267918"/>
                  <a:pt x="1725021" y="2271515"/>
                  <a:pt x="1704813" y="2278251"/>
                </a:cubicBezTo>
                <a:lnTo>
                  <a:pt x="1658319" y="2293749"/>
                </a:lnTo>
                <a:cubicBezTo>
                  <a:pt x="1456841" y="2288583"/>
                  <a:pt x="1254917" y="2292610"/>
                  <a:pt x="1053885" y="2278251"/>
                </a:cubicBezTo>
                <a:cubicBezTo>
                  <a:pt x="1035306" y="2276924"/>
                  <a:pt x="1024895" y="2253620"/>
                  <a:pt x="1007390" y="2247254"/>
                </a:cubicBezTo>
                <a:cubicBezTo>
                  <a:pt x="967354" y="2232696"/>
                  <a:pt x="883403" y="2216258"/>
                  <a:pt x="883403" y="2216258"/>
                </a:cubicBezTo>
                <a:cubicBezTo>
                  <a:pt x="867905" y="2205926"/>
                  <a:pt x="853568" y="2193591"/>
                  <a:pt x="836908" y="2185261"/>
                </a:cubicBezTo>
                <a:cubicBezTo>
                  <a:pt x="799449" y="2166532"/>
                  <a:pt x="768133" y="2169156"/>
                  <a:pt x="728420" y="2154264"/>
                </a:cubicBezTo>
                <a:cubicBezTo>
                  <a:pt x="706788" y="2146152"/>
                  <a:pt x="685650" y="2136083"/>
                  <a:pt x="666427" y="2123268"/>
                </a:cubicBezTo>
                <a:cubicBezTo>
                  <a:pt x="505414" y="2015926"/>
                  <a:pt x="584488" y="2061458"/>
                  <a:pt x="464949" y="1952786"/>
                </a:cubicBezTo>
                <a:cubicBezTo>
                  <a:pt x="435093" y="1925645"/>
                  <a:pt x="400490" y="1903826"/>
                  <a:pt x="371959" y="1875295"/>
                </a:cubicBezTo>
                <a:cubicBezTo>
                  <a:pt x="358788" y="1862124"/>
                  <a:pt x="353493" y="1842583"/>
                  <a:pt x="340963" y="1828800"/>
                </a:cubicBezTo>
                <a:cubicBezTo>
                  <a:pt x="301647" y="1785552"/>
                  <a:pt x="258305" y="1746143"/>
                  <a:pt x="216976" y="1704814"/>
                </a:cubicBezTo>
                <a:cubicBezTo>
                  <a:pt x="171441" y="1659279"/>
                  <a:pt x="152309" y="1648250"/>
                  <a:pt x="123986" y="1596325"/>
                </a:cubicBezTo>
                <a:cubicBezTo>
                  <a:pt x="101860" y="1555760"/>
                  <a:pt x="61993" y="1472339"/>
                  <a:pt x="61993" y="1472339"/>
                </a:cubicBezTo>
                <a:cubicBezTo>
                  <a:pt x="51661" y="1431010"/>
                  <a:pt x="44467" y="1388767"/>
                  <a:pt x="30996" y="1348352"/>
                </a:cubicBezTo>
                <a:lnTo>
                  <a:pt x="0" y="1255363"/>
                </a:lnTo>
                <a:cubicBezTo>
                  <a:pt x="5166" y="1177871"/>
                  <a:pt x="6922" y="1100077"/>
                  <a:pt x="15498" y="1022888"/>
                </a:cubicBezTo>
                <a:cubicBezTo>
                  <a:pt x="20397" y="978794"/>
                  <a:pt x="40734" y="967100"/>
                  <a:pt x="61993" y="929898"/>
                </a:cubicBezTo>
                <a:cubicBezTo>
                  <a:pt x="84443" y="890612"/>
                  <a:pt x="93782" y="855390"/>
                  <a:pt x="123986" y="821410"/>
                </a:cubicBezTo>
                <a:cubicBezTo>
                  <a:pt x="153109" y="788647"/>
                  <a:pt x="185979" y="759417"/>
                  <a:pt x="216976" y="728420"/>
                </a:cubicBezTo>
                <a:cubicBezTo>
                  <a:pt x="270488" y="674908"/>
                  <a:pt x="259192" y="681820"/>
                  <a:pt x="325464" y="635430"/>
                </a:cubicBezTo>
                <a:cubicBezTo>
                  <a:pt x="355983" y="614067"/>
                  <a:pt x="383112" y="585217"/>
                  <a:pt x="418454" y="573437"/>
                </a:cubicBezTo>
                <a:lnTo>
                  <a:pt x="464949" y="557939"/>
                </a:lnTo>
                <a:cubicBezTo>
                  <a:pt x="495946" y="537275"/>
                  <a:pt x="522597" y="507727"/>
                  <a:pt x="557939" y="495946"/>
                </a:cubicBezTo>
                <a:lnTo>
                  <a:pt x="743919" y="433952"/>
                </a:lnTo>
                <a:lnTo>
                  <a:pt x="836908" y="402956"/>
                </a:lnTo>
                <a:cubicBezTo>
                  <a:pt x="857573" y="397790"/>
                  <a:pt x="878500" y="393579"/>
                  <a:pt x="898902" y="387458"/>
                </a:cubicBezTo>
                <a:cubicBezTo>
                  <a:pt x="930197" y="378069"/>
                  <a:pt x="960895" y="366793"/>
                  <a:pt x="991891" y="356461"/>
                </a:cubicBezTo>
                <a:cubicBezTo>
                  <a:pt x="1007389" y="351295"/>
                  <a:pt x="1022053" y="341318"/>
                  <a:pt x="1038386" y="340963"/>
                </a:cubicBezTo>
                <a:lnTo>
                  <a:pt x="1751308" y="325464"/>
                </a:lnTo>
                <a:cubicBezTo>
                  <a:pt x="1761640" y="309966"/>
                  <a:pt x="1773975" y="295629"/>
                  <a:pt x="1782305" y="278969"/>
                </a:cubicBezTo>
                <a:cubicBezTo>
                  <a:pt x="1824719" y="194142"/>
                  <a:pt x="1787688" y="80740"/>
                  <a:pt x="1782305" y="0"/>
                </a:cubicBezTo>
                <a:cubicBezTo>
                  <a:pt x="1745418" y="110661"/>
                  <a:pt x="1778494" y="74866"/>
                  <a:pt x="1704813" y="123986"/>
                </a:cubicBezTo>
                <a:cubicBezTo>
                  <a:pt x="1715023" y="93358"/>
                  <a:pt x="1723996" y="52846"/>
                  <a:pt x="1751308" y="30997"/>
                </a:cubicBezTo>
                <a:cubicBezTo>
                  <a:pt x="1764065" y="20791"/>
                  <a:pt x="1782305" y="20664"/>
                  <a:pt x="1797803" y="15498"/>
                </a:cubicBezTo>
                <a:cubicBezTo>
                  <a:pt x="1813301" y="25830"/>
                  <a:pt x="1827638" y="38165"/>
                  <a:pt x="1844298" y="46495"/>
                </a:cubicBezTo>
                <a:cubicBezTo>
                  <a:pt x="1858910" y="53801"/>
                  <a:pt x="1876784" y="53588"/>
                  <a:pt x="1890793" y="61993"/>
                </a:cubicBezTo>
                <a:cubicBezTo>
                  <a:pt x="1903323" y="69511"/>
                  <a:pt x="1911458" y="82658"/>
                  <a:pt x="1921790" y="92990"/>
                </a:cubicBez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Arrow Connector 35">
            <a:extLst>
              <a:ext uri="{FF2B5EF4-FFF2-40B4-BE49-F238E27FC236}">
                <a16:creationId xmlns:a16="http://schemas.microsoft.com/office/drawing/2014/main" id="{D683E96B-0EC0-EB62-F49F-79DE3FEA1B3C}"/>
              </a:ext>
            </a:extLst>
          </p:cNvPr>
          <p:cNvCxnSpPr>
            <a:cxnSpLocks/>
          </p:cNvCxnSpPr>
          <p:nvPr/>
        </p:nvCxnSpPr>
        <p:spPr>
          <a:xfrm>
            <a:off x="3766088" y="4240580"/>
            <a:ext cx="294468" cy="63899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E1AE0603-483F-AD82-714B-B13C3DE81959}"/>
              </a:ext>
            </a:extLst>
          </p:cNvPr>
          <p:cNvSpPr txBox="1"/>
          <p:nvPr/>
        </p:nvSpPr>
        <p:spPr>
          <a:xfrm>
            <a:off x="5028336" y="6147323"/>
            <a:ext cx="6835526" cy="400110"/>
          </a:xfrm>
          <a:prstGeom prst="rect">
            <a:avLst/>
          </a:prstGeom>
          <a:noFill/>
        </p:spPr>
        <p:txBody>
          <a:bodyPr wrap="none" rtlCol="0">
            <a:spAutoFit/>
          </a:bodyPr>
          <a:lstStyle/>
          <a:p>
            <a:pPr algn="ctr"/>
            <a:r>
              <a:rPr lang="en-US" sz="2000" dirty="0">
                <a:latin typeface="Times New Roman" panose="02020603050405020304" pitchFamily="18" charset="0"/>
                <a:cs typeface="Times New Roman" panose="02020603050405020304" pitchFamily="18" charset="0"/>
              </a:rPr>
              <a:t>As we include the coin, the ”sum” decreases by the value of coin</a:t>
            </a:r>
          </a:p>
        </p:txBody>
      </p:sp>
      <p:cxnSp>
        <p:nvCxnSpPr>
          <p:cNvPr id="41" name="Straight Arrow Connector 40">
            <a:extLst>
              <a:ext uri="{FF2B5EF4-FFF2-40B4-BE49-F238E27FC236}">
                <a16:creationId xmlns:a16="http://schemas.microsoft.com/office/drawing/2014/main" id="{B7C1EAA4-35F5-7B3E-EE29-E1DCCD3DB023}"/>
              </a:ext>
            </a:extLst>
          </p:cNvPr>
          <p:cNvCxnSpPr>
            <a:stCxn id="39" idx="0"/>
          </p:cNvCxnSpPr>
          <p:nvPr/>
        </p:nvCxnSpPr>
        <p:spPr>
          <a:xfrm flipH="1" flipV="1">
            <a:off x="7625166" y="5735108"/>
            <a:ext cx="820933" cy="41221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08909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BFC08-DF3B-032C-F8ED-4B36AD0D71C0}"/>
              </a:ext>
            </a:extLst>
          </p:cNvPr>
          <p:cNvSpPr>
            <a:spLocks noGrp="1"/>
          </p:cNvSpPr>
          <p:nvPr>
            <p:ph type="title"/>
          </p:nvPr>
        </p:nvSpPr>
        <p:spPr/>
        <p:txBody>
          <a:bodyPr/>
          <a:lstStyle/>
          <a:p>
            <a:r>
              <a:rPr lang="en-US" dirty="0"/>
              <a:t>Solution 6</a:t>
            </a:r>
          </a:p>
        </p:txBody>
      </p:sp>
      <p:sp>
        <p:nvSpPr>
          <p:cNvPr id="3" name="Content Placeholder 2">
            <a:extLst>
              <a:ext uri="{FF2B5EF4-FFF2-40B4-BE49-F238E27FC236}">
                <a16:creationId xmlns:a16="http://schemas.microsoft.com/office/drawing/2014/main" id="{B5CB7FB2-7285-454E-6412-69F436D630FC}"/>
              </a:ext>
            </a:extLst>
          </p:cNvPr>
          <p:cNvSpPr>
            <a:spLocks noGrp="1"/>
          </p:cNvSpPr>
          <p:nvPr>
            <p:ph idx="1"/>
          </p:nvPr>
        </p:nvSpPr>
        <p:spPr/>
        <p:txBody>
          <a:bodyPr>
            <a:normAutofit/>
          </a:bodyPr>
          <a:lstStyle/>
          <a:p>
            <a:pPr marL="0" indent="0">
              <a:buNone/>
            </a:pPr>
            <a:r>
              <a:rPr lang="en-US" b="1" dirty="0"/>
              <a:t>Dynamic programming</a:t>
            </a:r>
            <a:endParaRPr lang="en-US" dirty="0"/>
          </a:p>
          <a:p>
            <a:pPr marL="0" indent="0">
              <a:buNone/>
            </a:pPr>
            <a:endParaRPr lang="en-US" b="1" dirty="0"/>
          </a:p>
          <a:p>
            <a:pPr marL="0" indent="0">
              <a:buNone/>
            </a:pPr>
            <a:endParaRPr lang="en-US" dirty="0"/>
          </a:p>
        </p:txBody>
      </p:sp>
      <p:sp>
        <p:nvSpPr>
          <p:cNvPr id="9" name="TextBox 8">
            <a:extLst>
              <a:ext uri="{FF2B5EF4-FFF2-40B4-BE49-F238E27FC236}">
                <a16:creationId xmlns:a16="http://schemas.microsoft.com/office/drawing/2014/main" id="{81756D0F-3D17-081A-BBB3-2F5533BB51C1}"/>
              </a:ext>
            </a:extLst>
          </p:cNvPr>
          <p:cNvSpPr txBox="1"/>
          <p:nvPr/>
        </p:nvSpPr>
        <p:spPr>
          <a:xfrm>
            <a:off x="6305702" y="1613194"/>
            <a:ext cx="5705484" cy="1569660"/>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There are </a:t>
            </a:r>
            <a:r>
              <a:rPr lang="en-US" sz="2400" b="1" dirty="0">
                <a:latin typeface="Times New Roman" panose="02020603050405020304" pitchFamily="18" charset="0"/>
                <a:cs typeface="Times New Roman" panose="02020603050405020304" pitchFamily="18" charset="0"/>
              </a:rPr>
              <a:t>two ways</a:t>
            </a:r>
            <a:r>
              <a:rPr lang="en-US" sz="2400" dirty="0">
                <a:latin typeface="Times New Roman" panose="02020603050405020304" pitchFamily="18" charset="0"/>
                <a:cs typeface="Times New Roman" panose="02020603050405020304" pitchFamily="18" charset="0"/>
              </a:rPr>
              <a:t> to use coin “2” and “1” to make sum=3 by:</a:t>
            </a:r>
          </a:p>
          <a:p>
            <a:pPr marL="800078" lvl="1"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Choosing three coins “1”</a:t>
            </a:r>
          </a:p>
          <a:p>
            <a:pPr marL="800078" lvl="1"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Choose one coin “2” and one coin “1”</a:t>
            </a:r>
          </a:p>
        </p:txBody>
      </p:sp>
      <p:graphicFrame>
        <p:nvGraphicFramePr>
          <p:cNvPr id="7" name="Table 4">
            <a:extLst>
              <a:ext uri="{FF2B5EF4-FFF2-40B4-BE49-F238E27FC236}">
                <a16:creationId xmlns:a16="http://schemas.microsoft.com/office/drawing/2014/main" id="{48D22A42-CA00-9571-A706-C15CA11EDF26}"/>
              </a:ext>
            </a:extLst>
          </p:cNvPr>
          <p:cNvGraphicFramePr>
            <a:graphicFrameLocks noGrp="1"/>
          </p:cNvGraphicFramePr>
          <p:nvPr>
            <p:extLst>
              <p:ext uri="{D42A27DB-BD31-4B8C-83A1-F6EECF244321}">
                <p14:modId xmlns:p14="http://schemas.microsoft.com/office/powerpoint/2010/main" val="3724479495"/>
              </p:ext>
            </p:extLst>
          </p:nvPr>
        </p:nvGraphicFramePr>
        <p:xfrm>
          <a:off x="838200" y="2530927"/>
          <a:ext cx="5040084" cy="2032908"/>
        </p:xfrm>
        <a:graphic>
          <a:graphicData uri="http://schemas.openxmlformats.org/drawingml/2006/table">
            <a:tbl>
              <a:tblPr firstRow="1" bandRow="1">
                <a:tableStyleId>{5940675A-B579-460E-94D1-54222C63F5DA}</a:tableStyleId>
              </a:tblPr>
              <a:tblGrid>
                <a:gridCol w="840014">
                  <a:extLst>
                    <a:ext uri="{9D8B030D-6E8A-4147-A177-3AD203B41FA5}">
                      <a16:colId xmlns:a16="http://schemas.microsoft.com/office/drawing/2014/main" val="2359592633"/>
                    </a:ext>
                  </a:extLst>
                </a:gridCol>
                <a:gridCol w="840014">
                  <a:extLst>
                    <a:ext uri="{9D8B030D-6E8A-4147-A177-3AD203B41FA5}">
                      <a16:colId xmlns:a16="http://schemas.microsoft.com/office/drawing/2014/main" val="1099127026"/>
                    </a:ext>
                  </a:extLst>
                </a:gridCol>
                <a:gridCol w="840014">
                  <a:extLst>
                    <a:ext uri="{9D8B030D-6E8A-4147-A177-3AD203B41FA5}">
                      <a16:colId xmlns:a16="http://schemas.microsoft.com/office/drawing/2014/main" val="2484027083"/>
                    </a:ext>
                  </a:extLst>
                </a:gridCol>
                <a:gridCol w="840014">
                  <a:extLst>
                    <a:ext uri="{9D8B030D-6E8A-4147-A177-3AD203B41FA5}">
                      <a16:colId xmlns:a16="http://schemas.microsoft.com/office/drawing/2014/main" val="3046407003"/>
                    </a:ext>
                  </a:extLst>
                </a:gridCol>
                <a:gridCol w="840014">
                  <a:extLst>
                    <a:ext uri="{9D8B030D-6E8A-4147-A177-3AD203B41FA5}">
                      <a16:colId xmlns:a16="http://schemas.microsoft.com/office/drawing/2014/main" val="4069681813"/>
                    </a:ext>
                  </a:extLst>
                </a:gridCol>
                <a:gridCol w="840014">
                  <a:extLst>
                    <a:ext uri="{9D8B030D-6E8A-4147-A177-3AD203B41FA5}">
                      <a16:colId xmlns:a16="http://schemas.microsoft.com/office/drawing/2014/main" val="1670058418"/>
                    </a:ext>
                  </a:extLst>
                </a:gridCol>
              </a:tblGrid>
              <a:tr h="677636">
                <a:tc>
                  <a:txBody>
                    <a:bodyPr/>
                    <a:lstStyle/>
                    <a:p>
                      <a:pPr algn="ctr"/>
                      <a:endParaRPr lang="en-US" sz="24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0</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1</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2</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3</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4</a:t>
                      </a: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217070704"/>
                  </a:ext>
                </a:extLst>
              </a:tr>
              <a:tr h="677636">
                <a:tc>
                  <a:txBody>
                    <a:bodyPr/>
                    <a:lstStyle/>
                    <a:p>
                      <a:pPr algn="ctr"/>
                      <a:r>
                        <a:rPr lang="en-US" sz="2400" dirty="0">
                          <a:latin typeface="Times New Roman" panose="02020603050405020304" pitchFamily="18" charset="0"/>
                          <a:cs typeface="Times New Roman" panose="02020603050405020304" pitchFamily="18" charset="0"/>
                        </a:rPr>
                        <a:t>1</a:t>
                      </a:r>
                    </a:p>
                  </a:txBody>
                  <a:tcPr>
                    <a:lnL w="12700" cap="flat" cmpd="sng" algn="ctr">
                      <a:noFill/>
                      <a:prstDash val="solid"/>
                      <a:round/>
                      <a:headEnd type="none" w="med" len="med"/>
                      <a:tailEnd type="none" w="med" len="med"/>
                    </a:lnL>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lnR w="12700" cap="flat" cmpd="sng" algn="ctr">
                      <a:noFill/>
                      <a:prstDash val="solid"/>
                      <a:round/>
                      <a:headEnd type="none" w="med" len="med"/>
                      <a:tailEnd type="none" w="med" len="med"/>
                    </a:lnR>
                  </a:tcPr>
                </a:tc>
                <a:extLst>
                  <a:ext uri="{0D108BD9-81ED-4DB2-BD59-A6C34878D82A}">
                    <a16:rowId xmlns:a16="http://schemas.microsoft.com/office/drawing/2014/main" val="2096273096"/>
                  </a:ext>
                </a:extLst>
              </a:tr>
              <a:tr h="677636">
                <a:tc>
                  <a:txBody>
                    <a:bodyPr/>
                    <a:lstStyle/>
                    <a:p>
                      <a:pPr algn="ctr"/>
                      <a:r>
                        <a:rPr lang="en-US" sz="2400" dirty="0">
                          <a:latin typeface="Times New Roman" panose="02020603050405020304" pitchFamily="18" charset="0"/>
                          <a:cs typeface="Times New Roman" panose="02020603050405020304" pitchFamily="18" charset="0"/>
                        </a:rPr>
                        <a:t>2</a:t>
                      </a:r>
                    </a:p>
                  </a:txBody>
                  <a:tcPr>
                    <a:lnL w="12700" cap="flat" cmpd="sng" algn="ctr">
                      <a:noFill/>
                      <a:prstDash val="solid"/>
                      <a:round/>
                      <a:headEnd type="none" w="med" len="med"/>
                      <a:tailEnd type="none" w="med" len="med"/>
                    </a:lnL>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2</a:t>
                      </a:r>
                    </a:p>
                  </a:txBody>
                  <a:tcPr/>
                </a:tc>
                <a:tc>
                  <a:txBody>
                    <a:bodyPr/>
                    <a:lstStyle/>
                    <a:p>
                      <a:pPr algn="ctr"/>
                      <a:r>
                        <a:rPr lang="en-US" sz="2400" dirty="0">
                          <a:latin typeface="Times New Roman" panose="02020603050405020304" pitchFamily="18" charset="0"/>
                          <a:cs typeface="Times New Roman" panose="02020603050405020304" pitchFamily="18" charset="0"/>
                        </a:rPr>
                        <a:t>2</a:t>
                      </a: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lnR w="12700" cap="flat" cmpd="sng" algn="ctr">
                      <a:noFill/>
                      <a:prstDash val="solid"/>
                      <a:round/>
                      <a:headEnd type="none" w="med" len="med"/>
                      <a:tailEnd type="none" w="med" len="med"/>
                    </a:lnR>
                  </a:tcPr>
                </a:tc>
                <a:extLst>
                  <a:ext uri="{0D108BD9-81ED-4DB2-BD59-A6C34878D82A}">
                    <a16:rowId xmlns:a16="http://schemas.microsoft.com/office/drawing/2014/main" val="3588153385"/>
                  </a:ext>
                </a:extLst>
              </a:tr>
            </a:tbl>
          </a:graphicData>
        </a:graphic>
      </p:graphicFrame>
      <p:sp>
        <p:nvSpPr>
          <p:cNvPr id="10" name="TextBox 9">
            <a:extLst>
              <a:ext uri="{FF2B5EF4-FFF2-40B4-BE49-F238E27FC236}">
                <a16:creationId xmlns:a16="http://schemas.microsoft.com/office/drawing/2014/main" id="{15F27F3A-6DC0-30AE-0364-F716344DD1A3}"/>
              </a:ext>
            </a:extLst>
          </p:cNvPr>
          <p:cNvSpPr txBox="1"/>
          <p:nvPr/>
        </p:nvSpPr>
        <p:spPr>
          <a:xfrm>
            <a:off x="473428" y="2737024"/>
            <a:ext cx="867545"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#coin</a:t>
            </a:r>
          </a:p>
        </p:txBody>
      </p:sp>
      <p:sp>
        <p:nvSpPr>
          <p:cNvPr id="11" name="TextBox 10">
            <a:extLst>
              <a:ext uri="{FF2B5EF4-FFF2-40B4-BE49-F238E27FC236}">
                <a16:creationId xmlns:a16="http://schemas.microsoft.com/office/drawing/2014/main" id="{6FCE94AD-C3B1-238B-1839-0DF06011E32D}"/>
              </a:ext>
            </a:extLst>
          </p:cNvPr>
          <p:cNvSpPr txBox="1"/>
          <p:nvPr/>
        </p:nvSpPr>
        <p:spPr>
          <a:xfrm>
            <a:off x="992230" y="2324809"/>
            <a:ext cx="697628"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sum</a:t>
            </a:r>
          </a:p>
        </p:txBody>
      </p:sp>
      <p:cxnSp>
        <p:nvCxnSpPr>
          <p:cNvPr id="12" name="Straight Connector 11">
            <a:extLst>
              <a:ext uri="{FF2B5EF4-FFF2-40B4-BE49-F238E27FC236}">
                <a16:creationId xmlns:a16="http://schemas.microsoft.com/office/drawing/2014/main" id="{19C81248-239D-78F6-CF8A-AEF38101B340}"/>
              </a:ext>
            </a:extLst>
          </p:cNvPr>
          <p:cNvCxnSpPr/>
          <p:nvPr/>
        </p:nvCxnSpPr>
        <p:spPr>
          <a:xfrm flipH="1" flipV="1">
            <a:off x="846215" y="2580355"/>
            <a:ext cx="835628" cy="618334"/>
          </a:xfrm>
          <a:prstGeom prst="line">
            <a:avLst/>
          </a:prstGeom>
          <a:ln w="19050"/>
        </p:spPr>
        <p:style>
          <a:lnRef idx="1">
            <a:schemeClr val="dk1"/>
          </a:lnRef>
          <a:fillRef idx="0">
            <a:schemeClr val="dk1"/>
          </a:fillRef>
          <a:effectRef idx="0">
            <a:schemeClr val="dk1"/>
          </a:effectRef>
          <a:fontRef idx="minor">
            <a:schemeClr val="tx1"/>
          </a:fontRef>
        </p:style>
      </p:cxnSp>
      <p:sp>
        <p:nvSpPr>
          <p:cNvPr id="4" name="TextBox 3">
            <a:extLst>
              <a:ext uri="{FF2B5EF4-FFF2-40B4-BE49-F238E27FC236}">
                <a16:creationId xmlns:a16="http://schemas.microsoft.com/office/drawing/2014/main" id="{81E43349-BC26-8B98-E913-534C83F850DF}"/>
              </a:ext>
            </a:extLst>
          </p:cNvPr>
          <p:cNvSpPr txBox="1"/>
          <p:nvPr/>
        </p:nvSpPr>
        <p:spPr>
          <a:xfrm>
            <a:off x="992230" y="4879578"/>
            <a:ext cx="7453869" cy="1569660"/>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num_ways</a:t>
            </a:r>
            <a:r>
              <a:rPr lang="en-US" sz="2400" dirty="0">
                <a:latin typeface="Times New Roman" panose="02020603050405020304" pitchFamily="18" charset="0"/>
                <a:cs typeface="Times New Roman" panose="02020603050405020304" pitchFamily="18" charset="0"/>
              </a:rPr>
              <a:t> exclude 2 + </a:t>
            </a:r>
            <a:r>
              <a:rPr lang="en-US" sz="2400" dirty="0" err="1">
                <a:latin typeface="Times New Roman" panose="02020603050405020304" pitchFamily="18" charset="0"/>
                <a:cs typeface="Times New Roman" panose="02020603050405020304" pitchFamily="18" charset="0"/>
              </a:rPr>
              <a:t>num_ways</a:t>
            </a:r>
            <a:r>
              <a:rPr lang="en-US" sz="2400" dirty="0">
                <a:latin typeface="Times New Roman" panose="02020603050405020304" pitchFamily="18" charset="0"/>
                <a:cs typeface="Times New Roman" panose="02020603050405020304" pitchFamily="18" charset="0"/>
              </a:rPr>
              <a:t> include 2</a:t>
            </a:r>
          </a:p>
          <a:p>
            <a:r>
              <a:rPr lang="en-US" sz="2400" dirty="0">
                <a:latin typeface="Times New Roman" panose="02020603050405020304" pitchFamily="18" charset="0"/>
                <a:cs typeface="Times New Roman" panose="02020603050405020304" pitchFamily="18" charset="0"/>
              </a:rPr>
              <a:t>= 1 (choose 3 coins “1”) + </a:t>
            </a:r>
            <a:r>
              <a:rPr lang="en-US" sz="2400" dirty="0" err="1">
                <a:latin typeface="Times New Roman" panose="02020603050405020304" pitchFamily="18" charset="0"/>
                <a:cs typeface="Times New Roman" panose="02020603050405020304" pitchFamily="18" charset="0"/>
              </a:rPr>
              <a:t>num_ways</a:t>
            </a:r>
            <a:r>
              <a:rPr lang="en-US" sz="2400" dirty="0">
                <a:latin typeface="Times New Roman" panose="02020603050405020304" pitchFamily="18" charset="0"/>
                <a:cs typeface="Times New Roman" panose="02020603050405020304" pitchFamily="18" charset="0"/>
              </a:rPr>
              <a:t> make sum (3 - 2)</a:t>
            </a:r>
          </a:p>
          <a:p>
            <a:r>
              <a:rPr lang="en-US" sz="2400" dirty="0">
                <a:latin typeface="Times New Roman" panose="02020603050405020304" pitchFamily="18" charset="0"/>
                <a:cs typeface="Times New Roman" panose="02020603050405020304" pitchFamily="18" charset="0"/>
              </a:rPr>
              <a:t>= 1 + </a:t>
            </a:r>
            <a:r>
              <a:rPr lang="en-US" sz="2400" dirty="0" err="1">
                <a:latin typeface="Times New Roman" panose="02020603050405020304" pitchFamily="18" charset="0"/>
                <a:cs typeface="Times New Roman" panose="02020603050405020304" pitchFamily="18" charset="0"/>
              </a:rPr>
              <a:t>num_ways</a:t>
            </a:r>
            <a:r>
              <a:rPr lang="en-US" sz="2400" dirty="0">
                <a:latin typeface="Times New Roman" panose="02020603050405020304" pitchFamily="18" charset="0"/>
                <a:cs typeface="Times New Roman" panose="02020603050405020304" pitchFamily="18" charset="0"/>
              </a:rPr>
              <a:t> make sum 1</a:t>
            </a:r>
          </a:p>
          <a:p>
            <a:r>
              <a:rPr lang="en-US" sz="2400" dirty="0">
                <a:latin typeface="Times New Roman" panose="02020603050405020304" pitchFamily="18" charset="0"/>
                <a:cs typeface="Times New Roman" panose="02020603050405020304" pitchFamily="18" charset="0"/>
              </a:rPr>
              <a:t>= 1 + 1</a:t>
            </a:r>
          </a:p>
        </p:txBody>
      </p:sp>
      <p:cxnSp>
        <p:nvCxnSpPr>
          <p:cNvPr id="6" name="Curved Connector 5">
            <a:extLst>
              <a:ext uri="{FF2B5EF4-FFF2-40B4-BE49-F238E27FC236}">
                <a16:creationId xmlns:a16="http://schemas.microsoft.com/office/drawing/2014/main" id="{10CB90F3-3944-DAE3-66FA-9F4A08D61058}"/>
              </a:ext>
            </a:extLst>
          </p:cNvPr>
          <p:cNvCxnSpPr>
            <a:cxnSpLocks/>
          </p:cNvCxnSpPr>
          <p:nvPr/>
        </p:nvCxnSpPr>
        <p:spPr>
          <a:xfrm>
            <a:off x="4726983" y="2944678"/>
            <a:ext cx="2422362" cy="2353628"/>
          </a:xfrm>
          <a:prstGeom prst="curvedConnector3">
            <a:avLst>
              <a:gd name="adj1" fmla="val 96705"/>
            </a:avLst>
          </a:prstGeom>
          <a:ln w="19050">
            <a:tailEnd type="triangle"/>
          </a:ln>
        </p:spPr>
        <p:style>
          <a:lnRef idx="1">
            <a:schemeClr val="dk1"/>
          </a:lnRef>
          <a:fillRef idx="0">
            <a:schemeClr val="dk1"/>
          </a:fillRef>
          <a:effectRef idx="0">
            <a:schemeClr val="dk1"/>
          </a:effectRef>
          <a:fontRef idx="minor">
            <a:schemeClr val="tx1"/>
          </a:fontRef>
        </p:style>
      </p:cxnSp>
      <p:cxnSp>
        <p:nvCxnSpPr>
          <p:cNvPr id="16" name="Curved Connector 15">
            <a:extLst>
              <a:ext uri="{FF2B5EF4-FFF2-40B4-BE49-F238E27FC236}">
                <a16:creationId xmlns:a16="http://schemas.microsoft.com/office/drawing/2014/main" id="{307E5134-F847-7B4C-9CC8-0E233855CBDB}"/>
              </a:ext>
            </a:extLst>
          </p:cNvPr>
          <p:cNvCxnSpPr>
            <a:cxnSpLocks/>
          </p:cNvCxnSpPr>
          <p:nvPr/>
        </p:nvCxnSpPr>
        <p:spPr>
          <a:xfrm>
            <a:off x="1341044" y="4369962"/>
            <a:ext cx="6284122" cy="928344"/>
          </a:xfrm>
          <a:prstGeom prst="curvedConnector3">
            <a:avLst>
              <a:gd name="adj1" fmla="val 99079"/>
            </a:avLst>
          </a:prstGeom>
          <a:ln w="19050">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a16="http://schemas.microsoft.com/office/drawing/2014/main" id="{D683E96B-0EC0-EB62-F49F-79DE3FEA1B3C}"/>
              </a:ext>
            </a:extLst>
          </p:cNvPr>
          <p:cNvCxnSpPr>
            <a:cxnSpLocks/>
          </p:cNvCxnSpPr>
          <p:nvPr/>
        </p:nvCxnSpPr>
        <p:spPr>
          <a:xfrm flipH="1">
            <a:off x="4060556" y="4369962"/>
            <a:ext cx="542441" cy="5096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E1AE0603-483F-AD82-714B-B13C3DE81959}"/>
              </a:ext>
            </a:extLst>
          </p:cNvPr>
          <p:cNvSpPr txBox="1"/>
          <p:nvPr/>
        </p:nvSpPr>
        <p:spPr>
          <a:xfrm>
            <a:off x="5028336" y="6147323"/>
            <a:ext cx="6835526" cy="400110"/>
          </a:xfrm>
          <a:prstGeom prst="rect">
            <a:avLst/>
          </a:prstGeom>
          <a:noFill/>
        </p:spPr>
        <p:txBody>
          <a:bodyPr wrap="none" rtlCol="0">
            <a:spAutoFit/>
          </a:bodyPr>
          <a:lstStyle/>
          <a:p>
            <a:pPr algn="ctr"/>
            <a:r>
              <a:rPr lang="en-US" sz="2000" dirty="0">
                <a:latin typeface="Times New Roman" panose="02020603050405020304" pitchFamily="18" charset="0"/>
                <a:cs typeface="Times New Roman" panose="02020603050405020304" pitchFamily="18" charset="0"/>
              </a:rPr>
              <a:t>As we include the coin, the ”sum” decreases by the value of coin</a:t>
            </a:r>
          </a:p>
        </p:txBody>
      </p:sp>
      <p:cxnSp>
        <p:nvCxnSpPr>
          <p:cNvPr id="41" name="Straight Arrow Connector 40">
            <a:extLst>
              <a:ext uri="{FF2B5EF4-FFF2-40B4-BE49-F238E27FC236}">
                <a16:creationId xmlns:a16="http://schemas.microsoft.com/office/drawing/2014/main" id="{B7C1EAA4-35F5-7B3E-EE29-E1DCCD3DB023}"/>
              </a:ext>
            </a:extLst>
          </p:cNvPr>
          <p:cNvCxnSpPr>
            <a:stCxn id="39" idx="0"/>
          </p:cNvCxnSpPr>
          <p:nvPr/>
        </p:nvCxnSpPr>
        <p:spPr>
          <a:xfrm flipH="1" flipV="1">
            <a:off x="7625166" y="5735108"/>
            <a:ext cx="820933" cy="41221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8" name="Freeform 7">
            <a:extLst>
              <a:ext uri="{FF2B5EF4-FFF2-40B4-BE49-F238E27FC236}">
                <a16:creationId xmlns:a16="http://schemas.microsoft.com/office/drawing/2014/main" id="{B9962FC4-C671-7DDC-6166-D220264FF961}"/>
              </a:ext>
            </a:extLst>
          </p:cNvPr>
          <p:cNvSpPr/>
          <p:nvPr/>
        </p:nvSpPr>
        <p:spPr>
          <a:xfrm>
            <a:off x="619932" y="4477726"/>
            <a:ext cx="2464231" cy="2221225"/>
          </a:xfrm>
          <a:custGeom>
            <a:avLst/>
            <a:gdLst>
              <a:gd name="connsiteX0" fmla="*/ 2417736 w 2464231"/>
              <a:gd name="connsiteY0" fmla="*/ 1597610 h 2221225"/>
              <a:gd name="connsiteX1" fmla="*/ 2185261 w 2464231"/>
              <a:gd name="connsiteY1" fmla="*/ 1799088 h 2221225"/>
              <a:gd name="connsiteX2" fmla="*/ 2092271 w 2464231"/>
              <a:gd name="connsiteY2" fmla="*/ 1861081 h 2221225"/>
              <a:gd name="connsiteX3" fmla="*/ 2045776 w 2464231"/>
              <a:gd name="connsiteY3" fmla="*/ 1892077 h 2221225"/>
              <a:gd name="connsiteX4" fmla="*/ 1999282 w 2464231"/>
              <a:gd name="connsiteY4" fmla="*/ 1938572 h 2221225"/>
              <a:gd name="connsiteX5" fmla="*/ 1859797 w 2464231"/>
              <a:gd name="connsiteY5" fmla="*/ 2016064 h 2221225"/>
              <a:gd name="connsiteX6" fmla="*/ 1813302 w 2464231"/>
              <a:gd name="connsiteY6" fmla="*/ 2047060 h 2221225"/>
              <a:gd name="connsiteX7" fmla="*/ 1720312 w 2464231"/>
              <a:gd name="connsiteY7" fmla="*/ 2078057 h 2221225"/>
              <a:gd name="connsiteX8" fmla="*/ 1549831 w 2464231"/>
              <a:gd name="connsiteY8" fmla="*/ 2140050 h 2221225"/>
              <a:gd name="connsiteX9" fmla="*/ 1410346 w 2464231"/>
              <a:gd name="connsiteY9" fmla="*/ 2186545 h 2221225"/>
              <a:gd name="connsiteX10" fmla="*/ 1363851 w 2464231"/>
              <a:gd name="connsiteY10" fmla="*/ 2202043 h 2221225"/>
              <a:gd name="connsiteX11" fmla="*/ 1270861 w 2464231"/>
              <a:gd name="connsiteY11" fmla="*/ 2217542 h 2221225"/>
              <a:gd name="connsiteX12" fmla="*/ 681926 w 2464231"/>
              <a:gd name="connsiteY12" fmla="*/ 2186545 h 2221225"/>
              <a:gd name="connsiteX13" fmla="*/ 588936 w 2464231"/>
              <a:gd name="connsiteY13" fmla="*/ 2155549 h 2221225"/>
              <a:gd name="connsiteX14" fmla="*/ 542441 w 2464231"/>
              <a:gd name="connsiteY14" fmla="*/ 2140050 h 2221225"/>
              <a:gd name="connsiteX15" fmla="*/ 480448 w 2464231"/>
              <a:gd name="connsiteY15" fmla="*/ 2109054 h 2221225"/>
              <a:gd name="connsiteX16" fmla="*/ 387458 w 2464231"/>
              <a:gd name="connsiteY16" fmla="*/ 2047060 h 2221225"/>
              <a:gd name="connsiteX17" fmla="*/ 340963 w 2464231"/>
              <a:gd name="connsiteY17" fmla="*/ 2016064 h 2221225"/>
              <a:gd name="connsiteX18" fmla="*/ 278970 w 2464231"/>
              <a:gd name="connsiteY18" fmla="*/ 1969569 h 2221225"/>
              <a:gd name="connsiteX19" fmla="*/ 185980 w 2464231"/>
              <a:gd name="connsiteY19" fmla="*/ 1907576 h 2221225"/>
              <a:gd name="connsiteX20" fmla="*/ 123987 w 2464231"/>
              <a:gd name="connsiteY20" fmla="*/ 1814586 h 2221225"/>
              <a:gd name="connsiteX21" fmla="*/ 92990 w 2464231"/>
              <a:gd name="connsiteY21" fmla="*/ 1768091 h 2221225"/>
              <a:gd name="connsiteX22" fmla="*/ 61993 w 2464231"/>
              <a:gd name="connsiteY22" fmla="*/ 1706098 h 2221225"/>
              <a:gd name="connsiteX23" fmla="*/ 46495 w 2464231"/>
              <a:gd name="connsiteY23" fmla="*/ 1628606 h 2221225"/>
              <a:gd name="connsiteX24" fmla="*/ 30997 w 2464231"/>
              <a:gd name="connsiteY24" fmla="*/ 1566613 h 2221225"/>
              <a:gd name="connsiteX25" fmla="*/ 0 w 2464231"/>
              <a:gd name="connsiteY25" fmla="*/ 1256647 h 2221225"/>
              <a:gd name="connsiteX26" fmla="*/ 15499 w 2464231"/>
              <a:gd name="connsiteY26" fmla="*/ 869189 h 2221225"/>
              <a:gd name="connsiteX27" fmla="*/ 61993 w 2464231"/>
              <a:gd name="connsiteY27" fmla="*/ 714206 h 2221225"/>
              <a:gd name="connsiteX28" fmla="*/ 170482 w 2464231"/>
              <a:gd name="connsiteY28" fmla="*/ 574721 h 2221225"/>
              <a:gd name="connsiteX29" fmla="*/ 216976 w 2464231"/>
              <a:gd name="connsiteY29" fmla="*/ 559223 h 2221225"/>
              <a:gd name="connsiteX30" fmla="*/ 309966 w 2464231"/>
              <a:gd name="connsiteY30" fmla="*/ 481732 h 2221225"/>
              <a:gd name="connsiteX31" fmla="*/ 356461 w 2464231"/>
              <a:gd name="connsiteY31" fmla="*/ 466233 h 2221225"/>
              <a:gd name="connsiteX32" fmla="*/ 418454 w 2464231"/>
              <a:gd name="connsiteY32" fmla="*/ 435237 h 2221225"/>
              <a:gd name="connsiteX33" fmla="*/ 511444 w 2464231"/>
              <a:gd name="connsiteY33" fmla="*/ 404240 h 2221225"/>
              <a:gd name="connsiteX34" fmla="*/ 557939 w 2464231"/>
              <a:gd name="connsiteY34" fmla="*/ 388742 h 2221225"/>
              <a:gd name="connsiteX35" fmla="*/ 650929 w 2464231"/>
              <a:gd name="connsiteY35" fmla="*/ 373243 h 2221225"/>
              <a:gd name="connsiteX36" fmla="*/ 1162373 w 2464231"/>
              <a:gd name="connsiteY36" fmla="*/ 388742 h 2221225"/>
              <a:gd name="connsiteX37" fmla="*/ 1301858 w 2464231"/>
              <a:gd name="connsiteY37" fmla="*/ 404240 h 2221225"/>
              <a:gd name="connsiteX38" fmla="*/ 1673817 w 2464231"/>
              <a:gd name="connsiteY38" fmla="*/ 388742 h 2221225"/>
              <a:gd name="connsiteX39" fmla="*/ 1828800 w 2464231"/>
              <a:gd name="connsiteY39" fmla="*/ 342247 h 2221225"/>
              <a:gd name="connsiteX40" fmla="*/ 1875295 w 2464231"/>
              <a:gd name="connsiteY40" fmla="*/ 326749 h 2221225"/>
              <a:gd name="connsiteX41" fmla="*/ 1968285 w 2464231"/>
              <a:gd name="connsiteY41" fmla="*/ 280254 h 2221225"/>
              <a:gd name="connsiteX42" fmla="*/ 2061275 w 2464231"/>
              <a:gd name="connsiteY42" fmla="*/ 233759 h 2221225"/>
              <a:gd name="connsiteX43" fmla="*/ 2092271 w 2464231"/>
              <a:gd name="connsiteY43" fmla="*/ 187264 h 2221225"/>
              <a:gd name="connsiteX44" fmla="*/ 2185261 w 2464231"/>
              <a:gd name="connsiteY44" fmla="*/ 125271 h 2221225"/>
              <a:gd name="connsiteX45" fmla="*/ 2262753 w 2464231"/>
              <a:gd name="connsiteY45" fmla="*/ 47779 h 2221225"/>
              <a:gd name="connsiteX46" fmla="*/ 2293749 w 2464231"/>
              <a:gd name="connsiteY46" fmla="*/ 1284 h 2221225"/>
              <a:gd name="connsiteX47" fmla="*/ 2200760 w 2464231"/>
              <a:gd name="connsiteY47" fmla="*/ 32281 h 2221225"/>
              <a:gd name="connsiteX48" fmla="*/ 2138766 w 2464231"/>
              <a:gd name="connsiteY48" fmla="*/ 47779 h 2221225"/>
              <a:gd name="connsiteX49" fmla="*/ 2185261 w 2464231"/>
              <a:gd name="connsiteY49" fmla="*/ 32281 h 2221225"/>
              <a:gd name="connsiteX50" fmla="*/ 2231756 w 2464231"/>
              <a:gd name="connsiteY50" fmla="*/ 16782 h 2221225"/>
              <a:gd name="connsiteX51" fmla="*/ 2371241 w 2464231"/>
              <a:gd name="connsiteY51" fmla="*/ 32281 h 2221225"/>
              <a:gd name="connsiteX52" fmla="*/ 2417736 w 2464231"/>
              <a:gd name="connsiteY52" fmla="*/ 47779 h 2221225"/>
              <a:gd name="connsiteX53" fmla="*/ 2464231 w 2464231"/>
              <a:gd name="connsiteY53" fmla="*/ 94274 h 2221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2464231" h="2221225">
                <a:moveTo>
                  <a:pt x="2417736" y="1597610"/>
                </a:moveTo>
                <a:cubicBezTo>
                  <a:pt x="2313529" y="1701817"/>
                  <a:pt x="2308936" y="1716638"/>
                  <a:pt x="2185261" y="1799088"/>
                </a:cubicBezTo>
                <a:lnTo>
                  <a:pt x="2092271" y="1861081"/>
                </a:lnTo>
                <a:cubicBezTo>
                  <a:pt x="2076773" y="1871413"/>
                  <a:pt x="2058947" y="1878906"/>
                  <a:pt x="2045776" y="1892077"/>
                </a:cubicBezTo>
                <a:cubicBezTo>
                  <a:pt x="2030278" y="1907575"/>
                  <a:pt x="2016583" y="1925116"/>
                  <a:pt x="1999282" y="1938572"/>
                </a:cubicBezTo>
                <a:cubicBezTo>
                  <a:pt x="1823371" y="2075394"/>
                  <a:pt x="1972036" y="1959946"/>
                  <a:pt x="1859797" y="2016064"/>
                </a:cubicBezTo>
                <a:cubicBezTo>
                  <a:pt x="1843137" y="2024394"/>
                  <a:pt x="1830323" y="2039495"/>
                  <a:pt x="1813302" y="2047060"/>
                </a:cubicBezTo>
                <a:cubicBezTo>
                  <a:pt x="1783445" y="2060330"/>
                  <a:pt x="1720312" y="2078057"/>
                  <a:pt x="1720312" y="2078057"/>
                </a:cubicBezTo>
                <a:cubicBezTo>
                  <a:pt x="1622842" y="2143038"/>
                  <a:pt x="1727405" y="2080858"/>
                  <a:pt x="1549831" y="2140050"/>
                </a:cubicBezTo>
                <a:lnTo>
                  <a:pt x="1410346" y="2186545"/>
                </a:lnTo>
                <a:cubicBezTo>
                  <a:pt x="1394848" y="2191711"/>
                  <a:pt x="1379965" y="2199357"/>
                  <a:pt x="1363851" y="2202043"/>
                </a:cubicBezTo>
                <a:lnTo>
                  <a:pt x="1270861" y="2217542"/>
                </a:lnTo>
                <a:cubicBezTo>
                  <a:pt x="1077007" y="2211840"/>
                  <a:pt x="871440" y="2243398"/>
                  <a:pt x="681926" y="2186545"/>
                </a:cubicBezTo>
                <a:cubicBezTo>
                  <a:pt x="650631" y="2177157"/>
                  <a:pt x="619933" y="2165881"/>
                  <a:pt x="588936" y="2155549"/>
                </a:cubicBezTo>
                <a:cubicBezTo>
                  <a:pt x="573438" y="2150383"/>
                  <a:pt x="557053" y="2147356"/>
                  <a:pt x="542441" y="2140050"/>
                </a:cubicBezTo>
                <a:cubicBezTo>
                  <a:pt x="521777" y="2129718"/>
                  <a:pt x="500259" y="2120941"/>
                  <a:pt x="480448" y="2109054"/>
                </a:cubicBezTo>
                <a:cubicBezTo>
                  <a:pt x="448503" y="2089887"/>
                  <a:pt x="418455" y="2067725"/>
                  <a:pt x="387458" y="2047060"/>
                </a:cubicBezTo>
                <a:cubicBezTo>
                  <a:pt x="371960" y="2036728"/>
                  <a:pt x="355864" y="2027240"/>
                  <a:pt x="340963" y="2016064"/>
                </a:cubicBezTo>
                <a:cubicBezTo>
                  <a:pt x="320299" y="2000566"/>
                  <a:pt x="300131" y="1984382"/>
                  <a:pt x="278970" y="1969569"/>
                </a:cubicBezTo>
                <a:cubicBezTo>
                  <a:pt x="248451" y="1948206"/>
                  <a:pt x="185980" y="1907576"/>
                  <a:pt x="185980" y="1907576"/>
                </a:cubicBezTo>
                <a:lnTo>
                  <a:pt x="123987" y="1814586"/>
                </a:lnTo>
                <a:cubicBezTo>
                  <a:pt x="113655" y="1799088"/>
                  <a:pt x="101320" y="1784751"/>
                  <a:pt x="92990" y="1768091"/>
                </a:cubicBezTo>
                <a:lnTo>
                  <a:pt x="61993" y="1706098"/>
                </a:lnTo>
                <a:cubicBezTo>
                  <a:pt x="56827" y="1680267"/>
                  <a:pt x="52209" y="1654321"/>
                  <a:pt x="46495" y="1628606"/>
                </a:cubicBezTo>
                <a:cubicBezTo>
                  <a:pt x="41874" y="1607813"/>
                  <a:pt x="34807" y="1587570"/>
                  <a:pt x="30997" y="1566613"/>
                </a:cubicBezTo>
                <a:cubicBezTo>
                  <a:pt x="10979" y="1456510"/>
                  <a:pt x="9072" y="1374571"/>
                  <a:pt x="0" y="1256647"/>
                </a:cubicBezTo>
                <a:cubicBezTo>
                  <a:pt x="5166" y="1127494"/>
                  <a:pt x="6606" y="998139"/>
                  <a:pt x="15499" y="869189"/>
                </a:cubicBezTo>
                <a:cubicBezTo>
                  <a:pt x="17536" y="839657"/>
                  <a:pt x="57065" y="728989"/>
                  <a:pt x="61993" y="714206"/>
                </a:cubicBezTo>
                <a:cubicBezTo>
                  <a:pt x="81613" y="655346"/>
                  <a:pt x="92079" y="600855"/>
                  <a:pt x="170482" y="574721"/>
                </a:cubicBezTo>
                <a:lnTo>
                  <a:pt x="216976" y="559223"/>
                </a:lnTo>
                <a:cubicBezTo>
                  <a:pt x="251254" y="524945"/>
                  <a:pt x="266810" y="503310"/>
                  <a:pt x="309966" y="481732"/>
                </a:cubicBezTo>
                <a:cubicBezTo>
                  <a:pt x="324578" y="474426"/>
                  <a:pt x="341445" y="472668"/>
                  <a:pt x="356461" y="466233"/>
                </a:cubicBezTo>
                <a:cubicBezTo>
                  <a:pt x="377696" y="457132"/>
                  <a:pt x="397003" y="443817"/>
                  <a:pt x="418454" y="435237"/>
                </a:cubicBezTo>
                <a:cubicBezTo>
                  <a:pt x="448790" y="423102"/>
                  <a:pt x="480447" y="414572"/>
                  <a:pt x="511444" y="404240"/>
                </a:cubicBezTo>
                <a:cubicBezTo>
                  <a:pt x="526942" y="399074"/>
                  <a:pt x="541825" y="391428"/>
                  <a:pt x="557939" y="388742"/>
                </a:cubicBezTo>
                <a:lnTo>
                  <a:pt x="650929" y="373243"/>
                </a:lnTo>
                <a:lnTo>
                  <a:pt x="1162373" y="388742"/>
                </a:lnTo>
                <a:cubicBezTo>
                  <a:pt x="1209101" y="390967"/>
                  <a:pt x="1255077" y="404240"/>
                  <a:pt x="1301858" y="404240"/>
                </a:cubicBezTo>
                <a:cubicBezTo>
                  <a:pt x="1425952" y="404240"/>
                  <a:pt x="1549831" y="393908"/>
                  <a:pt x="1673817" y="388742"/>
                </a:cubicBezTo>
                <a:cubicBezTo>
                  <a:pt x="1767508" y="365318"/>
                  <a:pt x="1715603" y="379979"/>
                  <a:pt x="1828800" y="342247"/>
                </a:cubicBezTo>
                <a:lnTo>
                  <a:pt x="1875295" y="326749"/>
                </a:lnTo>
                <a:cubicBezTo>
                  <a:pt x="2008544" y="237916"/>
                  <a:pt x="1839953" y="344420"/>
                  <a:pt x="1968285" y="280254"/>
                </a:cubicBezTo>
                <a:cubicBezTo>
                  <a:pt x="2088461" y="220166"/>
                  <a:pt x="1944409" y="272714"/>
                  <a:pt x="2061275" y="233759"/>
                </a:cubicBezTo>
                <a:cubicBezTo>
                  <a:pt x="2071607" y="218261"/>
                  <a:pt x="2078253" y="199530"/>
                  <a:pt x="2092271" y="187264"/>
                </a:cubicBezTo>
                <a:cubicBezTo>
                  <a:pt x="2120307" y="162733"/>
                  <a:pt x="2185261" y="125271"/>
                  <a:pt x="2185261" y="125271"/>
                </a:cubicBezTo>
                <a:cubicBezTo>
                  <a:pt x="2267922" y="1280"/>
                  <a:pt x="2159428" y="151106"/>
                  <a:pt x="2262753" y="47779"/>
                </a:cubicBezTo>
                <a:cubicBezTo>
                  <a:pt x="2275924" y="34608"/>
                  <a:pt x="2311819" y="5802"/>
                  <a:pt x="2293749" y="1284"/>
                </a:cubicBezTo>
                <a:cubicBezTo>
                  <a:pt x="2262051" y="-6640"/>
                  <a:pt x="2232458" y="24357"/>
                  <a:pt x="2200760" y="32281"/>
                </a:cubicBezTo>
                <a:cubicBezTo>
                  <a:pt x="2180095" y="37447"/>
                  <a:pt x="2118558" y="54515"/>
                  <a:pt x="2138766" y="47779"/>
                </a:cubicBezTo>
                <a:lnTo>
                  <a:pt x="2185261" y="32281"/>
                </a:lnTo>
                <a:lnTo>
                  <a:pt x="2231756" y="16782"/>
                </a:lnTo>
                <a:cubicBezTo>
                  <a:pt x="2278251" y="21948"/>
                  <a:pt x="2325096" y="24590"/>
                  <a:pt x="2371241" y="32281"/>
                </a:cubicBezTo>
                <a:cubicBezTo>
                  <a:pt x="2387355" y="34967"/>
                  <a:pt x="2404979" y="37574"/>
                  <a:pt x="2417736" y="47779"/>
                </a:cubicBezTo>
                <a:cubicBezTo>
                  <a:pt x="2481228" y="98573"/>
                  <a:pt x="2421887" y="94274"/>
                  <a:pt x="2464231" y="94274"/>
                </a:cubicBez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257928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BFC08-DF3B-032C-F8ED-4B36AD0D71C0}"/>
              </a:ext>
            </a:extLst>
          </p:cNvPr>
          <p:cNvSpPr>
            <a:spLocks noGrp="1"/>
          </p:cNvSpPr>
          <p:nvPr>
            <p:ph type="title"/>
          </p:nvPr>
        </p:nvSpPr>
        <p:spPr/>
        <p:txBody>
          <a:bodyPr/>
          <a:lstStyle/>
          <a:p>
            <a:r>
              <a:rPr lang="en-US" dirty="0"/>
              <a:t>Solution 6</a:t>
            </a:r>
          </a:p>
        </p:txBody>
      </p:sp>
      <p:sp>
        <p:nvSpPr>
          <p:cNvPr id="3" name="Content Placeholder 2">
            <a:extLst>
              <a:ext uri="{FF2B5EF4-FFF2-40B4-BE49-F238E27FC236}">
                <a16:creationId xmlns:a16="http://schemas.microsoft.com/office/drawing/2014/main" id="{B5CB7FB2-7285-454E-6412-69F436D630FC}"/>
              </a:ext>
            </a:extLst>
          </p:cNvPr>
          <p:cNvSpPr>
            <a:spLocks noGrp="1"/>
          </p:cNvSpPr>
          <p:nvPr>
            <p:ph idx="1"/>
          </p:nvPr>
        </p:nvSpPr>
        <p:spPr/>
        <p:txBody>
          <a:bodyPr>
            <a:normAutofit/>
          </a:bodyPr>
          <a:lstStyle/>
          <a:p>
            <a:pPr marL="0" indent="0">
              <a:buNone/>
            </a:pPr>
            <a:r>
              <a:rPr lang="en-US" b="1" dirty="0"/>
              <a:t>Dynamic programming</a:t>
            </a:r>
            <a:endParaRPr lang="en-US" dirty="0"/>
          </a:p>
          <a:p>
            <a:pPr marL="0" indent="0">
              <a:buNone/>
            </a:pPr>
            <a:endParaRPr lang="en-US" b="1" dirty="0"/>
          </a:p>
          <a:p>
            <a:pPr marL="0" indent="0">
              <a:buNone/>
            </a:pPr>
            <a:endParaRPr lang="en-US" dirty="0"/>
          </a:p>
        </p:txBody>
      </p:sp>
      <p:sp>
        <p:nvSpPr>
          <p:cNvPr id="9" name="TextBox 8">
            <a:extLst>
              <a:ext uri="{FF2B5EF4-FFF2-40B4-BE49-F238E27FC236}">
                <a16:creationId xmlns:a16="http://schemas.microsoft.com/office/drawing/2014/main" id="{81756D0F-3D17-081A-BBB3-2F5533BB51C1}"/>
              </a:ext>
            </a:extLst>
          </p:cNvPr>
          <p:cNvSpPr txBox="1"/>
          <p:nvPr/>
        </p:nvSpPr>
        <p:spPr>
          <a:xfrm>
            <a:off x="6305702" y="1613194"/>
            <a:ext cx="5886298" cy="1938992"/>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There are </a:t>
            </a:r>
            <a:r>
              <a:rPr lang="en-US" sz="2400" b="1" dirty="0">
                <a:latin typeface="Times New Roman" panose="02020603050405020304" pitchFamily="18" charset="0"/>
                <a:cs typeface="Times New Roman" panose="02020603050405020304" pitchFamily="18" charset="0"/>
              </a:rPr>
              <a:t>three way</a:t>
            </a:r>
            <a:r>
              <a:rPr lang="en-US" sz="2400" dirty="0">
                <a:latin typeface="Times New Roman" panose="02020603050405020304" pitchFamily="18" charset="0"/>
                <a:cs typeface="Times New Roman" panose="02020603050405020304" pitchFamily="18" charset="0"/>
              </a:rPr>
              <a:t>s to use coin “2” and “1” to make sum=4 by:</a:t>
            </a:r>
          </a:p>
          <a:p>
            <a:pPr marL="800078" lvl="1"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Choosing four coins “1”</a:t>
            </a:r>
          </a:p>
          <a:p>
            <a:pPr marL="800078" lvl="1"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Choose one coin “2” and two coins “1”</a:t>
            </a:r>
          </a:p>
          <a:p>
            <a:pPr marL="800078" lvl="1"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Choose two coins “2”</a:t>
            </a:r>
          </a:p>
        </p:txBody>
      </p:sp>
      <p:graphicFrame>
        <p:nvGraphicFramePr>
          <p:cNvPr id="7" name="Table 4">
            <a:extLst>
              <a:ext uri="{FF2B5EF4-FFF2-40B4-BE49-F238E27FC236}">
                <a16:creationId xmlns:a16="http://schemas.microsoft.com/office/drawing/2014/main" id="{48D22A42-CA00-9571-A706-C15CA11EDF26}"/>
              </a:ext>
            </a:extLst>
          </p:cNvPr>
          <p:cNvGraphicFramePr>
            <a:graphicFrameLocks noGrp="1"/>
          </p:cNvGraphicFramePr>
          <p:nvPr>
            <p:extLst>
              <p:ext uri="{D42A27DB-BD31-4B8C-83A1-F6EECF244321}">
                <p14:modId xmlns:p14="http://schemas.microsoft.com/office/powerpoint/2010/main" val="3630464718"/>
              </p:ext>
            </p:extLst>
          </p:nvPr>
        </p:nvGraphicFramePr>
        <p:xfrm>
          <a:off x="838200" y="2530927"/>
          <a:ext cx="5040084" cy="2032908"/>
        </p:xfrm>
        <a:graphic>
          <a:graphicData uri="http://schemas.openxmlformats.org/drawingml/2006/table">
            <a:tbl>
              <a:tblPr firstRow="1" bandRow="1">
                <a:tableStyleId>{5940675A-B579-460E-94D1-54222C63F5DA}</a:tableStyleId>
              </a:tblPr>
              <a:tblGrid>
                <a:gridCol w="840014">
                  <a:extLst>
                    <a:ext uri="{9D8B030D-6E8A-4147-A177-3AD203B41FA5}">
                      <a16:colId xmlns:a16="http://schemas.microsoft.com/office/drawing/2014/main" val="2359592633"/>
                    </a:ext>
                  </a:extLst>
                </a:gridCol>
                <a:gridCol w="840014">
                  <a:extLst>
                    <a:ext uri="{9D8B030D-6E8A-4147-A177-3AD203B41FA5}">
                      <a16:colId xmlns:a16="http://schemas.microsoft.com/office/drawing/2014/main" val="1099127026"/>
                    </a:ext>
                  </a:extLst>
                </a:gridCol>
                <a:gridCol w="840014">
                  <a:extLst>
                    <a:ext uri="{9D8B030D-6E8A-4147-A177-3AD203B41FA5}">
                      <a16:colId xmlns:a16="http://schemas.microsoft.com/office/drawing/2014/main" val="2484027083"/>
                    </a:ext>
                  </a:extLst>
                </a:gridCol>
                <a:gridCol w="840014">
                  <a:extLst>
                    <a:ext uri="{9D8B030D-6E8A-4147-A177-3AD203B41FA5}">
                      <a16:colId xmlns:a16="http://schemas.microsoft.com/office/drawing/2014/main" val="3046407003"/>
                    </a:ext>
                  </a:extLst>
                </a:gridCol>
                <a:gridCol w="840014">
                  <a:extLst>
                    <a:ext uri="{9D8B030D-6E8A-4147-A177-3AD203B41FA5}">
                      <a16:colId xmlns:a16="http://schemas.microsoft.com/office/drawing/2014/main" val="4069681813"/>
                    </a:ext>
                  </a:extLst>
                </a:gridCol>
                <a:gridCol w="840014">
                  <a:extLst>
                    <a:ext uri="{9D8B030D-6E8A-4147-A177-3AD203B41FA5}">
                      <a16:colId xmlns:a16="http://schemas.microsoft.com/office/drawing/2014/main" val="1670058418"/>
                    </a:ext>
                  </a:extLst>
                </a:gridCol>
              </a:tblGrid>
              <a:tr h="677636">
                <a:tc>
                  <a:txBody>
                    <a:bodyPr/>
                    <a:lstStyle/>
                    <a:p>
                      <a:pPr algn="ctr"/>
                      <a:endParaRPr lang="en-US" sz="24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0</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1</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2</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3</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4</a:t>
                      </a: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217070704"/>
                  </a:ext>
                </a:extLst>
              </a:tr>
              <a:tr h="677636">
                <a:tc>
                  <a:txBody>
                    <a:bodyPr/>
                    <a:lstStyle/>
                    <a:p>
                      <a:pPr algn="ctr"/>
                      <a:r>
                        <a:rPr lang="en-US" sz="2400" dirty="0">
                          <a:latin typeface="Times New Roman" panose="02020603050405020304" pitchFamily="18" charset="0"/>
                          <a:cs typeface="Times New Roman" panose="02020603050405020304" pitchFamily="18" charset="0"/>
                        </a:rPr>
                        <a:t>1</a:t>
                      </a:r>
                    </a:p>
                  </a:txBody>
                  <a:tcPr>
                    <a:lnL w="12700" cap="flat" cmpd="sng" algn="ctr">
                      <a:noFill/>
                      <a:prstDash val="solid"/>
                      <a:round/>
                      <a:headEnd type="none" w="med" len="med"/>
                      <a:tailEnd type="none" w="med" len="med"/>
                    </a:lnL>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lnR w="12700" cap="flat" cmpd="sng" algn="ctr">
                      <a:noFill/>
                      <a:prstDash val="solid"/>
                      <a:round/>
                      <a:headEnd type="none" w="med" len="med"/>
                      <a:tailEnd type="none" w="med" len="med"/>
                    </a:lnR>
                  </a:tcPr>
                </a:tc>
                <a:extLst>
                  <a:ext uri="{0D108BD9-81ED-4DB2-BD59-A6C34878D82A}">
                    <a16:rowId xmlns:a16="http://schemas.microsoft.com/office/drawing/2014/main" val="2096273096"/>
                  </a:ext>
                </a:extLst>
              </a:tr>
              <a:tr h="677636">
                <a:tc>
                  <a:txBody>
                    <a:bodyPr/>
                    <a:lstStyle/>
                    <a:p>
                      <a:pPr algn="ctr"/>
                      <a:r>
                        <a:rPr lang="en-US" sz="2400" dirty="0">
                          <a:latin typeface="Times New Roman" panose="02020603050405020304" pitchFamily="18" charset="0"/>
                          <a:cs typeface="Times New Roman" panose="02020603050405020304" pitchFamily="18" charset="0"/>
                        </a:rPr>
                        <a:t>2</a:t>
                      </a:r>
                    </a:p>
                  </a:txBody>
                  <a:tcPr>
                    <a:lnL w="12700" cap="flat" cmpd="sng" algn="ctr">
                      <a:noFill/>
                      <a:prstDash val="solid"/>
                      <a:round/>
                      <a:headEnd type="none" w="med" len="med"/>
                      <a:tailEnd type="none" w="med" len="med"/>
                    </a:lnL>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2</a:t>
                      </a:r>
                    </a:p>
                  </a:txBody>
                  <a:tcPr/>
                </a:tc>
                <a:tc>
                  <a:txBody>
                    <a:bodyPr/>
                    <a:lstStyle/>
                    <a:p>
                      <a:pPr algn="ctr"/>
                      <a:r>
                        <a:rPr lang="en-US" sz="2400" dirty="0">
                          <a:latin typeface="Times New Roman" panose="02020603050405020304" pitchFamily="18" charset="0"/>
                          <a:cs typeface="Times New Roman" panose="02020603050405020304" pitchFamily="18" charset="0"/>
                        </a:rPr>
                        <a:t>2</a:t>
                      </a:r>
                    </a:p>
                  </a:txBody>
                  <a:tcPr/>
                </a:tc>
                <a:tc>
                  <a:txBody>
                    <a:bodyPr/>
                    <a:lstStyle/>
                    <a:p>
                      <a:pPr algn="ctr"/>
                      <a:r>
                        <a:rPr lang="en-US" sz="2400" dirty="0">
                          <a:latin typeface="Times New Roman" panose="02020603050405020304" pitchFamily="18" charset="0"/>
                          <a:cs typeface="Times New Roman" panose="02020603050405020304" pitchFamily="18" charset="0"/>
                        </a:rPr>
                        <a:t>3</a:t>
                      </a:r>
                    </a:p>
                  </a:txBody>
                  <a:tcPr>
                    <a:lnR w="12700" cap="flat" cmpd="sng" algn="ctr">
                      <a:noFill/>
                      <a:prstDash val="solid"/>
                      <a:round/>
                      <a:headEnd type="none" w="med" len="med"/>
                      <a:tailEnd type="none" w="med" len="med"/>
                    </a:lnR>
                  </a:tcPr>
                </a:tc>
                <a:extLst>
                  <a:ext uri="{0D108BD9-81ED-4DB2-BD59-A6C34878D82A}">
                    <a16:rowId xmlns:a16="http://schemas.microsoft.com/office/drawing/2014/main" val="3588153385"/>
                  </a:ext>
                </a:extLst>
              </a:tr>
            </a:tbl>
          </a:graphicData>
        </a:graphic>
      </p:graphicFrame>
      <p:sp>
        <p:nvSpPr>
          <p:cNvPr id="10" name="TextBox 9">
            <a:extLst>
              <a:ext uri="{FF2B5EF4-FFF2-40B4-BE49-F238E27FC236}">
                <a16:creationId xmlns:a16="http://schemas.microsoft.com/office/drawing/2014/main" id="{15F27F3A-6DC0-30AE-0364-F716344DD1A3}"/>
              </a:ext>
            </a:extLst>
          </p:cNvPr>
          <p:cNvSpPr txBox="1"/>
          <p:nvPr/>
        </p:nvSpPr>
        <p:spPr>
          <a:xfrm>
            <a:off x="473428" y="2737024"/>
            <a:ext cx="867545"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#coin</a:t>
            </a:r>
          </a:p>
        </p:txBody>
      </p:sp>
      <p:sp>
        <p:nvSpPr>
          <p:cNvPr id="11" name="TextBox 10">
            <a:extLst>
              <a:ext uri="{FF2B5EF4-FFF2-40B4-BE49-F238E27FC236}">
                <a16:creationId xmlns:a16="http://schemas.microsoft.com/office/drawing/2014/main" id="{6FCE94AD-C3B1-238B-1839-0DF06011E32D}"/>
              </a:ext>
            </a:extLst>
          </p:cNvPr>
          <p:cNvSpPr txBox="1"/>
          <p:nvPr/>
        </p:nvSpPr>
        <p:spPr>
          <a:xfrm>
            <a:off x="992230" y="2324809"/>
            <a:ext cx="697628"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sum</a:t>
            </a:r>
          </a:p>
        </p:txBody>
      </p:sp>
      <p:cxnSp>
        <p:nvCxnSpPr>
          <p:cNvPr id="12" name="Straight Connector 11">
            <a:extLst>
              <a:ext uri="{FF2B5EF4-FFF2-40B4-BE49-F238E27FC236}">
                <a16:creationId xmlns:a16="http://schemas.microsoft.com/office/drawing/2014/main" id="{19C81248-239D-78F6-CF8A-AEF38101B340}"/>
              </a:ext>
            </a:extLst>
          </p:cNvPr>
          <p:cNvCxnSpPr/>
          <p:nvPr/>
        </p:nvCxnSpPr>
        <p:spPr>
          <a:xfrm flipH="1" flipV="1">
            <a:off x="846215" y="2580355"/>
            <a:ext cx="835628" cy="618334"/>
          </a:xfrm>
          <a:prstGeom prst="line">
            <a:avLst/>
          </a:prstGeom>
          <a:ln w="19050"/>
        </p:spPr>
        <p:style>
          <a:lnRef idx="1">
            <a:schemeClr val="dk1"/>
          </a:lnRef>
          <a:fillRef idx="0">
            <a:schemeClr val="dk1"/>
          </a:fillRef>
          <a:effectRef idx="0">
            <a:schemeClr val="dk1"/>
          </a:effectRef>
          <a:fontRef idx="minor">
            <a:schemeClr val="tx1"/>
          </a:fontRef>
        </p:style>
      </p:cxnSp>
      <p:sp>
        <p:nvSpPr>
          <p:cNvPr id="4" name="TextBox 3">
            <a:extLst>
              <a:ext uri="{FF2B5EF4-FFF2-40B4-BE49-F238E27FC236}">
                <a16:creationId xmlns:a16="http://schemas.microsoft.com/office/drawing/2014/main" id="{81E43349-BC26-8B98-E913-534C83F850DF}"/>
              </a:ext>
            </a:extLst>
          </p:cNvPr>
          <p:cNvSpPr txBox="1"/>
          <p:nvPr/>
        </p:nvSpPr>
        <p:spPr>
          <a:xfrm>
            <a:off x="992230" y="4879578"/>
            <a:ext cx="7453869" cy="1569660"/>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num_ways</a:t>
            </a:r>
            <a:r>
              <a:rPr lang="en-US" sz="2400" dirty="0">
                <a:latin typeface="Times New Roman" panose="02020603050405020304" pitchFamily="18" charset="0"/>
                <a:cs typeface="Times New Roman" panose="02020603050405020304" pitchFamily="18" charset="0"/>
              </a:rPr>
              <a:t> exclude 2 + </a:t>
            </a:r>
            <a:r>
              <a:rPr lang="en-US" sz="2400" dirty="0" err="1">
                <a:latin typeface="Times New Roman" panose="02020603050405020304" pitchFamily="18" charset="0"/>
                <a:cs typeface="Times New Roman" panose="02020603050405020304" pitchFamily="18" charset="0"/>
              </a:rPr>
              <a:t>num_ways</a:t>
            </a:r>
            <a:r>
              <a:rPr lang="en-US" sz="2400" dirty="0">
                <a:latin typeface="Times New Roman" panose="02020603050405020304" pitchFamily="18" charset="0"/>
                <a:cs typeface="Times New Roman" panose="02020603050405020304" pitchFamily="18" charset="0"/>
              </a:rPr>
              <a:t> include 2</a:t>
            </a:r>
          </a:p>
          <a:p>
            <a:r>
              <a:rPr lang="en-US" sz="2400" dirty="0">
                <a:latin typeface="Times New Roman" panose="02020603050405020304" pitchFamily="18" charset="0"/>
                <a:cs typeface="Times New Roman" panose="02020603050405020304" pitchFamily="18" charset="0"/>
              </a:rPr>
              <a:t>= 1 (choose 4 coins “1”) + </a:t>
            </a:r>
            <a:r>
              <a:rPr lang="en-US" sz="2400" dirty="0" err="1">
                <a:latin typeface="Times New Roman" panose="02020603050405020304" pitchFamily="18" charset="0"/>
                <a:cs typeface="Times New Roman" panose="02020603050405020304" pitchFamily="18" charset="0"/>
              </a:rPr>
              <a:t>num_ways</a:t>
            </a:r>
            <a:r>
              <a:rPr lang="en-US" sz="2400" dirty="0">
                <a:latin typeface="Times New Roman" panose="02020603050405020304" pitchFamily="18" charset="0"/>
                <a:cs typeface="Times New Roman" panose="02020603050405020304" pitchFamily="18" charset="0"/>
              </a:rPr>
              <a:t> make sum (4 - 2)</a:t>
            </a:r>
          </a:p>
          <a:p>
            <a:r>
              <a:rPr lang="en-US" sz="2400" dirty="0">
                <a:latin typeface="Times New Roman" panose="02020603050405020304" pitchFamily="18" charset="0"/>
                <a:cs typeface="Times New Roman" panose="02020603050405020304" pitchFamily="18" charset="0"/>
              </a:rPr>
              <a:t>= 1 + </a:t>
            </a:r>
            <a:r>
              <a:rPr lang="en-US" sz="2400" dirty="0" err="1">
                <a:latin typeface="Times New Roman" panose="02020603050405020304" pitchFamily="18" charset="0"/>
                <a:cs typeface="Times New Roman" panose="02020603050405020304" pitchFamily="18" charset="0"/>
              </a:rPr>
              <a:t>num_ways</a:t>
            </a:r>
            <a:r>
              <a:rPr lang="en-US" sz="2400" dirty="0">
                <a:latin typeface="Times New Roman" panose="02020603050405020304" pitchFamily="18" charset="0"/>
                <a:cs typeface="Times New Roman" panose="02020603050405020304" pitchFamily="18" charset="0"/>
              </a:rPr>
              <a:t> make sum 2</a:t>
            </a:r>
          </a:p>
          <a:p>
            <a:r>
              <a:rPr lang="en-US" sz="2400" dirty="0">
                <a:latin typeface="Times New Roman" panose="02020603050405020304" pitchFamily="18" charset="0"/>
                <a:cs typeface="Times New Roman" panose="02020603050405020304" pitchFamily="18" charset="0"/>
              </a:rPr>
              <a:t>= 1 + 2</a:t>
            </a:r>
          </a:p>
        </p:txBody>
      </p:sp>
      <p:cxnSp>
        <p:nvCxnSpPr>
          <p:cNvPr id="6" name="Curved Connector 5">
            <a:extLst>
              <a:ext uri="{FF2B5EF4-FFF2-40B4-BE49-F238E27FC236}">
                <a16:creationId xmlns:a16="http://schemas.microsoft.com/office/drawing/2014/main" id="{10CB90F3-3944-DAE3-66FA-9F4A08D61058}"/>
              </a:ext>
            </a:extLst>
          </p:cNvPr>
          <p:cNvCxnSpPr>
            <a:cxnSpLocks/>
          </p:cNvCxnSpPr>
          <p:nvPr/>
        </p:nvCxnSpPr>
        <p:spPr>
          <a:xfrm rot="16200000" flipH="1">
            <a:off x="5250118" y="3313267"/>
            <a:ext cx="2369126" cy="1600952"/>
          </a:xfrm>
          <a:prstGeom prst="curvedConnector3">
            <a:avLst>
              <a:gd name="adj1" fmla="val 34954"/>
            </a:avLst>
          </a:prstGeom>
          <a:ln w="19050">
            <a:tailEnd type="triangle"/>
          </a:ln>
        </p:spPr>
        <p:style>
          <a:lnRef idx="1">
            <a:schemeClr val="dk1"/>
          </a:lnRef>
          <a:fillRef idx="0">
            <a:schemeClr val="dk1"/>
          </a:fillRef>
          <a:effectRef idx="0">
            <a:schemeClr val="dk1"/>
          </a:effectRef>
          <a:fontRef idx="minor">
            <a:schemeClr val="tx1"/>
          </a:fontRef>
        </p:style>
      </p:cxnSp>
      <p:cxnSp>
        <p:nvCxnSpPr>
          <p:cNvPr id="16" name="Curved Connector 15">
            <a:extLst>
              <a:ext uri="{FF2B5EF4-FFF2-40B4-BE49-F238E27FC236}">
                <a16:creationId xmlns:a16="http://schemas.microsoft.com/office/drawing/2014/main" id="{307E5134-F847-7B4C-9CC8-0E233855CBDB}"/>
              </a:ext>
            </a:extLst>
          </p:cNvPr>
          <p:cNvCxnSpPr>
            <a:cxnSpLocks/>
          </p:cNvCxnSpPr>
          <p:nvPr/>
        </p:nvCxnSpPr>
        <p:spPr>
          <a:xfrm>
            <a:off x="1341044" y="4369962"/>
            <a:ext cx="6284122" cy="928344"/>
          </a:xfrm>
          <a:prstGeom prst="curvedConnector3">
            <a:avLst>
              <a:gd name="adj1" fmla="val 99079"/>
            </a:avLst>
          </a:prstGeom>
          <a:ln w="19050">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a16="http://schemas.microsoft.com/office/drawing/2014/main" id="{D683E96B-0EC0-EB62-F49F-79DE3FEA1B3C}"/>
              </a:ext>
            </a:extLst>
          </p:cNvPr>
          <p:cNvCxnSpPr>
            <a:cxnSpLocks/>
          </p:cNvCxnSpPr>
          <p:nvPr/>
        </p:nvCxnSpPr>
        <p:spPr>
          <a:xfrm flipH="1">
            <a:off x="4060556" y="4369962"/>
            <a:ext cx="1379349" cy="5096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E1AE0603-483F-AD82-714B-B13C3DE81959}"/>
              </a:ext>
            </a:extLst>
          </p:cNvPr>
          <p:cNvSpPr txBox="1"/>
          <p:nvPr/>
        </p:nvSpPr>
        <p:spPr>
          <a:xfrm>
            <a:off x="5028336" y="6147323"/>
            <a:ext cx="6835526" cy="400110"/>
          </a:xfrm>
          <a:prstGeom prst="rect">
            <a:avLst/>
          </a:prstGeom>
          <a:noFill/>
        </p:spPr>
        <p:txBody>
          <a:bodyPr wrap="none" rtlCol="0">
            <a:spAutoFit/>
          </a:bodyPr>
          <a:lstStyle/>
          <a:p>
            <a:pPr algn="ctr"/>
            <a:r>
              <a:rPr lang="en-US" sz="2000" dirty="0">
                <a:latin typeface="Times New Roman" panose="02020603050405020304" pitchFamily="18" charset="0"/>
                <a:cs typeface="Times New Roman" panose="02020603050405020304" pitchFamily="18" charset="0"/>
              </a:rPr>
              <a:t>As we include the coin, the ”sum” decreases by the value of coin</a:t>
            </a:r>
          </a:p>
        </p:txBody>
      </p:sp>
      <p:cxnSp>
        <p:nvCxnSpPr>
          <p:cNvPr id="41" name="Straight Arrow Connector 40">
            <a:extLst>
              <a:ext uri="{FF2B5EF4-FFF2-40B4-BE49-F238E27FC236}">
                <a16:creationId xmlns:a16="http://schemas.microsoft.com/office/drawing/2014/main" id="{B7C1EAA4-35F5-7B3E-EE29-E1DCCD3DB023}"/>
              </a:ext>
            </a:extLst>
          </p:cNvPr>
          <p:cNvCxnSpPr>
            <a:stCxn id="39" idx="0"/>
          </p:cNvCxnSpPr>
          <p:nvPr/>
        </p:nvCxnSpPr>
        <p:spPr>
          <a:xfrm flipH="1" flipV="1">
            <a:off x="7625166" y="5735108"/>
            <a:ext cx="820933" cy="41221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5" name="Freeform 14">
            <a:extLst>
              <a:ext uri="{FF2B5EF4-FFF2-40B4-BE49-F238E27FC236}">
                <a16:creationId xmlns:a16="http://schemas.microsoft.com/office/drawing/2014/main" id="{3A904282-394E-569C-D64E-4F6E6F236FB1}"/>
              </a:ext>
            </a:extLst>
          </p:cNvPr>
          <p:cNvSpPr/>
          <p:nvPr/>
        </p:nvSpPr>
        <p:spPr>
          <a:xfrm>
            <a:off x="308806" y="4446441"/>
            <a:ext cx="3565860" cy="2295322"/>
          </a:xfrm>
          <a:custGeom>
            <a:avLst/>
            <a:gdLst>
              <a:gd name="connsiteX0" fmla="*/ 3038828 w 3565860"/>
              <a:gd name="connsiteY0" fmla="*/ 1613396 h 2295322"/>
              <a:gd name="connsiteX1" fmla="*/ 2961336 w 3565860"/>
              <a:gd name="connsiteY1" fmla="*/ 1721884 h 2295322"/>
              <a:gd name="connsiteX2" fmla="*/ 2914841 w 3565860"/>
              <a:gd name="connsiteY2" fmla="*/ 1768379 h 2295322"/>
              <a:gd name="connsiteX3" fmla="*/ 2837350 w 3565860"/>
              <a:gd name="connsiteY3" fmla="*/ 1861369 h 2295322"/>
              <a:gd name="connsiteX4" fmla="*/ 2744360 w 3565860"/>
              <a:gd name="connsiteY4" fmla="*/ 1923362 h 2295322"/>
              <a:gd name="connsiteX5" fmla="*/ 2697865 w 3565860"/>
              <a:gd name="connsiteY5" fmla="*/ 1954359 h 2295322"/>
              <a:gd name="connsiteX6" fmla="*/ 2651370 w 3565860"/>
              <a:gd name="connsiteY6" fmla="*/ 1969857 h 2295322"/>
              <a:gd name="connsiteX7" fmla="*/ 2542882 w 3565860"/>
              <a:gd name="connsiteY7" fmla="*/ 2016352 h 2295322"/>
              <a:gd name="connsiteX8" fmla="*/ 2449892 w 3565860"/>
              <a:gd name="connsiteY8" fmla="*/ 2062847 h 2295322"/>
              <a:gd name="connsiteX9" fmla="*/ 2403397 w 3565860"/>
              <a:gd name="connsiteY9" fmla="*/ 2093844 h 2295322"/>
              <a:gd name="connsiteX10" fmla="*/ 2294909 w 3565860"/>
              <a:gd name="connsiteY10" fmla="*/ 2124840 h 2295322"/>
              <a:gd name="connsiteX11" fmla="*/ 2232916 w 3565860"/>
              <a:gd name="connsiteY11" fmla="*/ 2155837 h 2295322"/>
              <a:gd name="connsiteX12" fmla="*/ 2170923 w 3565860"/>
              <a:gd name="connsiteY12" fmla="*/ 2171335 h 2295322"/>
              <a:gd name="connsiteX13" fmla="*/ 2124428 w 3565860"/>
              <a:gd name="connsiteY13" fmla="*/ 2186834 h 2295322"/>
              <a:gd name="connsiteX14" fmla="*/ 2062435 w 3565860"/>
              <a:gd name="connsiteY14" fmla="*/ 2202332 h 2295322"/>
              <a:gd name="connsiteX15" fmla="*/ 1953947 w 3565860"/>
              <a:gd name="connsiteY15" fmla="*/ 2248827 h 2295322"/>
              <a:gd name="connsiteX16" fmla="*/ 1876455 w 3565860"/>
              <a:gd name="connsiteY16" fmla="*/ 2264325 h 2295322"/>
              <a:gd name="connsiteX17" fmla="*/ 1674977 w 3565860"/>
              <a:gd name="connsiteY17" fmla="*/ 2295322 h 2295322"/>
              <a:gd name="connsiteX18" fmla="*/ 1039547 w 3565860"/>
              <a:gd name="connsiteY18" fmla="*/ 2279823 h 2295322"/>
              <a:gd name="connsiteX19" fmla="*/ 853567 w 3565860"/>
              <a:gd name="connsiteY19" fmla="*/ 2233328 h 2295322"/>
              <a:gd name="connsiteX20" fmla="*/ 791574 w 3565860"/>
              <a:gd name="connsiteY20" fmla="*/ 2217830 h 2295322"/>
              <a:gd name="connsiteX21" fmla="*/ 683086 w 3565860"/>
              <a:gd name="connsiteY21" fmla="*/ 2155837 h 2295322"/>
              <a:gd name="connsiteX22" fmla="*/ 574597 w 3565860"/>
              <a:gd name="connsiteY22" fmla="*/ 2078345 h 2295322"/>
              <a:gd name="connsiteX23" fmla="*/ 419614 w 3565860"/>
              <a:gd name="connsiteY23" fmla="*/ 1969857 h 2295322"/>
              <a:gd name="connsiteX24" fmla="*/ 311126 w 3565860"/>
              <a:gd name="connsiteY24" fmla="*/ 1861369 h 2295322"/>
              <a:gd name="connsiteX25" fmla="*/ 202638 w 3565860"/>
              <a:gd name="connsiteY25" fmla="*/ 1706386 h 2295322"/>
              <a:gd name="connsiteX26" fmla="*/ 171641 w 3565860"/>
              <a:gd name="connsiteY26" fmla="*/ 1659891 h 2295322"/>
              <a:gd name="connsiteX27" fmla="*/ 109648 w 3565860"/>
              <a:gd name="connsiteY27" fmla="*/ 1535905 h 2295322"/>
              <a:gd name="connsiteX28" fmla="*/ 78652 w 3565860"/>
              <a:gd name="connsiteY28" fmla="*/ 1473912 h 2295322"/>
              <a:gd name="connsiteX29" fmla="*/ 63153 w 3565860"/>
              <a:gd name="connsiteY29" fmla="*/ 1427417 h 2295322"/>
              <a:gd name="connsiteX30" fmla="*/ 32157 w 3565860"/>
              <a:gd name="connsiteY30" fmla="*/ 1365423 h 2295322"/>
              <a:gd name="connsiteX31" fmla="*/ 1160 w 3565860"/>
              <a:gd name="connsiteY31" fmla="*/ 1241437 h 2295322"/>
              <a:gd name="connsiteX32" fmla="*/ 32157 w 3565860"/>
              <a:gd name="connsiteY32" fmla="*/ 915973 h 2295322"/>
              <a:gd name="connsiteX33" fmla="*/ 63153 w 3565860"/>
              <a:gd name="connsiteY33" fmla="*/ 869478 h 2295322"/>
              <a:gd name="connsiteX34" fmla="*/ 78652 w 3565860"/>
              <a:gd name="connsiteY34" fmla="*/ 822983 h 2295322"/>
              <a:gd name="connsiteX35" fmla="*/ 156143 w 3565860"/>
              <a:gd name="connsiteY35" fmla="*/ 714495 h 2295322"/>
              <a:gd name="connsiteX36" fmla="*/ 202638 w 3565860"/>
              <a:gd name="connsiteY36" fmla="*/ 668000 h 2295322"/>
              <a:gd name="connsiteX37" fmla="*/ 233635 w 3565860"/>
              <a:gd name="connsiteY37" fmla="*/ 621505 h 2295322"/>
              <a:gd name="connsiteX38" fmla="*/ 280130 w 3565860"/>
              <a:gd name="connsiteY38" fmla="*/ 590508 h 2295322"/>
              <a:gd name="connsiteX39" fmla="*/ 373119 w 3565860"/>
              <a:gd name="connsiteY39" fmla="*/ 513017 h 2295322"/>
              <a:gd name="connsiteX40" fmla="*/ 419614 w 3565860"/>
              <a:gd name="connsiteY40" fmla="*/ 497518 h 2295322"/>
              <a:gd name="connsiteX41" fmla="*/ 466109 w 3565860"/>
              <a:gd name="connsiteY41" fmla="*/ 466522 h 2295322"/>
              <a:gd name="connsiteX42" fmla="*/ 512604 w 3565860"/>
              <a:gd name="connsiteY42" fmla="*/ 451023 h 2295322"/>
              <a:gd name="connsiteX43" fmla="*/ 745079 w 3565860"/>
              <a:gd name="connsiteY43" fmla="*/ 404528 h 2295322"/>
              <a:gd name="connsiteX44" fmla="*/ 807072 w 3565860"/>
              <a:gd name="connsiteY44" fmla="*/ 389030 h 2295322"/>
              <a:gd name="connsiteX45" fmla="*/ 1101540 w 3565860"/>
              <a:gd name="connsiteY45" fmla="*/ 358034 h 2295322"/>
              <a:gd name="connsiteX46" fmla="*/ 1256523 w 3565860"/>
              <a:gd name="connsiteY46" fmla="*/ 342535 h 2295322"/>
              <a:gd name="connsiteX47" fmla="*/ 1535492 w 3565860"/>
              <a:gd name="connsiteY47" fmla="*/ 311539 h 2295322"/>
              <a:gd name="connsiteX48" fmla="*/ 2093431 w 3565860"/>
              <a:gd name="connsiteY48" fmla="*/ 280542 h 2295322"/>
              <a:gd name="connsiteX49" fmla="*/ 2651370 w 3565860"/>
              <a:gd name="connsiteY49" fmla="*/ 296040 h 2295322"/>
              <a:gd name="connsiteX50" fmla="*/ 2744360 w 3565860"/>
              <a:gd name="connsiteY50" fmla="*/ 311539 h 2295322"/>
              <a:gd name="connsiteX51" fmla="*/ 3069825 w 3565860"/>
              <a:gd name="connsiteY51" fmla="*/ 342535 h 2295322"/>
              <a:gd name="connsiteX52" fmla="*/ 3240306 w 3565860"/>
              <a:gd name="connsiteY52" fmla="*/ 327037 h 2295322"/>
              <a:gd name="connsiteX53" fmla="*/ 3302299 w 3565860"/>
              <a:gd name="connsiteY53" fmla="*/ 234047 h 2295322"/>
              <a:gd name="connsiteX54" fmla="*/ 3333296 w 3565860"/>
              <a:gd name="connsiteY54" fmla="*/ 141057 h 2295322"/>
              <a:gd name="connsiteX55" fmla="*/ 3348794 w 3565860"/>
              <a:gd name="connsiteY55" fmla="*/ 94562 h 2295322"/>
              <a:gd name="connsiteX56" fmla="*/ 3379791 w 3565860"/>
              <a:gd name="connsiteY56" fmla="*/ 48067 h 2295322"/>
              <a:gd name="connsiteX57" fmla="*/ 3395289 w 3565860"/>
              <a:gd name="connsiteY57" fmla="*/ 1573 h 2295322"/>
              <a:gd name="connsiteX58" fmla="*/ 3317797 w 3565860"/>
              <a:gd name="connsiteY58" fmla="*/ 79064 h 2295322"/>
              <a:gd name="connsiteX59" fmla="*/ 3224808 w 3565860"/>
              <a:gd name="connsiteY59" fmla="*/ 141057 h 2295322"/>
              <a:gd name="connsiteX60" fmla="*/ 3302299 w 3565860"/>
              <a:gd name="connsiteY60" fmla="*/ 63566 h 2295322"/>
              <a:gd name="connsiteX61" fmla="*/ 3379791 w 3565860"/>
              <a:gd name="connsiteY61" fmla="*/ 1573 h 2295322"/>
              <a:gd name="connsiteX62" fmla="*/ 3441784 w 3565860"/>
              <a:gd name="connsiteY62" fmla="*/ 17071 h 2295322"/>
              <a:gd name="connsiteX63" fmla="*/ 3519275 w 3565860"/>
              <a:gd name="connsiteY63" fmla="*/ 110061 h 2295322"/>
              <a:gd name="connsiteX64" fmla="*/ 3565770 w 3565860"/>
              <a:gd name="connsiteY64" fmla="*/ 156556 h 2295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3565860" h="2295322">
                <a:moveTo>
                  <a:pt x="3038828" y="1613396"/>
                </a:moveTo>
                <a:cubicBezTo>
                  <a:pt x="3012997" y="1649559"/>
                  <a:pt x="2989098" y="1687182"/>
                  <a:pt x="2961336" y="1721884"/>
                </a:cubicBezTo>
                <a:cubicBezTo>
                  <a:pt x="2947644" y="1738999"/>
                  <a:pt x="2928872" y="1751541"/>
                  <a:pt x="2914841" y="1768379"/>
                </a:cubicBezTo>
                <a:cubicBezTo>
                  <a:pt x="2867711" y="1824936"/>
                  <a:pt x="2901695" y="1811323"/>
                  <a:pt x="2837350" y="1861369"/>
                </a:cubicBezTo>
                <a:cubicBezTo>
                  <a:pt x="2807944" y="1884240"/>
                  <a:pt x="2775357" y="1902698"/>
                  <a:pt x="2744360" y="1923362"/>
                </a:cubicBezTo>
                <a:cubicBezTo>
                  <a:pt x="2728862" y="1933694"/>
                  <a:pt x="2715536" y="1948469"/>
                  <a:pt x="2697865" y="1954359"/>
                </a:cubicBezTo>
                <a:cubicBezTo>
                  <a:pt x="2682367" y="1959525"/>
                  <a:pt x="2666386" y="1963422"/>
                  <a:pt x="2651370" y="1969857"/>
                </a:cubicBezTo>
                <a:cubicBezTo>
                  <a:pt x="2517311" y="2027311"/>
                  <a:pt x="2651921" y="1980006"/>
                  <a:pt x="2542882" y="2016352"/>
                </a:cubicBezTo>
                <a:cubicBezTo>
                  <a:pt x="2409633" y="2105185"/>
                  <a:pt x="2578224" y="1998681"/>
                  <a:pt x="2449892" y="2062847"/>
                </a:cubicBezTo>
                <a:cubicBezTo>
                  <a:pt x="2433232" y="2071177"/>
                  <a:pt x="2420057" y="2085514"/>
                  <a:pt x="2403397" y="2093844"/>
                </a:cubicBezTo>
                <a:cubicBezTo>
                  <a:pt x="2381164" y="2104960"/>
                  <a:pt x="2314770" y="2119875"/>
                  <a:pt x="2294909" y="2124840"/>
                </a:cubicBezTo>
                <a:cubicBezTo>
                  <a:pt x="2274245" y="2135172"/>
                  <a:pt x="2254548" y="2147725"/>
                  <a:pt x="2232916" y="2155837"/>
                </a:cubicBezTo>
                <a:cubicBezTo>
                  <a:pt x="2212972" y="2163316"/>
                  <a:pt x="2191404" y="2165483"/>
                  <a:pt x="2170923" y="2171335"/>
                </a:cubicBezTo>
                <a:cubicBezTo>
                  <a:pt x="2155215" y="2175823"/>
                  <a:pt x="2140136" y="2182346"/>
                  <a:pt x="2124428" y="2186834"/>
                </a:cubicBezTo>
                <a:cubicBezTo>
                  <a:pt x="2103947" y="2192686"/>
                  <a:pt x="2082379" y="2194853"/>
                  <a:pt x="2062435" y="2202332"/>
                </a:cubicBezTo>
                <a:cubicBezTo>
                  <a:pt x="1973741" y="2235592"/>
                  <a:pt x="2030907" y="2229587"/>
                  <a:pt x="1953947" y="2248827"/>
                </a:cubicBezTo>
                <a:cubicBezTo>
                  <a:pt x="1928391" y="2255216"/>
                  <a:pt x="1902372" y="2259613"/>
                  <a:pt x="1876455" y="2264325"/>
                </a:cubicBezTo>
                <a:cubicBezTo>
                  <a:pt x="1797619" y="2278658"/>
                  <a:pt x="1756232" y="2283714"/>
                  <a:pt x="1674977" y="2295322"/>
                </a:cubicBezTo>
                <a:cubicBezTo>
                  <a:pt x="1463167" y="2290156"/>
                  <a:pt x="1251024" y="2292771"/>
                  <a:pt x="1039547" y="2279823"/>
                </a:cubicBezTo>
                <a:cubicBezTo>
                  <a:pt x="1039530" y="2279822"/>
                  <a:pt x="884572" y="2241079"/>
                  <a:pt x="853567" y="2233328"/>
                </a:cubicBezTo>
                <a:lnTo>
                  <a:pt x="791574" y="2217830"/>
                </a:lnTo>
                <a:cubicBezTo>
                  <a:pt x="678286" y="2142306"/>
                  <a:pt x="820742" y="2234499"/>
                  <a:pt x="683086" y="2155837"/>
                </a:cubicBezTo>
                <a:cubicBezTo>
                  <a:pt x="643901" y="2133445"/>
                  <a:pt x="611551" y="2104213"/>
                  <a:pt x="574597" y="2078345"/>
                </a:cubicBezTo>
                <a:cubicBezTo>
                  <a:pt x="542602" y="2055948"/>
                  <a:pt x="454216" y="2001313"/>
                  <a:pt x="419614" y="1969857"/>
                </a:cubicBezTo>
                <a:cubicBezTo>
                  <a:pt x="381772" y="1935455"/>
                  <a:pt x="341811" y="1902282"/>
                  <a:pt x="311126" y="1861369"/>
                </a:cubicBezTo>
                <a:cubicBezTo>
                  <a:pt x="242276" y="1769570"/>
                  <a:pt x="278963" y="1820873"/>
                  <a:pt x="202638" y="1706386"/>
                </a:cubicBezTo>
                <a:cubicBezTo>
                  <a:pt x="192306" y="1690888"/>
                  <a:pt x="179971" y="1676551"/>
                  <a:pt x="171641" y="1659891"/>
                </a:cubicBezTo>
                <a:lnTo>
                  <a:pt x="109648" y="1535905"/>
                </a:lnTo>
                <a:cubicBezTo>
                  <a:pt x="99316" y="1515241"/>
                  <a:pt x="85958" y="1495830"/>
                  <a:pt x="78652" y="1473912"/>
                </a:cubicBezTo>
                <a:cubicBezTo>
                  <a:pt x="73486" y="1458414"/>
                  <a:pt x="69588" y="1442433"/>
                  <a:pt x="63153" y="1427417"/>
                </a:cubicBezTo>
                <a:cubicBezTo>
                  <a:pt x="54052" y="1406181"/>
                  <a:pt x="39463" y="1387341"/>
                  <a:pt x="32157" y="1365423"/>
                </a:cubicBezTo>
                <a:cubicBezTo>
                  <a:pt x="18686" y="1325008"/>
                  <a:pt x="1160" y="1241437"/>
                  <a:pt x="1160" y="1241437"/>
                </a:cubicBezTo>
                <a:cubicBezTo>
                  <a:pt x="1550" y="1234409"/>
                  <a:pt x="-9986" y="1000258"/>
                  <a:pt x="32157" y="915973"/>
                </a:cubicBezTo>
                <a:cubicBezTo>
                  <a:pt x="40487" y="899313"/>
                  <a:pt x="54823" y="886138"/>
                  <a:pt x="63153" y="869478"/>
                </a:cubicBezTo>
                <a:cubicBezTo>
                  <a:pt x="70459" y="854866"/>
                  <a:pt x="71346" y="837595"/>
                  <a:pt x="78652" y="822983"/>
                </a:cubicBezTo>
                <a:cubicBezTo>
                  <a:pt x="88466" y="803354"/>
                  <a:pt x="147715" y="724327"/>
                  <a:pt x="156143" y="714495"/>
                </a:cubicBezTo>
                <a:cubicBezTo>
                  <a:pt x="170407" y="697854"/>
                  <a:pt x="188606" y="684838"/>
                  <a:pt x="202638" y="668000"/>
                </a:cubicBezTo>
                <a:cubicBezTo>
                  <a:pt x="214563" y="653691"/>
                  <a:pt x="220464" y="634676"/>
                  <a:pt x="233635" y="621505"/>
                </a:cubicBezTo>
                <a:cubicBezTo>
                  <a:pt x="246806" y="608334"/>
                  <a:pt x="265821" y="602433"/>
                  <a:pt x="280130" y="590508"/>
                </a:cubicBezTo>
                <a:cubicBezTo>
                  <a:pt x="331544" y="547663"/>
                  <a:pt x="315401" y="541877"/>
                  <a:pt x="373119" y="513017"/>
                </a:cubicBezTo>
                <a:cubicBezTo>
                  <a:pt x="387731" y="505711"/>
                  <a:pt x="405002" y="504824"/>
                  <a:pt x="419614" y="497518"/>
                </a:cubicBezTo>
                <a:cubicBezTo>
                  <a:pt x="436274" y="489188"/>
                  <a:pt x="449449" y="474852"/>
                  <a:pt x="466109" y="466522"/>
                </a:cubicBezTo>
                <a:cubicBezTo>
                  <a:pt x="480721" y="459216"/>
                  <a:pt x="496843" y="455321"/>
                  <a:pt x="512604" y="451023"/>
                </a:cubicBezTo>
                <a:cubicBezTo>
                  <a:pt x="707458" y="397881"/>
                  <a:pt x="564040" y="437445"/>
                  <a:pt x="745079" y="404528"/>
                </a:cubicBezTo>
                <a:cubicBezTo>
                  <a:pt x="766036" y="400718"/>
                  <a:pt x="786115" y="392840"/>
                  <a:pt x="807072" y="389030"/>
                </a:cubicBezTo>
                <a:cubicBezTo>
                  <a:pt x="915140" y="369382"/>
                  <a:pt x="984744" y="368652"/>
                  <a:pt x="1101540" y="358034"/>
                </a:cubicBezTo>
                <a:lnTo>
                  <a:pt x="1256523" y="342535"/>
                </a:lnTo>
                <a:cubicBezTo>
                  <a:pt x="1409071" y="325585"/>
                  <a:pt x="1367680" y="324964"/>
                  <a:pt x="1535492" y="311539"/>
                </a:cubicBezTo>
                <a:cubicBezTo>
                  <a:pt x="1736018" y="295497"/>
                  <a:pt x="1886625" y="290390"/>
                  <a:pt x="2093431" y="280542"/>
                </a:cubicBezTo>
                <a:lnTo>
                  <a:pt x="2651370" y="296040"/>
                </a:lnTo>
                <a:cubicBezTo>
                  <a:pt x="2682759" y="297535"/>
                  <a:pt x="2713092" y="308412"/>
                  <a:pt x="2744360" y="311539"/>
                </a:cubicBezTo>
                <a:cubicBezTo>
                  <a:pt x="3166752" y="353779"/>
                  <a:pt x="2804424" y="304622"/>
                  <a:pt x="3069825" y="342535"/>
                </a:cubicBezTo>
                <a:cubicBezTo>
                  <a:pt x="3126652" y="337369"/>
                  <a:pt x="3184511" y="338993"/>
                  <a:pt x="3240306" y="327037"/>
                </a:cubicBezTo>
                <a:cubicBezTo>
                  <a:pt x="3298951" y="314470"/>
                  <a:pt x="3288656" y="279524"/>
                  <a:pt x="3302299" y="234047"/>
                </a:cubicBezTo>
                <a:cubicBezTo>
                  <a:pt x="3311688" y="202752"/>
                  <a:pt x="3322964" y="172054"/>
                  <a:pt x="3333296" y="141057"/>
                </a:cubicBezTo>
                <a:cubicBezTo>
                  <a:pt x="3338462" y="125559"/>
                  <a:pt x="3339732" y="108155"/>
                  <a:pt x="3348794" y="94562"/>
                </a:cubicBezTo>
                <a:lnTo>
                  <a:pt x="3379791" y="48067"/>
                </a:lnTo>
                <a:cubicBezTo>
                  <a:pt x="3384957" y="32569"/>
                  <a:pt x="3409901" y="8879"/>
                  <a:pt x="3395289" y="1573"/>
                </a:cubicBezTo>
                <a:cubicBezTo>
                  <a:pt x="3367110" y="-12516"/>
                  <a:pt x="3325312" y="72489"/>
                  <a:pt x="3317797" y="79064"/>
                </a:cubicBezTo>
                <a:cubicBezTo>
                  <a:pt x="3289761" y="103595"/>
                  <a:pt x="3224808" y="141057"/>
                  <a:pt x="3224808" y="141057"/>
                </a:cubicBezTo>
                <a:cubicBezTo>
                  <a:pt x="3307461" y="17074"/>
                  <a:pt x="3198980" y="166883"/>
                  <a:pt x="3302299" y="63566"/>
                </a:cubicBezTo>
                <a:cubicBezTo>
                  <a:pt x="3372402" y="-6536"/>
                  <a:pt x="3289275" y="31744"/>
                  <a:pt x="3379791" y="1573"/>
                </a:cubicBezTo>
                <a:cubicBezTo>
                  <a:pt x="3400455" y="6739"/>
                  <a:pt x="3423290" y="6503"/>
                  <a:pt x="3441784" y="17071"/>
                </a:cubicBezTo>
                <a:cubicBezTo>
                  <a:pt x="3501030" y="50926"/>
                  <a:pt x="3476478" y="67264"/>
                  <a:pt x="3519275" y="110061"/>
                </a:cubicBezTo>
                <a:cubicBezTo>
                  <a:pt x="3570069" y="160855"/>
                  <a:pt x="3565770" y="117734"/>
                  <a:pt x="3565770" y="156556"/>
                </a:cubicBezTo>
              </a:path>
            </a:pathLst>
          </a:cu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110235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BFC08-DF3B-032C-F8ED-4B36AD0D71C0}"/>
              </a:ext>
            </a:extLst>
          </p:cNvPr>
          <p:cNvSpPr>
            <a:spLocks noGrp="1"/>
          </p:cNvSpPr>
          <p:nvPr>
            <p:ph type="title"/>
          </p:nvPr>
        </p:nvSpPr>
        <p:spPr/>
        <p:txBody>
          <a:bodyPr/>
          <a:lstStyle/>
          <a:p>
            <a:r>
              <a:rPr lang="en-US" dirty="0"/>
              <a:t>Solution 6</a:t>
            </a:r>
          </a:p>
        </p:txBody>
      </p:sp>
      <p:sp>
        <p:nvSpPr>
          <p:cNvPr id="3" name="Content Placeholder 2">
            <a:extLst>
              <a:ext uri="{FF2B5EF4-FFF2-40B4-BE49-F238E27FC236}">
                <a16:creationId xmlns:a16="http://schemas.microsoft.com/office/drawing/2014/main" id="{B5CB7FB2-7285-454E-6412-69F436D630FC}"/>
              </a:ext>
            </a:extLst>
          </p:cNvPr>
          <p:cNvSpPr>
            <a:spLocks noGrp="1"/>
          </p:cNvSpPr>
          <p:nvPr>
            <p:ph idx="1"/>
          </p:nvPr>
        </p:nvSpPr>
        <p:spPr/>
        <p:txBody>
          <a:bodyPr>
            <a:normAutofit/>
          </a:bodyPr>
          <a:lstStyle/>
          <a:p>
            <a:pPr marL="0" indent="0">
              <a:buNone/>
            </a:pPr>
            <a:r>
              <a:rPr lang="en-US" b="1" dirty="0"/>
              <a:t>Dynamic programming</a:t>
            </a:r>
            <a:endParaRPr lang="en-US" dirty="0"/>
          </a:p>
          <a:p>
            <a:pPr marL="0" indent="0">
              <a:buNone/>
            </a:pPr>
            <a:endParaRPr lang="en-US" b="1" dirty="0"/>
          </a:p>
          <a:p>
            <a:pPr marL="0" indent="0">
              <a:buNone/>
            </a:pPr>
            <a:endParaRPr lang="en-US" dirty="0"/>
          </a:p>
        </p:txBody>
      </p:sp>
      <p:sp>
        <p:nvSpPr>
          <p:cNvPr id="9" name="TextBox 8">
            <a:extLst>
              <a:ext uri="{FF2B5EF4-FFF2-40B4-BE49-F238E27FC236}">
                <a16:creationId xmlns:a16="http://schemas.microsoft.com/office/drawing/2014/main" id="{81756D0F-3D17-081A-BBB3-2F5533BB51C1}"/>
              </a:ext>
            </a:extLst>
          </p:cNvPr>
          <p:cNvSpPr txBox="1"/>
          <p:nvPr/>
        </p:nvSpPr>
        <p:spPr>
          <a:xfrm>
            <a:off x="6166112" y="2580355"/>
            <a:ext cx="5886298" cy="2062103"/>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Introduce coin “3”</a:t>
            </a: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Symbol" pitchFamily="2" charset="2"/>
              <a:buChar char="Þ"/>
            </a:pPr>
            <a:r>
              <a:rPr lang="en-US" sz="2800" b="1" dirty="0">
                <a:latin typeface="Times New Roman" panose="02020603050405020304" pitchFamily="18" charset="0"/>
                <a:cs typeface="Times New Roman" panose="02020603050405020304" pitchFamily="18" charset="0"/>
              </a:rPr>
              <a:t>Number of ways make sum=4 using coins {1, 2, 3} is 4</a:t>
            </a:r>
          </a:p>
          <a:p>
            <a:endParaRPr lang="en-US" sz="2400" dirty="0">
              <a:latin typeface="Times New Roman" panose="02020603050405020304" pitchFamily="18" charset="0"/>
              <a:cs typeface="Times New Roman" panose="02020603050405020304" pitchFamily="18" charset="0"/>
            </a:endParaRPr>
          </a:p>
        </p:txBody>
      </p:sp>
      <p:graphicFrame>
        <p:nvGraphicFramePr>
          <p:cNvPr id="5" name="Table 4">
            <a:extLst>
              <a:ext uri="{FF2B5EF4-FFF2-40B4-BE49-F238E27FC236}">
                <a16:creationId xmlns:a16="http://schemas.microsoft.com/office/drawing/2014/main" id="{2248D732-B62C-2F9D-F783-25A50BDBC099}"/>
              </a:ext>
            </a:extLst>
          </p:cNvPr>
          <p:cNvGraphicFramePr>
            <a:graphicFrameLocks noGrp="1"/>
          </p:cNvGraphicFramePr>
          <p:nvPr>
            <p:extLst>
              <p:ext uri="{D42A27DB-BD31-4B8C-83A1-F6EECF244321}">
                <p14:modId xmlns:p14="http://schemas.microsoft.com/office/powerpoint/2010/main" val="4062725177"/>
              </p:ext>
            </p:extLst>
          </p:nvPr>
        </p:nvGraphicFramePr>
        <p:xfrm>
          <a:off x="838200" y="2530927"/>
          <a:ext cx="5040084" cy="2710544"/>
        </p:xfrm>
        <a:graphic>
          <a:graphicData uri="http://schemas.openxmlformats.org/drawingml/2006/table">
            <a:tbl>
              <a:tblPr firstRow="1" bandRow="1">
                <a:tableStyleId>{5940675A-B579-460E-94D1-54222C63F5DA}</a:tableStyleId>
              </a:tblPr>
              <a:tblGrid>
                <a:gridCol w="840014">
                  <a:extLst>
                    <a:ext uri="{9D8B030D-6E8A-4147-A177-3AD203B41FA5}">
                      <a16:colId xmlns:a16="http://schemas.microsoft.com/office/drawing/2014/main" val="2359592633"/>
                    </a:ext>
                  </a:extLst>
                </a:gridCol>
                <a:gridCol w="840014">
                  <a:extLst>
                    <a:ext uri="{9D8B030D-6E8A-4147-A177-3AD203B41FA5}">
                      <a16:colId xmlns:a16="http://schemas.microsoft.com/office/drawing/2014/main" val="1099127026"/>
                    </a:ext>
                  </a:extLst>
                </a:gridCol>
                <a:gridCol w="840014">
                  <a:extLst>
                    <a:ext uri="{9D8B030D-6E8A-4147-A177-3AD203B41FA5}">
                      <a16:colId xmlns:a16="http://schemas.microsoft.com/office/drawing/2014/main" val="2484027083"/>
                    </a:ext>
                  </a:extLst>
                </a:gridCol>
                <a:gridCol w="840014">
                  <a:extLst>
                    <a:ext uri="{9D8B030D-6E8A-4147-A177-3AD203B41FA5}">
                      <a16:colId xmlns:a16="http://schemas.microsoft.com/office/drawing/2014/main" val="3046407003"/>
                    </a:ext>
                  </a:extLst>
                </a:gridCol>
                <a:gridCol w="840014">
                  <a:extLst>
                    <a:ext uri="{9D8B030D-6E8A-4147-A177-3AD203B41FA5}">
                      <a16:colId xmlns:a16="http://schemas.microsoft.com/office/drawing/2014/main" val="4069681813"/>
                    </a:ext>
                  </a:extLst>
                </a:gridCol>
                <a:gridCol w="840014">
                  <a:extLst>
                    <a:ext uri="{9D8B030D-6E8A-4147-A177-3AD203B41FA5}">
                      <a16:colId xmlns:a16="http://schemas.microsoft.com/office/drawing/2014/main" val="1670058418"/>
                    </a:ext>
                  </a:extLst>
                </a:gridCol>
              </a:tblGrid>
              <a:tr h="677636">
                <a:tc>
                  <a:txBody>
                    <a:bodyPr/>
                    <a:lstStyle/>
                    <a:p>
                      <a:pPr algn="ctr"/>
                      <a:endParaRPr lang="en-US" sz="24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0</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1</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2</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3</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4</a:t>
                      </a: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217070704"/>
                  </a:ext>
                </a:extLst>
              </a:tr>
              <a:tr h="677636">
                <a:tc>
                  <a:txBody>
                    <a:bodyPr/>
                    <a:lstStyle/>
                    <a:p>
                      <a:pPr algn="ctr"/>
                      <a:r>
                        <a:rPr lang="en-US" sz="2400" dirty="0">
                          <a:latin typeface="Times New Roman" panose="02020603050405020304" pitchFamily="18" charset="0"/>
                          <a:cs typeface="Times New Roman" panose="02020603050405020304" pitchFamily="18" charset="0"/>
                        </a:rPr>
                        <a:t>1</a:t>
                      </a:r>
                    </a:p>
                  </a:txBody>
                  <a:tcPr>
                    <a:lnL w="12700" cap="flat" cmpd="sng" algn="ctr">
                      <a:noFill/>
                      <a:prstDash val="solid"/>
                      <a:round/>
                      <a:headEnd type="none" w="med" len="med"/>
                      <a:tailEnd type="none" w="med" len="med"/>
                    </a:lnL>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lnR w="12700" cap="flat" cmpd="sng" algn="ctr">
                      <a:noFill/>
                      <a:prstDash val="solid"/>
                      <a:round/>
                      <a:headEnd type="none" w="med" len="med"/>
                      <a:tailEnd type="none" w="med" len="med"/>
                    </a:lnR>
                  </a:tcPr>
                </a:tc>
                <a:extLst>
                  <a:ext uri="{0D108BD9-81ED-4DB2-BD59-A6C34878D82A}">
                    <a16:rowId xmlns:a16="http://schemas.microsoft.com/office/drawing/2014/main" val="2096273096"/>
                  </a:ext>
                </a:extLst>
              </a:tr>
              <a:tr h="677636">
                <a:tc>
                  <a:txBody>
                    <a:bodyPr/>
                    <a:lstStyle/>
                    <a:p>
                      <a:pPr algn="ctr"/>
                      <a:r>
                        <a:rPr lang="en-US" sz="2400" dirty="0">
                          <a:latin typeface="Times New Roman" panose="02020603050405020304" pitchFamily="18" charset="0"/>
                          <a:cs typeface="Times New Roman" panose="02020603050405020304" pitchFamily="18" charset="0"/>
                        </a:rPr>
                        <a:t>2</a:t>
                      </a:r>
                    </a:p>
                  </a:txBody>
                  <a:tcPr>
                    <a:lnL w="12700" cap="flat" cmpd="sng" algn="ctr">
                      <a:noFill/>
                      <a:prstDash val="solid"/>
                      <a:round/>
                      <a:headEnd type="none" w="med" len="med"/>
                      <a:tailEnd type="none" w="med" len="med"/>
                    </a:lnL>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2</a:t>
                      </a:r>
                    </a:p>
                  </a:txBody>
                  <a:tcPr/>
                </a:tc>
                <a:tc>
                  <a:txBody>
                    <a:bodyPr/>
                    <a:lstStyle/>
                    <a:p>
                      <a:pPr algn="ctr"/>
                      <a:r>
                        <a:rPr lang="en-US" sz="2400" dirty="0">
                          <a:latin typeface="Times New Roman" panose="02020603050405020304" pitchFamily="18" charset="0"/>
                          <a:cs typeface="Times New Roman" panose="02020603050405020304" pitchFamily="18" charset="0"/>
                        </a:rPr>
                        <a:t>2</a:t>
                      </a:r>
                    </a:p>
                  </a:txBody>
                  <a:tcPr/>
                </a:tc>
                <a:tc>
                  <a:txBody>
                    <a:bodyPr/>
                    <a:lstStyle/>
                    <a:p>
                      <a:pPr algn="ctr"/>
                      <a:r>
                        <a:rPr lang="en-US" sz="2400" dirty="0">
                          <a:latin typeface="Times New Roman" panose="02020603050405020304" pitchFamily="18" charset="0"/>
                          <a:cs typeface="Times New Roman" panose="02020603050405020304" pitchFamily="18" charset="0"/>
                        </a:rPr>
                        <a:t>3</a:t>
                      </a:r>
                    </a:p>
                  </a:txBody>
                  <a:tcPr>
                    <a:lnR w="12700" cap="flat" cmpd="sng" algn="ctr">
                      <a:noFill/>
                      <a:prstDash val="solid"/>
                      <a:round/>
                      <a:headEnd type="none" w="med" len="med"/>
                      <a:tailEnd type="none" w="med" len="med"/>
                    </a:lnR>
                  </a:tcPr>
                </a:tc>
                <a:extLst>
                  <a:ext uri="{0D108BD9-81ED-4DB2-BD59-A6C34878D82A}">
                    <a16:rowId xmlns:a16="http://schemas.microsoft.com/office/drawing/2014/main" val="3588153385"/>
                  </a:ext>
                </a:extLst>
              </a:tr>
              <a:tr h="677636">
                <a:tc>
                  <a:txBody>
                    <a:bodyPr/>
                    <a:lstStyle/>
                    <a:p>
                      <a:pPr algn="ctr"/>
                      <a:r>
                        <a:rPr lang="en-US" sz="2400" dirty="0">
                          <a:latin typeface="Times New Roman" panose="02020603050405020304" pitchFamily="18" charset="0"/>
                          <a:cs typeface="Times New Roman" panose="02020603050405020304" pitchFamily="18" charset="0"/>
                        </a:rPr>
                        <a:t>3</a:t>
                      </a:r>
                    </a:p>
                  </a:txBody>
                  <a:tcPr>
                    <a:lnL w="12700" cap="flat" cmpd="sng" algn="ctr">
                      <a:noFill/>
                      <a:prstDash val="solid"/>
                      <a:round/>
                      <a:headEnd type="none" w="med" len="med"/>
                      <a:tailEnd type="none" w="med" len="med"/>
                    </a:lnL>
                    <a:lnB w="12700" cap="flat" cmpd="sng" algn="ctr">
                      <a:noFill/>
                      <a:prstDash val="solid"/>
                      <a:round/>
                      <a:headEnd type="none" w="med" len="med"/>
                      <a:tailEnd type="none" w="med" len="med"/>
                    </a:lnB>
                  </a:tcPr>
                </a:tc>
                <a:tc>
                  <a:txBody>
                    <a:bodyPr/>
                    <a:lstStyle/>
                    <a:p>
                      <a:pPr algn="ctr"/>
                      <a:r>
                        <a:rPr lang="en-US" sz="2400" dirty="0">
                          <a:latin typeface="Times New Roman" panose="02020603050405020304" pitchFamily="18" charset="0"/>
                          <a:cs typeface="Times New Roman" panose="02020603050405020304" pitchFamily="18" charset="0"/>
                        </a:rPr>
                        <a:t>1</a:t>
                      </a:r>
                    </a:p>
                  </a:txBody>
                  <a:tcPr>
                    <a:lnB w="12700" cap="flat" cmpd="sng" algn="ctr">
                      <a:noFill/>
                      <a:prstDash val="solid"/>
                      <a:round/>
                      <a:headEnd type="none" w="med" len="med"/>
                      <a:tailEnd type="none" w="med" len="med"/>
                    </a:lnB>
                  </a:tcPr>
                </a:tc>
                <a:tc>
                  <a:txBody>
                    <a:bodyPr/>
                    <a:lstStyle/>
                    <a:p>
                      <a:pPr algn="ctr"/>
                      <a:r>
                        <a:rPr lang="en-US" sz="2400" dirty="0">
                          <a:latin typeface="Times New Roman" panose="02020603050405020304" pitchFamily="18" charset="0"/>
                          <a:cs typeface="Times New Roman" panose="02020603050405020304" pitchFamily="18" charset="0"/>
                        </a:rPr>
                        <a:t>1</a:t>
                      </a:r>
                    </a:p>
                  </a:txBody>
                  <a:tcPr>
                    <a:lnB w="12700" cap="flat" cmpd="sng" algn="ctr">
                      <a:noFill/>
                      <a:prstDash val="solid"/>
                      <a:round/>
                      <a:headEnd type="none" w="med" len="med"/>
                      <a:tailEnd type="none" w="med" len="med"/>
                    </a:lnB>
                  </a:tcPr>
                </a:tc>
                <a:tc>
                  <a:txBody>
                    <a:bodyPr/>
                    <a:lstStyle/>
                    <a:p>
                      <a:pPr algn="ctr"/>
                      <a:r>
                        <a:rPr lang="en-US" sz="2400" dirty="0">
                          <a:latin typeface="Times New Roman" panose="02020603050405020304" pitchFamily="18" charset="0"/>
                          <a:cs typeface="Times New Roman" panose="02020603050405020304" pitchFamily="18" charset="0"/>
                        </a:rPr>
                        <a:t>2</a:t>
                      </a:r>
                    </a:p>
                  </a:txBody>
                  <a:tcPr>
                    <a:lnB w="12700" cap="flat" cmpd="sng" algn="ctr">
                      <a:noFill/>
                      <a:prstDash val="solid"/>
                      <a:round/>
                      <a:headEnd type="none" w="med" len="med"/>
                      <a:tailEnd type="none" w="med" len="med"/>
                    </a:lnB>
                  </a:tcPr>
                </a:tc>
                <a:tc>
                  <a:txBody>
                    <a:bodyPr/>
                    <a:lstStyle/>
                    <a:p>
                      <a:pPr algn="ctr"/>
                      <a:r>
                        <a:rPr lang="en-US" sz="2400" dirty="0">
                          <a:latin typeface="Times New Roman" panose="02020603050405020304" pitchFamily="18" charset="0"/>
                          <a:cs typeface="Times New Roman" panose="02020603050405020304" pitchFamily="18" charset="0"/>
                        </a:rPr>
                        <a:t>3</a:t>
                      </a:r>
                    </a:p>
                  </a:txBody>
                  <a:tcPr>
                    <a:lnB w="12700" cap="flat" cmpd="sng" algn="ctr">
                      <a:noFill/>
                      <a:prstDash val="solid"/>
                      <a:round/>
                      <a:headEnd type="none" w="med" len="med"/>
                      <a:tailEnd type="none" w="med" len="med"/>
                    </a:lnB>
                  </a:tcPr>
                </a:tc>
                <a:tc>
                  <a:txBody>
                    <a:bodyPr/>
                    <a:lstStyle/>
                    <a:p>
                      <a:pPr algn="ctr"/>
                      <a:r>
                        <a:rPr lang="en-US" sz="2400" b="1" dirty="0">
                          <a:latin typeface="Times New Roman" panose="02020603050405020304" pitchFamily="18" charset="0"/>
                          <a:cs typeface="Times New Roman" panose="02020603050405020304" pitchFamily="18" charset="0"/>
                        </a:rPr>
                        <a:t>4</a:t>
                      </a:r>
                    </a:p>
                  </a:txBody>
                  <a:tcPr>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extLst>
                  <a:ext uri="{0D108BD9-81ED-4DB2-BD59-A6C34878D82A}">
                    <a16:rowId xmlns:a16="http://schemas.microsoft.com/office/drawing/2014/main" val="859186924"/>
                  </a:ext>
                </a:extLst>
              </a:tr>
            </a:tbl>
          </a:graphicData>
        </a:graphic>
      </p:graphicFrame>
      <p:sp>
        <p:nvSpPr>
          <p:cNvPr id="8" name="TextBox 7">
            <a:extLst>
              <a:ext uri="{FF2B5EF4-FFF2-40B4-BE49-F238E27FC236}">
                <a16:creationId xmlns:a16="http://schemas.microsoft.com/office/drawing/2014/main" id="{F344EA1D-6F25-85F5-86DA-00752D8B59F3}"/>
              </a:ext>
            </a:extLst>
          </p:cNvPr>
          <p:cNvSpPr txBox="1"/>
          <p:nvPr/>
        </p:nvSpPr>
        <p:spPr>
          <a:xfrm>
            <a:off x="473428" y="2737024"/>
            <a:ext cx="867545"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#coin</a:t>
            </a:r>
          </a:p>
        </p:txBody>
      </p:sp>
      <p:sp>
        <p:nvSpPr>
          <p:cNvPr id="13" name="TextBox 12">
            <a:extLst>
              <a:ext uri="{FF2B5EF4-FFF2-40B4-BE49-F238E27FC236}">
                <a16:creationId xmlns:a16="http://schemas.microsoft.com/office/drawing/2014/main" id="{4F60B137-48E0-F055-1390-53CF8E747FF1}"/>
              </a:ext>
            </a:extLst>
          </p:cNvPr>
          <p:cNvSpPr txBox="1"/>
          <p:nvPr/>
        </p:nvSpPr>
        <p:spPr>
          <a:xfrm>
            <a:off x="992230" y="2324809"/>
            <a:ext cx="697628"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sum</a:t>
            </a:r>
          </a:p>
        </p:txBody>
      </p:sp>
      <p:cxnSp>
        <p:nvCxnSpPr>
          <p:cNvPr id="14" name="Straight Connector 13">
            <a:extLst>
              <a:ext uri="{FF2B5EF4-FFF2-40B4-BE49-F238E27FC236}">
                <a16:creationId xmlns:a16="http://schemas.microsoft.com/office/drawing/2014/main" id="{429FD96B-1F22-33DC-92E5-5878206F2960}"/>
              </a:ext>
            </a:extLst>
          </p:cNvPr>
          <p:cNvCxnSpPr/>
          <p:nvPr/>
        </p:nvCxnSpPr>
        <p:spPr>
          <a:xfrm flipH="1" flipV="1">
            <a:off x="846215" y="2580355"/>
            <a:ext cx="835628" cy="618334"/>
          </a:xfrm>
          <a:prstGeom prst="line">
            <a:avLst/>
          </a:prstGeom>
          <a:ln w="19050"/>
        </p:spPr>
        <p:style>
          <a:lnRef idx="1">
            <a:schemeClr val="dk1"/>
          </a:lnRef>
          <a:fillRef idx="0">
            <a:schemeClr val="dk1"/>
          </a:fillRef>
          <a:effectRef idx="0">
            <a:schemeClr val="dk1"/>
          </a:effectRef>
          <a:fontRef idx="minor">
            <a:schemeClr val="tx1"/>
          </a:fontRef>
        </p:style>
      </p:cxnSp>
      <p:sp>
        <p:nvSpPr>
          <p:cNvPr id="17" name="TextBox 16">
            <a:extLst>
              <a:ext uri="{FF2B5EF4-FFF2-40B4-BE49-F238E27FC236}">
                <a16:creationId xmlns:a16="http://schemas.microsoft.com/office/drawing/2014/main" id="{8DCFCCBE-C30D-A5FC-BF8F-D88B9B1914ED}"/>
              </a:ext>
            </a:extLst>
          </p:cNvPr>
          <p:cNvSpPr txBox="1"/>
          <p:nvPr/>
        </p:nvSpPr>
        <p:spPr>
          <a:xfrm>
            <a:off x="4262034" y="5056805"/>
            <a:ext cx="793807"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 2+1</a:t>
            </a:r>
          </a:p>
        </p:txBody>
      </p:sp>
      <p:sp>
        <p:nvSpPr>
          <p:cNvPr id="18" name="TextBox 17">
            <a:extLst>
              <a:ext uri="{FF2B5EF4-FFF2-40B4-BE49-F238E27FC236}">
                <a16:creationId xmlns:a16="http://schemas.microsoft.com/office/drawing/2014/main" id="{80B13359-FEA1-F2A5-B47D-A93D31C710BA}"/>
              </a:ext>
            </a:extLst>
          </p:cNvPr>
          <p:cNvSpPr txBox="1"/>
          <p:nvPr/>
        </p:nvSpPr>
        <p:spPr>
          <a:xfrm>
            <a:off x="5098795" y="5056805"/>
            <a:ext cx="793807"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 3+1</a:t>
            </a:r>
          </a:p>
        </p:txBody>
      </p:sp>
    </p:spTree>
    <p:extLst>
      <p:ext uri="{BB962C8B-B14F-4D97-AF65-F5344CB8AC3E}">
        <p14:creationId xmlns:p14="http://schemas.microsoft.com/office/powerpoint/2010/main" val="30144760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1</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r>
              <a:rPr lang="en-US" b="1" dirty="0"/>
              <a:t>Star Topology:</a:t>
            </a:r>
          </a:p>
          <a:p>
            <a:pPr lvl="1"/>
            <a:r>
              <a:rPr lang="en-US" dirty="0"/>
              <a:t>One node should be connected to all other nodes</a:t>
            </a:r>
          </a:p>
          <a:p>
            <a:pPr lvl="1"/>
            <a:r>
              <a:rPr lang="en-US" dirty="0"/>
              <a:t>That node should have n-1 edges</a:t>
            </a:r>
          </a:p>
        </p:txBody>
      </p:sp>
      <p:graphicFrame>
        <p:nvGraphicFramePr>
          <p:cNvPr id="4" name="Table 4">
            <a:extLst>
              <a:ext uri="{FF2B5EF4-FFF2-40B4-BE49-F238E27FC236}">
                <a16:creationId xmlns:a16="http://schemas.microsoft.com/office/drawing/2014/main" id="{13F3406D-9BDC-AD77-8591-F170CF148F74}"/>
              </a:ext>
            </a:extLst>
          </p:cNvPr>
          <p:cNvGraphicFramePr>
            <a:graphicFrameLocks noGrp="1"/>
          </p:cNvGraphicFramePr>
          <p:nvPr>
            <p:extLst>
              <p:ext uri="{D42A27DB-BD31-4B8C-83A1-F6EECF244321}">
                <p14:modId xmlns:p14="http://schemas.microsoft.com/office/powerpoint/2010/main" val="2255554011"/>
              </p:ext>
            </p:extLst>
          </p:nvPr>
        </p:nvGraphicFramePr>
        <p:xfrm>
          <a:off x="2683040" y="3706310"/>
          <a:ext cx="2304716" cy="2229268"/>
        </p:xfrm>
        <a:graphic>
          <a:graphicData uri="http://schemas.openxmlformats.org/drawingml/2006/table">
            <a:tbl>
              <a:tblPr firstRow="1" bandRow="1">
                <a:tableStyleId>{5940675A-B579-460E-94D1-54222C63F5DA}</a:tableStyleId>
              </a:tblPr>
              <a:tblGrid>
                <a:gridCol w="576179">
                  <a:extLst>
                    <a:ext uri="{9D8B030D-6E8A-4147-A177-3AD203B41FA5}">
                      <a16:colId xmlns:a16="http://schemas.microsoft.com/office/drawing/2014/main" val="2942969141"/>
                    </a:ext>
                  </a:extLst>
                </a:gridCol>
                <a:gridCol w="576179">
                  <a:extLst>
                    <a:ext uri="{9D8B030D-6E8A-4147-A177-3AD203B41FA5}">
                      <a16:colId xmlns:a16="http://schemas.microsoft.com/office/drawing/2014/main" val="1149096057"/>
                    </a:ext>
                  </a:extLst>
                </a:gridCol>
                <a:gridCol w="576179">
                  <a:extLst>
                    <a:ext uri="{9D8B030D-6E8A-4147-A177-3AD203B41FA5}">
                      <a16:colId xmlns:a16="http://schemas.microsoft.com/office/drawing/2014/main" val="1261482654"/>
                    </a:ext>
                  </a:extLst>
                </a:gridCol>
                <a:gridCol w="576179">
                  <a:extLst>
                    <a:ext uri="{9D8B030D-6E8A-4147-A177-3AD203B41FA5}">
                      <a16:colId xmlns:a16="http://schemas.microsoft.com/office/drawing/2014/main" val="3129586503"/>
                    </a:ext>
                  </a:extLst>
                </a:gridCol>
              </a:tblGrid>
              <a:tr h="557317">
                <a:tc>
                  <a:txBody>
                    <a:bodyPr/>
                    <a:lstStyle/>
                    <a:p>
                      <a:pPr algn="ctr"/>
                      <a:r>
                        <a:rPr lang="en-US" sz="2000" dirty="0">
                          <a:latin typeface="Times New Roman" panose="02020603050405020304" pitchFamily="18" charset="0"/>
                          <a:cs typeface="Times New Roman" panose="02020603050405020304" pitchFamily="18" charset="0"/>
                        </a:rPr>
                        <a:t>0</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1</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1</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1</a:t>
                      </a:r>
                    </a:p>
                  </a:txBody>
                  <a:tcPr anchor="ctr"/>
                </a:tc>
                <a:extLst>
                  <a:ext uri="{0D108BD9-81ED-4DB2-BD59-A6C34878D82A}">
                    <a16:rowId xmlns:a16="http://schemas.microsoft.com/office/drawing/2014/main" val="32390985"/>
                  </a:ext>
                </a:extLst>
              </a:tr>
              <a:tr h="557317">
                <a:tc>
                  <a:txBody>
                    <a:bodyPr/>
                    <a:lstStyle/>
                    <a:p>
                      <a:pPr algn="ctr"/>
                      <a:r>
                        <a:rPr lang="en-US" sz="2000" dirty="0">
                          <a:latin typeface="Times New Roman" panose="02020603050405020304" pitchFamily="18" charset="0"/>
                          <a:cs typeface="Times New Roman" panose="02020603050405020304" pitchFamily="18" charset="0"/>
                        </a:rPr>
                        <a:t>1</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0</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0</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0</a:t>
                      </a:r>
                    </a:p>
                  </a:txBody>
                  <a:tcPr anchor="ctr"/>
                </a:tc>
                <a:extLst>
                  <a:ext uri="{0D108BD9-81ED-4DB2-BD59-A6C34878D82A}">
                    <a16:rowId xmlns:a16="http://schemas.microsoft.com/office/drawing/2014/main" val="3338463799"/>
                  </a:ext>
                </a:extLst>
              </a:tr>
              <a:tr h="557317">
                <a:tc>
                  <a:txBody>
                    <a:bodyPr/>
                    <a:lstStyle/>
                    <a:p>
                      <a:pPr algn="ctr"/>
                      <a:r>
                        <a:rPr lang="en-US" sz="2000" dirty="0">
                          <a:latin typeface="Times New Roman" panose="02020603050405020304" pitchFamily="18" charset="0"/>
                          <a:cs typeface="Times New Roman" panose="02020603050405020304" pitchFamily="18" charset="0"/>
                        </a:rPr>
                        <a:t>1</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0</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0</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0</a:t>
                      </a:r>
                    </a:p>
                  </a:txBody>
                  <a:tcPr anchor="ctr"/>
                </a:tc>
                <a:extLst>
                  <a:ext uri="{0D108BD9-81ED-4DB2-BD59-A6C34878D82A}">
                    <a16:rowId xmlns:a16="http://schemas.microsoft.com/office/drawing/2014/main" val="375941376"/>
                  </a:ext>
                </a:extLst>
              </a:tr>
              <a:tr h="557317">
                <a:tc>
                  <a:txBody>
                    <a:bodyPr/>
                    <a:lstStyle/>
                    <a:p>
                      <a:pPr algn="ctr"/>
                      <a:r>
                        <a:rPr lang="en-US" sz="2000" dirty="0">
                          <a:latin typeface="Times New Roman" panose="02020603050405020304" pitchFamily="18" charset="0"/>
                          <a:cs typeface="Times New Roman" panose="02020603050405020304" pitchFamily="18" charset="0"/>
                        </a:rPr>
                        <a:t>1</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0</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0</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0</a:t>
                      </a:r>
                    </a:p>
                  </a:txBody>
                  <a:tcPr anchor="ctr"/>
                </a:tc>
                <a:extLst>
                  <a:ext uri="{0D108BD9-81ED-4DB2-BD59-A6C34878D82A}">
                    <a16:rowId xmlns:a16="http://schemas.microsoft.com/office/drawing/2014/main" val="945490368"/>
                  </a:ext>
                </a:extLst>
              </a:tr>
            </a:tbl>
          </a:graphicData>
        </a:graphic>
      </p:graphicFrame>
      <p:graphicFrame>
        <p:nvGraphicFramePr>
          <p:cNvPr id="5" name="Table 4">
            <a:extLst>
              <a:ext uri="{FF2B5EF4-FFF2-40B4-BE49-F238E27FC236}">
                <a16:creationId xmlns:a16="http://schemas.microsoft.com/office/drawing/2014/main" id="{A43683C8-35D2-B158-9CFA-E2562973B075}"/>
              </a:ext>
            </a:extLst>
          </p:cNvPr>
          <p:cNvGraphicFramePr>
            <a:graphicFrameLocks noGrp="1"/>
          </p:cNvGraphicFramePr>
          <p:nvPr>
            <p:extLst>
              <p:ext uri="{D42A27DB-BD31-4B8C-83A1-F6EECF244321}">
                <p14:modId xmlns:p14="http://schemas.microsoft.com/office/powerpoint/2010/main" val="316242370"/>
              </p:ext>
            </p:extLst>
          </p:nvPr>
        </p:nvGraphicFramePr>
        <p:xfrm>
          <a:off x="1895642" y="3706310"/>
          <a:ext cx="576179" cy="2229268"/>
        </p:xfrm>
        <a:graphic>
          <a:graphicData uri="http://schemas.openxmlformats.org/drawingml/2006/table">
            <a:tbl>
              <a:tblPr firstRow="1" bandRow="1">
                <a:tableStyleId>{5940675A-B579-460E-94D1-54222C63F5DA}</a:tableStyleId>
              </a:tblPr>
              <a:tblGrid>
                <a:gridCol w="576179">
                  <a:extLst>
                    <a:ext uri="{9D8B030D-6E8A-4147-A177-3AD203B41FA5}">
                      <a16:colId xmlns:a16="http://schemas.microsoft.com/office/drawing/2014/main" val="1794725971"/>
                    </a:ext>
                  </a:extLst>
                </a:gridCol>
              </a:tblGrid>
              <a:tr h="557317">
                <a:tc>
                  <a:txBody>
                    <a:bodyPr/>
                    <a:lstStyle/>
                    <a:p>
                      <a:pPr algn="ctr"/>
                      <a:r>
                        <a:rPr lang="en-US" sz="2000" dirty="0">
                          <a:latin typeface="Times New Roman" panose="02020603050405020304" pitchFamily="18" charset="0"/>
                          <a:cs typeface="Times New Roman" panose="02020603050405020304" pitchFamily="18" charset="0"/>
                        </a:rPr>
                        <a:t>V1</a:t>
                      </a:r>
                    </a:p>
                  </a:txBody>
                  <a:tcPr anchor="ctr"/>
                </a:tc>
                <a:extLst>
                  <a:ext uri="{0D108BD9-81ED-4DB2-BD59-A6C34878D82A}">
                    <a16:rowId xmlns:a16="http://schemas.microsoft.com/office/drawing/2014/main" val="3368252075"/>
                  </a:ext>
                </a:extLst>
              </a:tr>
              <a:tr h="557317">
                <a:tc>
                  <a:txBody>
                    <a:bodyPr/>
                    <a:lstStyle/>
                    <a:p>
                      <a:pPr algn="ctr"/>
                      <a:r>
                        <a:rPr lang="en-US" sz="2000" dirty="0">
                          <a:latin typeface="Times New Roman" panose="02020603050405020304" pitchFamily="18" charset="0"/>
                          <a:cs typeface="Times New Roman" panose="02020603050405020304" pitchFamily="18" charset="0"/>
                        </a:rPr>
                        <a:t>V2</a:t>
                      </a:r>
                    </a:p>
                  </a:txBody>
                  <a:tcPr anchor="ctr"/>
                </a:tc>
                <a:extLst>
                  <a:ext uri="{0D108BD9-81ED-4DB2-BD59-A6C34878D82A}">
                    <a16:rowId xmlns:a16="http://schemas.microsoft.com/office/drawing/2014/main" val="2688609296"/>
                  </a:ext>
                </a:extLst>
              </a:tr>
              <a:tr h="557317">
                <a:tc>
                  <a:txBody>
                    <a:bodyPr/>
                    <a:lstStyle/>
                    <a:p>
                      <a:pPr algn="ctr"/>
                      <a:r>
                        <a:rPr lang="en-US" sz="2000" dirty="0">
                          <a:latin typeface="Times New Roman" panose="02020603050405020304" pitchFamily="18" charset="0"/>
                          <a:cs typeface="Times New Roman" panose="02020603050405020304" pitchFamily="18" charset="0"/>
                        </a:rPr>
                        <a:t>V3</a:t>
                      </a:r>
                    </a:p>
                  </a:txBody>
                  <a:tcPr anchor="ctr"/>
                </a:tc>
                <a:extLst>
                  <a:ext uri="{0D108BD9-81ED-4DB2-BD59-A6C34878D82A}">
                    <a16:rowId xmlns:a16="http://schemas.microsoft.com/office/drawing/2014/main" val="1057955786"/>
                  </a:ext>
                </a:extLst>
              </a:tr>
              <a:tr h="557317">
                <a:tc>
                  <a:txBody>
                    <a:bodyPr/>
                    <a:lstStyle/>
                    <a:p>
                      <a:pPr algn="ctr"/>
                      <a:r>
                        <a:rPr lang="en-US" sz="2000" dirty="0">
                          <a:latin typeface="Times New Roman" panose="02020603050405020304" pitchFamily="18" charset="0"/>
                          <a:cs typeface="Times New Roman" panose="02020603050405020304" pitchFamily="18" charset="0"/>
                        </a:rPr>
                        <a:t>V4</a:t>
                      </a:r>
                    </a:p>
                  </a:txBody>
                  <a:tcPr anchor="ctr"/>
                </a:tc>
                <a:extLst>
                  <a:ext uri="{0D108BD9-81ED-4DB2-BD59-A6C34878D82A}">
                    <a16:rowId xmlns:a16="http://schemas.microsoft.com/office/drawing/2014/main" val="1337904709"/>
                  </a:ext>
                </a:extLst>
              </a:tr>
            </a:tbl>
          </a:graphicData>
        </a:graphic>
      </p:graphicFrame>
      <p:graphicFrame>
        <p:nvGraphicFramePr>
          <p:cNvPr id="6" name="Table 5">
            <a:extLst>
              <a:ext uri="{FF2B5EF4-FFF2-40B4-BE49-F238E27FC236}">
                <a16:creationId xmlns:a16="http://schemas.microsoft.com/office/drawing/2014/main" id="{0842FBAB-9C90-5F6F-88B0-6AA91E21A8FD}"/>
              </a:ext>
            </a:extLst>
          </p:cNvPr>
          <p:cNvGraphicFramePr>
            <a:graphicFrameLocks noGrp="1"/>
          </p:cNvGraphicFramePr>
          <p:nvPr>
            <p:extLst>
              <p:ext uri="{D42A27DB-BD31-4B8C-83A1-F6EECF244321}">
                <p14:modId xmlns:p14="http://schemas.microsoft.com/office/powerpoint/2010/main" val="1417540852"/>
              </p:ext>
            </p:extLst>
          </p:nvPr>
        </p:nvGraphicFramePr>
        <p:xfrm>
          <a:off x="2683040" y="2884593"/>
          <a:ext cx="2304716" cy="557317"/>
        </p:xfrm>
        <a:graphic>
          <a:graphicData uri="http://schemas.openxmlformats.org/drawingml/2006/table">
            <a:tbl>
              <a:tblPr firstRow="1" bandRow="1">
                <a:tableStyleId>{5940675A-B579-460E-94D1-54222C63F5DA}</a:tableStyleId>
              </a:tblPr>
              <a:tblGrid>
                <a:gridCol w="576179">
                  <a:extLst>
                    <a:ext uri="{9D8B030D-6E8A-4147-A177-3AD203B41FA5}">
                      <a16:colId xmlns:a16="http://schemas.microsoft.com/office/drawing/2014/main" val="3226581725"/>
                    </a:ext>
                  </a:extLst>
                </a:gridCol>
                <a:gridCol w="576179">
                  <a:extLst>
                    <a:ext uri="{9D8B030D-6E8A-4147-A177-3AD203B41FA5}">
                      <a16:colId xmlns:a16="http://schemas.microsoft.com/office/drawing/2014/main" val="3352806830"/>
                    </a:ext>
                  </a:extLst>
                </a:gridCol>
                <a:gridCol w="576179">
                  <a:extLst>
                    <a:ext uri="{9D8B030D-6E8A-4147-A177-3AD203B41FA5}">
                      <a16:colId xmlns:a16="http://schemas.microsoft.com/office/drawing/2014/main" val="2301199826"/>
                    </a:ext>
                  </a:extLst>
                </a:gridCol>
                <a:gridCol w="576179">
                  <a:extLst>
                    <a:ext uri="{9D8B030D-6E8A-4147-A177-3AD203B41FA5}">
                      <a16:colId xmlns:a16="http://schemas.microsoft.com/office/drawing/2014/main" val="419253283"/>
                    </a:ext>
                  </a:extLst>
                </a:gridCol>
              </a:tblGrid>
              <a:tr h="557317">
                <a:tc>
                  <a:txBody>
                    <a:bodyPr/>
                    <a:lstStyle/>
                    <a:p>
                      <a:pPr algn="ctr"/>
                      <a:r>
                        <a:rPr lang="en-US" sz="2000" dirty="0">
                          <a:latin typeface="Times New Roman" panose="02020603050405020304" pitchFamily="18" charset="0"/>
                          <a:cs typeface="Times New Roman" panose="02020603050405020304" pitchFamily="18" charset="0"/>
                        </a:rPr>
                        <a:t>V1</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V2</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V3</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V4</a:t>
                      </a:r>
                    </a:p>
                  </a:txBody>
                  <a:tcPr anchor="ctr"/>
                </a:tc>
                <a:extLst>
                  <a:ext uri="{0D108BD9-81ED-4DB2-BD59-A6C34878D82A}">
                    <a16:rowId xmlns:a16="http://schemas.microsoft.com/office/drawing/2014/main" val="194228830"/>
                  </a:ext>
                </a:extLst>
              </a:tr>
            </a:tbl>
          </a:graphicData>
        </a:graphic>
      </p:graphicFrame>
      <p:sp>
        <p:nvSpPr>
          <p:cNvPr id="7" name="TextBox 6">
            <a:extLst>
              <a:ext uri="{FF2B5EF4-FFF2-40B4-BE49-F238E27FC236}">
                <a16:creationId xmlns:a16="http://schemas.microsoft.com/office/drawing/2014/main" id="{6DE3B51F-6036-8141-B61C-1820FF141784}"/>
              </a:ext>
            </a:extLst>
          </p:cNvPr>
          <p:cNvSpPr txBox="1"/>
          <p:nvPr/>
        </p:nvSpPr>
        <p:spPr>
          <a:xfrm>
            <a:off x="2476324" y="6199980"/>
            <a:ext cx="2217788" cy="523220"/>
          </a:xfrm>
          <a:prstGeom prst="rect">
            <a:avLst/>
          </a:prstGeom>
          <a:noFill/>
        </p:spPr>
        <p:txBody>
          <a:bodyPr wrap="none" rtlCol="0">
            <a:spAutoFit/>
          </a:bodyPr>
          <a:lstStyle/>
          <a:p>
            <a:pPr algn="ctr"/>
            <a:r>
              <a:rPr lang="en-US" sz="2800" dirty="0">
                <a:latin typeface="Times New Roman" panose="02020603050405020304" pitchFamily="18" charset="0"/>
                <a:cs typeface="Times New Roman" panose="02020603050405020304" pitchFamily="18" charset="0"/>
              </a:rPr>
              <a:t>Star Topology</a:t>
            </a:r>
          </a:p>
        </p:txBody>
      </p:sp>
      <p:sp>
        <p:nvSpPr>
          <p:cNvPr id="8" name="Oval 7">
            <a:extLst>
              <a:ext uri="{FF2B5EF4-FFF2-40B4-BE49-F238E27FC236}">
                <a16:creationId xmlns:a16="http://schemas.microsoft.com/office/drawing/2014/main" id="{BAB86F06-B5DC-E356-C1A6-18037E762B1E}"/>
              </a:ext>
            </a:extLst>
          </p:cNvPr>
          <p:cNvSpPr/>
          <p:nvPr/>
        </p:nvSpPr>
        <p:spPr>
          <a:xfrm>
            <a:off x="7931151" y="3379814"/>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082D5F2B-0F52-BD7C-ED60-3FDF508C6807}"/>
              </a:ext>
            </a:extLst>
          </p:cNvPr>
          <p:cNvSpPr/>
          <p:nvPr/>
        </p:nvSpPr>
        <p:spPr>
          <a:xfrm>
            <a:off x="7927809" y="4327441"/>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64B252AC-3F0A-BA76-EAEE-2CD6ABACE293}"/>
              </a:ext>
            </a:extLst>
          </p:cNvPr>
          <p:cNvSpPr/>
          <p:nvPr/>
        </p:nvSpPr>
        <p:spPr>
          <a:xfrm>
            <a:off x="6828256" y="4919748"/>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DFA129E3-0F63-2764-363C-E09009329F49}"/>
              </a:ext>
            </a:extLst>
          </p:cNvPr>
          <p:cNvSpPr/>
          <p:nvPr/>
        </p:nvSpPr>
        <p:spPr>
          <a:xfrm>
            <a:off x="8939465" y="4919748"/>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B1E92808-A2B9-F6A3-AA7C-D4107BAB7984}"/>
              </a:ext>
            </a:extLst>
          </p:cNvPr>
          <p:cNvCxnSpPr>
            <a:cxnSpLocks/>
            <a:stCxn id="8" idx="4"/>
            <a:endCxn id="9" idx="0"/>
          </p:cNvCxnSpPr>
          <p:nvPr/>
        </p:nvCxnSpPr>
        <p:spPr>
          <a:xfrm flipH="1">
            <a:off x="8080209" y="3684616"/>
            <a:ext cx="3342" cy="64282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9101B1E-5C08-4A8C-80A0-589E085F14F9}"/>
              </a:ext>
            </a:extLst>
          </p:cNvPr>
          <p:cNvCxnSpPr>
            <a:cxnSpLocks/>
            <a:stCxn id="9" idx="3"/>
            <a:endCxn id="10" idx="6"/>
          </p:cNvCxnSpPr>
          <p:nvPr/>
        </p:nvCxnSpPr>
        <p:spPr>
          <a:xfrm flipH="1">
            <a:off x="7133056" y="4587604"/>
            <a:ext cx="839390" cy="48454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4B43894-5CC3-9709-3C9C-775B851D2D1D}"/>
              </a:ext>
            </a:extLst>
          </p:cNvPr>
          <p:cNvCxnSpPr>
            <a:cxnSpLocks/>
            <a:stCxn id="9" idx="5"/>
            <a:endCxn id="11" idx="2"/>
          </p:cNvCxnSpPr>
          <p:nvPr/>
        </p:nvCxnSpPr>
        <p:spPr>
          <a:xfrm>
            <a:off x="8187974" y="4587604"/>
            <a:ext cx="751493" cy="484544"/>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609960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BFC08-DF3B-032C-F8ED-4B36AD0D71C0}"/>
              </a:ext>
            </a:extLst>
          </p:cNvPr>
          <p:cNvSpPr>
            <a:spLocks noGrp="1"/>
          </p:cNvSpPr>
          <p:nvPr>
            <p:ph type="title"/>
          </p:nvPr>
        </p:nvSpPr>
        <p:spPr/>
        <p:txBody>
          <a:bodyPr/>
          <a:lstStyle/>
          <a:p>
            <a:r>
              <a:rPr lang="en-US" dirty="0"/>
              <a:t>Solution 6</a:t>
            </a:r>
          </a:p>
        </p:txBody>
      </p:sp>
      <p:sp>
        <p:nvSpPr>
          <p:cNvPr id="3" name="Content Placeholder 2">
            <a:extLst>
              <a:ext uri="{FF2B5EF4-FFF2-40B4-BE49-F238E27FC236}">
                <a16:creationId xmlns:a16="http://schemas.microsoft.com/office/drawing/2014/main" id="{B5CB7FB2-7285-454E-6412-69F436D630FC}"/>
              </a:ext>
            </a:extLst>
          </p:cNvPr>
          <p:cNvSpPr>
            <a:spLocks noGrp="1"/>
          </p:cNvSpPr>
          <p:nvPr>
            <p:ph idx="1"/>
          </p:nvPr>
        </p:nvSpPr>
        <p:spPr/>
        <p:txBody>
          <a:bodyPr>
            <a:normAutofit/>
          </a:bodyPr>
          <a:lstStyle/>
          <a:p>
            <a:pPr marL="0" indent="0">
              <a:buNone/>
            </a:pPr>
            <a:r>
              <a:rPr lang="en-US" b="1" dirty="0"/>
              <a:t>Dynamic programming</a:t>
            </a:r>
            <a:endParaRPr lang="en-US" dirty="0"/>
          </a:p>
          <a:p>
            <a:pPr marL="0" indent="0">
              <a:buNone/>
            </a:pPr>
            <a:endParaRPr lang="en-US" b="1" dirty="0"/>
          </a:p>
          <a:p>
            <a:pPr marL="0" indent="0">
              <a:buNone/>
            </a:pPr>
            <a:endParaRPr lang="en-US" dirty="0"/>
          </a:p>
        </p:txBody>
      </p:sp>
      <p:graphicFrame>
        <p:nvGraphicFramePr>
          <p:cNvPr id="5" name="Table 4">
            <a:extLst>
              <a:ext uri="{FF2B5EF4-FFF2-40B4-BE49-F238E27FC236}">
                <a16:creationId xmlns:a16="http://schemas.microsoft.com/office/drawing/2014/main" id="{2248D732-B62C-2F9D-F783-25A50BDBC099}"/>
              </a:ext>
            </a:extLst>
          </p:cNvPr>
          <p:cNvGraphicFramePr>
            <a:graphicFrameLocks noGrp="1"/>
          </p:cNvGraphicFramePr>
          <p:nvPr/>
        </p:nvGraphicFramePr>
        <p:xfrm>
          <a:off x="838200" y="2530927"/>
          <a:ext cx="5040084" cy="2710544"/>
        </p:xfrm>
        <a:graphic>
          <a:graphicData uri="http://schemas.openxmlformats.org/drawingml/2006/table">
            <a:tbl>
              <a:tblPr firstRow="1" bandRow="1">
                <a:tableStyleId>{5940675A-B579-460E-94D1-54222C63F5DA}</a:tableStyleId>
              </a:tblPr>
              <a:tblGrid>
                <a:gridCol w="840014">
                  <a:extLst>
                    <a:ext uri="{9D8B030D-6E8A-4147-A177-3AD203B41FA5}">
                      <a16:colId xmlns:a16="http://schemas.microsoft.com/office/drawing/2014/main" val="2359592633"/>
                    </a:ext>
                  </a:extLst>
                </a:gridCol>
                <a:gridCol w="840014">
                  <a:extLst>
                    <a:ext uri="{9D8B030D-6E8A-4147-A177-3AD203B41FA5}">
                      <a16:colId xmlns:a16="http://schemas.microsoft.com/office/drawing/2014/main" val="1099127026"/>
                    </a:ext>
                  </a:extLst>
                </a:gridCol>
                <a:gridCol w="840014">
                  <a:extLst>
                    <a:ext uri="{9D8B030D-6E8A-4147-A177-3AD203B41FA5}">
                      <a16:colId xmlns:a16="http://schemas.microsoft.com/office/drawing/2014/main" val="2484027083"/>
                    </a:ext>
                  </a:extLst>
                </a:gridCol>
                <a:gridCol w="840014">
                  <a:extLst>
                    <a:ext uri="{9D8B030D-6E8A-4147-A177-3AD203B41FA5}">
                      <a16:colId xmlns:a16="http://schemas.microsoft.com/office/drawing/2014/main" val="3046407003"/>
                    </a:ext>
                  </a:extLst>
                </a:gridCol>
                <a:gridCol w="840014">
                  <a:extLst>
                    <a:ext uri="{9D8B030D-6E8A-4147-A177-3AD203B41FA5}">
                      <a16:colId xmlns:a16="http://schemas.microsoft.com/office/drawing/2014/main" val="4069681813"/>
                    </a:ext>
                  </a:extLst>
                </a:gridCol>
                <a:gridCol w="840014">
                  <a:extLst>
                    <a:ext uri="{9D8B030D-6E8A-4147-A177-3AD203B41FA5}">
                      <a16:colId xmlns:a16="http://schemas.microsoft.com/office/drawing/2014/main" val="1670058418"/>
                    </a:ext>
                  </a:extLst>
                </a:gridCol>
              </a:tblGrid>
              <a:tr h="677636">
                <a:tc>
                  <a:txBody>
                    <a:bodyPr/>
                    <a:lstStyle/>
                    <a:p>
                      <a:pPr algn="ctr"/>
                      <a:endParaRPr lang="en-US" sz="24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0</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1</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2</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3</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4</a:t>
                      </a: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217070704"/>
                  </a:ext>
                </a:extLst>
              </a:tr>
              <a:tr h="677636">
                <a:tc>
                  <a:txBody>
                    <a:bodyPr/>
                    <a:lstStyle/>
                    <a:p>
                      <a:pPr algn="ctr"/>
                      <a:r>
                        <a:rPr lang="en-US" sz="2400" dirty="0">
                          <a:latin typeface="Times New Roman" panose="02020603050405020304" pitchFamily="18" charset="0"/>
                          <a:cs typeface="Times New Roman" panose="02020603050405020304" pitchFamily="18" charset="0"/>
                        </a:rPr>
                        <a:t>1</a:t>
                      </a:r>
                    </a:p>
                  </a:txBody>
                  <a:tcPr>
                    <a:lnL w="12700" cap="flat" cmpd="sng" algn="ctr">
                      <a:noFill/>
                      <a:prstDash val="solid"/>
                      <a:round/>
                      <a:headEnd type="none" w="med" len="med"/>
                      <a:tailEnd type="none" w="med" len="med"/>
                    </a:lnL>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lnR w="12700" cap="flat" cmpd="sng" algn="ctr">
                      <a:noFill/>
                      <a:prstDash val="solid"/>
                      <a:round/>
                      <a:headEnd type="none" w="med" len="med"/>
                      <a:tailEnd type="none" w="med" len="med"/>
                    </a:lnR>
                  </a:tcPr>
                </a:tc>
                <a:extLst>
                  <a:ext uri="{0D108BD9-81ED-4DB2-BD59-A6C34878D82A}">
                    <a16:rowId xmlns:a16="http://schemas.microsoft.com/office/drawing/2014/main" val="2096273096"/>
                  </a:ext>
                </a:extLst>
              </a:tr>
              <a:tr h="677636">
                <a:tc>
                  <a:txBody>
                    <a:bodyPr/>
                    <a:lstStyle/>
                    <a:p>
                      <a:pPr algn="ctr"/>
                      <a:r>
                        <a:rPr lang="en-US" sz="2400" dirty="0">
                          <a:latin typeface="Times New Roman" panose="02020603050405020304" pitchFamily="18" charset="0"/>
                          <a:cs typeface="Times New Roman" panose="02020603050405020304" pitchFamily="18" charset="0"/>
                        </a:rPr>
                        <a:t>2</a:t>
                      </a:r>
                    </a:p>
                  </a:txBody>
                  <a:tcPr>
                    <a:lnL w="12700" cap="flat" cmpd="sng" algn="ctr">
                      <a:noFill/>
                      <a:prstDash val="solid"/>
                      <a:round/>
                      <a:headEnd type="none" w="med" len="med"/>
                      <a:tailEnd type="none" w="med" len="med"/>
                    </a:lnL>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2</a:t>
                      </a:r>
                    </a:p>
                  </a:txBody>
                  <a:tcPr/>
                </a:tc>
                <a:tc>
                  <a:txBody>
                    <a:bodyPr/>
                    <a:lstStyle/>
                    <a:p>
                      <a:pPr algn="ctr"/>
                      <a:r>
                        <a:rPr lang="en-US" sz="2400" dirty="0">
                          <a:latin typeface="Times New Roman" panose="02020603050405020304" pitchFamily="18" charset="0"/>
                          <a:cs typeface="Times New Roman" panose="02020603050405020304" pitchFamily="18" charset="0"/>
                        </a:rPr>
                        <a:t>2</a:t>
                      </a:r>
                    </a:p>
                  </a:txBody>
                  <a:tcPr/>
                </a:tc>
                <a:tc>
                  <a:txBody>
                    <a:bodyPr/>
                    <a:lstStyle/>
                    <a:p>
                      <a:pPr algn="ctr"/>
                      <a:r>
                        <a:rPr lang="en-US" sz="2400" dirty="0">
                          <a:latin typeface="Times New Roman" panose="02020603050405020304" pitchFamily="18" charset="0"/>
                          <a:cs typeface="Times New Roman" panose="02020603050405020304" pitchFamily="18" charset="0"/>
                        </a:rPr>
                        <a:t>3</a:t>
                      </a:r>
                    </a:p>
                  </a:txBody>
                  <a:tcPr>
                    <a:lnR w="12700" cap="flat" cmpd="sng" algn="ctr">
                      <a:noFill/>
                      <a:prstDash val="solid"/>
                      <a:round/>
                      <a:headEnd type="none" w="med" len="med"/>
                      <a:tailEnd type="none" w="med" len="med"/>
                    </a:lnR>
                  </a:tcPr>
                </a:tc>
                <a:extLst>
                  <a:ext uri="{0D108BD9-81ED-4DB2-BD59-A6C34878D82A}">
                    <a16:rowId xmlns:a16="http://schemas.microsoft.com/office/drawing/2014/main" val="3588153385"/>
                  </a:ext>
                </a:extLst>
              </a:tr>
              <a:tr h="677636">
                <a:tc>
                  <a:txBody>
                    <a:bodyPr/>
                    <a:lstStyle/>
                    <a:p>
                      <a:pPr algn="ctr"/>
                      <a:r>
                        <a:rPr lang="en-US" sz="2400" dirty="0">
                          <a:latin typeface="Times New Roman" panose="02020603050405020304" pitchFamily="18" charset="0"/>
                          <a:cs typeface="Times New Roman" panose="02020603050405020304" pitchFamily="18" charset="0"/>
                        </a:rPr>
                        <a:t>3</a:t>
                      </a:r>
                    </a:p>
                  </a:txBody>
                  <a:tcPr>
                    <a:lnL w="12700" cap="flat" cmpd="sng" algn="ctr">
                      <a:noFill/>
                      <a:prstDash val="solid"/>
                      <a:round/>
                      <a:headEnd type="none" w="med" len="med"/>
                      <a:tailEnd type="none" w="med" len="med"/>
                    </a:lnL>
                    <a:lnB w="12700" cap="flat" cmpd="sng" algn="ctr">
                      <a:noFill/>
                      <a:prstDash val="solid"/>
                      <a:round/>
                      <a:headEnd type="none" w="med" len="med"/>
                      <a:tailEnd type="none" w="med" len="med"/>
                    </a:lnB>
                  </a:tcPr>
                </a:tc>
                <a:tc>
                  <a:txBody>
                    <a:bodyPr/>
                    <a:lstStyle/>
                    <a:p>
                      <a:pPr algn="ctr"/>
                      <a:r>
                        <a:rPr lang="en-US" sz="2400" dirty="0">
                          <a:latin typeface="Times New Roman" panose="02020603050405020304" pitchFamily="18" charset="0"/>
                          <a:cs typeface="Times New Roman" panose="02020603050405020304" pitchFamily="18" charset="0"/>
                        </a:rPr>
                        <a:t>1</a:t>
                      </a:r>
                    </a:p>
                  </a:txBody>
                  <a:tcPr>
                    <a:lnB w="12700" cap="flat" cmpd="sng" algn="ctr">
                      <a:noFill/>
                      <a:prstDash val="solid"/>
                      <a:round/>
                      <a:headEnd type="none" w="med" len="med"/>
                      <a:tailEnd type="none" w="med" len="med"/>
                    </a:lnB>
                  </a:tcPr>
                </a:tc>
                <a:tc>
                  <a:txBody>
                    <a:bodyPr/>
                    <a:lstStyle/>
                    <a:p>
                      <a:pPr algn="ctr"/>
                      <a:r>
                        <a:rPr lang="en-US" sz="2400" dirty="0">
                          <a:latin typeface="Times New Roman" panose="02020603050405020304" pitchFamily="18" charset="0"/>
                          <a:cs typeface="Times New Roman" panose="02020603050405020304" pitchFamily="18" charset="0"/>
                        </a:rPr>
                        <a:t>1</a:t>
                      </a:r>
                    </a:p>
                  </a:txBody>
                  <a:tcPr>
                    <a:lnB w="12700" cap="flat" cmpd="sng" algn="ctr">
                      <a:noFill/>
                      <a:prstDash val="solid"/>
                      <a:round/>
                      <a:headEnd type="none" w="med" len="med"/>
                      <a:tailEnd type="none" w="med" len="med"/>
                    </a:lnB>
                  </a:tcPr>
                </a:tc>
                <a:tc>
                  <a:txBody>
                    <a:bodyPr/>
                    <a:lstStyle/>
                    <a:p>
                      <a:pPr algn="ctr"/>
                      <a:r>
                        <a:rPr lang="en-US" sz="2400" dirty="0">
                          <a:latin typeface="Times New Roman" panose="02020603050405020304" pitchFamily="18" charset="0"/>
                          <a:cs typeface="Times New Roman" panose="02020603050405020304" pitchFamily="18" charset="0"/>
                        </a:rPr>
                        <a:t>2</a:t>
                      </a:r>
                    </a:p>
                  </a:txBody>
                  <a:tcPr>
                    <a:lnB w="12700" cap="flat" cmpd="sng" algn="ctr">
                      <a:noFill/>
                      <a:prstDash val="solid"/>
                      <a:round/>
                      <a:headEnd type="none" w="med" len="med"/>
                      <a:tailEnd type="none" w="med" len="med"/>
                    </a:lnB>
                  </a:tcPr>
                </a:tc>
                <a:tc>
                  <a:txBody>
                    <a:bodyPr/>
                    <a:lstStyle/>
                    <a:p>
                      <a:pPr algn="ctr"/>
                      <a:r>
                        <a:rPr lang="en-US" sz="2400" dirty="0">
                          <a:latin typeface="Times New Roman" panose="02020603050405020304" pitchFamily="18" charset="0"/>
                          <a:cs typeface="Times New Roman" panose="02020603050405020304" pitchFamily="18" charset="0"/>
                        </a:rPr>
                        <a:t>3</a:t>
                      </a:r>
                    </a:p>
                  </a:txBody>
                  <a:tcPr>
                    <a:lnB w="12700" cap="flat" cmpd="sng" algn="ctr">
                      <a:noFill/>
                      <a:prstDash val="solid"/>
                      <a:round/>
                      <a:headEnd type="none" w="med" len="med"/>
                      <a:tailEnd type="none" w="med" len="med"/>
                    </a:lnB>
                  </a:tcPr>
                </a:tc>
                <a:tc>
                  <a:txBody>
                    <a:bodyPr/>
                    <a:lstStyle/>
                    <a:p>
                      <a:pPr algn="ctr"/>
                      <a:r>
                        <a:rPr lang="en-US" sz="2400" b="1" dirty="0">
                          <a:latin typeface="Times New Roman" panose="02020603050405020304" pitchFamily="18" charset="0"/>
                          <a:cs typeface="Times New Roman" panose="02020603050405020304" pitchFamily="18" charset="0"/>
                        </a:rPr>
                        <a:t>4</a:t>
                      </a:r>
                    </a:p>
                  </a:txBody>
                  <a:tcPr>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extLst>
                  <a:ext uri="{0D108BD9-81ED-4DB2-BD59-A6C34878D82A}">
                    <a16:rowId xmlns:a16="http://schemas.microsoft.com/office/drawing/2014/main" val="859186924"/>
                  </a:ext>
                </a:extLst>
              </a:tr>
            </a:tbl>
          </a:graphicData>
        </a:graphic>
      </p:graphicFrame>
      <p:sp>
        <p:nvSpPr>
          <p:cNvPr id="8" name="TextBox 7">
            <a:extLst>
              <a:ext uri="{FF2B5EF4-FFF2-40B4-BE49-F238E27FC236}">
                <a16:creationId xmlns:a16="http://schemas.microsoft.com/office/drawing/2014/main" id="{F344EA1D-6F25-85F5-86DA-00752D8B59F3}"/>
              </a:ext>
            </a:extLst>
          </p:cNvPr>
          <p:cNvSpPr txBox="1"/>
          <p:nvPr/>
        </p:nvSpPr>
        <p:spPr>
          <a:xfrm>
            <a:off x="473428" y="2737024"/>
            <a:ext cx="867545"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#coin</a:t>
            </a:r>
          </a:p>
        </p:txBody>
      </p:sp>
      <p:sp>
        <p:nvSpPr>
          <p:cNvPr id="13" name="TextBox 12">
            <a:extLst>
              <a:ext uri="{FF2B5EF4-FFF2-40B4-BE49-F238E27FC236}">
                <a16:creationId xmlns:a16="http://schemas.microsoft.com/office/drawing/2014/main" id="{4F60B137-48E0-F055-1390-53CF8E747FF1}"/>
              </a:ext>
            </a:extLst>
          </p:cNvPr>
          <p:cNvSpPr txBox="1"/>
          <p:nvPr/>
        </p:nvSpPr>
        <p:spPr>
          <a:xfrm>
            <a:off x="992230" y="2324809"/>
            <a:ext cx="697628"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sum</a:t>
            </a:r>
          </a:p>
        </p:txBody>
      </p:sp>
      <p:cxnSp>
        <p:nvCxnSpPr>
          <p:cNvPr id="14" name="Straight Connector 13">
            <a:extLst>
              <a:ext uri="{FF2B5EF4-FFF2-40B4-BE49-F238E27FC236}">
                <a16:creationId xmlns:a16="http://schemas.microsoft.com/office/drawing/2014/main" id="{429FD96B-1F22-33DC-92E5-5878206F2960}"/>
              </a:ext>
            </a:extLst>
          </p:cNvPr>
          <p:cNvCxnSpPr/>
          <p:nvPr/>
        </p:nvCxnSpPr>
        <p:spPr>
          <a:xfrm flipH="1" flipV="1">
            <a:off x="846215" y="2580355"/>
            <a:ext cx="835628" cy="618334"/>
          </a:xfrm>
          <a:prstGeom prst="line">
            <a:avLst/>
          </a:prstGeom>
          <a:ln w="19050"/>
        </p:spPr>
        <p:style>
          <a:lnRef idx="1">
            <a:schemeClr val="dk1"/>
          </a:lnRef>
          <a:fillRef idx="0">
            <a:schemeClr val="dk1"/>
          </a:fillRef>
          <a:effectRef idx="0">
            <a:schemeClr val="dk1"/>
          </a:effectRef>
          <a:fontRef idx="minor">
            <a:schemeClr val="tx1"/>
          </a:fontRef>
        </p:style>
      </p:cxnSp>
      <p:sp>
        <p:nvSpPr>
          <p:cNvPr id="17" name="TextBox 16">
            <a:extLst>
              <a:ext uri="{FF2B5EF4-FFF2-40B4-BE49-F238E27FC236}">
                <a16:creationId xmlns:a16="http://schemas.microsoft.com/office/drawing/2014/main" id="{8DCFCCBE-C30D-A5FC-BF8F-D88B9B1914ED}"/>
              </a:ext>
            </a:extLst>
          </p:cNvPr>
          <p:cNvSpPr txBox="1"/>
          <p:nvPr/>
        </p:nvSpPr>
        <p:spPr>
          <a:xfrm>
            <a:off x="4262034" y="5056805"/>
            <a:ext cx="793807"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 2+1</a:t>
            </a:r>
          </a:p>
        </p:txBody>
      </p:sp>
      <p:sp>
        <p:nvSpPr>
          <p:cNvPr id="18" name="TextBox 17">
            <a:extLst>
              <a:ext uri="{FF2B5EF4-FFF2-40B4-BE49-F238E27FC236}">
                <a16:creationId xmlns:a16="http://schemas.microsoft.com/office/drawing/2014/main" id="{80B13359-FEA1-F2A5-B47D-A93D31C710BA}"/>
              </a:ext>
            </a:extLst>
          </p:cNvPr>
          <p:cNvSpPr txBox="1"/>
          <p:nvPr/>
        </p:nvSpPr>
        <p:spPr>
          <a:xfrm>
            <a:off x="5098795" y="5056805"/>
            <a:ext cx="793807"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 3+1</a:t>
            </a:r>
          </a:p>
        </p:txBody>
      </p:sp>
      <p:sp>
        <p:nvSpPr>
          <p:cNvPr id="6" name="TextBox 5">
            <a:extLst>
              <a:ext uri="{FF2B5EF4-FFF2-40B4-BE49-F238E27FC236}">
                <a16:creationId xmlns:a16="http://schemas.microsoft.com/office/drawing/2014/main" id="{56F9F617-246E-516E-A114-6F3D4BAA59EC}"/>
              </a:ext>
            </a:extLst>
          </p:cNvPr>
          <p:cNvSpPr txBox="1"/>
          <p:nvPr/>
        </p:nvSpPr>
        <p:spPr>
          <a:xfrm>
            <a:off x="5921238" y="1343819"/>
            <a:ext cx="6333641" cy="4893647"/>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def </a:t>
            </a:r>
            <a:r>
              <a:rPr lang="en-US" sz="2400" dirty="0" err="1">
                <a:latin typeface="Times New Roman" panose="02020603050405020304" pitchFamily="18" charset="0"/>
                <a:cs typeface="Times New Roman" panose="02020603050405020304" pitchFamily="18" charset="0"/>
              </a:rPr>
              <a:t>count_dynamic_programming</a:t>
            </a:r>
            <a:r>
              <a:rPr lang="en-US" sz="2400" dirty="0">
                <a:latin typeface="Times New Roman" panose="02020603050405020304" pitchFamily="18" charset="0"/>
                <a:cs typeface="Times New Roman" panose="02020603050405020304" pitchFamily="18" charset="0"/>
              </a:rPr>
              <a:t>(coins, n, sum):</a:t>
            </a:r>
          </a:p>
          <a:p>
            <a:r>
              <a:rPr lang="en-US" sz="2400" dirty="0">
                <a:latin typeface="Times New Roman" panose="02020603050405020304" pitchFamily="18" charset="0"/>
                <a:cs typeface="Times New Roman" panose="02020603050405020304" pitchFamily="18" charset="0"/>
              </a:rPr>
              <a:t>    table = </a:t>
            </a:r>
            <a:r>
              <a:rPr lang="en-US" sz="2400" dirty="0" err="1">
                <a:latin typeface="Times New Roman" panose="02020603050405020304" pitchFamily="18" charset="0"/>
                <a:cs typeface="Times New Roman" panose="02020603050405020304" pitchFamily="18" charset="0"/>
              </a:rPr>
              <a:t>np.zeros</a:t>
            </a:r>
            <a:r>
              <a:rPr lang="en-US" sz="2400" dirty="0">
                <a:latin typeface="Times New Roman" panose="02020603050405020304" pitchFamily="18" charset="0"/>
                <a:cs typeface="Times New Roman" panose="02020603050405020304" pitchFamily="18" charset="0"/>
              </a:rPr>
              <a:t>((n, sum+1), </a:t>
            </a:r>
            <a:r>
              <a:rPr lang="en-US" sz="2400" dirty="0" err="1">
                <a:latin typeface="Times New Roman" panose="02020603050405020304" pitchFamily="18" charset="0"/>
                <a:cs typeface="Times New Roman" panose="02020603050405020304" pitchFamily="18" charset="0"/>
              </a:rPr>
              <a:t>dtype</a:t>
            </a:r>
            <a:r>
              <a:rPr lang="en-US" sz="2400" dirty="0">
                <a:latin typeface="Times New Roman" panose="02020603050405020304" pitchFamily="18" charset="0"/>
                <a:cs typeface="Times New Roman" panose="02020603050405020304" pitchFamily="18" charset="0"/>
              </a:rPr>
              <a:t>=int)</a:t>
            </a:r>
          </a:p>
          <a:p>
            <a:r>
              <a:rPr lang="en-US" sz="2400" dirty="0">
                <a:latin typeface="Times New Roman" panose="02020603050405020304" pitchFamily="18" charset="0"/>
                <a:cs typeface="Times New Roman" panose="02020603050405020304" pitchFamily="18" charset="0"/>
              </a:rPr>
              <a:t>    table[:, 0] = 1</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for </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in range(n):</a:t>
            </a:r>
          </a:p>
          <a:p>
            <a:r>
              <a:rPr lang="en-US" sz="2400" dirty="0">
                <a:latin typeface="Times New Roman" panose="02020603050405020304" pitchFamily="18" charset="0"/>
                <a:cs typeface="Times New Roman" panose="02020603050405020304" pitchFamily="18" charset="0"/>
              </a:rPr>
              <a:t>        for j in range(1, sum+1):</a:t>
            </a:r>
          </a:p>
          <a:p>
            <a:r>
              <a:rPr lang="en-US" sz="2400" dirty="0">
                <a:latin typeface="Times New Roman" panose="02020603050405020304" pitchFamily="18" charset="0"/>
                <a:cs typeface="Times New Roman" panose="02020603050405020304" pitchFamily="18" charset="0"/>
              </a:rPr>
              <a:t>            if coins[</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&gt; j:</a:t>
            </a:r>
          </a:p>
          <a:p>
            <a:r>
              <a:rPr lang="en-US" sz="2400" dirty="0">
                <a:latin typeface="Times New Roman" panose="02020603050405020304" pitchFamily="18" charset="0"/>
                <a:cs typeface="Times New Roman" panose="02020603050405020304" pitchFamily="18" charset="0"/>
              </a:rPr>
              <a:t>                table[</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][j] = table[i-1][j]</a:t>
            </a:r>
          </a:p>
          <a:p>
            <a:r>
              <a:rPr lang="en-US" sz="2400" dirty="0">
                <a:latin typeface="Times New Roman" panose="02020603050405020304" pitchFamily="18" charset="0"/>
                <a:cs typeface="Times New Roman" panose="02020603050405020304" pitchFamily="18" charset="0"/>
              </a:rPr>
              <a:t>            else:</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ways_exclude</a:t>
            </a:r>
            <a:r>
              <a:rPr lang="en-US" sz="2400" dirty="0">
                <a:latin typeface="Times New Roman" panose="02020603050405020304" pitchFamily="18" charset="0"/>
                <a:cs typeface="Times New Roman" panose="02020603050405020304" pitchFamily="18" charset="0"/>
              </a:rPr>
              <a:t> = table[i-1][j]</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ways_include</a:t>
            </a:r>
            <a:r>
              <a:rPr lang="en-US" sz="2400" dirty="0">
                <a:latin typeface="Times New Roman" panose="02020603050405020304" pitchFamily="18" charset="0"/>
                <a:cs typeface="Times New Roman" panose="02020603050405020304" pitchFamily="18" charset="0"/>
              </a:rPr>
              <a:t> = table[</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][j-coins[</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table[</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][j] = x + y</a:t>
            </a:r>
          </a:p>
          <a:p>
            <a:r>
              <a:rPr lang="en-US" sz="2400" dirty="0">
                <a:latin typeface="Times New Roman" panose="02020603050405020304" pitchFamily="18" charset="0"/>
                <a:cs typeface="Times New Roman" panose="02020603050405020304" pitchFamily="18" charset="0"/>
              </a:rPr>
              <a:t>    return table[-1][-1]</a:t>
            </a:r>
          </a:p>
        </p:txBody>
      </p:sp>
    </p:spTree>
    <p:extLst>
      <p:ext uri="{BB962C8B-B14F-4D97-AF65-F5344CB8AC3E}">
        <p14:creationId xmlns:p14="http://schemas.microsoft.com/office/powerpoint/2010/main" val="303611770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BFC08-DF3B-032C-F8ED-4B36AD0D71C0}"/>
              </a:ext>
            </a:extLst>
          </p:cNvPr>
          <p:cNvSpPr>
            <a:spLocks noGrp="1"/>
          </p:cNvSpPr>
          <p:nvPr>
            <p:ph type="title"/>
          </p:nvPr>
        </p:nvSpPr>
        <p:spPr/>
        <p:txBody>
          <a:bodyPr/>
          <a:lstStyle/>
          <a:p>
            <a:r>
              <a:rPr lang="en-US" dirty="0"/>
              <a:t>Problem 7</a:t>
            </a:r>
          </a:p>
        </p:txBody>
      </p:sp>
      <p:sp>
        <p:nvSpPr>
          <p:cNvPr id="3" name="Content Placeholder 2">
            <a:extLst>
              <a:ext uri="{FF2B5EF4-FFF2-40B4-BE49-F238E27FC236}">
                <a16:creationId xmlns:a16="http://schemas.microsoft.com/office/drawing/2014/main" id="{B5CB7FB2-7285-454E-6412-69F436D630FC}"/>
              </a:ext>
            </a:extLst>
          </p:cNvPr>
          <p:cNvSpPr>
            <a:spLocks noGrp="1"/>
          </p:cNvSpPr>
          <p:nvPr>
            <p:ph idx="1"/>
          </p:nvPr>
        </p:nvSpPr>
        <p:spPr/>
        <p:txBody>
          <a:bodyPr/>
          <a:lstStyle/>
          <a:p>
            <a:pPr marL="0" indent="0">
              <a:buNone/>
            </a:pPr>
            <a:r>
              <a:rPr lang="en-US" dirty="0"/>
              <a:t>Write pseudocode of the greedy algorithm for the change-making problem, with an amount n and coin denominations d1&gt;d2 &gt;…&gt;dm as its input. What is the time efficiency class of your algorithm? </a:t>
            </a:r>
          </a:p>
        </p:txBody>
      </p:sp>
    </p:spTree>
    <p:extLst>
      <p:ext uri="{BB962C8B-B14F-4D97-AF65-F5344CB8AC3E}">
        <p14:creationId xmlns:p14="http://schemas.microsoft.com/office/powerpoint/2010/main" val="384387459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BFC08-DF3B-032C-F8ED-4B36AD0D71C0}"/>
              </a:ext>
            </a:extLst>
          </p:cNvPr>
          <p:cNvSpPr>
            <a:spLocks noGrp="1"/>
          </p:cNvSpPr>
          <p:nvPr>
            <p:ph type="title"/>
          </p:nvPr>
        </p:nvSpPr>
        <p:spPr/>
        <p:txBody>
          <a:bodyPr/>
          <a:lstStyle/>
          <a:p>
            <a:r>
              <a:rPr lang="en-US" dirty="0"/>
              <a:t>Solution 7</a:t>
            </a:r>
          </a:p>
        </p:txBody>
      </p:sp>
      <p:sp>
        <p:nvSpPr>
          <p:cNvPr id="3" name="Content Placeholder 2">
            <a:extLst>
              <a:ext uri="{FF2B5EF4-FFF2-40B4-BE49-F238E27FC236}">
                <a16:creationId xmlns:a16="http://schemas.microsoft.com/office/drawing/2014/main" id="{B5CB7FB2-7285-454E-6412-69F436D630FC}"/>
              </a:ext>
            </a:extLst>
          </p:cNvPr>
          <p:cNvSpPr>
            <a:spLocks noGrp="1"/>
          </p:cNvSpPr>
          <p:nvPr>
            <p:ph idx="1"/>
          </p:nvPr>
        </p:nvSpPr>
        <p:spPr/>
        <p:txBody>
          <a:bodyPr/>
          <a:lstStyle/>
          <a:p>
            <a:pPr marL="0" indent="0">
              <a:buNone/>
            </a:pPr>
            <a:r>
              <a:rPr lang="en-US" b="1" dirty="0"/>
              <a:t>Write pseudocode of the greedy algorithm for the change-making problem, with an amount n and coin denominations d1&gt;d2&gt;…&gt;dm as its input. What is the time efficiency class of your algorithm?</a:t>
            </a:r>
          </a:p>
          <a:p>
            <a:r>
              <a:rPr lang="en-US" b="1" dirty="0"/>
              <a:t>The change-making problem </a:t>
            </a:r>
            <a:r>
              <a:rPr lang="en-US" dirty="0"/>
              <a:t>addresses the question of finding the minimum number of coins (of certain denominations) that add up to a given amount of money.</a:t>
            </a:r>
          </a:p>
          <a:p>
            <a:r>
              <a:rPr lang="en-US" dirty="0"/>
              <a:t>For example:</a:t>
            </a:r>
          </a:p>
          <a:p>
            <a:pPr lvl="1"/>
            <a:r>
              <a:rPr lang="en-US" dirty="0"/>
              <a:t>Denominations: [9, 3, 2] (d1&gt;d2&gt;…&gt;dm)</a:t>
            </a:r>
          </a:p>
          <a:p>
            <a:pPr lvl="1"/>
            <a:r>
              <a:rPr lang="en-US" dirty="0"/>
              <a:t>Amount: n = 11</a:t>
            </a:r>
          </a:p>
          <a:p>
            <a:pPr marL="0" indent="0">
              <a:buNone/>
            </a:pPr>
            <a:endParaRPr lang="en-US" dirty="0"/>
          </a:p>
        </p:txBody>
      </p:sp>
      <p:sp>
        <p:nvSpPr>
          <p:cNvPr id="4" name="Right Arrow 3">
            <a:extLst>
              <a:ext uri="{FF2B5EF4-FFF2-40B4-BE49-F238E27FC236}">
                <a16:creationId xmlns:a16="http://schemas.microsoft.com/office/drawing/2014/main" id="{9041198C-AA7C-2421-C546-74A73889E528}"/>
              </a:ext>
            </a:extLst>
          </p:cNvPr>
          <p:cNvSpPr/>
          <p:nvPr/>
        </p:nvSpPr>
        <p:spPr>
          <a:xfrm>
            <a:off x="6506996" y="5128924"/>
            <a:ext cx="1342417" cy="4280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FB1B5E48-71F4-D55B-4756-F623A7BD1556}"/>
              </a:ext>
            </a:extLst>
          </p:cNvPr>
          <p:cNvSpPr txBox="1"/>
          <p:nvPr/>
        </p:nvSpPr>
        <p:spPr>
          <a:xfrm>
            <a:off x="7988032" y="3825081"/>
            <a:ext cx="3793787" cy="2677656"/>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Idea</a:t>
            </a:r>
            <a:r>
              <a:rPr lang="en-US" sz="2400" dirty="0">
                <a:latin typeface="Times New Roman" panose="02020603050405020304" pitchFamily="18" charset="0"/>
                <a:cs typeface="Times New Roman" panose="02020603050405020304" pitchFamily="18" charset="0"/>
              </a:rPr>
              <a:t>: To minimize the number of coins</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Choose the denomination having largest value</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If total values &gt; n, choose the next denomination having smaller value </a:t>
            </a:r>
          </a:p>
        </p:txBody>
      </p:sp>
      <p:sp>
        <p:nvSpPr>
          <p:cNvPr id="6" name="TextBox 5">
            <a:extLst>
              <a:ext uri="{FF2B5EF4-FFF2-40B4-BE49-F238E27FC236}">
                <a16:creationId xmlns:a16="http://schemas.microsoft.com/office/drawing/2014/main" id="{2E0C14A6-BDE4-D2F8-F53D-2882B386A27E}"/>
              </a:ext>
            </a:extLst>
          </p:cNvPr>
          <p:cNvSpPr txBox="1"/>
          <p:nvPr/>
        </p:nvSpPr>
        <p:spPr>
          <a:xfrm>
            <a:off x="1326208" y="5276626"/>
            <a:ext cx="5042169" cy="830997"/>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Choose 9 first =&gt; solution {9:1, 2:1}</a:t>
            </a:r>
          </a:p>
          <a:p>
            <a:r>
              <a:rPr lang="en-US" sz="2400" dirty="0">
                <a:latin typeface="Times New Roman" panose="02020603050405020304" pitchFamily="18" charset="0"/>
                <a:cs typeface="Times New Roman" panose="02020603050405020304" pitchFamily="18" charset="0"/>
              </a:rPr>
              <a:t>Choose 3 first =&gt; solution {3:3, 2:1}</a:t>
            </a:r>
          </a:p>
        </p:txBody>
      </p:sp>
    </p:spTree>
    <p:extLst>
      <p:ext uri="{BB962C8B-B14F-4D97-AF65-F5344CB8AC3E}">
        <p14:creationId xmlns:p14="http://schemas.microsoft.com/office/powerpoint/2010/main" val="113118798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BFC08-DF3B-032C-F8ED-4B36AD0D71C0}"/>
              </a:ext>
            </a:extLst>
          </p:cNvPr>
          <p:cNvSpPr>
            <a:spLocks noGrp="1"/>
          </p:cNvSpPr>
          <p:nvPr>
            <p:ph type="title"/>
          </p:nvPr>
        </p:nvSpPr>
        <p:spPr/>
        <p:txBody>
          <a:bodyPr/>
          <a:lstStyle/>
          <a:p>
            <a:r>
              <a:rPr lang="en-US" dirty="0"/>
              <a:t>Solution 7</a:t>
            </a:r>
          </a:p>
        </p:txBody>
      </p:sp>
      <p:sp>
        <p:nvSpPr>
          <p:cNvPr id="3" name="Content Placeholder 2">
            <a:extLst>
              <a:ext uri="{FF2B5EF4-FFF2-40B4-BE49-F238E27FC236}">
                <a16:creationId xmlns:a16="http://schemas.microsoft.com/office/drawing/2014/main" id="{B5CB7FB2-7285-454E-6412-69F436D630FC}"/>
              </a:ext>
            </a:extLst>
          </p:cNvPr>
          <p:cNvSpPr>
            <a:spLocks noGrp="1"/>
          </p:cNvSpPr>
          <p:nvPr>
            <p:ph idx="1"/>
          </p:nvPr>
        </p:nvSpPr>
        <p:spPr/>
        <p:txBody>
          <a:bodyPr>
            <a:normAutofit fontScale="92500" lnSpcReduction="20000"/>
          </a:bodyPr>
          <a:lstStyle/>
          <a:p>
            <a:pPr marL="0" indent="0">
              <a:buNone/>
            </a:pPr>
            <a:r>
              <a:rPr lang="en-US" dirty="0"/>
              <a:t>def </a:t>
            </a:r>
            <a:r>
              <a:rPr lang="en-US" dirty="0" err="1"/>
              <a:t>greedy_change_with_denominations</a:t>
            </a:r>
            <a:r>
              <a:rPr lang="en-US" dirty="0"/>
              <a:t>(n, denominations):</a:t>
            </a:r>
          </a:p>
          <a:p>
            <a:pPr marL="0" indent="0">
              <a:buNone/>
            </a:pPr>
            <a:r>
              <a:rPr lang="en-US" dirty="0"/>
              <a:t>	</a:t>
            </a:r>
            <a:r>
              <a:rPr lang="en-US" dirty="0" err="1"/>
              <a:t>num_coins</a:t>
            </a:r>
            <a:r>
              <a:rPr lang="en-US" dirty="0"/>
              <a:t> = 0     </a:t>
            </a:r>
          </a:p>
          <a:p>
            <a:pPr marL="0" indent="0">
              <a:buNone/>
            </a:pPr>
            <a:r>
              <a:rPr lang="en-US" dirty="0"/>
              <a:t>	</a:t>
            </a:r>
            <a:r>
              <a:rPr lang="en-US" dirty="0" err="1"/>
              <a:t>denominations_used</a:t>
            </a:r>
            <a:r>
              <a:rPr lang="en-US" dirty="0"/>
              <a:t> = {}     </a:t>
            </a:r>
          </a:p>
          <a:p>
            <a:pPr marL="0" indent="0">
              <a:buNone/>
            </a:pPr>
            <a:r>
              <a:rPr lang="en-US" dirty="0"/>
              <a:t>	for denomination in denominations:         </a:t>
            </a:r>
          </a:p>
          <a:p>
            <a:pPr marL="0" indent="0">
              <a:buNone/>
            </a:pPr>
            <a:r>
              <a:rPr lang="en-US" dirty="0"/>
              <a:t>	     while n &gt;= denomination:             </a:t>
            </a:r>
          </a:p>
          <a:p>
            <a:pPr marL="0" indent="0">
              <a:buNone/>
            </a:pPr>
            <a:r>
              <a:rPr lang="en-US" dirty="0"/>
              <a:t>		n = n - denomination             </a:t>
            </a:r>
          </a:p>
          <a:p>
            <a:pPr marL="0" indent="0">
              <a:buNone/>
            </a:pPr>
            <a:r>
              <a:rPr lang="en-US" dirty="0"/>
              <a:t>		</a:t>
            </a:r>
            <a:r>
              <a:rPr lang="en-US" dirty="0" err="1"/>
              <a:t>num_coins</a:t>
            </a:r>
            <a:r>
              <a:rPr lang="en-US" dirty="0"/>
              <a:t> += 1             </a:t>
            </a:r>
          </a:p>
          <a:p>
            <a:pPr marL="0" indent="0">
              <a:buNone/>
            </a:pPr>
            <a:r>
              <a:rPr lang="en-US" dirty="0"/>
              <a:t>		if denomination not in </a:t>
            </a:r>
            <a:r>
              <a:rPr lang="en-US" dirty="0" err="1"/>
              <a:t>denominations_used</a:t>
            </a:r>
            <a:r>
              <a:rPr lang="en-US" dirty="0"/>
              <a:t>: 						</a:t>
            </a:r>
            <a:r>
              <a:rPr lang="en-US" dirty="0" err="1"/>
              <a:t>denominations_used</a:t>
            </a:r>
            <a:r>
              <a:rPr lang="en-US" dirty="0"/>
              <a:t>[denomination] = 1         				else:</a:t>
            </a:r>
          </a:p>
          <a:p>
            <a:pPr marL="0" indent="0">
              <a:buNone/>
            </a:pPr>
            <a:r>
              <a:rPr lang="en-US" dirty="0"/>
              <a:t>			</a:t>
            </a:r>
            <a:r>
              <a:rPr lang="en-US" dirty="0" err="1"/>
              <a:t>denominations_used</a:t>
            </a:r>
            <a:r>
              <a:rPr lang="en-US" dirty="0"/>
              <a:t>[denomination] += 1     </a:t>
            </a:r>
          </a:p>
          <a:p>
            <a:pPr marL="0" indent="0">
              <a:buNone/>
            </a:pPr>
            <a:r>
              <a:rPr lang="en-US" dirty="0"/>
              <a:t>	return </a:t>
            </a:r>
            <a:r>
              <a:rPr lang="en-US" dirty="0" err="1"/>
              <a:t>denominations_used</a:t>
            </a:r>
            <a:endParaRPr lang="en-US" dirty="0"/>
          </a:p>
        </p:txBody>
      </p:sp>
    </p:spTree>
    <p:extLst>
      <p:ext uri="{BB962C8B-B14F-4D97-AF65-F5344CB8AC3E}">
        <p14:creationId xmlns:p14="http://schemas.microsoft.com/office/powerpoint/2010/main" val="170209972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BFC08-DF3B-032C-F8ED-4B36AD0D71C0}"/>
              </a:ext>
            </a:extLst>
          </p:cNvPr>
          <p:cNvSpPr>
            <a:spLocks noGrp="1"/>
          </p:cNvSpPr>
          <p:nvPr>
            <p:ph type="title"/>
          </p:nvPr>
        </p:nvSpPr>
        <p:spPr/>
        <p:txBody>
          <a:bodyPr/>
          <a:lstStyle/>
          <a:p>
            <a:r>
              <a:rPr lang="en-US" dirty="0"/>
              <a:t>Problem 8</a:t>
            </a:r>
          </a:p>
        </p:txBody>
      </p:sp>
      <p:sp>
        <p:nvSpPr>
          <p:cNvPr id="3" name="Content Placeholder 2">
            <a:extLst>
              <a:ext uri="{FF2B5EF4-FFF2-40B4-BE49-F238E27FC236}">
                <a16:creationId xmlns:a16="http://schemas.microsoft.com/office/drawing/2014/main" id="{B5CB7FB2-7285-454E-6412-69F436D630FC}"/>
              </a:ext>
            </a:extLst>
          </p:cNvPr>
          <p:cNvSpPr>
            <a:spLocks noGrp="1"/>
          </p:cNvSpPr>
          <p:nvPr>
            <p:ph idx="1"/>
          </p:nvPr>
        </p:nvSpPr>
        <p:spPr/>
        <p:txBody>
          <a:bodyPr>
            <a:normAutofit/>
          </a:bodyPr>
          <a:lstStyle/>
          <a:p>
            <a:pPr marL="0" indent="0">
              <a:buNone/>
            </a:pPr>
            <a:r>
              <a:rPr lang="en-US" dirty="0"/>
              <a:t>Job scheduling. Consider the problem of scheduling n jobs of known durations t1, t2, . . . , </a:t>
            </a:r>
            <a:r>
              <a:rPr lang="en-US" dirty="0" err="1"/>
              <a:t>tn</a:t>
            </a:r>
            <a:r>
              <a:rPr lang="en-US" dirty="0"/>
              <a:t> for execution by a single processor. The jobs can be executed in any order, one job at a time. You want to find a schedule that minimizes the total time spent by all the jobs in the system. (The time spent by one job in the system is the sum of the time spent by this job in waiting plus the time spent on its execution.)</a:t>
            </a:r>
          </a:p>
          <a:p>
            <a:pPr marL="0" indent="0">
              <a:buNone/>
            </a:pPr>
            <a:r>
              <a:rPr lang="en-US" dirty="0"/>
              <a:t>Design a greedy algorithm for this problem. Does the greedy algorithm always yield an optimal solution?</a:t>
            </a:r>
          </a:p>
          <a:p>
            <a:pPr marL="0" indent="0">
              <a:buNone/>
            </a:pPr>
            <a:endParaRPr lang="en-US" dirty="0"/>
          </a:p>
        </p:txBody>
      </p:sp>
    </p:spTree>
    <p:extLst>
      <p:ext uri="{BB962C8B-B14F-4D97-AF65-F5344CB8AC3E}">
        <p14:creationId xmlns:p14="http://schemas.microsoft.com/office/powerpoint/2010/main" val="400521908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BFC08-DF3B-032C-F8ED-4B36AD0D71C0}"/>
              </a:ext>
            </a:extLst>
          </p:cNvPr>
          <p:cNvSpPr>
            <a:spLocks noGrp="1"/>
          </p:cNvSpPr>
          <p:nvPr>
            <p:ph type="title"/>
          </p:nvPr>
        </p:nvSpPr>
        <p:spPr/>
        <p:txBody>
          <a:bodyPr/>
          <a:lstStyle/>
          <a:p>
            <a:r>
              <a:rPr lang="en-US" dirty="0"/>
              <a:t>Solution 8</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5CB7FB2-7285-454E-6412-69F436D630FC}"/>
                  </a:ext>
                </a:extLst>
              </p:cNvPr>
              <p:cNvSpPr>
                <a:spLocks noGrp="1"/>
              </p:cNvSpPr>
              <p:nvPr>
                <p:ph idx="1"/>
              </p:nvPr>
            </p:nvSpPr>
            <p:spPr/>
            <p:txBody>
              <a:bodyPr>
                <a:normAutofit/>
              </a:bodyPr>
              <a:lstStyle/>
              <a:p>
                <a:pPr marL="0" indent="0">
                  <a:buNone/>
                </a:pPr>
                <a:r>
                  <a:rPr lang="en-US" sz="2400" b="1" dirty="0"/>
                  <a:t>Design a greedy algorithm for this problem. </a:t>
                </a:r>
              </a:p>
              <a:p>
                <a:r>
                  <a:rPr lang="en-US" sz="2400" dirty="0"/>
                  <a:t>Example: Three jobs </a:t>
                </a:r>
                <a14:m>
                  <m:oMath xmlns:m="http://schemas.openxmlformats.org/officeDocument/2006/math">
                    <m:r>
                      <m:rPr>
                        <m:sty m:val="p"/>
                      </m:rPr>
                      <a:rPr lang="en-AU" sz="2400" i="1" dirty="0">
                        <a:latin typeface="Cambria Math" panose="02040503050406030204" pitchFamily="18" charset="0"/>
                      </a:rPr>
                      <m:t>A</m:t>
                    </m:r>
                    <m:r>
                      <a:rPr lang="vi-VN" sz="2400" i="1" dirty="0">
                        <a:latin typeface="Cambria Math" panose="02040503050406030204" pitchFamily="18" charset="0"/>
                      </a:rPr>
                      <m:t>,</m:t>
                    </m:r>
                    <m:r>
                      <m:rPr>
                        <m:sty m:val="p"/>
                      </m:rPr>
                      <a:rPr lang="vi-VN" sz="2400" i="1" dirty="0">
                        <a:latin typeface="Cambria Math" panose="02040503050406030204" pitchFamily="18" charset="0"/>
                      </a:rPr>
                      <m:t>B</m:t>
                    </m:r>
                    <m:r>
                      <a:rPr lang="vi-VN" sz="2400" i="1" dirty="0">
                        <a:latin typeface="Cambria Math" panose="02040503050406030204" pitchFamily="18" charset="0"/>
                      </a:rPr>
                      <m:t>,</m:t>
                    </m:r>
                    <m:r>
                      <m:rPr>
                        <m:sty m:val="p"/>
                      </m:rPr>
                      <a:rPr lang="vi-VN" sz="2400" i="1" dirty="0">
                        <a:latin typeface="Cambria Math" panose="02040503050406030204" pitchFamily="18" charset="0"/>
                      </a:rPr>
                      <m:t>C</m:t>
                    </m:r>
                  </m:oMath>
                </a14:m>
                <a:r>
                  <a:rPr lang="en-US" sz="2400" dirty="0"/>
                  <a:t> with </a:t>
                </a:r>
                <a14:m>
                  <m:oMath xmlns:m="http://schemas.openxmlformats.org/officeDocument/2006/math">
                    <m:sSub>
                      <m:sSubPr>
                        <m:ctrlPr>
                          <a:rPr lang="vi-VN" sz="2400" i="1" dirty="0">
                            <a:latin typeface="Cambria Math" panose="02040503050406030204" pitchFamily="18" charset="0"/>
                          </a:rPr>
                        </m:ctrlPr>
                      </m:sSubPr>
                      <m:e>
                        <m:r>
                          <m:rPr>
                            <m:sty m:val="p"/>
                          </m:rPr>
                          <a:rPr lang="en-AU" sz="2400" i="1" dirty="0">
                            <a:latin typeface="Cambria Math" panose="02040503050406030204" pitchFamily="18" charset="0"/>
                          </a:rPr>
                          <m:t>t</m:t>
                        </m:r>
                      </m:e>
                      <m:sub>
                        <m:r>
                          <m:rPr>
                            <m:sty m:val="p"/>
                          </m:rPr>
                          <a:rPr lang="vi-VN" sz="2400" i="1" dirty="0">
                            <a:latin typeface="Cambria Math" panose="02040503050406030204" pitchFamily="18" charset="0"/>
                          </a:rPr>
                          <m:t>A</m:t>
                        </m:r>
                      </m:sub>
                    </m:sSub>
                    <m:r>
                      <a:rPr lang="vi-VN" sz="2400" i="1" dirty="0">
                        <a:latin typeface="Cambria Math" panose="02040503050406030204" pitchFamily="18" charset="0"/>
                      </a:rPr>
                      <m:t>=1,</m:t>
                    </m:r>
                    <m:sSub>
                      <m:sSubPr>
                        <m:ctrlPr>
                          <a:rPr lang="vi-VN" sz="2400" i="1" dirty="0">
                            <a:latin typeface="Cambria Math" panose="02040503050406030204" pitchFamily="18" charset="0"/>
                          </a:rPr>
                        </m:ctrlPr>
                      </m:sSubPr>
                      <m:e>
                        <m:r>
                          <m:rPr>
                            <m:sty m:val="p"/>
                          </m:rPr>
                          <a:rPr lang="vi-VN" sz="2400" i="1" dirty="0">
                            <a:latin typeface="Cambria Math" panose="02040503050406030204" pitchFamily="18" charset="0"/>
                          </a:rPr>
                          <m:t>t</m:t>
                        </m:r>
                      </m:e>
                      <m:sub>
                        <m:r>
                          <m:rPr>
                            <m:sty m:val="p"/>
                          </m:rPr>
                          <a:rPr lang="vi-VN" sz="2400" i="1" dirty="0">
                            <a:latin typeface="Cambria Math" panose="02040503050406030204" pitchFamily="18" charset="0"/>
                          </a:rPr>
                          <m:t>B</m:t>
                        </m:r>
                      </m:sub>
                    </m:sSub>
                    <m:r>
                      <a:rPr lang="vi-VN" sz="2400" i="1" dirty="0">
                        <a:latin typeface="Cambria Math" panose="02040503050406030204" pitchFamily="18" charset="0"/>
                      </a:rPr>
                      <m:t>=6,</m:t>
                    </m:r>
                    <m:sSub>
                      <m:sSubPr>
                        <m:ctrlPr>
                          <a:rPr lang="vi-VN" sz="2400" i="1" dirty="0">
                            <a:latin typeface="Cambria Math" panose="02040503050406030204" pitchFamily="18" charset="0"/>
                          </a:rPr>
                        </m:ctrlPr>
                      </m:sSubPr>
                      <m:e>
                        <m:r>
                          <m:rPr>
                            <m:sty m:val="p"/>
                          </m:rPr>
                          <a:rPr lang="vi-VN" sz="2400" i="1" dirty="0">
                            <a:latin typeface="Cambria Math" panose="02040503050406030204" pitchFamily="18" charset="0"/>
                          </a:rPr>
                          <m:t>t</m:t>
                        </m:r>
                      </m:e>
                      <m:sub>
                        <m:r>
                          <m:rPr>
                            <m:sty m:val="p"/>
                          </m:rPr>
                          <a:rPr lang="vi-VN" sz="2400" i="1" dirty="0">
                            <a:latin typeface="Cambria Math" panose="02040503050406030204" pitchFamily="18" charset="0"/>
                          </a:rPr>
                          <m:t>C</m:t>
                        </m:r>
                      </m:sub>
                    </m:sSub>
                    <m:r>
                      <a:rPr lang="vi-VN" sz="2400" i="1" dirty="0">
                        <a:latin typeface="Cambria Math" panose="02040503050406030204" pitchFamily="18" charset="0"/>
                      </a:rPr>
                      <m:t>=10</m:t>
                    </m:r>
                  </m:oMath>
                </a14:m>
                <a:endParaRPr lang="en-US" sz="2400" dirty="0"/>
              </a:p>
              <a:p>
                <a:r>
                  <a:rPr lang="en-US" sz="2400" dirty="0"/>
                  <a:t>If choose C (longest job) first </a:t>
                </a:r>
              </a:p>
              <a:p>
                <a:pPr marL="457200" lvl="1" indent="0">
                  <a:buNone/>
                </a:pPr>
                <a:endParaRPr lang="en-US" dirty="0"/>
              </a:p>
            </p:txBody>
          </p:sp>
        </mc:Choice>
        <mc:Fallback xmlns="">
          <p:sp>
            <p:nvSpPr>
              <p:cNvPr id="3" name="Content Placeholder 2">
                <a:extLst>
                  <a:ext uri="{FF2B5EF4-FFF2-40B4-BE49-F238E27FC236}">
                    <a16:creationId xmlns:a16="http://schemas.microsoft.com/office/drawing/2014/main" id="{B5CB7FB2-7285-454E-6412-69F436D630FC}"/>
                  </a:ext>
                </a:extLst>
              </p:cNvPr>
              <p:cNvSpPr>
                <a:spLocks noGrp="1" noRot="1" noChangeAspect="1" noMove="1" noResize="1" noEditPoints="1" noAdjustHandles="1" noChangeArrowheads="1" noChangeShapeType="1" noTextEdit="1"/>
              </p:cNvSpPr>
              <p:nvPr>
                <p:ph idx="1"/>
              </p:nvPr>
            </p:nvSpPr>
            <p:spPr>
              <a:blipFill>
                <a:blip r:embed="rId2"/>
                <a:stretch>
                  <a:fillRect l="-965" t="-21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1CD0D963-EAED-455C-E6E4-08C665C2E385}"/>
                  </a:ext>
                </a:extLst>
              </p:cNvPr>
              <p:cNvSpPr txBox="1"/>
              <p:nvPr/>
            </p:nvSpPr>
            <p:spPr>
              <a:xfrm>
                <a:off x="845319" y="3852154"/>
                <a:ext cx="44595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AU" sz="2400" i="1">
                          <a:latin typeface="Cambria Math" panose="02040503050406030204" pitchFamily="18" charset="0"/>
                        </a:rPr>
                        <m:t>A</m:t>
                      </m:r>
                    </m:oMath>
                  </m:oMathPara>
                </a14:m>
                <a:endParaRPr lang="en-US" sz="2400" dirty="0"/>
              </a:p>
            </p:txBody>
          </p:sp>
        </mc:Choice>
        <mc:Fallback xmlns="">
          <p:sp>
            <p:nvSpPr>
              <p:cNvPr id="53" name="TextBox 52">
                <a:extLst>
                  <a:ext uri="{FF2B5EF4-FFF2-40B4-BE49-F238E27FC236}">
                    <a16:creationId xmlns:a16="http://schemas.microsoft.com/office/drawing/2014/main" id="{1CD0D963-EAED-455C-E6E4-08C665C2E385}"/>
                  </a:ext>
                </a:extLst>
              </p:cNvPr>
              <p:cNvSpPr txBox="1">
                <a:spLocks noRot="1" noChangeAspect="1" noMove="1" noResize="1" noEditPoints="1" noAdjustHandles="1" noChangeArrowheads="1" noChangeShapeType="1" noTextEdit="1"/>
              </p:cNvSpPr>
              <p:nvPr/>
            </p:nvSpPr>
            <p:spPr>
              <a:xfrm>
                <a:off x="845319" y="3852154"/>
                <a:ext cx="445955" cy="461665"/>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C2627C0D-1B6B-844D-8870-06CE78E50512}"/>
                  </a:ext>
                </a:extLst>
              </p:cNvPr>
              <p:cNvSpPr txBox="1"/>
              <p:nvPr/>
            </p:nvSpPr>
            <p:spPr>
              <a:xfrm>
                <a:off x="838200" y="4484350"/>
                <a:ext cx="441146"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AU" sz="2400" i="1">
                          <a:latin typeface="Cambria Math" panose="02040503050406030204" pitchFamily="18" charset="0"/>
                        </a:rPr>
                        <m:t>B</m:t>
                      </m:r>
                    </m:oMath>
                  </m:oMathPara>
                </a14:m>
                <a:endParaRPr lang="en-US" sz="2400" dirty="0"/>
              </a:p>
            </p:txBody>
          </p:sp>
        </mc:Choice>
        <mc:Fallback xmlns="">
          <p:sp>
            <p:nvSpPr>
              <p:cNvPr id="54" name="TextBox 53">
                <a:extLst>
                  <a:ext uri="{FF2B5EF4-FFF2-40B4-BE49-F238E27FC236}">
                    <a16:creationId xmlns:a16="http://schemas.microsoft.com/office/drawing/2014/main" id="{C2627C0D-1B6B-844D-8870-06CE78E50512}"/>
                  </a:ext>
                </a:extLst>
              </p:cNvPr>
              <p:cNvSpPr txBox="1">
                <a:spLocks noRot="1" noChangeAspect="1" noMove="1" noResize="1" noEditPoints="1" noAdjustHandles="1" noChangeArrowheads="1" noChangeShapeType="1" noTextEdit="1"/>
              </p:cNvSpPr>
              <p:nvPr/>
            </p:nvSpPr>
            <p:spPr>
              <a:xfrm>
                <a:off x="838200" y="4484350"/>
                <a:ext cx="441146" cy="46166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327E98A5-D42F-9AF0-9900-4AC3E9443A86}"/>
                  </a:ext>
                </a:extLst>
              </p:cNvPr>
              <p:cNvSpPr txBox="1"/>
              <p:nvPr/>
            </p:nvSpPr>
            <p:spPr>
              <a:xfrm>
                <a:off x="838202" y="5116546"/>
                <a:ext cx="42671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AU" sz="2400" i="1">
                          <a:latin typeface="Cambria Math" panose="02040503050406030204" pitchFamily="18" charset="0"/>
                        </a:rPr>
                        <m:t>C</m:t>
                      </m:r>
                    </m:oMath>
                  </m:oMathPara>
                </a14:m>
                <a:endParaRPr lang="en-US" sz="2400" dirty="0"/>
              </a:p>
            </p:txBody>
          </p:sp>
        </mc:Choice>
        <mc:Fallback xmlns="">
          <p:sp>
            <p:nvSpPr>
              <p:cNvPr id="55" name="TextBox 54">
                <a:extLst>
                  <a:ext uri="{FF2B5EF4-FFF2-40B4-BE49-F238E27FC236}">
                    <a16:creationId xmlns:a16="http://schemas.microsoft.com/office/drawing/2014/main" id="{327E98A5-D42F-9AF0-9900-4AC3E9443A86}"/>
                  </a:ext>
                </a:extLst>
              </p:cNvPr>
              <p:cNvSpPr txBox="1">
                <a:spLocks noRot="1" noChangeAspect="1" noMove="1" noResize="1" noEditPoints="1" noAdjustHandles="1" noChangeArrowheads="1" noChangeShapeType="1" noTextEdit="1"/>
              </p:cNvSpPr>
              <p:nvPr/>
            </p:nvSpPr>
            <p:spPr>
              <a:xfrm>
                <a:off x="838202" y="5116546"/>
                <a:ext cx="426719" cy="461665"/>
              </a:xfrm>
              <a:prstGeom prst="rect">
                <a:avLst/>
              </a:prstGeom>
              <a:blipFill>
                <a:blip r:embed="rId5"/>
                <a:stretch>
                  <a:fillRect/>
                </a:stretch>
              </a:blipFill>
            </p:spPr>
            <p:txBody>
              <a:bodyPr/>
              <a:lstStyle/>
              <a:p>
                <a:r>
                  <a:rPr lang="en-US">
                    <a:noFill/>
                  </a:rPr>
                  <a:t> </a:t>
                </a:r>
              </a:p>
            </p:txBody>
          </p:sp>
        </mc:Fallback>
      </mc:AlternateContent>
      <p:cxnSp>
        <p:nvCxnSpPr>
          <p:cNvPr id="56" name="Straight Connector 55">
            <a:extLst>
              <a:ext uri="{FF2B5EF4-FFF2-40B4-BE49-F238E27FC236}">
                <a16:creationId xmlns:a16="http://schemas.microsoft.com/office/drawing/2014/main" id="{0967E5DB-78A3-8CFA-01D2-71FDB97ABCD7}"/>
              </a:ext>
            </a:extLst>
          </p:cNvPr>
          <p:cNvCxnSpPr/>
          <p:nvPr/>
        </p:nvCxnSpPr>
        <p:spPr>
          <a:xfrm>
            <a:off x="1526254" y="3703505"/>
            <a:ext cx="0" cy="2023353"/>
          </a:xfrm>
          <a:prstGeom prst="line">
            <a:avLst/>
          </a:prstGeom>
          <a:ln w="38100"/>
        </p:spPr>
        <p:style>
          <a:lnRef idx="1">
            <a:schemeClr val="dk1"/>
          </a:lnRef>
          <a:fillRef idx="0">
            <a:schemeClr val="dk1"/>
          </a:fillRef>
          <a:effectRef idx="0">
            <a:schemeClr val="dk1"/>
          </a:effectRef>
          <a:fontRef idx="minor">
            <a:schemeClr val="tx1"/>
          </a:fontRef>
        </p:style>
      </p:cxnSp>
      <p:cxnSp>
        <p:nvCxnSpPr>
          <p:cNvPr id="57" name="Straight Connector 56">
            <a:extLst>
              <a:ext uri="{FF2B5EF4-FFF2-40B4-BE49-F238E27FC236}">
                <a16:creationId xmlns:a16="http://schemas.microsoft.com/office/drawing/2014/main" id="{D15068AD-BC64-EE46-EBCB-8505F7CECF62}"/>
              </a:ext>
            </a:extLst>
          </p:cNvPr>
          <p:cNvCxnSpPr/>
          <p:nvPr/>
        </p:nvCxnSpPr>
        <p:spPr>
          <a:xfrm>
            <a:off x="1526254" y="4440174"/>
            <a:ext cx="430611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58" name="Straight Connector 57">
            <a:extLst>
              <a:ext uri="{FF2B5EF4-FFF2-40B4-BE49-F238E27FC236}">
                <a16:creationId xmlns:a16="http://schemas.microsoft.com/office/drawing/2014/main" id="{251C78F3-CEEE-4909-FD7E-9E0F885A9A3D}"/>
              </a:ext>
            </a:extLst>
          </p:cNvPr>
          <p:cNvCxnSpPr/>
          <p:nvPr/>
        </p:nvCxnSpPr>
        <p:spPr>
          <a:xfrm>
            <a:off x="1526254" y="5088583"/>
            <a:ext cx="430611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59" name="Straight Connector 58">
            <a:extLst>
              <a:ext uri="{FF2B5EF4-FFF2-40B4-BE49-F238E27FC236}">
                <a16:creationId xmlns:a16="http://schemas.microsoft.com/office/drawing/2014/main" id="{0E5290E4-BD4C-F496-4680-0FD5DAF900B0}"/>
              </a:ext>
            </a:extLst>
          </p:cNvPr>
          <p:cNvCxnSpPr/>
          <p:nvPr/>
        </p:nvCxnSpPr>
        <p:spPr>
          <a:xfrm>
            <a:off x="1526254" y="5726856"/>
            <a:ext cx="4306110" cy="0"/>
          </a:xfrm>
          <a:prstGeom prst="line">
            <a:avLst/>
          </a:prstGeom>
          <a:ln w="19050"/>
        </p:spPr>
        <p:style>
          <a:lnRef idx="1">
            <a:schemeClr val="dk1"/>
          </a:lnRef>
          <a:fillRef idx="0">
            <a:schemeClr val="dk1"/>
          </a:fillRef>
          <a:effectRef idx="0">
            <a:schemeClr val="dk1"/>
          </a:effectRef>
          <a:fontRef idx="minor">
            <a:schemeClr val="tx1"/>
          </a:fontRef>
        </p:style>
      </p:cxnSp>
      <p:sp>
        <p:nvSpPr>
          <p:cNvPr id="60" name="TextBox 59">
            <a:extLst>
              <a:ext uri="{FF2B5EF4-FFF2-40B4-BE49-F238E27FC236}">
                <a16:creationId xmlns:a16="http://schemas.microsoft.com/office/drawing/2014/main" id="{45DAE7F8-E09D-BA1D-8F87-48D4DB19137A}"/>
              </a:ext>
            </a:extLst>
          </p:cNvPr>
          <p:cNvSpPr txBox="1"/>
          <p:nvPr/>
        </p:nvSpPr>
        <p:spPr>
          <a:xfrm>
            <a:off x="8445390" y="3047836"/>
            <a:ext cx="3283988" cy="1569660"/>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If choose C first </a:t>
            </a:r>
          </a:p>
          <a:p>
            <a:r>
              <a:rPr lang="en-US" sz="2400" b="1" dirty="0">
                <a:latin typeface="Times New Roman" panose="02020603050405020304" pitchFamily="18" charset="0"/>
                <a:cs typeface="Times New Roman" panose="02020603050405020304" pitchFamily="18" charset="0"/>
              </a:rPr>
              <a:t>Total time = (10+6+1) + (10+6) + (10)</a:t>
            </a:r>
          </a:p>
          <a:p>
            <a:r>
              <a:rPr lang="en-US" sz="2400" b="1" dirty="0">
                <a:latin typeface="Times New Roman" panose="02020603050405020304" pitchFamily="18" charset="0"/>
                <a:cs typeface="Times New Roman" panose="02020603050405020304" pitchFamily="18" charset="0"/>
              </a:rPr>
              <a:t>= 43</a:t>
            </a:r>
          </a:p>
        </p:txBody>
      </p:sp>
      <p:sp>
        <p:nvSpPr>
          <p:cNvPr id="61" name="Rectangle 60">
            <a:extLst>
              <a:ext uri="{FF2B5EF4-FFF2-40B4-BE49-F238E27FC236}">
                <a16:creationId xmlns:a16="http://schemas.microsoft.com/office/drawing/2014/main" id="{5C40F1AD-D68E-0F80-C354-556886C45BA0}"/>
              </a:ext>
            </a:extLst>
          </p:cNvPr>
          <p:cNvSpPr/>
          <p:nvPr/>
        </p:nvSpPr>
        <p:spPr>
          <a:xfrm>
            <a:off x="4677916" y="4082984"/>
            <a:ext cx="564204" cy="35719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1</a:t>
            </a:r>
          </a:p>
        </p:txBody>
      </p:sp>
      <p:sp>
        <p:nvSpPr>
          <p:cNvPr id="62" name="Rectangle 61">
            <a:extLst>
              <a:ext uri="{FF2B5EF4-FFF2-40B4-BE49-F238E27FC236}">
                <a16:creationId xmlns:a16="http://schemas.microsoft.com/office/drawing/2014/main" id="{8452104C-60D6-5B36-E760-F87DDC758B8C}"/>
              </a:ext>
            </a:extLst>
          </p:cNvPr>
          <p:cNvSpPr/>
          <p:nvPr/>
        </p:nvSpPr>
        <p:spPr>
          <a:xfrm>
            <a:off x="3549510" y="4663203"/>
            <a:ext cx="1128406" cy="41930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6</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63" name="Rectangle 62">
            <a:extLst>
              <a:ext uri="{FF2B5EF4-FFF2-40B4-BE49-F238E27FC236}">
                <a16:creationId xmlns:a16="http://schemas.microsoft.com/office/drawing/2014/main" id="{08B6D8ED-AA3E-3AB9-307E-CEC22086A838}"/>
              </a:ext>
            </a:extLst>
          </p:cNvPr>
          <p:cNvSpPr/>
          <p:nvPr/>
        </p:nvSpPr>
        <p:spPr>
          <a:xfrm>
            <a:off x="1544092" y="5319923"/>
            <a:ext cx="2003899" cy="400854"/>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10</a:t>
            </a:r>
            <a:endParaRPr lang="en-US" dirty="0">
              <a:solidFill>
                <a:schemeClr val="tx1"/>
              </a:solidFill>
              <a:latin typeface="Times New Roman" panose="02020603050405020304" pitchFamily="18" charset="0"/>
              <a:cs typeface="Times New Roman" panose="02020603050405020304" pitchFamily="18" charset="0"/>
            </a:endParaRPr>
          </a:p>
        </p:txBody>
      </p:sp>
      <p:cxnSp>
        <p:nvCxnSpPr>
          <p:cNvPr id="64" name="Straight Connector 63">
            <a:extLst>
              <a:ext uri="{FF2B5EF4-FFF2-40B4-BE49-F238E27FC236}">
                <a16:creationId xmlns:a16="http://schemas.microsoft.com/office/drawing/2014/main" id="{E7B6E722-3F5C-7C8E-EEB6-2148F86F368D}"/>
              </a:ext>
            </a:extLst>
          </p:cNvPr>
          <p:cNvCxnSpPr/>
          <p:nvPr/>
        </p:nvCxnSpPr>
        <p:spPr>
          <a:xfrm>
            <a:off x="4687729" y="3852154"/>
            <a:ext cx="0" cy="1868625"/>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C239E0BC-C4D5-8804-A06F-24E8E46F6904}"/>
              </a:ext>
            </a:extLst>
          </p:cNvPr>
          <p:cNvCxnSpPr/>
          <p:nvPr/>
        </p:nvCxnSpPr>
        <p:spPr>
          <a:xfrm>
            <a:off x="3547986" y="3852154"/>
            <a:ext cx="0" cy="1868625"/>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BB1B911D-FA11-8E15-B422-43F2CA7569E4}"/>
              </a:ext>
            </a:extLst>
          </p:cNvPr>
          <p:cNvSpPr txBox="1"/>
          <p:nvPr/>
        </p:nvSpPr>
        <p:spPr>
          <a:xfrm>
            <a:off x="5601468" y="3047838"/>
            <a:ext cx="1190355" cy="461665"/>
          </a:xfrm>
          <a:prstGeom prst="rect">
            <a:avLst/>
          </a:prstGeom>
          <a:noFill/>
        </p:spPr>
        <p:txBody>
          <a:bodyPr wrap="square" rtlCol="0">
            <a:spAutoFit/>
          </a:bodyPr>
          <a:lstStyle/>
          <a:p>
            <a:r>
              <a:rPr lang="en-AU" sz="2400" dirty="0">
                <a:latin typeface="Times New Roman" panose="02020603050405020304" pitchFamily="18" charset="0"/>
                <a:cs typeface="Times New Roman" panose="02020603050405020304" pitchFamily="18" charset="0"/>
              </a:rPr>
              <a:t>A done. </a:t>
            </a:r>
            <a:endParaRPr lang="en-US" sz="2400" dirty="0">
              <a:latin typeface="Times New Roman" panose="02020603050405020304" pitchFamily="18" charset="0"/>
              <a:cs typeface="Times New Roman" panose="02020603050405020304" pitchFamily="18" charset="0"/>
            </a:endParaRPr>
          </a:p>
        </p:txBody>
      </p:sp>
      <p:cxnSp>
        <p:nvCxnSpPr>
          <p:cNvPr id="67" name="Straight Arrow Connector 66">
            <a:extLst>
              <a:ext uri="{FF2B5EF4-FFF2-40B4-BE49-F238E27FC236}">
                <a16:creationId xmlns:a16="http://schemas.microsoft.com/office/drawing/2014/main" id="{18A8163E-1FCD-3901-9A84-FC6EE3072871}"/>
              </a:ext>
            </a:extLst>
          </p:cNvPr>
          <p:cNvCxnSpPr>
            <a:cxnSpLocks/>
            <a:stCxn id="66" idx="2"/>
            <a:endCxn id="61" idx="3"/>
          </p:cNvCxnSpPr>
          <p:nvPr/>
        </p:nvCxnSpPr>
        <p:spPr>
          <a:xfrm flipH="1">
            <a:off x="5242120" y="3509501"/>
            <a:ext cx="954524" cy="752078"/>
          </a:xfrm>
          <a:prstGeom prst="straightConnector1">
            <a:avLst/>
          </a:prstGeom>
          <a:ln w="15875">
            <a:tailEnd type="triangle"/>
          </a:ln>
        </p:spPr>
        <p:style>
          <a:lnRef idx="1">
            <a:schemeClr val="dk1"/>
          </a:lnRef>
          <a:fillRef idx="0">
            <a:schemeClr val="dk1"/>
          </a:fillRef>
          <a:effectRef idx="0">
            <a:schemeClr val="dk1"/>
          </a:effectRef>
          <a:fontRef idx="minor">
            <a:schemeClr val="tx1"/>
          </a:fontRef>
        </p:style>
      </p:cxnSp>
      <p:sp>
        <p:nvSpPr>
          <p:cNvPr id="68" name="TextBox 67">
            <a:extLst>
              <a:ext uri="{FF2B5EF4-FFF2-40B4-BE49-F238E27FC236}">
                <a16:creationId xmlns:a16="http://schemas.microsoft.com/office/drawing/2014/main" id="{55FDD62A-9370-770D-D0EE-4405DDCC444B}"/>
              </a:ext>
            </a:extLst>
          </p:cNvPr>
          <p:cNvSpPr txBox="1"/>
          <p:nvPr/>
        </p:nvSpPr>
        <p:spPr>
          <a:xfrm>
            <a:off x="6661139" y="3609179"/>
            <a:ext cx="1958970" cy="830997"/>
          </a:xfrm>
          <a:prstGeom prst="rect">
            <a:avLst/>
          </a:prstGeom>
          <a:noFill/>
        </p:spPr>
        <p:txBody>
          <a:bodyPr wrap="square" rtlCol="0">
            <a:spAutoFit/>
          </a:bodyPr>
          <a:lstStyle/>
          <a:p>
            <a:r>
              <a:rPr lang="en-AU" sz="2400" dirty="0">
                <a:latin typeface="Times New Roman" panose="02020603050405020304" pitchFamily="18" charset="0"/>
                <a:cs typeface="Times New Roman" panose="02020603050405020304" pitchFamily="18" charset="0"/>
              </a:rPr>
              <a:t>B done. A wait 6 sec</a:t>
            </a:r>
            <a:endParaRPr lang="en-US" sz="2400" dirty="0">
              <a:latin typeface="Times New Roman" panose="02020603050405020304" pitchFamily="18" charset="0"/>
              <a:cs typeface="Times New Roman" panose="02020603050405020304" pitchFamily="18" charset="0"/>
            </a:endParaRPr>
          </a:p>
        </p:txBody>
      </p:sp>
      <p:cxnSp>
        <p:nvCxnSpPr>
          <p:cNvPr id="69" name="Straight Arrow Connector 68">
            <a:extLst>
              <a:ext uri="{FF2B5EF4-FFF2-40B4-BE49-F238E27FC236}">
                <a16:creationId xmlns:a16="http://schemas.microsoft.com/office/drawing/2014/main" id="{17D2FD0F-9C13-AF5C-55C7-A1C44F6C3199}"/>
              </a:ext>
            </a:extLst>
          </p:cNvPr>
          <p:cNvCxnSpPr>
            <a:cxnSpLocks/>
            <a:stCxn id="68" idx="1"/>
            <a:endCxn id="62" idx="3"/>
          </p:cNvCxnSpPr>
          <p:nvPr/>
        </p:nvCxnSpPr>
        <p:spPr>
          <a:xfrm flipH="1">
            <a:off x="4677918" y="4024678"/>
            <a:ext cx="1983223" cy="848177"/>
          </a:xfrm>
          <a:prstGeom prst="straightConnector1">
            <a:avLst/>
          </a:prstGeom>
          <a:ln w="15875">
            <a:tailEnd type="triangle"/>
          </a:ln>
        </p:spPr>
        <p:style>
          <a:lnRef idx="1">
            <a:schemeClr val="dk1"/>
          </a:lnRef>
          <a:fillRef idx="0">
            <a:schemeClr val="dk1"/>
          </a:fillRef>
          <a:effectRef idx="0">
            <a:schemeClr val="dk1"/>
          </a:effectRef>
          <a:fontRef idx="minor">
            <a:schemeClr val="tx1"/>
          </a:fontRef>
        </p:style>
      </p:cxnSp>
      <p:sp>
        <p:nvSpPr>
          <p:cNvPr id="70" name="TextBox 69">
            <a:extLst>
              <a:ext uri="{FF2B5EF4-FFF2-40B4-BE49-F238E27FC236}">
                <a16:creationId xmlns:a16="http://schemas.microsoft.com/office/drawing/2014/main" id="{0FF47941-CDE5-1FC0-6AE6-31EA49D759B0}"/>
              </a:ext>
            </a:extLst>
          </p:cNvPr>
          <p:cNvSpPr txBox="1"/>
          <p:nvPr/>
        </p:nvSpPr>
        <p:spPr>
          <a:xfrm>
            <a:off x="6359640" y="5104853"/>
            <a:ext cx="2003899" cy="830997"/>
          </a:xfrm>
          <a:prstGeom prst="rect">
            <a:avLst/>
          </a:prstGeom>
          <a:noFill/>
        </p:spPr>
        <p:txBody>
          <a:bodyPr wrap="square" rtlCol="0">
            <a:spAutoFit/>
          </a:bodyPr>
          <a:lstStyle/>
          <a:p>
            <a:r>
              <a:rPr lang="en-AU" sz="2400" dirty="0">
                <a:latin typeface="Times New Roman" panose="02020603050405020304" pitchFamily="18" charset="0"/>
                <a:cs typeface="Times New Roman" panose="02020603050405020304" pitchFamily="18" charset="0"/>
              </a:rPr>
              <a:t>C done. A and B wait 10</a:t>
            </a:r>
            <a:endParaRPr lang="en-US" sz="2400" dirty="0">
              <a:latin typeface="Times New Roman" panose="02020603050405020304" pitchFamily="18" charset="0"/>
              <a:cs typeface="Times New Roman" panose="02020603050405020304" pitchFamily="18" charset="0"/>
            </a:endParaRPr>
          </a:p>
        </p:txBody>
      </p:sp>
      <p:cxnSp>
        <p:nvCxnSpPr>
          <p:cNvPr id="71" name="Straight Arrow Connector 70">
            <a:extLst>
              <a:ext uri="{FF2B5EF4-FFF2-40B4-BE49-F238E27FC236}">
                <a16:creationId xmlns:a16="http://schemas.microsoft.com/office/drawing/2014/main" id="{3FB74046-09D2-CCA7-9F06-68A560DF3562}"/>
              </a:ext>
            </a:extLst>
          </p:cNvPr>
          <p:cNvCxnSpPr>
            <a:cxnSpLocks/>
            <a:stCxn id="70" idx="1"/>
            <a:endCxn id="63" idx="3"/>
          </p:cNvCxnSpPr>
          <p:nvPr/>
        </p:nvCxnSpPr>
        <p:spPr>
          <a:xfrm flipH="1">
            <a:off x="3547991" y="5520350"/>
            <a:ext cx="2811649" cy="0"/>
          </a:xfrm>
          <a:prstGeom prst="straightConnector1">
            <a:avLst/>
          </a:prstGeom>
          <a:ln w="158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1911000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BFC08-DF3B-032C-F8ED-4B36AD0D71C0}"/>
              </a:ext>
            </a:extLst>
          </p:cNvPr>
          <p:cNvSpPr>
            <a:spLocks noGrp="1"/>
          </p:cNvSpPr>
          <p:nvPr>
            <p:ph type="title"/>
          </p:nvPr>
        </p:nvSpPr>
        <p:spPr/>
        <p:txBody>
          <a:bodyPr/>
          <a:lstStyle/>
          <a:p>
            <a:r>
              <a:rPr lang="en-US" dirty="0"/>
              <a:t>Solution 8</a:t>
            </a:r>
          </a:p>
        </p:txBody>
      </p:sp>
      <p:sp>
        <p:nvSpPr>
          <p:cNvPr id="3" name="Content Placeholder 2">
            <a:extLst>
              <a:ext uri="{FF2B5EF4-FFF2-40B4-BE49-F238E27FC236}">
                <a16:creationId xmlns:a16="http://schemas.microsoft.com/office/drawing/2014/main" id="{B5CB7FB2-7285-454E-6412-69F436D630FC}"/>
              </a:ext>
            </a:extLst>
          </p:cNvPr>
          <p:cNvSpPr>
            <a:spLocks noGrp="1"/>
          </p:cNvSpPr>
          <p:nvPr>
            <p:ph idx="1"/>
          </p:nvPr>
        </p:nvSpPr>
        <p:spPr/>
        <p:txBody>
          <a:bodyPr>
            <a:normAutofit/>
          </a:bodyPr>
          <a:lstStyle/>
          <a:p>
            <a:r>
              <a:rPr lang="en-US" dirty="0"/>
              <a:t>Idea: </a:t>
            </a:r>
          </a:p>
          <a:p>
            <a:pPr lvl="1"/>
            <a:r>
              <a:rPr lang="en-US" dirty="0"/>
              <a:t>Scheduling shorter jobs first to minimize the waiting time.</a:t>
            </a:r>
          </a:p>
          <a:p>
            <a:pPr lvl="1"/>
            <a:r>
              <a:rPr lang="en-US" dirty="0"/>
              <a:t>The shortest job is scheduled first, followed by the second shortest job, and so on.</a:t>
            </a:r>
          </a:p>
          <a:p>
            <a:pPr lvl="1">
              <a:buFont typeface="Symbol" pitchFamily="2" charset="2"/>
              <a:buChar char="Þ"/>
            </a:pPr>
            <a:endParaRPr lang="en-US" dirty="0"/>
          </a:p>
        </p:txBody>
      </p:sp>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F8918CB6-5F72-5380-37CD-C0111615EDCE}"/>
                  </a:ext>
                </a:extLst>
              </p:cNvPr>
              <p:cNvSpPr txBox="1"/>
              <p:nvPr/>
            </p:nvSpPr>
            <p:spPr>
              <a:xfrm>
                <a:off x="1175427" y="4173899"/>
                <a:ext cx="44595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AU" sz="2400" i="1">
                          <a:latin typeface="Cambria Math" panose="02040503050406030204" pitchFamily="18" charset="0"/>
                        </a:rPr>
                        <m:t>A</m:t>
                      </m:r>
                    </m:oMath>
                  </m:oMathPara>
                </a14:m>
                <a:endParaRPr lang="en-US" sz="2400" dirty="0"/>
              </a:p>
            </p:txBody>
          </p:sp>
        </mc:Choice>
        <mc:Fallback xmlns="">
          <p:sp>
            <p:nvSpPr>
              <p:cNvPr id="52" name="TextBox 51">
                <a:extLst>
                  <a:ext uri="{FF2B5EF4-FFF2-40B4-BE49-F238E27FC236}">
                    <a16:creationId xmlns:a16="http://schemas.microsoft.com/office/drawing/2014/main" id="{F8918CB6-5F72-5380-37CD-C0111615EDCE}"/>
                  </a:ext>
                </a:extLst>
              </p:cNvPr>
              <p:cNvSpPr txBox="1">
                <a:spLocks noRot="1" noChangeAspect="1" noMove="1" noResize="1" noEditPoints="1" noAdjustHandles="1" noChangeArrowheads="1" noChangeShapeType="1" noTextEdit="1"/>
              </p:cNvSpPr>
              <p:nvPr/>
            </p:nvSpPr>
            <p:spPr>
              <a:xfrm>
                <a:off x="1175427" y="4173899"/>
                <a:ext cx="445955" cy="461665"/>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C2717097-C3C4-65C2-A4F5-87EFF51F4ECB}"/>
                  </a:ext>
                </a:extLst>
              </p:cNvPr>
              <p:cNvSpPr txBox="1"/>
              <p:nvPr/>
            </p:nvSpPr>
            <p:spPr>
              <a:xfrm>
                <a:off x="1168308" y="4806095"/>
                <a:ext cx="441146"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AU" sz="2400" i="1">
                          <a:latin typeface="Cambria Math" panose="02040503050406030204" pitchFamily="18" charset="0"/>
                        </a:rPr>
                        <m:t>B</m:t>
                      </m:r>
                    </m:oMath>
                  </m:oMathPara>
                </a14:m>
                <a:endParaRPr lang="en-US" sz="2400" dirty="0"/>
              </a:p>
            </p:txBody>
          </p:sp>
        </mc:Choice>
        <mc:Fallback xmlns="">
          <p:sp>
            <p:nvSpPr>
              <p:cNvPr id="53" name="TextBox 52">
                <a:extLst>
                  <a:ext uri="{FF2B5EF4-FFF2-40B4-BE49-F238E27FC236}">
                    <a16:creationId xmlns:a16="http://schemas.microsoft.com/office/drawing/2014/main" id="{C2717097-C3C4-65C2-A4F5-87EFF51F4ECB}"/>
                  </a:ext>
                </a:extLst>
              </p:cNvPr>
              <p:cNvSpPr txBox="1">
                <a:spLocks noRot="1" noChangeAspect="1" noMove="1" noResize="1" noEditPoints="1" noAdjustHandles="1" noChangeArrowheads="1" noChangeShapeType="1" noTextEdit="1"/>
              </p:cNvSpPr>
              <p:nvPr/>
            </p:nvSpPr>
            <p:spPr>
              <a:xfrm>
                <a:off x="1168308" y="4806095"/>
                <a:ext cx="441146" cy="461665"/>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A270C8F3-A964-72A3-AA16-72B3B56F0A7A}"/>
                  </a:ext>
                </a:extLst>
              </p:cNvPr>
              <p:cNvSpPr txBox="1"/>
              <p:nvPr/>
            </p:nvSpPr>
            <p:spPr>
              <a:xfrm>
                <a:off x="1168310" y="5438291"/>
                <a:ext cx="42671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AU" sz="2400" i="1">
                          <a:latin typeface="Cambria Math" panose="02040503050406030204" pitchFamily="18" charset="0"/>
                        </a:rPr>
                        <m:t>C</m:t>
                      </m:r>
                    </m:oMath>
                  </m:oMathPara>
                </a14:m>
                <a:endParaRPr lang="en-US" sz="2400" dirty="0"/>
              </a:p>
            </p:txBody>
          </p:sp>
        </mc:Choice>
        <mc:Fallback xmlns="">
          <p:sp>
            <p:nvSpPr>
              <p:cNvPr id="54" name="TextBox 53">
                <a:extLst>
                  <a:ext uri="{FF2B5EF4-FFF2-40B4-BE49-F238E27FC236}">
                    <a16:creationId xmlns:a16="http://schemas.microsoft.com/office/drawing/2014/main" id="{A270C8F3-A964-72A3-AA16-72B3B56F0A7A}"/>
                  </a:ext>
                </a:extLst>
              </p:cNvPr>
              <p:cNvSpPr txBox="1">
                <a:spLocks noRot="1" noChangeAspect="1" noMove="1" noResize="1" noEditPoints="1" noAdjustHandles="1" noChangeArrowheads="1" noChangeShapeType="1" noTextEdit="1"/>
              </p:cNvSpPr>
              <p:nvPr/>
            </p:nvSpPr>
            <p:spPr>
              <a:xfrm>
                <a:off x="1168310" y="5438291"/>
                <a:ext cx="426719" cy="461665"/>
              </a:xfrm>
              <a:prstGeom prst="rect">
                <a:avLst/>
              </a:prstGeom>
              <a:blipFill>
                <a:blip r:embed="rId4"/>
                <a:stretch>
                  <a:fillRect/>
                </a:stretch>
              </a:blipFill>
            </p:spPr>
            <p:txBody>
              <a:bodyPr/>
              <a:lstStyle/>
              <a:p>
                <a:r>
                  <a:rPr lang="en-US">
                    <a:noFill/>
                  </a:rPr>
                  <a:t> </a:t>
                </a:r>
              </a:p>
            </p:txBody>
          </p:sp>
        </mc:Fallback>
      </mc:AlternateContent>
      <p:cxnSp>
        <p:nvCxnSpPr>
          <p:cNvPr id="55" name="Straight Connector 54">
            <a:extLst>
              <a:ext uri="{FF2B5EF4-FFF2-40B4-BE49-F238E27FC236}">
                <a16:creationId xmlns:a16="http://schemas.microsoft.com/office/drawing/2014/main" id="{50030F0F-54AB-1DB1-3E94-1D0F543C6DF8}"/>
              </a:ext>
            </a:extLst>
          </p:cNvPr>
          <p:cNvCxnSpPr/>
          <p:nvPr/>
        </p:nvCxnSpPr>
        <p:spPr>
          <a:xfrm>
            <a:off x="1856362" y="4025250"/>
            <a:ext cx="0" cy="2023353"/>
          </a:xfrm>
          <a:prstGeom prst="line">
            <a:avLst/>
          </a:prstGeom>
          <a:ln w="38100"/>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DAAAB138-B1D9-E5CE-3272-AA8CE6B13C41}"/>
              </a:ext>
            </a:extLst>
          </p:cNvPr>
          <p:cNvCxnSpPr/>
          <p:nvPr/>
        </p:nvCxnSpPr>
        <p:spPr>
          <a:xfrm>
            <a:off x="1856362" y="4761919"/>
            <a:ext cx="430611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57" name="Straight Connector 56">
            <a:extLst>
              <a:ext uri="{FF2B5EF4-FFF2-40B4-BE49-F238E27FC236}">
                <a16:creationId xmlns:a16="http://schemas.microsoft.com/office/drawing/2014/main" id="{273BA8CE-324A-8A83-7E27-09A00BCBBC56}"/>
              </a:ext>
            </a:extLst>
          </p:cNvPr>
          <p:cNvCxnSpPr/>
          <p:nvPr/>
        </p:nvCxnSpPr>
        <p:spPr>
          <a:xfrm>
            <a:off x="1856362" y="5410328"/>
            <a:ext cx="430611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58" name="Straight Connector 57">
            <a:extLst>
              <a:ext uri="{FF2B5EF4-FFF2-40B4-BE49-F238E27FC236}">
                <a16:creationId xmlns:a16="http://schemas.microsoft.com/office/drawing/2014/main" id="{DE664DFE-12B4-6517-DB5D-C8FA25F02686}"/>
              </a:ext>
            </a:extLst>
          </p:cNvPr>
          <p:cNvCxnSpPr/>
          <p:nvPr/>
        </p:nvCxnSpPr>
        <p:spPr>
          <a:xfrm>
            <a:off x="1856362" y="6048601"/>
            <a:ext cx="4306110" cy="0"/>
          </a:xfrm>
          <a:prstGeom prst="line">
            <a:avLst/>
          </a:prstGeom>
          <a:ln w="19050"/>
        </p:spPr>
        <p:style>
          <a:lnRef idx="1">
            <a:schemeClr val="dk1"/>
          </a:lnRef>
          <a:fillRef idx="0">
            <a:schemeClr val="dk1"/>
          </a:fillRef>
          <a:effectRef idx="0">
            <a:schemeClr val="dk1"/>
          </a:effectRef>
          <a:fontRef idx="minor">
            <a:schemeClr val="tx1"/>
          </a:fontRef>
        </p:style>
      </p:cxnSp>
      <p:sp>
        <p:nvSpPr>
          <p:cNvPr id="59" name="TextBox 58">
            <a:extLst>
              <a:ext uri="{FF2B5EF4-FFF2-40B4-BE49-F238E27FC236}">
                <a16:creationId xmlns:a16="http://schemas.microsoft.com/office/drawing/2014/main" id="{A710A5AE-2020-FABE-C2D6-48FBA1096206}"/>
              </a:ext>
            </a:extLst>
          </p:cNvPr>
          <p:cNvSpPr txBox="1"/>
          <p:nvPr/>
        </p:nvSpPr>
        <p:spPr>
          <a:xfrm>
            <a:off x="7346238" y="3433864"/>
            <a:ext cx="4007562" cy="1569660"/>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If choose A (shortest job) first </a:t>
            </a:r>
          </a:p>
          <a:p>
            <a:r>
              <a:rPr lang="en-US" sz="2400" b="1" dirty="0">
                <a:latin typeface="Times New Roman" panose="02020603050405020304" pitchFamily="18" charset="0"/>
                <a:cs typeface="Times New Roman" panose="02020603050405020304" pitchFamily="18" charset="0"/>
              </a:rPr>
              <a:t>Total time = (1) + (1+6) + (1+6+10)</a:t>
            </a:r>
          </a:p>
          <a:p>
            <a:r>
              <a:rPr lang="en-US" sz="2400" b="1" dirty="0">
                <a:latin typeface="Times New Roman" panose="02020603050405020304" pitchFamily="18" charset="0"/>
                <a:cs typeface="Times New Roman" panose="02020603050405020304" pitchFamily="18" charset="0"/>
              </a:rPr>
              <a:t>= 25</a:t>
            </a:r>
          </a:p>
        </p:txBody>
      </p:sp>
      <p:sp>
        <p:nvSpPr>
          <p:cNvPr id="60" name="Rectangle 59">
            <a:extLst>
              <a:ext uri="{FF2B5EF4-FFF2-40B4-BE49-F238E27FC236}">
                <a16:creationId xmlns:a16="http://schemas.microsoft.com/office/drawing/2014/main" id="{F7A1D7CF-2F5B-AADE-60C0-5DEBDE282E98}"/>
              </a:ext>
            </a:extLst>
          </p:cNvPr>
          <p:cNvSpPr/>
          <p:nvPr/>
        </p:nvSpPr>
        <p:spPr>
          <a:xfrm>
            <a:off x="1874198" y="4404729"/>
            <a:ext cx="564204" cy="35719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1</a:t>
            </a:r>
          </a:p>
        </p:txBody>
      </p:sp>
      <p:sp>
        <p:nvSpPr>
          <p:cNvPr id="61" name="Rectangle 60">
            <a:extLst>
              <a:ext uri="{FF2B5EF4-FFF2-40B4-BE49-F238E27FC236}">
                <a16:creationId xmlns:a16="http://schemas.microsoft.com/office/drawing/2014/main" id="{D13D5714-4818-21E0-6D58-994743AAD834}"/>
              </a:ext>
            </a:extLst>
          </p:cNvPr>
          <p:cNvSpPr/>
          <p:nvPr/>
        </p:nvSpPr>
        <p:spPr>
          <a:xfrm>
            <a:off x="2440021" y="4984947"/>
            <a:ext cx="1128406" cy="41930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6</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62" name="Rectangle 61">
            <a:extLst>
              <a:ext uri="{FF2B5EF4-FFF2-40B4-BE49-F238E27FC236}">
                <a16:creationId xmlns:a16="http://schemas.microsoft.com/office/drawing/2014/main" id="{C2A3C35D-B1FE-FFA3-AC92-CE3C4CF4C88E}"/>
              </a:ext>
            </a:extLst>
          </p:cNvPr>
          <p:cNvSpPr/>
          <p:nvPr/>
        </p:nvSpPr>
        <p:spPr>
          <a:xfrm>
            <a:off x="3568428" y="5641668"/>
            <a:ext cx="2003899" cy="400854"/>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10</a:t>
            </a:r>
            <a:endParaRPr lang="en-US" dirty="0">
              <a:solidFill>
                <a:schemeClr val="tx1"/>
              </a:solidFill>
              <a:latin typeface="Times New Roman" panose="02020603050405020304" pitchFamily="18" charset="0"/>
              <a:cs typeface="Times New Roman" panose="02020603050405020304" pitchFamily="18" charset="0"/>
            </a:endParaRPr>
          </a:p>
        </p:txBody>
      </p:sp>
      <p:cxnSp>
        <p:nvCxnSpPr>
          <p:cNvPr id="63" name="Straight Connector 62">
            <a:extLst>
              <a:ext uri="{FF2B5EF4-FFF2-40B4-BE49-F238E27FC236}">
                <a16:creationId xmlns:a16="http://schemas.microsoft.com/office/drawing/2014/main" id="{2E5DB759-CB8E-6CFD-CB8F-C8B6135DB7B2}"/>
              </a:ext>
            </a:extLst>
          </p:cNvPr>
          <p:cNvCxnSpPr/>
          <p:nvPr/>
        </p:nvCxnSpPr>
        <p:spPr>
          <a:xfrm>
            <a:off x="2438402" y="4173899"/>
            <a:ext cx="0" cy="1868625"/>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0192AFF4-DAF2-19FB-5EC0-65088D879332}"/>
              </a:ext>
            </a:extLst>
          </p:cNvPr>
          <p:cNvCxnSpPr/>
          <p:nvPr/>
        </p:nvCxnSpPr>
        <p:spPr>
          <a:xfrm>
            <a:off x="3568426" y="4173899"/>
            <a:ext cx="0" cy="1868625"/>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1D932CF1-E11B-0404-8E6A-1008F717AF35}"/>
              </a:ext>
            </a:extLst>
          </p:cNvPr>
          <p:cNvSpPr txBox="1"/>
          <p:nvPr/>
        </p:nvSpPr>
        <p:spPr>
          <a:xfrm>
            <a:off x="3682357" y="3450735"/>
            <a:ext cx="2366198" cy="830997"/>
          </a:xfrm>
          <a:prstGeom prst="rect">
            <a:avLst/>
          </a:prstGeom>
          <a:noFill/>
        </p:spPr>
        <p:txBody>
          <a:bodyPr wrap="square" rtlCol="0">
            <a:spAutoFit/>
          </a:bodyPr>
          <a:lstStyle/>
          <a:p>
            <a:r>
              <a:rPr lang="en-AU" sz="2400" dirty="0">
                <a:latin typeface="Times New Roman" panose="02020603050405020304" pitchFamily="18" charset="0"/>
                <a:cs typeface="Times New Roman" panose="02020603050405020304" pitchFamily="18" charset="0"/>
              </a:rPr>
              <a:t>A done. B and C wait 1 sec</a:t>
            </a:r>
            <a:endParaRPr lang="en-US" sz="2400" dirty="0">
              <a:latin typeface="Times New Roman" panose="02020603050405020304" pitchFamily="18" charset="0"/>
              <a:cs typeface="Times New Roman" panose="02020603050405020304" pitchFamily="18" charset="0"/>
            </a:endParaRPr>
          </a:p>
        </p:txBody>
      </p:sp>
      <p:cxnSp>
        <p:nvCxnSpPr>
          <p:cNvPr id="66" name="Straight Arrow Connector 65">
            <a:extLst>
              <a:ext uri="{FF2B5EF4-FFF2-40B4-BE49-F238E27FC236}">
                <a16:creationId xmlns:a16="http://schemas.microsoft.com/office/drawing/2014/main" id="{E4CF8319-ECF4-2162-77FF-002E4699C1A5}"/>
              </a:ext>
            </a:extLst>
          </p:cNvPr>
          <p:cNvCxnSpPr>
            <a:stCxn id="65" idx="1"/>
            <a:endCxn id="60" idx="3"/>
          </p:cNvCxnSpPr>
          <p:nvPr/>
        </p:nvCxnSpPr>
        <p:spPr>
          <a:xfrm flipH="1">
            <a:off x="2438404" y="3866232"/>
            <a:ext cx="1243955" cy="717092"/>
          </a:xfrm>
          <a:prstGeom prst="straightConnector1">
            <a:avLst/>
          </a:prstGeom>
          <a:ln w="15875">
            <a:tailEnd type="triangle"/>
          </a:ln>
        </p:spPr>
        <p:style>
          <a:lnRef idx="1">
            <a:schemeClr val="dk1"/>
          </a:lnRef>
          <a:fillRef idx="0">
            <a:schemeClr val="dk1"/>
          </a:fillRef>
          <a:effectRef idx="0">
            <a:schemeClr val="dk1"/>
          </a:effectRef>
          <a:fontRef idx="minor">
            <a:schemeClr val="tx1"/>
          </a:fontRef>
        </p:style>
      </p:cxnSp>
      <p:sp>
        <p:nvSpPr>
          <p:cNvPr id="67" name="TextBox 66">
            <a:extLst>
              <a:ext uri="{FF2B5EF4-FFF2-40B4-BE49-F238E27FC236}">
                <a16:creationId xmlns:a16="http://schemas.microsoft.com/office/drawing/2014/main" id="{4A226101-FC2E-1B68-BD9B-8D3690C63637}"/>
              </a:ext>
            </a:extLst>
          </p:cNvPr>
          <p:cNvSpPr txBox="1"/>
          <p:nvPr/>
        </p:nvSpPr>
        <p:spPr>
          <a:xfrm>
            <a:off x="4732464" y="4341114"/>
            <a:ext cx="1958970" cy="830997"/>
          </a:xfrm>
          <a:prstGeom prst="rect">
            <a:avLst/>
          </a:prstGeom>
          <a:noFill/>
        </p:spPr>
        <p:txBody>
          <a:bodyPr wrap="square" rtlCol="0">
            <a:spAutoFit/>
          </a:bodyPr>
          <a:lstStyle/>
          <a:p>
            <a:r>
              <a:rPr lang="en-AU" sz="2400" dirty="0">
                <a:latin typeface="Times New Roman" panose="02020603050405020304" pitchFamily="18" charset="0"/>
                <a:cs typeface="Times New Roman" panose="02020603050405020304" pitchFamily="18" charset="0"/>
              </a:rPr>
              <a:t>B done. C wait 6 sec</a:t>
            </a:r>
            <a:endParaRPr lang="en-US" sz="2400" dirty="0">
              <a:latin typeface="Times New Roman" panose="02020603050405020304" pitchFamily="18" charset="0"/>
              <a:cs typeface="Times New Roman" panose="02020603050405020304" pitchFamily="18" charset="0"/>
            </a:endParaRPr>
          </a:p>
        </p:txBody>
      </p:sp>
      <p:cxnSp>
        <p:nvCxnSpPr>
          <p:cNvPr id="68" name="Straight Arrow Connector 67">
            <a:extLst>
              <a:ext uri="{FF2B5EF4-FFF2-40B4-BE49-F238E27FC236}">
                <a16:creationId xmlns:a16="http://schemas.microsoft.com/office/drawing/2014/main" id="{4DAD851F-8A41-985A-D571-FA44D2229203}"/>
              </a:ext>
            </a:extLst>
          </p:cNvPr>
          <p:cNvCxnSpPr>
            <a:cxnSpLocks/>
            <a:stCxn id="67" idx="1"/>
            <a:endCxn id="61" idx="3"/>
          </p:cNvCxnSpPr>
          <p:nvPr/>
        </p:nvCxnSpPr>
        <p:spPr>
          <a:xfrm flipH="1">
            <a:off x="3568429" y="4756611"/>
            <a:ext cx="1164037" cy="437986"/>
          </a:xfrm>
          <a:prstGeom prst="straightConnector1">
            <a:avLst/>
          </a:prstGeom>
          <a:ln w="15875">
            <a:tailEnd type="triangle"/>
          </a:ln>
        </p:spPr>
        <p:style>
          <a:lnRef idx="1">
            <a:schemeClr val="dk1"/>
          </a:lnRef>
          <a:fillRef idx="0">
            <a:schemeClr val="dk1"/>
          </a:fillRef>
          <a:effectRef idx="0">
            <a:schemeClr val="dk1"/>
          </a:effectRef>
          <a:fontRef idx="minor">
            <a:schemeClr val="tx1"/>
          </a:fontRef>
        </p:style>
      </p:cxnSp>
      <p:sp>
        <p:nvSpPr>
          <p:cNvPr id="69" name="TextBox 68">
            <a:extLst>
              <a:ext uri="{FF2B5EF4-FFF2-40B4-BE49-F238E27FC236}">
                <a16:creationId xmlns:a16="http://schemas.microsoft.com/office/drawing/2014/main" id="{F9F37968-2DA6-64AA-50A3-50DA811112EA}"/>
              </a:ext>
            </a:extLst>
          </p:cNvPr>
          <p:cNvSpPr txBox="1"/>
          <p:nvPr/>
        </p:nvSpPr>
        <p:spPr>
          <a:xfrm>
            <a:off x="6162472" y="5529301"/>
            <a:ext cx="1958970" cy="461665"/>
          </a:xfrm>
          <a:prstGeom prst="rect">
            <a:avLst/>
          </a:prstGeom>
          <a:noFill/>
        </p:spPr>
        <p:txBody>
          <a:bodyPr wrap="square" rtlCol="0">
            <a:spAutoFit/>
          </a:bodyPr>
          <a:lstStyle/>
          <a:p>
            <a:r>
              <a:rPr lang="en-AU" sz="2400" dirty="0">
                <a:latin typeface="Times New Roman" panose="02020603050405020304" pitchFamily="18" charset="0"/>
                <a:cs typeface="Times New Roman" panose="02020603050405020304" pitchFamily="18" charset="0"/>
              </a:rPr>
              <a:t>C done.</a:t>
            </a:r>
            <a:endParaRPr lang="en-US" sz="2400" dirty="0">
              <a:latin typeface="Times New Roman" panose="02020603050405020304" pitchFamily="18" charset="0"/>
              <a:cs typeface="Times New Roman" panose="02020603050405020304" pitchFamily="18" charset="0"/>
            </a:endParaRPr>
          </a:p>
        </p:txBody>
      </p:sp>
      <p:cxnSp>
        <p:nvCxnSpPr>
          <p:cNvPr id="70" name="Straight Arrow Connector 69">
            <a:extLst>
              <a:ext uri="{FF2B5EF4-FFF2-40B4-BE49-F238E27FC236}">
                <a16:creationId xmlns:a16="http://schemas.microsoft.com/office/drawing/2014/main" id="{2CB3EFBE-80A5-60CD-CEFD-1F179F513738}"/>
              </a:ext>
            </a:extLst>
          </p:cNvPr>
          <p:cNvCxnSpPr>
            <a:cxnSpLocks/>
            <a:stCxn id="69" idx="1"/>
            <a:endCxn id="62" idx="3"/>
          </p:cNvCxnSpPr>
          <p:nvPr/>
        </p:nvCxnSpPr>
        <p:spPr>
          <a:xfrm flipH="1">
            <a:off x="5572327" y="5760134"/>
            <a:ext cx="590147" cy="81963"/>
          </a:xfrm>
          <a:prstGeom prst="straightConnector1">
            <a:avLst/>
          </a:prstGeom>
          <a:ln w="158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32931397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BFC08-DF3B-032C-F8ED-4B36AD0D71C0}"/>
              </a:ext>
            </a:extLst>
          </p:cNvPr>
          <p:cNvSpPr>
            <a:spLocks noGrp="1"/>
          </p:cNvSpPr>
          <p:nvPr>
            <p:ph type="title"/>
          </p:nvPr>
        </p:nvSpPr>
        <p:spPr/>
        <p:txBody>
          <a:bodyPr/>
          <a:lstStyle/>
          <a:p>
            <a:r>
              <a:rPr lang="en-US" dirty="0"/>
              <a:t>Solution 8</a:t>
            </a:r>
          </a:p>
        </p:txBody>
      </p:sp>
      <p:pic>
        <p:nvPicPr>
          <p:cNvPr id="11" name="Content Placeholder 10" descr="Text&#10;&#10;Description automatically generated">
            <a:extLst>
              <a:ext uri="{FF2B5EF4-FFF2-40B4-BE49-F238E27FC236}">
                <a16:creationId xmlns:a16="http://schemas.microsoft.com/office/drawing/2014/main" id="{C87E35EA-26C9-3B83-D8F9-80B812AD3FC9}"/>
              </a:ext>
            </a:extLst>
          </p:cNvPr>
          <p:cNvPicPr>
            <a:picLocks noGrp="1" noChangeAspect="1"/>
          </p:cNvPicPr>
          <p:nvPr>
            <p:ph idx="1"/>
          </p:nvPr>
        </p:nvPicPr>
        <p:blipFill>
          <a:blip r:embed="rId2"/>
          <a:stretch>
            <a:fillRect/>
          </a:stretch>
        </p:blipFill>
        <p:spPr>
          <a:xfrm>
            <a:off x="1812306" y="2359176"/>
            <a:ext cx="8567388" cy="3360688"/>
          </a:xfrm>
        </p:spPr>
      </p:pic>
      <p:sp>
        <p:nvSpPr>
          <p:cNvPr id="13" name="TextBox 12">
            <a:extLst>
              <a:ext uri="{FF2B5EF4-FFF2-40B4-BE49-F238E27FC236}">
                <a16:creationId xmlns:a16="http://schemas.microsoft.com/office/drawing/2014/main" id="{8644BF59-D286-57BD-4A72-7083FC24F541}"/>
              </a:ext>
            </a:extLst>
          </p:cNvPr>
          <p:cNvSpPr txBox="1"/>
          <p:nvPr/>
        </p:nvSpPr>
        <p:spPr>
          <a:xfrm>
            <a:off x="838200" y="1389833"/>
            <a:ext cx="6099242" cy="461665"/>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Design a greedy algorithm for this problem. </a:t>
            </a:r>
          </a:p>
        </p:txBody>
      </p:sp>
    </p:spTree>
    <p:extLst>
      <p:ext uri="{BB962C8B-B14F-4D97-AF65-F5344CB8AC3E}">
        <p14:creationId xmlns:p14="http://schemas.microsoft.com/office/powerpoint/2010/main" val="52902333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BFC08-DF3B-032C-F8ED-4B36AD0D71C0}"/>
              </a:ext>
            </a:extLst>
          </p:cNvPr>
          <p:cNvSpPr>
            <a:spLocks noGrp="1"/>
          </p:cNvSpPr>
          <p:nvPr>
            <p:ph type="title"/>
          </p:nvPr>
        </p:nvSpPr>
        <p:spPr/>
        <p:txBody>
          <a:bodyPr/>
          <a:lstStyle/>
          <a:p>
            <a:r>
              <a:rPr lang="en-US" dirty="0"/>
              <a:t>Solution 8</a:t>
            </a:r>
          </a:p>
        </p:txBody>
      </p:sp>
      <p:sp>
        <p:nvSpPr>
          <p:cNvPr id="3" name="Content Placeholder 2">
            <a:extLst>
              <a:ext uri="{FF2B5EF4-FFF2-40B4-BE49-F238E27FC236}">
                <a16:creationId xmlns:a16="http://schemas.microsoft.com/office/drawing/2014/main" id="{B5CB7FB2-7285-454E-6412-69F436D630FC}"/>
              </a:ext>
            </a:extLst>
          </p:cNvPr>
          <p:cNvSpPr>
            <a:spLocks noGrp="1"/>
          </p:cNvSpPr>
          <p:nvPr>
            <p:ph idx="1"/>
          </p:nvPr>
        </p:nvSpPr>
        <p:spPr/>
        <p:txBody>
          <a:bodyPr>
            <a:normAutofit/>
          </a:bodyPr>
          <a:lstStyle/>
          <a:p>
            <a:pPr marL="0" indent="0">
              <a:buNone/>
            </a:pPr>
            <a:r>
              <a:rPr lang="en-US" sz="2400" b="1" dirty="0"/>
              <a:t>Does the greedy algorithm always yield an optimal solution?</a:t>
            </a:r>
          </a:p>
          <a:p>
            <a:r>
              <a:rPr lang="en-US" sz="2400" dirty="0"/>
              <a:t>No, a Greedy algorithm takes </a:t>
            </a:r>
            <a:r>
              <a:rPr lang="en-US" sz="2400" b="1" dirty="0"/>
              <a:t>optimal solution in each step and it doesn't care about the overall</a:t>
            </a:r>
            <a:r>
              <a:rPr lang="en-US" sz="2400" dirty="0"/>
              <a:t> result.</a:t>
            </a:r>
          </a:p>
        </p:txBody>
      </p:sp>
    </p:spTree>
    <p:extLst>
      <p:ext uri="{BB962C8B-B14F-4D97-AF65-F5344CB8AC3E}">
        <p14:creationId xmlns:p14="http://schemas.microsoft.com/office/powerpoint/2010/main" val="95095389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BFC08-DF3B-032C-F8ED-4B36AD0D71C0}"/>
              </a:ext>
            </a:extLst>
          </p:cNvPr>
          <p:cNvSpPr>
            <a:spLocks noGrp="1"/>
          </p:cNvSpPr>
          <p:nvPr>
            <p:ph type="title"/>
          </p:nvPr>
        </p:nvSpPr>
        <p:spPr/>
        <p:txBody>
          <a:bodyPr/>
          <a:lstStyle/>
          <a:p>
            <a:r>
              <a:rPr lang="en-US" dirty="0"/>
              <a:t>Problem 9</a:t>
            </a:r>
          </a:p>
        </p:txBody>
      </p:sp>
      <p:sp>
        <p:nvSpPr>
          <p:cNvPr id="3" name="Content Placeholder 2">
            <a:extLst>
              <a:ext uri="{FF2B5EF4-FFF2-40B4-BE49-F238E27FC236}">
                <a16:creationId xmlns:a16="http://schemas.microsoft.com/office/drawing/2014/main" id="{B5CB7FB2-7285-454E-6412-69F436D630FC}"/>
              </a:ext>
            </a:extLst>
          </p:cNvPr>
          <p:cNvSpPr>
            <a:spLocks noGrp="1"/>
          </p:cNvSpPr>
          <p:nvPr>
            <p:ph idx="1"/>
          </p:nvPr>
        </p:nvSpPr>
        <p:spPr/>
        <p:txBody>
          <a:bodyPr/>
          <a:lstStyle/>
          <a:p>
            <a:pPr marL="0" indent="0">
              <a:buNone/>
            </a:pPr>
            <a:r>
              <a:rPr lang="en-US" dirty="0"/>
              <a:t>Coin-row problem There is a row of n coins whose values are some positive integers c1, c2, . . . , </a:t>
            </a:r>
            <a:r>
              <a:rPr lang="en-US" dirty="0" err="1"/>
              <a:t>cn</a:t>
            </a:r>
            <a:r>
              <a:rPr lang="en-US" dirty="0"/>
              <a:t>, not necessarily distinct. The goal is to pick up the maximum amount of money subject to the constraint that no  two coins adjacent in the initial row can be picked up.</a:t>
            </a:r>
          </a:p>
          <a:p>
            <a:pPr marL="0" indent="0">
              <a:buNone/>
            </a:pPr>
            <a:r>
              <a:rPr lang="en-US" dirty="0"/>
              <a:t>Solve the instance 5, 1, 2, 10, 6 of the coin-row problem.</a:t>
            </a:r>
          </a:p>
        </p:txBody>
      </p:sp>
    </p:spTree>
    <p:extLst>
      <p:ext uri="{BB962C8B-B14F-4D97-AF65-F5344CB8AC3E}">
        <p14:creationId xmlns:p14="http://schemas.microsoft.com/office/powerpoint/2010/main" val="14871107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1</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r>
              <a:rPr lang="en-US" b="1" dirty="0"/>
              <a:t>Fully Connected Mesh:</a:t>
            </a:r>
          </a:p>
          <a:p>
            <a:pPr lvl="1"/>
            <a:r>
              <a:rPr lang="en-US" dirty="0"/>
              <a:t>Each node should be connected to every other node i.e., A[</a:t>
            </a:r>
            <a:r>
              <a:rPr lang="en-US" dirty="0" err="1"/>
              <a:t>i,j</a:t>
            </a:r>
            <a:r>
              <a:rPr lang="en-US" dirty="0"/>
              <a:t>] = A[</a:t>
            </a:r>
            <a:r>
              <a:rPr lang="en-US" dirty="0" err="1"/>
              <a:t>j,i</a:t>
            </a:r>
            <a:r>
              <a:rPr lang="en-US" dirty="0"/>
              <a:t>] = 1 for all </a:t>
            </a:r>
            <a:r>
              <a:rPr lang="en-US" dirty="0" err="1"/>
              <a:t>i,j</a:t>
            </a:r>
            <a:endParaRPr lang="en-US" dirty="0"/>
          </a:p>
        </p:txBody>
      </p:sp>
      <p:graphicFrame>
        <p:nvGraphicFramePr>
          <p:cNvPr id="4" name="Table 4">
            <a:extLst>
              <a:ext uri="{FF2B5EF4-FFF2-40B4-BE49-F238E27FC236}">
                <a16:creationId xmlns:a16="http://schemas.microsoft.com/office/drawing/2014/main" id="{A2FE1DB3-B9CE-758B-BAEF-F7A855E72BC3}"/>
              </a:ext>
            </a:extLst>
          </p:cNvPr>
          <p:cNvGraphicFramePr>
            <a:graphicFrameLocks noGrp="1"/>
          </p:cNvGraphicFramePr>
          <p:nvPr>
            <p:extLst>
              <p:ext uri="{D42A27DB-BD31-4B8C-83A1-F6EECF244321}">
                <p14:modId xmlns:p14="http://schemas.microsoft.com/office/powerpoint/2010/main" val="1137865548"/>
              </p:ext>
            </p:extLst>
          </p:nvPr>
        </p:nvGraphicFramePr>
        <p:xfrm>
          <a:off x="2874206" y="3610057"/>
          <a:ext cx="2304716" cy="2229268"/>
        </p:xfrm>
        <a:graphic>
          <a:graphicData uri="http://schemas.openxmlformats.org/drawingml/2006/table">
            <a:tbl>
              <a:tblPr firstRow="1" bandRow="1">
                <a:tableStyleId>{5940675A-B579-460E-94D1-54222C63F5DA}</a:tableStyleId>
              </a:tblPr>
              <a:tblGrid>
                <a:gridCol w="576179">
                  <a:extLst>
                    <a:ext uri="{9D8B030D-6E8A-4147-A177-3AD203B41FA5}">
                      <a16:colId xmlns:a16="http://schemas.microsoft.com/office/drawing/2014/main" val="2942969141"/>
                    </a:ext>
                  </a:extLst>
                </a:gridCol>
                <a:gridCol w="576179">
                  <a:extLst>
                    <a:ext uri="{9D8B030D-6E8A-4147-A177-3AD203B41FA5}">
                      <a16:colId xmlns:a16="http://schemas.microsoft.com/office/drawing/2014/main" val="1149096057"/>
                    </a:ext>
                  </a:extLst>
                </a:gridCol>
                <a:gridCol w="576179">
                  <a:extLst>
                    <a:ext uri="{9D8B030D-6E8A-4147-A177-3AD203B41FA5}">
                      <a16:colId xmlns:a16="http://schemas.microsoft.com/office/drawing/2014/main" val="1261482654"/>
                    </a:ext>
                  </a:extLst>
                </a:gridCol>
                <a:gridCol w="576179">
                  <a:extLst>
                    <a:ext uri="{9D8B030D-6E8A-4147-A177-3AD203B41FA5}">
                      <a16:colId xmlns:a16="http://schemas.microsoft.com/office/drawing/2014/main" val="3129586503"/>
                    </a:ext>
                  </a:extLst>
                </a:gridCol>
              </a:tblGrid>
              <a:tr h="557317">
                <a:tc>
                  <a:txBody>
                    <a:bodyPr/>
                    <a:lstStyle/>
                    <a:p>
                      <a:pPr algn="ctr"/>
                      <a:r>
                        <a:rPr lang="en-US" sz="2000" dirty="0">
                          <a:latin typeface="Times New Roman" panose="02020603050405020304" pitchFamily="18" charset="0"/>
                          <a:cs typeface="Times New Roman" panose="02020603050405020304" pitchFamily="18" charset="0"/>
                        </a:rPr>
                        <a:t>0</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1</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1</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1</a:t>
                      </a:r>
                    </a:p>
                  </a:txBody>
                  <a:tcPr anchor="ctr"/>
                </a:tc>
                <a:extLst>
                  <a:ext uri="{0D108BD9-81ED-4DB2-BD59-A6C34878D82A}">
                    <a16:rowId xmlns:a16="http://schemas.microsoft.com/office/drawing/2014/main" val="32390985"/>
                  </a:ext>
                </a:extLst>
              </a:tr>
              <a:tr h="557317">
                <a:tc>
                  <a:txBody>
                    <a:bodyPr/>
                    <a:lstStyle/>
                    <a:p>
                      <a:pPr algn="ctr"/>
                      <a:r>
                        <a:rPr lang="en-US" sz="2000" dirty="0">
                          <a:latin typeface="Times New Roman" panose="02020603050405020304" pitchFamily="18" charset="0"/>
                          <a:cs typeface="Times New Roman" panose="02020603050405020304" pitchFamily="18" charset="0"/>
                        </a:rPr>
                        <a:t>1</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0</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1</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1</a:t>
                      </a:r>
                    </a:p>
                  </a:txBody>
                  <a:tcPr anchor="ctr"/>
                </a:tc>
                <a:extLst>
                  <a:ext uri="{0D108BD9-81ED-4DB2-BD59-A6C34878D82A}">
                    <a16:rowId xmlns:a16="http://schemas.microsoft.com/office/drawing/2014/main" val="3338463799"/>
                  </a:ext>
                </a:extLst>
              </a:tr>
              <a:tr h="557317">
                <a:tc>
                  <a:txBody>
                    <a:bodyPr/>
                    <a:lstStyle/>
                    <a:p>
                      <a:pPr algn="ctr"/>
                      <a:r>
                        <a:rPr lang="en-US" sz="2000" dirty="0">
                          <a:latin typeface="Times New Roman" panose="02020603050405020304" pitchFamily="18" charset="0"/>
                          <a:cs typeface="Times New Roman" panose="02020603050405020304" pitchFamily="18" charset="0"/>
                        </a:rPr>
                        <a:t>1</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1</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0</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1</a:t>
                      </a:r>
                    </a:p>
                  </a:txBody>
                  <a:tcPr anchor="ctr"/>
                </a:tc>
                <a:extLst>
                  <a:ext uri="{0D108BD9-81ED-4DB2-BD59-A6C34878D82A}">
                    <a16:rowId xmlns:a16="http://schemas.microsoft.com/office/drawing/2014/main" val="375941376"/>
                  </a:ext>
                </a:extLst>
              </a:tr>
              <a:tr h="557317">
                <a:tc>
                  <a:txBody>
                    <a:bodyPr/>
                    <a:lstStyle/>
                    <a:p>
                      <a:pPr algn="ctr"/>
                      <a:r>
                        <a:rPr lang="en-US" sz="2000" dirty="0">
                          <a:latin typeface="Times New Roman" panose="02020603050405020304" pitchFamily="18" charset="0"/>
                          <a:cs typeface="Times New Roman" panose="02020603050405020304" pitchFamily="18" charset="0"/>
                        </a:rPr>
                        <a:t>1</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1</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1</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0</a:t>
                      </a:r>
                    </a:p>
                  </a:txBody>
                  <a:tcPr anchor="ctr"/>
                </a:tc>
                <a:extLst>
                  <a:ext uri="{0D108BD9-81ED-4DB2-BD59-A6C34878D82A}">
                    <a16:rowId xmlns:a16="http://schemas.microsoft.com/office/drawing/2014/main" val="945490368"/>
                  </a:ext>
                </a:extLst>
              </a:tr>
            </a:tbl>
          </a:graphicData>
        </a:graphic>
      </p:graphicFrame>
      <p:graphicFrame>
        <p:nvGraphicFramePr>
          <p:cNvPr id="5" name="Table 4">
            <a:extLst>
              <a:ext uri="{FF2B5EF4-FFF2-40B4-BE49-F238E27FC236}">
                <a16:creationId xmlns:a16="http://schemas.microsoft.com/office/drawing/2014/main" id="{AA34E9CF-35B5-6873-1E37-996CCCE84255}"/>
              </a:ext>
            </a:extLst>
          </p:cNvPr>
          <p:cNvGraphicFramePr>
            <a:graphicFrameLocks noGrp="1"/>
          </p:cNvGraphicFramePr>
          <p:nvPr>
            <p:extLst>
              <p:ext uri="{D42A27DB-BD31-4B8C-83A1-F6EECF244321}">
                <p14:modId xmlns:p14="http://schemas.microsoft.com/office/powerpoint/2010/main" val="2458982762"/>
              </p:ext>
            </p:extLst>
          </p:nvPr>
        </p:nvGraphicFramePr>
        <p:xfrm>
          <a:off x="2086808" y="3610057"/>
          <a:ext cx="576179" cy="2229268"/>
        </p:xfrm>
        <a:graphic>
          <a:graphicData uri="http://schemas.openxmlformats.org/drawingml/2006/table">
            <a:tbl>
              <a:tblPr firstRow="1" bandRow="1">
                <a:tableStyleId>{5940675A-B579-460E-94D1-54222C63F5DA}</a:tableStyleId>
              </a:tblPr>
              <a:tblGrid>
                <a:gridCol w="576179">
                  <a:extLst>
                    <a:ext uri="{9D8B030D-6E8A-4147-A177-3AD203B41FA5}">
                      <a16:colId xmlns:a16="http://schemas.microsoft.com/office/drawing/2014/main" val="1794725971"/>
                    </a:ext>
                  </a:extLst>
                </a:gridCol>
              </a:tblGrid>
              <a:tr h="557317">
                <a:tc>
                  <a:txBody>
                    <a:bodyPr/>
                    <a:lstStyle/>
                    <a:p>
                      <a:pPr algn="ctr"/>
                      <a:r>
                        <a:rPr lang="en-US" sz="2000" dirty="0">
                          <a:latin typeface="Times New Roman" panose="02020603050405020304" pitchFamily="18" charset="0"/>
                          <a:cs typeface="Times New Roman" panose="02020603050405020304" pitchFamily="18" charset="0"/>
                        </a:rPr>
                        <a:t>V1</a:t>
                      </a:r>
                    </a:p>
                  </a:txBody>
                  <a:tcPr anchor="ctr"/>
                </a:tc>
                <a:extLst>
                  <a:ext uri="{0D108BD9-81ED-4DB2-BD59-A6C34878D82A}">
                    <a16:rowId xmlns:a16="http://schemas.microsoft.com/office/drawing/2014/main" val="3368252075"/>
                  </a:ext>
                </a:extLst>
              </a:tr>
              <a:tr h="557317">
                <a:tc>
                  <a:txBody>
                    <a:bodyPr/>
                    <a:lstStyle/>
                    <a:p>
                      <a:pPr algn="ctr"/>
                      <a:r>
                        <a:rPr lang="en-US" sz="2000" dirty="0">
                          <a:latin typeface="Times New Roman" panose="02020603050405020304" pitchFamily="18" charset="0"/>
                          <a:cs typeface="Times New Roman" panose="02020603050405020304" pitchFamily="18" charset="0"/>
                        </a:rPr>
                        <a:t>V2</a:t>
                      </a:r>
                    </a:p>
                  </a:txBody>
                  <a:tcPr anchor="ctr"/>
                </a:tc>
                <a:extLst>
                  <a:ext uri="{0D108BD9-81ED-4DB2-BD59-A6C34878D82A}">
                    <a16:rowId xmlns:a16="http://schemas.microsoft.com/office/drawing/2014/main" val="2688609296"/>
                  </a:ext>
                </a:extLst>
              </a:tr>
              <a:tr h="557317">
                <a:tc>
                  <a:txBody>
                    <a:bodyPr/>
                    <a:lstStyle/>
                    <a:p>
                      <a:pPr algn="ctr"/>
                      <a:r>
                        <a:rPr lang="en-US" sz="2000" dirty="0">
                          <a:latin typeface="Times New Roman" panose="02020603050405020304" pitchFamily="18" charset="0"/>
                          <a:cs typeface="Times New Roman" panose="02020603050405020304" pitchFamily="18" charset="0"/>
                        </a:rPr>
                        <a:t>V3</a:t>
                      </a:r>
                    </a:p>
                  </a:txBody>
                  <a:tcPr anchor="ctr"/>
                </a:tc>
                <a:extLst>
                  <a:ext uri="{0D108BD9-81ED-4DB2-BD59-A6C34878D82A}">
                    <a16:rowId xmlns:a16="http://schemas.microsoft.com/office/drawing/2014/main" val="1057955786"/>
                  </a:ext>
                </a:extLst>
              </a:tr>
              <a:tr h="557317">
                <a:tc>
                  <a:txBody>
                    <a:bodyPr/>
                    <a:lstStyle/>
                    <a:p>
                      <a:pPr algn="ctr"/>
                      <a:r>
                        <a:rPr lang="en-US" sz="2000" dirty="0">
                          <a:latin typeface="Times New Roman" panose="02020603050405020304" pitchFamily="18" charset="0"/>
                          <a:cs typeface="Times New Roman" panose="02020603050405020304" pitchFamily="18" charset="0"/>
                        </a:rPr>
                        <a:t>V4</a:t>
                      </a:r>
                    </a:p>
                  </a:txBody>
                  <a:tcPr anchor="ctr"/>
                </a:tc>
                <a:extLst>
                  <a:ext uri="{0D108BD9-81ED-4DB2-BD59-A6C34878D82A}">
                    <a16:rowId xmlns:a16="http://schemas.microsoft.com/office/drawing/2014/main" val="1337904709"/>
                  </a:ext>
                </a:extLst>
              </a:tr>
            </a:tbl>
          </a:graphicData>
        </a:graphic>
      </p:graphicFrame>
      <p:graphicFrame>
        <p:nvGraphicFramePr>
          <p:cNvPr id="6" name="Table 5">
            <a:extLst>
              <a:ext uri="{FF2B5EF4-FFF2-40B4-BE49-F238E27FC236}">
                <a16:creationId xmlns:a16="http://schemas.microsoft.com/office/drawing/2014/main" id="{1068E809-E3FD-FBB1-F864-77A561AE7ADA}"/>
              </a:ext>
            </a:extLst>
          </p:cNvPr>
          <p:cNvGraphicFramePr>
            <a:graphicFrameLocks noGrp="1"/>
          </p:cNvGraphicFramePr>
          <p:nvPr>
            <p:extLst>
              <p:ext uri="{D42A27DB-BD31-4B8C-83A1-F6EECF244321}">
                <p14:modId xmlns:p14="http://schemas.microsoft.com/office/powerpoint/2010/main" val="3509084385"/>
              </p:ext>
            </p:extLst>
          </p:nvPr>
        </p:nvGraphicFramePr>
        <p:xfrm>
          <a:off x="2874206" y="2788340"/>
          <a:ext cx="2304716" cy="557317"/>
        </p:xfrm>
        <a:graphic>
          <a:graphicData uri="http://schemas.openxmlformats.org/drawingml/2006/table">
            <a:tbl>
              <a:tblPr firstRow="1" bandRow="1">
                <a:tableStyleId>{5940675A-B579-460E-94D1-54222C63F5DA}</a:tableStyleId>
              </a:tblPr>
              <a:tblGrid>
                <a:gridCol w="576179">
                  <a:extLst>
                    <a:ext uri="{9D8B030D-6E8A-4147-A177-3AD203B41FA5}">
                      <a16:colId xmlns:a16="http://schemas.microsoft.com/office/drawing/2014/main" val="3226581725"/>
                    </a:ext>
                  </a:extLst>
                </a:gridCol>
                <a:gridCol w="576179">
                  <a:extLst>
                    <a:ext uri="{9D8B030D-6E8A-4147-A177-3AD203B41FA5}">
                      <a16:colId xmlns:a16="http://schemas.microsoft.com/office/drawing/2014/main" val="3352806830"/>
                    </a:ext>
                  </a:extLst>
                </a:gridCol>
                <a:gridCol w="576179">
                  <a:extLst>
                    <a:ext uri="{9D8B030D-6E8A-4147-A177-3AD203B41FA5}">
                      <a16:colId xmlns:a16="http://schemas.microsoft.com/office/drawing/2014/main" val="2301199826"/>
                    </a:ext>
                  </a:extLst>
                </a:gridCol>
                <a:gridCol w="576179">
                  <a:extLst>
                    <a:ext uri="{9D8B030D-6E8A-4147-A177-3AD203B41FA5}">
                      <a16:colId xmlns:a16="http://schemas.microsoft.com/office/drawing/2014/main" val="419253283"/>
                    </a:ext>
                  </a:extLst>
                </a:gridCol>
              </a:tblGrid>
              <a:tr h="557317">
                <a:tc>
                  <a:txBody>
                    <a:bodyPr/>
                    <a:lstStyle/>
                    <a:p>
                      <a:pPr algn="ctr"/>
                      <a:r>
                        <a:rPr lang="en-US" sz="2000" dirty="0">
                          <a:latin typeface="Times New Roman" panose="02020603050405020304" pitchFamily="18" charset="0"/>
                          <a:cs typeface="Times New Roman" panose="02020603050405020304" pitchFamily="18" charset="0"/>
                        </a:rPr>
                        <a:t>V1</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V2</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V3</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V4</a:t>
                      </a:r>
                    </a:p>
                  </a:txBody>
                  <a:tcPr anchor="ctr"/>
                </a:tc>
                <a:extLst>
                  <a:ext uri="{0D108BD9-81ED-4DB2-BD59-A6C34878D82A}">
                    <a16:rowId xmlns:a16="http://schemas.microsoft.com/office/drawing/2014/main" val="194228830"/>
                  </a:ext>
                </a:extLst>
              </a:tr>
            </a:tbl>
          </a:graphicData>
        </a:graphic>
      </p:graphicFrame>
      <p:sp>
        <p:nvSpPr>
          <p:cNvPr id="7" name="TextBox 6">
            <a:extLst>
              <a:ext uri="{FF2B5EF4-FFF2-40B4-BE49-F238E27FC236}">
                <a16:creationId xmlns:a16="http://schemas.microsoft.com/office/drawing/2014/main" id="{5DBA7C89-E0F6-6C3A-EB8F-3310924DA994}"/>
              </a:ext>
            </a:extLst>
          </p:cNvPr>
          <p:cNvSpPr txBox="1"/>
          <p:nvPr/>
        </p:nvSpPr>
        <p:spPr>
          <a:xfrm>
            <a:off x="2043913" y="6103727"/>
            <a:ext cx="3451586" cy="523220"/>
          </a:xfrm>
          <a:prstGeom prst="rect">
            <a:avLst/>
          </a:prstGeom>
          <a:noFill/>
        </p:spPr>
        <p:txBody>
          <a:bodyPr wrap="none" rtlCol="0">
            <a:spAutoFit/>
          </a:bodyPr>
          <a:lstStyle/>
          <a:p>
            <a:pPr algn="ctr"/>
            <a:r>
              <a:rPr lang="en-US" sz="2800" dirty="0">
                <a:latin typeface="Times New Roman" panose="02020603050405020304" pitchFamily="18" charset="0"/>
                <a:cs typeface="Times New Roman" panose="02020603050405020304" pitchFamily="18" charset="0"/>
              </a:rPr>
              <a:t>Fully Connected Mesh</a:t>
            </a:r>
          </a:p>
        </p:txBody>
      </p:sp>
      <p:sp>
        <p:nvSpPr>
          <p:cNvPr id="8" name="Oval 7">
            <a:extLst>
              <a:ext uri="{FF2B5EF4-FFF2-40B4-BE49-F238E27FC236}">
                <a16:creationId xmlns:a16="http://schemas.microsoft.com/office/drawing/2014/main" id="{3777F310-3E81-4FD6-363A-2662659620A7}"/>
              </a:ext>
            </a:extLst>
          </p:cNvPr>
          <p:cNvSpPr/>
          <p:nvPr/>
        </p:nvSpPr>
        <p:spPr>
          <a:xfrm>
            <a:off x="7931151" y="3379814"/>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28D3EFD1-B137-0C6D-7AC2-9790D87E6525}"/>
              </a:ext>
            </a:extLst>
          </p:cNvPr>
          <p:cNvSpPr/>
          <p:nvPr/>
        </p:nvSpPr>
        <p:spPr>
          <a:xfrm>
            <a:off x="7927809" y="4327441"/>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DEEAF805-E863-D13F-FA51-0B4C80C181D8}"/>
              </a:ext>
            </a:extLst>
          </p:cNvPr>
          <p:cNvSpPr/>
          <p:nvPr/>
        </p:nvSpPr>
        <p:spPr>
          <a:xfrm>
            <a:off x="6828256" y="4919748"/>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FB080FE4-F5F4-E8B9-6773-CB52A8B5D3E1}"/>
              </a:ext>
            </a:extLst>
          </p:cNvPr>
          <p:cNvSpPr/>
          <p:nvPr/>
        </p:nvSpPr>
        <p:spPr>
          <a:xfrm>
            <a:off x="8939465" y="4919748"/>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BA81FA7F-7C5E-512C-A879-5365EB08E9B1}"/>
              </a:ext>
            </a:extLst>
          </p:cNvPr>
          <p:cNvCxnSpPr>
            <a:cxnSpLocks/>
            <a:stCxn id="8" idx="4"/>
            <a:endCxn id="9" idx="0"/>
          </p:cNvCxnSpPr>
          <p:nvPr/>
        </p:nvCxnSpPr>
        <p:spPr>
          <a:xfrm flipH="1">
            <a:off x="8080209" y="3684616"/>
            <a:ext cx="3342" cy="64282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5F0393B-E0B8-C630-509A-87B5205B7DBE}"/>
              </a:ext>
            </a:extLst>
          </p:cNvPr>
          <p:cNvCxnSpPr>
            <a:cxnSpLocks/>
            <a:stCxn id="9" idx="3"/>
            <a:endCxn id="10" idx="6"/>
          </p:cNvCxnSpPr>
          <p:nvPr/>
        </p:nvCxnSpPr>
        <p:spPr>
          <a:xfrm flipH="1">
            <a:off x="7133056" y="4587604"/>
            <a:ext cx="839390" cy="48454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CAAC764-1EB2-C55E-7057-F82479BC2A40}"/>
              </a:ext>
            </a:extLst>
          </p:cNvPr>
          <p:cNvCxnSpPr>
            <a:cxnSpLocks/>
            <a:stCxn id="9" idx="5"/>
            <a:endCxn id="11" idx="2"/>
          </p:cNvCxnSpPr>
          <p:nvPr/>
        </p:nvCxnSpPr>
        <p:spPr>
          <a:xfrm>
            <a:off x="8187974" y="4587604"/>
            <a:ext cx="751493" cy="48454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1380EC39-2372-D456-B1A1-4768CB8BB78F}"/>
              </a:ext>
            </a:extLst>
          </p:cNvPr>
          <p:cNvCxnSpPr>
            <a:cxnSpLocks/>
            <a:stCxn id="8" idx="3"/>
            <a:endCxn id="10" idx="7"/>
          </p:cNvCxnSpPr>
          <p:nvPr/>
        </p:nvCxnSpPr>
        <p:spPr>
          <a:xfrm flipH="1">
            <a:off x="7088421" y="3639977"/>
            <a:ext cx="887369" cy="132440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D171EF60-E508-24D6-BE40-4C0F08D773AD}"/>
              </a:ext>
            </a:extLst>
          </p:cNvPr>
          <p:cNvCxnSpPr>
            <a:cxnSpLocks/>
            <a:stCxn id="11" idx="3"/>
            <a:endCxn id="10" idx="5"/>
          </p:cNvCxnSpPr>
          <p:nvPr/>
        </p:nvCxnSpPr>
        <p:spPr>
          <a:xfrm flipH="1">
            <a:off x="7088421" y="5179911"/>
            <a:ext cx="189568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4B70254-2685-13AC-5770-BF89FEDFA617}"/>
              </a:ext>
            </a:extLst>
          </p:cNvPr>
          <p:cNvCxnSpPr>
            <a:cxnSpLocks/>
            <a:stCxn id="11" idx="1"/>
            <a:endCxn id="8" idx="5"/>
          </p:cNvCxnSpPr>
          <p:nvPr/>
        </p:nvCxnSpPr>
        <p:spPr>
          <a:xfrm flipH="1" flipV="1">
            <a:off x="8191314" y="3639977"/>
            <a:ext cx="792788" cy="1324408"/>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319218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BFC08-DF3B-032C-F8ED-4B36AD0D71C0}"/>
              </a:ext>
            </a:extLst>
          </p:cNvPr>
          <p:cNvSpPr>
            <a:spLocks noGrp="1"/>
          </p:cNvSpPr>
          <p:nvPr>
            <p:ph type="title"/>
          </p:nvPr>
        </p:nvSpPr>
        <p:spPr/>
        <p:txBody>
          <a:bodyPr/>
          <a:lstStyle/>
          <a:p>
            <a:r>
              <a:rPr lang="en-US" dirty="0"/>
              <a:t>Solution 9</a:t>
            </a:r>
          </a:p>
        </p:txBody>
      </p:sp>
      <p:sp>
        <p:nvSpPr>
          <p:cNvPr id="3" name="Content Placeholder 2">
            <a:extLst>
              <a:ext uri="{FF2B5EF4-FFF2-40B4-BE49-F238E27FC236}">
                <a16:creationId xmlns:a16="http://schemas.microsoft.com/office/drawing/2014/main" id="{B5CB7FB2-7285-454E-6412-69F436D630FC}"/>
              </a:ext>
            </a:extLst>
          </p:cNvPr>
          <p:cNvSpPr>
            <a:spLocks noGrp="1"/>
          </p:cNvSpPr>
          <p:nvPr>
            <p:ph idx="1"/>
          </p:nvPr>
        </p:nvSpPr>
        <p:spPr/>
        <p:txBody>
          <a:bodyPr/>
          <a:lstStyle/>
          <a:p>
            <a:pPr marL="0" indent="0">
              <a:buNone/>
            </a:pPr>
            <a:r>
              <a:rPr lang="en-US" b="1" dirty="0"/>
              <a:t>Solve the instance 5, 1, 2, 10, 6 of the coin-row problem.</a:t>
            </a:r>
          </a:p>
          <a:p>
            <a:pPr marL="0" indent="0">
              <a:buNone/>
            </a:pPr>
            <a:r>
              <a:rPr lang="en-US" b="1" dirty="0"/>
              <a:t>Idea:</a:t>
            </a:r>
          </a:p>
          <a:p>
            <a:r>
              <a:rPr lang="en-US" dirty="0"/>
              <a:t>tm[</a:t>
            </a:r>
            <a:r>
              <a:rPr lang="en-US" dirty="0" err="1"/>
              <a:t>i</a:t>
            </a:r>
            <a:r>
              <a:rPr lang="en-US" dirty="0"/>
              <a:t>]: maximum amount of money obtained by picking up coins up to the </a:t>
            </a:r>
            <a:r>
              <a:rPr lang="en-US" dirty="0" err="1"/>
              <a:t>i-th</a:t>
            </a:r>
            <a:r>
              <a:rPr lang="en-US" dirty="0"/>
              <a:t> position</a:t>
            </a:r>
          </a:p>
          <a:p>
            <a:r>
              <a:rPr lang="en-US" dirty="0"/>
              <a:t>To calculate tm[</a:t>
            </a:r>
            <a:r>
              <a:rPr lang="en-US" dirty="0" err="1"/>
              <a:t>i</a:t>
            </a:r>
            <a:r>
              <a:rPr lang="en-US" dirty="0"/>
              <a:t>]:</a:t>
            </a:r>
          </a:p>
          <a:p>
            <a:pPr lvl="1"/>
            <a:r>
              <a:rPr lang="en-US" b="1" dirty="0"/>
              <a:t>Do not pick up the </a:t>
            </a:r>
            <a:r>
              <a:rPr lang="en-US" b="1" dirty="0" err="1"/>
              <a:t>i-th</a:t>
            </a:r>
            <a:r>
              <a:rPr lang="en-US" b="1" dirty="0"/>
              <a:t> coin</a:t>
            </a:r>
            <a:r>
              <a:rPr lang="en-US" dirty="0"/>
              <a:t>: the maximum amount of money that can be obtained is </a:t>
            </a:r>
            <a:r>
              <a:rPr lang="en-US" b="1" dirty="0"/>
              <a:t>tm[i-1]</a:t>
            </a:r>
            <a:r>
              <a:rPr lang="en-US" dirty="0"/>
              <a:t>. </a:t>
            </a:r>
          </a:p>
          <a:p>
            <a:pPr lvl="1"/>
            <a:r>
              <a:rPr lang="en-US" b="1" dirty="0"/>
              <a:t>Pick up the </a:t>
            </a:r>
            <a:r>
              <a:rPr lang="en-US" b="1" dirty="0" err="1"/>
              <a:t>i-th</a:t>
            </a:r>
            <a:r>
              <a:rPr lang="en-US" b="1" dirty="0"/>
              <a:t> coin</a:t>
            </a:r>
            <a:r>
              <a:rPr lang="en-US" dirty="0"/>
              <a:t>: cannot pick up the i-1-th coin, so the maximum amount of money that can be obtained is </a:t>
            </a:r>
            <a:r>
              <a:rPr lang="en-US" b="1" dirty="0" err="1"/>
              <a:t>c_i</a:t>
            </a:r>
            <a:r>
              <a:rPr lang="en-US" b="1" dirty="0"/>
              <a:t> + tm[i-2]</a:t>
            </a:r>
            <a:r>
              <a:rPr lang="en-US" dirty="0"/>
              <a:t>.</a:t>
            </a:r>
          </a:p>
          <a:p>
            <a:pPr>
              <a:buFont typeface="Symbol" pitchFamily="2" charset="2"/>
              <a:buChar char="Þ"/>
            </a:pPr>
            <a:r>
              <a:rPr lang="en-US" dirty="0"/>
              <a:t> tm[</a:t>
            </a:r>
            <a:r>
              <a:rPr lang="en-US" dirty="0" err="1"/>
              <a:t>i</a:t>
            </a:r>
            <a:r>
              <a:rPr lang="en-US" dirty="0"/>
              <a:t>] = max(tm[i-1], </a:t>
            </a:r>
            <a:r>
              <a:rPr lang="en-US" dirty="0" err="1"/>
              <a:t>c_i</a:t>
            </a:r>
            <a:r>
              <a:rPr lang="en-US" dirty="0"/>
              <a:t> + tm[i-2])</a:t>
            </a:r>
          </a:p>
          <a:p>
            <a:endParaRPr lang="en-US" dirty="0"/>
          </a:p>
        </p:txBody>
      </p:sp>
      <p:sp>
        <p:nvSpPr>
          <p:cNvPr id="4" name="Right Arrow 3">
            <a:extLst>
              <a:ext uri="{FF2B5EF4-FFF2-40B4-BE49-F238E27FC236}">
                <a16:creationId xmlns:a16="http://schemas.microsoft.com/office/drawing/2014/main" id="{2032B74F-DBB2-B7EB-8C59-245C6039EACA}"/>
              </a:ext>
            </a:extLst>
          </p:cNvPr>
          <p:cNvSpPr/>
          <p:nvPr/>
        </p:nvSpPr>
        <p:spPr>
          <a:xfrm>
            <a:off x="6539876" y="5812209"/>
            <a:ext cx="1905000" cy="5154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996DDDCB-4DE5-60AE-9922-621FBA18E08E}"/>
              </a:ext>
            </a:extLst>
          </p:cNvPr>
          <p:cNvSpPr txBox="1"/>
          <p:nvPr/>
        </p:nvSpPr>
        <p:spPr>
          <a:xfrm>
            <a:off x="8508953" y="5812207"/>
            <a:ext cx="2896947" cy="523220"/>
          </a:xfrm>
          <a:prstGeom prst="rect">
            <a:avLst/>
          </a:prstGeom>
          <a:noFill/>
        </p:spPr>
        <p:txBody>
          <a:bodyPr wrap="none" rtlCol="0">
            <a:spAutoFit/>
          </a:bodyPr>
          <a:lstStyle/>
          <a:p>
            <a:pPr algn="ctr"/>
            <a:r>
              <a:rPr lang="en-US" sz="2800" b="1" dirty="0">
                <a:latin typeface="Times New Roman" panose="02020603050405020304" pitchFamily="18" charset="0"/>
                <a:cs typeface="Times New Roman" panose="02020603050405020304" pitchFamily="18" charset="0"/>
              </a:rPr>
              <a:t>See an example…</a:t>
            </a:r>
          </a:p>
        </p:txBody>
      </p:sp>
    </p:spTree>
    <p:extLst>
      <p:ext uri="{BB962C8B-B14F-4D97-AF65-F5344CB8AC3E}">
        <p14:creationId xmlns:p14="http://schemas.microsoft.com/office/powerpoint/2010/main" val="260532837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BFC08-DF3B-032C-F8ED-4B36AD0D71C0}"/>
              </a:ext>
            </a:extLst>
          </p:cNvPr>
          <p:cNvSpPr>
            <a:spLocks noGrp="1"/>
          </p:cNvSpPr>
          <p:nvPr>
            <p:ph type="title"/>
          </p:nvPr>
        </p:nvSpPr>
        <p:spPr/>
        <p:txBody>
          <a:bodyPr/>
          <a:lstStyle/>
          <a:p>
            <a:r>
              <a:rPr lang="en-US" dirty="0"/>
              <a:t>Solution 9</a:t>
            </a:r>
          </a:p>
        </p:txBody>
      </p:sp>
      <p:graphicFrame>
        <p:nvGraphicFramePr>
          <p:cNvPr id="4" name="Table 3">
            <a:extLst>
              <a:ext uri="{FF2B5EF4-FFF2-40B4-BE49-F238E27FC236}">
                <a16:creationId xmlns:a16="http://schemas.microsoft.com/office/drawing/2014/main" id="{242DDD98-4728-B7C7-C7E1-D8E9AF0E0656}"/>
              </a:ext>
            </a:extLst>
          </p:cNvPr>
          <p:cNvGraphicFramePr>
            <a:graphicFrameLocks noGrp="1"/>
          </p:cNvGraphicFramePr>
          <p:nvPr>
            <p:extLst>
              <p:ext uri="{D42A27DB-BD31-4B8C-83A1-F6EECF244321}">
                <p14:modId xmlns:p14="http://schemas.microsoft.com/office/powerpoint/2010/main" val="3904563022"/>
              </p:ext>
            </p:extLst>
          </p:nvPr>
        </p:nvGraphicFramePr>
        <p:xfrm>
          <a:off x="1689320" y="3948323"/>
          <a:ext cx="3252714" cy="629652"/>
        </p:xfrm>
        <a:graphic>
          <a:graphicData uri="http://schemas.openxmlformats.org/drawingml/2006/table">
            <a:tbl>
              <a:tblPr firstRow="1" bandRow="1">
                <a:tableStyleId>{5940675A-B579-460E-94D1-54222C63F5DA}</a:tableStyleId>
              </a:tblPr>
              <a:tblGrid>
                <a:gridCol w="542119">
                  <a:extLst>
                    <a:ext uri="{9D8B030D-6E8A-4147-A177-3AD203B41FA5}">
                      <a16:colId xmlns:a16="http://schemas.microsoft.com/office/drawing/2014/main" val="2296521233"/>
                    </a:ext>
                  </a:extLst>
                </a:gridCol>
                <a:gridCol w="542119">
                  <a:extLst>
                    <a:ext uri="{9D8B030D-6E8A-4147-A177-3AD203B41FA5}">
                      <a16:colId xmlns:a16="http://schemas.microsoft.com/office/drawing/2014/main" val="4101062177"/>
                    </a:ext>
                  </a:extLst>
                </a:gridCol>
                <a:gridCol w="542119">
                  <a:extLst>
                    <a:ext uri="{9D8B030D-6E8A-4147-A177-3AD203B41FA5}">
                      <a16:colId xmlns:a16="http://schemas.microsoft.com/office/drawing/2014/main" val="3226581725"/>
                    </a:ext>
                  </a:extLst>
                </a:gridCol>
                <a:gridCol w="542119">
                  <a:extLst>
                    <a:ext uri="{9D8B030D-6E8A-4147-A177-3AD203B41FA5}">
                      <a16:colId xmlns:a16="http://schemas.microsoft.com/office/drawing/2014/main" val="3352806830"/>
                    </a:ext>
                  </a:extLst>
                </a:gridCol>
                <a:gridCol w="542119">
                  <a:extLst>
                    <a:ext uri="{9D8B030D-6E8A-4147-A177-3AD203B41FA5}">
                      <a16:colId xmlns:a16="http://schemas.microsoft.com/office/drawing/2014/main" val="2301199826"/>
                    </a:ext>
                  </a:extLst>
                </a:gridCol>
                <a:gridCol w="542119">
                  <a:extLst>
                    <a:ext uri="{9D8B030D-6E8A-4147-A177-3AD203B41FA5}">
                      <a16:colId xmlns:a16="http://schemas.microsoft.com/office/drawing/2014/main" val="419253283"/>
                    </a:ext>
                  </a:extLst>
                </a:gridCol>
              </a:tblGrid>
              <a:tr h="629652">
                <a:tc>
                  <a:txBody>
                    <a:bodyPr/>
                    <a:lstStyle/>
                    <a:p>
                      <a:pPr algn="ctr"/>
                      <a:r>
                        <a:rPr lang="en-US" sz="2000" dirty="0">
                          <a:latin typeface="Times New Roman" panose="02020603050405020304" pitchFamily="18" charset="0"/>
                          <a:cs typeface="Times New Roman" panose="02020603050405020304" pitchFamily="18" charset="0"/>
                        </a:rPr>
                        <a:t>0</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5</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1</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2</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10</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6</a:t>
                      </a:r>
                    </a:p>
                  </a:txBody>
                  <a:tcPr anchor="ctr"/>
                </a:tc>
                <a:extLst>
                  <a:ext uri="{0D108BD9-81ED-4DB2-BD59-A6C34878D82A}">
                    <a16:rowId xmlns:a16="http://schemas.microsoft.com/office/drawing/2014/main" val="194228830"/>
                  </a:ext>
                </a:extLst>
              </a:tr>
            </a:tbl>
          </a:graphicData>
        </a:graphic>
      </p:graphicFrame>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83C72594-0E49-CA07-F318-F5B131C8C336}"/>
                  </a:ext>
                </a:extLst>
              </p:cNvPr>
              <p:cNvSpPr txBox="1"/>
              <p:nvPr/>
            </p:nvSpPr>
            <p:spPr>
              <a:xfrm>
                <a:off x="1432901" y="3081863"/>
                <a:ext cx="103983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sz="2800" i="1" dirty="0">
                          <a:latin typeface="Cambria Math" panose="02040503050406030204" pitchFamily="18" charset="0"/>
                          <a:cs typeface="Times New Roman" panose="02020603050405020304" pitchFamily="18" charset="0"/>
                        </a:rPr>
                        <m:t>i</m:t>
                      </m:r>
                      <m:r>
                        <a:rPr lang="vi-VN" sz="2800" i="1" dirty="0">
                          <a:latin typeface="Cambria Math" panose="02040503050406030204" pitchFamily="18" charset="0"/>
                          <a:cs typeface="Times New Roman" panose="02020603050405020304" pitchFamily="18" charset="0"/>
                        </a:rPr>
                        <m:t>=</m:t>
                      </m:r>
                      <m:r>
                        <a:rPr lang="en-AU" sz="2800" i="1" dirty="0">
                          <a:latin typeface="Cambria Math" panose="02040503050406030204" pitchFamily="18" charset="0"/>
                          <a:cs typeface="Times New Roman" panose="02020603050405020304" pitchFamily="18" charset="0"/>
                        </a:rPr>
                        <m:t>0</m:t>
                      </m:r>
                    </m:oMath>
                  </m:oMathPara>
                </a14:m>
                <a:endParaRPr lang="en-US" sz="2800" dirty="0">
                  <a:latin typeface="Times New Roman" panose="02020603050405020304" pitchFamily="18" charset="0"/>
                  <a:cs typeface="Times New Roman" panose="02020603050405020304" pitchFamily="18" charset="0"/>
                </a:endParaRPr>
              </a:p>
            </p:txBody>
          </p:sp>
        </mc:Choice>
        <mc:Fallback xmlns="">
          <p:sp>
            <p:nvSpPr>
              <p:cNvPr id="5" name="TextBox 4">
                <a:extLst>
                  <a:ext uri="{FF2B5EF4-FFF2-40B4-BE49-F238E27FC236}">
                    <a16:creationId xmlns:a16="http://schemas.microsoft.com/office/drawing/2014/main" id="{83C72594-0E49-CA07-F318-F5B131C8C336}"/>
                  </a:ext>
                </a:extLst>
              </p:cNvPr>
              <p:cNvSpPr txBox="1">
                <a:spLocks noRot="1" noChangeAspect="1" noMove="1" noResize="1" noEditPoints="1" noAdjustHandles="1" noChangeArrowheads="1" noChangeShapeType="1" noTextEdit="1"/>
              </p:cNvSpPr>
              <p:nvPr/>
            </p:nvSpPr>
            <p:spPr>
              <a:xfrm>
                <a:off x="1432901" y="3081863"/>
                <a:ext cx="1039836" cy="523220"/>
              </a:xfrm>
              <a:prstGeom prst="rect">
                <a:avLst/>
              </a:prstGeom>
              <a:blipFill>
                <a:blip r:embed="rId2"/>
                <a:stretch>
                  <a:fillRect/>
                </a:stretch>
              </a:blipFill>
            </p:spPr>
            <p:txBody>
              <a:bodyPr/>
              <a:lstStyle/>
              <a:p>
                <a:r>
                  <a:rPr lang="en-US">
                    <a:noFill/>
                  </a:rPr>
                  <a:t> </a:t>
                </a:r>
              </a:p>
            </p:txBody>
          </p:sp>
        </mc:Fallback>
      </mc:AlternateContent>
      <p:cxnSp>
        <p:nvCxnSpPr>
          <p:cNvPr id="11" name="Straight Arrow Connector 10">
            <a:extLst>
              <a:ext uri="{FF2B5EF4-FFF2-40B4-BE49-F238E27FC236}">
                <a16:creationId xmlns:a16="http://schemas.microsoft.com/office/drawing/2014/main" id="{BD180CDF-DBBD-D401-CC87-8A4ED42F9CEF}"/>
              </a:ext>
            </a:extLst>
          </p:cNvPr>
          <p:cNvCxnSpPr>
            <a:cxnSpLocks/>
            <a:stCxn id="5" idx="2"/>
          </p:cNvCxnSpPr>
          <p:nvPr/>
        </p:nvCxnSpPr>
        <p:spPr>
          <a:xfrm>
            <a:off x="1952819" y="3605083"/>
            <a:ext cx="0" cy="343240"/>
          </a:xfrm>
          <a:prstGeom prst="straightConnector1">
            <a:avLst/>
          </a:prstGeom>
          <a:ln w="254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755F8CE8-423C-8B24-DF8B-EB276FC37A4C}"/>
              </a:ext>
            </a:extLst>
          </p:cNvPr>
          <p:cNvSpPr txBox="1"/>
          <p:nvPr/>
        </p:nvSpPr>
        <p:spPr>
          <a:xfrm>
            <a:off x="615019" y="2071632"/>
            <a:ext cx="2114681" cy="523220"/>
          </a:xfrm>
          <a:prstGeom prst="rect">
            <a:avLst/>
          </a:prstGeom>
          <a:noFill/>
        </p:spPr>
        <p:txBody>
          <a:bodyPr wrap="none" rtlCol="0">
            <a:spAutoFit/>
          </a:bodyPr>
          <a:lstStyle/>
          <a:p>
            <a:r>
              <a:rPr lang="en-US" sz="2800" dirty="0">
                <a:latin typeface="Times New Roman" panose="02020603050405020304" pitchFamily="18" charset="0"/>
                <a:cs typeface="Times New Roman" panose="02020603050405020304" pitchFamily="18" charset="0"/>
              </a:rPr>
              <a:t>Initialization:</a:t>
            </a: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85C06711-D6CC-9246-F55E-B340B00CD6FC}"/>
                  </a:ext>
                </a:extLst>
              </p:cNvPr>
              <p:cNvSpPr txBox="1"/>
              <p:nvPr/>
            </p:nvSpPr>
            <p:spPr>
              <a:xfrm>
                <a:off x="2884371" y="2067257"/>
                <a:ext cx="361195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sz="2800" i="1" dirty="0">
                          <a:latin typeface="Cambria Math" panose="02040503050406030204" pitchFamily="18" charset="0"/>
                          <a:cs typeface="Times New Roman" panose="02020603050405020304" pitchFamily="18" charset="0"/>
                        </a:rPr>
                        <m:t>tm</m:t>
                      </m:r>
                      <m:d>
                        <m:dPr>
                          <m:begChr m:val="["/>
                          <m:endChr m:val="]"/>
                          <m:ctrlPr>
                            <a:rPr lang="vi-VN" sz="2800" i="1" dirty="0">
                              <a:latin typeface="Cambria Math" panose="02040503050406030204" pitchFamily="18" charset="0"/>
                              <a:cs typeface="Times New Roman" panose="02020603050405020304" pitchFamily="18" charset="0"/>
                            </a:rPr>
                          </m:ctrlPr>
                        </m:dPr>
                        <m:e>
                          <m:r>
                            <a:rPr lang="vi-VN" sz="2800" i="1" dirty="0">
                              <a:latin typeface="Cambria Math" panose="02040503050406030204" pitchFamily="18" charset="0"/>
                              <a:cs typeface="Times New Roman" panose="02020603050405020304" pitchFamily="18" charset="0"/>
                            </a:rPr>
                            <m:t>0</m:t>
                          </m:r>
                        </m:e>
                      </m:d>
                      <m:r>
                        <a:rPr lang="vi-VN" sz="2800" i="1" dirty="0">
                          <a:latin typeface="Cambria Math" panose="02040503050406030204" pitchFamily="18" charset="0"/>
                          <a:cs typeface="Times New Roman" panose="02020603050405020304" pitchFamily="18" charset="0"/>
                        </a:rPr>
                        <m:t>=</m:t>
                      </m:r>
                      <m:r>
                        <a:rPr lang="en-AU" sz="2800" i="1" dirty="0">
                          <a:latin typeface="Cambria Math" panose="02040503050406030204" pitchFamily="18" charset="0"/>
                          <a:cs typeface="Times New Roman" panose="02020603050405020304" pitchFamily="18" charset="0"/>
                        </a:rPr>
                        <m:t>0,</m:t>
                      </m:r>
                      <m:r>
                        <m:rPr>
                          <m:sty m:val="p"/>
                        </m:rPr>
                        <a:rPr lang="en-US" sz="2800" i="1" dirty="0">
                          <a:latin typeface="Cambria Math" panose="02040503050406030204" pitchFamily="18" charset="0"/>
                          <a:cs typeface="Times New Roman" panose="02020603050405020304" pitchFamily="18" charset="0"/>
                        </a:rPr>
                        <m:t>tm</m:t>
                      </m:r>
                      <m:d>
                        <m:dPr>
                          <m:begChr m:val="["/>
                          <m:endChr m:val="]"/>
                          <m:ctrlPr>
                            <a:rPr lang="vi-VN" sz="2800" i="1" dirty="0">
                              <a:latin typeface="Cambria Math" panose="02040503050406030204" pitchFamily="18" charset="0"/>
                              <a:cs typeface="Times New Roman" panose="02020603050405020304" pitchFamily="18" charset="0"/>
                            </a:rPr>
                          </m:ctrlPr>
                        </m:dPr>
                        <m:e>
                          <m:r>
                            <a:rPr lang="en-AU" sz="2800" i="1" dirty="0">
                              <a:latin typeface="Cambria Math" panose="02040503050406030204" pitchFamily="18" charset="0"/>
                              <a:cs typeface="Times New Roman" panose="02020603050405020304" pitchFamily="18" charset="0"/>
                            </a:rPr>
                            <m:t>1</m:t>
                          </m:r>
                        </m:e>
                      </m:d>
                      <m:r>
                        <a:rPr lang="vi-VN" sz="2800" i="1" dirty="0">
                          <a:latin typeface="Cambria Math" panose="02040503050406030204" pitchFamily="18" charset="0"/>
                          <a:cs typeface="Times New Roman" panose="02020603050405020304" pitchFamily="18" charset="0"/>
                        </a:rPr>
                        <m:t>=5</m:t>
                      </m:r>
                    </m:oMath>
                  </m:oMathPara>
                </a14:m>
                <a:endParaRPr lang="en-US" sz="2800" dirty="0">
                  <a:latin typeface="Times New Roman" panose="02020603050405020304" pitchFamily="18" charset="0"/>
                  <a:cs typeface="Times New Roman" panose="02020603050405020304" pitchFamily="18" charset="0"/>
                </a:endParaRPr>
              </a:p>
            </p:txBody>
          </p:sp>
        </mc:Choice>
        <mc:Fallback xmlns="">
          <p:sp>
            <p:nvSpPr>
              <p:cNvPr id="17" name="TextBox 16">
                <a:extLst>
                  <a:ext uri="{FF2B5EF4-FFF2-40B4-BE49-F238E27FC236}">
                    <a16:creationId xmlns:a16="http://schemas.microsoft.com/office/drawing/2014/main" id="{85C06711-D6CC-9246-F55E-B340B00CD6FC}"/>
                  </a:ext>
                </a:extLst>
              </p:cNvPr>
              <p:cNvSpPr txBox="1">
                <a:spLocks noRot="1" noChangeAspect="1" noMove="1" noResize="1" noEditPoints="1" noAdjustHandles="1" noChangeArrowheads="1" noChangeShapeType="1" noTextEdit="1"/>
              </p:cNvSpPr>
              <p:nvPr/>
            </p:nvSpPr>
            <p:spPr>
              <a:xfrm>
                <a:off x="2884371" y="2067257"/>
                <a:ext cx="3611951" cy="52322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1AD51BFE-12FC-A45E-DE3F-FE5FCFF169BC}"/>
                  </a:ext>
                </a:extLst>
              </p:cNvPr>
              <p:cNvSpPr txBox="1"/>
              <p:nvPr/>
            </p:nvSpPr>
            <p:spPr>
              <a:xfrm>
                <a:off x="1964982" y="4946017"/>
                <a:ext cx="1039836"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sz="2800" i="1" dirty="0">
                          <a:latin typeface="Cambria Math" panose="02040503050406030204" pitchFamily="18" charset="0"/>
                          <a:cs typeface="Times New Roman" panose="02020603050405020304" pitchFamily="18" charset="0"/>
                        </a:rPr>
                        <m:t>i</m:t>
                      </m:r>
                      <m:r>
                        <a:rPr lang="vi-VN" sz="2800" i="1" dirty="0">
                          <a:latin typeface="Cambria Math" panose="02040503050406030204" pitchFamily="18" charset="0"/>
                          <a:cs typeface="Times New Roman" panose="02020603050405020304" pitchFamily="18" charset="0"/>
                        </a:rPr>
                        <m:t>=</m:t>
                      </m:r>
                      <m:r>
                        <a:rPr lang="en-AU" sz="2800" i="1" dirty="0">
                          <a:latin typeface="Cambria Math" panose="02040503050406030204" pitchFamily="18" charset="0"/>
                          <a:cs typeface="Times New Roman" panose="02020603050405020304" pitchFamily="18" charset="0"/>
                        </a:rPr>
                        <m:t>1</m:t>
                      </m:r>
                    </m:oMath>
                  </m:oMathPara>
                </a14:m>
                <a:endParaRPr lang="en-US" sz="2800" dirty="0">
                  <a:latin typeface="Times New Roman" panose="02020603050405020304" pitchFamily="18" charset="0"/>
                  <a:cs typeface="Times New Roman" panose="02020603050405020304" pitchFamily="18" charset="0"/>
                </a:endParaRPr>
              </a:p>
            </p:txBody>
          </p:sp>
        </mc:Choice>
        <mc:Fallback xmlns="">
          <p:sp>
            <p:nvSpPr>
              <p:cNvPr id="18" name="TextBox 17">
                <a:extLst>
                  <a:ext uri="{FF2B5EF4-FFF2-40B4-BE49-F238E27FC236}">
                    <a16:creationId xmlns:a16="http://schemas.microsoft.com/office/drawing/2014/main" id="{1AD51BFE-12FC-A45E-DE3F-FE5FCFF169BC}"/>
                  </a:ext>
                </a:extLst>
              </p:cNvPr>
              <p:cNvSpPr txBox="1">
                <a:spLocks noRot="1" noChangeAspect="1" noMove="1" noResize="1" noEditPoints="1" noAdjustHandles="1" noChangeArrowheads="1" noChangeShapeType="1" noTextEdit="1"/>
              </p:cNvSpPr>
              <p:nvPr/>
            </p:nvSpPr>
            <p:spPr>
              <a:xfrm>
                <a:off x="1964982" y="4946017"/>
                <a:ext cx="1039836" cy="523220"/>
              </a:xfrm>
              <a:prstGeom prst="rect">
                <a:avLst/>
              </a:prstGeom>
              <a:blipFill>
                <a:blip r:embed="rId4"/>
                <a:stretch>
                  <a:fillRect/>
                </a:stretch>
              </a:blipFill>
            </p:spPr>
            <p:txBody>
              <a:bodyPr/>
              <a:lstStyle/>
              <a:p>
                <a:r>
                  <a:rPr lang="en-US">
                    <a:noFill/>
                  </a:rPr>
                  <a:t> </a:t>
                </a:r>
              </a:p>
            </p:txBody>
          </p:sp>
        </mc:Fallback>
      </mc:AlternateContent>
      <p:cxnSp>
        <p:nvCxnSpPr>
          <p:cNvPr id="19" name="Straight Arrow Connector 18">
            <a:extLst>
              <a:ext uri="{FF2B5EF4-FFF2-40B4-BE49-F238E27FC236}">
                <a16:creationId xmlns:a16="http://schemas.microsoft.com/office/drawing/2014/main" id="{0FC27FA6-0BA5-8293-0352-B96415881E65}"/>
              </a:ext>
            </a:extLst>
          </p:cNvPr>
          <p:cNvCxnSpPr>
            <a:cxnSpLocks/>
            <a:stCxn id="18" idx="0"/>
          </p:cNvCxnSpPr>
          <p:nvPr/>
        </p:nvCxnSpPr>
        <p:spPr>
          <a:xfrm flipV="1">
            <a:off x="2484900" y="4577975"/>
            <a:ext cx="0" cy="368042"/>
          </a:xfrm>
          <a:prstGeom prst="straightConnector1">
            <a:avLst/>
          </a:prstGeom>
          <a:ln w="254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550369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BFC08-DF3B-032C-F8ED-4B36AD0D71C0}"/>
              </a:ext>
            </a:extLst>
          </p:cNvPr>
          <p:cNvSpPr>
            <a:spLocks noGrp="1"/>
          </p:cNvSpPr>
          <p:nvPr>
            <p:ph type="title"/>
          </p:nvPr>
        </p:nvSpPr>
        <p:spPr/>
        <p:txBody>
          <a:bodyPr/>
          <a:lstStyle/>
          <a:p>
            <a:r>
              <a:rPr lang="en-US" dirty="0"/>
              <a:t>Solution 9</a:t>
            </a:r>
          </a:p>
        </p:txBody>
      </p:sp>
      <p:graphicFrame>
        <p:nvGraphicFramePr>
          <p:cNvPr id="4" name="Table 3">
            <a:extLst>
              <a:ext uri="{FF2B5EF4-FFF2-40B4-BE49-F238E27FC236}">
                <a16:creationId xmlns:a16="http://schemas.microsoft.com/office/drawing/2014/main" id="{242DDD98-4728-B7C7-C7E1-D8E9AF0E0656}"/>
              </a:ext>
            </a:extLst>
          </p:cNvPr>
          <p:cNvGraphicFramePr>
            <a:graphicFrameLocks noGrp="1"/>
          </p:cNvGraphicFramePr>
          <p:nvPr>
            <p:extLst>
              <p:ext uri="{D42A27DB-BD31-4B8C-83A1-F6EECF244321}">
                <p14:modId xmlns:p14="http://schemas.microsoft.com/office/powerpoint/2010/main" val="1290726463"/>
              </p:ext>
            </p:extLst>
          </p:nvPr>
        </p:nvGraphicFramePr>
        <p:xfrm>
          <a:off x="820023" y="2481384"/>
          <a:ext cx="2632625" cy="629652"/>
        </p:xfrm>
        <a:graphic>
          <a:graphicData uri="http://schemas.openxmlformats.org/drawingml/2006/table">
            <a:tbl>
              <a:tblPr firstRow="1" bandRow="1">
                <a:tableStyleId>{5940675A-B579-460E-94D1-54222C63F5DA}</a:tableStyleId>
              </a:tblPr>
              <a:tblGrid>
                <a:gridCol w="526525">
                  <a:extLst>
                    <a:ext uri="{9D8B030D-6E8A-4147-A177-3AD203B41FA5}">
                      <a16:colId xmlns:a16="http://schemas.microsoft.com/office/drawing/2014/main" val="4101062177"/>
                    </a:ext>
                  </a:extLst>
                </a:gridCol>
                <a:gridCol w="526525">
                  <a:extLst>
                    <a:ext uri="{9D8B030D-6E8A-4147-A177-3AD203B41FA5}">
                      <a16:colId xmlns:a16="http://schemas.microsoft.com/office/drawing/2014/main" val="3226581725"/>
                    </a:ext>
                  </a:extLst>
                </a:gridCol>
                <a:gridCol w="526525">
                  <a:extLst>
                    <a:ext uri="{9D8B030D-6E8A-4147-A177-3AD203B41FA5}">
                      <a16:colId xmlns:a16="http://schemas.microsoft.com/office/drawing/2014/main" val="3352806830"/>
                    </a:ext>
                  </a:extLst>
                </a:gridCol>
                <a:gridCol w="526525">
                  <a:extLst>
                    <a:ext uri="{9D8B030D-6E8A-4147-A177-3AD203B41FA5}">
                      <a16:colId xmlns:a16="http://schemas.microsoft.com/office/drawing/2014/main" val="2301199826"/>
                    </a:ext>
                  </a:extLst>
                </a:gridCol>
                <a:gridCol w="526525">
                  <a:extLst>
                    <a:ext uri="{9D8B030D-6E8A-4147-A177-3AD203B41FA5}">
                      <a16:colId xmlns:a16="http://schemas.microsoft.com/office/drawing/2014/main" val="419253283"/>
                    </a:ext>
                  </a:extLst>
                </a:gridCol>
              </a:tblGrid>
              <a:tr h="629652">
                <a:tc>
                  <a:txBody>
                    <a:bodyPr/>
                    <a:lstStyle/>
                    <a:p>
                      <a:pPr algn="ctr"/>
                      <a:r>
                        <a:rPr lang="en-US" sz="2000" dirty="0">
                          <a:latin typeface="Times New Roman" panose="02020603050405020304" pitchFamily="18" charset="0"/>
                          <a:cs typeface="Times New Roman" panose="02020603050405020304" pitchFamily="18" charset="0"/>
                        </a:rPr>
                        <a:t>5</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1</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2</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10</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6</a:t>
                      </a:r>
                    </a:p>
                  </a:txBody>
                  <a:tcPr anchor="ctr"/>
                </a:tc>
                <a:extLst>
                  <a:ext uri="{0D108BD9-81ED-4DB2-BD59-A6C34878D82A}">
                    <a16:rowId xmlns:a16="http://schemas.microsoft.com/office/drawing/2014/main" val="194228830"/>
                  </a:ext>
                </a:extLst>
              </a:tr>
            </a:tbl>
          </a:graphicData>
        </a:graphic>
      </p:graphicFrame>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83C72594-0E49-CA07-F318-F5B131C8C336}"/>
                  </a:ext>
                </a:extLst>
              </p:cNvPr>
              <p:cNvSpPr txBox="1"/>
              <p:nvPr/>
            </p:nvSpPr>
            <p:spPr>
              <a:xfrm>
                <a:off x="1086794" y="1599759"/>
                <a:ext cx="103983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sz="2800" i="1" dirty="0">
                          <a:latin typeface="Cambria Math" panose="02040503050406030204" pitchFamily="18" charset="0"/>
                          <a:cs typeface="Times New Roman" panose="02020603050405020304" pitchFamily="18" charset="0"/>
                        </a:rPr>
                        <m:t>i</m:t>
                      </m:r>
                      <m:r>
                        <a:rPr lang="vi-VN" sz="2800" i="1" dirty="0">
                          <a:latin typeface="Cambria Math" panose="02040503050406030204" pitchFamily="18" charset="0"/>
                          <a:cs typeface="Times New Roman" panose="02020603050405020304" pitchFamily="18" charset="0"/>
                        </a:rPr>
                        <m:t>=2</m:t>
                      </m:r>
                    </m:oMath>
                  </m:oMathPara>
                </a14:m>
                <a:endParaRPr lang="en-US" sz="2800" dirty="0">
                  <a:latin typeface="Times New Roman" panose="02020603050405020304" pitchFamily="18" charset="0"/>
                  <a:cs typeface="Times New Roman" panose="02020603050405020304" pitchFamily="18" charset="0"/>
                </a:endParaRPr>
              </a:p>
            </p:txBody>
          </p:sp>
        </mc:Choice>
        <mc:Fallback xmlns="">
          <p:sp>
            <p:nvSpPr>
              <p:cNvPr id="5" name="TextBox 4">
                <a:extLst>
                  <a:ext uri="{FF2B5EF4-FFF2-40B4-BE49-F238E27FC236}">
                    <a16:creationId xmlns:a16="http://schemas.microsoft.com/office/drawing/2014/main" id="{83C72594-0E49-CA07-F318-F5B131C8C336}"/>
                  </a:ext>
                </a:extLst>
              </p:cNvPr>
              <p:cNvSpPr txBox="1">
                <a:spLocks noRot="1" noChangeAspect="1" noMove="1" noResize="1" noEditPoints="1" noAdjustHandles="1" noChangeArrowheads="1" noChangeShapeType="1" noTextEdit="1"/>
              </p:cNvSpPr>
              <p:nvPr/>
            </p:nvSpPr>
            <p:spPr>
              <a:xfrm>
                <a:off x="1086794" y="1599759"/>
                <a:ext cx="1039836" cy="523220"/>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E0ED96E6-C80B-B265-59FE-CD5AEFD96895}"/>
                  </a:ext>
                </a:extLst>
              </p:cNvPr>
              <p:cNvSpPr txBox="1"/>
              <p:nvPr/>
            </p:nvSpPr>
            <p:spPr>
              <a:xfrm>
                <a:off x="3716898" y="2318919"/>
                <a:ext cx="6926648" cy="94416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sz="2800" i="1" dirty="0">
                          <a:latin typeface="Cambria Math" panose="02040503050406030204" pitchFamily="18" charset="0"/>
                          <a:cs typeface="Times New Roman" panose="02020603050405020304" pitchFamily="18" charset="0"/>
                        </a:rPr>
                        <m:t>tm</m:t>
                      </m:r>
                      <m:d>
                        <m:dPr>
                          <m:begChr m:val="["/>
                          <m:endChr m:val="]"/>
                          <m:ctrlPr>
                            <a:rPr lang="vi-VN" sz="2800" i="1" dirty="0">
                              <a:latin typeface="Cambria Math" panose="02040503050406030204" pitchFamily="18" charset="0"/>
                              <a:cs typeface="Times New Roman" panose="02020603050405020304" pitchFamily="18" charset="0"/>
                            </a:rPr>
                          </m:ctrlPr>
                        </m:dPr>
                        <m:e>
                          <m:r>
                            <a:rPr lang="vi-VN" sz="2800" i="1" dirty="0">
                              <a:latin typeface="Cambria Math" panose="02040503050406030204" pitchFamily="18" charset="0"/>
                              <a:cs typeface="Times New Roman" panose="02020603050405020304" pitchFamily="18" charset="0"/>
                            </a:rPr>
                            <m:t>2</m:t>
                          </m:r>
                        </m:e>
                      </m:d>
                      <m:r>
                        <a:rPr lang="vi-VN" sz="2800" i="1" dirty="0">
                          <a:latin typeface="Cambria Math" panose="02040503050406030204" pitchFamily="18" charset="0"/>
                          <a:cs typeface="Times New Roman" panose="02020603050405020304" pitchFamily="18" charset="0"/>
                        </a:rPr>
                        <m:t>=</m:t>
                      </m:r>
                      <m:r>
                        <m:rPr>
                          <m:sty m:val="p"/>
                        </m:rPr>
                        <a:rPr lang="vi-VN" sz="2800" i="1" dirty="0">
                          <a:latin typeface="Cambria Math" panose="02040503050406030204" pitchFamily="18" charset="0"/>
                          <a:cs typeface="Times New Roman" panose="02020603050405020304" pitchFamily="18" charset="0"/>
                        </a:rPr>
                        <m:t>max</m:t>
                      </m:r>
                      <m:d>
                        <m:dPr>
                          <m:ctrlPr>
                            <a:rPr lang="vi-VN" sz="2800" i="1" dirty="0">
                              <a:latin typeface="Cambria Math" panose="02040503050406030204" pitchFamily="18" charset="0"/>
                              <a:cs typeface="Times New Roman" panose="02020603050405020304" pitchFamily="18" charset="0"/>
                            </a:rPr>
                          </m:ctrlPr>
                        </m:dPr>
                        <m:e>
                          <m:r>
                            <m:rPr>
                              <m:sty m:val="p"/>
                            </m:rPr>
                            <a:rPr lang="vi-VN" sz="2800" i="1" dirty="0">
                              <a:latin typeface="Cambria Math" panose="02040503050406030204" pitchFamily="18" charset="0"/>
                              <a:cs typeface="Times New Roman" panose="02020603050405020304" pitchFamily="18" charset="0"/>
                            </a:rPr>
                            <m:t>tm</m:t>
                          </m:r>
                          <m:d>
                            <m:dPr>
                              <m:begChr m:val="["/>
                              <m:endChr m:val="]"/>
                              <m:ctrlPr>
                                <a:rPr lang="vi-VN" sz="2800" i="1" dirty="0">
                                  <a:latin typeface="Cambria Math" panose="02040503050406030204" pitchFamily="18" charset="0"/>
                                  <a:cs typeface="Times New Roman" panose="02020603050405020304" pitchFamily="18" charset="0"/>
                                </a:rPr>
                              </m:ctrlPr>
                            </m:dPr>
                            <m:e>
                              <m:r>
                                <a:rPr lang="vi-VN" sz="2800" i="1" dirty="0">
                                  <a:latin typeface="Cambria Math" panose="02040503050406030204" pitchFamily="18" charset="0"/>
                                  <a:cs typeface="Times New Roman" panose="02020603050405020304" pitchFamily="18" charset="0"/>
                                </a:rPr>
                                <m:t>1</m:t>
                              </m:r>
                            </m:e>
                          </m:d>
                          <m:r>
                            <a:rPr lang="vi-VN" sz="2800" i="1" dirty="0">
                              <a:latin typeface="Cambria Math" panose="02040503050406030204" pitchFamily="18" charset="0"/>
                              <a:cs typeface="Times New Roman" panose="02020603050405020304" pitchFamily="18" charset="0"/>
                            </a:rPr>
                            <m:t>, </m:t>
                          </m:r>
                          <m:sSub>
                            <m:sSubPr>
                              <m:ctrlPr>
                                <a:rPr lang="vi-VN" sz="2800" i="1" dirty="0">
                                  <a:latin typeface="Cambria Math" panose="02040503050406030204" pitchFamily="18" charset="0"/>
                                  <a:cs typeface="Times New Roman" panose="02020603050405020304" pitchFamily="18" charset="0"/>
                                </a:rPr>
                              </m:ctrlPr>
                            </m:sSubPr>
                            <m:e>
                              <m:r>
                                <m:rPr>
                                  <m:sty m:val="p"/>
                                </m:rPr>
                                <a:rPr lang="vi-VN" sz="2800" i="1" dirty="0">
                                  <a:latin typeface="Cambria Math" panose="02040503050406030204" pitchFamily="18" charset="0"/>
                                  <a:cs typeface="Times New Roman" panose="02020603050405020304" pitchFamily="18" charset="0"/>
                                </a:rPr>
                                <m:t>c</m:t>
                              </m:r>
                            </m:e>
                            <m:sub>
                              <m:r>
                                <a:rPr lang="vi-VN" sz="2800" i="1" dirty="0">
                                  <a:latin typeface="Cambria Math" panose="02040503050406030204" pitchFamily="18" charset="0"/>
                                  <a:cs typeface="Times New Roman" panose="02020603050405020304" pitchFamily="18" charset="0"/>
                                </a:rPr>
                                <m:t>2</m:t>
                              </m:r>
                            </m:sub>
                          </m:sSub>
                          <m:r>
                            <a:rPr lang="vi-VN" sz="2800" i="1" dirty="0">
                              <a:latin typeface="Cambria Math" panose="02040503050406030204" pitchFamily="18" charset="0"/>
                              <a:cs typeface="Times New Roman" panose="02020603050405020304" pitchFamily="18" charset="0"/>
                            </a:rPr>
                            <m:t>+</m:t>
                          </m:r>
                          <m:r>
                            <m:rPr>
                              <m:sty m:val="p"/>
                            </m:rPr>
                            <a:rPr lang="vi-VN" sz="2800" i="1" dirty="0">
                              <a:latin typeface="Cambria Math" panose="02040503050406030204" pitchFamily="18" charset="0"/>
                              <a:cs typeface="Times New Roman" panose="02020603050405020304" pitchFamily="18" charset="0"/>
                            </a:rPr>
                            <m:t>tm</m:t>
                          </m:r>
                          <m:d>
                            <m:dPr>
                              <m:begChr m:val="["/>
                              <m:endChr m:val="]"/>
                              <m:ctrlPr>
                                <a:rPr lang="vi-VN" sz="2800" i="1" dirty="0">
                                  <a:latin typeface="Cambria Math" panose="02040503050406030204" pitchFamily="18" charset="0"/>
                                  <a:cs typeface="Times New Roman" panose="02020603050405020304" pitchFamily="18" charset="0"/>
                                </a:rPr>
                              </m:ctrlPr>
                            </m:dPr>
                            <m:e>
                              <m:r>
                                <a:rPr lang="vi-VN" sz="2800" i="1" dirty="0">
                                  <a:latin typeface="Cambria Math" panose="02040503050406030204" pitchFamily="18" charset="0"/>
                                  <a:cs typeface="Times New Roman" panose="02020603050405020304" pitchFamily="18" charset="0"/>
                                </a:rPr>
                                <m:t>0</m:t>
                              </m:r>
                            </m:e>
                          </m:d>
                        </m:e>
                      </m:d>
                      <m:r>
                        <a:rPr lang="vi-VN" sz="2800" i="1" dirty="0">
                          <a:latin typeface="Cambria Math" panose="02040503050406030204" pitchFamily="18" charset="0"/>
                          <a:cs typeface="Times New Roman" panose="02020603050405020304" pitchFamily="18" charset="0"/>
                        </a:rPr>
                        <m:t>= </m:t>
                      </m:r>
                      <m:r>
                        <m:rPr>
                          <m:sty m:val="p"/>
                        </m:rPr>
                        <a:rPr lang="vi-VN" sz="2800" i="1" dirty="0">
                          <a:latin typeface="Cambria Math" panose="02040503050406030204" pitchFamily="18" charset="0"/>
                          <a:cs typeface="Times New Roman" panose="02020603050405020304" pitchFamily="18" charset="0"/>
                        </a:rPr>
                        <m:t>max</m:t>
                      </m:r>
                      <m:d>
                        <m:dPr>
                          <m:ctrlPr>
                            <a:rPr lang="vi-VN" sz="2800" i="1" dirty="0">
                              <a:latin typeface="Cambria Math" panose="02040503050406030204" pitchFamily="18" charset="0"/>
                              <a:cs typeface="Times New Roman" panose="02020603050405020304" pitchFamily="18" charset="0"/>
                            </a:rPr>
                          </m:ctrlPr>
                        </m:dPr>
                        <m:e>
                          <m:r>
                            <a:rPr lang="vi-VN" sz="2800" i="1" dirty="0">
                              <a:latin typeface="Cambria Math" panose="02040503050406030204" pitchFamily="18" charset="0"/>
                              <a:cs typeface="Times New Roman" panose="02020603050405020304" pitchFamily="18" charset="0"/>
                            </a:rPr>
                            <m:t>5, </m:t>
                          </m:r>
                          <m:r>
                            <a:rPr lang="en-AU" sz="2800" i="1" dirty="0">
                              <a:latin typeface="Cambria Math" panose="02040503050406030204" pitchFamily="18" charset="0"/>
                              <a:cs typeface="Times New Roman" panose="02020603050405020304" pitchFamily="18" charset="0"/>
                            </a:rPr>
                            <m:t>1</m:t>
                          </m:r>
                          <m:r>
                            <a:rPr lang="vi-VN" sz="2800" i="1" dirty="0">
                              <a:latin typeface="Cambria Math" panose="02040503050406030204" pitchFamily="18" charset="0"/>
                              <a:cs typeface="Times New Roman" panose="02020603050405020304" pitchFamily="18" charset="0"/>
                            </a:rPr>
                            <m:t>+</m:t>
                          </m:r>
                          <m:r>
                            <a:rPr lang="en-AU" sz="2800" i="1" dirty="0">
                              <a:latin typeface="Cambria Math" panose="02040503050406030204" pitchFamily="18" charset="0"/>
                              <a:cs typeface="Times New Roman" panose="02020603050405020304" pitchFamily="18" charset="0"/>
                            </a:rPr>
                            <m:t>0</m:t>
                          </m:r>
                        </m:e>
                      </m:d>
                      <m:r>
                        <a:rPr lang="vi-VN" sz="2800" i="1" dirty="0">
                          <a:latin typeface="Cambria Math" panose="02040503050406030204" pitchFamily="18" charset="0"/>
                          <a:cs typeface="Times New Roman" panose="02020603050405020304" pitchFamily="18" charset="0"/>
                        </a:rPr>
                        <m:t>=</m:t>
                      </m:r>
                      <m:r>
                        <a:rPr lang="en-AU" sz="2800" i="1" dirty="0">
                          <a:latin typeface="Cambria Math" panose="02040503050406030204" pitchFamily="18" charset="0"/>
                          <a:cs typeface="Times New Roman" panose="02020603050405020304" pitchFamily="18" charset="0"/>
                        </a:rPr>
                        <m:t>5</m:t>
                      </m:r>
                    </m:oMath>
                  </m:oMathPara>
                </a14:m>
                <a:endParaRPr lang="en-US" sz="2800" dirty="0">
                  <a:latin typeface="Times New Roman" panose="02020603050405020304" pitchFamily="18" charset="0"/>
                  <a:cs typeface="Times New Roman" panose="02020603050405020304" pitchFamily="18" charset="0"/>
                </a:endParaRPr>
              </a:p>
            </p:txBody>
          </p:sp>
        </mc:Choice>
        <mc:Fallback xmlns="">
          <p:sp>
            <p:nvSpPr>
              <p:cNvPr id="6" name="TextBox 5">
                <a:extLst>
                  <a:ext uri="{FF2B5EF4-FFF2-40B4-BE49-F238E27FC236}">
                    <a16:creationId xmlns:a16="http://schemas.microsoft.com/office/drawing/2014/main" id="{E0ED96E6-C80B-B265-59FE-CD5AEFD96895}"/>
                  </a:ext>
                </a:extLst>
              </p:cNvPr>
              <p:cNvSpPr txBox="1">
                <a:spLocks noRot="1" noChangeAspect="1" noMove="1" noResize="1" noEditPoints="1" noAdjustHandles="1" noChangeArrowheads="1" noChangeShapeType="1" noTextEdit="1"/>
              </p:cNvSpPr>
              <p:nvPr/>
            </p:nvSpPr>
            <p:spPr>
              <a:xfrm>
                <a:off x="3716898" y="2318919"/>
                <a:ext cx="6926648" cy="944169"/>
              </a:xfrm>
              <a:prstGeom prst="rect">
                <a:avLst/>
              </a:prstGeom>
              <a:blipFill>
                <a:blip r:embed="rId3"/>
                <a:stretch>
                  <a:fillRect b="-13333"/>
                </a:stretch>
              </a:blipFill>
            </p:spPr>
            <p:txBody>
              <a:bodyPr/>
              <a:lstStyle/>
              <a:p>
                <a:r>
                  <a:rPr lang="en-US">
                    <a:noFill/>
                  </a:rPr>
                  <a:t> </a:t>
                </a:r>
              </a:p>
            </p:txBody>
          </p:sp>
        </mc:Fallback>
      </mc:AlternateContent>
      <p:graphicFrame>
        <p:nvGraphicFramePr>
          <p:cNvPr id="7" name="Table 6">
            <a:extLst>
              <a:ext uri="{FF2B5EF4-FFF2-40B4-BE49-F238E27FC236}">
                <a16:creationId xmlns:a16="http://schemas.microsoft.com/office/drawing/2014/main" id="{DD588B6D-32C0-2ECE-00FA-5DA9FD69450D}"/>
              </a:ext>
            </a:extLst>
          </p:cNvPr>
          <p:cNvGraphicFramePr>
            <a:graphicFrameLocks noGrp="1"/>
          </p:cNvGraphicFramePr>
          <p:nvPr>
            <p:extLst>
              <p:ext uri="{D42A27DB-BD31-4B8C-83A1-F6EECF244321}">
                <p14:modId xmlns:p14="http://schemas.microsoft.com/office/powerpoint/2010/main" val="624749696"/>
              </p:ext>
            </p:extLst>
          </p:nvPr>
        </p:nvGraphicFramePr>
        <p:xfrm>
          <a:off x="801844" y="4493290"/>
          <a:ext cx="2632625" cy="629652"/>
        </p:xfrm>
        <a:graphic>
          <a:graphicData uri="http://schemas.openxmlformats.org/drawingml/2006/table">
            <a:tbl>
              <a:tblPr firstRow="1" bandRow="1">
                <a:tableStyleId>{5940675A-B579-460E-94D1-54222C63F5DA}</a:tableStyleId>
              </a:tblPr>
              <a:tblGrid>
                <a:gridCol w="526525">
                  <a:extLst>
                    <a:ext uri="{9D8B030D-6E8A-4147-A177-3AD203B41FA5}">
                      <a16:colId xmlns:a16="http://schemas.microsoft.com/office/drawing/2014/main" val="4101062177"/>
                    </a:ext>
                  </a:extLst>
                </a:gridCol>
                <a:gridCol w="526525">
                  <a:extLst>
                    <a:ext uri="{9D8B030D-6E8A-4147-A177-3AD203B41FA5}">
                      <a16:colId xmlns:a16="http://schemas.microsoft.com/office/drawing/2014/main" val="3226581725"/>
                    </a:ext>
                  </a:extLst>
                </a:gridCol>
                <a:gridCol w="526525">
                  <a:extLst>
                    <a:ext uri="{9D8B030D-6E8A-4147-A177-3AD203B41FA5}">
                      <a16:colId xmlns:a16="http://schemas.microsoft.com/office/drawing/2014/main" val="3352806830"/>
                    </a:ext>
                  </a:extLst>
                </a:gridCol>
                <a:gridCol w="526525">
                  <a:extLst>
                    <a:ext uri="{9D8B030D-6E8A-4147-A177-3AD203B41FA5}">
                      <a16:colId xmlns:a16="http://schemas.microsoft.com/office/drawing/2014/main" val="2301199826"/>
                    </a:ext>
                  </a:extLst>
                </a:gridCol>
                <a:gridCol w="526525">
                  <a:extLst>
                    <a:ext uri="{9D8B030D-6E8A-4147-A177-3AD203B41FA5}">
                      <a16:colId xmlns:a16="http://schemas.microsoft.com/office/drawing/2014/main" val="419253283"/>
                    </a:ext>
                  </a:extLst>
                </a:gridCol>
              </a:tblGrid>
              <a:tr h="629652">
                <a:tc>
                  <a:txBody>
                    <a:bodyPr/>
                    <a:lstStyle/>
                    <a:p>
                      <a:pPr algn="ctr"/>
                      <a:r>
                        <a:rPr lang="en-US" sz="2000" dirty="0">
                          <a:latin typeface="Times New Roman" panose="02020603050405020304" pitchFamily="18" charset="0"/>
                          <a:cs typeface="Times New Roman" panose="02020603050405020304" pitchFamily="18" charset="0"/>
                        </a:rPr>
                        <a:t>5</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1</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2</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10</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6</a:t>
                      </a:r>
                    </a:p>
                  </a:txBody>
                  <a:tcPr anchor="ctr"/>
                </a:tc>
                <a:extLst>
                  <a:ext uri="{0D108BD9-81ED-4DB2-BD59-A6C34878D82A}">
                    <a16:rowId xmlns:a16="http://schemas.microsoft.com/office/drawing/2014/main" val="194228830"/>
                  </a:ext>
                </a:extLst>
              </a:tr>
            </a:tbl>
          </a:graphicData>
        </a:graphic>
      </p:graphicFrame>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8BFECE87-C1C6-B6AB-3BE6-576CD9A6B7DA}"/>
                  </a:ext>
                </a:extLst>
              </p:cNvPr>
              <p:cNvSpPr txBox="1"/>
              <p:nvPr/>
            </p:nvSpPr>
            <p:spPr>
              <a:xfrm>
                <a:off x="1592490" y="3524216"/>
                <a:ext cx="103983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sz="2800" i="1" dirty="0">
                          <a:latin typeface="Cambria Math" panose="02040503050406030204" pitchFamily="18" charset="0"/>
                          <a:cs typeface="Times New Roman" panose="02020603050405020304" pitchFamily="18" charset="0"/>
                        </a:rPr>
                        <m:t>i</m:t>
                      </m:r>
                      <m:r>
                        <a:rPr lang="vi-VN" sz="2800" i="1" dirty="0">
                          <a:latin typeface="Cambria Math" panose="02040503050406030204" pitchFamily="18" charset="0"/>
                          <a:cs typeface="Times New Roman" panose="02020603050405020304" pitchFamily="18" charset="0"/>
                        </a:rPr>
                        <m:t>=3</m:t>
                      </m:r>
                    </m:oMath>
                  </m:oMathPara>
                </a14:m>
                <a:endParaRPr lang="en-US" sz="2800" dirty="0">
                  <a:latin typeface="Times New Roman" panose="02020603050405020304" pitchFamily="18" charset="0"/>
                  <a:cs typeface="Times New Roman" panose="02020603050405020304" pitchFamily="18" charset="0"/>
                </a:endParaRPr>
              </a:p>
            </p:txBody>
          </p:sp>
        </mc:Choice>
        <mc:Fallback xmlns="">
          <p:sp>
            <p:nvSpPr>
              <p:cNvPr id="8" name="TextBox 7">
                <a:extLst>
                  <a:ext uri="{FF2B5EF4-FFF2-40B4-BE49-F238E27FC236}">
                    <a16:creationId xmlns:a16="http://schemas.microsoft.com/office/drawing/2014/main" id="{8BFECE87-C1C6-B6AB-3BE6-576CD9A6B7DA}"/>
                  </a:ext>
                </a:extLst>
              </p:cNvPr>
              <p:cNvSpPr txBox="1">
                <a:spLocks noRot="1" noChangeAspect="1" noMove="1" noResize="1" noEditPoints="1" noAdjustHandles="1" noChangeArrowheads="1" noChangeShapeType="1" noTextEdit="1"/>
              </p:cNvSpPr>
              <p:nvPr/>
            </p:nvSpPr>
            <p:spPr>
              <a:xfrm>
                <a:off x="1592490" y="3524216"/>
                <a:ext cx="1039836" cy="523220"/>
              </a:xfrm>
              <a:prstGeom prst="rect">
                <a:avLst/>
              </a:prstGeom>
              <a:blipFill>
                <a:blip r:embed="rId4"/>
                <a:stretch>
                  <a:fillRect/>
                </a:stretch>
              </a:blipFill>
            </p:spPr>
            <p:txBody>
              <a:bodyPr/>
              <a:lstStyle/>
              <a:p>
                <a:r>
                  <a:rPr lang="en-US">
                    <a:noFill/>
                  </a:rPr>
                  <a:t> </a:t>
                </a:r>
              </a:p>
            </p:txBody>
          </p:sp>
        </mc:Fallback>
      </mc:AlternateContent>
      <p:cxnSp>
        <p:nvCxnSpPr>
          <p:cNvPr id="11" name="Straight Arrow Connector 10">
            <a:extLst>
              <a:ext uri="{FF2B5EF4-FFF2-40B4-BE49-F238E27FC236}">
                <a16:creationId xmlns:a16="http://schemas.microsoft.com/office/drawing/2014/main" id="{BD180CDF-DBBD-D401-CC87-8A4ED42F9CEF}"/>
              </a:ext>
            </a:extLst>
          </p:cNvPr>
          <p:cNvCxnSpPr>
            <a:cxnSpLocks/>
            <a:stCxn id="5" idx="2"/>
          </p:cNvCxnSpPr>
          <p:nvPr/>
        </p:nvCxnSpPr>
        <p:spPr>
          <a:xfrm>
            <a:off x="1606712" y="2122979"/>
            <a:ext cx="0" cy="343240"/>
          </a:xfrm>
          <a:prstGeom prst="straightConnector1">
            <a:avLst/>
          </a:prstGeom>
          <a:ln w="254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431D129-6134-F09A-148B-4B2194C0ABEC}"/>
              </a:ext>
            </a:extLst>
          </p:cNvPr>
          <p:cNvCxnSpPr>
            <a:cxnSpLocks/>
            <a:stCxn id="8" idx="2"/>
          </p:cNvCxnSpPr>
          <p:nvPr/>
        </p:nvCxnSpPr>
        <p:spPr>
          <a:xfrm>
            <a:off x="2112408" y="4047436"/>
            <a:ext cx="0" cy="445854"/>
          </a:xfrm>
          <a:prstGeom prst="straightConnector1">
            <a:avLst/>
          </a:prstGeom>
          <a:ln w="254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BC30BD90-98B3-2449-7F68-59D63FF3AF7E}"/>
                  </a:ext>
                </a:extLst>
              </p:cNvPr>
              <p:cNvSpPr txBox="1"/>
              <p:nvPr/>
            </p:nvSpPr>
            <p:spPr>
              <a:xfrm>
                <a:off x="3716898" y="4178775"/>
                <a:ext cx="6926648" cy="94416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sz="2800" i="1" dirty="0">
                          <a:latin typeface="Cambria Math" panose="02040503050406030204" pitchFamily="18" charset="0"/>
                          <a:cs typeface="Times New Roman" panose="02020603050405020304" pitchFamily="18" charset="0"/>
                        </a:rPr>
                        <m:t>tm</m:t>
                      </m:r>
                      <m:d>
                        <m:dPr>
                          <m:begChr m:val="["/>
                          <m:endChr m:val="]"/>
                          <m:ctrlPr>
                            <a:rPr lang="vi-VN" sz="2800" i="1" dirty="0">
                              <a:latin typeface="Cambria Math" panose="02040503050406030204" pitchFamily="18" charset="0"/>
                              <a:cs typeface="Times New Roman" panose="02020603050405020304" pitchFamily="18" charset="0"/>
                            </a:rPr>
                          </m:ctrlPr>
                        </m:dPr>
                        <m:e>
                          <m:r>
                            <a:rPr lang="vi-VN" sz="2800" i="1" dirty="0">
                              <a:latin typeface="Cambria Math" panose="02040503050406030204" pitchFamily="18" charset="0"/>
                              <a:cs typeface="Times New Roman" panose="02020603050405020304" pitchFamily="18" charset="0"/>
                            </a:rPr>
                            <m:t>3</m:t>
                          </m:r>
                        </m:e>
                      </m:d>
                      <m:r>
                        <a:rPr lang="vi-VN" sz="2800" i="1" dirty="0">
                          <a:latin typeface="Cambria Math" panose="02040503050406030204" pitchFamily="18" charset="0"/>
                          <a:cs typeface="Times New Roman" panose="02020603050405020304" pitchFamily="18" charset="0"/>
                        </a:rPr>
                        <m:t>=</m:t>
                      </m:r>
                      <m:r>
                        <m:rPr>
                          <m:sty m:val="p"/>
                        </m:rPr>
                        <a:rPr lang="vi-VN" sz="2800" i="1" dirty="0">
                          <a:latin typeface="Cambria Math" panose="02040503050406030204" pitchFamily="18" charset="0"/>
                          <a:cs typeface="Times New Roman" panose="02020603050405020304" pitchFamily="18" charset="0"/>
                        </a:rPr>
                        <m:t>max</m:t>
                      </m:r>
                      <m:d>
                        <m:dPr>
                          <m:ctrlPr>
                            <a:rPr lang="vi-VN" sz="2800" i="1" dirty="0">
                              <a:latin typeface="Cambria Math" panose="02040503050406030204" pitchFamily="18" charset="0"/>
                              <a:cs typeface="Times New Roman" panose="02020603050405020304" pitchFamily="18" charset="0"/>
                            </a:rPr>
                          </m:ctrlPr>
                        </m:dPr>
                        <m:e>
                          <m:r>
                            <m:rPr>
                              <m:sty m:val="p"/>
                            </m:rPr>
                            <a:rPr lang="vi-VN" sz="2800" i="1" dirty="0">
                              <a:latin typeface="Cambria Math" panose="02040503050406030204" pitchFamily="18" charset="0"/>
                              <a:cs typeface="Times New Roman" panose="02020603050405020304" pitchFamily="18" charset="0"/>
                            </a:rPr>
                            <m:t>tm</m:t>
                          </m:r>
                          <m:d>
                            <m:dPr>
                              <m:begChr m:val="["/>
                              <m:endChr m:val="]"/>
                              <m:ctrlPr>
                                <a:rPr lang="vi-VN" sz="2800" i="1" dirty="0">
                                  <a:latin typeface="Cambria Math" panose="02040503050406030204" pitchFamily="18" charset="0"/>
                                  <a:cs typeface="Times New Roman" panose="02020603050405020304" pitchFamily="18" charset="0"/>
                                </a:rPr>
                              </m:ctrlPr>
                            </m:dPr>
                            <m:e>
                              <m:r>
                                <a:rPr lang="vi-VN" sz="2800" i="1" dirty="0">
                                  <a:latin typeface="Cambria Math" panose="02040503050406030204" pitchFamily="18" charset="0"/>
                                  <a:cs typeface="Times New Roman" panose="02020603050405020304" pitchFamily="18" charset="0"/>
                                </a:rPr>
                                <m:t>2</m:t>
                              </m:r>
                            </m:e>
                          </m:d>
                          <m:r>
                            <a:rPr lang="vi-VN" sz="2800" i="1" dirty="0">
                              <a:latin typeface="Cambria Math" panose="02040503050406030204" pitchFamily="18" charset="0"/>
                              <a:cs typeface="Times New Roman" panose="02020603050405020304" pitchFamily="18" charset="0"/>
                            </a:rPr>
                            <m:t>, </m:t>
                          </m:r>
                          <m:sSub>
                            <m:sSubPr>
                              <m:ctrlPr>
                                <a:rPr lang="vi-VN" sz="2800" i="1" dirty="0">
                                  <a:latin typeface="Cambria Math" panose="02040503050406030204" pitchFamily="18" charset="0"/>
                                  <a:cs typeface="Times New Roman" panose="02020603050405020304" pitchFamily="18" charset="0"/>
                                </a:rPr>
                              </m:ctrlPr>
                            </m:sSubPr>
                            <m:e>
                              <m:r>
                                <m:rPr>
                                  <m:sty m:val="p"/>
                                </m:rPr>
                                <a:rPr lang="vi-VN" sz="2800" i="1" dirty="0">
                                  <a:latin typeface="Cambria Math" panose="02040503050406030204" pitchFamily="18" charset="0"/>
                                  <a:cs typeface="Times New Roman" panose="02020603050405020304" pitchFamily="18" charset="0"/>
                                </a:rPr>
                                <m:t>c</m:t>
                              </m:r>
                            </m:e>
                            <m:sub>
                              <m:r>
                                <a:rPr lang="vi-VN" sz="2800" i="1" dirty="0">
                                  <a:latin typeface="Cambria Math" panose="02040503050406030204" pitchFamily="18" charset="0"/>
                                  <a:cs typeface="Times New Roman" panose="02020603050405020304" pitchFamily="18" charset="0"/>
                                </a:rPr>
                                <m:t>3</m:t>
                              </m:r>
                            </m:sub>
                          </m:sSub>
                          <m:r>
                            <a:rPr lang="vi-VN" sz="2800" i="1" dirty="0">
                              <a:latin typeface="Cambria Math" panose="02040503050406030204" pitchFamily="18" charset="0"/>
                              <a:cs typeface="Times New Roman" panose="02020603050405020304" pitchFamily="18" charset="0"/>
                            </a:rPr>
                            <m:t>+</m:t>
                          </m:r>
                          <m:r>
                            <m:rPr>
                              <m:sty m:val="p"/>
                            </m:rPr>
                            <a:rPr lang="vi-VN" sz="2800" i="1" dirty="0">
                              <a:latin typeface="Cambria Math" panose="02040503050406030204" pitchFamily="18" charset="0"/>
                              <a:cs typeface="Times New Roman" panose="02020603050405020304" pitchFamily="18" charset="0"/>
                            </a:rPr>
                            <m:t>tm</m:t>
                          </m:r>
                          <m:d>
                            <m:dPr>
                              <m:begChr m:val="["/>
                              <m:endChr m:val="]"/>
                              <m:ctrlPr>
                                <a:rPr lang="vi-VN" sz="2800" i="1" dirty="0">
                                  <a:latin typeface="Cambria Math" panose="02040503050406030204" pitchFamily="18" charset="0"/>
                                  <a:cs typeface="Times New Roman" panose="02020603050405020304" pitchFamily="18" charset="0"/>
                                </a:rPr>
                              </m:ctrlPr>
                            </m:dPr>
                            <m:e>
                              <m:r>
                                <a:rPr lang="vi-VN" sz="2800" i="1" dirty="0">
                                  <a:latin typeface="Cambria Math" panose="02040503050406030204" pitchFamily="18" charset="0"/>
                                  <a:cs typeface="Times New Roman" panose="02020603050405020304" pitchFamily="18" charset="0"/>
                                </a:rPr>
                                <m:t>1</m:t>
                              </m:r>
                            </m:e>
                          </m:d>
                        </m:e>
                      </m:d>
                      <m:r>
                        <a:rPr lang="vi-VN" sz="2800" i="1" dirty="0">
                          <a:latin typeface="Cambria Math" panose="02040503050406030204" pitchFamily="18" charset="0"/>
                          <a:cs typeface="Times New Roman" panose="02020603050405020304" pitchFamily="18" charset="0"/>
                        </a:rPr>
                        <m:t>= </m:t>
                      </m:r>
                      <m:r>
                        <m:rPr>
                          <m:sty m:val="p"/>
                        </m:rPr>
                        <a:rPr lang="vi-VN" sz="2800" i="1" dirty="0">
                          <a:latin typeface="Cambria Math" panose="02040503050406030204" pitchFamily="18" charset="0"/>
                          <a:cs typeface="Times New Roman" panose="02020603050405020304" pitchFamily="18" charset="0"/>
                        </a:rPr>
                        <m:t>max</m:t>
                      </m:r>
                      <m:d>
                        <m:dPr>
                          <m:ctrlPr>
                            <a:rPr lang="vi-VN" sz="2800" i="1" dirty="0">
                              <a:latin typeface="Cambria Math" panose="02040503050406030204" pitchFamily="18" charset="0"/>
                              <a:cs typeface="Times New Roman" panose="02020603050405020304" pitchFamily="18" charset="0"/>
                            </a:rPr>
                          </m:ctrlPr>
                        </m:dPr>
                        <m:e>
                          <m:r>
                            <a:rPr lang="en-AU" sz="2800" i="1" dirty="0">
                              <a:latin typeface="Cambria Math" panose="02040503050406030204" pitchFamily="18" charset="0"/>
                              <a:cs typeface="Times New Roman" panose="02020603050405020304" pitchFamily="18" charset="0"/>
                            </a:rPr>
                            <m:t>5</m:t>
                          </m:r>
                          <m:r>
                            <a:rPr lang="vi-VN" sz="2800" i="1" dirty="0">
                              <a:latin typeface="Cambria Math" panose="02040503050406030204" pitchFamily="18" charset="0"/>
                              <a:cs typeface="Times New Roman" panose="02020603050405020304" pitchFamily="18" charset="0"/>
                            </a:rPr>
                            <m:t>, </m:t>
                          </m:r>
                          <m:r>
                            <a:rPr lang="en-AU" sz="2800" i="1" dirty="0">
                              <a:latin typeface="Cambria Math" panose="02040503050406030204" pitchFamily="18" charset="0"/>
                              <a:cs typeface="Times New Roman" panose="02020603050405020304" pitchFamily="18" charset="0"/>
                            </a:rPr>
                            <m:t>2</m:t>
                          </m:r>
                          <m:r>
                            <a:rPr lang="vi-VN" sz="2800" i="1" dirty="0">
                              <a:latin typeface="Cambria Math" panose="02040503050406030204" pitchFamily="18" charset="0"/>
                              <a:cs typeface="Times New Roman" panose="02020603050405020304" pitchFamily="18" charset="0"/>
                            </a:rPr>
                            <m:t>+</m:t>
                          </m:r>
                          <m:r>
                            <a:rPr lang="en-AU" sz="2800" i="1" dirty="0">
                              <a:latin typeface="Cambria Math" panose="02040503050406030204" pitchFamily="18" charset="0"/>
                              <a:cs typeface="Times New Roman" panose="02020603050405020304" pitchFamily="18" charset="0"/>
                            </a:rPr>
                            <m:t>5</m:t>
                          </m:r>
                        </m:e>
                      </m:d>
                      <m:r>
                        <a:rPr lang="vi-VN" sz="2800" i="1" dirty="0">
                          <a:latin typeface="Cambria Math" panose="02040503050406030204" pitchFamily="18" charset="0"/>
                          <a:cs typeface="Times New Roman" panose="02020603050405020304" pitchFamily="18" charset="0"/>
                        </a:rPr>
                        <m:t>=</m:t>
                      </m:r>
                      <m:r>
                        <a:rPr lang="en-AU" sz="2800" i="1" dirty="0">
                          <a:latin typeface="Cambria Math" panose="02040503050406030204" pitchFamily="18" charset="0"/>
                          <a:cs typeface="Times New Roman" panose="02020603050405020304" pitchFamily="18" charset="0"/>
                        </a:rPr>
                        <m:t>7</m:t>
                      </m:r>
                    </m:oMath>
                  </m:oMathPara>
                </a14:m>
                <a:endParaRPr lang="en-US" sz="2800" dirty="0">
                  <a:latin typeface="Times New Roman" panose="02020603050405020304" pitchFamily="18" charset="0"/>
                  <a:cs typeface="Times New Roman" panose="02020603050405020304" pitchFamily="18" charset="0"/>
                </a:endParaRPr>
              </a:p>
            </p:txBody>
          </p:sp>
        </mc:Choice>
        <mc:Fallback xmlns="">
          <p:sp>
            <p:nvSpPr>
              <p:cNvPr id="3" name="TextBox 2">
                <a:extLst>
                  <a:ext uri="{FF2B5EF4-FFF2-40B4-BE49-F238E27FC236}">
                    <a16:creationId xmlns:a16="http://schemas.microsoft.com/office/drawing/2014/main" id="{BC30BD90-98B3-2449-7F68-59D63FF3AF7E}"/>
                  </a:ext>
                </a:extLst>
              </p:cNvPr>
              <p:cNvSpPr txBox="1">
                <a:spLocks noRot="1" noChangeAspect="1" noMove="1" noResize="1" noEditPoints="1" noAdjustHandles="1" noChangeArrowheads="1" noChangeShapeType="1" noTextEdit="1"/>
              </p:cNvSpPr>
              <p:nvPr/>
            </p:nvSpPr>
            <p:spPr>
              <a:xfrm>
                <a:off x="3716898" y="4178775"/>
                <a:ext cx="6926648" cy="944169"/>
              </a:xfrm>
              <a:prstGeom prst="rect">
                <a:avLst/>
              </a:prstGeom>
              <a:blipFill>
                <a:blip r:embed="rId5"/>
                <a:stretch>
                  <a:fillRect b="-131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EF4A6A51-ECA7-D319-842F-12774C2E2EA4}"/>
                  </a:ext>
                </a:extLst>
              </p:cNvPr>
              <p:cNvSpPr txBox="1"/>
              <p:nvPr/>
            </p:nvSpPr>
            <p:spPr>
              <a:xfrm>
                <a:off x="4542690" y="938282"/>
                <a:ext cx="361195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sz="2800" i="1" dirty="0">
                          <a:latin typeface="Cambria Math" panose="02040503050406030204" pitchFamily="18" charset="0"/>
                          <a:cs typeface="Times New Roman" panose="02020603050405020304" pitchFamily="18" charset="0"/>
                        </a:rPr>
                        <m:t>tm</m:t>
                      </m:r>
                      <m:d>
                        <m:dPr>
                          <m:begChr m:val="["/>
                          <m:endChr m:val="]"/>
                          <m:ctrlPr>
                            <a:rPr lang="vi-VN" sz="2800" i="1" dirty="0">
                              <a:latin typeface="Cambria Math" panose="02040503050406030204" pitchFamily="18" charset="0"/>
                              <a:cs typeface="Times New Roman" panose="02020603050405020304" pitchFamily="18" charset="0"/>
                            </a:rPr>
                          </m:ctrlPr>
                        </m:dPr>
                        <m:e>
                          <m:r>
                            <a:rPr lang="vi-VN" sz="2800" i="1" dirty="0">
                              <a:latin typeface="Cambria Math" panose="02040503050406030204" pitchFamily="18" charset="0"/>
                              <a:cs typeface="Times New Roman" panose="02020603050405020304" pitchFamily="18" charset="0"/>
                            </a:rPr>
                            <m:t>0</m:t>
                          </m:r>
                        </m:e>
                      </m:d>
                      <m:r>
                        <a:rPr lang="vi-VN" sz="2800" i="1" dirty="0">
                          <a:latin typeface="Cambria Math" panose="02040503050406030204" pitchFamily="18" charset="0"/>
                          <a:cs typeface="Times New Roman" panose="02020603050405020304" pitchFamily="18" charset="0"/>
                        </a:rPr>
                        <m:t>=</m:t>
                      </m:r>
                      <m:r>
                        <a:rPr lang="en-AU" sz="2800" i="1" dirty="0">
                          <a:latin typeface="Cambria Math" panose="02040503050406030204" pitchFamily="18" charset="0"/>
                          <a:cs typeface="Times New Roman" panose="02020603050405020304" pitchFamily="18" charset="0"/>
                        </a:rPr>
                        <m:t>0,</m:t>
                      </m:r>
                      <m:r>
                        <m:rPr>
                          <m:sty m:val="p"/>
                        </m:rPr>
                        <a:rPr lang="en-US" sz="2800" i="1" dirty="0">
                          <a:latin typeface="Cambria Math" panose="02040503050406030204" pitchFamily="18" charset="0"/>
                          <a:cs typeface="Times New Roman" panose="02020603050405020304" pitchFamily="18" charset="0"/>
                        </a:rPr>
                        <m:t>tm</m:t>
                      </m:r>
                      <m:d>
                        <m:dPr>
                          <m:begChr m:val="["/>
                          <m:endChr m:val="]"/>
                          <m:ctrlPr>
                            <a:rPr lang="vi-VN" sz="2800" i="1" dirty="0">
                              <a:latin typeface="Cambria Math" panose="02040503050406030204" pitchFamily="18" charset="0"/>
                              <a:cs typeface="Times New Roman" panose="02020603050405020304" pitchFamily="18" charset="0"/>
                            </a:rPr>
                          </m:ctrlPr>
                        </m:dPr>
                        <m:e>
                          <m:r>
                            <a:rPr lang="en-AU" sz="2800" i="1" dirty="0">
                              <a:latin typeface="Cambria Math" panose="02040503050406030204" pitchFamily="18" charset="0"/>
                              <a:cs typeface="Times New Roman" panose="02020603050405020304" pitchFamily="18" charset="0"/>
                            </a:rPr>
                            <m:t>1</m:t>
                          </m:r>
                        </m:e>
                      </m:d>
                      <m:r>
                        <a:rPr lang="vi-VN" sz="2800" i="1" dirty="0">
                          <a:latin typeface="Cambria Math" panose="02040503050406030204" pitchFamily="18" charset="0"/>
                          <a:cs typeface="Times New Roman" panose="02020603050405020304" pitchFamily="18" charset="0"/>
                        </a:rPr>
                        <m:t>=5</m:t>
                      </m:r>
                    </m:oMath>
                  </m:oMathPara>
                </a14:m>
                <a:endParaRPr lang="en-US" sz="2800" dirty="0">
                  <a:latin typeface="Times New Roman" panose="02020603050405020304" pitchFamily="18" charset="0"/>
                  <a:cs typeface="Times New Roman" panose="02020603050405020304" pitchFamily="18" charset="0"/>
                </a:endParaRPr>
              </a:p>
            </p:txBody>
          </p:sp>
        </mc:Choice>
        <mc:Fallback xmlns="">
          <p:sp>
            <p:nvSpPr>
              <p:cNvPr id="17" name="TextBox 16">
                <a:extLst>
                  <a:ext uri="{FF2B5EF4-FFF2-40B4-BE49-F238E27FC236}">
                    <a16:creationId xmlns:a16="http://schemas.microsoft.com/office/drawing/2014/main" id="{EF4A6A51-ECA7-D319-842F-12774C2E2EA4}"/>
                  </a:ext>
                </a:extLst>
              </p:cNvPr>
              <p:cNvSpPr txBox="1">
                <a:spLocks noRot="1" noChangeAspect="1" noMove="1" noResize="1" noEditPoints="1" noAdjustHandles="1" noChangeArrowheads="1" noChangeShapeType="1" noTextEdit="1"/>
              </p:cNvSpPr>
              <p:nvPr/>
            </p:nvSpPr>
            <p:spPr>
              <a:xfrm>
                <a:off x="4542690" y="938282"/>
                <a:ext cx="3611951" cy="523220"/>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48462991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BFC08-DF3B-032C-F8ED-4B36AD0D71C0}"/>
              </a:ext>
            </a:extLst>
          </p:cNvPr>
          <p:cNvSpPr>
            <a:spLocks noGrp="1"/>
          </p:cNvSpPr>
          <p:nvPr>
            <p:ph type="title"/>
          </p:nvPr>
        </p:nvSpPr>
        <p:spPr/>
        <p:txBody>
          <a:bodyPr/>
          <a:lstStyle/>
          <a:p>
            <a:r>
              <a:rPr lang="en-US" dirty="0"/>
              <a:t>Solution 9</a:t>
            </a:r>
          </a:p>
        </p:txBody>
      </p:sp>
      <p:graphicFrame>
        <p:nvGraphicFramePr>
          <p:cNvPr id="4" name="Table 3">
            <a:extLst>
              <a:ext uri="{FF2B5EF4-FFF2-40B4-BE49-F238E27FC236}">
                <a16:creationId xmlns:a16="http://schemas.microsoft.com/office/drawing/2014/main" id="{242DDD98-4728-B7C7-C7E1-D8E9AF0E0656}"/>
              </a:ext>
            </a:extLst>
          </p:cNvPr>
          <p:cNvGraphicFramePr>
            <a:graphicFrameLocks noGrp="1"/>
          </p:cNvGraphicFramePr>
          <p:nvPr>
            <p:extLst>
              <p:ext uri="{D42A27DB-BD31-4B8C-83A1-F6EECF244321}">
                <p14:modId xmlns:p14="http://schemas.microsoft.com/office/powerpoint/2010/main" val="1410688607"/>
              </p:ext>
            </p:extLst>
          </p:nvPr>
        </p:nvGraphicFramePr>
        <p:xfrm>
          <a:off x="820023" y="1892449"/>
          <a:ext cx="2632625" cy="629652"/>
        </p:xfrm>
        <a:graphic>
          <a:graphicData uri="http://schemas.openxmlformats.org/drawingml/2006/table">
            <a:tbl>
              <a:tblPr firstRow="1" bandRow="1">
                <a:tableStyleId>{5940675A-B579-460E-94D1-54222C63F5DA}</a:tableStyleId>
              </a:tblPr>
              <a:tblGrid>
                <a:gridCol w="526525">
                  <a:extLst>
                    <a:ext uri="{9D8B030D-6E8A-4147-A177-3AD203B41FA5}">
                      <a16:colId xmlns:a16="http://schemas.microsoft.com/office/drawing/2014/main" val="4101062177"/>
                    </a:ext>
                  </a:extLst>
                </a:gridCol>
                <a:gridCol w="526525">
                  <a:extLst>
                    <a:ext uri="{9D8B030D-6E8A-4147-A177-3AD203B41FA5}">
                      <a16:colId xmlns:a16="http://schemas.microsoft.com/office/drawing/2014/main" val="3226581725"/>
                    </a:ext>
                  </a:extLst>
                </a:gridCol>
                <a:gridCol w="526525">
                  <a:extLst>
                    <a:ext uri="{9D8B030D-6E8A-4147-A177-3AD203B41FA5}">
                      <a16:colId xmlns:a16="http://schemas.microsoft.com/office/drawing/2014/main" val="3352806830"/>
                    </a:ext>
                  </a:extLst>
                </a:gridCol>
                <a:gridCol w="526525">
                  <a:extLst>
                    <a:ext uri="{9D8B030D-6E8A-4147-A177-3AD203B41FA5}">
                      <a16:colId xmlns:a16="http://schemas.microsoft.com/office/drawing/2014/main" val="2301199826"/>
                    </a:ext>
                  </a:extLst>
                </a:gridCol>
                <a:gridCol w="526525">
                  <a:extLst>
                    <a:ext uri="{9D8B030D-6E8A-4147-A177-3AD203B41FA5}">
                      <a16:colId xmlns:a16="http://schemas.microsoft.com/office/drawing/2014/main" val="419253283"/>
                    </a:ext>
                  </a:extLst>
                </a:gridCol>
              </a:tblGrid>
              <a:tr h="629652">
                <a:tc>
                  <a:txBody>
                    <a:bodyPr/>
                    <a:lstStyle/>
                    <a:p>
                      <a:pPr algn="ctr"/>
                      <a:r>
                        <a:rPr lang="en-US" sz="2000" dirty="0">
                          <a:latin typeface="Times New Roman" panose="02020603050405020304" pitchFamily="18" charset="0"/>
                          <a:cs typeface="Times New Roman" panose="02020603050405020304" pitchFamily="18" charset="0"/>
                        </a:rPr>
                        <a:t>5</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1</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2</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10</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6</a:t>
                      </a:r>
                    </a:p>
                  </a:txBody>
                  <a:tcPr anchor="ctr"/>
                </a:tc>
                <a:extLst>
                  <a:ext uri="{0D108BD9-81ED-4DB2-BD59-A6C34878D82A}">
                    <a16:rowId xmlns:a16="http://schemas.microsoft.com/office/drawing/2014/main" val="194228830"/>
                  </a:ext>
                </a:extLst>
              </a:tr>
            </a:tbl>
          </a:graphicData>
        </a:graphic>
      </p:graphicFrame>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83C72594-0E49-CA07-F318-F5B131C8C336}"/>
                  </a:ext>
                </a:extLst>
              </p:cNvPr>
              <p:cNvSpPr txBox="1"/>
              <p:nvPr/>
            </p:nvSpPr>
            <p:spPr>
              <a:xfrm>
                <a:off x="2125182" y="1010824"/>
                <a:ext cx="103983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sz="2800" i="1" dirty="0">
                          <a:latin typeface="Cambria Math" panose="02040503050406030204" pitchFamily="18" charset="0"/>
                          <a:cs typeface="Times New Roman" panose="02020603050405020304" pitchFamily="18" charset="0"/>
                        </a:rPr>
                        <m:t>i</m:t>
                      </m:r>
                      <m:r>
                        <a:rPr lang="vi-VN" sz="2800" i="1" dirty="0">
                          <a:latin typeface="Cambria Math" panose="02040503050406030204" pitchFamily="18" charset="0"/>
                          <a:cs typeface="Times New Roman" panose="02020603050405020304" pitchFamily="18" charset="0"/>
                        </a:rPr>
                        <m:t>=</m:t>
                      </m:r>
                      <m:r>
                        <a:rPr lang="en-AU" sz="2800" i="1" dirty="0">
                          <a:latin typeface="Cambria Math" panose="02040503050406030204" pitchFamily="18" charset="0"/>
                          <a:cs typeface="Times New Roman" panose="02020603050405020304" pitchFamily="18" charset="0"/>
                        </a:rPr>
                        <m:t>4</m:t>
                      </m:r>
                    </m:oMath>
                  </m:oMathPara>
                </a14:m>
                <a:endParaRPr lang="en-US" sz="2800" dirty="0">
                  <a:latin typeface="Times New Roman" panose="02020603050405020304" pitchFamily="18" charset="0"/>
                  <a:cs typeface="Times New Roman" panose="02020603050405020304" pitchFamily="18" charset="0"/>
                </a:endParaRPr>
              </a:p>
            </p:txBody>
          </p:sp>
        </mc:Choice>
        <mc:Fallback xmlns="">
          <p:sp>
            <p:nvSpPr>
              <p:cNvPr id="5" name="TextBox 4">
                <a:extLst>
                  <a:ext uri="{FF2B5EF4-FFF2-40B4-BE49-F238E27FC236}">
                    <a16:creationId xmlns:a16="http://schemas.microsoft.com/office/drawing/2014/main" id="{83C72594-0E49-CA07-F318-F5B131C8C336}"/>
                  </a:ext>
                </a:extLst>
              </p:cNvPr>
              <p:cNvSpPr txBox="1">
                <a:spLocks noRot="1" noChangeAspect="1" noMove="1" noResize="1" noEditPoints="1" noAdjustHandles="1" noChangeArrowheads="1" noChangeShapeType="1" noTextEdit="1"/>
              </p:cNvSpPr>
              <p:nvPr/>
            </p:nvSpPr>
            <p:spPr>
              <a:xfrm>
                <a:off x="2125182" y="1010824"/>
                <a:ext cx="1039836" cy="523220"/>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E0ED96E6-C80B-B265-59FE-CD5AEFD96895}"/>
                  </a:ext>
                </a:extLst>
              </p:cNvPr>
              <p:cNvSpPr txBox="1"/>
              <p:nvPr/>
            </p:nvSpPr>
            <p:spPr>
              <a:xfrm>
                <a:off x="3716898" y="1729984"/>
                <a:ext cx="6926648" cy="94416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sz="2800" i="1" dirty="0">
                          <a:latin typeface="Cambria Math" panose="02040503050406030204" pitchFamily="18" charset="0"/>
                          <a:cs typeface="Times New Roman" panose="02020603050405020304" pitchFamily="18" charset="0"/>
                        </a:rPr>
                        <m:t>tm</m:t>
                      </m:r>
                      <m:d>
                        <m:dPr>
                          <m:begChr m:val="["/>
                          <m:endChr m:val="]"/>
                          <m:ctrlPr>
                            <a:rPr lang="vi-VN" sz="2800" i="1" dirty="0">
                              <a:latin typeface="Cambria Math" panose="02040503050406030204" pitchFamily="18" charset="0"/>
                              <a:cs typeface="Times New Roman" panose="02020603050405020304" pitchFamily="18" charset="0"/>
                            </a:rPr>
                          </m:ctrlPr>
                        </m:dPr>
                        <m:e>
                          <m:r>
                            <a:rPr lang="en-AU" sz="2800" i="1" dirty="0">
                              <a:latin typeface="Cambria Math" panose="02040503050406030204" pitchFamily="18" charset="0"/>
                              <a:cs typeface="Times New Roman" panose="02020603050405020304" pitchFamily="18" charset="0"/>
                            </a:rPr>
                            <m:t>4</m:t>
                          </m:r>
                        </m:e>
                      </m:d>
                      <m:r>
                        <a:rPr lang="vi-VN" sz="2800" i="1" dirty="0">
                          <a:latin typeface="Cambria Math" panose="02040503050406030204" pitchFamily="18" charset="0"/>
                          <a:cs typeface="Times New Roman" panose="02020603050405020304" pitchFamily="18" charset="0"/>
                        </a:rPr>
                        <m:t>=</m:t>
                      </m:r>
                      <m:r>
                        <m:rPr>
                          <m:sty m:val="p"/>
                        </m:rPr>
                        <a:rPr lang="vi-VN" sz="2800" i="1" dirty="0">
                          <a:latin typeface="Cambria Math" panose="02040503050406030204" pitchFamily="18" charset="0"/>
                          <a:cs typeface="Times New Roman" panose="02020603050405020304" pitchFamily="18" charset="0"/>
                        </a:rPr>
                        <m:t>max</m:t>
                      </m:r>
                      <m:d>
                        <m:dPr>
                          <m:ctrlPr>
                            <a:rPr lang="vi-VN" sz="2800" i="1" dirty="0">
                              <a:latin typeface="Cambria Math" panose="02040503050406030204" pitchFamily="18" charset="0"/>
                              <a:cs typeface="Times New Roman" panose="02020603050405020304" pitchFamily="18" charset="0"/>
                            </a:rPr>
                          </m:ctrlPr>
                        </m:dPr>
                        <m:e>
                          <m:r>
                            <m:rPr>
                              <m:sty m:val="p"/>
                            </m:rPr>
                            <a:rPr lang="vi-VN" sz="2800" i="1" dirty="0">
                              <a:latin typeface="Cambria Math" panose="02040503050406030204" pitchFamily="18" charset="0"/>
                              <a:cs typeface="Times New Roman" panose="02020603050405020304" pitchFamily="18" charset="0"/>
                            </a:rPr>
                            <m:t>tm</m:t>
                          </m:r>
                          <m:d>
                            <m:dPr>
                              <m:begChr m:val="["/>
                              <m:endChr m:val="]"/>
                              <m:ctrlPr>
                                <a:rPr lang="vi-VN" sz="2800" i="1" dirty="0">
                                  <a:latin typeface="Cambria Math" panose="02040503050406030204" pitchFamily="18" charset="0"/>
                                  <a:cs typeface="Times New Roman" panose="02020603050405020304" pitchFamily="18" charset="0"/>
                                </a:rPr>
                              </m:ctrlPr>
                            </m:dPr>
                            <m:e>
                              <m:r>
                                <a:rPr lang="en-AU" sz="2800" i="1" dirty="0">
                                  <a:latin typeface="Cambria Math" panose="02040503050406030204" pitchFamily="18" charset="0"/>
                                  <a:cs typeface="Times New Roman" panose="02020603050405020304" pitchFamily="18" charset="0"/>
                                </a:rPr>
                                <m:t>3</m:t>
                              </m:r>
                            </m:e>
                          </m:d>
                          <m:r>
                            <a:rPr lang="vi-VN" sz="2800" i="1" dirty="0">
                              <a:latin typeface="Cambria Math" panose="02040503050406030204" pitchFamily="18" charset="0"/>
                              <a:cs typeface="Times New Roman" panose="02020603050405020304" pitchFamily="18" charset="0"/>
                            </a:rPr>
                            <m:t>, </m:t>
                          </m:r>
                          <m:sSub>
                            <m:sSubPr>
                              <m:ctrlPr>
                                <a:rPr lang="vi-VN" sz="2800" i="1" dirty="0">
                                  <a:latin typeface="Cambria Math" panose="02040503050406030204" pitchFamily="18" charset="0"/>
                                  <a:cs typeface="Times New Roman" panose="02020603050405020304" pitchFamily="18" charset="0"/>
                                </a:rPr>
                              </m:ctrlPr>
                            </m:sSubPr>
                            <m:e>
                              <m:r>
                                <m:rPr>
                                  <m:sty m:val="p"/>
                                </m:rPr>
                                <a:rPr lang="vi-VN" sz="2800" i="1" dirty="0">
                                  <a:latin typeface="Cambria Math" panose="02040503050406030204" pitchFamily="18" charset="0"/>
                                  <a:cs typeface="Times New Roman" panose="02020603050405020304" pitchFamily="18" charset="0"/>
                                </a:rPr>
                                <m:t>c</m:t>
                              </m:r>
                            </m:e>
                            <m:sub>
                              <m:r>
                                <a:rPr lang="en-AU" sz="2800" i="1" dirty="0">
                                  <a:latin typeface="Cambria Math" panose="02040503050406030204" pitchFamily="18" charset="0"/>
                                  <a:cs typeface="Times New Roman" panose="02020603050405020304" pitchFamily="18" charset="0"/>
                                </a:rPr>
                                <m:t>4</m:t>
                              </m:r>
                            </m:sub>
                          </m:sSub>
                          <m:r>
                            <a:rPr lang="vi-VN" sz="2800" i="1" dirty="0">
                              <a:latin typeface="Cambria Math" panose="02040503050406030204" pitchFamily="18" charset="0"/>
                              <a:cs typeface="Times New Roman" panose="02020603050405020304" pitchFamily="18" charset="0"/>
                            </a:rPr>
                            <m:t>+</m:t>
                          </m:r>
                          <m:r>
                            <m:rPr>
                              <m:sty m:val="p"/>
                            </m:rPr>
                            <a:rPr lang="vi-VN" sz="2800" i="1" dirty="0">
                              <a:latin typeface="Cambria Math" panose="02040503050406030204" pitchFamily="18" charset="0"/>
                              <a:cs typeface="Times New Roman" panose="02020603050405020304" pitchFamily="18" charset="0"/>
                            </a:rPr>
                            <m:t>tm</m:t>
                          </m:r>
                          <m:d>
                            <m:dPr>
                              <m:begChr m:val="["/>
                              <m:endChr m:val="]"/>
                              <m:ctrlPr>
                                <a:rPr lang="vi-VN" sz="2800" i="1" dirty="0">
                                  <a:latin typeface="Cambria Math" panose="02040503050406030204" pitchFamily="18" charset="0"/>
                                  <a:cs typeface="Times New Roman" panose="02020603050405020304" pitchFamily="18" charset="0"/>
                                </a:rPr>
                              </m:ctrlPr>
                            </m:dPr>
                            <m:e>
                              <m:r>
                                <a:rPr lang="en-AU" sz="2800" i="1" dirty="0">
                                  <a:latin typeface="Cambria Math" panose="02040503050406030204" pitchFamily="18" charset="0"/>
                                  <a:cs typeface="Times New Roman" panose="02020603050405020304" pitchFamily="18" charset="0"/>
                                </a:rPr>
                                <m:t>2</m:t>
                              </m:r>
                            </m:e>
                          </m:d>
                        </m:e>
                      </m:d>
                      <m:r>
                        <a:rPr lang="vi-VN" sz="2800" i="1" dirty="0">
                          <a:latin typeface="Cambria Math" panose="02040503050406030204" pitchFamily="18" charset="0"/>
                          <a:cs typeface="Times New Roman" panose="02020603050405020304" pitchFamily="18" charset="0"/>
                        </a:rPr>
                        <m:t>= </m:t>
                      </m:r>
                      <m:r>
                        <m:rPr>
                          <m:sty m:val="p"/>
                        </m:rPr>
                        <a:rPr lang="vi-VN" sz="2800" i="1" dirty="0">
                          <a:latin typeface="Cambria Math" panose="02040503050406030204" pitchFamily="18" charset="0"/>
                          <a:cs typeface="Times New Roman" panose="02020603050405020304" pitchFamily="18" charset="0"/>
                        </a:rPr>
                        <m:t>max</m:t>
                      </m:r>
                      <m:d>
                        <m:dPr>
                          <m:ctrlPr>
                            <a:rPr lang="vi-VN" sz="2800" i="1" dirty="0">
                              <a:latin typeface="Cambria Math" panose="02040503050406030204" pitchFamily="18" charset="0"/>
                              <a:cs typeface="Times New Roman" panose="02020603050405020304" pitchFamily="18" charset="0"/>
                            </a:rPr>
                          </m:ctrlPr>
                        </m:dPr>
                        <m:e>
                          <m:r>
                            <a:rPr lang="en-AU" sz="2800" i="1" dirty="0">
                              <a:latin typeface="Cambria Math" panose="02040503050406030204" pitchFamily="18" charset="0"/>
                              <a:cs typeface="Times New Roman" panose="02020603050405020304" pitchFamily="18" charset="0"/>
                            </a:rPr>
                            <m:t>7</m:t>
                          </m:r>
                          <m:r>
                            <a:rPr lang="vi-VN" sz="2800" i="1" dirty="0">
                              <a:latin typeface="Cambria Math" panose="02040503050406030204" pitchFamily="18" charset="0"/>
                              <a:cs typeface="Times New Roman" panose="02020603050405020304" pitchFamily="18" charset="0"/>
                            </a:rPr>
                            <m:t>, </m:t>
                          </m:r>
                          <m:r>
                            <a:rPr lang="en-AU" sz="2800" i="1" dirty="0">
                              <a:latin typeface="Cambria Math" panose="02040503050406030204" pitchFamily="18" charset="0"/>
                              <a:cs typeface="Times New Roman" panose="02020603050405020304" pitchFamily="18" charset="0"/>
                            </a:rPr>
                            <m:t>10</m:t>
                          </m:r>
                          <m:r>
                            <a:rPr lang="vi-VN" sz="2800" i="1" dirty="0">
                              <a:latin typeface="Cambria Math" panose="02040503050406030204" pitchFamily="18" charset="0"/>
                              <a:cs typeface="Times New Roman" panose="02020603050405020304" pitchFamily="18" charset="0"/>
                            </a:rPr>
                            <m:t>+</m:t>
                          </m:r>
                          <m:r>
                            <a:rPr lang="en-AU" sz="2800" i="1" dirty="0">
                              <a:latin typeface="Cambria Math" panose="02040503050406030204" pitchFamily="18" charset="0"/>
                              <a:cs typeface="Times New Roman" panose="02020603050405020304" pitchFamily="18" charset="0"/>
                            </a:rPr>
                            <m:t>5</m:t>
                          </m:r>
                        </m:e>
                      </m:d>
                      <m:r>
                        <a:rPr lang="vi-VN" sz="2800" i="1" dirty="0">
                          <a:latin typeface="Cambria Math" panose="02040503050406030204" pitchFamily="18" charset="0"/>
                          <a:cs typeface="Times New Roman" panose="02020603050405020304" pitchFamily="18" charset="0"/>
                        </a:rPr>
                        <m:t>=</m:t>
                      </m:r>
                      <m:r>
                        <a:rPr lang="en-AU" sz="2800" i="1" dirty="0">
                          <a:latin typeface="Cambria Math" panose="02040503050406030204" pitchFamily="18" charset="0"/>
                          <a:cs typeface="Times New Roman" panose="02020603050405020304" pitchFamily="18" charset="0"/>
                        </a:rPr>
                        <m:t>15</m:t>
                      </m:r>
                    </m:oMath>
                  </m:oMathPara>
                </a14:m>
                <a:endParaRPr lang="en-US" sz="2800" dirty="0">
                  <a:latin typeface="Times New Roman" panose="02020603050405020304" pitchFamily="18" charset="0"/>
                  <a:cs typeface="Times New Roman" panose="02020603050405020304" pitchFamily="18" charset="0"/>
                </a:endParaRPr>
              </a:p>
            </p:txBody>
          </p:sp>
        </mc:Choice>
        <mc:Fallback xmlns="">
          <p:sp>
            <p:nvSpPr>
              <p:cNvPr id="6" name="TextBox 5">
                <a:extLst>
                  <a:ext uri="{FF2B5EF4-FFF2-40B4-BE49-F238E27FC236}">
                    <a16:creationId xmlns:a16="http://schemas.microsoft.com/office/drawing/2014/main" id="{E0ED96E6-C80B-B265-59FE-CD5AEFD96895}"/>
                  </a:ext>
                </a:extLst>
              </p:cNvPr>
              <p:cNvSpPr txBox="1">
                <a:spLocks noRot="1" noChangeAspect="1" noMove="1" noResize="1" noEditPoints="1" noAdjustHandles="1" noChangeArrowheads="1" noChangeShapeType="1" noTextEdit="1"/>
              </p:cNvSpPr>
              <p:nvPr/>
            </p:nvSpPr>
            <p:spPr>
              <a:xfrm>
                <a:off x="3716898" y="1729984"/>
                <a:ext cx="6926648" cy="944169"/>
              </a:xfrm>
              <a:prstGeom prst="rect">
                <a:avLst/>
              </a:prstGeom>
              <a:blipFill>
                <a:blip r:embed="rId3"/>
                <a:stretch>
                  <a:fillRect b="-13333"/>
                </a:stretch>
              </a:blipFill>
            </p:spPr>
            <p:txBody>
              <a:bodyPr/>
              <a:lstStyle/>
              <a:p>
                <a:r>
                  <a:rPr lang="en-US">
                    <a:noFill/>
                  </a:rPr>
                  <a:t> </a:t>
                </a:r>
              </a:p>
            </p:txBody>
          </p:sp>
        </mc:Fallback>
      </mc:AlternateContent>
      <p:graphicFrame>
        <p:nvGraphicFramePr>
          <p:cNvPr id="7" name="Table 6">
            <a:extLst>
              <a:ext uri="{FF2B5EF4-FFF2-40B4-BE49-F238E27FC236}">
                <a16:creationId xmlns:a16="http://schemas.microsoft.com/office/drawing/2014/main" id="{DD588B6D-32C0-2ECE-00FA-5DA9FD69450D}"/>
              </a:ext>
            </a:extLst>
          </p:cNvPr>
          <p:cNvGraphicFramePr>
            <a:graphicFrameLocks noGrp="1"/>
          </p:cNvGraphicFramePr>
          <p:nvPr>
            <p:extLst>
              <p:ext uri="{D42A27DB-BD31-4B8C-83A1-F6EECF244321}">
                <p14:modId xmlns:p14="http://schemas.microsoft.com/office/powerpoint/2010/main" val="3216155830"/>
              </p:ext>
            </p:extLst>
          </p:nvPr>
        </p:nvGraphicFramePr>
        <p:xfrm>
          <a:off x="801844" y="3904355"/>
          <a:ext cx="2632625" cy="629652"/>
        </p:xfrm>
        <a:graphic>
          <a:graphicData uri="http://schemas.openxmlformats.org/drawingml/2006/table">
            <a:tbl>
              <a:tblPr firstRow="1" bandRow="1">
                <a:tableStyleId>{5940675A-B579-460E-94D1-54222C63F5DA}</a:tableStyleId>
              </a:tblPr>
              <a:tblGrid>
                <a:gridCol w="526525">
                  <a:extLst>
                    <a:ext uri="{9D8B030D-6E8A-4147-A177-3AD203B41FA5}">
                      <a16:colId xmlns:a16="http://schemas.microsoft.com/office/drawing/2014/main" val="4101062177"/>
                    </a:ext>
                  </a:extLst>
                </a:gridCol>
                <a:gridCol w="526525">
                  <a:extLst>
                    <a:ext uri="{9D8B030D-6E8A-4147-A177-3AD203B41FA5}">
                      <a16:colId xmlns:a16="http://schemas.microsoft.com/office/drawing/2014/main" val="3226581725"/>
                    </a:ext>
                  </a:extLst>
                </a:gridCol>
                <a:gridCol w="526525">
                  <a:extLst>
                    <a:ext uri="{9D8B030D-6E8A-4147-A177-3AD203B41FA5}">
                      <a16:colId xmlns:a16="http://schemas.microsoft.com/office/drawing/2014/main" val="3352806830"/>
                    </a:ext>
                  </a:extLst>
                </a:gridCol>
                <a:gridCol w="526525">
                  <a:extLst>
                    <a:ext uri="{9D8B030D-6E8A-4147-A177-3AD203B41FA5}">
                      <a16:colId xmlns:a16="http://schemas.microsoft.com/office/drawing/2014/main" val="2301199826"/>
                    </a:ext>
                  </a:extLst>
                </a:gridCol>
                <a:gridCol w="526525">
                  <a:extLst>
                    <a:ext uri="{9D8B030D-6E8A-4147-A177-3AD203B41FA5}">
                      <a16:colId xmlns:a16="http://schemas.microsoft.com/office/drawing/2014/main" val="419253283"/>
                    </a:ext>
                  </a:extLst>
                </a:gridCol>
              </a:tblGrid>
              <a:tr h="629652">
                <a:tc>
                  <a:txBody>
                    <a:bodyPr/>
                    <a:lstStyle/>
                    <a:p>
                      <a:pPr algn="ctr"/>
                      <a:r>
                        <a:rPr lang="en-US" sz="2000" dirty="0">
                          <a:latin typeface="Times New Roman" panose="02020603050405020304" pitchFamily="18" charset="0"/>
                          <a:cs typeface="Times New Roman" panose="02020603050405020304" pitchFamily="18" charset="0"/>
                        </a:rPr>
                        <a:t>5</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1</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2</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10</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6</a:t>
                      </a:r>
                    </a:p>
                  </a:txBody>
                  <a:tcPr anchor="ctr"/>
                </a:tc>
                <a:extLst>
                  <a:ext uri="{0D108BD9-81ED-4DB2-BD59-A6C34878D82A}">
                    <a16:rowId xmlns:a16="http://schemas.microsoft.com/office/drawing/2014/main" val="194228830"/>
                  </a:ext>
                </a:extLst>
              </a:tr>
            </a:tbl>
          </a:graphicData>
        </a:graphic>
      </p:graphicFrame>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8BFECE87-C1C6-B6AB-3BE6-576CD9A6B7DA}"/>
                  </a:ext>
                </a:extLst>
              </p:cNvPr>
              <p:cNvSpPr txBox="1"/>
              <p:nvPr/>
            </p:nvSpPr>
            <p:spPr>
              <a:xfrm>
                <a:off x="2646376" y="2935281"/>
                <a:ext cx="103983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sz="2800" i="1" dirty="0">
                          <a:latin typeface="Cambria Math" panose="02040503050406030204" pitchFamily="18" charset="0"/>
                          <a:cs typeface="Times New Roman" panose="02020603050405020304" pitchFamily="18" charset="0"/>
                        </a:rPr>
                        <m:t>i</m:t>
                      </m:r>
                      <m:r>
                        <a:rPr lang="vi-VN" sz="2800" i="1" dirty="0">
                          <a:latin typeface="Cambria Math" panose="02040503050406030204" pitchFamily="18" charset="0"/>
                          <a:cs typeface="Times New Roman" panose="02020603050405020304" pitchFamily="18" charset="0"/>
                        </a:rPr>
                        <m:t>=</m:t>
                      </m:r>
                      <m:r>
                        <a:rPr lang="en-AU" sz="2800" i="1" dirty="0">
                          <a:latin typeface="Cambria Math" panose="02040503050406030204" pitchFamily="18" charset="0"/>
                          <a:cs typeface="Times New Roman" panose="02020603050405020304" pitchFamily="18" charset="0"/>
                        </a:rPr>
                        <m:t>5</m:t>
                      </m:r>
                    </m:oMath>
                  </m:oMathPara>
                </a14:m>
                <a:endParaRPr lang="en-US" sz="2800" dirty="0">
                  <a:latin typeface="Times New Roman" panose="02020603050405020304" pitchFamily="18" charset="0"/>
                  <a:cs typeface="Times New Roman" panose="02020603050405020304" pitchFamily="18" charset="0"/>
                </a:endParaRPr>
              </a:p>
            </p:txBody>
          </p:sp>
        </mc:Choice>
        <mc:Fallback xmlns="">
          <p:sp>
            <p:nvSpPr>
              <p:cNvPr id="8" name="TextBox 7">
                <a:extLst>
                  <a:ext uri="{FF2B5EF4-FFF2-40B4-BE49-F238E27FC236}">
                    <a16:creationId xmlns:a16="http://schemas.microsoft.com/office/drawing/2014/main" id="{8BFECE87-C1C6-B6AB-3BE6-576CD9A6B7DA}"/>
                  </a:ext>
                </a:extLst>
              </p:cNvPr>
              <p:cNvSpPr txBox="1">
                <a:spLocks noRot="1" noChangeAspect="1" noMove="1" noResize="1" noEditPoints="1" noAdjustHandles="1" noChangeArrowheads="1" noChangeShapeType="1" noTextEdit="1"/>
              </p:cNvSpPr>
              <p:nvPr/>
            </p:nvSpPr>
            <p:spPr>
              <a:xfrm>
                <a:off x="2646376" y="2935281"/>
                <a:ext cx="1039836" cy="523220"/>
              </a:xfrm>
              <a:prstGeom prst="rect">
                <a:avLst/>
              </a:prstGeom>
              <a:blipFill>
                <a:blip r:embed="rId4"/>
                <a:stretch>
                  <a:fillRect/>
                </a:stretch>
              </a:blipFill>
            </p:spPr>
            <p:txBody>
              <a:bodyPr/>
              <a:lstStyle/>
              <a:p>
                <a:r>
                  <a:rPr lang="en-US">
                    <a:noFill/>
                  </a:rPr>
                  <a:t> </a:t>
                </a:r>
              </a:p>
            </p:txBody>
          </p:sp>
        </mc:Fallback>
      </mc:AlternateContent>
      <p:cxnSp>
        <p:nvCxnSpPr>
          <p:cNvPr id="11" name="Straight Arrow Connector 10">
            <a:extLst>
              <a:ext uri="{FF2B5EF4-FFF2-40B4-BE49-F238E27FC236}">
                <a16:creationId xmlns:a16="http://schemas.microsoft.com/office/drawing/2014/main" id="{BD180CDF-DBBD-D401-CC87-8A4ED42F9CEF}"/>
              </a:ext>
            </a:extLst>
          </p:cNvPr>
          <p:cNvCxnSpPr>
            <a:cxnSpLocks/>
            <a:stCxn id="5" idx="2"/>
          </p:cNvCxnSpPr>
          <p:nvPr/>
        </p:nvCxnSpPr>
        <p:spPr>
          <a:xfrm>
            <a:off x="2645100" y="1534044"/>
            <a:ext cx="0" cy="343240"/>
          </a:xfrm>
          <a:prstGeom prst="straightConnector1">
            <a:avLst/>
          </a:prstGeom>
          <a:ln w="254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431D129-6134-F09A-148B-4B2194C0ABEC}"/>
              </a:ext>
            </a:extLst>
          </p:cNvPr>
          <p:cNvCxnSpPr>
            <a:cxnSpLocks/>
            <a:stCxn id="8" idx="2"/>
          </p:cNvCxnSpPr>
          <p:nvPr/>
        </p:nvCxnSpPr>
        <p:spPr>
          <a:xfrm>
            <a:off x="3166294" y="3458501"/>
            <a:ext cx="0" cy="445854"/>
          </a:xfrm>
          <a:prstGeom prst="straightConnector1">
            <a:avLst/>
          </a:prstGeom>
          <a:ln w="254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BC30BD90-98B3-2449-7F68-59D63FF3AF7E}"/>
                  </a:ext>
                </a:extLst>
              </p:cNvPr>
              <p:cNvSpPr txBox="1"/>
              <p:nvPr/>
            </p:nvSpPr>
            <p:spPr>
              <a:xfrm>
                <a:off x="3716898" y="3405803"/>
                <a:ext cx="6926648" cy="94416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sz="2800" i="1" dirty="0">
                          <a:latin typeface="Cambria Math" panose="02040503050406030204" pitchFamily="18" charset="0"/>
                          <a:cs typeface="Times New Roman" panose="02020603050405020304" pitchFamily="18" charset="0"/>
                        </a:rPr>
                        <m:t>tm</m:t>
                      </m:r>
                      <m:d>
                        <m:dPr>
                          <m:begChr m:val="["/>
                          <m:endChr m:val="]"/>
                          <m:ctrlPr>
                            <a:rPr lang="vi-VN" sz="2800" i="1" dirty="0">
                              <a:latin typeface="Cambria Math" panose="02040503050406030204" pitchFamily="18" charset="0"/>
                              <a:cs typeface="Times New Roman" panose="02020603050405020304" pitchFamily="18" charset="0"/>
                            </a:rPr>
                          </m:ctrlPr>
                        </m:dPr>
                        <m:e>
                          <m:r>
                            <a:rPr lang="en-AU" sz="2800" i="1" dirty="0">
                              <a:latin typeface="Cambria Math" panose="02040503050406030204" pitchFamily="18" charset="0"/>
                              <a:cs typeface="Times New Roman" panose="02020603050405020304" pitchFamily="18" charset="0"/>
                            </a:rPr>
                            <m:t>5</m:t>
                          </m:r>
                        </m:e>
                      </m:d>
                      <m:r>
                        <a:rPr lang="vi-VN" sz="2800" i="1" dirty="0">
                          <a:latin typeface="Cambria Math" panose="02040503050406030204" pitchFamily="18" charset="0"/>
                          <a:cs typeface="Times New Roman" panose="02020603050405020304" pitchFamily="18" charset="0"/>
                        </a:rPr>
                        <m:t>=</m:t>
                      </m:r>
                      <m:r>
                        <m:rPr>
                          <m:sty m:val="p"/>
                        </m:rPr>
                        <a:rPr lang="vi-VN" sz="2800" i="1" dirty="0">
                          <a:latin typeface="Cambria Math" panose="02040503050406030204" pitchFamily="18" charset="0"/>
                          <a:cs typeface="Times New Roman" panose="02020603050405020304" pitchFamily="18" charset="0"/>
                        </a:rPr>
                        <m:t>max</m:t>
                      </m:r>
                      <m:d>
                        <m:dPr>
                          <m:ctrlPr>
                            <a:rPr lang="vi-VN" sz="2800" i="1" dirty="0">
                              <a:latin typeface="Cambria Math" panose="02040503050406030204" pitchFamily="18" charset="0"/>
                              <a:cs typeface="Times New Roman" panose="02020603050405020304" pitchFamily="18" charset="0"/>
                            </a:rPr>
                          </m:ctrlPr>
                        </m:dPr>
                        <m:e>
                          <m:r>
                            <m:rPr>
                              <m:sty m:val="p"/>
                            </m:rPr>
                            <a:rPr lang="vi-VN" sz="2800" i="1" dirty="0">
                              <a:latin typeface="Cambria Math" panose="02040503050406030204" pitchFamily="18" charset="0"/>
                              <a:cs typeface="Times New Roman" panose="02020603050405020304" pitchFamily="18" charset="0"/>
                            </a:rPr>
                            <m:t>tm</m:t>
                          </m:r>
                          <m:d>
                            <m:dPr>
                              <m:begChr m:val="["/>
                              <m:endChr m:val="]"/>
                              <m:ctrlPr>
                                <a:rPr lang="vi-VN" sz="2800" i="1" dirty="0">
                                  <a:latin typeface="Cambria Math" panose="02040503050406030204" pitchFamily="18" charset="0"/>
                                  <a:cs typeface="Times New Roman" panose="02020603050405020304" pitchFamily="18" charset="0"/>
                                </a:rPr>
                              </m:ctrlPr>
                            </m:dPr>
                            <m:e>
                              <m:r>
                                <a:rPr lang="en-AU" sz="2800" i="1" dirty="0">
                                  <a:latin typeface="Cambria Math" panose="02040503050406030204" pitchFamily="18" charset="0"/>
                                  <a:cs typeface="Times New Roman" panose="02020603050405020304" pitchFamily="18" charset="0"/>
                                </a:rPr>
                                <m:t>4</m:t>
                              </m:r>
                            </m:e>
                          </m:d>
                          <m:r>
                            <a:rPr lang="vi-VN" sz="2800" i="1" dirty="0">
                              <a:latin typeface="Cambria Math" panose="02040503050406030204" pitchFamily="18" charset="0"/>
                              <a:cs typeface="Times New Roman" panose="02020603050405020304" pitchFamily="18" charset="0"/>
                            </a:rPr>
                            <m:t>, </m:t>
                          </m:r>
                          <m:sSub>
                            <m:sSubPr>
                              <m:ctrlPr>
                                <a:rPr lang="vi-VN" sz="2800" i="1" dirty="0">
                                  <a:latin typeface="Cambria Math" panose="02040503050406030204" pitchFamily="18" charset="0"/>
                                  <a:cs typeface="Times New Roman" panose="02020603050405020304" pitchFamily="18" charset="0"/>
                                </a:rPr>
                              </m:ctrlPr>
                            </m:sSubPr>
                            <m:e>
                              <m:r>
                                <m:rPr>
                                  <m:sty m:val="p"/>
                                </m:rPr>
                                <a:rPr lang="vi-VN" sz="2800" i="1" dirty="0">
                                  <a:latin typeface="Cambria Math" panose="02040503050406030204" pitchFamily="18" charset="0"/>
                                  <a:cs typeface="Times New Roman" panose="02020603050405020304" pitchFamily="18" charset="0"/>
                                </a:rPr>
                                <m:t>c</m:t>
                              </m:r>
                            </m:e>
                            <m:sub>
                              <m:r>
                                <a:rPr lang="en-AU" sz="2800" i="1" dirty="0">
                                  <a:latin typeface="Cambria Math" panose="02040503050406030204" pitchFamily="18" charset="0"/>
                                  <a:cs typeface="Times New Roman" panose="02020603050405020304" pitchFamily="18" charset="0"/>
                                </a:rPr>
                                <m:t>5</m:t>
                              </m:r>
                            </m:sub>
                          </m:sSub>
                          <m:r>
                            <a:rPr lang="vi-VN" sz="2800" i="1" dirty="0">
                              <a:latin typeface="Cambria Math" panose="02040503050406030204" pitchFamily="18" charset="0"/>
                              <a:cs typeface="Times New Roman" panose="02020603050405020304" pitchFamily="18" charset="0"/>
                            </a:rPr>
                            <m:t>+</m:t>
                          </m:r>
                          <m:r>
                            <m:rPr>
                              <m:sty m:val="p"/>
                            </m:rPr>
                            <a:rPr lang="vi-VN" sz="2800" i="1" dirty="0">
                              <a:latin typeface="Cambria Math" panose="02040503050406030204" pitchFamily="18" charset="0"/>
                              <a:cs typeface="Times New Roman" panose="02020603050405020304" pitchFamily="18" charset="0"/>
                            </a:rPr>
                            <m:t>tm</m:t>
                          </m:r>
                          <m:d>
                            <m:dPr>
                              <m:begChr m:val="["/>
                              <m:endChr m:val="]"/>
                              <m:ctrlPr>
                                <a:rPr lang="vi-VN" sz="2800" i="1" dirty="0">
                                  <a:latin typeface="Cambria Math" panose="02040503050406030204" pitchFamily="18" charset="0"/>
                                  <a:cs typeface="Times New Roman" panose="02020603050405020304" pitchFamily="18" charset="0"/>
                                </a:rPr>
                              </m:ctrlPr>
                            </m:dPr>
                            <m:e>
                              <m:r>
                                <a:rPr lang="vi-VN" sz="2800" i="1" dirty="0">
                                  <a:latin typeface="Cambria Math" panose="02040503050406030204" pitchFamily="18" charset="0"/>
                                  <a:cs typeface="Times New Roman" panose="02020603050405020304" pitchFamily="18" charset="0"/>
                                </a:rPr>
                                <m:t>1</m:t>
                              </m:r>
                            </m:e>
                          </m:d>
                        </m:e>
                      </m:d>
                      <m:r>
                        <a:rPr lang="vi-VN" sz="2800" i="1" dirty="0">
                          <a:latin typeface="Cambria Math" panose="02040503050406030204" pitchFamily="18" charset="0"/>
                          <a:cs typeface="Times New Roman" panose="02020603050405020304" pitchFamily="18" charset="0"/>
                        </a:rPr>
                        <m:t>= </m:t>
                      </m:r>
                      <m:r>
                        <m:rPr>
                          <m:sty m:val="p"/>
                        </m:rPr>
                        <a:rPr lang="vi-VN" sz="2800" i="1" dirty="0">
                          <a:latin typeface="Cambria Math" panose="02040503050406030204" pitchFamily="18" charset="0"/>
                          <a:cs typeface="Times New Roman" panose="02020603050405020304" pitchFamily="18" charset="0"/>
                        </a:rPr>
                        <m:t>max</m:t>
                      </m:r>
                      <m:d>
                        <m:dPr>
                          <m:ctrlPr>
                            <a:rPr lang="vi-VN" sz="2800" i="1" dirty="0">
                              <a:latin typeface="Cambria Math" panose="02040503050406030204" pitchFamily="18" charset="0"/>
                              <a:cs typeface="Times New Roman" panose="02020603050405020304" pitchFamily="18" charset="0"/>
                            </a:rPr>
                          </m:ctrlPr>
                        </m:dPr>
                        <m:e>
                          <m:r>
                            <a:rPr lang="en-AU" sz="2800" i="1" dirty="0">
                              <a:latin typeface="Cambria Math" panose="02040503050406030204" pitchFamily="18" charset="0"/>
                              <a:cs typeface="Times New Roman" panose="02020603050405020304" pitchFamily="18" charset="0"/>
                            </a:rPr>
                            <m:t>15</m:t>
                          </m:r>
                          <m:r>
                            <a:rPr lang="vi-VN" sz="2800" i="1" dirty="0">
                              <a:latin typeface="Cambria Math" panose="02040503050406030204" pitchFamily="18" charset="0"/>
                              <a:cs typeface="Times New Roman" panose="02020603050405020304" pitchFamily="18" charset="0"/>
                            </a:rPr>
                            <m:t>, </m:t>
                          </m:r>
                          <m:r>
                            <a:rPr lang="en-AU" sz="2800" i="1" dirty="0">
                              <a:latin typeface="Cambria Math" panose="02040503050406030204" pitchFamily="18" charset="0"/>
                              <a:cs typeface="Times New Roman" panose="02020603050405020304" pitchFamily="18" charset="0"/>
                            </a:rPr>
                            <m:t>6</m:t>
                          </m:r>
                          <m:r>
                            <a:rPr lang="vi-VN" sz="2800" i="1" dirty="0">
                              <a:latin typeface="Cambria Math" panose="02040503050406030204" pitchFamily="18" charset="0"/>
                              <a:cs typeface="Times New Roman" panose="02020603050405020304" pitchFamily="18" charset="0"/>
                            </a:rPr>
                            <m:t>+</m:t>
                          </m:r>
                          <m:r>
                            <a:rPr lang="en-AU" sz="2800" i="1" dirty="0">
                              <a:latin typeface="Cambria Math" panose="02040503050406030204" pitchFamily="18" charset="0"/>
                              <a:cs typeface="Times New Roman" panose="02020603050405020304" pitchFamily="18" charset="0"/>
                            </a:rPr>
                            <m:t>7</m:t>
                          </m:r>
                        </m:e>
                      </m:d>
                      <m:r>
                        <a:rPr lang="vi-VN" sz="2800" i="1" dirty="0">
                          <a:latin typeface="Cambria Math" panose="02040503050406030204" pitchFamily="18" charset="0"/>
                          <a:cs typeface="Times New Roman" panose="02020603050405020304" pitchFamily="18" charset="0"/>
                        </a:rPr>
                        <m:t>=</m:t>
                      </m:r>
                      <m:r>
                        <a:rPr lang="en-AU" sz="2800" i="1" dirty="0">
                          <a:latin typeface="Cambria Math" panose="02040503050406030204" pitchFamily="18" charset="0"/>
                          <a:cs typeface="Times New Roman" panose="02020603050405020304" pitchFamily="18" charset="0"/>
                        </a:rPr>
                        <m:t>15</m:t>
                      </m:r>
                    </m:oMath>
                  </m:oMathPara>
                </a14:m>
                <a:endParaRPr lang="en-US" sz="2800" dirty="0">
                  <a:latin typeface="Times New Roman" panose="02020603050405020304" pitchFamily="18" charset="0"/>
                  <a:cs typeface="Times New Roman" panose="02020603050405020304" pitchFamily="18" charset="0"/>
                </a:endParaRPr>
              </a:p>
            </p:txBody>
          </p:sp>
        </mc:Choice>
        <mc:Fallback xmlns="">
          <p:sp>
            <p:nvSpPr>
              <p:cNvPr id="3" name="TextBox 2">
                <a:extLst>
                  <a:ext uri="{FF2B5EF4-FFF2-40B4-BE49-F238E27FC236}">
                    <a16:creationId xmlns:a16="http://schemas.microsoft.com/office/drawing/2014/main" id="{BC30BD90-98B3-2449-7F68-59D63FF3AF7E}"/>
                  </a:ext>
                </a:extLst>
              </p:cNvPr>
              <p:cNvSpPr txBox="1">
                <a:spLocks noRot="1" noChangeAspect="1" noMove="1" noResize="1" noEditPoints="1" noAdjustHandles="1" noChangeArrowheads="1" noChangeShapeType="1" noTextEdit="1"/>
              </p:cNvSpPr>
              <p:nvPr/>
            </p:nvSpPr>
            <p:spPr>
              <a:xfrm>
                <a:off x="3716898" y="3405803"/>
                <a:ext cx="6926648" cy="944169"/>
              </a:xfrm>
              <a:prstGeom prst="rect">
                <a:avLst/>
              </a:prstGeom>
              <a:blipFill>
                <a:blip r:embed="rId5"/>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EF4A6A51-ECA7-D319-842F-12774C2E2EA4}"/>
                  </a:ext>
                </a:extLst>
              </p:cNvPr>
              <p:cNvSpPr txBox="1"/>
              <p:nvPr/>
            </p:nvSpPr>
            <p:spPr>
              <a:xfrm>
                <a:off x="4542688" y="349349"/>
                <a:ext cx="3554242" cy="95410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sz="2800" i="1" dirty="0">
                          <a:latin typeface="Cambria Math" panose="02040503050406030204" pitchFamily="18" charset="0"/>
                          <a:cs typeface="Times New Roman" panose="02020603050405020304" pitchFamily="18" charset="0"/>
                        </a:rPr>
                        <m:t>tm</m:t>
                      </m:r>
                      <m:d>
                        <m:dPr>
                          <m:begChr m:val="["/>
                          <m:endChr m:val="]"/>
                          <m:ctrlPr>
                            <a:rPr lang="vi-VN" sz="2800" i="1" dirty="0">
                              <a:latin typeface="Cambria Math" panose="02040503050406030204" pitchFamily="18" charset="0"/>
                              <a:cs typeface="Times New Roman" panose="02020603050405020304" pitchFamily="18" charset="0"/>
                            </a:rPr>
                          </m:ctrlPr>
                        </m:dPr>
                        <m:e>
                          <m:r>
                            <a:rPr lang="vi-VN" sz="2800" i="1" dirty="0">
                              <a:latin typeface="Cambria Math" panose="02040503050406030204" pitchFamily="18" charset="0"/>
                              <a:cs typeface="Times New Roman" panose="02020603050405020304" pitchFamily="18" charset="0"/>
                            </a:rPr>
                            <m:t>0</m:t>
                          </m:r>
                        </m:e>
                      </m:d>
                      <m:r>
                        <a:rPr lang="vi-VN" sz="2800" i="1" dirty="0">
                          <a:latin typeface="Cambria Math" panose="02040503050406030204" pitchFamily="18" charset="0"/>
                          <a:cs typeface="Times New Roman" panose="02020603050405020304" pitchFamily="18" charset="0"/>
                        </a:rPr>
                        <m:t>=</m:t>
                      </m:r>
                      <m:r>
                        <a:rPr lang="en-AU" sz="2800" i="1" dirty="0">
                          <a:latin typeface="Cambria Math" panose="02040503050406030204" pitchFamily="18" charset="0"/>
                          <a:cs typeface="Times New Roman" panose="02020603050405020304" pitchFamily="18" charset="0"/>
                        </a:rPr>
                        <m:t>0,</m:t>
                      </m:r>
                      <m:r>
                        <m:rPr>
                          <m:sty m:val="p"/>
                        </m:rPr>
                        <a:rPr lang="en-US" sz="2800" i="1" dirty="0">
                          <a:latin typeface="Cambria Math" panose="02040503050406030204" pitchFamily="18" charset="0"/>
                          <a:cs typeface="Times New Roman" panose="02020603050405020304" pitchFamily="18" charset="0"/>
                        </a:rPr>
                        <m:t>tm</m:t>
                      </m:r>
                      <m:d>
                        <m:dPr>
                          <m:begChr m:val="["/>
                          <m:endChr m:val="]"/>
                          <m:ctrlPr>
                            <a:rPr lang="vi-VN" sz="2800" i="1" dirty="0">
                              <a:latin typeface="Cambria Math" panose="02040503050406030204" pitchFamily="18" charset="0"/>
                              <a:cs typeface="Times New Roman" panose="02020603050405020304" pitchFamily="18" charset="0"/>
                            </a:rPr>
                          </m:ctrlPr>
                        </m:dPr>
                        <m:e>
                          <m:r>
                            <a:rPr lang="en-AU" sz="2800" i="1" dirty="0">
                              <a:latin typeface="Cambria Math" panose="02040503050406030204" pitchFamily="18" charset="0"/>
                              <a:cs typeface="Times New Roman" panose="02020603050405020304" pitchFamily="18" charset="0"/>
                            </a:rPr>
                            <m:t>1</m:t>
                          </m:r>
                        </m:e>
                      </m:d>
                      <m:r>
                        <a:rPr lang="vi-VN" sz="2800" i="1" dirty="0">
                          <a:latin typeface="Cambria Math" panose="02040503050406030204" pitchFamily="18" charset="0"/>
                          <a:cs typeface="Times New Roman" panose="02020603050405020304" pitchFamily="18" charset="0"/>
                        </a:rPr>
                        <m:t>=5</m:t>
                      </m:r>
                      <m:r>
                        <a:rPr lang="en-AU" sz="2800" dirty="0">
                          <a:latin typeface="Cambria Math" panose="02040503050406030204" pitchFamily="18" charset="0"/>
                          <a:cs typeface="Times New Roman" panose="02020603050405020304" pitchFamily="18" charset="0"/>
                        </a:rPr>
                        <m:t>,</m:t>
                      </m:r>
                    </m:oMath>
                  </m:oMathPara>
                </a14:m>
                <a:endParaRPr lang="en-US" sz="2800" dirty="0">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m:rPr>
                          <m:sty m:val="p"/>
                        </m:rPr>
                        <a:rPr lang="en-US" sz="2800" i="1" dirty="0">
                          <a:latin typeface="Cambria Math" panose="02040503050406030204" pitchFamily="18" charset="0"/>
                          <a:cs typeface="Times New Roman" panose="02020603050405020304" pitchFamily="18" charset="0"/>
                        </a:rPr>
                        <m:t>tm</m:t>
                      </m:r>
                      <m:d>
                        <m:dPr>
                          <m:begChr m:val="["/>
                          <m:endChr m:val="]"/>
                          <m:ctrlPr>
                            <a:rPr lang="vi-VN" sz="2800" i="1" dirty="0">
                              <a:latin typeface="Cambria Math" panose="02040503050406030204" pitchFamily="18" charset="0"/>
                              <a:cs typeface="Times New Roman" panose="02020603050405020304" pitchFamily="18" charset="0"/>
                            </a:rPr>
                          </m:ctrlPr>
                        </m:dPr>
                        <m:e>
                          <m:r>
                            <a:rPr lang="en-AU" sz="2800" i="1" dirty="0">
                              <a:latin typeface="Cambria Math" panose="02040503050406030204" pitchFamily="18" charset="0"/>
                              <a:cs typeface="Times New Roman" panose="02020603050405020304" pitchFamily="18" charset="0"/>
                            </a:rPr>
                            <m:t>2</m:t>
                          </m:r>
                        </m:e>
                      </m:d>
                      <m:r>
                        <a:rPr lang="vi-VN" sz="2800" i="1" dirty="0">
                          <a:latin typeface="Cambria Math" panose="02040503050406030204" pitchFamily="18" charset="0"/>
                          <a:cs typeface="Times New Roman" panose="02020603050405020304" pitchFamily="18" charset="0"/>
                        </a:rPr>
                        <m:t>=</m:t>
                      </m:r>
                      <m:r>
                        <a:rPr lang="en-AU" sz="2800" i="1" dirty="0">
                          <a:latin typeface="Cambria Math" panose="02040503050406030204" pitchFamily="18" charset="0"/>
                          <a:cs typeface="Times New Roman" panose="02020603050405020304" pitchFamily="18" charset="0"/>
                        </a:rPr>
                        <m:t>5,</m:t>
                      </m:r>
                      <m:r>
                        <m:rPr>
                          <m:sty m:val="p"/>
                        </m:rPr>
                        <a:rPr lang="en-US" sz="2800" i="1" dirty="0">
                          <a:latin typeface="Cambria Math" panose="02040503050406030204" pitchFamily="18" charset="0"/>
                          <a:cs typeface="Times New Roman" panose="02020603050405020304" pitchFamily="18" charset="0"/>
                        </a:rPr>
                        <m:t>tm</m:t>
                      </m:r>
                      <m:d>
                        <m:dPr>
                          <m:begChr m:val="["/>
                          <m:endChr m:val="]"/>
                          <m:ctrlPr>
                            <a:rPr lang="vi-VN" sz="2800" i="1" dirty="0">
                              <a:latin typeface="Cambria Math" panose="02040503050406030204" pitchFamily="18" charset="0"/>
                              <a:cs typeface="Times New Roman" panose="02020603050405020304" pitchFamily="18" charset="0"/>
                            </a:rPr>
                          </m:ctrlPr>
                        </m:dPr>
                        <m:e>
                          <m:r>
                            <a:rPr lang="en-AU" sz="2800" i="1" dirty="0">
                              <a:latin typeface="Cambria Math" panose="02040503050406030204" pitchFamily="18" charset="0"/>
                              <a:cs typeface="Times New Roman" panose="02020603050405020304" pitchFamily="18" charset="0"/>
                            </a:rPr>
                            <m:t>3</m:t>
                          </m:r>
                        </m:e>
                      </m:d>
                      <m:r>
                        <a:rPr lang="vi-VN" sz="2800" i="1" dirty="0">
                          <a:latin typeface="Cambria Math" panose="02040503050406030204" pitchFamily="18" charset="0"/>
                          <a:cs typeface="Times New Roman" panose="02020603050405020304" pitchFamily="18" charset="0"/>
                        </a:rPr>
                        <m:t>=</m:t>
                      </m:r>
                      <m:r>
                        <a:rPr lang="en-AU" sz="2800" i="1" dirty="0">
                          <a:latin typeface="Cambria Math" panose="02040503050406030204" pitchFamily="18" charset="0"/>
                          <a:cs typeface="Times New Roman" panose="02020603050405020304" pitchFamily="18" charset="0"/>
                        </a:rPr>
                        <m:t>7</m:t>
                      </m:r>
                    </m:oMath>
                  </m:oMathPara>
                </a14:m>
                <a:endParaRPr lang="en-US" sz="2800" dirty="0">
                  <a:latin typeface="Times New Roman" panose="02020603050405020304" pitchFamily="18" charset="0"/>
                  <a:cs typeface="Times New Roman" panose="02020603050405020304" pitchFamily="18" charset="0"/>
                </a:endParaRPr>
              </a:p>
            </p:txBody>
          </p:sp>
        </mc:Choice>
        <mc:Fallback xmlns="">
          <p:sp>
            <p:nvSpPr>
              <p:cNvPr id="17" name="TextBox 16">
                <a:extLst>
                  <a:ext uri="{FF2B5EF4-FFF2-40B4-BE49-F238E27FC236}">
                    <a16:creationId xmlns:a16="http://schemas.microsoft.com/office/drawing/2014/main" id="{EF4A6A51-ECA7-D319-842F-12774C2E2EA4}"/>
                  </a:ext>
                </a:extLst>
              </p:cNvPr>
              <p:cNvSpPr txBox="1">
                <a:spLocks noRot="1" noChangeAspect="1" noMove="1" noResize="1" noEditPoints="1" noAdjustHandles="1" noChangeArrowheads="1" noChangeShapeType="1" noTextEdit="1"/>
              </p:cNvSpPr>
              <p:nvPr/>
            </p:nvSpPr>
            <p:spPr>
              <a:xfrm>
                <a:off x="4542688" y="349349"/>
                <a:ext cx="3554242" cy="954107"/>
              </a:xfrm>
              <a:prstGeom prst="rect">
                <a:avLst/>
              </a:prstGeom>
              <a:blipFill>
                <a:blip r:embed="rId6"/>
                <a:stretch>
                  <a:fillRect/>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A0CEE2FF-F234-D78C-5D78-C67A2B0D3135}"/>
              </a:ext>
            </a:extLst>
          </p:cNvPr>
          <p:cNvSpPr txBox="1"/>
          <p:nvPr/>
        </p:nvSpPr>
        <p:spPr>
          <a:xfrm>
            <a:off x="801842" y="5777019"/>
            <a:ext cx="6926648"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Maximum amount of money: 15</a:t>
            </a:r>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1670EBED-FB68-B68A-3179-C4F79582370F}"/>
                  </a:ext>
                </a:extLst>
              </p:cNvPr>
              <p:cNvSpPr txBox="1"/>
              <p:nvPr/>
            </p:nvSpPr>
            <p:spPr>
              <a:xfrm>
                <a:off x="6319811" y="4549676"/>
                <a:ext cx="5872191" cy="2308324"/>
              </a:xfrm>
              <a:prstGeom prst="rect">
                <a:avLst/>
              </a:prstGeom>
              <a:noFill/>
              <a:ln w="19050">
                <a:solidFill>
                  <a:schemeClr val="tx1"/>
                </a:solidFill>
              </a:ln>
            </p:spPr>
            <p:txBody>
              <a:bodyPr wrap="square">
                <a:spAutoFit/>
              </a:bodyPr>
              <a:lstStyle/>
              <a:p>
                <a:r>
                  <a:rPr lang="en-US" sz="2400" dirty="0">
                    <a:latin typeface="Times New Roman" panose="02020603050405020304" pitchFamily="18" charset="0"/>
                    <a:cs typeface="Times New Roman" panose="02020603050405020304" pitchFamily="18" charset="0"/>
                  </a:rPr>
                  <a:t>tm[0] = 0</a:t>
                </a:r>
              </a:p>
              <a:p>
                <a:r>
                  <a:rPr lang="en-US" sz="2400" dirty="0">
                    <a:latin typeface="Times New Roman" panose="02020603050405020304" pitchFamily="18" charset="0"/>
                    <a:cs typeface="Times New Roman" panose="02020603050405020304" pitchFamily="18" charset="0"/>
                  </a:rPr>
                  <a:t>tm[1] = coins[0]</a:t>
                </a:r>
              </a:p>
              <a:p>
                <a:r>
                  <a:rPr lang="en-US" sz="2400" dirty="0">
                    <a:latin typeface="Times New Roman" panose="02020603050405020304" pitchFamily="18" charset="0"/>
                    <a:cs typeface="Times New Roman" panose="02020603050405020304" pitchFamily="18" charset="0"/>
                  </a:rPr>
                  <a:t>tm[</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 [0] * (n+1) # We add 0 to the list</a:t>
                </a:r>
              </a:p>
              <a:p>
                <a14:m>
                  <m:oMath xmlns:m="http://schemas.openxmlformats.org/officeDocument/2006/math">
                    <m:sSub>
                      <m:sSubPr>
                        <m:ctrlPr>
                          <a:rPr lang="en-AU" sz="2400" i="1">
                            <a:latin typeface="Cambria Math" panose="02040503050406030204" pitchFamily="18" charset="0"/>
                            <a:cs typeface="Times New Roman" panose="02020603050405020304" pitchFamily="18" charset="0"/>
                          </a:rPr>
                        </m:ctrlPr>
                      </m:sSubPr>
                      <m:e>
                        <m:r>
                          <a:rPr lang="en-AU" sz="2400" i="1">
                            <a:latin typeface="Cambria Math" panose="02040503050406030204" pitchFamily="18" charset="0"/>
                            <a:cs typeface="Times New Roman" panose="02020603050405020304" pitchFamily="18" charset="0"/>
                          </a:rPr>
                          <m:t>𝑐</m:t>
                        </m:r>
                      </m:e>
                      <m:sub>
                        <m:r>
                          <a:rPr lang="en-AU" sz="2400" i="1">
                            <a:latin typeface="Cambria Math" panose="02040503050406030204" pitchFamily="18" charset="0"/>
                            <a:cs typeface="Times New Roman" panose="02020603050405020304" pitchFamily="18" charset="0"/>
                          </a:rPr>
                          <m:t>0</m:t>
                        </m:r>
                      </m:sub>
                    </m:sSub>
                  </m:oMath>
                </a14:m>
                <a:r>
                  <a:rPr lang="en-US" sz="2400" dirty="0">
                    <a:latin typeface="Times New Roman" panose="02020603050405020304" pitchFamily="18" charset="0"/>
                    <a:cs typeface="Times New Roman" panose="02020603050405020304" pitchFamily="18" charset="0"/>
                  </a:rPr>
                  <a:t> = 0</a:t>
                </a:r>
              </a:p>
              <a:p>
                <a:r>
                  <a:rPr lang="en-US" sz="2400" dirty="0">
                    <a:latin typeface="Times New Roman" panose="02020603050405020304" pitchFamily="18" charset="0"/>
                    <a:cs typeface="Times New Roman" panose="02020603050405020304" pitchFamily="18" charset="0"/>
                  </a:rPr>
                  <a:t>for </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in range(2, </a:t>
                </a:r>
                <a:r>
                  <a:rPr lang="en-US" sz="2400" dirty="0" err="1">
                    <a:latin typeface="Times New Roman" panose="02020603050405020304" pitchFamily="18" charset="0"/>
                    <a:cs typeface="Times New Roman" panose="02020603050405020304" pitchFamily="18" charset="0"/>
                  </a:rPr>
                  <a:t>len</a:t>
                </a:r>
                <a:r>
                  <a:rPr lang="en-US" sz="2400" dirty="0">
                    <a:latin typeface="Times New Roman" panose="02020603050405020304" pitchFamily="18" charset="0"/>
                    <a:cs typeface="Times New Roman" panose="02020603050405020304" pitchFamily="18" charset="0"/>
                  </a:rPr>
                  <a:t>(coins)+1):</a:t>
                </a:r>
              </a:p>
              <a:p>
                <a:r>
                  <a:rPr lang="en-US" sz="2400" dirty="0">
                    <a:latin typeface="Times New Roman" panose="02020603050405020304" pitchFamily="18" charset="0"/>
                    <a:cs typeface="Times New Roman" panose="02020603050405020304" pitchFamily="18" charset="0"/>
                  </a:rPr>
                  <a:t>	tm[</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 max(tm[i-1], </a:t>
                </a:r>
                <a14:m>
                  <m:oMath xmlns:m="http://schemas.openxmlformats.org/officeDocument/2006/math">
                    <m:sSub>
                      <m:sSubPr>
                        <m:ctrlPr>
                          <a:rPr lang="en-AU" sz="2400" i="1">
                            <a:latin typeface="Cambria Math" panose="02040503050406030204" pitchFamily="18" charset="0"/>
                            <a:cs typeface="Times New Roman" panose="02020603050405020304" pitchFamily="18" charset="0"/>
                          </a:rPr>
                        </m:ctrlPr>
                      </m:sSubPr>
                      <m:e>
                        <m:r>
                          <a:rPr lang="en-AU" sz="2400" i="1">
                            <a:latin typeface="Cambria Math" panose="02040503050406030204" pitchFamily="18" charset="0"/>
                            <a:cs typeface="Times New Roman" panose="02020603050405020304" pitchFamily="18" charset="0"/>
                          </a:rPr>
                          <m:t>𝑐</m:t>
                        </m:r>
                      </m:e>
                      <m:sub>
                        <m:r>
                          <a:rPr lang="en-AU" sz="2400" i="1">
                            <a:latin typeface="Cambria Math" panose="02040503050406030204" pitchFamily="18" charset="0"/>
                            <a:cs typeface="Times New Roman" panose="02020603050405020304" pitchFamily="18" charset="0"/>
                          </a:rPr>
                          <m:t>𝑖</m:t>
                        </m:r>
                      </m:sub>
                    </m:sSub>
                  </m:oMath>
                </a14:m>
                <a:r>
                  <a:rPr lang="en-US" sz="2400" dirty="0">
                    <a:latin typeface="Times New Roman" panose="02020603050405020304" pitchFamily="18" charset="0"/>
                    <a:cs typeface="Times New Roman" panose="02020603050405020304" pitchFamily="18" charset="0"/>
                  </a:rPr>
                  <a:t> + tm[i-2])</a:t>
                </a:r>
              </a:p>
            </p:txBody>
          </p:sp>
        </mc:Choice>
        <mc:Fallback xmlns="">
          <p:sp>
            <p:nvSpPr>
              <p:cNvPr id="18" name="TextBox 17">
                <a:extLst>
                  <a:ext uri="{FF2B5EF4-FFF2-40B4-BE49-F238E27FC236}">
                    <a16:creationId xmlns:a16="http://schemas.microsoft.com/office/drawing/2014/main" id="{1670EBED-FB68-B68A-3179-C4F79582370F}"/>
                  </a:ext>
                </a:extLst>
              </p:cNvPr>
              <p:cNvSpPr txBox="1">
                <a:spLocks noRot="1" noChangeAspect="1" noMove="1" noResize="1" noEditPoints="1" noAdjustHandles="1" noChangeArrowheads="1" noChangeShapeType="1" noTextEdit="1"/>
              </p:cNvSpPr>
              <p:nvPr/>
            </p:nvSpPr>
            <p:spPr>
              <a:xfrm>
                <a:off x="6319811" y="4549676"/>
                <a:ext cx="5872191" cy="2308324"/>
              </a:xfrm>
              <a:prstGeom prst="rect">
                <a:avLst/>
              </a:prstGeom>
              <a:blipFill>
                <a:blip r:embed="rId7"/>
                <a:stretch>
                  <a:fillRect l="-1509" t="-1630" b="-4891"/>
                </a:stretch>
              </a:blipFill>
              <a:ln w="19050">
                <a:solidFill>
                  <a:schemeClr val="tx1"/>
                </a:solidFill>
              </a:ln>
            </p:spPr>
            <p:txBody>
              <a:bodyPr/>
              <a:lstStyle/>
              <a:p>
                <a:r>
                  <a:rPr lang="en-US">
                    <a:noFill/>
                  </a:rPr>
                  <a:t> </a:t>
                </a:r>
              </a:p>
            </p:txBody>
          </p:sp>
        </mc:Fallback>
      </mc:AlternateContent>
    </p:spTree>
    <p:extLst>
      <p:ext uri="{BB962C8B-B14F-4D97-AF65-F5344CB8AC3E}">
        <p14:creationId xmlns:p14="http://schemas.microsoft.com/office/powerpoint/2010/main" val="13696831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Problem 2</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r>
              <a:rPr lang="en-US" dirty="0"/>
              <a:t>Illustrate the action of the Selection Sort algorithm on the list 89, 45, 68, 90, 29, 34, 17.</a:t>
            </a:r>
          </a:p>
          <a:p>
            <a:r>
              <a:rPr lang="en-US" dirty="0"/>
              <a:t>Is selection sort stable? Why?</a:t>
            </a:r>
          </a:p>
          <a:p>
            <a:r>
              <a:rPr lang="en-US" dirty="0"/>
              <a:t>Is it possible to implement selection sort for linked lists with the same </a:t>
            </a:r>
            <a:r>
              <a:rPr lang="el-GR" dirty="0"/>
              <a:t>Θ</a:t>
            </a:r>
            <a:r>
              <a:rPr lang="vi-VN" dirty="0"/>
              <a:t>(n^2)</a:t>
            </a:r>
            <a:r>
              <a:rPr lang="el-GR" dirty="0"/>
              <a:t> </a:t>
            </a:r>
            <a:r>
              <a:rPr lang="en-US" dirty="0"/>
              <a:t>efficiency as the array version?</a:t>
            </a:r>
          </a:p>
        </p:txBody>
      </p:sp>
    </p:spTree>
    <p:extLst>
      <p:ext uri="{BB962C8B-B14F-4D97-AF65-F5344CB8AC3E}">
        <p14:creationId xmlns:p14="http://schemas.microsoft.com/office/powerpoint/2010/main" val="33797522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2</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US" b="1" dirty="0"/>
              <a:t>Illustrate the action of the Selection Sort algorithm on the list 89, 45, 68, 90, 29, 34, 17.</a:t>
            </a:r>
          </a:p>
        </p:txBody>
      </p:sp>
      <p:graphicFrame>
        <p:nvGraphicFramePr>
          <p:cNvPr id="4" name="Table 3">
            <a:extLst>
              <a:ext uri="{FF2B5EF4-FFF2-40B4-BE49-F238E27FC236}">
                <a16:creationId xmlns:a16="http://schemas.microsoft.com/office/drawing/2014/main" id="{E44FC05B-6CBF-695E-A1D1-DA678CC54580}"/>
              </a:ext>
            </a:extLst>
          </p:cNvPr>
          <p:cNvGraphicFramePr>
            <a:graphicFrameLocks noGrp="1"/>
          </p:cNvGraphicFramePr>
          <p:nvPr>
            <p:extLst>
              <p:ext uri="{D42A27DB-BD31-4B8C-83A1-F6EECF244321}">
                <p14:modId xmlns:p14="http://schemas.microsoft.com/office/powerpoint/2010/main" val="3508625613"/>
              </p:ext>
            </p:extLst>
          </p:nvPr>
        </p:nvGraphicFramePr>
        <p:xfrm>
          <a:off x="1030710" y="3429001"/>
          <a:ext cx="3685675" cy="629652"/>
        </p:xfrm>
        <a:graphic>
          <a:graphicData uri="http://schemas.openxmlformats.org/drawingml/2006/table">
            <a:tbl>
              <a:tblPr firstRow="1" bandRow="1">
                <a:tableStyleId>{5940675A-B579-460E-94D1-54222C63F5DA}</a:tableStyleId>
              </a:tblPr>
              <a:tblGrid>
                <a:gridCol w="526525">
                  <a:extLst>
                    <a:ext uri="{9D8B030D-6E8A-4147-A177-3AD203B41FA5}">
                      <a16:colId xmlns:a16="http://schemas.microsoft.com/office/drawing/2014/main" val="4101062177"/>
                    </a:ext>
                  </a:extLst>
                </a:gridCol>
                <a:gridCol w="526525">
                  <a:extLst>
                    <a:ext uri="{9D8B030D-6E8A-4147-A177-3AD203B41FA5}">
                      <a16:colId xmlns:a16="http://schemas.microsoft.com/office/drawing/2014/main" val="3226581725"/>
                    </a:ext>
                  </a:extLst>
                </a:gridCol>
                <a:gridCol w="526525">
                  <a:extLst>
                    <a:ext uri="{9D8B030D-6E8A-4147-A177-3AD203B41FA5}">
                      <a16:colId xmlns:a16="http://schemas.microsoft.com/office/drawing/2014/main" val="3352806830"/>
                    </a:ext>
                  </a:extLst>
                </a:gridCol>
                <a:gridCol w="526525">
                  <a:extLst>
                    <a:ext uri="{9D8B030D-6E8A-4147-A177-3AD203B41FA5}">
                      <a16:colId xmlns:a16="http://schemas.microsoft.com/office/drawing/2014/main" val="2301199826"/>
                    </a:ext>
                  </a:extLst>
                </a:gridCol>
                <a:gridCol w="526525">
                  <a:extLst>
                    <a:ext uri="{9D8B030D-6E8A-4147-A177-3AD203B41FA5}">
                      <a16:colId xmlns:a16="http://schemas.microsoft.com/office/drawing/2014/main" val="419253283"/>
                    </a:ext>
                  </a:extLst>
                </a:gridCol>
                <a:gridCol w="526525">
                  <a:extLst>
                    <a:ext uri="{9D8B030D-6E8A-4147-A177-3AD203B41FA5}">
                      <a16:colId xmlns:a16="http://schemas.microsoft.com/office/drawing/2014/main" val="2225039440"/>
                    </a:ext>
                  </a:extLst>
                </a:gridCol>
                <a:gridCol w="526525">
                  <a:extLst>
                    <a:ext uri="{9D8B030D-6E8A-4147-A177-3AD203B41FA5}">
                      <a16:colId xmlns:a16="http://schemas.microsoft.com/office/drawing/2014/main" val="1163827242"/>
                    </a:ext>
                  </a:extLst>
                </a:gridCol>
              </a:tblGrid>
              <a:tr h="629652">
                <a:tc>
                  <a:txBody>
                    <a:bodyPr/>
                    <a:lstStyle/>
                    <a:p>
                      <a:pPr algn="ctr"/>
                      <a:r>
                        <a:rPr lang="en-US" sz="2000" dirty="0">
                          <a:latin typeface="Times New Roman" panose="02020603050405020304" pitchFamily="18" charset="0"/>
                          <a:cs typeface="Times New Roman" panose="02020603050405020304" pitchFamily="18" charset="0"/>
                        </a:rPr>
                        <a:t>89</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45</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68</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90</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29</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34</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17</a:t>
                      </a:r>
                    </a:p>
                  </a:txBody>
                  <a:tcPr anchor="ctr">
                    <a:solidFill>
                      <a:srgbClr val="00B050"/>
                    </a:solidFill>
                  </a:tcPr>
                </a:tc>
                <a:extLst>
                  <a:ext uri="{0D108BD9-81ED-4DB2-BD59-A6C34878D82A}">
                    <a16:rowId xmlns:a16="http://schemas.microsoft.com/office/drawing/2014/main" val="194228830"/>
                  </a:ext>
                </a:extLst>
              </a:tr>
            </a:tbl>
          </a:graphicData>
        </a:graphic>
      </p:graphicFrame>
      <p:graphicFrame>
        <p:nvGraphicFramePr>
          <p:cNvPr id="6" name="Table 5">
            <a:extLst>
              <a:ext uri="{FF2B5EF4-FFF2-40B4-BE49-F238E27FC236}">
                <a16:creationId xmlns:a16="http://schemas.microsoft.com/office/drawing/2014/main" id="{717F32DF-EA19-0D66-DC0D-F2EA9303A16E}"/>
              </a:ext>
            </a:extLst>
          </p:cNvPr>
          <p:cNvGraphicFramePr>
            <a:graphicFrameLocks noGrp="1"/>
          </p:cNvGraphicFramePr>
          <p:nvPr>
            <p:extLst>
              <p:ext uri="{D42A27DB-BD31-4B8C-83A1-F6EECF244321}">
                <p14:modId xmlns:p14="http://schemas.microsoft.com/office/powerpoint/2010/main" val="501311264"/>
              </p:ext>
            </p:extLst>
          </p:nvPr>
        </p:nvGraphicFramePr>
        <p:xfrm>
          <a:off x="1030710" y="5495657"/>
          <a:ext cx="3685675" cy="629652"/>
        </p:xfrm>
        <a:graphic>
          <a:graphicData uri="http://schemas.openxmlformats.org/drawingml/2006/table">
            <a:tbl>
              <a:tblPr firstRow="1" bandRow="1">
                <a:tableStyleId>{5940675A-B579-460E-94D1-54222C63F5DA}</a:tableStyleId>
              </a:tblPr>
              <a:tblGrid>
                <a:gridCol w="526525">
                  <a:extLst>
                    <a:ext uri="{9D8B030D-6E8A-4147-A177-3AD203B41FA5}">
                      <a16:colId xmlns:a16="http://schemas.microsoft.com/office/drawing/2014/main" val="4101062177"/>
                    </a:ext>
                  </a:extLst>
                </a:gridCol>
                <a:gridCol w="526525">
                  <a:extLst>
                    <a:ext uri="{9D8B030D-6E8A-4147-A177-3AD203B41FA5}">
                      <a16:colId xmlns:a16="http://schemas.microsoft.com/office/drawing/2014/main" val="3226581725"/>
                    </a:ext>
                  </a:extLst>
                </a:gridCol>
                <a:gridCol w="526525">
                  <a:extLst>
                    <a:ext uri="{9D8B030D-6E8A-4147-A177-3AD203B41FA5}">
                      <a16:colId xmlns:a16="http://schemas.microsoft.com/office/drawing/2014/main" val="3352806830"/>
                    </a:ext>
                  </a:extLst>
                </a:gridCol>
                <a:gridCol w="526525">
                  <a:extLst>
                    <a:ext uri="{9D8B030D-6E8A-4147-A177-3AD203B41FA5}">
                      <a16:colId xmlns:a16="http://schemas.microsoft.com/office/drawing/2014/main" val="2301199826"/>
                    </a:ext>
                  </a:extLst>
                </a:gridCol>
                <a:gridCol w="526525">
                  <a:extLst>
                    <a:ext uri="{9D8B030D-6E8A-4147-A177-3AD203B41FA5}">
                      <a16:colId xmlns:a16="http://schemas.microsoft.com/office/drawing/2014/main" val="419253283"/>
                    </a:ext>
                  </a:extLst>
                </a:gridCol>
                <a:gridCol w="526525">
                  <a:extLst>
                    <a:ext uri="{9D8B030D-6E8A-4147-A177-3AD203B41FA5}">
                      <a16:colId xmlns:a16="http://schemas.microsoft.com/office/drawing/2014/main" val="2225039440"/>
                    </a:ext>
                  </a:extLst>
                </a:gridCol>
                <a:gridCol w="526525">
                  <a:extLst>
                    <a:ext uri="{9D8B030D-6E8A-4147-A177-3AD203B41FA5}">
                      <a16:colId xmlns:a16="http://schemas.microsoft.com/office/drawing/2014/main" val="1163827242"/>
                    </a:ext>
                  </a:extLst>
                </a:gridCol>
              </a:tblGrid>
              <a:tr h="629652">
                <a:tc>
                  <a:txBody>
                    <a:bodyPr/>
                    <a:lstStyle/>
                    <a:p>
                      <a:pPr algn="ctr"/>
                      <a:r>
                        <a:rPr lang="en-US" sz="2000" dirty="0">
                          <a:latin typeface="Times New Roman" panose="02020603050405020304" pitchFamily="18" charset="0"/>
                          <a:cs typeface="Times New Roman" panose="02020603050405020304" pitchFamily="18" charset="0"/>
                        </a:rPr>
                        <a:t>17</a:t>
                      </a:r>
                    </a:p>
                  </a:txBody>
                  <a:tcPr anchor="ctr">
                    <a:solidFill>
                      <a:schemeClr val="accent4">
                        <a:lumMod val="60000"/>
                        <a:lumOff val="40000"/>
                        <a:alpha val="99000"/>
                      </a:schemeClr>
                    </a:solidFill>
                  </a:tcPr>
                </a:tc>
                <a:tc>
                  <a:txBody>
                    <a:bodyPr/>
                    <a:lstStyle/>
                    <a:p>
                      <a:pPr algn="ctr"/>
                      <a:r>
                        <a:rPr lang="en-US" sz="2000" dirty="0">
                          <a:latin typeface="Times New Roman" panose="02020603050405020304" pitchFamily="18" charset="0"/>
                          <a:cs typeface="Times New Roman" panose="02020603050405020304" pitchFamily="18" charset="0"/>
                        </a:rPr>
                        <a:t>45</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68</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90</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29</a:t>
                      </a:r>
                    </a:p>
                  </a:txBody>
                  <a:tcPr anchor="ctr">
                    <a:solidFill>
                      <a:srgbClr val="00B050"/>
                    </a:solidFill>
                  </a:tcPr>
                </a:tc>
                <a:tc>
                  <a:txBody>
                    <a:bodyPr/>
                    <a:lstStyle/>
                    <a:p>
                      <a:pPr algn="ctr"/>
                      <a:r>
                        <a:rPr lang="en-US" sz="2000" dirty="0">
                          <a:latin typeface="Times New Roman" panose="02020603050405020304" pitchFamily="18" charset="0"/>
                          <a:cs typeface="Times New Roman" panose="02020603050405020304" pitchFamily="18" charset="0"/>
                        </a:rPr>
                        <a:t>34</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89</a:t>
                      </a:r>
                    </a:p>
                  </a:txBody>
                  <a:tcPr anchor="ctr">
                    <a:solidFill>
                      <a:schemeClr val="accent2">
                        <a:lumMod val="75000"/>
                      </a:schemeClr>
                    </a:solidFill>
                  </a:tcPr>
                </a:tc>
                <a:extLst>
                  <a:ext uri="{0D108BD9-81ED-4DB2-BD59-A6C34878D82A}">
                    <a16:rowId xmlns:a16="http://schemas.microsoft.com/office/drawing/2014/main" val="194228830"/>
                  </a:ext>
                </a:extLst>
              </a:tr>
            </a:tbl>
          </a:graphicData>
        </a:graphic>
      </p:graphicFrame>
      <p:graphicFrame>
        <p:nvGraphicFramePr>
          <p:cNvPr id="8" name="Table 7">
            <a:extLst>
              <a:ext uri="{FF2B5EF4-FFF2-40B4-BE49-F238E27FC236}">
                <a16:creationId xmlns:a16="http://schemas.microsoft.com/office/drawing/2014/main" id="{7364E6B0-B011-45AC-E97F-7EE11898170E}"/>
              </a:ext>
            </a:extLst>
          </p:cNvPr>
          <p:cNvGraphicFramePr>
            <a:graphicFrameLocks noGrp="1"/>
          </p:cNvGraphicFramePr>
          <p:nvPr>
            <p:extLst>
              <p:ext uri="{D42A27DB-BD31-4B8C-83A1-F6EECF244321}">
                <p14:modId xmlns:p14="http://schemas.microsoft.com/office/powerpoint/2010/main" val="985950147"/>
              </p:ext>
            </p:extLst>
          </p:nvPr>
        </p:nvGraphicFramePr>
        <p:xfrm>
          <a:off x="6242315" y="3429001"/>
          <a:ext cx="3685675" cy="629652"/>
        </p:xfrm>
        <a:graphic>
          <a:graphicData uri="http://schemas.openxmlformats.org/drawingml/2006/table">
            <a:tbl>
              <a:tblPr firstRow="1" bandRow="1">
                <a:tableStyleId>{5940675A-B579-460E-94D1-54222C63F5DA}</a:tableStyleId>
              </a:tblPr>
              <a:tblGrid>
                <a:gridCol w="526525">
                  <a:extLst>
                    <a:ext uri="{9D8B030D-6E8A-4147-A177-3AD203B41FA5}">
                      <a16:colId xmlns:a16="http://schemas.microsoft.com/office/drawing/2014/main" val="4101062177"/>
                    </a:ext>
                  </a:extLst>
                </a:gridCol>
                <a:gridCol w="526525">
                  <a:extLst>
                    <a:ext uri="{9D8B030D-6E8A-4147-A177-3AD203B41FA5}">
                      <a16:colId xmlns:a16="http://schemas.microsoft.com/office/drawing/2014/main" val="3226581725"/>
                    </a:ext>
                  </a:extLst>
                </a:gridCol>
                <a:gridCol w="526525">
                  <a:extLst>
                    <a:ext uri="{9D8B030D-6E8A-4147-A177-3AD203B41FA5}">
                      <a16:colId xmlns:a16="http://schemas.microsoft.com/office/drawing/2014/main" val="3352806830"/>
                    </a:ext>
                  </a:extLst>
                </a:gridCol>
                <a:gridCol w="526525">
                  <a:extLst>
                    <a:ext uri="{9D8B030D-6E8A-4147-A177-3AD203B41FA5}">
                      <a16:colId xmlns:a16="http://schemas.microsoft.com/office/drawing/2014/main" val="2301199826"/>
                    </a:ext>
                  </a:extLst>
                </a:gridCol>
                <a:gridCol w="526525">
                  <a:extLst>
                    <a:ext uri="{9D8B030D-6E8A-4147-A177-3AD203B41FA5}">
                      <a16:colId xmlns:a16="http://schemas.microsoft.com/office/drawing/2014/main" val="419253283"/>
                    </a:ext>
                  </a:extLst>
                </a:gridCol>
                <a:gridCol w="526525">
                  <a:extLst>
                    <a:ext uri="{9D8B030D-6E8A-4147-A177-3AD203B41FA5}">
                      <a16:colId xmlns:a16="http://schemas.microsoft.com/office/drawing/2014/main" val="2225039440"/>
                    </a:ext>
                  </a:extLst>
                </a:gridCol>
                <a:gridCol w="526525">
                  <a:extLst>
                    <a:ext uri="{9D8B030D-6E8A-4147-A177-3AD203B41FA5}">
                      <a16:colId xmlns:a16="http://schemas.microsoft.com/office/drawing/2014/main" val="1163827242"/>
                    </a:ext>
                  </a:extLst>
                </a:gridCol>
              </a:tblGrid>
              <a:tr h="629652">
                <a:tc>
                  <a:txBody>
                    <a:bodyPr/>
                    <a:lstStyle/>
                    <a:p>
                      <a:pPr algn="ctr"/>
                      <a:r>
                        <a:rPr lang="en-US" sz="2000" dirty="0">
                          <a:latin typeface="Times New Roman" panose="02020603050405020304" pitchFamily="18" charset="0"/>
                          <a:cs typeface="Times New Roman" panose="02020603050405020304" pitchFamily="18" charset="0"/>
                        </a:rPr>
                        <a:t>17</a:t>
                      </a:r>
                    </a:p>
                  </a:txBody>
                  <a:tcPr anchor="ctr">
                    <a:solidFill>
                      <a:schemeClr val="accent4">
                        <a:lumMod val="60000"/>
                        <a:lumOff val="40000"/>
                      </a:schemeClr>
                    </a:solidFill>
                  </a:tcPr>
                </a:tc>
                <a:tc>
                  <a:txBody>
                    <a:bodyPr/>
                    <a:lstStyle/>
                    <a:p>
                      <a:pPr algn="ctr"/>
                      <a:r>
                        <a:rPr lang="en-US" sz="2000" dirty="0">
                          <a:latin typeface="Times New Roman" panose="02020603050405020304" pitchFamily="18" charset="0"/>
                          <a:cs typeface="Times New Roman" panose="02020603050405020304" pitchFamily="18" charset="0"/>
                        </a:rPr>
                        <a:t>29</a:t>
                      </a:r>
                    </a:p>
                  </a:txBody>
                  <a:tcPr anchor="ctr">
                    <a:solidFill>
                      <a:schemeClr val="accent4">
                        <a:lumMod val="60000"/>
                        <a:lumOff val="40000"/>
                      </a:schemeClr>
                    </a:solidFill>
                  </a:tcPr>
                </a:tc>
                <a:tc>
                  <a:txBody>
                    <a:bodyPr/>
                    <a:lstStyle/>
                    <a:p>
                      <a:pPr algn="ctr"/>
                      <a:r>
                        <a:rPr lang="en-US" sz="2000" dirty="0">
                          <a:latin typeface="Times New Roman" panose="02020603050405020304" pitchFamily="18" charset="0"/>
                          <a:cs typeface="Times New Roman" panose="02020603050405020304" pitchFamily="18" charset="0"/>
                        </a:rPr>
                        <a:t>68</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90</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45</a:t>
                      </a:r>
                    </a:p>
                  </a:txBody>
                  <a:tcPr anchor="ctr">
                    <a:solidFill>
                      <a:schemeClr val="accent2">
                        <a:lumMod val="75000"/>
                      </a:schemeClr>
                    </a:solidFill>
                  </a:tcPr>
                </a:tc>
                <a:tc>
                  <a:txBody>
                    <a:bodyPr/>
                    <a:lstStyle/>
                    <a:p>
                      <a:pPr algn="ctr"/>
                      <a:r>
                        <a:rPr lang="en-US" sz="2000" dirty="0">
                          <a:latin typeface="Times New Roman" panose="02020603050405020304" pitchFamily="18" charset="0"/>
                          <a:cs typeface="Times New Roman" panose="02020603050405020304" pitchFamily="18" charset="0"/>
                        </a:rPr>
                        <a:t>34</a:t>
                      </a:r>
                    </a:p>
                  </a:txBody>
                  <a:tcPr anchor="ctr">
                    <a:solidFill>
                      <a:srgbClr val="00B050"/>
                    </a:solidFill>
                  </a:tcPr>
                </a:tc>
                <a:tc>
                  <a:txBody>
                    <a:bodyPr/>
                    <a:lstStyle/>
                    <a:p>
                      <a:pPr algn="ctr"/>
                      <a:r>
                        <a:rPr lang="en-US" sz="2000" dirty="0">
                          <a:latin typeface="Times New Roman" panose="02020603050405020304" pitchFamily="18" charset="0"/>
                          <a:cs typeface="Times New Roman" panose="02020603050405020304" pitchFamily="18" charset="0"/>
                        </a:rPr>
                        <a:t>89</a:t>
                      </a:r>
                    </a:p>
                  </a:txBody>
                  <a:tcPr anchor="ctr">
                    <a:noFill/>
                  </a:tcPr>
                </a:tc>
                <a:extLst>
                  <a:ext uri="{0D108BD9-81ED-4DB2-BD59-A6C34878D82A}">
                    <a16:rowId xmlns:a16="http://schemas.microsoft.com/office/drawing/2014/main" val="194228830"/>
                  </a:ext>
                </a:extLst>
              </a:tr>
            </a:tbl>
          </a:graphicData>
        </a:graphic>
      </p:graphicFrame>
      <p:graphicFrame>
        <p:nvGraphicFramePr>
          <p:cNvPr id="9" name="Table 8">
            <a:extLst>
              <a:ext uri="{FF2B5EF4-FFF2-40B4-BE49-F238E27FC236}">
                <a16:creationId xmlns:a16="http://schemas.microsoft.com/office/drawing/2014/main" id="{2436026F-B82C-5FE7-793D-DB931DEF9280}"/>
              </a:ext>
            </a:extLst>
          </p:cNvPr>
          <p:cNvGraphicFramePr>
            <a:graphicFrameLocks noGrp="1"/>
          </p:cNvGraphicFramePr>
          <p:nvPr>
            <p:extLst>
              <p:ext uri="{D42A27DB-BD31-4B8C-83A1-F6EECF244321}">
                <p14:modId xmlns:p14="http://schemas.microsoft.com/office/powerpoint/2010/main" val="3432529563"/>
              </p:ext>
            </p:extLst>
          </p:nvPr>
        </p:nvGraphicFramePr>
        <p:xfrm>
          <a:off x="6242314" y="5495657"/>
          <a:ext cx="3685675" cy="629652"/>
        </p:xfrm>
        <a:graphic>
          <a:graphicData uri="http://schemas.openxmlformats.org/drawingml/2006/table">
            <a:tbl>
              <a:tblPr firstRow="1" bandRow="1">
                <a:tableStyleId>{5940675A-B579-460E-94D1-54222C63F5DA}</a:tableStyleId>
              </a:tblPr>
              <a:tblGrid>
                <a:gridCol w="526525">
                  <a:extLst>
                    <a:ext uri="{9D8B030D-6E8A-4147-A177-3AD203B41FA5}">
                      <a16:colId xmlns:a16="http://schemas.microsoft.com/office/drawing/2014/main" val="4101062177"/>
                    </a:ext>
                  </a:extLst>
                </a:gridCol>
                <a:gridCol w="526525">
                  <a:extLst>
                    <a:ext uri="{9D8B030D-6E8A-4147-A177-3AD203B41FA5}">
                      <a16:colId xmlns:a16="http://schemas.microsoft.com/office/drawing/2014/main" val="3226581725"/>
                    </a:ext>
                  </a:extLst>
                </a:gridCol>
                <a:gridCol w="526525">
                  <a:extLst>
                    <a:ext uri="{9D8B030D-6E8A-4147-A177-3AD203B41FA5}">
                      <a16:colId xmlns:a16="http://schemas.microsoft.com/office/drawing/2014/main" val="3352806830"/>
                    </a:ext>
                  </a:extLst>
                </a:gridCol>
                <a:gridCol w="526525">
                  <a:extLst>
                    <a:ext uri="{9D8B030D-6E8A-4147-A177-3AD203B41FA5}">
                      <a16:colId xmlns:a16="http://schemas.microsoft.com/office/drawing/2014/main" val="2301199826"/>
                    </a:ext>
                  </a:extLst>
                </a:gridCol>
                <a:gridCol w="526525">
                  <a:extLst>
                    <a:ext uri="{9D8B030D-6E8A-4147-A177-3AD203B41FA5}">
                      <a16:colId xmlns:a16="http://schemas.microsoft.com/office/drawing/2014/main" val="419253283"/>
                    </a:ext>
                  </a:extLst>
                </a:gridCol>
                <a:gridCol w="526525">
                  <a:extLst>
                    <a:ext uri="{9D8B030D-6E8A-4147-A177-3AD203B41FA5}">
                      <a16:colId xmlns:a16="http://schemas.microsoft.com/office/drawing/2014/main" val="2225039440"/>
                    </a:ext>
                  </a:extLst>
                </a:gridCol>
                <a:gridCol w="526525">
                  <a:extLst>
                    <a:ext uri="{9D8B030D-6E8A-4147-A177-3AD203B41FA5}">
                      <a16:colId xmlns:a16="http://schemas.microsoft.com/office/drawing/2014/main" val="1163827242"/>
                    </a:ext>
                  </a:extLst>
                </a:gridCol>
              </a:tblGrid>
              <a:tr h="629652">
                <a:tc>
                  <a:txBody>
                    <a:bodyPr/>
                    <a:lstStyle/>
                    <a:p>
                      <a:pPr algn="ctr"/>
                      <a:r>
                        <a:rPr lang="en-US" sz="2000" dirty="0">
                          <a:latin typeface="Times New Roman" panose="02020603050405020304" pitchFamily="18" charset="0"/>
                          <a:cs typeface="Times New Roman" panose="02020603050405020304" pitchFamily="18" charset="0"/>
                        </a:rPr>
                        <a:t>17</a:t>
                      </a:r>
                    </a:p>
                  </a:txBody>
                  <a:tcPr anchor="ctr">
                    <a:solidFill>
                      <a:schemeClr val="accent4">
                        <a:lumMod val="60000"/>
                        <a:lumOff val="40000"/>
                      </a:schemeClr>
                    </a:solidFill>
                  </a:tcPr>
                </a:tc>
                <a:tc>
                  <a:txBody>
                    <a:bodyPr/>
                    <a:lstStyle/>
                    <a:p>
                      <a:pPr algn="ctr"/>
                      <a:r>
                        <a:rPr lang="en-US" sz="2000" dirty="0">
                          <a:latin typeface="Times New Roman" panose="02020603050405020304" pitchFamily="18" charset="0"/>
                          <a:cs typeface="Times New Roman" panose="02020603050405020304" pitchFamily="18" charset="0"/>
                        </a:rPr>
                        <a:t>29</a:t>
                      </a:r>
                    </a:p>
                  </a:txBody>
                  <a:tcPr anchor="ctr">
                    <a:solidFill>
                      <a:schemeClr val="accent4">
                        <a:lumMod val="60000"/>
                        <a:lumOff val="40000"/>
                      </a:schemeClr>
                    </a:solidFill>
                  </a:tcPr>
                </a:tc>
                <a:tc>
                  <a:txBody>
                    <a:bodyPr/>
                    <a:lstStyle/>
                    <a:p>
                      <a:pPr algn="ctr"/>
                      <a:r>
                        <a:rPr lang="en-US" sz="2000" dirty="0">
                          <a:latin typeface="Times New Roman" panose="02020603050405020304" pitchFamily="18" charset="0"/>
                          <a:cs typeface="Times New Roman" panose="02020603050405020304" pitchFamily="18" charset="0"/>
                        </a:rPr>
                        <a:t>34</a:t>
                      </a:r>
                    </a:p>
                  </a:txBody>
                  <a:tcPr anchor="ctr">
                    <a:solidFill>
                      <a:schemeClr val="accent4">
                        <a:lumMod val="60000"/>
                        <a:lumOff val="40000"/>
                      </a:schemeClr>
                    </a:solidFill>
                  </a:tcPr>
                </a:tc>
                <a:tc>
                  <a:txBody>
                    <a:bodyPr/>
                    <a:lstStyle/>
                    <a:p>
                      <a:pPr algn="ctr"/>
                      <a:r>
                        <a:rPr lang="en-US" sz="2000" dirty="0">
                          <a:latin typeface="Times New Roman" panose="02020603050405020304" pitchFamily="18" charset="0"/>
                          <a:cs typeface="Times New Roman" panose="02020603050405020304" pitchFamily="18" charset="0"/>
                        </a:rPr>
                        <a:t>90</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45</a:t>
                      </a:r>
                    </a:p>
                  </a:txBody>
                  <a:tcPr anchor="ctr">
                    <a:solidFill>
                      <a:srgbClr val="00B050"/>
                    </a:solidFill>
                  </a:tcPr>
                </a:tc>
                <a:tc>
                  <a:txBody>
                    <a:bodyPr/>
                    <a:lstStyle/>
                    <a:p>
                      <a:pPr algn="ctr"/>
                      <a:r>
                        <a:rPr lang="en-US" sz="2000" dirty="0">
                          <a:latin typeface="Times New Roman" panose="02020603050405020304" pitchFamily="18" charset="0"/>
                          <a:cs typeface="Times New Roman" panose="02020603050405020304" pitchFamily="18" charset="0"/>
                        </a:rPr>
                        <a:t>68</a:t>
                      </a:r>
                    </a:p>
                  </a:txBody>
                  <a:tcPr anchor="ctr">
                    <a:solidFill>
                      <a:schemeClr val="accent2">
                        <a:lumMod val="75000"/>
                      </a:schemeClr>
                    </a:solidFill>
                  </a:tcPr>
                </a:tc>
                <a:tc>
                  <a:txBody>
                    <a:bodyPr/>
                    <a:lstStyle/>
                    <a:p>
                      <a:pPr algn="ctr"/>
                      <a:r>
                        <a:rPr lang="en-US" sz="2000" dirty="0">
                          <a:latin typeface="Times New Roman" panose="02020603050405020304" pitchFamily="18" charset="0"/>
                          <a:cs typeface="Times New Roman" panose="02020603050405020304" pitchFamily="18" charset="0"/>
                        </a:rPr>
                        <a:t>89</a:t>
                      </a:r>
                    </a:p>
                  </a:txBody>
                  <a:tcPr anchor="ctr">
                    <a:noFill/>
                  </a:tcPr>
                </a:tc>
                <a:extLst>
                  <a:ext uri="{0D108BD9-81ED-4DB2-BD59-A6C34878D82A}">
                    <a16:rowId xmlns:a16="http://schemas.microsoft.com/office/drawing/2014/main" val="194228830"/>
                  </a:ext>
                </a:extLst>
              </a:tr>
            </a:tbl>
          </a:graphicData>
        </a:graphic>
      </p:graphicFrame>
      <p:sp>
        <p:nvSpPr>
          <p:cNvPr id="10" name="TextBox 9">
            <a:extLst>
              <a:ext uri="{FF2B5EF4-FFF2-40B4-BE49-F238E27FC236}">
                <a16:creationId xmlns:a16="http://schemas.microsoft.com/office/drawing/2014/main" id="{B1120B2D-83A9-867C-2B73-25FCB752E798}"/>
              </a:ext>
            </a:extLst>
          </p:cNvPr>
          <p:cNvSpPr txBox="1"/>
          <p:nvPr/>
        </p:nvSpPr>
        <p:spPr>
          <a:xfrm>
            <a:off x="1030708" y="2837956"/>
            <a:ext cx="3584636"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Step 1</a:t>
            </a:r>
            <a:r>
              <a:rPr lang="en-US" sz="2400" dirty="0">
                <a:latin typeface="Times New Roman" panose="02020603050405020304" pitchFamily="18" charset="0"/>
                <a:cs typeface="Times New Roman" panose="02020603050405020304" pitchFamily="18" charset="0"/>
              </a:rPr>
              <a:t>: Find minimum (17)</a:t>
            </a:r>
          </a:p>
        </p:txBody>
      </p:sp>
      <p:sp>
        <p:nvSpPr>
          <p:cNvPr id="11" name="TextBox 10">
            <a:extLst>
              <a:ext uri="{FF2B5EF4-FFF2-40B4-BE49-F238E27FC236}">
                <a16:creationId xmlns:a16="http://schemas.microsoft.com/office/drawing/2014/main" id="{38528743-D1C9-B00F-8829-D506A28C5E5F}"/>
              </a:ext>
            </a:extLst>
          </p:cNvPr>
          <p:cNvSpPr txBox="1"/>
          <p:nvPr/>
        </p:nvSpPr>
        <p:spPr>
          <a:xfrm>
            <a:off x="1030709" y="4613008"/>
            <a:ext cx="4904297" cy="830997"/>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Step 2</a:t>
            </a:r>
            <a:r>
              <a:rPr lang="en-US" sz="2400" dirty="0">
                <a:latin typeface="Times New Roman" panose="02020603050405020304" pitchFamily="18" charset="0"/>
                <a:cs typeface="Times New Roman" panose="02020603050405020304" pitchFamily="18" charset="0"/>
              </a:rPr>
              <a:t>: swap with </a:t>
            </a:r>
            <a:r>
              <a:rPr lang="en-US" sz="2400" b="1" dirty="0">
                <a:latin typeface="Times New Roman" panose="02020603050405020304" pitchFamily="18" charset="0"/>
                <a:cs typeface="Times New Roman" panose="02020603050405020304" pitchFamily="18" charset="0"/>
              </a:rPr>
              <a:t>first</a:t>
            </a:r>
            <a:r>
              <a:rPr lang="en-US" sz="2400" dirty="0">
                <a:latin typeface="Times New Roman" panose="02020603050405020304" pitchFamily="18" charset="0"/>
                <a:cs typeface="Times New Roman" panose="02020603050405020304" pitchFamily="18" charset="0"/>
              </a:rPr>
              <a:t> element (89)</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Find minimum (29)</a:t>
            </a:r>
          </a:p>
        </p:txBody>
      </p:sp>
      <p:sp>
        <p:nvSpPr>
          <p:cNvPr id="12" name="TextBox 11">
            <a:extLst>
              <a:ext uri="{FF2B5EF4-FFF2-40B4-BE49-F238E27FC236}">
                <a16:creationId xmlns:a16="http://schemas.microsoft.com/office/drawing/2014/main" id="{02CD936E-D880-D344-18B6-A8AB2953DC85}"/>
              </a:ext>
            </a:extLst>
          </p:cNvPr>
          <p:cNvSpPr txBox="1"/>
          <p:nvPr/>
        </p:nvSpPr>
        <p:spPr>
          <a:xfrm>
            <a:off x="6182156" y="2533315"/>
            <a:ext cx="4985660" cy="830997"/>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Step 3</a:t>
            </a:r>
            <a:r>
              <a:rPr lang="en-US" sz="2400" dirty="0">
                <a:latin typeface="Times New Roman" panose="02020603050405020304" pitchFamily="18" charset="0"/>
                <a:cs typeface="Times New Roman" panose="02020603050405020304" pitchFamily="18" charset="0"/>
              </a:rPr>
              <a:t>: swap with </a:t>
            </a:r>
            <a:r>
              <a:rPr lang="en-US" sz="2400" b="1" dirty="0">
                <a:latin typeface="Times New Roman" panose="02020603050405020304" pitchFamily="18" charset="0"/>
                <a:cs typeface="Times New Roman" panose="02020603050405020304" pitchFamily="18" charset="0"/>
              </a:rPr>
              <a:t>second</a:t>
            </a:r>
            <a:r>
              <a:rPr lang="en-US" sz="2400" dirty="0">
                <a:latin typeface="Times New Roman" panose="02020603050405020304" pitchFamily="18" charset="0"/>
                <a:cs typeface="Times New Roman" panose="02020603050405020304" pitchFamily="18" charset="0"/>
              </a:rPr>
              <a:t> element (45)</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Find minimum (34)</a:t>
            </a:r>
          </a:p>
        </p:txBody>
      </p:sp>
      <p:sp>
        <p:nvSpPr>
          <p:cNvPr id="13" name="TextBox 12">
            <a:extLst>
              <a:ext uri="{FF2B5EF4-FFF2-40B4-BE49-F238E27FC236}">
                <a16:creationId xmlns:a16="http://schemas.microsoft.com/office/drawing/2014/main" id="{E4717C49-40D7-6BBD-D48A-6D1D388AB0E5}"/>
              </a:ext>
            </a:extLst>
          </p:cNvPr>
          <p:cNvSpPr txBox="1"/>
          <p:nvPr/>
        </p:nvSpPr>
        <p:spPr>
          <a:xfrm>
            <a:off x="6182157" y="4613007"/>
            <a:ext cx="5479385" cy="830997"/>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Step 4</a:t>
            </a:r>
            <a:r>
              <a:rPr lang="en-US" sz="2400" dirty="0">
                <a:latin typeface="Times New Roman" panose="02020603050405020304" pitchFamily="18" charset="0"/>
                <a:cs typeface="Times New Roman" panose="02020603050405020304" pitchFamily="18" charset="0"/>
              </a:rPr>
              <a:t>: swap with </a:t>
            </a:r>
            <a:r>
              <a:rPr lang="en-US" sz="2400" b="1" dirty="0">
                <a:latin typeface="Times New Roman" panose="02020603050405020304" pitchFamily="18" charset="0"/>
                <a:cs typeface="Times New Roman" panose="02020603050405020304" pitchFamily="18" charset="0"/>
              </a:rPr>
              <a:t>third</a:t>
            </a:r>
            <a:r>
              <a:rPr lang="en-US" sz="2400" dirty="0">
                <a:latin typeface="Times New Roman" panose="02020603050405020304" pitchFamily="18" charset="0"/>
                <a:cs typeface="Times New Roman" panose="02020603050405020304" pitchFamily="18" charset="0"/>
              </a:rPr>
              <a:t> element (68)</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Find minimum (45) =&gt; … </a:t>
            </a:r>
            <a:r>
              <a:rPr lang="en-US" sz="2400" b="1" dirty="0">
                <a:latin typeface="Times New Roman" panose="02020603050405020304" pitchFamily="18" charset="0"/>
                <a:cs typeface="Times New Roman" panose="02020603050405020304" pitchFamily="18" charset="0"/>
              </a:rPr>
              <a:t>keep doing this</a:t>
            </a:r>
          </a:p>
        </p:txBody>
      </p:sp>
    </p:spTree>
    <p:extLst>
      <p:ext uri="{BB962C8B-B14F-4D97-AF65-F5344CB8AC3E}">
        <p14:creationId xmlns:p14="http://schemas.microsoft.com/office/powerpoint/2010/main" val="40662360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2</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US" b="1" dirty="0"/>
              <a:t>Is selection sort stable? Why?</a:t>
            </a:r>
          </a:p>
          <a:p>
            <a:r>
              <a:rPr lang="en-US" dirty="0"/>
              <a:t>Yes, stable (depends on the comparison)</a:t>
            </a:r>
          </a:p>
          <a:p>
            <a:r>
              <a:rPr lang="en-US" dirty="0"/>
              <a:t>For example: [</a:t>
            </a:r>
            <a:r>
              <a:rPr lang="en-US" dirty="0">
                <a:solidFill>
                  <a:srgbClr val="FF0000"/>
                </a:solidFill>
              </a:rPr>
              <a:t>2</a:t>
            </a:r>
            <a:r>
              <a:rPr lang="en-US" dirty="0"/>
              <a:t>, 1, 3, </a:t>
            </a:r>
            <a:r>
              <a:rPr lang="en-US" dirty="0">
                <a:solidFill>
                  <a:srgbClr val="00B050"/>
                </a:solidFill>
              </a:rPr>
              <a:t>2</a:t>
            </a:r>
            <a:r>
              <a:rPr lang="en-US" dirty="0"/>
              <a:t>] =&gt; [1, </a:t>
            </a:r>
            <a:r>
              <a:rPr lang="en-US" dirty="0">
                <a:solidFill>
                  <a:srgbClr val="FF0000"/>
                </a:solidFill>
              </a:rPr>
              <a:t>2</a:t>
            </a:r>
            <a:r>
              <a:rPr lang="en-US" dirty="0"/>
              <a:t>,</a:t>
            </a:r>
            <a:r>
              <a:rPr lang="en-US" dirty="0">
                <a:solidFill>
                  <a:srgbClr val="FF0000"/>
                </a:solidFill>
              </a:rPr>
              <a:t> </a:t>
            </a:r>
            <a:r>
              <a:rPr lang="en-US" dirty="0">
                <a:solidFill>
                  <a:srgbClr val="00B050"/>
                </a:solidFill>
              </a:rPr>
              <a:t>2</a:t>
            </a:r>
            <a:r>
              <a:rPr lang="en-US" dirty="0"/>
              <a:t>, 3] =&gt; stable</a:t>
            </a:r>
          </a:p>
          <a:p>
            <a:r>
              <a:rPr lang="en-US" dirty="0"/>
              <a:t>A sorting algorithm is said to be stable if it maintains the relative order of equal elements in the input array after sorting</a:t>
            </a:r>
          </a:p>
        </p:txBody>
      </p:sp>
    </p:spTree>
    <p:extLst>
      <p:ext uri="{BB962C8B-B14F-4D97-AF65-F5344CB8AC3E}">
        <p14:creationId xmlns:p14="http://schemas.microsoft.com/office/powerpoint/2010/main" val="6274091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2</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US" b="1" dirty="0"/>
              <a:t>Is it possible to implement selection sort for linked lists with the same </a:t>
            </a:r>
            <a:r>
              <a:rPr lang="el-GR" b="1" dirty="0"/>
              <a:t>Θ</a:t>
            </a:r>
            <a:r>
              <a:rPr lang="vi-VN" b="1" dirty="0"/>
              <a:t>(n^2)</a:t>
            </a:r>
            <a:r>
              <a:rPr lang="el-GR" b="1" dirty="0"/>
              <a:t> </a:t>
            </a:r>
            <a:r>
              <a:rPr lang="en-US" b="1" dirty="0"/>
              <a:t>efficiency as the array version?</a:t>
            </a:r>
          </a:p>
          <a:p>
            <a:r>
              <a:rPr lang="en-US" dirty="0"/>
              <a:t>Yes</a:t>
            </a:r>
          </a:p>
          <a:p>
            <a:r>
              <a:rPr lang="en-US" dirty="0"/>
              <a:t>When swapping the two nodes we only need to swap the values, which takes constant time</a:t>
            </a:r>
          </a:p>
          <a:p>
            <a:endParaRPr lang="en-US" dirty="0"/>
          </a:p>
        </p:txBody>
      </p:sp>
      <p:graphicFrame>
        <p:nvGraphicFramePr>
          <p:cNvPr id="4" name="Table 3">
            <a:extLst>
              <a:ext uri="{FF2B5EF4-FFF2-40B4-BE49-F238E27FC236}">
                <a16:creationId xmlns:a16="http://schemas.microsoft.com/office/drawing/2014/main" id="{F0CB0889-CE3E-8B15-5EB1-30F9BA381CD7}"/>
              </a:ext>
            </a:extLst>
          </p:cNvPr>
          <p:cNvGraphicFramePr>
            <a:graphicFrameLocks noGrp="1"/>
          </p:cNvGraphicFramePr>
          <p:nvPr>
            <p:extLst>
              <p:ext uri="{D42A27DB-BD31-4B8C-83A1-F6EECF244321}">
                <p14:modId xmlns:p14="http://schemas.microsoft.com/office/powerpoint/2010/main" val="2731758443"/>
              </p:ext>
            </p:extLst>
          </p:nvPr>
        </p:nvGraphicFramePr>
        <p:xfrm>
          <a:off x="1909728" y="5802557"/>
          <a:ext cx="2632625" cy="629652"/>
        </p:xfrm>
        <a:graphic>
          <a:graphicData uri="http://schemas.openxmlformats.org/drawingml/2006/table">
            <a:tbl>
              <a:tblPr firstRow="1" bandRow="1">
                <a:tableStyleId>{5940675A-B579-460E-94D1-54222C63F5DA}</a:tableStyleId>
              </a:tblPr>
              <a:tblGrid>
                <a:gridCol w="526525">
                  <a:extLst>
                    <a:ext uri="{9D8B030D-6E8A-4147-A177-3AD203B41FA5}">
                      <a16:colId xmlns:a16="http://schemas.microsoft.com/office/drawing/2014/main" val="4101062177"/>
                    </a:ext>
                  </a:extLst>
                </a:gridCol>
                <a:gridCol w="526525">
                  <a:extLst>
                    <a:ext uri="{9D8B030D-6E8A-4147-A177-3AD203B41FA5}">
                      <a16:colId xmlns:a16="http://schemas.microsoft.com/office/drawing/2014/main" val="3226581725"/>
                    </a:ext>
                  </a:extLst>
                </a:gridCol>
                <a:gridCol w="526525">
                  <a:extLst>
                    <a:ext uri="{9D8B030D-6E8A-4147-A177-3AD203B41FA5}">
                      <a16:colId xmlns:a16="http://schemas.microsoft.com/office/drawing/2014/main" val="3352806830"/>
                    </a:ext>
                  </a:extLst>
                </a:gridCol>
                <a:gridCol w="526525">
                  <a:extLst>
                    <a:ext uri="{9D8B030D-6E8A-4147-A177-3AD203B41FA5}">
                      <a16:colId xmlns:a16="http://schemas.microsoft.com/office/drawing/2014/main" val="2301199826"/>
                    </a:ext>
                  </a:extLst>
                </a:gridCol>
                <a:gridCol w="526525">
                  <a:extLst>
                    <a:ext uri="{9D8B030D-6E8A-4147-A177-3AD203B41FA5}">
                      <a16:colId xmlns:a16="http://schemas.microsoft.com/office/drawing/2014/main" val="419253283"/>
                    </a:ext>
                  </a:extLst>
                </a:gridCol>
              </a:tblGrid>
              <a:tr h="629652">
                <a:tc>
                  <a:txBody>
                    <a:bodyPr/>
                    <a:lstStyle/>
                    <a:p>
                      <a:pPr algn="ctr"/>
                      <a:r>
                        <a:rPr lang="en-US" sz="2000" dirty="0">
                          <a:latin typeface="Times New Roman" panose="02020603050405020304" pitchFamily="18" charset="0"/>
                          <a:cs typeface="Times New Roman" panose="02020603050405020304" pitchFamily="18" charset="0"/>
                        </a:rPr>
                        <a:t>89</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45</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68</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90</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29</a:t>
                      </a:r>
                    </a:p>
                  </a:txBody>
                  <a:tcPr anchor="ctr"/>
                </a:tc>
                <a:extLst>
                  <a:ext uri="{0D108BD9-81ED-4DB2-BD59-A6C34878D82A}">
                    <a16:rowId xmlns:a16="http://schemas.microsoft.com/office/drawing/2014/main" val="194228830"/>
                  </a:ext>
                </a:extLst>
              </a:tr>
            </a:tbl>
          </a:graphicData>
        </a:graphic>
      </p:graphicFrame>
      <p:sp>
        <p:nvSpPr>
          <p:cNvPr id="6" name="Rectangle 5">
            <a:extLst>
              <a:ext uri="{FF2B5EF4-FFF2-40B4-BE49-F238E27FC236}">
                <a16:creationId xmlns:a16="http://schemas.microsoft.com/office/drawing/2014/main" id="{4F604F2E-EC20-8D94-B33C-D9020BE78DE4}"/>
              </a:ext>
            </a:extLst>
          </p:cNvPr>
          <p:cNvSpPr/>
          <p:nvPr/>
        </p:nvSpPr>
        <p:spPr>
          <a:xfrm>
            <a:off x="6561223" y="5866062"/>
            <a:ext cx="465221" cy="50265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Times New Roman" panose="02020603050405020304" pitchFamily="18" charset="0"/>
                <a:cs typeface="Times New Roman" panose="02020603050405020304" pitchFamily="18" charset="0"/>
              </a:rPr>
              <a:t>89</a:t>
            </a:r>
          </a:p>
        </p:txBody>
      </p:sp>
      <p:sp>
        <p:nvSpPr>
          <p:cNvPr id="7" name="Rectangle 6">
            <a:extLst>
              <a:ext uri="{FF2B5EF4-FFF2-40B4-BE49-F238E27FC236}">
                <a16:creationId xmlns:a16="http://schemas.microsoft.com/office/drawing/2014/main" id="{F1867204-A821-8315-E474-35F71BDE5E1F}"/>
              </a:ext>
            </a:extLst>
          </p:cNvPr>
          <p:cNvSpPr/>
          <p:nvPr/>
        </p:nvSpPr>
        <p:spPr>
          <a:xfrm>
            <a:off x="7316063" y="5866062"/>
            <a:ext cx="465221" cy="50265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Times New Roman" panose="02020603050405020304" pitchFamily="18" charset="0"/>
                <a:cs typeface="Times New Roman" panose="02020603050405020304" pitchFamily="18" charset="0"/>
              </a:rPr>
              <a:t>45</a:t>
            </a:r>
          </a:p>
        </p:txBody>
      </p:sp>
      <p:sp>
        <p:nvSpPr>
          <p:cNvPr id="8" name="Rectangle 7">
            <a:extLst>
              <a:ext uri="{FF2B5EF4-FFF2-40B4-BE49-F238E27FC236}">
                <a16:creationId xmlns:a16="http://schemas.microsoft.com/office/drawing/2014/main" id="{A4DF6F3B-7809-C5E6-7307-1A382E55A814}"/>
              </a:ext>
            </a:extLst>
          </p:cNvPr>
          <p:cNvSpPr/>
          <p:nvPr/>
        </p:nvSpPr>
        <p:spPr>
          <a:xfrm>
            <a:off x="8070903" y="5866061"/>
            <a:ext cx="465221" cy="50265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Times New Roman" panose="02020603050405020304" pitchFamily="18" charset="0"/>
                <a:cs typeface="Times New Roman" panose="02020603050405020304" pitchFamily="18" charset="0"/>
              </a:rPr>
              <a:t>68</a:t>
            </a:r>
          </a:p>
        </p:txBody>
      </p:sp>
      <p:sp>
        <p:nvSpPr>
          <p:cNvPr id="9" name="Rectangle 8">
            <a:extLst>
              <a:ext uri="{FF2B5EF4-FFF2-40B4-BE49-F238E27FC236}">
                <a16:creationId xmlns:a16="http://schemas.microsoft.com/office/drawing/2014/main" id="{4B5E77C9-A7DA-934C-20CD-CDA419AEC67A}"/>
              </a:ext>
            </a:extLst>
          </p:cNvPr>
          <p:cNvSpPr/>
          <p:nvPr/>
        </p:nvSpPr>
        <p:spPr>
          <a:xfrm>
            <a:off x="8825743" y="5866060"/>
            <a:ext cx="465221" cy="50265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Times New Roman" panose="02020603050405020304" pitchFamily="18" charset="0"/>
                <a:cs typeface="Times New Roman" panose="02020603050405020304" pitchFamily="18" charset="0"/>
              </a:rPr>
              <a:t>90</a:t>
            </a:r>
          </a:p>
        </p:txBody>
      </p:sp>
      <p:sp>
        <p:nvSpPr>
          <p:cNvPr id="10" name="Rectangle 9">
            <a:extLst>
              <a:ext uri="{FF2B5EF4-FFF2-40B4-BE49-F238E27FC236}">
                <a16:creationId xmlns:a16="http://schemas.microsoft.com/office/drawing/2014/main" id="{30279C4E-D781-82B4-97BB-B747D29FD2AE}"/>
              </a:ext>
            </a:extLst>
          </p:cNvPr>
          <p:cNvSpPr/>
          <p:nvPr/>
        </p:nvSpPr>
        <p:spPr>
          <a:xfrm>
            <a:off x="9580583" y="5866059"/>
            <a:ext cx="465221" cy="50265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Times New Roman" panose="02020603050405020304" pitchFamily="18" charset="0"/>
                <a:cs typeface="Times New Roman" panose="02020603050405020304" pitchFamily="18" charset="0"/>
              </a:rPr>
              <a:t>29</a:t>
            </a:r>
          </a:p>
        </p:txBody>
      </p:sp>
      <p:cxnSp>
        <p:nvCxnSpPr>
          <p:cNvPr id="12" name="Straight Arrow Connector 11">
            <a:extLst>
              <a:ext uri="{FF2B5EF4-FFF2-40B4-BE49-F238E27FC236}">
                <a16:creationId xmlns:a16="http://schemas.microsoft.com/office/drawing/2014/main" id="{5BE9C8DC-8B3F-E32F-3065-6C2EF1EBF43E}"/>
              </a:ext>
            </a:extLst>
          </p:cNvPr>
          <p:cNvCxnSpPr>
            <a:stCxn id="6" idx="3"/>
            <a:endCxn id="7" idx="1"/>
          </p:cNvCxnSpPr>
          <p:nvPr/>
        </p:nvCxnSpPr>
        <p:spPr>
          <a:xfrm>
            <a:off x="7026444" y="6117387"/>
            <a:ext cx="28961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1DF7061-EE5C-7987-25E4-EF14C8718247}"/>
              </a:ext>
            </a:extLst>
          </p:cNvPr>
          <p:cNvCxnSpPr>
            <a:cxnSpLocks/>
            <a:stCxn id="7" idx="3"/>
            <a:endCxn id="8" idx="1"/>
          </p:cNvCxnSpPr>
          <p:nvPr/>
        </p:nvCxnSpPr>
        <p:spPr>
          <a:xfrm flipV="1">
            <a:off x="7781284" y="6117388"/>
            <a:ext cx="289619"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2875DAAC-3092-11BA-70F2-44407E6A3387}"/>
              </a:ext>
            </a:extLst>
          </p:cNvPr>
          <p:cNvCxnSpPr>
            <a:cxnSpLocks/>
            <a:stCxn id="8" idx="3"/>
            <a:endCxn id="9" idx="1"/>
          </p:cNvCxnSpPr>
          <p:nvPr/>
        </p:nvCxnSpPr>
        <p:spPr>
          <a:xfrm flipV="1">
            <a:off x="8536124" y="6117387"/>
            <a:ext cx="289619"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62245A1A-E179-64BD-6786-FA12C4F94452}"/>
              </a:ext>
            </a:extLst>
          </p:cNvPr>
          <p:cNvCxnSpPr>
            <a:cxnSpLocks/>
            <a:stCxn id="9" idx="3"/>
            <a:endCxn id="10" idx="1"/>
          </p:cNvCxnSpPr>
          <p:nvPr/>
        </p:nvCxnSpPr>
        <p:spPr>
          <a:xfrm flipV="1">
            <a:off x="9290964" y="6117386"/>
            <a:ext cx="289619"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09DDCC38-DADF-F1BA-6CE2-9E31DD53449A}"/>
              </a:ext>
            </a:extLst>
          </p:cNvPr>
          <p:cNvSpPr txBox="1"/>
          <p:nvPr/>
        </p:nvSpPr>
        <p:spPr>
          <a:xfrm>
            <a:off x="2139546" y="6363578"/>
            <a:ext cx="2172985" cy="461665"/>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Array</a:t>
            </a:r>
          </a:p>
        </p:txBody>
      </p:sp>
      <p:sp>
        <p:nvSpPr>
          <p:cNvPr id="27" name="TextBox 26">
            <a:extLst>
              <a:ext uri="{FF2B5EF4-FFF2-40B4-BE49-F238E27FC236}">
                <a16:creationId xmlns:a16="http://schemas.microsoft.com/office/drawing/2014/main" id="{16AD5D63-6D3F-4EB7-DADB-0A8DDE52D0EB}"/>
              </a:ext>
            </a:extLst>
          </p:cNvPr>
          <p:cNvSpPr txBox="1"/>
          <p:nvPr/>
        </p:nvSpPr>
        <p:spPr>
          <a:xfrm>
            <a:off x="6396001" y="6376593"/>
            <a:ext cx="3925727" cy="461665"/>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Linked list</a:t>
            </a:r>
          </a:p>
        </p:txBody>
      </p:sp>
      <p:cxnSp>
        <p:nvCxnSpPr>
          <p:cNvPr id="50" name="Straight Arrow Connector 49">
            <a:extLst>
              <a:ext uri="{FF2B5EF4-FFF2-40B4-BE49-F238E27FC236}">
                <a16:creationId xmlns:a16="http://schemas.microsoft.com/office/drawing/2014/main" id="{88B1EA9E-0BCC-6017-D334-BB8E19FF60EC}"/>
              </a:ext>
            </a:extLst>
          </p:cNvPr>
          <p:cNvCxnSpPr/>
          <p:nvPr/>
        </p:nvCxnSpPr>
        <p:spPr>
          <a:xfrm flipV="1">
            <a:off x="2113425" y="5422229"/>
            <a:ext cx="0" cy="38032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9E1288B3-30AB-5563-7CFC-45F9A8F33F66}"/>
              </a:ext>
            </a:extLst>
          </p:cNvPr>
          <p:cNvCxnSpPr/>
          <p:nvPr/>
        </p:nvCxnSpPr>
        <p:spPr>
          <a:xfrm flipV="1">
            <a:off x="4298819" y="5422229"/>
            <a:ext cx="0" cy="38032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CB31C24C-4BAF-A72F-0FF0-6FB4FB6E80F9}"/>
              </a:ext>
            </a:extLst>
          </p:cNvPr>
          <p:cNvSpPr txBox="1"/>
          <p:nvPr/>
        </p:nvSpPr>
        <p:spPr>
          <a:xfrm>
            <a:off x="2587651" y="4919897"/>
            <a:ext cx="1954700" cy="461665"/>
          </a:xfrm>
          <a:prstGeom prst="rect">
            <a:avLst/>
          </a:prstGeom>
          <a:noFill/>
        </p:spPr>
        <p:txBody>
          <a:bodyPr wrap="square">
            <a:spAutoFit/>
          </a:bodyPr>
          <a:lstStyle/>
          <a:p>
            <a:pPr algn="ctr"/>
            <a:r>
              <a:rPr lang="en-US" sz="2400" dirty="0">
                <a:latin typeface="Times New Roman" panose="02020603050405020304" pitchFamily="18" charset="0"/>
                <a:cs typeface="Times New Roman" panose="02020603050405020304" pitchFamily="18" charset="0"/>
              </a:rPr>
              <a:t>Swap in O (1)</a:t>
            </a:r>
            <a:endParaRPr lang="en-US" sz="2400" dirty="0"/>
          </a:p>
        </p:txBody>
      </p:sp>
      <p:sp>
        <p:nvSpPr>
          <p:cNvPr id="54" name="TextBox 53">
            <a:extLst>
              <a:ext uri="{FF2B5EF4-FFF2-40B4-BE49-F238E27FC236}">
                <a16:creationId xmlns:a16="http://schemas.microsoft.com/office/drawing/2014/main" id="{64A14642-FF88-E194-9FE1-2E7128150779}"/>
              </a:ext>
            </a:extLst>
          </p:cNvPr>
          <p:cNvSpPr txBox="1"/>
          <p:nvPr/>
        </p:nvSpPr>
        <p:spPr>
          <a:xfrm>
            <a:off x="6656610" y="4919897"/>
            <a:ext cx="3997009" cy="461665"/>
          </a:xfrm>
          <a:prstGeom prst="rect">
            <a:avLst/>
          </a:prstGeom>
          <a:noFill/>
        </p:spPr>
        <p:txBody>
          <a:bodyPr wrap="square">
            <a:spAutoFit/>
          </a:bodyPr>
          <a:lstStyle/>
          <a:p>
            <a:pPr algn="ctr"/>
            <a:r>
              <a:rPr lang="en-US" sz="2400" dirty="0">
                <a:latin typeface="Times New Roman" panose="02020603050405020304" pitchFamily="18" charset="0"/>
                <a:cs typeface="Times New Roman" panose="02020603050405020304" pitchFamily="18" charset="0"/>
              </a:rPr>
              <a:t>Swap in O (1): swap the value</a:t>
            </a:r>
            <a:endParaRPr lang="en-US" sz="2400" dirty="0"/>
          </a:p>
        </p:txBody>
      </p:sp>
      <p:cxnSp>
        <p:nvCxnSpPr>
          <p:cNvPr id="11" name="Straight Arrow Connector 10">
            <a:extLst>
              <a:ext uri="{FF2B5EF4-FFF2-40B4-BE49-F238E27FC236}">
                <a16:creationId xmlns:a16="http://schemas.microsoft.com/office/drawing/2014/main" id="{C6C8D6E4-35E5-FCD8-DB8A-46CFAC83C01C}"/>
              </a:ext>
            </a:extLst>
          </p:cNvPr>
          <p:cNvCxnSpPr/>
          <p:nvPr/>
        </p:nvCxnSpPr>
        <p:spPr>
          <a:xfrm flipV="1">
            <a:off x="6794498" y="5485730"/>
            <a:ext cx="0" cy="38032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20A415D1-B0FB-C77A-2415-52303F0FFC6E}"/>
              </a:ext>
            </a:extLst>
          </p:cNvPr>
          <p:cNvCxnSpPr/>
          <p:nvPr/>
        </p:nvCxnSpPr>
        <p:spPr>
          <a:xfrm flipV="1">
            <a:off x="9791646" y="5485730"/>
            <a:ext cx="0" cy="38032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31799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c9f92db8-2851-4df9-9d12-fab52f5b1415}" enabled="1" method="Privileged" siteId="{5a7cc8ab-a4dc-4f9b-bf60-66714049ad62}" contentBits="0" removed="0"/>
</clbl:labelList>
</file>

<file path=docProps/app.xml><?xml version="1.0" encoding="utf-8"?>
<Properties xmlns="http://schemas.openxmlformats.org/officeDocument/2006/extended-properties" xmlns:vt="http://schemas.openxmlformats.org/officeDocument/2006/docPropsVTypes">
  <Template>Office Theme 2013 - 2022</Template>
  <TotalTime>5451</TotalTime>
  <Words>5914</Words>
  <Application>Microsoft Macintosh PowerPoint</Application>
  <PresentationFormat>Widescreen</PresentationFormat>
  <Paragraphs>878</Paragraphs>
  <Slides>53</Slides>
  <Notes>38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53</vt:i4>
      </vt:variant>
    </vt:vector>
  </HeadingPairs>
  <TitlesOfParts>
    <vt:vector size="60" baseType="lpstr">
      <vt:lpstr>Arial</vt:lpstr>
      <vt:lpstr>Calibri</vt:lpstr>
      <vt:lpstr>Cambria Math</vt:lpstr>
      <vt:lpstr>Söhne</vt:lpstr>
      <vt:lpstr>Symbol</vt:lpstr>
      <vt:lpstr>Times New Roman</vt:lpstr>
      <vt:lpstr>Office Theme</vt:lpstr>
      <vt:lpstr>Computing Algorithms – 2801ICT</vt:lpstr>
      <vt:lpstr>Problem 1</vt:lpstr>
      <vt:lpstr>Solution 1</vt:lpstr>
      <vt:lpstr>Solution 1</vt:lpstr>
      <vt:lpstr>Solution 1</vt:lpstr>
      <vt:lpstr>Problem 2</vt:lpstr>
      <vt:lpstr>Solution 2</vt:lpstr>
      <vt:lpstr>Solution 2</vt:lpstr>
      <vt:lpstr>Solution 2</vt:lpstr>
      <vt:lpstr>Problem 3</vt:lpstr>
      <vt:lpstr>Solution 3</vt:lpstr>
      <vt:lpstr>Solution 3</vt:lpstr>
      <vt:lpstr>Solution 3</vt:lpstr>
      <vt:lpstr>Problem 4</vt:lpstr>
      <vt:lpstr>Solution 4</vt:lpstr>
      <vt:lpstr>Solution 4</vt:lpstr>
      <vt:lpstr>Solution 4</vt:lpstr>
      <vt:lpstr>Solution 4</vt:lpstr>
      <vt:lpstr>Problem 5</vt:lpstr>
      <vt:lpstr>Solution 5</vt:lpstr>
      <vt:lpstr>Solution 5</vt:lpstr>
      <vt:lpstr>Solution 5</vt:lpstr>
      <vt:lpstr>Solution 5</vt:lpstr>
      <vt:lpstr>Problem 6</vt:lpstr>
      <vt:lpstr>Solution 6</vt:lpstr>
      <vt:lpstr>Solution 6</vt:lpstr>
      <vt:lpstr>Solution 6</vt:lpstr>
      <vt:lpstr>Solution 6</vt:lpstr>
      <vt:lpstr>PowerPoint Presentation</vt:lpstr>
      <vt:lpstr>Solution 6</vt:lpstr>
      <vt:lpstr>Solution 6</vt:lpstr>
      <vt:lpstr>Solution 6</vt:lpstr>
      <vt:lpstr>Solution 6</vt:lpstr>
      <vt:lpstr>Solution 6</vt:lpstr>
      <vt:lpstr>Solution 6</vt:lpstr>
      <vt:lpstr>Solution 6</vt:lpstr>
      <vt:lpstr>Solution 6</vt:lpstr>
      <vt:lpstr>Solution 6</vt:lpstr>
      <vt:lpstr>Solution 6</vt:lpstr>
      <vt:lpstr>Solution 6</vt:lpstr>
      <vt:lpstr>Problem 7</vt:lpstr>
      <vt:lpstr>Solution 7</vt:lpstr>
      <vt:lpstr>Solution 7</vt:lpstr>
      <vt:lpstr>Problem 8</vt:lpstr>
      <vt:lpstr>Solution 8</vt:lpstr>
      <vt:lpstr>Solution 8</vt:lpstr>
      <vt:lpstr>Solution 8</vt:lpstr>
      <vt:lpstr>Solution 8</vt:lpstr>
      <vt:lpstr>Problem 9</vt:lpstr>
      <vt:lpstr>Solution 9</vt:lpstr>
      <vt:lpstr>Solution 9</vt:lpstr>
      <vt:lpstr>Solution 9</vt:lpstr>
      <vt:lpstr>Solution 9</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Minh Hieu Nguyen</dc:creator>
  <cp:lastModifiedBy>Thanh Tam Nguyen</cp:lastModifiedBy>
  <cp:revision>145</cp:revision>
  <dcterms:created xsi:type="dcterms:W3CDTF">2023-03-13T01:53:07Z</dcterms:created>
  <dcterms:modified xsi:type="dcterms:W3CDTF">2024-04-29T05:45:56Z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c9f92db8-2851-4df9-9d12-fab52f5b1415_Enabled">
    <vt:lpwstr>true</vt:lpwstr>
  </property>
  <property fmtid="{D5CDD505-2E9C-101B-9397-08002B2CF9AE}" pid="3" name="MSIP_Label_c9f92db8-2851-4df9-9d12-fab52f5b1415_SetDate">
    <vt:lpwstr>2023-03-13T01:55:55Z</vt:lpwstr>
  </property>
  <property fmtid="{D5CDD505-2E9C-101B-9397-08002B2CF9AE}" pid="4" name="MSIP_Label_c9f92db8-2851-4df9-9d12-fab52f5b1415_Method">
    <vt:lpwstr>Privileged</vt:lpwstr>
  </property>
  <property fmtid="{D5CDD505-2E9C-101B-9397-08002B2CF9AE}" pid="5" name="MSIP_Label_c9f92db8-2851-4df9-9d12-fab52f5b1415_Name">
    <vt:lpwstr>UNOFFICIAL</vt:lpwstr>
  </property>
  <property fmtid="{D5CDD505-2E9C-101B-9397-08002B2CF9AE}" pid="6" name="MSIP_Label_c9f92db8-2851-4df9-9d12-fab52f5b1415_SiteId">
    <vt:lpwstr>5a7cc8ab-a4dc-4f9b-bf60-66714049ad62</vt:lpwstr>
  </property>
  <property fmtid="{D5CDD505-2E9C-101B-9397-08002B2CF9AE}" pid="7" name="MSIP_Label_c9f92db8-2851-4df9-9d12-fab52f5b1415_ActionId">
    <vt:lpwstr>b2ef4c10-c132-4bf3-b49c-a184b954e0e4</vt:lpwstr>
  </property>
  <property fmtid="{D5CDD505-2E9C-101B-9397-08002B2CF9AE}" pid="8" name="MSIP_Label_c9f92db8-2851-4df9-9d12-fab52f5b1415_ContentBits">
    <vt:lpwstr>0</vt:lpwstr>
  </property>
</Properties>
</file>