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256" r:id="rId2"/>
    <p:sldId id="285" r:id="rId3"/>
    <p:sldId id="374" r:id="rId4"/>
    <p:sldId id="375" r:id="rId5"/>
    <p:sldId id="453" r:id="rId6"/>
    <p:sldId id="465" r:id="rId7"/>
    <p:sldId id="466" r:id="rId8"/>
    <p:sldId id="467" r:id="rId9"/>
    <p:sldId id="468" r:id="rId10"/>
    <p:sldId id="392" r:id="rId11"/>
    <p:sldId id="393" r:id="rId12"/>
    <p:sldId id="394" r:id="rId13"/>
    <p:sldId id="395" r:id="rId14"/>
    <p:sldId id="396" r:id="rId15"/>
    <p:sldId id="397" r:id="rId16"/>
    <p:sldId id="398" r:id="rId17"/>
    <p:sldId id="402" r:id="rId18"/>
    <p:sldId id="403" r:id="rId19"/>
    <p:sldId id="404" r:id="rId20"/>
    <p:sldId id="405" r:id="rId21"/>
    <p:sldId id="399" r:id="rId22"/>
    <p:sldId id="400" r:id="rId23"/>
    <p:sldId id="455" r:id="rId24"/>
    <p:sldId id="456" r:id="rId25"/>
    <p:sldId id="408" r:id="rId26"/>
    <p:sldId id="401" r:id="rId27"/>
    <p:sldId id="407" r:id="rId28"/>
    <p:sldId id="409" r:id="rId29"/>
    <p:sldId id="406" r:id="rId30"/>
    <p:sldId id="410" r:id="rId31"/>
    <p:sldId id="411" r:id="rId32"/>
    <p:sldId id="412" r:id="rId33"/>
    <p:sldId id="413" r:id="rId34"/>
    <p:sldId id="414" r:id="rId35"/>
    <p:sldId id="415" r:id="rId36"/>
    <p:sldId id="416" r:id="rId37"/>
    <p:sldId id="417" r:id="rId38"/>
    <p:sldId id="418" r:id="rId39"/>
    <p:sldId id="419" r:id="rId40"/>
    <p:sldId id="469" r:id="rId41"/>
    <p:sldId id="470" r:id="rId42"/>
    <p:sldId id="471" r:id="rId43"/>
    <p:sldId id="420" r:id="rId44"/>
    <p:sldId id="421" r:id="rId45"/>
    <p:sldId id="422" r:id="rId46"/>
    <p:sldId id="423" r:id="rId47"/>
    <p:sldId id="424" r:id="rId48"/>
    <p:sldId id="425" r:id="rId49"/>
    <p:sldId id="426" r:id="rId50"/>
    <p:sldId id="461" r:id="rId51"/>
    <p:sldId id="462" r:id="rId52"/>
    <p:sldId id="463" r:id="rId53"/>
    <p:sldId id="427" r:id="rId54"/>
    <p:sldId id="428" r:id="rId55"/>
    <p:sldId id="429" r:id="rId56"/>
    <p:sldId id="430" r:id="rId57"/>
    <p:sldId id="431" r:id="rId58"/>
    <p:sldId id="432" r:id="rId59"/>
    <p:sldId id="457" r:id="rId60"/>
    <p:sldId id="464" r:id="rId61"/>
    <p:sldId id="458" r:id="rId62"/>
    <p:sldId id="459" r:id="rId63"/>
    <p:sldId id="433" r:id="rId64"/>
    <p:sldId id="434" r:id="rId65"/>
    <p:sldId id="435" r:id="rId66"/>
    <p:sldId id="436" r:id="rId67"/>
    <p:sldId id="46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31"/>
    <p:restoredTop sz="68559"/>
  </p:normalViewPr>
  <p:slideViewPr>
    <p:cSldViewPr snapToGrid="0">
      <p:cViewPr varScale="1">
        <p:scale>
          <a:sx n="79" d="100"/>
          <a:sy n="79" d="100"/>
        </p:scale>
        <p:origin x="1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6/6/24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326067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4305918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30574121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80</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81</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82</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83</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33492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6/6/24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6/6/24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F(</a:t>
            </a:r>
            <a:r>
              <a:rPr lang="en-US" b="1" dirty="0" err="1"/>
              <a:t>i</a:t>
            </a:r>
            <a:r>
              <a:rPr lang="en-US" b="1" dirty="0"/>
              <a:t>) = F(i-1) * F(n-</a:t>
            </a:r>
            <a:r>
              <a:rPr lang="en-US" b="1" dirty="0" err="1"/>
              <a:t>i</a:t>
            </a:r>
            <a:r>
              <a:rPr lang="en-US" b="1" dirty="0"/>
              <a:t>) for </a:t>
            </a:r>
            <a:r>
              <a:rPr lang="en-US" b="1" dirty="0" err="1"/>
              <a:t>i</a:t>
            </a:r>
            <a:r>
              <a:rPr lang="en-US" b="1" dirty="0"/>
              <a:t> from 1 to n</a:t>
            </a:r>
          </a:p>
          <a:p>
            <a:pPr marL="0" indent="0">
              <a:buNone/>
            </a:pPr>
            <a:r>
              <a:rPr lang="en-US" b="1" dirty="0"/>
              <a:t>   F(0) = F(1) = 1</a:t>
            </a:r>
          </a:p>
        </p:txBody>
      </p:sp>
    </p:spTree>
    <p:extLst>
      <p:ext uri="{BB962C8B-B14F-4D97-AF65-F5344CB8AC3E}">
        <p14:creationId xmlns:p14="http://schemas.microsoft.com/office/powerpoint/2010/main" val="28946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9 =&gt; behind key 20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a:t>
            </a:r>
            <a:r>
              <a:rPr lang="en-AU" sz="2400" dirty="0">
                <a:latin typeface="Times New Roman" panose="02020603050405020304" pitchFamily="18" charset="0"/>
                <a:cs typeface="Times New Roman" panose="02020603050405020304" pitchFamily="18" charset="0"/>
              </a:rPr>
              <a:t>75</a:t>
            </a:r>
            <a:endParaRPr lang="en-AU" sz="2400" b="0" i="0" u="none" strike="noStrike" dirty="0">
              <a:effectLst/>
              <a:latin typeface="Times New Roman" panose="02020603050405020304" pitchFamily="18" charset="0"/>
              <a:cs typeface="Times New Roman" panose="02020603050405020304" pitchFamily="18" charset="0"/>
            </a:endParaRP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30</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19</a:t>
            </a:r>
          </a:p>
          <a:p>
            <a:r>
              <a:rPr lang="en-US" sz="2400" dirty="0">
                <a:latin typeface="Times New Roman" panose="02020603050405020304" pitchFamily="18" charset="0"/>
                <a:cs typeface="Times New Roman" panose="02020603050405020304" pitchFamily="18" charset="0"/>
              </a:rPr>
              <a:t>9 -&gt; 20 -&gt; 75 -&gt;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(20, 75, 31).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0        | 31</a:t>
            </a:r>
          </a:p>
          <a:p>
            <a:r>
              <a:rPr lang="en-US" sz="2400" dirty="0">
                <a:latin typeface="Times New Roman" panose="02020603050405020304" pitchFamily="18" charset="0"/>
                <a:cs typeface="Times New Roman" panose="02020603050405020304" pitchFamily="18" charset="0"/>
              </a:rPr>
              <a:t>1        | 56</a:t>
            </a:r>
          </a:p>
          <a:p>
            <a:r>
              <a:rPr lang="en-US" sz="2400" dirty="0">
                <a:latin typeface="Times New Roman" panose="02020603050405020304" pitchFamily="18" charset="0"/>
                <a:cs typeface="Times New Roman" panose="02020603050405020304" pitchFamily="18" charset="0"/>
              </a:rPr>
              <a:t>2        | 19</a:t>
            </a:r>
          </a:p>
          <a:p>
            <a:r>
              <a:rPr lang="en-US" sz="2400" dirty="0">
                <a:latin typeface="Times New Roman" panose="02020603050405020304" pitchFamily="18" charset="0"/>
                <a:cs typeface="Times New Roman" panose="02020603050405020304" pitchFamily="18" charset="0"/>
              </a:rPr>
              <a:t>3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p:txBody>
      </p:sp>
    </p:spTree>
    <p:extLst>
      <p:ext uri="{BB962C8B-B14F-4D97-AF65-F5344CB8AC3E}">
        <p14:creationId xmlns:p14="http://schemas.microsoft.com/office/powerpoint/2010/main" val="316221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0" i="0" u="none" strike="noStrike" dirty="0">
                <a:effectLst/>
              </a:rPr>
              <a:t>Largest number of key comparisons in a successful search:</a:t>
            </a:r>
          </a:p>
          <a:p>
            <a:r>
              <a:rPr lang="en-AU" b="0" i="0" u="none" strike="noStrike" dirty="0">
                <a:effectLst/>
              </a:rPr>
              <a:t>56 is at index 1: 1 comparison.</a:t>
            </a:r>
          </a:p>
          <a:p>
            <a:r>
              <a:rPr lang="en-AU" b="0" i="0" u="none" strike="noStrike" dirty="0">
                <a:effectLst/>
              </a:rPr>
              <a:t>30 is at index 8: 1 comparison.</a:t>
            </a:r>
          </a:p>
          <a:p>
            <a:r>
              <a:rPr lang="en-AU" b="0" i="0" u="none" strike="noStrike" dirty="0">
                <a:effectLst/>
              </a:rPr>
              <a:t>20 is at index 9: 1 comparison.</a:t>
            </a:r>
          </a:p>
          <a:p>
            <a:r>
              <a:rPr lang="en-AU" b="0" i="0" u="none" strike="noStrike" dirty="0">
                <a:effectLst/>
              </a:rPr>
              <a:t>75 is at index 10: 2 comparisons (collisions with 20).</a:t>
            </a:r>
          </a:p>
          <a:p>
            <a:r>
              <a:rPr lang="en-AU" b="0" i="0" u="none" strike="noStrike" dirty="0">
                <a:effectLst/>
              </a:rPr>
              <a:t>31 is at index </a:t>
            </a:r>
            <a:r>
              <a:rPr lang="en-AU" dirty="0"/>
              <a:t>0</a:t>
            </a:r>
            <a:r>
              <a:rPr lang="en-AU" b="0" i="0" u="none" strike="noStrike" dirty="0">
                <a:effectLst/>
              </a:rPr>
              <a:t>: 3 comparisons (collisions with 20 and 75).</a:t>
            </a:r>
          </a:p>
          <a:p>
            <a:r>
              <a:rPr lang="en-AU" b="0" i="0" u="none" strike="noStrike" dirty="0">
                <a:effectLst/>
              </a:rPr>
              <a:t>19 is at index 2: 5 comparisons (collisions with 30, 20, 75, and 31).</a:t>
            </a:r>
          </a:p>
          <a:p>
            <a:pPr>
              <a:buFont typeface="Symbol" pitchFamily="2" charset="2"/>
              <a:buChar char="Þ"/>
            </a:pPr>
            <a:r>
              <a:rPr lang="en-AU" b="0" i="0" u="none" strike="noStrike" dirty="0">
                <a:effectLst/>
              </a:rPr>
              <a:t> </a:t>
            </a:r>
            <a:r>
              <a:rPr lang="en-AU" b="1" i="0" u="none" strike="noStrike" dirty="0">
                <a:effectLst/>
              </a:rPr>
              <a:t>Largest number of key comparisons in a successful search is 5 (for 19).</a:t>
            </a:r>
          </a:p>
          <a:p>
            <a:pPr>
              <a:buFont typeface="Symbol" pitchFamily="2" charset="2"/>
              <a:buChar char="Þ"/>
            </a:pPr>
            <a:r>
              <a:rPr lang="en-AU" b="1" i="0" u="none" strike="noStrike" dirty="0">
                <a:effectLst/>
              </a:rPr>
              <a:t> Average key comparisons = Total key comparisons / Number of input values </a:t>
            </a:r>
            <a:br>
              <a:rPr lang="en-AU" b="1" i="0" u="none" strike="noStrike" dirty="0">
                <a:effectLst/>
              </a:rPr>
            </a:br>
            <a:br>
              <a:rPr lang="en-AU" b="1" i="0" u="none" strike="noStrike" dirty="0">
                <a:effectLst/>
              </a:rPr>
            </a:br>
            <a:r>
              <a:rPr lang="en-AU" b="1" i="0" u="none" strike="noStrike" dirty="0">
                <a:effectLst/>
              </a:rPr>
              <a:t>  = 13 / 6 ≈ 2.17</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endParaRPr lang="en-US" dirty="0"/>
          </a:p>
          <a:p>
            <a:pPr>
              <a:buFont typeface="Symbol" pitchFamily="2" charset="2"/>
              <a:buChar char="Þ"/>
            </a:pPr>
            <a:endParaRPr lang="en-US" dirty="0"/>
          </a:p>
          <a:p>
            <a:pPr marL="0" indent="0">
              <a:buNone/>
            </a:pPr>
            <a:endParaRPr lang="en-US" dirty="0"/>
          </a:p>
        </p:txBody>
      </p:sp>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55000" lnSpcReduction="20000"/>
          </a:bodyPr>
          <a:lstStyle/>
          <a:p>
            <a:pPr marL="0" indent="0">
              <a:buNone/>
            </a:pPr>
            <a:r>
              <a:rPr lang="en-US" b="1" dirty="0"/>
              <a:t>Consider 14 intervals:</a:t>
            </a:r>
          </a:p>
          <a:p>
            <a:pPr marL="514350" indent="-514350">
              <a:buAutoNum type="arabicPeriod"/>
            </a:pPr>
            <a:r>
              <a:rPr lang="en-US" dirty="0"/>
              <a:t>(-∞, 3)  </a:t>
            </a:r>
          </a:p>
          <a:p>
            <a:pPr marL="514350" indent="-514350">
              <a:buAutoNum type="arabicPeriod"/>
            </a:pPr>
            <a:r>
              <a:rPr lang="en-US" dirty="0"/>
              <a:t>(3, 14)  </a:t>
            </a:r>
          </a:p>
          <a:p>
            <a:pPr marL="514350" indent="-514350">
              <a:buAutoNum type="arabicPeriod"/>
            </a:pPr>
            <a:r>
              <a:rPr lang="en-US" dirty="0"/>
              <a:t>(14, 27)  </a:t>
            </a:r>
          </a:p>
          <a:p>
            <a:pPr marL="514350" indent="-514350">
              <a:buAutoNum type="arabicPeriod"/>
            </a:pPr>
            <a:r>
              <a:rPr lang="en-US" dirty="0"/>
              <a:t>(27, 31)  </a:t>
            </a:r>
          </a:p>
          <a:p>
            <a:pPr marL="514350" indent="-514350">
              <a:buAutoNum type="arabicPeriod"/>
            </a:pPr>
            <a:r>
              <a:rPr lang="en-US" dirty="0"/>
              <a:t>(31, 39)  </a:t>
            </a:r>
          </a:p>
          <a:p>
            <a:pPr marL="514350" indent="-514350">
              <a:buAutoNum type="arabicPeriod"/>
            </a:pPr>
            <a:r>
              <a:rPr lang="en-US" dirty="0"/>
              <a:t>(39, 42)  </a:t>
            </a:r>
          </a:p>
          <a:p>
            <a:pPr marL="514350" indent="-514350">
              <a:buAutoNum type="arabicPeriod"/>
            </a:pPr>
            <a:r>
              <a:rPr lang="en-US" dirty="0"/>
              <a:t>(42, 55)  </a:t>
            </a:r>
          </a:p>
          <a:p>
            <a:pPr marL="514350" indent="-514350">
              <a:buAutoNum type="arabicPeriod"/>
            </a:pPr>
            <a:r>
              <a:rPr lang="en-US" dirty="0"/>
              <a:t>(55, 70)  </a:t>
            </a:r>
          </a:p>
          <a:p>
            <a:pPr marL="514350" indent="-514350">
              <a:buAutoNum type="arabicPeriod"/>
            </a:pPr>
            <a:r>
              <a:rPr lang="en-US" dirty="0"/>
              <a:t>(70, 74) </a:t>
            </a:r>
          </a:p>
          <a:p>
            <a:pPr marL="514350" indent="-514350">
              <a:buAutoNum type="arabicPeriod"/>
            </a:pPr>
            <a:r>
              <a:rPr lang="en-US" dirty="0"/>
              <a:t> (74, 81)  </a:t>
            </a:r>
          </a:p>
          <a:p>
            <a:pPr marL="514350" indent="-514350">
              <a:buAutoNum type="arabicPeriod"/>
            </a:pPr>
            <a:r>
              <a:rPr lang="en-US" dirty="0"/>
              <a:t>(81, 85) </a:t>
            </a:r>
          </a:p>
          <a:p>
            <a:pPr marL="514350" indent="-514350">
              <a:buAutoNum type="arabicPeriod"/>
            </a:pPr>
            <a:r>
              <a:rPr lang="en-US" dirty="0"/>
              <a:t>(85, 93)  </a:t>
            </a:r>
          </a:p>
          <a:p>
            <a:pPr marL="514350" indent="-514350">
              <a:buAutoNum type="arabicPeriod"/>
            </a:pPr>
            <a:r>
              <a:rPr lang="en-US" dirty="0"/>
              <a:t>(93, 98)  </a:t>
            </a:r>
          </a:p>
          <a:p>
            <a:pPr marL="514350" indent="-514350">
              <a:buAutoNum type="arabicPeriod"/>
            </a:pPr>
            <a:r>
              <a:rPr lang="en-US" dirty="0"/>
              <a:t>(98, ∞) </a:t>
            </a:r>
          </a:p>
        </p:txBody>
      </p:sp>
    </p:spTree>
    <p:extLst>
      <p:ext uri="{BB962C8B-B14F-4D97-AF65-F5344CB8AC3E}">
        <p14:creationId xmlns:p14="http://schemas.microsoft.com/office/powerpoint/2010/main" val="405545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Now, consider a binary search on this array. The search sequence would go as follows:</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comparison: 55 (middle of the array) - divides into 2 groups: Group 1 (from -∞ to 55) and Group 2 (from 55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1): 27 - divides Group 1 into 2 subgroups: Subgroup 1.1 (from -∞ to 27) and Subgroup 1.2 (from 27 to 55)</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2): 81 - divides Group 2 into 2 subgroups: Subgroup 2.1 (from 55 to 81) and Subgroup 2.2 (from 81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672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If we calculate the average number of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1st, 8th, and 14th intervals, you only need 1 comparison (55).</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2nd, 3rd, 7th, 9th, 10th, and 13th intervals, you need 2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4th, 5th, 6th, 11th, and 12th intervals, you need 3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85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So, the average number of comparisons for an unsuccessful search is: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00"/>
              </a:spcAf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(1*3 + 2*6 + 3*5) / 14 = 2.21</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Therefore, the average number of comparisons made by binary search in an unsuccessful search in this array, assuming that searches for keys in each of the 14 intervals formed by the array’s elements are equally likely, is approximately 2.21 comparisons.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460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11830</TotalTime>
  <Words>10779</Words>
  <Application>Microsoft Macintosh PowerPoint</Application>
  <PresentationFormat>Widescreen</PresentationFormat>
  <Paragraphs>844</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664</cp:revision>
  <dcterms:created xsi:type="dcterms:W3CDTF">2023-03-13T01:53:07Z</dcterms:created>
  <dcterms:modified xsi:type="dcterms:W3CDTF">2024-06-06T02:13:43Z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