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407" r:id="rId2"/>
    <p:sldId id="405" r:id="rId3"/>
    <p:sldId id="408" r:id="rId4"/>
    <p:sldId id="409" r:id="rId5"/>
    <p:sldId id="410" r:id="rId6"/>
    <p:sldId id="411" r:id="rId7"/>
    <p:sldId id="417" r:id="rId8"/>
    <p:sldId id="412" r:id="rId9"/>
    <p:sldId id="413" r:id="rId10"/>
    <p:sldId id="414" r:id="rId11"/>
    <p:sldId id="415" r:id="rId12"/>
    <p:sldId id="416" r:id="rId13"/>
    <p:sldId id="418" r:id="rId14"/>
    <p:sldId id="406" r:id="rId15"/>
    <p:sldId id="419" r:id="rId16"/>
    <p:sldId id="420" r:id="rId17"/>
    <p:sldId id="421" r:id="rId18"/>
    <p:sldId id="422" r:id="rId19"/>
    <p:sldId id="423" r:id="rId20"/>
    <p:sldId id="424" r:id="rId21"/>
    <p:sldId id="451" r:id="rId22"/>
    <p:sldId id="425" r:id="rId23"/>
    <p:sldId id="452" r:id="rId24"/>
    <p:sldId id="426" r:id="rId25"/>
    <p:sldId id="427" r:id="rId26"/>
    <p:sldId id="453" r:id="rId27"/>
    <p:sldId id="428" r:id="rId28"/>
    <p:sldId id="447" r:id="rId29"/>
    <p:sldId id="429" r:id="rId30"/>
    <p:sldId id="448" r:id="rId31"/>
    <p:sldId id="431" r:id="rId32"/>
    <p:sldId id="430" r:id="rId33"/>
    <p:sldId id="441" r:id="rId34"/>
    <p:sldId id="442" r:id="rId35"/>
    <p:sldId id="445" r:id="rId36"/>
    <p:sldId id="446" r:id="rId37"/>
    <p:sldId id="433" r:id="rId38"/>
    <p:sldId id="434" r:id="rId39"/>
    <p:sldId id="435" r:id="rId40"/>
    <p:sldId id="436" r:id="rId41"/>
    <p:sldId id="438" r:id="rId42"/>
    <p:sldId id="449" r:id="rId43"/>
    <p:sldId id="437" r:id="rId44"/>
    <p:sldId id="455" r:id="rId45"/>
    <p:sldId id="456" r:id="rId46"/>
    <p:sldId id="472" r:id="rId47"/>
    <p:sldId id="457" r:id="rId48"/>
    <p:sldId id="459" r:id="rId49"/>
    <p:sldId id="458" r:id="rId50"/>
    <p:sldId id="467" r:id="rId51"/>
    <p:sldId id="468" r:id="rId52"/>
    <p:sldId id="469" r:id="rId53"/>
    <p:sldId id="465" r:id="rId54"/>
    <p:sldId id="466" r:id="rId55"/>
    <p:sldId id="454" r:id="rId56"/>
    <p:sldId id="462" r:id="rId57"/>
    <p:sldId id="463" r:id="rId58"/>
    <p:sldId id="464" r:id="rId59"/>
    <p:sldId id="461" r:id="rId60"/>
    <p:sldId id="440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32BAB-6530-42FF-81C5-FBFA5C9444C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4D21E-B710-4EA5-A1A7-54EA84FD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6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35255-6890-E941-897F-F14FE0A006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3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C67B-5F82-5B70-3D59-F1919E69C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2ABB4-97F0-869C-2C6D-C1A1CA744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0F23C-DE97-FCEF-3C3A-F81034B2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2926-0FCC-4C4C-94B0-14D5FE691EA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60F8F-3FFF-5340-DE0C-BB4EC3DD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D1E52-DED5-EDA5-4360-D4D55462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D0F1-DD54-43DD-8ABC-DB788DAA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0A39C-2041-E269-C7BA-F3072AFD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A3923-0CCA-845D-FD69-A6A6E475F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F1B56-D7B0-153C-3103-E5D2EE359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2926-0FCC-4C4C-94B0-14D5FE691EA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58007-7614-AC37-4C41-C92DD646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768D1-70C8-6D51-5CB8-27EFFA5D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D0F1-DD54-43DD-8ABC-DB788DAA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FA89CF-1FA0-3C05-3133-91B9045EE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0DD59-F965-8497-905F-CCFAC0009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F35B5-06BD-1392-BF02-4CD12124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2926-0FCC-4C4C-94B0-14D5FE691EA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535CE-3F0C-9E6F-07E4-3885B073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6DFE4-32F8-606C-8C11-537FE65D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D0F1-DD54-43DD-8ABC-DB788DAA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3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477E2-0EBA-DE77-DE61-F7C44A9A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103D6-C693-9FF1-6C83-65BB4344C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6D438-E223-ABA1-B630-C90C5625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2926-0FCC-4C4C-94B0-14D5FE691EA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1173F-74A3-7891-5C0E-1991FDDB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484E3-5D00-13AA-B226-C47CF347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D0F1-DD54-43DD-8ABC-DB788DAA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5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7DDA-E0A1-B1C8-BE69-D8F747EC6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CC7DC-C538-BCEE-5D0A-FE167B7D9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67386-2131-D8A9-52CE-F4F2DDB7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2926-0FCC-4C4C-94B0-14D5FE691EA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A82CC-B019-5377-C4EB-D40693CD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BD1A7-76DB-F5F0-96D7-36A6D06D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D0F1-DD54-43DD-8ABC-DB788DAA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0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4C24-FFD4-3452-15EC-DA00A42D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ED4AF-F6A4-755E-D57B-FDFFBB180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3EB02-9D04-2248-F738-3D70C92DE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3860A-43D0-D86A-95BD-917FC7DD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2926-0FCC-4C4C-94B0-14D5FE691EA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F8A1A-0B9D-AFE1-5EB0-8BDB2A51B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7D9CB-AFFA-9331-0E4A-36B05B68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D0F1-DD54-43DD-8ABC-DB788DAA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4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C852-2968-1D14-E21D-FF8167E6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6DA97-E5C1-1FDB-20FF-09B86DD73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42355-1E18-2886-2402-FF2A84A35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C52A9-C9BF-EC10-A9CE-33FF7DC6D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B79AE-080E-A7BE-68AD-73576F984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9040EF-4DD3-FD5A-0632-D16F0CFCA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2926-0FCC-4C4C-94B0-14D5FE691EA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1F5A5-C375-1819-A938-6FE9F0788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46A4D8-E8B2-B187-EF23-B31AE610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D0F1-DD54-43DD-8ABC-DB788DAA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8880-D719-AFFF-C5AF-488F4F6F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3F4711-D29A-264F-BF43-DE4E28A7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2926-0FCC-4C4C-94B0-14D5FE691EA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9022A-B8C0-E731-B7B5-8DD00B40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D071C-B119-8B28-7F54-A8E36E37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D0F1-DD54-43DD-8ABC-DB788DAA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4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17001-869A-EA88-149F-F2CBB690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2926-0FCC-4C4C-94B0-14D5FE691EA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694C3-30AC-D775-8126-041F1187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9E8C2-D119-207B-8E71-58A415AA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D0F1-DD54-43DD-8ABC-DB788DAA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9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9D50-3F65-43B5-7E73-FC31B56B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8A138-ECA8-835A-C37C-854FBAF93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33972-BB8D-8F31-92E7-759D83C9E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7FEF0-0120-FDB2-6ADC-775913B3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2926-0FCC-4C4C-94B0-14D5FE691EA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BE6C0-9F4C-C993-BA40-86D1847B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877C5-4A64-C42F-5406-E8CBA6CA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D0F1-DD54-43DD-8ABC-DB788DAA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5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2323E-E985-FD42-31FD-32D68ACF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A60B9-DB96-76BF-E23B-420918EF1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39AE1-611B-B903-E8AA-024096544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B6369-E446-50A9-4511-989DCCBE0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2926-0FCC-4C4C-94B0-14D5FE691EA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2A161-E71E-857C-B3F7-8351DB40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F4A93-B790-D3D7-B8C0-966EAF27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D0F1-DD54-43DD-8ABC-DB788DAA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5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67401A-CF32-E8AF-2D0C-3889AFEBB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C5649-1286-1C45-2087-39EBE25FC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8CFE4-2259-4890-C395-1C6E031C0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72926-0FCC-4C4C-94B0-14D5FE691EA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4B2-7803-7973-CDF0-AEFECB8FC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5527E-3C5B-C917-FF65-138FE789E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8D0F1-DD54-43DD-8ABC-DB788DAA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7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Yi2-LPrwm4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F4DE5-C3D7-3866-105C-9B53FD45A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Algorithms – 2801ICT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8AE77-FB7D-37D1-BA68-387F4D55E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602037"/>
            <a:ext cx="11110452" cy="272010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related to Pattern Matching Algorithms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237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0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1 - A</a:t>
            </a: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260C3046-BDFE-F579-9D30-836C02098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361008"/>
              </p:ext>
            </p:extLst>
          </p:nvPr>
        </p:nvGraphicFramePr>
        <p:xfrm>
          <a:off x="615172" y="4541084"/>
          <a:ext cx="4546764" cy="94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383">
                  <a:extLst>
                    <a:ext uri="{9D8B030D-6E8A-4147-A177-3AD203B41FA5}">
                      <a16:colId xmlns:a16="http://schemas.microsoft.com/office/drawing/2014/main" val="2165716082"/>
                    </a:ext>
                  </a:extLst>
                </a:gridCol>
                <a:gridCol w="623734">
                  <a:extLst>
                    <a:ext uri="{9D8B030D-6E8A-4147-A177-3AD203B41FA5}">
                      <a16:colId xmlns:a16="http://schemas.microsoft.com/office/drawing/2014/main" val="1703212110"/>
                    </a:ext>
                  </a:extLst>
                </a:gridCol>
                <a:gridCol w="623734">
                  <a:extLst>
                    <a:ext uri="{9D8B030D-6E8A-4147-A177-3AD203B41FA5}">
                      <a16:colId xmlns:a16="http://schemas.microsoft.com/office/drawing/2014/main" val="2536824639"/>
                    </a:ext>
                  </a:extLst>
                </a:gridCol>
                <a:gridCol w="623734">
                  <a:extLst>
                    <a:ext uri="{9D8B030D-6E8A-4147-A177-3AD203B41FA5}">
                      <a16:colId xmlns:a16="http://schemas.microsoft.com/office/drawing/2014/main" val="568679998"/>
                    </a:ext>
                  </a:extLst>
                </a:gridCol>
                <a:gridCol w="1550179">
                  <a:extLst>
                    <a:ext uri="{9D8B030D-6E8A-4147-A177-3AD203B41FA5}">
                      <a16:colId xmlns:a16="http://schemas.microsoft.com/office/drawing/2014/main" val="929748161"/>
                    </a:ext>
                  </a:extLst>
                </a:gridCol>
              </a:tblGrid>
              <a:tr h="52720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character</a:t>
                      </a:r>
                      <a:endParaRPr lang="en-US" sz="1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47055"/>
                  </a:ext>
                </a:extLst>
              </a:tr>
              <a:tr h="41319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301569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C34EBFC8-1957-BC38-BA46-3053D3C50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139475"/>
              </p:ext>
            </p:extLst>
          </p:nvPr>
        </p:nvGraphicFramePr>
        <p:xfrm>
          <a:off x="671052" y="2017908"/>
          <a:ext cx="36982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824">
                  <a:extLst>
                    <a:ext uri="{9D8B030D-6E8A-4147-A177-3AD203B41FA5}">
                      <a16:colId xmlns:a16="http://schemas.microsoft.com/office/drawing/2014/main" val="3791353428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3171868885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278910150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924935616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1632912852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430620977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1656365234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1291657923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779371764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329425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25337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9B24AB3-E17E-73D5-F908-CB3B8A371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317228"/>
              </p:ext>
            </p:extLst>
          </p:nvPr>
        </p:nvGraphicFramePr>
        <p:xfrm>
          <a:off x="4369292" y="2017908"/>
          <a:ext cx="36982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824">
                  <a:extLst>
                    <a:ext uri="{9D8B030D-6E8A-4147-A177-3AD203B41FA5}">
                      <a16:colId xmlns:a16="http://schemas.microsoft.com/office/drawing/2014/main" val="3791353428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3171868885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278910150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924935616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1632912852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430620977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1656365234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1291657923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779371764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329425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253376"/>
                  </a:ext>
                </a:extLst>
              </a:tr>
            </a:tbl>
          </a:graphicData>
        </a:graphic>
      </p:graphicFrame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9ED1D23B-C1CB-7C26-1234-6FD7F8EBB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65751"/>
              </p:ext>
            </p:extLst>
          </p:nvPr>
        </p:nvGraphicFramePr>
        <p:xfrm>
          <a:off x="8067532" y="2017908"/>
          <a:ext cx="11049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382624993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40925153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723215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734947"/>
                  </a:ext>
                </a:extLst>
              </a:tr>
            </a:tbl>
          </a:graphicData>
        </a:graphic>
      </p:graphicFrame>
      <p:graphicFrame>
        <p:nvGraphicFramePr>
          <p:cNvPr id="21" name="Table 17">
            <a:extLst>
              <a:ext uri="{FF2B5EF4-FFF2-40B4-BE49-F238E27FC236}">
                <a16:creationId xmlns:a16="http://schemas.microsoft.com/office/drawing/2014/main" id="{697936B7-BF25-44C5-D4AA-016094CA0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99778"/>
              </p:ext>
            </p:extLst>
          </p:nvPr>
        </p:nvGraphicFramePr>
        <p:xfrm>
          <a:off x="3623582" y="3239960"/>
          <a:ext cx="22189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824">
                  <a:extLst>
                    <a:ext uri="{9D8B030D-6E8A-4147-A177-3AD203B41FA5}">
                      <a16:colId xmlns:a16="http://schemas.microsoft.com/office/drawing/2014/main" val="3791353428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3171868885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278910150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924935616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1632912852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430620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25337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7C00FE0-2A79-0344-6756-2AB180B51F0A}"/>
              </a:ext>
            </a:extLst>
          </p:cNvPr>
          <p:cNvSpPr txBox="1"/>
          <p:nvPr/>
        </p:nvSpPr>
        <p:spPr>
          <a:xfrm>
            <a:off x="3623582" y="1231661"/>
            <a:ext cx="33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83F360-9DC1-EC6D-5E75-4A529EFC561D}"/>
              </a:ext>
            </a:extLst>
          </p:cNvPr>
          <p:cNvSpPr txBox="1"/>
          <p:nvPr/>
        </p:nvSpPr>
        <p:spPr>
          <a:xfrm>
            <a:off x="5569421" y="2368723"/>
            <a:ext cx="33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C629EB-1C2C-68E4-C125-DC230F3623CB}"/>
              </a:ext>
            </a:extLst>
          </p:cNvPr>
          <p:cNvSpPr txBox="1"/>
          <p:nvPr/>
        </p:nvSpPr>
        <p:spPr>
          <a:xfrm>
            <a:off x="7030066" y="4281155"/>
            <a:ext cx="4159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is other character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bad_char_table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other_character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+ 6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0F5FDF5-92D4-B59F-B400-E571BD009891}"/>
              </a:ext>
            </a:extLst>
          </p:cNvPr>
          <p:cNvSpPr/>
          <p:nvPr/>
        </p:nvSpPr>
        <p:spPr>
          <a:xfrm>
            <a:off x="5547559" y="2740664"/>
            <a:ext cx="294967" cy="3120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CF2C004-C2F9-FA10-0636-F7E3532805E7}"/>
              </a:ext>
            </a:extLst>
          </p:cNvPr>
          <p:cNvSpPr/>
          <p:nvPr/>
        </p:nvSpPr>
        <p:spPr>
          <a:xfrm>
            <a:off x="3623582" y="1596401"/>
            <a:ext cx="294967" cy="3120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9E3707-EB74-9ED0-2A6D-3659EC412A33}"/>
              </a:ext>
            </a:extLst>
          </p:cNvPr>
          <p:cNvSpPr txBox="1">
            <a:spLocks/>
          </p:cNvSpPr>
          <p:nvPr/>
        </p:nvSpPr>
        <p:spPr>
          <a:xfrm>
            <a:off x="550607" y="737419"/>
            <a:ext cx="10515600" cy="486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pattern string in the text string</a:t>
            </a:r>
          </a:p>
        </p:txBody>
      </p:sp>
    </p:spTree>
    <p:extLst>
      <p:ext uri="{BB962C8B-B14F-4D97-AF65-F5344CB8AC3E}">
        <p14:creationId xmlns:p14="http://schemas.microsoft.com/office/powerpoint/2010/main" val="836951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0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1 - A</a:t>
            </a: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260C3046-BDFE-F579-9D30-836C02098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822854"/>
              </p:ext>
            </p:extLst>
          </p:nvPr>
        </p:nvGraphicFramePr>
        <p:xfrm>
          <a:off x="615172" y="4541084"/>
          <a:ext cx="4546764" cy="94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383">
                  <a:extLst>
                    <a:ext uri="{9D8B030D-6E8A-4147-A177-3AD203B41FA5}">
                      <a16:colId xmlns:a16="http://schemas.microsoft.com/office/drawing/2014/main" val="2165716082"/>
                    </a:ext>
                  </a:extLst>
                </a:gridCol>
                <a:gridCol w="623734">
                  <a:extLst>
                    <a:ext uri="{9D8B030D-6E8A-4147-A177-3AD203B41FA5}">
                      <a16:colId xmlns:a16="http://schemas.microsoft.com/office/drawing/2014/main" val="1703212110"/>
                    </a:ext>
                  </a:extLst>
                </a:gridCol>
                <a:gridCol w="623734">
                  <a:extLst>
                    <a:ext uri="{9D8B030D-6E8A-4147-A177-3AD203B41FA5}">
                      <a16:colId xmlns:a16="http://schemas.microsoft.com/office/drawing/2014/main" val="2536824639"/>
                    </a:ext>
                  </a:extLst>
                </a:gridCol>
                <a:gridCol w="623734">
                  <a:extLst>
                    <a:ext uri="{9D8B030D-6E8A-4147-A177-3AD203B41FA5}">
                      <a16:colId xmlns:a16="http://schemas.microsoft.com/office/drawing/2014/main" val="568679998"/>
                    </a:ext>
                  </a:extLst>
                </a:gridCol>
                <a:gridCol w="1550179">
                  <a:extLst>
                    <a:ext uri="{9D8B030D-6E8A-4147-A177-3AD203B41FA5}">
                      <a16:colId xmlns:a16="http://schemas.microsoft.com/office/drawing/2014/main" val="929748161"/>
                    </a:ext>
                  </a:extLst>
                </a:gridCol>
              </a:tblGrid>
              <a:tr h="52720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character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47055"/>
                  </a:ext>
                </a:extLst>
              </a:tr>
              <a:tr h="41319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301569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C34EBFC8-1957-BC38-BA46-3053D3C50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670209"/>
              </p:ext>
            </p:extLst>
          </p:nvPr>
        </p:nvGraphicFramePr>
        <p:xfrm>
          <a:off x="671052" y="2017908"/>
          <a:ext cx="36982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824">
                  <a:extLst>
                    <a:ext uri="{9D8B030D-6E8A-4147-A177-3AD203B41FA5}">
                      <a16:colId xmlns:a16="http://schemas.microsoft.com/office/drawing/2014/main" val="3791353428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3171868885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278910150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924935616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1632912852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430620977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1656365234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1291657923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779371764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329425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25337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9B24AB3-E17E-73D5-F908-CB3B8A371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037954"/>
              </p:ext>
            </p:extLst>
          </p:nvPr>
        </p:nvGraphicFramePr>
        <p:xfrm>
          <a:off x="4369292" y="2017908"/>
          <a:ext cx="36982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824">
                  <a:extLst>
                    <a:ext uri="{9D8B030D-6E8A-4147-A177-3AD203B41FA5}">
                      <a16:colId xmlns:a16="http://schemas.microsoft.com/office/drawing/2014/main" val="3791353428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3171868885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278910150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924935616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1632912852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430620977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1656365234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1291657923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779371764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329425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253376"/>
                  </a:ext>
                </a:extLst>
              </a:tr>
            </a:tbl>
          </a:graphicData>
        </a:graphic>
      </p:graphicFrame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9ED1D23B-C1CB-7C26-1234-6FD7F8EBB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011668"/>
              </p:ext>
            </p:extLst>
          </p:nvPr>
        </p:nvGraphicFramePr>
        <p:xfrm>
          <a:off x="8067532" y="2017908"/>
          <a:ext cx="11049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382624993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40925153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723215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734947"/>
                  </a:ext>
                </a:extLst>
              </a:tr>
            </a:tbl>
          </a:graphicData>
        </a:graphic>
      </p:graphicFrame>
      <p:graphicFrame>
        <p:nvGraphicFramePr>
          <p:cNvPr id="21" name="Table 17">
            <a:extLst>
              <a:ext uri="{FF2B5EF4-FFF2-40B4-BE49-F238E27FC236}">
                <a16:creationId xmlns:a16="http://schemas.microsoft.com/office/drawing/2014/main" id="{697936B7-BF25-44C5-D4AA-016094CA0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06920"/>
              </p:ext>
            </p:extLst>
          </p:nvPr>
        </p:nvGraphicFramePr>
        <p:xfrm>
          <a:off x="5836527" y="3046508"/>
          <a:ext cx="22189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824">
                  <a:extLst>
                    <a:ext uri="{9D8B030D-6E8A-4147-A177-3AD203B41FA5}">
                      <a16:colId xmlns:a16="http://schemas.microsoft.com/office/drawing/2014/main" val="3791353428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3171868885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278910150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924935616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1632912852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430620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25337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7C00FE0-2A79-0344-6756-2AB180B51F0A}"/>
              </a:ext>
            </a:extLst>
          </p:cNvPr>
          <p:cNvSpPr txBox="1"/>
          <p:nvPr/>
        </p:nvSpPr>
        <p:spPr>
          <a:xfrm>
            <a:off x="5836527" y="1193370"/>
            <a:ext cx="33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83F360-9DC1-EC6D-5E75-4A529EFC561D}"/>
              </a:ext>
            </a:extLst>
          </p:cNvPr>
          <p:cNvSpPr txBox="1"/>
          <p:nvPr/>
        </p:nvSpPr>
        <p:spPr>
          <a:xfrm>
            <a:off x="7386879" y="2358771"/>
            <a:ext cx="33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C629EB-1C2C-68E4-C125-DC230F3623CB}"/>
              </a:ext>
            </a:extLst>
          </p:cNvPr>
          <p:cNvSpPr txBox="1"/>
          <p:nvPr/>
        </p:nvSpPr>
        <p:spPr>
          <a:xfrm>
            <a:off x="7030066" y="4281155"/>
            <a:ext cx="4159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is the last character of the substring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bad_char_table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[B]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 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3A5D88E7-2560-8C52-B899-95B94E7F95D8}"/>
              </a:ext>
            </a:extLst>
          </p:cNvPr>
          <p:cNvSpPr/>
          <p:nvPr/>
        </p:nvSpPr>
        <p:spPr>
          <a:xfrm>
            <a:off x="7370328" y="2707153"/>
            <a:ext cx="294967" cy="3120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C88E7B5-9141-5A5E-48BE-C3D4C4D11DE6}"/>
              </a:ext>
            </a:extLst>
          </p:cNvPr>
          <p:cNvSpPr/>
          <p:nvPr/>
        </p:nvSpPr>
        <p:spPr>
          <a:xfrm>
            <a:off x="5901519" y="1594364"/>
            <a:ext cx="294967" cy="3120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168F79-278A-6065-95D6-C26099BCB0A3}"/>
              </a:ext>
            </a:extLst>
          </p:cNvPr>
          <p:cNvSpPr txBox="1">
            <a:spLocks/>
          </p:cNvSpPr>
          <p:nvPr/>
        </p:nvSpPr>
        <p:spPr>
          <a:xfrm>
            <a:off x="550607" y="737419"/>
            <a:ext cx="10515600" cy="486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pattern string in the text string</a:t>
            </a:r>
          </a:p>
        </p:txBody>
      </p:sp>
    </p:spTree>
    <p:extLst>
      <p:ext uri="{BB962C8B-B14F-4D97-AF65-F5344CB8AC3E}">
        <p14:creationId xmlns:p14="http://schemas.microsoft.com/office/powerpoint/2010/main" val="224650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0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1 - A</a:t>
            </a: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260C3046-BDFE-F579-9D30-836C02098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412786"/>
              </p:ext>
            </p:extLst>
          </p:nvPr>
        </p:nvGraphicFramePr>
        <p:xfrm>
          <a:off x="615172" y="4541084"/>
          <a:ext cx="4546764" cy="94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383">
                  <a:extLst>
                    <a:ext uri="{9D8B030D-6E8A-4147-A177-3AD203B41FA5}">
                      <a16:colId xmlns:a16="http://schemas.microsoft.com/office/drawing/2014/main" val="2165716082"/>
                    </a:ext>
                  </a:extLst>
                </a:gridCol>
                <a:gridCol w="623734">
                  <a:extLst>
                    <a:ext uri="{9D8B030D-6E8A-4147-A177-3AD203B41FA5}">
                      <a16:colId xmlns:a16="http://schemas.microsoft.com/office/drawing/2014/main" val="1703212110"/>
                    </a:ext>
                  </a:extLst>
                </a:gridCol>
                <a:gridCol w="623734">
                  <a:extLst>
                    <a:ext uri="{9D8B030D-6E8A-4147-A177-3AD203B41FA5}">
                      <a16:colId xmlns:a16="http://schemas.microsoft.com/office/drawing/2014/main" val="2536824639"/>
                    </a:ext>
                  </a:extLst>
                </a:gridCol>
                <a:gridCol w="623734">
                  <a:extLst>
                    <a:ext uri="{9D8B030D-6E8A-4147-A177-3AD203B41FA5}">
                      <a16:colId xmlns:a16="http://schemas.microsoft.com/office/drawing/2014/main" val="568679998"/>
                    </a:ext>
                  </a:extLst>
                </a:gridCol>
                <a:gridCol w="1550179">
                  <a:extLst>
                    <a:ext uri="{9D8B030D-6E8A-4147-A177-3AD203B41FA5}">
                      <a16:colId xmlns:a16="http://schemas.microsoft.com/office/drawing/2014/main" val="929748161"/>
                    </a:ext>
                  </a:extLst>
                </a:gridCol>
              </a:tblGrid>
              <a:tr h="52720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character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47055"/>
                  </a:ext>
                </a:extLst>
              </a:tr>
              <a:tr h="41319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301569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C34EBFC8-1957-BC38-BA46-3053D3C50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27646"/>
              </p:ext>
            </p:extLst>
          </p:nvPr>
        </p:nvGraphicFramePr>
        <p:xfrm>
          <a:off x="671052" y="2017908"/>
          <a:ext cx="36982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824">
                  <a:extLst>
                    <a:ext uri="{9D8B030D-6E8A-4147-A177-3AD203B41FA5}">
                      <a16:colId xmlns:a16="http://schemas.microsoft.com/office/drawing/2014/main" val="3791353428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3171868885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278910150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924935616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1632912852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430620977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1656365234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1291657923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779371764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329425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25337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9B24AB3-E17E-73D5-F908-CB3B8A371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49858"/>
              </p:ext>
            </p:extLst>
          </p:nvPr>
        </p:nvGraphicFramePr>
        <p:xfrm>
          <a:off x="4369292" y="2017908"/>
          <a:ext cx="36982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824">
                  <a:extLst>
                    <a:ext uri="{9D8B030D-6E8A-4147-A177-3AD203B41FA5}">
                      <a16:colId xmlns:a16="http://schemas.microsoft.com/office/drawing/2014/main" val="3791353428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3171868885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278910150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924935616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1632912852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430620977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1656365234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1291657923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779371764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329425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253376"/>
                  </a:ext>
                </a:extLst>
              </a:tr>
            </a:tbl>
          </a:graphicData>
        </a:graphic>
      </p:graphicFrame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9ED1D23B-C1CB-7C26-1234-6FD7F8EBB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646706"/>
              </p:ext>
            </p:extLst>
          </p:nvPr>
        </p:nvGraphicFramePr>
        <p:xfrm>
          <a:off x="8067532" y="2017908"/>
          <a:ext cx="11049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382624993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40925153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723215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734947"/>
                  </a:ext>
                </a:extLst>
              </a:tr>
            </a:tbl>
          </a:graphicData>
        </a:graphic>
      </p:graphicFrame>
      <p:graphicFrame>
        <p:nvGraphicFramePr>
          <p:cNvPr id="21" name="Table 17">
            <a:extLst>
              <a:ext uri="{FF2B5EF4-FFF2-40B4-BE49-F238E27FC236}">
                <a16:creationId xmlns:a16="http://schemas.microsoft.com/office/drawing/2014/main" id="{697936B7-BF25-44C5-D4AA-016094CA0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032146"/>
              </p:ext>
            </p:extLst>
          </p:nvPr>
        </p:nvGraphicFramePr>
        <p:xfrm>
          <a:off x="6648181" y="3149531"/>
          <a:ext cx="22189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824">
                  <a:extLst>
                    <a:ext uri="{9D8B030D-6E8A-4147-A177-3AD203B41FA5}">
                      <a16:colId xmlns:a16="http://schemas.microsoft.com/office/drawing/2014/main" val="3791353428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3171868885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278910150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924935616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1632912852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430620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25337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7C00FE0-2A79-0344-6756-2AB180B51F0A}"/>
              </a:ext>
            </a:extLst>
          </p:cNvPr>
          <p:cNvSpPr txBox="1"/>
          <p:nvPr/>
        </p:nvSpPr>
        <p:spPr>
          <a:xfrm>
            <a:off x="6648181" y="1235687"/>
            <a:ext cx="33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83F360-9DC1-EC6D-5E75-4A529EFC561D}"/>
              </a:ext>
            </a:extLst>
          </p:cNvPr>
          <p:cNvSpPr txBox="1"/>
          <p:nvPr/>
        </p:nvSpPr>
        <p:spPr>
          <a:xfrm>
            <a:off x="6648181" y="2376959"/>
            <a:ext cx="33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C629EB-1C2C-68E4-C125-DC230F3623CB}"/>
              </a:ext>
            </a:extLst>
          </p:cNvPr>
          <p:cNvSpPr txBox="1"/>
          <p:nvPr/>
        </p:nvSpPr>
        <p:spPr>
          <a:xfrm>
            <a:off x="6815329" y="4826618"/>
            <a:ext cx="415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pattern string have been found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C34F2EC-E964-56E5-1793-D65091635AFC}"/>
              </a:ext>
            </a:extLst>
          </p:cNvPr>
          <p:cNvSpPr/>
          <p:nvPr/>
        </p:nvSpPr>
        <p:spPr>
          <a:xfrm>
            <a:off x="6648181" y="1635387"/>
            <a:ext cx="294967" cy="3120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C3FBBF2-045C-E59A-7CE9-BCA403C3A8D4}"/>
              </a:ext>
            </a:extLst>
          </p:cNvPr>
          <p:cNvSpPr/>
          <p:nvPr/>
        </p:nvSpPr>
        <p:spPr>
          <a:xfrm>
            <a:off x="6687510" y="2782767"/>
            <a:ext cx="294967" cy="3120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E96E8F-7261-FBF9-D2F6-33D5C914393E}"/>
              </a:ext>
            </a:extLst>
          </p:cNvPr>
          <p:cNvSpPr txBox="1">
            <a:spLocks/>
          </p:cNvSpPr>
          <p:nvPr/>
        </p:nvSpPr>
        <p:spPr>
          <a:xfrm>
            <a:off x="550607" y="737419"/>
            <a:ext cx="10515600" cy="486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pattern string in the text string</a:t>
            </a:r>
          </a:p>
        </p:txBody>
      </p:sp>
    </p:spTree>
    <p:extLst>
      <p:ext uri="{BB962C8B-B14F-4D97-AF65-F5344CB8AC3E}">
        <p14:creationId xmlns:p14="http://schemas.microsoft.com/office/powerpoint/2010/main" val="281426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0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1 -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99DF-B2BF-0B7C-77DF-6385D1AF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7" y="814746"/>
            <a:ext cx="10515600" cy="48692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character comparisons will be made by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Horspool’s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searching for each of the following patterns in the binary text of 1000 zeros?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F892A-189E-0BC4-6FE2-83B93BFA58A0}"/>
              </a:ext>
            </a:extLst>
          </p:cNvPr>
          <p:cNvSpPr txBox="1"/>
          <p:nvPr/>
        </p:nvSpPr>
        <p:spPr>
          <a:xfrm>
            <a:off x="550607" y="1629492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00001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ii. 10000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iii. 01010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965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7A390B5-9E53-7F43-B0C7-2EB76F9FF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0"/>
            <a:ext cx="9436510" cy="814746"/>
          </a:xfrm>
        </p:spPr>
        <p:txBody>
          <a:bodyPr/>
          <a:lstStyle/>
          <a:p>
            <a:r>
              <a:rPr lang="en-US" sz="4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00001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C197665-F8CB-BF09-9756-54C33129E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981607"/>
              </p:ext>
            </p:extLst>
          </p:nvPr>
        </p:nvGraphicFramePr>
        <p:xfrm>
          <a:off x="812801" y="1169641"/>
          <a:ext cx="735781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781">
                  <a:extLst>
                    <a:ext uri="{9D8B030D-6E8A-4147-A177-3AD203B41FA5}">
                      <a16:colId xmlns:a16="http://schemas.microsoft.com/office/drawing/2014/main" val="1169136048"/>
                    </a:ext>
                  </a:extLst>
                </a:gridCol>
                <a:gridCol w="735781">
                  <a:extLst>
                    <a:ext uri="{9D8B030D-6E8A-4147-A177-3AD203B41FA5}">
                      <a16:colId xmlns:a16="http://schemas.microsoft.com/office/drawing/2014/main" val="2459389853"/>
                    </a:ext>
                  </a:extLst>
                </a:gridCol>
                <a:gridCol w="735781">
                  <a:extLst>
                    <a:ext uri="{9D8B030D-6E8A-4147-A177-3AD203B41FA5}">
                      <a16:colId xmlns:a16="http://schemas.microsoft.com/office/drawing/2014/main" val="134327874"/>
                    </a:ext>
                  </a:extLst>
                </a:gridCol>
                <a:gridCol w="735781">
                  <a:extLst>
                    <a:ext uri="{9D8B030D-6E8A-4147-A177-3AD203B41FA5}">
                      <a16:colId xmlns:a16="http://schemas.microsoft.com/office/drawing/2014/main" val="3803440185"/>
                    </a:ext>
                  </a:extLst>
                </a:gridCol>
                <a:gridCol w="735781">
                  <a:extLst>
                    <a:ext uri="{9D8B030D-6E8A-4147-A177-3AD203B41FA5}">
                      <a16:colId xmlns:a16="http://schemas.microsoft.com/office/drawing/2014/main" val="109626823"/>
                    </a:ext>
                  </a:extLst>
                </a:gridCol>
                <a:gridCol w="735781">
                  <a:extLst>
                    <a:ext uri="{9D8B030D-6E8A-4147-A177-3AD203B41FA5}">
                      <a16:colId xmlns:a16="http://schemas.microsoft.com/office/drawing/2014/main" val="3837121188"/>
                    </a:ext>
                  </a:extLst>
                </a:gridCol>
                <a:gridCol w="735781">
                  <a:extLst>
                    <a:ext uri="{9D8B030D-6E8A-4147-A177-3AD203B41FA5}">
                      <a16:colId xmlns:a16="http://schemas.microsoft.com/office/drawing/2014/main" val="339691158"/>
                    </a:ext>
                  </a:extLst>
                </a:gridCol>
                <a:gridCol w="735781">
                  <a:extLst>
                    <a:ext uri="{9D8B030D-6E8A-4147-A177-3AD203B41FA5}">
                      <a16:colId xmlns:a16="http://schemas.microsoft.com/office/drawing/2014/main" val="3782631098"/>
                    </a:ext>
                  </a:extLst>
                </a:gridCol>
                <a:gridCol w="735781">
                  <a:extLst>
                    <a:ext uri="{9D8B030D-6E8A-4147-A177-3AD203B41FA5}">
                      <a16:colId xmlns:a16="http://schemas.microsoft.com/office/drawing/2014/main" val="2980865872"/>
                    </a:ext>
                  </a:extLst>
                </a:gridCol>
                <a:gridCol w="735781">
                  <a:extLst>
                    <a:ext uri="{9D8B030D-6E8A-4147-A177-3AD203B41FA5}">
                      <a16:colId xmlns:a16="http://schemas.microsoft.com/office/drawing/2014/main" val="4123008266"/>
                    </a:ext>
                  </a:extLst>
                </a:gridCol>
              </a:tblGrid>
              <a:tr h="45670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933533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F8EEAC56-5E64-C7AA-0285-7054DD319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061695"/>
              </p:ext>
            </p:extLst>
          </p:nvPr>
        </p:nvGraphicFramePr>
        <p:xfrm>
          <a:off x="684981" y="5308000"/>
          <a:ext cx="2372851" cy="94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383">
                  <a:extLst>
                    <a:ext uri="{9D8B030D-6E8A-4147-A177-3AD203B41FA5}">
                      <a16:colId xmlns:a16="http://schemas.microsoft.com/office/drawing/2014/main" val="2165716082"/>
                    </a:ext>
                  </a:extLst>
                </a:gridCol>
                <a:gridCol w="623734">
                  <a:extLst>
                    <a:ext uri="{9D8B030D-6E8A-4147-A177-3AD203B41FA5}">
                      <a16:colId xmlns:a16="http://schemas.microsoft.com/office/drawing/2014/main" val="1703212110"/>
                    </a:ext>
                  </a:extLst>
                </a:gridCol>
                <a:gridCol w="623734">
                  <a:extLst>
                    <a:ext uri="{9D8B030D-6E8A-4147-A177-3AD203B41FA5}">
                      <a16:colId xmlns:a16="http://schemas.microsoft.com/office/drawing/2014/main" val="2536824639"/>
                    </a:ext>
                  </a:extLst>
                </a:gridCol>
              </a:tblGrid>
              <a:tr h="52720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47055"/>
                  </a:ext>
                </a:extLst>
              </a:tr>
              <a:tr h="41319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301569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179AB606-43C1-F59C-A574-AC8ACFEB8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235723"/>
              </p:ext>
            </p:extLst>
          </p:nvPr>
        </p:nvGraphicFramePr>
        <p:xfrm>
          <a:off x="8170611" y="1169641"/>
          <a:ext cx="369037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75">
                  <a:extLst>
                    <a:ext uri="{9D8B030D-6E8A-4147-A177-3AD203B41FA5}">
                      <a16:colId xmlns:a16="http://schemas.microsoft.com/office/drawing/2014/main" val="558942824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2699621438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4060283940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2192305744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239106206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48643"/>
                  </a:ext>
                </a:extLst>
              </a:tr>
            </a:tbl>
          </a:graphicData>
        </a:graphic>
      </p:graphicFrame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0E145417-CEB5-00C9-AF7A-00415DD1E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355630"/>
              </p:ext>
            </p:extLst>
          </p:nvPr>
        </p:nvGraphicFramePr>
        <p:xfrm>
          <a:off x="812801" y="2198125"/>
          <a:ext cx="369037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75">
                  <a:extLst>
                    <a:ext uri="{9D8B030D-6E8A-4147-A177-3AD203B41FA5}">
                      <a16:colId xmlns:a16="http://schemas.microsoft.com/office/drawing/2014/main" val="558942824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2699621438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4060283940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2192305744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239106206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48643"/>
                  </a:ext>
                </a:extLst>
              </a:tr>
            </a:tbl>
          </a:graphicData>
        </a:graphic>
      </p:graphicFrame>
      <p:graphicFrame>
        <p:nvGraphicFramePr>
          <p:cNvPr id="15" name="Table 10">
            <a:extLst>
              <a:ext uri="{FF2B5EF4-FFF2-40B4-BE49-F238E27FC236}">
                <a16:creationId xmlns:a16="http://schemas.microsoft.com/office/drawing/2014/main" id="{E02F2FAA-3BCD-C5BC-4844-8476B42CB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799621"/>
              </p:ext>
            </p:extLst>
          </p:nvPr>
        </p:nvGraphicFramePr>
        <p:xfrm>
          <a:off x="1496142" y="3127273"/>
          <a:ext cx="369037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75">
                  <a:extLst>
                    <a:ext uri="{9D8B030D-6E8A-4147-A177-3AD203B41FA5}">
                      <a16:colId xmlns:a16="http://schemas.microsoft.com/office/drawing/2014/main" val="558942824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2699621438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4060283940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2192305744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239106206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48643"/>
                  </a:ext>
                </a:extLst>
              </a:tr>
            </a:tbl>
          </a:graphicData>
        </a:graphic>
      </p:graphicFrame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42561076-AC1E-F224-FE82-B8CD364BE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754625"/>
              </p:ext>
            </p:extLst>
          </p:nvPr>
        </p:nvGraphicFramePr>
        <p:xfrm>
          <a:off x="2159819" y="4060429"/>
          <a:ext cx="369037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75">
                  <a:extLst>
                    <a:ext uri="{9D8B030D-6E8A-4147-A177-3AD203B41FA5}">
                      <a16:colId xmlns:a16="http://schemas.microsoft.com/office/drawing/2014/main" val="558942824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2699621438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4060283940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2192305744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239106206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48643"/>
                  </a:ext>
                </a:extLst>
              </a:tr>
            </a:tbl>
          </a:graphicData>
        </a:graphic>
      </p:graphicFrame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0C006BD1-DC16-3D9C-D02A-6575264B9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382027"/>
              </p:ext>
            </p:extLst>
          </p:nvPr>
        </p:nvGraphicFramePr>
        <p:xfrm>
          <a:off x="8170611" y="4536891"/>
          <a:ext cx="369037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75">
                  <a:extLst>
                    <a:ext uri="{9D8B030D-6E8A-4147-A177-3AD203B41FA5}">
                      <a16:colId xmlns:a16="http://schemas.microsoft.com/office/drawing/2014/main" val="558942824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2699621438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4060283940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2192305744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239106206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4864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5DC0CED-EF4D-96D2-E149-F8DA34C0367F}"/>
              </a:ext>
            </a:extLst>
          </p:cNvPr>
          <p:cNvSpPr txBox="1"/>
          <p:nvPr/>
        </p:nvSpPr>
        <p:spPr>
          <a:xfrm>
            <a:off x="6346725" y="4218039"/>
            <a:ext cx="166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</a:t>
            </a:r>
          </a:p>
        </p:txBody>
      </p:sp>
      <p:cxnSp>
        <p:nvCxnSpPr>
          <p:cNvPr id="20" name="Straight Connector 19" descr="sdsd&#10;">
            <a:extLst>
              <a:ext uri="{FF2B5EF4-FFF2-40B4-BE49-F238E27FC236}">
                <a16:creationId xmlns:a16="http://schemas.microsoft.com/office/drawing/2014/main" id="{A279D54B-96EF-1DBA-71EC-2644069A841E}"/>
              </a:ext>
            </a:extLst>
          </p:cNvPr>
          <p:cNvCxnSpPr/>
          <p:nvPr/>
        </p:nvCxnSpPr>
        <p:spPr>
          <a:xfrm>
            <a:off x="1052052" y="934065"/>
            <a:ext cx="10392696" cy="0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444F1F5-2A77-A24A-CD09-7438AECA6356}"/>
              </a:ext>
            </a:extLst>
          </p:cNvPr>
          <p:cNvSpPr txBox="1"/>
          <p:nvPr/>
        </p:nvSpPr>
        <p:spPr>
          <a:xfrm>
            <a:off x="5057469" y="599768"/>
            <a:ext cx="234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characters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51E4EE-FF33-CE1D-C85C-405E6E4C7190}"/>
              </a:ext>
            </a:extLst>
          </p:cNvPr>
          <p:cNvSpPr txBox="1"/>
          <p:nvPr/>
        </p:nvSpPr>
        <p:spPr>
          <a:xfrm>
            <a:off x="4005006" y="1797070"/>
            <a:ext cx="22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98073F-3183-C5C8-4902-6ED3FA32151B}"/>
              </a:ext>
            </a:extLst>
          </p:cNvPr>
          <p:cNvSpPr txBox="1"/>
          <p:nvPr/>
        </p:nvSpPr>
        <p:spPr>
          <a:xfrm>
            <a:off x="4678515" y="2692041"/>
            <a:ext cx="22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945408-4C94-CA7C-AB30-526AF829BBD4}"/>
              </a:ext>
            </a:extLst>
          </p:cNvPr>
          <p:cNvSpPr txBox="1"/>
          <p:nvPr/>
        </p:nvSpPr>
        <p:spPr>
          <a:xfrm>
            <a:off x="5361857" y="3623652"/>
            <a:ext cx="22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1760E4-A2F7-89CE-C8C1-F9F137F1DBD5}"/>
              </a:ext>
            </a:extLst>
          </p:cNvPr>
          <p:cNvSpPr txBox="1"/>
          <p:nvPr/>
        </p:nvSpPr>
        <p:spPr>
          <a:xfrm>
            <a:off x="11287434" y="4104363"/>
            <a:ext cx="67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C94010-D76A-9AEB-FC99-F17ADB71D2F1}"/>
              </a:ext>
            </a:extLst>
          </p:cNvPr>
          <p:cNvSpPr txBox="1"/>
          <p:nvPr/>
        </p:nvSpPr>
        <p:spPr>
          <a:xfrm>
            <a:off x="4375354" y="5325070"/>
            <a:ext cx="6774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loop compare only 1 character and only shift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1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996 shift to find the pattern string in the text string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996 comparison have been made</a:t>
            </a:r>
          </a:p>
        </p:txBody>
      </p:sp>
    </p:spTree>
    <p:extLst>
      <p:ext uri="{BB962C8B-B14F-4D97-AF65-F5344CB8AC3E}">
        <p14:creationId xmlns:p14="http://schemas.microsoft.com/office/powerpoint/2010/main" val="3978484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7A390B5-9E53-7F43-B0C7-2EB76F9FF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0"/>
            <a:ext cx="9436510" cy="814746"/>
          </a:xfrm>
        </p:spPr>
        <p:txBody>
          <a:bodyPr>
            <a:normAutofit/>
          </a:bodyPr>
          <a:lstStyle/>
          <a:p>
            <a:r>
              <a:rPr lang="en-US" sz="4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ii. 10000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C197665-F8CB-BF09-9756-54C33129E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265448"/>
              </p:ext>
            </p:extLst>
          </p:nvPr>
        </p:nvGraphicFramePr>
        <p:xfrm>
          <a:off x="812801" y="1169641"/>
          <a:ext cx="735781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781">
                  <a:extLst>
                    <a:ext uri="{9D8B030D-6E8A-4147-A177-3AD203B41FA5}">
                      <a16:colId xmlns:a16="http://schemas.microsoft.com/office/drawing/2014/main" val="1169136048"/>
                    </a:ext>
                  </a:extLst>
                </a:gridCol>
                <a:gridCol w="735781">
                  <a:extLst>
                    <a:ext uri="{9D8B030D-6E8A-4147-A177-3AD203B41FA5}">
                      <a16:colId xmlns:a16="http://schemas.microsoft.com/office/drawing/2014/main" val="2459389853"/>
                    </a:ext>
                  </a:extLst>
                </a:gridCol>
                <a:gridCol w="735781">
                  <a:extLst>
                    <a:ext uri="{9D8B030D-6E8A-4147-A177-3AD203B41FA5}">
                      <a16:colId xmlns:a16="http://schemas.microsoft.com/office/drawing/2014/main" val="134327874"/>
                    </a:ext>
                  </a:extLst>
                </a:gridCol>
                <a:gridCol w="735781">
                  <a:extLst>
                    <a:ext uri="{9D8B030D-6E8A-4147-A177-3AD203B41FA5}">
                      <a16:colId xmlns:a16="http://schemas.microsoft.com/office/drawing/2014/main" val="3803440185"/>
                    </a:ext>
                  </a:extLst>
                </a:gridCol>
                <a:gridCol w="735781">
                  <a:extLst>
                    <a:ext uri="{9D8B030D-6E8A-4147-A177-3AD203B41FA5}">
                      <a16:colId xmlns:a16="http://schemas.microsoft.com/office/drawing/2014/main" val="109626823"/>
                    </a:ext>
                  </a:extLst>
                </a:gridCol>
                <a:gridCol w="735781">
                  <a:extLst>
                    <a:ext uri="{9D8B030D-6E8A-4147-A177-3AD203B41FA5}">
                      <a16:colId xmlns:a16="http://schemas.microsoft.com/office/drawing/2014/main" val="3837121188"/>
                    </a:ext>
                  </a:extLst>
                </a:gridCol>
                <a:gridCol w="735781">
                  <a:extLst>
                    <a:ext uri="{9D8B030D-6E8A-4147-A177-3AD203B41FA5}">
                      <a16:colId xmlns:a16="http://schemas.microsoft.com/office/drawing/2014/main" val="339691158"/>
                    </a:ext>
                  </a:extLst>
                </a:gridCol>
                <a:gridCol w="735781">
                  <a:extLst>
                    <a:ext uri="{9D8B030D-6E8A-4147-A177-3AD203B41FA5}">
                      <a16:colId xmlns:a16="http://schemas.microsoft.com/office/drawing/2014/main" val="3782631098"/>
                    </a:ext>
                  </a:extLst>
                </a:gridCol>
                <a:gridCol w="735781">
                  <a:extLst>
                    <a:ext uri="{9D8B030D-6E8A-4147-A177-3AD203B41FA5}">
                      <a16:colId xmlns:a16="http://schemas.microsoft.com/office/drawing/2014/main" val="2980865872"/>
                    </a:ext>
                  </a:extLst>
                </a:gridCol>
                <a:gridCol w="735781">
                  <a:extLst>
                    <a:ext uri="{9D8B030D-6E8A-4147-A177-3AD203B41FA5}">
                      <a16:colId xmlns:a16="http://schemas.microsoft.com/office/drawing/2014/main" val="4123008266"/>
                    </a:ext>
                  </a:extLst>
                </a:gridCol>
              </a:tblGrid>
              <a:tr h="4567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933533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F8EEAC56-5E64-C7AA-0285-7054DD319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331152"/>
              </p:ext>
            </p:extLst>
          </p:nvPr>
        </p:nvGraphicFramePr>
        <p:xfrm>
          <a:off x="684981" y="5308000"/>
          <a:ext cx="2372851" cy="94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383">
                  <a:extLst>
                    <a:ext uri="{9D8B030D-6E8A-4147-A177-3AD203B41FA5}">
                      <a16:colId xmlns:a16="http://schemas.microsoft.com/office/drawing/2014/main" val="2165716082"/>
                    </a:ext>
                  </a:extLst>
                </a:gridCol>
                <a:gridCol w="623734">
                  <a:extLst>
                    <a:ext uri="{9D8B030D-6E8A-4147-A177-3AD203B41FA5}">
                      <a16:colId xmlns:a16="http://schemas.microsoft.com/office/drawing/2014/main" val="1703212110"/>
                    </a:ext>
                  </a:extLst>
                </a:gridCol>
                <a:gridCol w="623734">
                  <a:extLst>
                    <a:ext uri="{9D8B030D-6E8A-4147-A177-3AD203B41FA5}">
                      <a16:colId xmlns:a16="http://schemas.microsoft.com/office/drawing/2014/main" val="2536824639"/>
                    </a:ext>
                  </a:extLst>
                </a:gridCol>
              </a:tblGrid>
              <a:tr h="52720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47055"/>
                  </a:ext>
                </a:extLst>
              </a:tr>
              <a:tr h="41319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301569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179AB606-43C1-F59C-A574-AC8ACFEB8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346541"/>
              </p:ext>
            </p:extLst>
          </p:nvPr>
        </p:nvGraphicFramePr>
        <p:xfrm>
          <a:off x="8170611" y="1169641"/>
          <a:ext cx="369037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75">
                  <a:extLst>
                    <a:ext uri="{9D8B030D-6E8A-4147-A177-3AD203B41FA5}">
                      <a16:colId xmlns:a16="http://schemas.microsoft.com/office/drawing/2014/main" val="558942824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2699621438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4060283940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2192305744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239106206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48643"/>
                  </a:ext>
                </a:extLst>
              </a:tr>
            </a:tbl>
          </a:graphicData>
        </a:graphic>
      </p:graphicFrame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0E145417-CEB5-00C9-AF7A-00415DD1E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4592"/>
              </p:ext>
            </p:extLst>
          </p:nvPr>
        </p:nvGraphicFramePr>
        <p:xfrm>
          <a:off x="812801" y="2198125"/>
          <a:ext cx="369037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75">
                  <a:extLst>
                    <a:ext uri="{9D8B030D-6E8A-4147-A177-3AD203B41FA5}">
                      <a16:colId xmlns:a16="http://schemas.microsoft.com/office/drawing/2014/main" val="558942824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2699621438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4060283940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2192305744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239106206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48643"/>
                  </a:ext>
                </a:extLst>
              </a:tr>
            </a:tbl>
          </a:graphicData>
        </a:graphic>
      </p:graphicFrame>
      <p:graphicFrame>
        <p:nvGraphicFramePr>
          <p:cNvPr id="15" name="Table 10">
            <a:extLst>
              <a:ext uri="{FF2B5EF4-FFF2-40B4-BE49-F238E27FC236}">
                <a16:creationId xmlns:a16="http://schemas.microsoft.com/office/drawing/2014/main" id="{E02F2FAA-3BCD-C5BC-4844-8476B42CB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168193"/>
              </p:ext>
            </p:extLst>
          </p:nvPr>
        </p:nvGraphicFramePr>
        <p:xfrm>
          <a:off x="1496142" y="3127273"/>
          <a:ext cx="369037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75">
                  <a:extLst>
                    <a:ext uri="{9D8B030D-6E8A-4147-A177-3AD203B41FA5}">
                      <a16:colId xmlns:a16="http://schemas.microsoft.com/office/drawing/2014/main" val="558942824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2699621438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4060283940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2192305744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239106206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48643"/>
                  </a:ext>
                </a:extLst>
              </a:tr>
            </a:tbl>
          </a:graphicData>
        </a:graphic>
      </p:graphicFrame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0C006BD1-DC16-3D9C-D02A-6575264B9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836156"/>
              </p:ext>
            </p:extLst>
          </p:nvPr>
        </p:nvGraphicFramePr>
        <p:xfrm>
          <a:off x="8141929" y="4076093"/>
          <a:ext cx="369037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75">
                  <a:extLst>
                    <a:ext uri="{9D8B030D-6E8A-4147-A177-3AD203B41FA5}">
                      <a16:colId xmlns:a16="http://schemas.microsoft.com/office/drawing/2014/main" val="558942824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2699621438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4060283940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2192305744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239106206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4864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5DC0CED-EF4D-96D2-E149-F8DA34C0367F}"/>
              </a:ext>
            </a:extLst>
          </p:cNvPr>
          <p:cNvSpPr txBox="1"/>
          <p:nvPr/>
        </p:nvSpPr>
        <p:spPr>
          <a:xfrm>
            <a:off x="6100915" y="3706761"/>
            <a:ext cx="166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0B4CBF-7CF6-25E4-7006-198EED0583AC}"/>
              </a:ext>
            </a:extLst>
          </p:cNvPr>
          <p:cNvSpPr txBox="1"/>
          <p:nvPr/>
        </p:nvSpPr>
        <p:spPr>
          <a:xfrm>
            <a:off x="4375354" y="5325070"/>
            <a:ext cx="6774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loop compare 5 character and only shift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1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996 shift to find the pattern string in the text string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996*5 =  4980 comparison have been made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4D92D2-DA21-D0FD-EC2F-56B0FB07DF52}"/>
              </a:ext>
            </a:extLst>
          </p:cNvPr>
          <p:cNvSpPr txBox="1"/>
          <p:nvPr/>
        </p:nvSpPr>
        <p:spPr>
          <a:xfrm>
            <a:off x="4005006" y="1797070"/>
            <a:ext cx="22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0D486F-E534-7650-F5AC-273CB8BFBF2F}"/>
              </a:ext>
            </a:extLst>
          </p:cNvPr>
          <p:cNvSpPr txBox="1"/>
          <p:nvPr/>
        </p:nvSpPr>
        <p:spPr>
          <a:xfrm>
            <a:off x="3230716" y="1775481"/>
            <a:ext cx="22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B89C25-19F5-822C-29EF-394295CB3442}"/>
              </a:ext>
            </a:extLst>
          </p:cNvPr>
          <p:cNvSpPr txBox="1"/>
          <p:nvPr/>
        </p:nvSpPr>
        <p:spPr>
          <a:xfrm>
            <a:off x="2547375" y="1771751"/>
            <a:ext cx="22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0A015C-31DB-DF2F-53B9-C01F8F32527E}"/>
              </a:ext>
            </a:extLst>
          </p:cNvPr>
          <p:cNvSpPr txBox="1"/>
          <p:nvPr/>
        </p:nvSpPr>
        <p:spPr>
          <a:xfrm>
            <a:off x="1773085" y="1741266"/>
            <a:ext cx="22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FAE850-F384-3C7B-8207-99A23DE854BD}"/>
              </a:ext>
            </a:extLst>
          </p:cNvPr>
          <p:cNvSpPr txBox="1"/>
          <p:nvPr/>
        </p:nvSpPr>
        <p:spPr>
          <a:xfrm>
            <a:off x="997155" y="1710183"/>
            <a:ext cx="22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96E347-F4A3-0E34-ECD4-B3A22566F1E4}"/>
              </a:ext>
            </a:extLst>
          </p:cNvPr>
          <p:cNvSpPr txBox="1"/>
          <p:nvPr/>
        </p:nvSpPr>
        <p:spPr>
          <a:xfrm>
            <a:off x="4678516" y="2752787"/>
            <a:ext cx="22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9B41A9-B03F-42B4-AF0D-213CA3EE070F}"/>
              </a:ext>
            </a:extLst>
          </p:cNvPr>
          <p:cNvSpPr txBox="1"/>
          <p:nvPr/>
        </p:nvSpPr>
        <p:spPr>
          <a:xfrm>
            <a:off x="3904226" y="2731198"/>
            <a:ext cx="22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2C9CBD-9D0B-1B52-4F02-AD0DC7EFBB72}"/>
              </a:ext>
            </a:extLst>
          </p:cNvPr>
          <p:cNvSpPr txBox="1"/>
          <p:nvPr/>
        </p:nvSpPr>
        <p:spPr>
          <a:xfrm>
            <a:off x="3220885" y="2727468"/>
            <a:ext cx="22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7E1943-D583-9CA0-052F-E3499E61BCB8}"/>
              </a:ext>
            </a:extLst>
          </p:cNvPr>
          <p:cNvSpPr txBox="1"/>
          <p:nvPr/>
        </p:nvSpPr>
        <p:spPr>
          <a:xfrm>
            <a:off x="2446595" y="2696983"/>
            <a:ext cx="22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1AFF82-7A98-1CD2-8F67-33CC02FA954E}"/>
              </a:ext>
            </a:extLst>
          </p:cNvPr>
          <p:cNvSpPr txBox="1"/>
          <p:nvPr/>
        </p:nvSpPr>
        <p:spPr>
          <a:xfrm>
            <a:off x="1670665" y="2665900"/>
            <a:ext cx="48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0EDC4A-17DC-26DA-C9F7-31A89E10FAEA}"/>
              </a:ext>
            </a:extLst>
          </p:cNvPr>
          <p:cNvSpPr txBox="1"/>
          <p:nvPr/>
        </p:nvSpPr>
        <p:spPr>
          <a:xfrm>
            <a:off x="8170611" y="3675678"/>
            <a:ext cx="120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995*5 +5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F93023-6931-8893-139C-624EF296DE5F}"/>
              </a:ext>
            </a:extLst>
          </p:cNvPr>
          <p:cNvSpPr txBox="1"/>
          <p:nvPr/>
        </p:nvSpPr>
        <p:spPr>
          <a:xfrm>
            <a:off x="10350099" y="3665107"/>
            <a:ext cx="120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995*5 +2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14EAC5-59BF-BE98-691C-5E1473476019}"/>
              </a:ext>
            </a:extLst>
          </p:cNvPr>
          <p:cNvSpPr txBox="1"/>
          <p:nvPr/>
        </p:nvSpPr>
        <p:spPr>
          <a:xfrm>
            <a:off x="8916230" y="3675678"/>
            <a:ext cx="120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995*5 +4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EDE74B-5307-01D1-CEC8-D976CEDC78B8}"/>
              </a:ext>
            </a:extLst>
          </p:cNvPr>
          <p:cNvSpPr txBox="1"/>
          <p:nvPr/>
        </p:nvSpPr>
        <p:spPr>
          <a:xfrm>
            <a:off x="9599572" y="3656123"/>
            <a:ext cx="120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995*5 +3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26821E-4334-571D-7E54-A1B47E10A97E}"/>
              </a:ext>
            </a:extLst>
          </p:cNvPr>
          <p:cNvSpPr txBox="1"/>
          <p:nvPr/>
        </p:nvSpPr>
        <p:spPr>
          <a:xfrm>
            <a:off x="11100626" y="3675678"/>
            <a:ext cx="120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995*5 +1</a:t>
            </a:r>
          </a:p>
        </p:txBody>
      </p:sp>
      <p:cxnSp>
        <p:nvCxnSpPr>
          <p:cNvPr id="31" name="Straight Connector 30" descr="sdsd&#10;">
            <a:extLst>
              <a:ext uri="{FF2B5EF4-FFF2-40B4-BE49-F238E27FC236}">
                <a16:creationId xmlns:a16="http://schemas.microsoft.com/office/drawing/2014/main" id="{30C6124C-F671-256A-217D-65EB941FF110}"/>
              </a:ext>
            </a:extLst>
          </p:cNvPr>
          <p:cNvCxnSpPr/>
          <p:nvPr/>
        </p:nvCxnSpPr>
        <p:spPr>
          <a:xfrm>
            <a:off x="1052052" y="934065"/>
            <a:ext cx="10392696" cy="0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580250E-E6CE-D272-6304-6E0A314F0F57}"/>
              </a:ext>
            </a:extLst>
          </p:cNvPr>
          <p:cNvSpPr txBox="1"/>
          <p:nvPr/>
        </p:nvSpPr>
        <p:spPr>
          <a:xfrm>
            <a:off x="5057469" y="599768"/>
            <a:ext cx="234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characters </a:t>
            </a:r>
          </a:p>
        </p:txBody>
      </p:sp>
    </p:spTree>
    <p:extLst>
      <p:ext uri="{BB962C8B-B14F-4D97-AF65-F5344CB8AC3E}">
        <p14:creationId xmlns:p14="http://schemas.microsoft.com/office/powerpoint/2010/main" val="2180003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7A390B5-9E53-7F43-B0C7-2EB76F9FF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0"/>
            <a:ext cx="9436510" cy="814746"/>
          </a:xfrm>
        </p:spPr>
        <p:txBody>
          <a:bodyPr/>
          <a:lstStyle/>
          <a:p>
            <a:r>
              <a:rPr lang="en-US" sz="4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iii. 01010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C197665-F8CB-BF09-9756-54C33129E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717759"/>
              </p:ext>
            </p:extLst>
          </p:nvPr>
        </p:nvGraphicFramePr>
        <p:xfrm>
          <a:off x="812801" y="1169641"/>
          <a:ext cx="735781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781">
                  <a:extLst>
                    <a:ext uri="{9D8B030D-6E8A-4147-A177-3AD203B41FA5}">
                      <a16:colId xmlns:a16="http://schemas.microsoft.com/office/drawing/2014/main" val="1169136048"/>
                    </a:ext>
                  </a:extLst>
                </a:gridCol>
                <a:gridCol w="735781">
                  <a:extLst>
                    <a:ext uri="{9D8B030D-6E8A-4147-A177-3AD203B41FA5}">
                      <a16:colId xmlns:a16="http://schemas.microsoft.com/office/drawing/2014/main" val="2459389853"/>
                    </a:ext>
                  </a:extLst>
                </a:gridCol>
                <a:gridCol w="735781">
                  <a:extLst>
                    <a:ext uri="{9D8B030D-6E8A-4147-A177-3AD203B41FA5}">
                      <a16:colId xmlns:a16="http://schemas.microsoft.com/office/drawing/2014/main" val="134327874"/>
                    </a:ext>
                  </a:extLst>
                </a:gridCol>
                <a:gridCol w="735781">
                  <a:extLst>
                    <a:ext uri="{9D8B030D-6E8A-4147-A177-3AD203B41FA5}">
                      <a16:colId xmlns:a16="http://schemas.microsoft.com/office/drawing/2014/main" val="3803440185"/>
                    </a:ext>
                  </a:extLst>
                </a:gridCol>
                <a:gridCol w="735781">
                  <a:extLst>
                    <a:ext uri="{9D8B030D-6E8A-4147-A177-3AD203B41FA5}">
                      <a16:colId xmlns:a16="http://schemas.microsoft.com/office/drawing/2014/main" val="109626823"/>
                    </a:ext>
                  </a:extLst>
                </a:gridCol>
                <a:gridCol w="735781">
                  <a:extLst>
                    <a:ext uri="{9D8B030D-6E8A-4147-A177-3AD203B41FA5}">
                      <a16:colId xmlns:a16="http://schemas.microsoft.com/office/drawing/2014/main" val="3837121188"/>
                    </a:ext>
                  </a:extLst>
                </a:gridCol>
                <a:gridCol w="735781">
                  <a:extLst>
                    <a:ext uri="{9D8B030D-6E8A-4147-A177-3AD203B41FA5}">
                      <a16:colId xmlns:a16="http://schemas.microsoft.com/office/drawing/2014/main" val="339691158"/>
                    </a:ext>
                  </a:extLst>
                </a:gridCol>
                <a:gridCol w="735781">
                  <a:extLst>
                    <a:ext uri="{9D8B030D-6E8A-4147-A177-3AD203B41FA5}">
                      <a16:colId xmlns:a16="http://schemas.microsoft.com/office/drawing/2014/main" val="3782631098"/>
                    </a:ext>
                  </a:extLst>
                </a:gridCol>
                <a:gridCol w="735781">
                  <a:extLst>
                    <a:ext uri="{9D8B030D-6E8A-4147-A177-3AD203B41FA5}">
                      <a16:colId xmlns:a16="http://schemas.microsoft.com/office/drawing/2014/main" val="2980865872"/>
                    </a:ext>
                  </a:extLst>
                </a:gridCol>
                <a:gridCol w="735781">
                  <a:extLst>
                    <a:ext uri="{9D8B030D-6E8A-4147-A177-3AD203B41FA5}">
                      <a16:colId xmlns:a16="http://schemas.microsoft.com/office/drawing/2014/main" val="4123008266"/>
                    </a:ext>
                  </a:extLst>
                </a:gridCol>
              </a:tblGrid>
              <a:tr h="4567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933533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F8EEAC56-5E64-C7AA-0285-7054DD319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277678"/>
              </p:ext>
            </p:extLst>
          </p:nvPr>
        </p:nvGraphicFramePr>
        <p:xfrm>
          <a:off x="684981" y="5308000"/>
          <a:ext cx="2372851" cy="94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383">
                  <a:extLst>
                    <a:ext uri="{9D8B030D-6E8A-4147-A177-3AD203B41FA5}">
                      <a16:colId xmlns:a16="http://schemas.microsoft.com/office/drawing/2014/main" val="2165716082"/>
                    </a:ext>
                  </a:extLst>
                </a:gridCol>
                <a:gridCol w="623734">
                  <a:extLst>
                    <a:ext uri="{9D8B030D-6E8A-4147-A177-3AD203B41FA5}">
                      <a16:colId xmlns:a16="http://schemas.microsoft.com/office/drawing/2014/main" val="1703212110"/>
                    </a:ext>
                  </a:extLst>
                </a:gridCol>
                <a:gridCol w="623734">
                  <a:extLst>
                    <a:ext uri="{9D8B030D-6E8A-4147-A177-3AD203B41FA5}">
                      <a16:colId xmlns:a16="http://schemas.microsoft.com/office/drawing/2014/main" val="2536824639"/>
                    </a:ext>
                  </a:extLst>
                </a:gridCol>
              </a:tblGrid>
              <a:tr h="52720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47055"/>
                  </a:ext>
                </a:extLst>
              </a:tr>
              <a:tr h="41319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301569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179AB606-43C1-F59C-A574-AC8ACFEB8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848419"/>
              </p:ext>
            </p:extLst>
          </p:nvPr>
        </p:nvGraphicFramePr>
        <p:xfrm>
          <a:off x="8170611" y="1169641"/>
          <a:ext cx="369037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75">
                  <a:extLst>
                    <a:ext uri="{9D8B030D-6E8A-4147-A177-3AD203B41FA5}">
                      <a16:colId xmlns:a16="http://schemas.microsoft.com/office/drawing/2014/main" val="558942824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2699621438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4060283940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2192305744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239106206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48643"/>
                  </a:ext>
                </a:extLst>
              </a:tr>
            </a:tbl>
          </a:graphicData>
        </a:graphic>
      </p:graphicFrame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0E145417-CEB5-00C9-AF7A-00415DD1E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164996"/>
              </p:ext>
            </p:extLst>
          </p:nvPr>
        </p:nvGraphicFramePr>
        <p:xfrm>
          <a:off x="812801" y="2198125"/>
          <a:ext cx="369037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75">
                  <a:extLst>
                    <a:ext uri="{9D8B030D-6E8A-4147-A177-3AD203B41FA5}">
                      <a16:colId xmlns:a16="http://schemas.microsoft.com/office/drawing/2014/main" val="558942824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2699621438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4060283940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2192305744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239106206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48643"/>
                  </a:ext>
                </a:extLst>
              </a:tr>
            </a:tbl>
          </a:graphicData>
        </a:graphic>
      </p:graphicFrame>
      <p:graphicFrame>
        <p:nvGraphicFramePr>
          <p:cNvPr id="15" name="Table 10">
            <a:extLst>
              <a:ext uri="{FF2B5EF4-FFF2-40B4-BE49-F238E27FC236}">
                <a16:creationId xmlns:a16="http://schemas.microsoft.com/office/drawing/2014/main" id="{E02F2FAA-3BCD-C5BC-4844-8476B42CB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831503"/>
              </p:ext>
            </p:extLst>
          </p:nvPr>
        </p:nvGraphicFramePr>
        <p:xfrm>
          <a:off x="2270430" y="3127272"/>
          <a:ext cx="369037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75">
                  <a:extLst>
                    <a:ext uri="{9D8B030D-6E8A-4147-A177-3AD203B41FA5}">
                      <a16:colId xmlns:a16="http://schemas.microsoft.com/office/drawing/2014/main" val="558942824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2699621438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4060283940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2192305744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239106206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48643"/>
                  </a:ext>
                </a:extLst>
              </a:tr>
            </a:tbl>
          </a:graphicData>
        </a:graphic>
      </p:graphicFrame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42561076-AC1E-F224-FE82-B8CD364BE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681906"/>
              </p:ext>
            </p:extLst>
          </p:nvPr>
        </p:nvGraphicFramePr>
        <p:xfrm>
          <a:off x="3790332" y="3993033"/>
          <a:ext cx="369037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75">
                  <a:extLst>
                    <a:ext uri="{9D8B030D-6E8A-4147-A177-3AD203B41FA5}">
                      <a16:colId xmlns:a16="http://schemas.microsoft.com/office/drawing/2014/main" val="558942824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2699621438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4060283940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2192305744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239106206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48643"/>
                  </a:ext>
                </a:extLst>
              </a:tr>
            </a:tbl>
          </a:graphicData>
        </a:graphic>
      </p:graphicFrame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0C006BD1-DC16-3D9C-D02A-6575264B9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011843"/>
              </p:ext>
            </p:extLst>
          </p:nvPr>
        </p:nvGraphicFramePr>
        <p:xfrm>
          <a:off x="8170611" y="4536891"/>
          <a:ext cx="369037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75">
                  <a:extLst>
                    <a:ext uri="{9D8B030D-6E8A-4147-A177-3AD203B41FA5}">
                      <a16:colId xmlns:a16="http://schemas.microsoft.com/office/drawing/2014/main" val="558942824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2699621438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4060283940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2192305744"/>
                    </a:ext>
                  </a:extLst>
                </a:gridCol>
                <a:gridCol w="738075">
                  <a:extLst>
                    <a:ext uri="{9D8B030D-6E8A-4147-A177-3AD203B41FA5}">
                      <a16:colId xmlns:a16="http://schemas.microsoft.com/office/drawing/2014/main" val="239106206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4864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5DC0CED-EF4D-96D2-E149-F8DA34C0367F}"/>
              </a:ext>
            </a:extLst>
          </p:cNvPr>
          <p:cNvSpPr txBox="1"/>
          <p:nvPr/>
        </p:nvSpPr>
        <p:spPr>
          <a:xfrm>
            <a:off x="7573287" y="4352225"/>
            <a:ext cx="166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2" name="Straight Connector 1" descr="sdsd&#10;">
            <a:extLst>
              <a:ext uri="{FF2B5EF4-FFF2-40B4-BE49-F238E27FC236}">
                <a16:creationId xmlns:a16="http://schemas.microsoft.com/office/drawing/2014/main" id="{B8CE6BA4-96B0-BCC2-560E-85C42BFE12BF}"/>
              </a:ext>
            </a:extLst>
          </p:cNvPr>
          <p:cNvCxnSpPr/>
          <p:nvPr/>
        </p:nvCxnSpPr>
        <p:spPr>
          <a:xfrm>
            <a:off x="1052052" y="934065"/>
            <a:ext cx="10392696" cy="0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4C74102-DBFE-3026-4E3B-409E0D38CDEA}"/>
              </a:ext>
            </a:extLst>
          </p:cNvPr>
          <p:cNvSpPr txBox="1"/>
          <p:nvPr/>
        </p:nvSpPr>
        <p:spPr>
          <a:xfrm>
            <a:off x="5057469" y="599768"/>
            <a:ext cx="234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characters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56714-DE72-2845-1D39-59830AFC600E}"/>
              </a:ext>
            </a:extLst>
          </p:cNvPr>
          <p:cNvSpPr txBox="1"/>
          <p:nvPr/>
        </p:nvSpPr>
        <p:spPr>
          <a:xfrm>
            <a:off x="4005006" y="1797070"/>
            <a:ext cx="22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8B1B8-77F7-1FE3-CB68-CA9475B56FFA}"/>
              </a:ext>
            </a:extLst>
          </p:cNvPr>
          <p:cNvSpPr txBox="1"/>
          <p:nvPr/>
        </p:nvSpPr>
        <p:spPr>
          <a:xfrm>
            <a:off x="3230716" y="1775481"/>
            <a:ext cx="22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79BC3C-87C5-993C-0CFD-B5D418C3A597}"/>
              </a:ext>
            </a:extLst>
          </p:cNvPr>
          <p:cNvSpPr txBox="1"/>
          <p:nvPr/>
        </p:nvSpPr>
        <p:spPr>
          <a:xfrm>
            <a:off x="5414295" y="2662613"/>
            <a:ext cx="22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FFFE5A-AECE-836A-223B-5C130007C06A}"/>
              </a:ext>
            </a:extLst>
          </p:cNvPr>
          <p:cNvSpPr txBox="1"/>
          <p:nvPr/>
        </p:nvSpPr>
        <p:spPr>
          <a:xfrm>
            <a:off x="4622799" y="2634883"/>
            <a:ext cx="22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1DB3FB-A63C-BD5C-1A30-12D2B10A4004}"/>
              </a:ext>
            </a:extLst>
          </p:cNvPr>
          <p:cNvSpPr txBox="1"/>
          <p:nvPr/>
        </p:nvSpPr>
        <p:spPr>
          <a:xfrm>
            <a:off x="7028012" y="3506611"/>
            <a:ext cx="22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D2111F-9C85-C4A1-F362-68222BF740F0}"/>
              </a:ext>
            </a:extLst>
          </p:cNvPr>
          <p:cNvSpPr txBox="1"/>
          <p:nvPr/>
        </p:nvSpPr>
        <p:spPr>
          <a:xfrm>
            <a:off x="6243690" y="3474696"/>
            <a:ext cx="22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5C0272-DD62-0DC5-1C7C-356CA787A80E}"/>
              </a:ext>
            </a:extLst>
          </p:cNvPr>
          <p:cNvSpPr txBox="1"/>
          <p:nvPr/>
        </p:nvSpPr>
        <p:spPr>
          <a:xfrm>
            <a:off x="11179276" y="4066008"/>
            <a:ext cx="116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995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7D5CD8-E52B-51FD-B2D5-DE1DDDA672DB}"/>
              </a:ext>
            </a:extLst>
          </p:cNvPr>
          <p:cNvSpPr txBox="1"/>
          <p:nvPr/>
        </p:nvSpPr>
        <p:spPr>
          <a:xfrm>
            <a:off x="10255045" y="4035429"/>
            <a:ext cx="83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C61265-E638-0BE7-B553-EF0A99C8CD47}"/>
              </a:ext>
            </a:extLst>
          </p:cNvPr>
          <p:cNvSpPr txBox="1"/>
          <p:nvPr/>
        </p:nvSpPr>
        <p:spPr>
          <a:xfrm>
            <a:off x="4375354" y="5325070"/>
            <a:ext cx="6774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loop compare 2 character and shift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2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498 shift to find the pattern string in the text string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498*2 =  996 comparison have been made</a:t>
            </a:r>
          </a:p>
        </p:txBody>
      </p:sp>
    </p:spTree>
    <p:extLst>
      <p:ext uri="{BB962C8B-B14F-4D97-AF65-F5344CB8AC3E}">
        <p14:creationId xmlns:p14="http://schemas.microsoft.com/office/powerpoint/2010/main" val="88300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0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1 -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99DF-B2BF-0B7C-77DF-6385D1AF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7" y="814746"/>
            <a:ext cx="10515600" cy="48692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searching in a text of length n for a pattern of length m (n ≥ m) with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Horspool’s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give an example of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worst-case input.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best-case input 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625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9832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1 - 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BB93F-5665-51BE-8D0A-0F6C0D1EB3A5}"/>
              </a:ext>
            </a:extLst>
          </p:cNvPr>
          <p:cNvSpPr txBox="1"/>
          <p:nvPr/>
        </p:nvSpPr>
        <p:spPr>
          <a:xfrm>
            <a:off x="550607" y="824578"/>
            <a:ext cx="10844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Worst-case input: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worst-case happen when it took m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comparision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each time only shift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9C6199-2222-1565-0C1A-5D5B7EE8F57C}"/>
              </a:ext>
            </a:extLst>
          </p:cNvPr>
          <p:cNvSpPr txBox="1"/>
          <p:nvPr/>
        </p:nvSpPr>
        <p:spPr>
          <a:xfrm>
            <a:off x="776748" y="1601327"/>
            <a:ext cx="10255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string: 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aaaaaaaaaaaaaa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aaaaaaaaaaaaaa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string: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baaaa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DE2EDC-F00C-770F-D072-976F289E0AE0}"/>
              </a:ext>
            </a:extLst>
          </p:cNvPr>
          <p:cNvSpPr txBox="1"/>
          <p:nvPr/>
        </p:nvSpPr>
        <p:spPr>
          <a:xfrm>
            <a:off x="776747" y="3297391"/>
            <a:ext cx="10255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  O(n*m) </a:t>
            </a:r>
          </a:p>
        </p:txBody>
      </p:sp>
    </p:spTree>
    <p:extLst>
      <p:ext uri="{BB962C8B-B14F-4D97-AF65-F5344CB8AC3E}">
        <p14:creationId xmlns:p14="http://schemas.microsoft.com/office/powerpoint/2010/main" val="746779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0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1 -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1178E-DDB2-A198-57F7-61DD2A415A9A}"/>
              </a:ext>
            </a:extLst>
          </p:cNvPr>
          <p:cNvSpPr txBox="1"/>
          <p:nvPr/>
        </p:nvSpPr>
        <p:spPr>
          <a:xfrm>
            <a:off x="550607" y="824578"/>
            <a:ext cx="10844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Best-case input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best-case happen when it took 1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comparision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each time only shift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6DE670-D540-AB58-44D8-3269CF84FAFE}"/>
              </a:ext>
            </a:extLst>
          </p:cNvPr>
          <p:cNvSpPr txBox="1"/>
          <p:nvPr/>
        </p:nvSpPr>
        <p:spPr>
          <a:xfrm>
            <a:off x="776748" y="1601327"/>
            <a:ext cx="10255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string: 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aaaaaaaaaaaaaa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aaaaaaaaaaaaaa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string: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bbbbb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015636-5A3C-266B-E8E6-EC48199F6D28}"/>
              </a:ext>
            </a:extLst>
          </p:cNvPr>
          <p:cNvSpPr txBox="1"/>
          <p:nvPr/>
        </p:nvSpPr>
        <p:spPr>
          <a:xfrm>
            <a:off x="776747" y="3297391"/>
            <a:ext cx="10255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 O(m/n)</a:t>
            </a:r>
          </a:p>
        </p:txBody>
      </p:sp>
    </p:spTree>
    <p:extLst>
      <p:ext uri="{BB962C8B-B14F-4D97-AF65-F5344CB8AC3E}">
        <p14:creationId xmlns:p14="http://schemas.microsoft.com/office/powerpoint/2010/main" val="186095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0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1 -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99DF-B2BF-0B7C-77DF-6385D1AF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7" y="726276"/>
            <a:ext cx="10515600" cy="4869273"/>
          </a:xfrm>
        </p:spPr>
        <p:txBody>
          <a:bodyPr/>
          <a:lstStyle/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Horspool’s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algorithm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search for the pattern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BAOBAB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the following text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BESS_KNEW_ABOUT_BAOBABS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220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0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1 - 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99DF-B2BF-0B7C-77DF-6385D1AF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7" y="814746"/>
            <a:ext cx="10515600" cy="48692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it possible for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Horspool’s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make more character comparisons than the brute-force algorithm would make in searching for the same pattern in the same text? 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823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0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1 - 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99DF-B2BF-0B7C-77DF-6385D1AF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7" y="814746"/>
            <a:ext cx="10515600" cy="48692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it possible for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Horspool’s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make more character comparisons than the brute-force algorithm would make in searching for the same pattern in the same text? 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A8DD22-A872-F006-66D3-5E97BBED3A81}"/>
              </a:ext>
            </a:extLst>
          </p:cNvPr>
          <p:cNvSpPr txBox="1"/>
          <p:nvPr/>
        </p:nvSpPr>
        <p:spPr>
          <a:xfrm>
            <a:off x="766916" y="2399071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pattern 10...0  with the length of m and the text 0...0 with the length of 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Brute-force takes n – m +1 comparisons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Horspool’s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 takes m*(n-m+1)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comparisions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7904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0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1 - 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99DF-B2BF-0B7C-77DF-6385D1AF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7" y="814746"/>
            <a:ext cx="10515600" cy="48692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Horspool’s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discovers a matching substring, how large a shift should it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to search for a next possible match? 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454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0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1 - 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99DF-B2BF-0B7C-77DF-6385D1AF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7" y="814746"/>
            <a:ext cx="10515600" cy="48692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Horspool’s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discovers a matching substring, how large a shift should it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to search for a next possible match? 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A8DD22-A872-F006-66D3-5E97BBED3A81}"/>
              </a:ext>
            </a:extLst>
          </p:cNvPr>
          <p:cNvSpPr txBox="1"/>
          <p:nvPr/>
        </p:nvSpPr>
        <p:spPr>
          <a:xfrm>
            <a:off x="629265" y="1859340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idea of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Horspool’s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to shift the last character in the text string match with the corresponding character in the pattern string</a:t>
            </a: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algorithm discovers a matching substring, the shift would equal to the value of the last character of the substring in the bad character table</a:t>
            </a:r>
          </a:p>
        </p:txBody>
      </p:sp>
    </p:spTree>
    <p:extLst>
      <p:ext uri="{BB962C8B-B14F-4D97-AF65-F5344CB8AC3E}">
        <p14:creationId xmlns:p14="http://schemas.microsoft.com/office/powerpoint/2010/main" val="1106784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0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1 - 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99DF-B2BF-0B7C-77DF-6385D1AF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7" y="814746"/>
            <a:ext cx="10515600" cy="48692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2453DF1-CDDB-2C1C-27A3-19D8F3724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938251"/>
              </p:ext>
            </p:extLst>
          </p:nvPr>
        </p:nvGraphicFramePr>
        <p:xfrm>
          <a:off x="639917" y="1582428"/>
          <a:ext cx="4673600" cy="4535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360">
                  <a:extLst>
                    <a:ext uri="{9D8B030D-6E8A-4147-A177-3AD203B41FA5}">
                      <a16:colId xmlns:a16="http://schemas.microsoft.com/office/drawing/2014/main" val="3394662219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3477675534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3955269343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4118898526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303883368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989370541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3172432707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69879486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1308585630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3652670841"/>
                    </a:ext>
                  </a:extLst>
                </a:gridCol>
              </a:tblGrid>
              <a:tr h="45355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785524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370C0ABB-80A8-5CD5-7C61-E83326E6B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877910"/>
              </p:ext>
            </p:extLst>
          </p:nvPr>
        </p:nvGraphicFramePr>
        <p:xfrm>
          <a:off x="5313517" y="1582428"/>
          <a:ext cx="4673600" cy="4535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360">
                  <a:extLst>
                    <a:ext uri="{9D8B030D-6E8A-4147-A177-3AD203B41FA5}">
                      <a16:colId xmlns:a16="http://schemas.microsoft.com/office/drawing/2014/main" val="3394662219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3477675534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3955269343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4118898526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303883368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989370541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3172432707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69879486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1308585630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3652670841"/>
                    </a:ext>
                  </a:extLst>
                </a:gridCol>
              </a:tblGrid>
              <a:tr h="45355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78552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81B6CD76-86B0-0E92-9380-2024523A4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093903"/>
              </p:ext>
            </p:extLst>
          </p:nvPr>
        </p:nvGraphicFramePr>
        <p:xfrm>
          <a:off x="9987117" y="1582428"/>
          <a:ext cx="1869440" cy="4535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360">
                  <a:extLst>
                    <a:ext uri="{9D8B030D-6E8A-4147-A177-3AD203B41FA5}">
                      <a16:colId xmlns:a16="http://schemas.microsoft.com/office/drawing/2014/main" val="3394662219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3477675534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3955269343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4118898526"/>
                    </a:ext>
                  </a:extLst>
                </a:gridCol>
              </a:tblGrid>
              <a:tr h="45355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785524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0C66897D-C008-419F-B176-513B58676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797487"/>
              </p:ext>
            </p:extLst>
          </p:nvPr>
        </p:nvGraphicFramePr>
        <p:xfrm>
          <a:off x="2976717" y="2245262"/>
          <a:ext cx="1869440" cy="4535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360">
                  <a:extLst>
                    <a:ext uri="{9D8B030D-6E8A-4147-A177-3AD203B41FA5}">
                      <a16:colId xmlns:a16="http://schemas.microsoft.com/office/drawing/2014/main" val="3394662219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3477675534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3955269343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4118898526"/>
                    </a:ext>
                  </a:extLst>
                </a:gridCol>
              </a:tblGrid>
              <a:tr h="45355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785524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81557432-F37E-FB37-C599-F6FC92419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595154"/>
              </p:ext>
            </p:extLst>
          </p:nvPr>
        </p:nvGraphicFramePr>
        <p:xfrm>
          <a:off x="4846157" y="2245262"/>
          <a:ext cx="1869440" cy="4535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360">
                  <a:extLst>
                    <a:ext uri="{9D8B030D-6E8A-4147-A177-3AD203B41FA5}">
                      <a16:colId xmlns:a16="http://schemas.microsoft.com/office/drawing/2014/main" val="3394662219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3477675534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3955269343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4118898526"/>
                    </a:ext>
                  </a:extLst>
                </a:gridCol>
              </a:tblGrid>
              <a:tr h="45355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785524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69C55E59-6B6F-87F9-1D85-9924BBCA3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667371"/>
              </p:ext>
            </p:extLst>
          </p:nvPr>
        </p:nvGraphicFramePr>
        <p:xfrm>
          <a:off x="654993" y="5307836"/>
          <a:ext cx="4546764" cy="94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383">
                  <a:extLst>
                    <a:ext uri="{9D8B030D-6E8A-4147-A177-3AD203B41FA5}">
                      <a16:colId xmlns:a16="http://schemas.microsoft.com/office/drawing/2014/main" val="2165716082"/>
                    </a:ext>
                  </a:extLst>
                </a:gridCol>
                <a:gridCol w="623734">
                  <a:extLst>
                    <a:ext uri="{9D8B030D-6E8A-4147-A177-3AD203B41FA5}">
                      <a16:colId xmlns:a16="http://schemas.microsoft.com/office/drawing/2014/main" val="1703212110"/>
                    </a:ext>
                  </a:extLst>
                </a:gridCol>
                <a:gridCol w="623734">
                  <a:extLst>
                    <a:ext uri="{9D8B030D-6E8A-4147-A177-3AD203B41FA5}">
                      <a16:colId xmlns:a16="http://schemas.microsoft.com/office/drawing/2014/main" val="2536824639"/>
                    </a:ext>
                  </a:extLst>
                </a:gridCol>
                <a:gridCol w="623734">
                  <a:extLst>
                    <a:ext uri="{9D8B030D-6E8A-4147-A177-3AD203B41FA5}">
                      <a16:colId xmlns:a16="http://schemas.microsoft.com/office/drawing/2014/main" val="568679998"/>
                    </a:ext>
                  </a:extLst>
                </a:gridCol>
                <a:gridCol w="1550179">
                  <a:extLst>
                    <a:ext uri="{9D8B030D-6E8A-4147-A177-3AD203B41FA5}">
                      <a16:colId xmlns:a16="http://schemas.microsoft.com/office/drawing/2014/main" val="929748161"/>
                    </a:ext>
                  </a:extLst>
                </a:gridCol>
              </a:tblGrid>
              <a:tr h="52720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character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47055"/>
                  </a:ext>
                </a:extLst>
              </a:tr>
              <a:tr h="41319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301569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29D963D5-4858-03BF-08E7-6CC2A6C3D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547754"/>
              </p:ext>
            </p:extLst>
          </p:nvPr>
        </p:nvGraphicFramePr>
        <p:xfrm>
          <a:off x="654993" y="3469034"/>
          <a:ext cx="4673600" cy="4535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360">
                  <a:extLst>
                    <a:ext uri="{9D8B030D-6E8A-4147-A177-3AD203B41FA5}">
                      <a16:colId xmlns:a16="http://schemas.microsoft.com/office/drawing/2014/main" val="3394662219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3477675534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3955269343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4118898526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303883368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989370541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3172432707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69879486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1308585630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3652670841"/>
                    </a:ext>
                  </a:extLst>
                </a:gridCol>
              </a:tblGrid>
              <a:tr h="45355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785524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E92489C3-04B0-75B8-3E02-9F1B7E543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195860"/>
              </p:ext>
            </p:extLst>
          </p:nvPr>
        </p:nvGraphicFramePr>
        <p:xfrm>
          <a:off x="5328593" y="3469034"/>
          <a:ext cx="4673600" cy="4535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360">
                  <a:extLst>
                    <a:ext uri="{9D8B030D-6E8A-4147-A177-3AD203B41FA5}">
                      <a16:colId xmlns:a16="http://schemas.microsoft.com/office/drawing/2014/main" val="3394662219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3477675534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3955269343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4118898526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303883368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989370541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3172432707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69879486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1308585630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3652670841"/>
                    </a:ext>
                  </a:extLst>
                </a:gridCol>
              </a:tblGrid>
              <a:tr h="45355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785524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8202E4D3-AF00-E747-C834-6D96AC4F5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991849"/>
              </p:ext>
            </p:extLst>
          </p:nvPr>
        </p:nvGraphicFramePr>
        <p:xfrm>
          <a:off x="10002193" y="3469034"/>
          <a:ext cx="1869440" cy="4535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360">
                  <a:extLst>
                    <a:ext uri="{9D8B030D-6E8A-4147-A177-3AD203B41FA5}">
                      <a16:colId xmlns:a16="http://schemas.microsoft.com/office/drawing/2014/main" val="3394662219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3477675534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3955269343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4118898526"/>
                    </a:ext>
                  </a:extLst>
                </a:gridCol>
              </a:tblGrid>
              <a:tr h="45355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78552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0CFAE9B9-01BF-CF9F-0258-61575F016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448234"/>
              </p:ext>
            </p:extLst>
          </p:nvPr>
        </p:nvGraphicFramePr>
        <p:xfrm>
          <a:off x="3911437" y="4240868"/>
          <a:ext cx="1869440" cy="4535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360">
                  <a:extLst>
                    <a:ext uri="{9D8B030D-6E8A-4147-A177-3AD203B41FA5}">
                      <a16:colId xmlns:a16="http://schemas.microsoft.com/office/drawing/2014/main" val="3394662219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3477675534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3955269343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4118898526"/>
                    </a:ext>
                  </a:extLst>
                </a:gridCol>
              </a:tblGrid>
              <a:tr h="45355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785524"/>
                  </a:ext>
                </a:extLst>
              </a:tr>
            </a:tbl>
          </a:graphicData>
        </a:graphic>
      </p:graphicFrame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6C4B7D4A-F323-800E-24A9-A5D9A23C1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007598"/>
              </p:ext>
            </p:extLst>
          </p:nvPr>
        </p:nvGraphicFramePr>
        <p:xfrm>
          <a:off x="5780877" y="4240868"/>
          <a:ext cx="1869440" cy="4535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360">
                  <a:extLst>
                    <a:ext uri="{9D8B030D-6E8A-4147-A177-3AD203B41FA5}">
                      <a16:colId xmlns:a16="http://schemas.microsoft.com/office/drawing/2014/main" val="3394662219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3477675534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3955269343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4118898526"/>
                    </a:ext>
                  </a:extLst>
                </a:gridCol>
              </a:tblGrid>
              <a:tr h="45355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785524"/>
                  </a:ext>
                </a:extLst>
              </a:tr>
            </a:tbl>
          </a:graphicData>
        </a:graphic>
      </p:graphicFrame>
      <p:sp>
        <p:nvSpPr>
          <p:cNvPr id="21" name="Arrow: Right 20">
            <a:extLst>
              <a:ext uri="{FF2B5EF4-FFF2-40B4-BE49-F238E27FC236}">
                <a16:creationId xmlns:a16="http://schemas.microsoft.com/office/drawing/2014/main" id="{5AE36252-23C1-6A6A-3AA6-6E17E5FC6BEC}"/>
              </a:ext>
            </a:extLst>
          </p:cNvPr>
          <p:cNvSpPr/>
          <p:nvPr/>
        </p:nvSpPr>
        <p:spPr>
          <a:xfrm rot="5400000">
            <a:off x="5723112" y="2914913"/>
            <a:ext cx="453552" cy="338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5D92FD-9120-6C18-7D4F-44BE749D506D}"/>
              </a:ext>
            </a:extLst>
          </p:cNvPr>
          <p:cNvSpPr txBox="1"/>
          <p:nvPr/>
        </p:nvSpPr>
        <p:spPr>
          <a:xfrm>
            <a:off x="6048804" y="5462103"/>
            <a:ext cx="501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value of G is 2 so we shift by a value of 2 to continue searching for the next matching point</a:t>
            </a:r>
          </a:p>
        </p:txBody>
      </p:sp>
    </p:spTree>
    <p:extLst>
      <p:ext uri="{BB962C8B-B14F-4D97-AF65-F5344CB8AC3E}">
        <p14:creationId xmlns:p14="http://schemas.microsoft.com/office/powerpoint/2010/main" val="323026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0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1 - 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99DF-B2BF-0B7C-77DF-6385D1AF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7" y="814746"/>
            <a:ext cx="10515600" cy="48692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last characters of a pattern and its counterpart in the text do match, does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Horspool’s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to check other characters right to left, or can it check them left to right too? 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66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0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1 - 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99DF-B2BF-0B7C-77DF-6385D1AF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7" y="814746"/>
            <a:ext cx="10515600" cy="48692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last characters of a pattern and its counterpart in the text do match, does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Horspool’s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to check other characters right to left, or can it check them left to right too? 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A8DD22-A872-F006-66D3-5E97BBED3A81}"/>
              </a:ext>
            </a:extLst>
          </p:cNvPr>
          <p:cNvSpPr txBox="1"/>
          <p:nvPr/>
        </p:nvSpPr>
        <p:spPr>
          <a:xfrm>
            <a:off x="550607" y="2459504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the shifting value is only depends on the last character of the substring in the text so we can check other characters in any order. </a:t>
            </a:r>
          </a:p>
        </p:txBody>
      </p:sp>
    </p:spTree>
    <p:extLst>
      <p:ext uri="{BB962C8B-B14F-4D97-AF65-F5344CB8AC3E}">
        <p14:creationId xmlns:p14="http://schemas.microsoft.com/office/powerpoint/2010/main" val="447836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0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2 -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99DF-B2BF-0B7C-77DF-6385D1AF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7" y="814746"/>
            <a:ext cx="10515600" cy="4869273"/>
          </a:xfrm>
        </p:spPr>
        <p:txBody>
          <a:bodyPr/>
          <a:lstStyle/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Longest Common Subsequence (LCS) problem? </a:t>
            </a:r>
          </a:p>
          <a:p>
            <a:pPr marL="0" indent="0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two strings, S1 and S2, the task is to find the length of the longest subsequence present in both of the strings. 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DFF9DC-F47A-A30E-E61D-A6BD61C00013}"/>
              </a:ext>
            </a:extLst>
          </p:cNvPr>
          <p:cNvSpPr txBox="1">
            <a:spLocks/>
          </p:cNvSpPr>
          <p:nvPr/>
        </p:nvSpPr>
        <p:spPr>
          <a:xfrm>
            <a:off x="550607" y="2772797"/>
            <a:ext cx="10515600" cy="486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Find the LCS of S1 = AG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GTAB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S2 =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longest common subsequence is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GTAB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the length of 4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9388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0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2 -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99DF-B2BF-0B7C-77DF-6385D1AF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7" y="814746"/>
            <a:ext cx="10515600" cy="48692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recurrence relation that can be used to solve the LCS problem using dynamic programming 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200074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0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2 -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99DF-B2BF-0B7C-77DF-6385D1AF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7" y="814746"/>
            <a:ext cx="10515600" cy="4869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order to perform dynamite programming, we have to break the problem into smaller subproblem and solve in the bottom-up manner.</a:t>
            </a:r>
          </a:p>
          <a:p>
            <a:pPr marL="0" indent="0">
              <a:buNone/>
            </a:pP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idea: LCS of two strings can be found by combining the LCS of their prefixes and suffixes.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find the LCS of ABCD and EAFD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LCS of AB and EA is A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LCS of CD and FD is D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LCS of ABCD and EAFD is AD with the length of 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02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0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1 -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99DF-B2BF-0B7C-77DF-6385D1AF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7" y="658761"/>
            <a:ext cx="10515600" cy="48692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create a bad match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FD363E-A8D5-C2E9-1019-ED87C8ABE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996880"/>
              </p:ext>
            </p:extLst>
          </p:nvPr>
        </p:nvGraphicFramePr>
        <p:xfrm>
          <a:off x="995105" y="1951037"/>
          <a:ext cx="8668704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6195">
                  <a:extLst>
                    <a:ext uri="{9D8B030D-6E8A-4147-A177-3AD203B41FA5}">
                      <a16:colId xmlns:a16="http://schemas.microsoft.com/office/drawing/2014/main" val="3318328926"/>
                    </a:ext>
                  </a:extLst>
                </a:gridCol>
                <a:gridCol w="605374">
                  <a:extLst>
                    <a:ext uri="{9D8B030D-6E8A-4147-A177-3AD203B41FA5}">
                      <a16:colId xmlns:a16="http://schemas.microsoft.com/office/drawing/2014/main" val="2925639627"/>
                    </a:ext>
                  </a:extLst>
                </a:gridCol>
                <a:gridCol w="1255427">
                  <a:extLst>
                    <a:ext uri="{9D8B030D-6E8A-4147-A177-3AD203B41FA5}">
                      <a16:colId xmlns:a16="http://schemas.microsoft.com/office/drawing/2014/main" val="3927475323"/>
                    </a:ext>
                  </a:extLst>
                </a:gridCol>
                <a:gridCol w="1255427">
                  <a:extLst>
                    <a:ext uri="{9D8B030D-6E8A-4147-A177-3AD203B41FA5}">
                      <a16:colId xmlns:a16="http://schemas.microsoft.com/office/drawing/2014/main" val="441213923"/>
                    </a:ext>
                  </a:extLst>
                </a:gridCol>
                <a:gridCol w="1255427">
                  <a:extLst>
                    <a:ext uri="{9D8B030D-6E8A-4147-A177-3AD203B41FA5}">
                      <a16:colId xmlns:a16="http://schemas.microsoft.com/office/drawing/2014/main" val="3618158325"/>
                    </a:ext>
                  </a:extLst>
                </a:gridCol>
                <a:gridCol w="1255427">
                  <a:extLst>
                    <a:ext uri="{9D8B030D-6E8A-4147-A177-3AD203B41FA5}">
                      <a16:colId xmlns:a16="http://schemas.microsoft.com/office/drawing/2014/main" val="2732841914"/>
                    </a:ext>
                  </a:extLst>
                </a:gridCol>
                <a:gridCol w="1255427">
                  <a:extLst>
                    <a:ext uri="{9D8B030D-6E8A-4147-A177-3AD203B41FA5}">
                      <a16:colId xmlns:a16="http://schemas.microsoft.com/office/drawing/2014/main" val="25165647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621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507445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AEC7ED-8519-E98F-8D88-E7C393AFA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206320"/>
              </p:ext>
            </p:extLst>
          </p:nvPr>
        </p:nvGraphicFramePr>
        <p:xfrm>
          <a:off x="995105" y="3449835"/>
          <a:ext cx="8787991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8575">
                  <a:extLst>
                    <a:ext uri="{9D8B030D-6E8A-4147-A177-3AD203B41FA5}">
                      <a16:colId xmlns:a16="http://schemas.microsoft.com/office/drawing/2014/main" val="4077103416"/>
                    </a:ext>
                  </a:extLst>
                </a:gridCol>
                <a:gridCol w="1749345">
                  <a:extLst>
                    <a:ext uri="{9D8B030D-6E8A-4147-A177-3AD203B41FA5}">
                      <a16:colId xmlns:a16="http://schemas.microsoft.com/office/drawing/2014/main" val="1703212110"/>
                    </a:ext>
                  </a:extLst>
                </a:gridCol>
                <a:gridCol w="1763960">
                  <a:extLst>
                    <a:ext uri="{9D8B030D-6E8A-4147-A177-3AD203B41FA5}">
                      <a16:colId xmlns:a16="http://schemas.microsoft.com/office/drawing/2014/main" val="2536824639"/>
                    </a:ext>
                  </a:extLst>
                </a:gridCol>
                <a:gridCol w="1763960">
                  <a:extLst>
                    <a:ext uri="{9D8B030D-6E8A-4147-A177-3AD203B41FA5}">
                      <a16:colId xmlns:a16="http://schemas.microsoft.com/office/drawing/2014/main" val="568679998"/>
                    </a:ext>
                  </a:extLst>
                </a:gridCol>
                <a:gridCol w="1732151">
                  <a:extLst>
                    <a:ext uri="{9D8B030D-6E8A-4147-A177-3AD203B41FA5}">
                      <a16:colId xmlns:a16="http://schemas.microsoft.com/office/drawing/2014/main" val="929748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Other 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4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30156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19DF272-25F8-3430-3CE4-AEC91F6F15A4}"/>
              </a:ext>
            </a:extLst>
          </p:cNvPr>
          <p:cNvSpPr txBox="1"/>
          <p:nvPr/>
        </p:nvSpPr>
        <p:spPr>
          <a:xfrm>
            <a:off x="671052" y="4794006"/>
            <a:ext cx="10645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bad match table with all value equal to the length of the pattern string (In this case the length of the pattern string is 6)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B92FBF-8360-7570-5D94-56B49FB9FAF3}"/>
              </a:ext>
            </a:extLst>
          </p:cNvPr>
          <p:cNvSpPr txBox="1"/>
          <p:nvPr/>
        </p:nvSpPr>
        <p:spPr>
          <a:xfrm>
            <a:off x="4610100" y="147828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96F23-03F4-3480-91EF-9683FC30A723}"/>
              </a:ext>
            </a:extLst>
          </p:cNvPr>
          <p:cNvSpPr txBox="1"/>
          <p:nvPr/>
        </p:nvSpPr>
        <p:spPr>
          <a:xfrm>
            <a:off x="4610100" y="301561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Bad match table</a:t>
            </a:r>
          </a:p>
        </p:txBody>
      </p:sp>
    </p:spTree>
    <p:extLst>
      <p:ext uri="{BB962C8B-B14F-4D97-AF65-F5344CB8AC3E}">
        <p14:creationId xmlns:p14="http://schemas.microsoft.com/office/powerpoint/2010/main" val="2634784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0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2 -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6D99DF-B2BF-0B7C-77DF-6385D1AF4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0607" y="814746"/>
                <a:ext cx="10515600" cy="486927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 a recurrence relation that can be used to solve the LCS problem using dynamic programming </a:t>
                </a:r>
                <a:endParaRPr lang="en-US" sz="24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L(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as the length of the LCS of S1[0:i+1] and S2[0:j+1]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L(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== 0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or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== 0 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−1,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−1] + 1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1[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] ==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2[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]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−1,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],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−1])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1[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] !=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2[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] 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6D99DF-B2BF-0B7C-77DF-6385D1AF4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607" y="814746"/>
                <a:ext cx="10515600" cy="4869273"/>
              </a:xfrm>
              <a:blipFill>
                <a:blip r:embed="rId2"/>
                <a:stretch>
                  <a:fillRect l="-870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CB3B362-4FCE-DAE6-2625-01E06A076890}"/>
              </a:ext>
            </a:extLst>
          </p:cNvPr>
          <p:cNvSpPr txBox="1"/>
          <p:nvPr/>
        </p:nvSpPr>
        <p:spPr>
          <a:xfrm>
            <a:off x="668592" y="4340506"/>
            <a:ext cx="10515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recurrence have three case: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either sequence is empty =&gt; L(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last character of the S1[0:i] and S2[0:j] match =&gt; The LCS of S1[0:i] and S2[0:j] is equal to the LCS of S1[0:i-1] and S2[0:j-1] + 1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last character of the S1[0:i] and S2[0:j] mismatch =&gt; The LCS of S1[0:i] and S2[0:j] is equal to the max LCS of S1[0:i-1] and S2[0:j]  and the LCS of S1[0:i] and S2[0:j-1]  </a:t>
            </a:r>
          </a:p>
        </p:txBody>
      </p:sp>
    </p:spTree>
    <p:extLst>
      <p:ext uri="{BB962C8B-B14F-4D97-AF65-F5344CB8AC3E}">
        <p14:creationId xmlns:p14="http://schemas.microsoft.com/office/powerpoint/2010/main" val="884047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0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2 -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99DF-B2BF-0B7C-77DF-6385D1AF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7" y="814746"/>
            <a:ext cx="10515600" cy="48692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Find the LCS of S1 = AGGTAB and S2 = GXTXAYB </a:t>
            </a:r>
          </a:p>
        </p:txBody>
      </p:sp>
    </p:spTree>
    <p:extLst>
      <p:ext uri="{BB962C8B-B14F-4D97-AF65-F5344CB8AC3E}">
        <p14:creationId xmlns:p14="http://schemas.microsoft.com/office/powerpoint/2010/main" val="3648319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495" y="25126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2 - A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4526B98-23C4-9899-4709-0AEB20F84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107207"/>
              </p:ext>
            </p:extLst>
          </p:nvPr>
        </p:nvGraphicFramePr>
        <p:xfrm>
          <a:off x="815527" y="839872"/>
          <a:ext cx="7561557" cy="5594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173">
                  <a:extLst>
                    <a:ext uri="{9D8B030D-6E8A-4147-A177-3AD203B41FA5}">
                      <a16:colId xmlns:a16="http://schemas.microsoft.com/office/drawing/2014/main" val="3180863332"/>
                    </a:ext>
                  </a:extLst>
                </a:gridCol>
                <a:gridCol w="840173">
                  <a:extLst>
                    <a:ext uri="{9D8B030D-6E8A-4147-A177-3AD203B41FA5}">
                      <a16:colId xmlns:a16="http://schemas.microsoft.com/office/drawing/2014/main" val="696936139"/>
                    </a:ext>
                  </a:extLst>
                </a:gridCol>
                <a:gridCol w="840173">
                  <a:extLst>
                    <a:ext uri="{9D8B030D-6E8A-4147-A177-3AD203B41FA5}">
                      <a16:colId xmlns:a16="http://schemas.microsoft.com/office/drawing/2014/main" val="96992147"/>
                    </a:ext>
                  </a:extLst>
                </a:gridCol>
                <a:gridCol w="840173">
                  <a:extLst>
                    <a:ext uri="{9D8B030D-6E8A-4147-A177-3AD203B41FA5}">
                      <a16:colId xmlns:a16="http://schemas.microsoft.com/office/drawing/2014/main" val="1301397043"/>
                    </a:ext>
                  </a:extLst>
                </a:gridCol>
                <a:gridCol w="840173">
                  <a:extLst>
                    <a:ext uri="{9D8B030D-6E8A-4147-A177-3AD203B41FA5}">
                      <a16:colId xmlns:a16="http://schemas.microsoft.com/office/drawing/2014/main" val="1816694213"/>
                    </a:ext>
                  </a:extLst>
                </a:gridCol>
                <a:gridCol w="840173">
                  <a:extLst>
                    <a:ext uri="{9D8B030D-6E8A-4147-A177-3AD203B41FA5}">
                      <a16:colId xmlns:a16="http://schemas.microsoft.com/office/drawing/2014/main" val="267047142"/>
                    </a:ext>
                  </a:extLst>
                </a:gridCol>
                <a:gridCol w="840173">
                  <a:extLst>
                    <a:ext uri="{9D8B030D-6E8A-4147-A177-3AD203B41FA5}">
                      <a16:colId xmlns:a16="http://schemas.microsoft.com/office/drawing/2014/main" val="4256222726"/>
                    </a:ext>
                  </a:extLst>
                </a:gridCol>
                <a:gridCol w="840173">
                  <a:extLst>
                    <a:ext uri="{9D8B030D-6E8A-4147-A177-3AD203B41FA5}">
                      <a16:colId xmlns:a16="http://schemas.microsoft.com/office/drawing/2014/main" val="4071945302"/>
                    </a:ext>
                  </a:extLst>
                </a:gridCol>
                <a:gridCol w="840173">
                  <a:extLst>
                    <a:ext uri="{9D8B030D-6E8A-4147-A177-3AD203B41FA5}">
                      <a16:colId xmlns:a16="http://schemas.microsoft.com/office/drawing/2014/main" val="2201096236"/>
                    </a:ext>
                  </a:extLst>
                </a:gridCol>
              </a:tblGrid>
              <a:tr h="55944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884623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41876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9434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186507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22405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433227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681631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909610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541806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3576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AC19A87-3BCB-843B-477F-289F07720543}"/>
              </a:ext>
            </a:extLst>
          </p:cNvPr>
          <p:cNvSpPr txBox="1"/>
          <p:nvPr/>
        </p:nvSpPr>
        <p:spPr>
          <a:xfrm>
            <a:off x="8551707" y="839872"/>
            <a:ext cx="35199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index starts from 0 to the length of each string.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S[0] is equivalent to None String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S[0:i] is equivalent first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 of string 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S1[0:4] = AGGT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stores the longest common subsequence of S1[0:i] and S2[0:j] The index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AD42E-47CB-D7FC-E4C8-3574760B6A00}"/>
              </a:ext>
            </a:extLst>
          </p:cNvPr>
          <p:cNvSpPr txBox="1"/>
          <p:nvPr/>
        </p:nvSpPr>
        <p:spPr>
          <a:xfrm>
            <a:off x="1880319" y="1368832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73EB9-CD8A-AB7F-0C8C-F2C744F42A00}"/>
              </a:ext>
            </a:extLst>
          </p:cNvPr>
          <p:cNvSpPr txBox="1"/>
          <p:nvPr/>
        </p:nvSpPr>
        <p:spPr>
          <a:xfrm>
            <a:off x="1543463" y="1582996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3534802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495" y="25126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2 - A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4526B98-23C4-9899-4709-0AEB20F84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02815"/>
              </p:ext>
            </p:extLst>
          </p:nvPr>
        </p:nvGraphicFramePr>
        <p:xfrm>
          <a:off x="735564" y="957859"/>
          <a:ext cx="7561557" cy="5594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173">
                  <a:extLst>
                    <a:ext uri="{9D8B030D-6E8A-4147-A177-3AD203B41FA5}">
                      <a16:colId xmlns:a16="http://schemas.microsoft.com/office/drawing/2014/main" val="3180863332"/>
                    </a:ext>
                  </a:extLst>
                </a:gridCol>
                <a:gridCol w="840173">
                  <a:extLst>
                    <a:ext uri="{9D8B030D-6E8A-4147-A177-3AD203B41FA5}">
                      <a16:colId xmlns:a16="http://schemas.microsoft.com/office/drawing/2014/main" val="696936139"/>
                    </a:ext>
                  </a:extLst>
                </a:gridCol>
                <a:gridCol w="840173">
                  <a:extLst>
                    <a:ext uri="{9D8B030D-6E8A-4147-A177-3AD203B41FA5}">
                      <a16:colId xmlns:a16="http://schemas.microsoft.com/office/drawing/2014/main" val="96992147"/>
                    </a:ext>
                  </a:extLst>
                </a:gridCol>
                <a:gridCol w="840173">
                  <a:extLst>
                    <a:ext uri="{9D8B030D-6E8A-4147-A177-3AD203B41FA5}">
                      <a16:colId xmlns:a16="http://schemas.microsoft.com/office/drawing/2014/main" val="1301397043"/>
                    </a:ext>
                  </a:extLst>
                </a:gridCol>
                <a:gridCol w="840173">
                  <a:extLst>
                    <a:ext uri="{9D8B030D-6E8A-4147-A177-3AD203B41FA5}">
                      <a16:colId xmlns:a16="http://schemas.microsoft.com/office/drawing/2014/main" val="1816694213"/>
                    </a:ext>
                  </a:extLst>
                </a:gridCol>
                <a:gridCol w="840173">
                  <a:extLst>
                    <a:ext uri="{9D8B030D-6E8A-4147-A177-3AD203B41FA5}">
                      <a16:colId xmlns:a16="http://schemas.microsoft.com/office/drawing/2014/main" val="267047142"/>
                    </a:ext>
                  </a:extLst>
                </a:gridCol>
                <a:gridCol w="840173">
                  <a:extLst>
                    <a:ext uri="{9D8B030D-6E8A-4147-A177-3AD203B41FA5}">
                      <a16:colId xmlns:a16="http://schemas.microsoft.com/office/drawing/2014/main" val="4256222726"/>
                    </a:ext>
                  </a:extLst>
                </a:gridCol>
                <a:gridCol w="840173">
                  <a:extLst>
                    <a:ext uri="{9D8B030D-6E8A-4147-A177-3AD203B41FA5}">
                      <a16:colId xmlns:a16="http://schemas.microsoft.com/office/drawing/2014/main" val="4071945302"/>
                    </a:ext>
                  </a:extLst>
                </a:gridCol>
                <a:gridCol w="840173">
                  <a:extLst>
                    <a:ext uri="{9D8B030D-6E8A-4147-A177-3AD203B41FA5}">
                      <a16:colId xmlns:a16="http://schemas.microsoft.com/office/drawing/2014/main" val="2201096236"/>
                    </a:ext>
                  </a:extLst>
                </a:gridCol>
              </a:tblGrid>
              <a:tr h="55944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884623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41876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9434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186507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22405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433227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681631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909610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541806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3576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D2ACD97-E3E9-F99A-770A-D73F6C457A8D}"/>
              </a:ext>
            </a:extLst>
          </p:cNvPr>
          <p:cNvSpPr txBox="1"/>
          <p:nvPr/>
        </p:nvSpPr>
        <p:spPr>
          <a:xfrm>
            <a:off x="1988473" y="1506483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762D40-D647-3844-C935-8BDCB033C0D0}"/>
              </a:ext>
            </a:extLst>
          </p:cNvPr>
          <p:cNvSpPr txBox="1"/>
          <p:nvPr/>
        </p:nvSpPr>
        <p:spPr>
          <a:xfrm>
            <a:off x="1651617" y="1720647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0FDB4-5B58-E296-3502-9AE24C57177A}"/>
              </a:ext>
            </a:extLst>
          </p:cNvPr>
          <p:cNvSpPr txBox="1"/>
          <p:nvPr/>
        </p:nvSpPr>
        <p:spPr>
          <a:xfrm>
            <a:off x="8386916" y="1179871"/>
            <a:ext cx="380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j is 0 then the value of L[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= 0 </a:t>
            </a:r>
          </a:p>
        </p:txBody>
      </p:sp>
    </p:spTree>
    <p:extLst>
      <p:ext uri="{BB962C8B-B14F-4D97-AF65-F5344CB8AC3E}">
        <p14:creationId xmlns:p14="http://schemas.microsoft.com/office/powerpoint/2010/main" val="667324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495" y="25126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2 - A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4526B98-23C4-9899-4709-0AEB20F84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168230"/>
              </p:ext>
            </p:extLst>
          </p:nvPr>
        </p:nvGraphicFramePr>
        <p:xfrm>
          <a:off x="745397" y="839872"/>
          <a:ext cx="7561557" cy="5594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173">
                  <a:extLst>
                    <a:ext uri="{9D8B030D-6E8A-4147-A177-3AD203B41FA5}">
                      <a16:colId xmlns:a16="http://schemas.microsoft.com/office/drawing/2014/main" val="3180863332"/>
                    </a:ext>
                  </a:extLst>
                </a:gridCol>
                <a:gridCol w="840173">
                  <a:extLst>
                    <a:ext uri="{9D8B030D-6E8A-4147-A177-3AD203B41FA5}">
                      <a16:colId xmlns:a16="http://schemas.microsoft.com/office/drawing/2014/main" val="696936139"/>
                    </a:ext>
                  </a:extLst>
                </a:gridCol>
                <a:gridCol w="840173">
                  <a:extLst>
                    <a:ext uri="{9D8B030D-6E8A-4147-A177-3AD203B41FA5}">
                      <a16:colId xmlns:a16="http://schemas.microsoft.com/office/drawing/2014/main" val="96992147"/>
                    </a:ext>
                  </a:extLst>
                </a:gridCol>
                <a:gridCol w="840173">
                  <a:extLst>
                    <a:ext uri="{9D8B030D-6E8A-4147-A177-3AD203B41FA5}">
                      <a16:colId xmlns:a16="http://schemas.microsoft.com/office/drawing/2014/main" val="1301397043"/>
                    </a:ext>
                  </a:extLst>
                </a:gridCol>
                <a:gridCol w="840173">
                  <a:extLst>
                    <a:ext uri="{9D8B030D-6E8A-4147-A177-3AD203B41FA5}">
                      <a16:colId xmlns:a16="http://schemas.microsoft.com/office/drawing/2014/main" val="1816694213"/>
                    </a:ext>
                  </a:extLst>
                </a:gridCol>
                <a:gridCol w="840173">
                  <a:extLst>
                    <a:ext uri="{9D8B030D-6E8A-4147-A177-3AD203B41FA5}">
                      <a16:colId xmlns:a16="http://schemas.microsoft.com/office/drawing/2014/main" val="267047142"/>
                    </a:ext>
                  </a:extLst>
                </a:gridCol>
                <a:gridCol w="840173">
                  <a:extLst>
                    <a:ext uri="{9D8B030D-6E8A-4147-A177-3AD203B41FA5}">
                      <a16:colId xmlns:a16="http://schemas.microsoft.com/office/drawing/2014/main" val="4256222726"/>
                    </a:ext>
                  </a:extLst>
                </a:gridCol>
                <a:gridCol w="840173">
                  <a:extLst>
                    <a:ext uri="{9D8B030D-6E8A-4147-A177-3AD203B41FA5}">
                      <a16:colId xmlns:a16="http://schemas.microsoft.com/office/drawing/2014/main" val="4071945302"/>
                    </a:ext>
                  </a:extLst>
                </a:gridCol>
                <a:gridCol w="840173">
                  <a:extLst>
                    <a:ext uri="{9D8B030D-6E8A-4147-A177-3AD203B41FA5}">
                      <a16:colId xmlns:a16="http://schemas.microsoft.com/office/drawing/2014/main" val="2201096236"/>
                    </a:ext>
                  </a:extLst>
                </a:gridCol>
              </a:tblGrid>
              <a:tr h="55944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884623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41876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9434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186507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22405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433227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681631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909610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541806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3576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2134D49-DFF3-4689-6948-73E15D12ED61}"/>
              </a:ext>
            </a:extLst>
          </p:cNvPr>
          <p:cNvSpPr txBox="1"/>
          <p:nvPr/>
        </p:nvSpPr>
        <p:spPr>
          <a:xfrm>
            <a:off x="1988474" y="1358999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E5BC2-54DF-FA41-68BD-79351B962AC8}"/>
              </a:ext>
            </a:extLst>
          </p:cNvPr>
          <p:cNvSpPr txBox="1"/>
          <p:nvPr/>
        </p:nvSpPr>
        <p:spPr>
          <a:xfrm>
            <a:off x="1651618" y="1573163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63EDE6-981F-F8B3-2E5B-6195781B387C}"/>
              </a:ext>
            </a:extLst>
          </p:cNvPr>
          <p:cNvSpPr txBox="1"/>
          <p:nvPr/>
        </p:nvSpPr>
        <p:spPr>
          <a:xfrm>
            <a:off x="8908024" y="776270"/>
            <a:ext cx="395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S1[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!= S2[j]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max(L[i-1,j],L[i,j-1])   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2F58E4-39C8-C7CC-9B52-78E6379186C5}"/>
              </a:ext>
            </a:extLst>
          </p:cNvPr>
          <p:cNvCxnSpPr>
            <a:cxnSpLocks/>
          </p:cNvCxnSpPr>
          <p:nvPr/>
        </p:nvCxnSpPr>
        <p:spPr>
          <a:xfrm flipH="1">
            <a:off x="3024170" y="2759618"/>
            <a:ext cx="393540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87DAA8-4C6A-8BED-D884-E994019E09B1}"/>
              </a:ext>
            </a:extLst>
          </p:cNvPr>
          <p:cNvCxnSpPr>
            <a:cxnSpLocks/>
          </p:cNvCxnSpPr>
          <p:nvPr/>
        </p:nvCxnSpPr>
        <p:spPr>
          <a:xfrm flipV="1">
            <a:off x="3530780" y="2335948"/>
            <a:ext cx="0" cy="30076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93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495" y="25126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2 - A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4526B98-23C4-9899-4709-0AEB20F84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1250"/>
              </p:ext>
            </p:extLst>
          </p:nvPr>
        </p:nvGraphicFramePr>
        <p:xfrm>
          <a:off x="735564" y="839872"/>
          <a:ext cx="7561557" cy="5594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173">
                  <a:extLst>
                    <a:ext uri="{9D8B030D-6E8A-4147-A177-3AD203B41FA5}">
                      <a16:colId xmlns:a16="http://schemas.microsoft.com/office/drawing/2014/main" val="3180863332"/>
                    </a:ext>
                  </a:extLst>
                </a:gridCol>
                <a:gridCol w="840173">
                  <a:extLst>
                    <a:ext uri="{9D8B030D-6E8A-4147-A177-3AD203B41FA5}">
                      <a16:colId xmlns:a16="http://schemas.microsoft.com/office/drawing/2014/main" val="696936139"/>
                    </a:ext>
                  </a:extLst>
                </a:gridCol>
                <a:gridCol w="840173">
                  <a:extLst>
                    <a:ext uri="{9D8B030D-6E8A-4147-A177-3AD203B41FA5}">
                      <a16:colId xmlns:a16="http://schemas.microsoft.com/office/drawing/2014/main" val="96992147"/>
                    </a:ext>
                  </a:extLst>
                </a:gridCol>
                <a:gridCol w="840173">
                  <a:extLst>
                    <a:ext uri="{9D8B030D-6E8A-4147-A177-3AD203B41FA5}">
                      <a16:colId xmlns:a16="http://schemas.microsoft.com/office/drawing/2014/main" val="1301397043"/>
                    </a:ext>
                  </a:extLst>
                </a:gridCol>
                <a:gridCol w="840173">
                  <a:extLst>
                    <a:ext uri="{9D8B030D-6E8A-4147-A177-3AD203B41FA5}">
                      <a16:colId xmlns:a16="http://schemas.microsoft.com/office/drawing/2014/main" val="1816694213"/>
                    </a:ext>
                  </a:extLst>
                </a:gridCol>
                <a:gridCol w="840173">
                  <a:extLst>
                    <a:ext uri="{9D8B030D-6E8A-4147-A177-3AD203B41FA5}">
                      <a16:colId xmlns:a16="http://schemas.microsoft.com/office/drawing/2014/main" val="267047142"/>
                    </a:ext>
                  </a:extLst>
                </a:gridCol>
                <a:gridCol w="840173">
                  <a:extLst>
                    <a:ext uri="{9D8B030D-6E8A-4147-A177-3AD203B41FA5}">
                      <a16:colId xmlns:a16="http://schemas.microsoft.com/office/drawing/2014/main" val="4256222726"/>
                    </a:ext>
                  </a:extLst>
                </a:gridCol>
                <a:gridCol w="840173">
                  <a:extLst>
                    <a:ext uri="{9D8B030D-6E8A-4147-A177-3AD203B41FA5}">
                      <a16:colId xmlns:a16="http://schemas.microsoft.com/office/drawing/2014/main" val="4071945302"/>
                    </a:ext>
                  </a:extLst>
                </a:gridCol>
                <a:gridCol w="840173">
                  <a:extLst>
                    <a:ext uri="{9D8B030D-6E8A-4147-A177-3AD203B41FA5}">
                      <a16:colId xmlns:a16="http://schemas.microsoft.com/office/drawing/2014/main" val="2201096236"/>
                    </a:ext>
                  </a:extLst>
                </a:gridCol>
              </a:tblGrid>
              <a:tr h="55944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884623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41876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9434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186507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22405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433227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681631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909610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541806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3576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2134D49-DFF3-4689-6948-73E15D12ED61}"/>
              </a:ext>
            </a:extLst>
          </p:cNvPr>
          <p:cNvSpPr txBox="1"/>
          <p:nvPr/>
        </p:nvSpPr>
        <p:spPr>
          <a:xfrm>
            <a:off x="1978641" y="1358999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E5BC2-54DF-FA41-68BD-79351B962AC8}"/>
              </a:ext>
            </a:extLst>
          </p:cNvPr>
          <p:cNvSpPr txBox="1"/>
          <p:nvPr/>
        </p:nvSpPr>
        <p:spPr>
          <a:xfrm>
            <a:off x="1641785" y="1573163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63EDE6-981F-F8B3-2E5B-6195781B387C}"/>
              </a:ext>
            </a:extLst>
          </p:cNvPr>
          <p:cNvSpPr txBox="1"/>
          <p:nvPr/>
        </p:nvSpPr>
        <p:spPr>
          <a:xfrm>
            <a:off x="9212825" y="901464"/>
            <a:ext cx="395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S1[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== S2[j]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L[i-1,j-1] + 1    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995764-D5EB-621C-5099-7465A5B25D20}"/>
              </a:ext>
            </a:extLst>
          </p:cNvPr>
          <p:cNvCxnSpPr>
            <a:cxnSpLocks/>
          </p:cNvCxnSpPr>
          <p:nvPr/>
        </p:nvCxnSpPr>
        <p:spPr>
          <a:xfrm flipH="1" flipV="1">
            <a:off x="3894572" y="2375277"/>
            <a:ext cx="352962" cy="28513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93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495" y="25126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2 - A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4526B98-23C4-9899-4709-0AEB20F84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886533"/>
              </p:ext>
            </p:extLst>
          </p:nvPr>
        </p:nvGraphicFramePr>
        <p:xfrm>
          <a:off x="794558" y="839872"/>
          <a:ext cx="7561557" cy="5594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173">
                  <a:extLst>
                    <a:ext uri="{9D8B030D-6E8A-4147-A177-3AD203B41FA5}">
                      <a16:colId xmlns:a16="http://schemas.microsoft.com/office/drawing/2014/main" val="3180863332"/>
                    </a:ext>
                  </a:extLst>
                </a:gridCol>
                <a:gridCol w="840173">
                  <a:extLst>
                    <a:ext uri="{9D8B030D-6E8A-4147-A177-3AD203B41FA5}">
                      <a16:colId xmlns:a16="http://schemas.microsoft.com/office/drawing/2014/main" val="696936139"/>
                    </a:ext>
                  </a:extLst>
                </a:gridCol>
                <a:gridCol w="840173">
                  <a:extLst>
                    <a:ext uri="{9D8B030D-6E8A-4147-A177-3AD203B41FA5}">
                      <a16:colId xmlns:a16="http://schemas.microsoft.com/office/drawing/2014/main" val="96992147"/>
                    </a:ext>
                  </a:extLst>
                </a:gridCol>
                <a:gridCol w="840173">
                  <a:extLst>
                    <a:ext uri="{9D8B030D-6E8A-4147-A177-3AD203B41FA5}">
                      <a16:colId xmlns:a16="http://schemas.microsoft.com/office/drawing/2014/main" val="1301397043"/>
                    </a:ext>
                  </a:extLst>
                </a:gridCol>
                <a:gridCol w="840173">
                  <a:extLst>
                    <a:ext uri="{9D8B030D-6E8A-4147-A177-3AD203B41FA5}">
                      <a16:colId xmlns:a16="http://schemas.microsoft.com/office/drawing/2014/main" val="1816694213"/>
                    </a:ext>
                  </a:extLst>
                </a:gridCol>
                <a:gridCol w="840173">
                  <a:extLst>
                    <a:ext uri="{9D8B030D-6E8A-4147-A177-3AD203B41FA5}">
                      <a16:colId xmlns:a16="http://schemas.microsoft.com/office/drawing/2014/main" val="267047142"/>
                    </a:ext>
                  </a:extLst>
                </a:gridCol>
                <a:gridCol w="840173">
                  <a:extLst>
                    <a:ext uri="{9D8B030D-6E8A-4147-A177-3AD203B41FA5}">
                      <a16:colId xmlns:a16="http://schemas.microsoft.com/office/drawing/2014/main" val="4256222726"/>
                    </a:ext>
                  </a:extLst>
                </a:gridCol>
                <a:gridCol w="840173">
                  <a:extLst>
                    <a:ext uri="{9D8B030D-6E8A-4147-A177-3AD203B41FA5}">
                      <a16:colId xmlns:a16="http://schemas.microsoft.com/office/drawing/2014/main" val="4071945302"/>
                    </a:ext>
                  </a:extLst>
                </a:gridCol>
                <a:gridCol w="840173">
                  <a:extLst>
                    <a:ext uri="{9D8B030D-6E8A-4147-A177-3AD203B41FA5}">
                      <a16:colId xmlns:a16="http://schemas.microsoft.com/office/drawing/2014/main" val="2201096236"/>
                    </a:ext>
                  </a:extLst>
                </a:gridCol>
              </a:tblGrid>
              <a:tr h="55944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884623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41876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9434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186507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22405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433227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681631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909610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541806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3576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2134D49-DFF3-4689-6948-73E15D12ED61}"/>
              </a:ext>
            </a:extLst>
          </p:cNvPr>
          <p:cNvSpPr txBox="1"/>
          <p:nvPr/>
        </p:nvSpPr>
        <p:spPr>
          <a:xfrm>
            <a:off x="2037635" y="1358999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E5BC2-54DF-FA41-68BD-79351B962AC8}"/>
              </a:ext>
            </a:extLst>
          </p:cNvPr>
          <p:cNvSpPr txBox="1"/>
          <p:nvPr/>
        </p:nvSpPr>
        <p:spPr>
          <a:xfrm>
            <a:off x="1700779" y="1573163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63EDE6-981F-F8B3-2E5B-6195781B387C}"/>
              </a:ext>
            </a:extLst>
          </p:cNvPr>
          <p:cNvSpPr txBox="1"/>
          <p:nvPr/>
        </p:nvSpPr>
        <p:spPr>
          <a:xfrm>
            <a:off x="8436328" y="758834"/>
            <a:ext cx="3657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Traceback: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back until I == 0 or j == 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that the matching character is the left point of the rectangle</a:t>
            </a:r>
          </a:p>
        </p:txBody>
      </p:sp>
    </p:spTree>
    <p:extLst>
      <p:ext uri="{BB962C8B-B14F-4D97-AF65-F5344CB8AC3E}">
        <p14:creationId xmlns:p14="http://schemas.microsoft.com/office/powerpoint/2010/main" val="19220040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0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2 -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99DF-B2BF-0B7C-77DF-6385D1AF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7" y="814746"/>
            <a:ext cx="10515600" cy="48692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LCS and LCS Length of the following string pairs: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S1= “springtime” and S2= “pioneer”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S1= “heroically” and S2= “scholarly”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S1= “maelstrom” and S2= “becalm”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55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495" y="25126"/>
            <a:ext cx="9436510" cy="8147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2 - 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4526B98-23C4-9899-4709-0AEB20F84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167053"/>
              </p:ext>
            </p:extLst>
          </p:nvPr>
        </p:nvGraphicFramePr>
        <p:xfrm>
          <a:off x="755549" y="1370537"/>
          <a:ext cx="9436512" cy="50349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6376">
                  <a:extLst>
                    <a:ext uri="{9D8B030D-6E8A-4147-A177-3AD203B41FA5}">
                      <a16:colId xmlns:a16="http://schemas.microsoft.com/office/drawing/2014/main" val="696936139"/>
                    </a:ext>
                  </a:extLst>
                </a:gridCol>
                <a:gridCol w="786376">
                  <a:extLst>
                    <a:ext uri="{9D8B030D-6E8A-4147-A177-3AD203B41FA5}">
                      <a16:colId xmlns:a16="http://schemas.microsoft.com/office/drawing/2014/main" val="96992147"/>
                    </a:ext>
                  </a:extLst>
                </a:gridCol>
                <a:gridCol w="786376">
                  <a:extLst>
                    <a:ext uri="{9D8B030D-6E8A-4147-A177-3AD203B41FA5}">
                      <a16:colId xmlns:a16="http://schemas.microsoft.com/office/drawing/2014/main" val="1301397043"/>
                    </a:ext>
                  </a:extLst>
                </a:gridCol>
                <a:gridCol w="786376">
                  <a:extLst>
                    <a:ext uri="{9D8B030D-6E8A-4147-A177-3AD203B41FA5}">
                      <a16:colId xmlns:a16="http://schemas.microsoft.com/office/drawing/2014/main" val="1816694213"/>
                    </a:ext>
                  </a:extLst>
                </a:gridCol>
                <a:gridCol w="786376">
                  <a:extLst>
                    <a:ext uri="{9D8B030D-6E8A-4147-A177-3AD203B41FA5}">
                      <a16:colId xmlns:a16="http://schemas.microsoft.com/office/drawing/2014/main" val="267047142"/>
                    </a:ext>
                  </a:extLst>
                </a:gridCol>
                <a:gridCol w="786376">
                  <a:extLst>
                    <a:ext uri="{9D8B030D-6E8A-4147-A177-3AD203B41FA5}">
                      <a16:colId xmlns:a16="http://schemas.microsoft.com/office/drawing/2014/main" val="4256222726"/>
                    </a:ext>
                  </a:extLst>
                </a:gridCol>
                <a:gridCol w="786376">
                  <a:extLst>
                    <a:ext uri="{9D8B030D-6E8A-4147-A177-3AD203B41FA5}">
                      <a16:colId xmlns:a16="http://schemas.microsoft.com/office/drawing/2014/main" val="4071945302"/>
                    </a:ext>
                  </a:extLst>
                </a:gridCol>
                <a:gridCol w="786376">
                  <a:extLst>
                    <a:ext uri="{9D8B030D-6E8A-4147-A177-3AD203B41FA5}">
                      <a16:colId xmlns:a16="http://schemas.microsoft.com/office/drawing/2014/main" val="2201096236"/>
                    </a:ext>
                  </a:extLst>
                </a:gridCol>
                <a:gridCol w="786376">
                  <a:extLst>
                    <a:ext uri="{9D8B030D-6E8A-4147-A177-3AD203B41FA5}">
                      <a16:colId xmlns:a16="http://schemas.microsoft.com/office/drawing/2014/main" val="1069742936"/>
                    </a:ext>
                  </a:extLst>
                </a:gridCol>
                <a:gridCol w="786376">
                  <a:extLst>
                    <a:ext uri="{9D8B030D-6E8A-4147-A177-3AD203B41FA5}">
                      <a16:colId xmlns:a16="http://schemas.microsoft.com/office/drawing/2014/main" val="3605332401"/>
                    </a:ext>
                  </a:extLst>
                </a:gridCol>
                <a:gridCol w="786376">
                  <a:extLst>
                    <a:ext uri="{9D8B030D-6E8A-4147-A177-3AD203B41FA5}">
                      <a16:colId xmlns:a16="http://schemas.microsoft.com/office/drawing/2014/main" val="3595790956"/>
                    </a:ext>
                  </a:extLst>
                </a:gridCol>
                <a:gridCol w="786376">
                  <a:extLst>
                    <a:ext uri="{9D8B030D-6E8A-4147-A177-3AD203B41FA5}">
                      <a16:colId xmlns:a16="http://schemas.microsoft.com/office/drawing/2014/main" val="3682192903"/>
                    </a:ext>
                  </a:extLst>
                </a:gridCol>
              </a:tblGrid>
              <a:tr h="55944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41876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9434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186507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22405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433227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681631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909610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541806"/>
                  </a:ext>
                </a:extLst>
              </a:tr>
              <a:tr h="559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357656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3C44AF-9438-D463-5878-2DDE5A4E26A8}"/>
              </a:ext>
            </a:extLst>
          </p:cNvPr>
          <p:cNvCxnSpPr/>
          <p:nvPr/>
        </p:nvCxnSpPr>
        <p:spPr>
          <a:xfrm flipH="1" flipV="1">
            <a:off x="9188182" y="4499413"/>
            <a:ext cx="393540" cy="36001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454898-D105-F597-A715-487A80CC9F0F}"/>
              </a:ext>
            </a:extLst>
          </p:cNvPr>
          <p:cNvCxnSpPr>
            <a:cxnSpLocks/>
          </p:cNvCxnSpPr>
          <p:nvPr/>
        </p:nvCxnSpPr>
        <p:spPr>
          <a:xfrm flipH="1">
            <a:off x="8366380" y="4359619"/>
            <a:ext cx="393540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92F2F5-AC1A-D142-62FB-E4963C721E74}"/>
              </a:ext>
            </a:extLst>
          </p:cNvPr>
          <p:cNvCxnSpPr>
            <a:cxnSpLocks/>
          </p:cNvCxnSpPr>
          <p:nvPr/>
        </p:nvCxnSpPr>
        <p:spPr>
          <a:xfrm flipH="1">
            <a:off x="7662253" y="4396594"/>
            <a:ext cx="393540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5794F1-1D72-FB8E-476A-3DE8EF4B8BE6}"/>
              </a:ext>
            </a:extLst>
          </p:cNvPr>
          <p:cNvCxnSpPr>
            <a:cxnSpLocks/>
          </p:cNvCxnSpPr>
          <p:nvPr/>
        </p:nvCxnSpPr>
        <p:spPr>
          <a:xfrm flipH="1">
            <a:off x="6001286" y="4433569"/>
            <a:ext cx="393540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6A78AF-142E-2A30-1EC9-DA7261275355}"/>
              </a:ext>
            </a:extLst>
          </p:cNvPr>
          <p:cNvCxnSpPr>
            <a:cxnSpLocks/>
          </p:cNvCxnSpPr>
          <p:nvPr/>
        </p:nvCxnSpPr>
        <p:spPr>
          <a:xfrm flipH="1">
            <a:off x="6898078" y="4388103"/>
            <a:ext cx="393540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7E15F0-9948-96E6-FCD3-27C679210E1A}"/>
              </a:ext>
            </a:extLst>
          </p:cNvPr>
          <p:cNvCxnSpPr>
            <a:cxnSpLocks/>
          </p:cNvCxnSpPr>
          <p:nvPr/>
        </p:nvCxnSpPr>
        <p:spPr>
          <a:xfrm flipV="1">
            <a:off x="9599364" y="5170318"/>
            <a:ext cx="0" cy="310636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463475-AFB6-8AC1-0573-1FF899DD4E01}"/>
              </a:ext>
            </a:extLst>
          </p:cNvPr>
          <p:cNvCxnSpPr>
            <a:cxnSpLocks/>
          </p:cNvCxnSpPr>
          <p:nvPr/>
        </p:nvCxnSpPr>
        <p:spPr>
          <a:xfrm flipV="1">
            <a:off x="9599364" y="5665620"/>
            <a:ext cx="0" cy="310636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75EC130-CE32-DCF9-9EBE-CE526CD3FD1E}"/>
              </a:ext>
            </a:extLst>
          </p:cNvPr>
          <p:cNvCxnSpPr>
            <a:cxnSpLocks/>
          </p:cNvCxnSpPr>
          <p:nvPr/>
        </p:nvCxnSpPr>
        <p:spPr>
          <a:xfrm flipH="1" flipV="1">
            <a:off x="5334317" y="4056170"/>
            <a:ext cx="278975" cy="28788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CB111F-55FA-A1B4-AA3D-BCDCA2450DC7}"/>
              </a:ext>
            </a:extLst>
          </p:cNvPr>
          <p:cNvCxnSpPr>
            <a:cxnSpLocks/>
          </p:cNvCxnSpPr>
          <p:nvPr/>
        </p:nvCxnSpPr>
        <p:spPr>
          <a:xfrm flipV="1">
            <a:off x="4873889" y="3419209"/>
            <a:ext cx="0" cy="310636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9FF9AB1-F36D-D3DD-4CA9-F2AADCD63F83}"/>
              </a:ext>
            </a:extLst>
          </p:cNvPr>
          <p:cNvCxnSpPr>
            <a:cxnSpLocks/>
          </p:cNvCxnSpPr>
          <p:nvPr/>
        </p:nvCxnSpPr>
        <p:spPr>
          <a:xfrm flipH="1" flipV="1">
            <a:off x="4437259" y="2857764"/>
            <a:ext cx="276437" cy="310636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17DFD6-DB0C-1C79-4A75-AFA0B294A518}"/>
              </a:ext>
            </a:extLst>
          </p:cNvPr>
          <p:cNvCxnSpPr>
            <a:cxnSpLocks/>
          </p:cNvCxnSpPr>
          <p:nvPr/>
        </p:nvCxnSpPr>
        <p:spPr>
          <a:xfrm flipH="1" flipV="1">
            <a:off x="2859246" y="2238314"/>
            <a:ext cx="276437" cy="310636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B942B3-1181-436C-F4A3-D0393041AFFA}"/>
              </a:ext>
            </a:extLst>
          </p:cNvPr>
          <p:cNvCxnSpPr>
            <a:cxnSpLocks/>
          </p:cNvCxnSpPr>
          <p:nvPr/>
        </p:nvCxnSpPr>
        <p:spPr>
          <a:xfrm flipH="1">
            <a:off x="3697817" y="2857442"/>
            <a:ext cx="393540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727C04A-DD25-31C8-2B37-0FEC7E212809}"/>
              </a:ext>
            </a:extLst>
          </p:cNvPr>
          <p:cNvSpPr txBox="1"/>
          <p:nvPr/>
        </p:nvSpPr>
        <p:spPr>
          <a:xfrm>
            <a:off x="10511609" y="1317935"/>
            <a:ext cx="226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LCS = PINE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= 4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A2ADCCC-1439-3F09-8B0E-1FC4C629052F}"/>
              </a:ext>
            </a:extLst>
          </p:cNvPr>
          <p:cNvSpPr txBox="1">
            <a:spLocks/>
          </p:cNvSpPr>
          <p:nvPr/>
        </p:nvSpPr>
        <p:spPr>
          <a:xfrm>
            <a:off x="653495" y="595552"/>
            <a:ext cx="9436510" cy="814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 S1= “springtime” and S2= “pioneer”</a:t>
            </a:r>
          </a:p>
        </p:txBody>
      </p:sp>
    </p:spTree>
    <p:extLst>
      <p:ext uri="{BB962C8B-B14F-4D97-AF65-F5344CB8AC3E}">
        <p14:creationId xmlns:p14="http://schemas.microsoft.com/office/powerpoint/2010/main" val="33989551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495" y="25126"/>
            <a:ext cx="9436510" cy="8147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2 - 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4526B98-23C4-9899-4709-0AEB20F84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551973"/>
              </p:ext>
            </p:extLst>
          </p:nvPr>
        </p:nvGraphicFramePr>
        <p:xfrm>
          <a:off x="762971" y="1190919"/>
          <a:ext cx="9161844" cy="56419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3487">
                  <a:extLst>
                    <a:ext uri="{9D8B030D-6E8A-4147-A177-3AD203B41FA5}">
                      <a16:colId xmlns:a16="http://schemas.microsoft.com/office/drawing/2014/main" val="696936139"/>
                    </a:ext>
                  </a:extLst>
                </a:gridCol>
                <a:gridCol w="763487">
                  <a:extLst>
                    <a:ext uri="{9D8B030D-6E8A-4147-A177-3AD203B41FA5}">
                      <a16:colId xmlns:a16="http://schemas.microsoft.com/office/drawing/2014/main" val="96992147"/>
                    </a:ext>
                  </a:extLst>
                </a:gridCol>
                <a:gridCol w="763487">
                  <a:extLst>
                    <a:ext uri="{9D8B030D-6E8A-4147-A177-3AD203B41FA5}">
                      <a16:colId xmlns:a16="http://schemas.microsoft.com/office/drawing/2014/main" val="1301397043"/>
                    </a:ext>
                  </a:extLst>
                </a:gridCol>
                <a:gridCol w="763487">
                  <a:extLst>
                    <a:ext uri="{9D8B030D-6E8A-4147-A177-3AD203B41FA5}">
                      <a16:colId xmlns:a16="http://schemas.microsoft.com/office/drawing/2014/main" val="1816694213"/>
                    </a:ext>
                  </a:extLst>
                </a:gridCol>
                <a:gridCol w="763487">
                  <a:extLst>
                    <a:ext uri="{9D8B030D-6E8A-4147-A177-3AD203B41FA5}">
                      <a16:colId xmlns:a16="http://schemas.microsoft.com/office/drawing/2014/main" val="267047142"/>
                    </a:ext>
                  </a:extLst>
                </a:gridCol>
                <a:gridCol w="763487">
                  <a:extLst>
                    <a:ext uri="{9D8B030D-6E8A-4147-A177-3AD203B41FA5}">
                      <a16:colId xmlns:a16="http://schemas.microsoft.com/office/drawing/2014/main" val="4256222726"/>
                    </a:ext>
                  </a:extLst>
                </a:gridCol>
                <a:gridCol w="763487">
                  <a:extLst>
                    <a:ext uri="{9D8B030D-6E8A-4147-A177-3AD203B41FA5}">
                      <a16:colId xmlns:a16="http://schemas.microsoft.com/office/drawing/2014/main" val="4071945302"/>
                    </a:ext>
                  </a:extLst>
                </a:gridCol>
                <a:gridCol w="763487">
                  <a:extLst>
                    <a:ext uri="{9D8B030D-6E8A-4147-A177-3AD203B41FA5}">
                      <a16:colId xmlns:a16="http://schemas.microsoft.com/office/drawing/2014/main" val="2201096236"/>
                    </a:ext>
                  </a:extLst>
                </a:gridCol>
                <a:gridCol w="773730">
                  <a:extLst>
                    <a:ext uri="{9D8B030D-6E8A-4147-A177-3AD203B41FA5}">
                      <a16:colId xmlns:a16="http://schemas.microsoft.com/office/drawing/2014/main" val="1069742936"/>
                    </a:ext>
                  </a:extLst>
                </a:gridCol>
                <a:gridCol w="753244">
                  <a:extLst>
                    <a:ext uri="{9D8B030D-6E8A-4147-A177-3AD203B41FA5}">
                      <a16:colId xmlns:a16="http://schemas.microsoft.com/office/drawing/2014/main" val="3605332401"/>
                    </a:ext>
                  </a:extLst>
                </a:gridCol>
                <a:gridCol w="763487">
                  <a:extLst>
                    <a:ext uri="{9D8B030D-6E8A-4147-A177-3AD203B41FA5}">
                      <a16:colId xmlns:a16="http://schemas.microsoft.com/office/drawing/2014/main" val="3595790956"/>
                    </a:ext>
                  </a:extLst>
                </a:gridCol>
                <a:gridCol w="763487">
                  <a:extLst>
                    <a:ext uri="{9D8B030D-6E8A-4147-A177-3AD203B41FA5}">
                      <a16:colId xmlns:a16="http://schemas.microsoft.com/office/drawing/2014/main" val="3682192903"/>
                    </a:ext>
                  </a:extLst>
                </a:gridCol>
              </a:tblGrid>
              <a:tr h="5129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41876"/>
                  </a:ext>
                </a:extLst>
              </a:tr>
              <a:tr h="5129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9434"/>
                  </a:ext>
                </a:extLst>
              </a:tr>
              <a:tr h="5129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186507"/>
                  </a:ext>
                </a:extLst>
              </a:tr>
              <a:tr h="5129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22405"/>
                  </a:ext>
                </a:extLst>
              </a:tr>
              <a:tr h="5129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433227"/>
                  </a:ext>
                </a:extLst>
              </a:tr>
              <a:tr h="5129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681631"/>
                  </a:ext>
                </a:extLst>
              </a:tr>
              <a:tr h="5129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909610"/>
                  </a:ext>
                </a:extLst>
              </a:tr>
              <a:tr h="5129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541806"/>
                  </a:ext>
                </a:extLst>
              </a:tr>
              <a:tr h="5129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357656"/>
                  </a:ext>
                </a:extLst>
              </a:tr>
              <a:tr h="5129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194217"/>
                  </a:ext>
                </a:extLst>
              </a:tr>
              <a:tr h="5129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750776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3C44AF-9438-D463-5878-2DDE5A4E26A8}"/>
              </a:ext>
            </a:extLst>
          </p:cNvPr>
          <p:cNvCxnSpPr/>
          <p:nvPr/>
        </p:nvCxnSpPr>
        <p:spPr>
          <a:xfrm flipH="1" flipV="1">
            <a:off x="8929386" y="6090014"/>
            <a:ext cx="393540" cy="36001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454898-D105-F597-A715-487A80CC9F0F}"/>
              </a:ext>
            </a:extLst>
          </p:cNvPr>
          <p:cNvCxnSpPr>
            <a:cxnSpLocks/>
          </p:cNvCxnSpPr>
          <p:nvPr/>
        </p:nvCxnSpPr>
        <p:spPr>
          <a:xfrm flipH="1">
            <a:off x="8211757" y="6090014"/>
            <a:ext cx="393540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92F2F5-AC1A-D142-62FB-E4963C721E74}"/>
              </a:ext>
            </a:extLst>
          </p:cNvPr>
          <p:cNvCxnSpPr>
            <a:cxnSpLocks/>
          </p:cNvCxnSpPr>
          <p:nvPr/>
        </p:nvCxnSpPr>
        <p:spPr>
          <a:xfrm flipH="1">
            <a:off x="5975913" y="4541067"/>
            <a:ext cx="393540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5794F1-1D72-FB8E-476A-3DE8EF4B8BE6}"/>
              </a:ext>
            </a:extLst>
          </p:cNvPr>
          <p:cNvCxnSpPr>
            <a:cxnSpLocks/>
          </p:cNvCxnSpPr>
          <p:nvPr/>
        </p:nvCxnSpPr>
        <p:spPr>
          <a:xfrm flipH="1">
            <a:off x="3597209" y="3550227"/>
            <a:ext cx="393540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6A78AF-142E-2A30-1EC9-DA7261275355}"/>
              </a:ext>
            </a:extLst>
          </p:cNvPr>
          <p:cNvCxnSpPr>
            <a:cxnSpLocks/>
          </p:cNvCxnSpPr>
          <p:nvPr/>
        </p:nvCxnSpPr>
        <p:spPr>
          <a:xfrm flipH="1" flipV="1">
            <a:off x="5159539" y="4104313"/>
            <a:ext cx="368707" cy="33258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7E15F0-9948-96E6-FCD3-27C679210E1A}"/>
              </a:ext>
            </a:extLst>
          </p:cNvPr>
          <p:cNvCxnSpPr>
            <a:cxnSpLocks/>
          </p:cNvCxnSpPr>
          <p:nvPr/>
        </p:nvCxnSpPr>
        <p:spPr>
          <a:xfrm flipH="1" flipV="1">
            <a:off x="6737913" y="4666609"/>
            <a:ext cx="260907" cy="29116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463475-AFB6-8AC1-0573-1FF899DD4E01}"/>
              </a:ext>
            </a:extLst>
          </p:cNvPr>
          <p:cNvCxnSpPr>
            <a:cxnSpLocks/>
          </p:cNvCxnSpPr>
          <p:nvPr/>
        </p:nvCxnSpPr>
        <p:spPr>
          <a:xfrm flipV="1">
            <a:off x="7073614" y="5146018"/>
            <a:ext cx="0" cy="310636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75EC130-CE32-DCF9-9EBE-CE526CD3FD1E}"/>
              </a:ext>
            </a:extLst>
          </p:cNvPr>
          <p:cNvCxnSpPr>
            <a:cxnSpLocks/>
          </p:cNvCxnSpPr>
          <p:nvPr/>
        </p:nvCxnSpPr>
        <p:spPr>
          <a:xfrm flipH="1" flipV="1">
            <a:off x="7530187" y="5652695"/>
            <a:ext cx="278975" cy="28788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9FF9AB1-F36D-D3DD-4CA9-F2AADCD63F83}"/>
              </a:ext>
            </a:extLst>
          </p:cNvPr>
          <p:cNvCxnSpPr>
            <a:cxnSpLocks/>
          </p:cNvCxnSpPr>
          <p:nvPr/>
        </p:nvCxnSpPr>
        <p:spPr>
          <a:xfrm flipH="1" flipV="1">
            <a:off x="4386807" y="3550227"/>
            <a:ext cx="276437" cy="310636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17DFD6-DB0C-1C79-4A75-AFA0B294A518}"/>
              </a:ext>
            </a:extLst>
          </p:cNvPr>
          <p:cNvCxnSpPr>
            <a:cxnSpLocks/>
          </p:cNvCxnSpPr>
          <p:nvPr/>
        </p:nvCxnSpPr>
        <p:spPr>
          <a:xfrm flipH="1" flipV="1">
            <a:off x="2114313" y="3050945"/>
            <a:ext cx="276437" cy="310636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B942B3-1181-436C-F4A3-D0393041AFFA}"/>
              </a:ext>
            </a:extLst>
          </p:cNvPr>
          <p:cNvCxnSpPr>
            <a:cxnSpLocks/>
          </p:cNvCxnSpPr>
          <p:nvPr/>
        </p:nvCxnSpPr>
        <p:spPr>
          <a:xfrm flipH="1">
            <a:off x="2808116" y="3538918"/>
            <a:ext cx="393540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727C04A-DD25-31C8-2B37-0FEC7E212809}"/>
              </a:ext>
            </a:extLst>
          </p:cNvPr>
          <p:cNvSpPr txBox="1"/>
          <p:nvPr/>
        </p:nvSpPr>
        <p:spPr>
          <a:xfrm>
            <a:off x="10295436" y="1087132"/>
            <a:ext cx="226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LCS = HOALY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= 5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9A8401-5426-A659-841C-509CAF8BAF09}"/>
              </a:ext>
            </a:extLst>
          </p:cNvPr>
          <p:cNvSpPr txBox="1">
            <a:spLocks/>
          </p:cNvSpPr>
          <p:nvPr/>
        </p:nvSpPr>
        <p:spPr>
          <a:xfrm>
            <a:off x="653495" y="595552"/>
            <a:ext cx="9436510" cy="814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S1= “HEROICALLY” and S2= “SCHOLARLY”</a:t>
            </a:r>
          </a:p>
        </p:txBody>
      </p:sp>
    </p:spTree>
    <p:extLst>
      <p:ext uri="{BB962C8B-B14F-4D97-AF65-F5344CB8AC3E}">
        <p14:creationId xmlns:p14="http://schemas.microsoft.com/office/powerpoint/2010/main" val="429364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0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1 -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99DF-B2BF-0B7C-77DF-6385D1AF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7" y="653564"/>
            <a:ext cx="10515600" cy="48692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create a bad match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FD363E-A8D5-C2E9-1019-ED87C8ABE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312358"/>
              </p:ext>
            </p:extLst>
          </p:nvPr>
        </p:nvGraphicFramePr>
        <p:xfrm>
          <a:off x="2075428" y="2084146"/>
          <a:ext cx="2455609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069">
                  <a:extLst>
                    <a:ext uri="{9D8B030D-6E8A-4147-A177-3AD203B41FA5}">
                      <a16:colId xmlns:a16="http://schemas.microsoft.com/office/drawing/2014/main" val="2925639627"/>
                    </a:ext>
                  </a:extLst>
                </a:gridCol>
                <a:gridCol w="415708">
                  <a:extLst>
                    <a:ext uri="{9D8B030D-6E8A-4147-A177-3AD203B41FA5}">
                      <a16:colId xmlns:a16="http://schemas.microsoft.com/office/drawing/2014/main" val="3927475323"/>
                    </a:ext>
                  </a:extLst>
                </a:gridCol>
                <a:gridCol w="415708">
                  <a:extLst>
                    <a:ext uri="{9D8B030D-6E8A-4147-A177-3AD203B41FA5}">
                      <a16:colId xmlns:a16="http://schemas.microsoft.com/office/drawing/2014/main" val="441213923"/>
                    </a:ext>
                  </a:extLst>
                </a:gridCol>
                <a:gridCol w="415708">
                  <a:extLst>
                    <a:ext uri="{9D8B030D-6E8A-4147-A177-3AD203B41FA5}">
                      <a16:colId xmlns:a16="http://schemas.microsoft.com/office/drawing/2014/main" val="3618158325"/>
                    </a:ext>
                  </a:extLst>
                </a:gridCol>
                <a:gridCol w="415708">
                  <a:extLst>
                    <a:ext uri="{9D8B030D-6E8A-4147-A177-3AD203B41FA5}">
                      <a16:colId xmlns:a16="http://schemas.microsoft.com/office/drawing/2014/main" val="2732841914"/>
                    </a:ext>
                  </a:extLst>
                </a:gridCol>
                <a:gridCol w="415708">
                  <a:extLst>
                    <a:ext uri="{9D8B030D-6E8A-4147-A177-3AD203B41FA5}">
                      <a16:colId xmlns:a16="http://schemas.microsoft.com/office/drawing/2014/main" val="2516564764"/>
                    </a:ext>
                  </a:extLst>
                </a:gridCol>
              </a:tblGrid>
              <a:tr h="3215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6215716"/>
                  </a:ext>
                </a:extLst>
              </a:tr>
              <a:tr h="3215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507445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AEC7ED-8519-E98F-8D88-E7C393AFA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787790"/>
              </p:ext>
            </p:extLst>
          </p:nvPr>
        </p:nvGraphicFramePr>
        <p:xfrm>
          <a:off x="2075428" y="2998129"/>
          <a:ext cx="2455609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682">
                  <a:extLst>
                    <a:ext uri="{9D8B030D-6E8A-4147-A177-3AD203B41FA5}">
                      <a16:colId xmlns:a16="http://schemas.microsoft.com/office/drawing/2014/main" val="1703212110"/>
                    </a:ext>
                  </a:extLst>
                </a:gridCol>
                <a:gridCol w="616682">
                  <a:extLst>
                    <a:ext uri="{9D8B030D-6E8A-4147-A177-3AD203B41FA5}">
                      <a16:colId xmlns:a16="http://schemas.microsoft.com/office/drawing/2014/main" val="2536824639"/>
                    </a:ext>
                  </a:extLst>
                </a:gridCol>
                <a:gridCol w="616682">
                  <a:extLst>
                    <a:ext uri="{9D8B030D-6E8A-4147-A177-3AD203B41FA5}">
                      <a16:colId xmlns:a16="http://schemas.microsoft.com/office/drawing/2014/main" val="568679998"/>
                    </a:ext>
                  </a:extLst>
                </a:gridCol>
                <a:gridCol w="605563">
                  <a:extLst>
                    <a:ext uri="{9D8B030D-6E8A-4147-A177-3AD203B41FA5}">
                      <a16:colId xmlns:a16="http://schemas.microsoft.com/office/drawing/2014/main" val="929748161"/>
                    </a:ext>
                  </a:extLst>
                </a:gridCol>
              </a:tblGrid>
              <a:tr h="35159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47055"/>
                  </a:ext>
                </a:extLst>
              </a:tr>
              <a:tr h="35159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30156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19DF272-25F8-3430-3CE4-AEC91F6F15A4}"/>
              </a:ext>
            </a:extLst>
          </p:cNvPr>
          <p:cNvSpPr txBox="1"/>
          <p:nvPr/>
        </p:nvSpPr>
        <p:spPr>
          <a:xfrm>
            <a:off x="875070" y="4265444"/>
            <a:ext cx="106458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through the pattern string: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the character in the bad match table with the number of characters behind it in the pattern string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characters behind = length of pattern string – character index - 1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5A32EE7-9B0C-5776-B6C2-038628E31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984709"/>
              </p:ext>
            </p:extLst>
          </p:nvPr>
        </p:nvGraphicFramePr>
        <p:xfrm>
          <a:off x="776749" y="2084146"/>
          <a:ext cx="1298679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8679">
                  <a:extLst>
                    <a:ext uri="{9D8B030D-6E8A-4147-A177-3AD203B41FA5}">
                      <a16:colId xmlns:a16="http://schemas.microsoft.com/office/drawing/2014/main" val="3457951356"/>
                    </a:ext>
                  </a:extLst>
                </a:gridCol>
              </a:tblGrid>
              <a:tr h="3487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Index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65514"/>
                  </a:ext>
                </a:extLst>
              </a:tr>
              <a:tr h="3380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26386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F8F888D-4255-4290-D490-DDA49C2C0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000134"/>
              </p:ext>
            </p:extLst>
          </p:nvPr>
        </p:nvGraphicFramePr>
        <p:xfrm>
          <a:off x="776749" y="2998129"/>
          <a:ext cx="1298679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8679">
                  <a:extLst>
                    <a:ext uri="{9D8B030D-6E8A-4147-A177-3AD203B41FA5}">
                      <a16:colId xmlns:a16="http://schemas.microsoft.com/office/drawing/2014/main" val="34579513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65514"/>
                  </a:ext>
                </a:extLst>
              </a:tr>
              <a:tr h="3380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26386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20C898D-B9F9-499A-E38D-62DD2E508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421042"/>
              </p:ext>
            </p:extLst>
          </p:nvPr>
        </p:nvGraphicFramePr>
        <p:xfrm>
          <a:off x="8105306" y="2084146"/>
          <a:ext cx="2455609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069">
                  <a:extLst>
                    <a:ext uri="{9D8B030D-6E8A-4147-A177-3AD203B41FA5}">
                      <a16:colId xmlns:a16="http://schemas.microsoft.com/office/drawing/2014/main" val="2925639627"/>
                    </a:ext>
                  </a:extLst>
                </a:gridCol>
                <a:gridCol w="415708">
                  <a:extLst>
                    <a:ext uri="{9D8B030D-6E8A-4147-A177-3AD203B41FA5}">
                      <a16:colId xmlns:a16="http://schemas.microsoft.com/office/drawing/2014/main" val="3927475323"/>
                    </a:ext>
                  </a:extLst>
                </a:gridCol>
                <a:gridCol w="415708">
                  <a:extLst>
                    <a:ext uri="{9D8B030D-6E8A-4147-A177-3AD203B41FA5}">
                      <a16:colId xmlns:a16="http://schemas.microsoft.com/office/drawing/2014/main" val="441213923"/>
                    </a:ext>
                  </a:extLst>
                </a:gridCol>
                <a:gridCol w="415708">
                  <a:extLst>
                    <a:ext uri="{9D8B030D-6E8A-4147-A177-3AD203B41FA5}">
                      <a16:colId xmlns:a16="http://schemas.microsoft.com/office/drawing/2014/main" val="3618158325"/>
                    </a:ext>
                  </a:extLst>
                </a:gridCol>
                <a:gridCol w="415708">
                  <a:extLst>
                    <a:ext uri="{9D8B030D-6E8A-4147-A177-3AD203B41FA5}">
                      <a16:colId xmlns:a16="http://schemas.microsoft.com/office/drawing/2014/main" val="2732841914"/>
                    </a:ext>
                  </a:extLst>
                </a:gridCol>
                <a:gridCol w="415708">
                  <a:extLst>
                    <a:ext uri="{9D8B030D-6E8A-4147-A177-3AD203B41FA5}">
                      <a16:colId xmlns:a16="http://schemas.microsoft.com/office/drawing/2014/main" val="2516564764"/>
                    </a:ext>
                  </a:extLst>
                </a:gridCol>
              </a:tblGrid>
              <a:tr h="3215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6215716"/>
                  </a:ext>
                </a:extLst>
              </a:tr>
              <a:tr h="3215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507445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AD0011BE-B1B0-4D9D-E0F1-75307F77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29090"/>
              </p:ext>
            </p:extLst>
          </p:nvPr>
        </p:nvGraphicFramePr>
        <p:xfrm>
          <a:off x="8105306" y="2998129"/>
          <a:ext cx="2455609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682">
                  <a:extLst>
                    <a:ext uri="{9D8B030D-6E8A-4147-A177-3AD203B41FA5}">
                      <a16:colId xmlns:a16="http://schemas.microsoft.com/office/drawing/2014/main" val="1703212110"/>
                    </a:ext>
                  </a:extLst>
                </a:gridCol>
                <a:gridCol w="616682">
                  <a:extLst>
                    <a:ext uri="{9D8B030D-6E8A-4147-A177-3AD203B41FA5}">
                      <a16:colId xmlns:a16="http://schemas.microsoft.com/office/drawing/2014/main" val="2536824639"/>
                    </a:ext>
                  </a:extLst>
                </a:gridCol>
                <a:gridCol w="616682">
                  <a:extLst>
                    <a:ext uri="{9D8B030D-6E8A-4147-A177-3AD203B41FA5}">
                      <a16:colId xmlns:a16="http://schemas.microsoft.com/office/drawing/2014/main" val="568679998"/>
                    </a:ext>
                  </a:extLst>
                </a:gridCol>
                <a:gridCol w="605563">
                  <a:extLst>
                    <a:ext uri="{9D8B030D-6E8A-4147-A177-3AD203B41FA5}">
                      <a16:colId xmlns:a16="http://schemas.microsoft.com/office/drawing/2014/main" val="929748161"/>
                    </a:ext>
                  </a:extLst>
                </a:gridCol>
              </a:tblGrid>
              <a:tr h="35159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47055"/>
                  </a:ext>
                </a:extLst>
              </a:tr>
              <a:tr h="35159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301569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F6C92627-A055-56F8-5796-4F56B726F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855155"/>
              </p:ext>
            </p:extLst>
          </p:nvPr>
        </p:nvGraphicFramePr>
        <p:xfrm>
          <a:off x="6806627" y="2084146"/>
          <a:ext cx="1298679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8679">
                  <a:extLst>
                    <a:ext uri="{9D8B030D-6E8A-4147-A177-3AD203B41FA5}">
                      <a16:colId xmlns:a16="http://schemas.microsoft.com/office/drawing/2014/main" val="3457951356"/>
                    </a:ext>
                  </a:extLst>
                </a:gridCol>
              </a:tblGrid>
              <a:tr h="3487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Index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65514"/>
                  </a:ext>
                </a:extLst>
              </a:tr>
              <a:tr h="3380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26386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F409A36-09BB-2C0C-F659-26D44E35E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56895"/>
              </p:ext>
            </p:extLst>
          </p:nvPr>
        </p:nvGraphicFramePr>
        <p:xfrm>
          <a:off x="6806627" y="2998129"/>
          <a:ext cx="1298679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8679">
                  <a:extLst>
                    <a:ext uri="{9D8B030D-6E8A-4147-A177-3AD203B41FA5}">
                      <a16:colId xmlns:a16="http://schemas.microsoft.com/office/drawing/2014/main" val="34579513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65514"/>
                  </a:ext>
                </a:extLst>
              </a:tr>
              <a:tr h="3380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26386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03A1302-E6CE-E93D-3873-1CDA0CF9C914}"/>
              </a:ext>
            </a:extLst>
          </p:cNvPr>
          <p:cNvSpPr txBox="1"/>
          <p:nvPr/>
        </p:nvSpPr>
        <p:spPr>
          <a:xfrm>
            <a:off x="776749" y="1623060"/>
            <a:ext cx="231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iteration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5B757F-D06D-BF21-752C-65DB4C7A8D52}"/>
              </a:ext>
            </a:extLst>
          </p:cNvPr>
          <p:cNvSpPr txBox="1"/>
          <p:nvPr/>
        </p:nvSpPr>
        <p:spPr>
          <a:xfrm>
            <a:off x="6806627" y="1507574"/>
            <a:ext cx="231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iteration</a:t>
            </a:r>
          </a:p>
        </p:txBody>
      </p:sp>
    </p:spTree>
    <p:extLst>
      <p:ext uri="{BB962C8B-B14F-4D97-AF65-F5344CB8AC3E}">
        <p14:creationId xmlns:p14="http://schemas.microsoft.com/office/powerpoint/2010/main" val="31972317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495" y="25126"/>
            <a:ext cx="9436510" cy="8147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2 - 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4526B98-23C4-9899-4709-0AEB20F84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878011"/>
              </p:ext>
            </p:extLst>
          </p:nvPr>
        </p:nvGraphicFramePr>
        <p:xfrm>
          <a:off x="760155" y="1171039"/>
          <a:ext cx="8398357" cy="410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3487">
                  <a:extLst>
                    <a:ext uri="{9D8B030D-6E8A-4147-A177-3AD203B41FA5}">
                      <a16:colId xmlns:a16="http://schemas.microsoft.com/office/drawing/2014/main" val="696936139"/>
                    </a:ext>
                  </a:extLst>
                </a:gridCol>
                <a:gridCol w="763487">
                  <a:extLst>
                    <a:ext uri="{9D8B030D-6E8A-4147-A177-3AD203B41FA5}">
                      <a16:colId xmlns:a16="http://schemas.microsoft.com/office/drawing/2014/main" val="96992147"/>
                    </a:ext>
                  </a:extLst>
                </a:gridCol>
                <a:gridCol w="763487">
                  <a:extLst>
                    <a:ext uri="{9D8B030D-6E8A-4147-A177-3AD203B41FA5}">
                      <a16:colId xmlns:a16="http://schemas.microsoft.com/office/drawing/2014/main" val="1301397043"/>
                    </a:ext>
                  </a:extLst>
                </a:gridCol>
                <a:gridCol w="763487">
                  <a:extLst>
                    <a:ext uri="{9D8B030D-6E8A-4147-A177-3AD203B41FA5}">
                      <a16:colId xmlns:a16="http://schemas.microsoft.com/office/drawing/2014/main" val="1816694213"/>
                    </a:ext>
                  </a:extLst>
                </a:gridCol>
                <a:gridCol w="763487">
                  <a:extLst>
                    <a:ext uri="{9D8B030D-6E8A-4147-A177-3AD203B41FA5}">
                      <a16:colId xmlns:a16="http://schemas.microsoft.com/office/drawing/2014/main" val="267047142"/>
                    </a:ext>
                  </a:extLst>
                </a:gridCol>
                <a:gridCol w="763487">
                  <a:extLst>
                    <a:ext uri="{9D8B030D-6E8A-4147-A177-3AD203B41FA5}">
                      <a16:colId xmlns:a16="http://schemas.microsoft.com/office/drawing/2014/main" val="4256222726"/>
                    </a:ext>
                  </a:extLst>
                </a:gridCol>
                <a:gridCol w="763487">
                  <a:extLst>
                    <a:ext uri="{9D8B030D-6E8A-4147-A177-3AD203B41FA5}">
                      <a16:colId xmlns:a16="http://schemas.microsoft.com/office/drawing/2014/main" val="4071945302"/>
                    </a:ext>
                  </a:extLst>
                </a:gridCol>
                <a:gridCol w="763487">
                  <a:extLst>
                    <a:ext uri="{9D8B030D-6E8A-4147-A177-3AD203B41FA5}">
                      <a16:colId xmlns:a16="http://schemas.microsoft.com/office/drawing/2014/main" val="2201096236"/>
                    </a:ext>
                  </a:extLst>
                </a:gridCol>
                <a:gridCol w="773730">
                  <a:extLst>
                    <a:ext uri="{9D8B030D-6E8A-4147-A177-3AD203B41FA5}">
                      <a16:colId xmlns:a16="http://schemas.microsoft.com/office/drawing/2014/main" val="1069742936"/>
                    </a:ext>
                  </a:extLst>
                </a:gridCol>
                <a:gridCol w="753244">
                  <a:extLst>
                    <a:ext uri="{9D8B030D-6E8A-4147-A177-3AD203B41FA5}">
                      <a16:colId xmlns:a16="http://schemas.microsoft.com/office/drawing/2014/main" val="3605332401"/>
                    </a:ext>
                  </a:extLst>
                </a:gridCol>
                <a:gridCol w="763487">
                  <a:extLst>
                    <a:ext uri="{9D8B030D-6E8A-4147-A177-3AD203B41FA5}">
                      <a16:colId xmlns:a16="http://schemas.microsoft.com/office/drawing/2014/main" val="3595790956"/>
                    </a:ext>
                  </a:extLst>
                </a:gridCol>
              </a:tblGrid>
              <a:tr h="5129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41876"/>
                  </a:ext>
                </a:extLst>
              </a:tr>
              <a:tr h="5129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9434"/>
                  </a:ext>
                </a:extLst>
              </a:tr>
              <a:tr h="5129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186507"/>
                  </a:ext>
                </a:extLst>
              </a:tr>
              <a:tr h="5129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22405"/>
                  </a:ext>
                </a:extLst>
              </a:tr>
              <a:tr h="5129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433227"/>
                  </a:ext>
                </a:extLst>
              </a:tr>
              <a:tr h="5129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681631"/>
                  </a:ext>
                </a:extLst>
              </a:tr>
              <a:tr h="5129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909610"/>
                  </a:ext>
                </a:extLst>
              </a:tr>
              <a:tr h="5129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541806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3C44AF-9438-D463-5878-2DDE5A4E26A8}"/>
              </a:ext>
            </a:extLst>
          </p:cNvPr>
          <p:cNvCxnSpPr/>
          <p:nvPr/>
        </p:nvCxnSpPr>
        <p:spPr>
          <a:xfrm flipH="1" flipV="1">
            <a:off x="8267262" y="4657596"/>
            <a:ext cx="393540" cy="36001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454898-D105-F597-A715-487A80CC9F0F}"/>
              </a:ext>
            </a:extLst>
          </p:cNvPr>
          <p:cNvCxnSpPr>
            <a:cxnSpLocks/>
          </p:cNvCxnSpPr>
          <p:nvPr/>
        </p:nvCxnSpPr>
        <p:spPr>
          <a:xfrm flipH="1">
            <a:off x="7412806" y="4521187"/>
            <a:ext cx="393540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92F2F5-AC1A-D142-62FB-E4963C721E74}"/>
              </a:ext>
            </a:extLst>
          </p:cNvPr>
          <p:cNvCxnSpPr>
            <a:cxnSpLocks/>
          </p:cNvCxnSpPr>
          <p:nvPr/>
        </p:nvCxnSpPr>
        <p:spPr>
          <a:xfrm flipH="1">
            <a:off x="6668780" y="4532746"/>
            <a:ext cx="393540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5794F1-1D72-FB8E-476A-3DE8EF4B8BE6}"/>
              </a:ext>
            </a:extLst>
          </p:cNvPr>
          <p:cNvCxnSpPr>
            <a:cxnSpLocks/>
          </p:cNvCxnSpPr>
          <p:nvPr/>
        </p:nvCxnSpPr>
        <p:spPr>
          <a:xfrm flipH="1">
            <a:off x="5814077" y="4521187"/>
            <a:ext cx="393540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6A78AF-142E-2A30-1EC9-DA7261275355}"/>
              </a:ext>
            </a:extLst>
          </p:cNvPr>
          <p:cNvCxnSpPr>
            <a:cxnSpLocks/>
          </p:cNvCxnSpPr>
          <p:nvPr/>
        </p:nvCxnSpPr>
        <p:spPr>
          <a:xfrm flipH="1" flipV="1">
            <a:off x="4398223" y="4058758"/>
            <a:ext cx="368707" cy="33258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75EC130-CE32-DCF9-9EBE-CE526CD3FD1E}"/>
              </a:ext>
            </a:extLst>
          </p:cNvPr>
          <p:cNvCxnSpPr>
            <a:cxnSpLocks/>
          </p:cNvCxnSpPr>
          <p:nvPr/>
        </p:nvCxnSpPr>
        <p:spPr>
          <a:xfrm flipH="1">
            <a:off x="2029396" y="3479924"/>
            <a:ext cx="461650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9FF9AB1-F36D-D3DD-4CA9-F2AADCD63F83}"/>
              </a:ext>
            </a:extLst>
          </p:cNvPr>
          <p:cNvCxnSpPr>
            <a:cxnSpLocks/>
          </p:cNvCxnSpPr>
          <p:nvPr/>
        </p:nvCxnSpPr>
        <p:spPr>
          <a:xfrm flipH="1">
            <a:off x="3585338" y="4054454"/>
            <a:ext cx="445141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17DFD6-DB0C-1C79-4A75-AFA0B294A518}"/>
              </a:ext>
            </a:extLst>
          </p:cNvPr>
          <p:cNvCxnSpPr>
            <a:cxnSpLocks/>
          </p:cNvCxnSpPr>
          <p:nvPr/>
        </p:nvCxnSpPr>
        <p:spPr>
          <a:xfrm flipH="1" flipV="1">
            <a:off x="2921725" y="3522389"/>
            <a:ext cx="276437" cy="310636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B942B3-1181-436C-F4A3-D0393041AFFA}"/>
              </a:ext>
            </a:extLst>
          </p:cNvPr>
          <p:cNvCxnSpPr>
            <a:cxnSpLocks/>
          </p:cNvCxnSpPr>
          <p:nvPr/>
        </p:nvCxnSpPr>
        <p:spPr>
          <a:xfrm flipH="1">
            <a:off x="5156723" y="4532746"/>
            <a:ext cx="393540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727C04A-DD25-31C8-2B37-0FEC7E212809}"/>
              </a:ext>
            </a:extLst>
          </p:cNvPr>
          <p:cNvSpPr txBox="1"/>
          <p:nvPr/>
        </p:nvSpPr>
        <p:spPr>
          <a:xfrm>
            <a:off x="10003473" y="1087132"/>
            <a:ext cx="226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LCS = ALM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= 3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FE10840-4420-E81A-ED78-556218CFF01A}"/>
              </a:ext>
            </a:extLst>
          </p:cNvPr>
          <p:cNvSpPr txBox="1">
            <a:spLocks/>
          </p:cNvSpPr>
          <p:nvPr/>
        </p:nvSpPr>
        <p:spPr>
          <a:xfrm>
            <a:off x="653495" y="595552"/>
            <a:ext cx="9436510" cy="814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S1= “maelstrom” and S2= “becalm”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4477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0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2 -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99DF-B2BF-0B7C-77DF-6385D1AF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7" y="814746"/>
            <a:ext cx="10515600" cy="48692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complexity?</a:t>
            </a:r>
          </a:p>
        </p:txBody>
      </p:sp>
    </p:spTree>
    <p:extLst>
      <p:ext uri="{BB962C8B-B14F-4D97-AF65-F5344CB8AC3E}">
        <p14:creationId xmlns:p14="http://schemas.microsoft.com/office/powerpoint/2010/main" val="3977427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0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2 -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99DF-B2BF-0B7C-77DF-6385D1AF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7" y="814746"/>
            <a:ext cx="10515600" cy="48692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complexity?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take O(n*m) in time to find the LCS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take O(n*m) in space to save the dynamite table</a:t>
            </a:r>
          </a:p>
        </p:txBody>
      </p:sp>
    </p:spTree>
    <p:extLst>
      <p:ext uri="{BB962C8B-B14F-4D97-AF65-F5344CB8AC3E}">
        <p14:creationId xmlns:p14="http://schemas.microsoft.com/office/powerpoint/2010/main" val="20881895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0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3 -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99DF-B2BF-0B7C-77DF-6385D1AF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7" y="814746"/>
            <a:ext cx="11394466" cy="48692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minimum edit distance problem? 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3151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0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3 -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99DF-B2BF-0B7C-77DF-6385D1AF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7" y="814746"/>
            <a:ext cx="11394466" cy="48692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minimum edit distance problem? 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two string s1 and s2, the minimum edit distance problem is to find the smallest number of delete, insert and substitute to transform the string s1 to string s2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find the minimum edit distance of ITENTION and EXECUTION	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1EB21F5-0A2D-581F-8F03-C35FF3E88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44052"/>
              </p:ext>
            </p:extLst>
          </p:nvPr>
        </p:nvGraphicFramePr>
        <p:xfrm>
          <a:off x="655350" y="3249382"/>
          <a:ext cx="8128000" cy="678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529859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411064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392760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366148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56346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853865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44368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97297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136804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10261708"/>
                    </a:ext>
                  </a:extLst>
                </a:gridCol>
              </a:tblGrid>
              <a:tr h="6783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8010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22A369-A8DC-6A26-07F5-D56441396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469120"/>
              </p:ext>
            </p:extLst>
          </p:nvPr>
        </p:nvGraphicFramePr>
        <p:xfrm>
          <a:off x="655350" y="4976216"/>
          <a:ext cx="8128000" cy="678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529859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411064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392760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366148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56346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853865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44368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97297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136804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10261708"/>
                    </a:ext>
                  </a:extLst>
                </a:gridCol>
              </a:tblGrid>
              <a:tr h="67830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8010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7FB1B10-F440-4C71-01BF-4378DE2FD9B2}"/>
              </a:ext>
            </a:extLst>
          </p:cNvPr>
          <p:cNvSpPr txBox="1"/>
          <p:nvPr/>
        </p:nvSpPr>
        <p:spPr>
          <a:xfrm>
            <a:off x="655350" y="4289294"/>
            <a:ext cx="64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B5322F-DDD7-2536-10A4-06E581B4D715}"/>
              </a:ext>
            </a:extLst>
          </p:cNvPr>
          <p:cNvSpPr txBox="1"/>
          <p:nvPr/>
        </p:nvSpPr>
        <p:spPr>
          <a:xfrm>
            <a:off x="1553508" y="4275714"/>
            <a:ext cx="64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74BB7D-B55A-1953-BC97-8E10CD2C6533}"/>
              </a:ext>
            </a:extLst>
          </p:cNvPr>
          <p:cNvSpPr txBox="1"/>
          <p:nvPr/>
        </p:nvSpPr>
        <p:spPr>
          <a:xfrm>
            <a:off x="4744741" y="4275714"/>
            <a:ext cx="64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EFBD1E-71C2-5EC7-8390-F920375CE839}"/>
              </a:ext>
            </a:extLst>
          </p:cNvPr>
          <p:cNvSpPr txBox="1"/>
          <p:nvPr/>
        </p:nvSpPr>
        <p:spPr>
          <a:xfrm>
            <a:off x="4049284" y="4293011"/>
            <a:ext cx="64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F821B-8C74-E673-B3FE-EF0EED2F3728}"/>
              </a:ext>
            </a:extLst>
          </p:cNvPr>
          <p:cNvSpPr txBox="1"/>
          <p:nvPr/>
        </p:nvSpPr>
        <p:spPr>
          <a:xfrm>
            <a:off x="9540848" y="3246278"/>
            <a:ext cx="25089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(1): delete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(2): replace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(3): insert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is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C649A-834A-F6FF-8C63-0276C6907DCA}"/>
              </a:ext>
            </a:extLst>
          </p:cNvPr>
          <p:cNvSpPr txBox="1"/>
          <p:nvPr/>
        </p:nvSpPr>
        <p:spPr>
          <a:xfrm>
            <a:off x="2412388" y="4289294"/>
            <a:ext cx="64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(2)</a:t>
            </a:r>
          </a:p>
        </p:txBody>
      </p:sp>
    </p:spTree>
    <p:extLst>
      <p:ext uri="{BB962C8B-B14F-4D97-AF65-F5344CB8AC3E}">
        <p14:creationId xmlns:p14="http://schemas.microsoft.com/office/powerpoint/2010/main" val="28317388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0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3 -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99DF-B2BF-0B7C-77DF-6385D1AF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7" y="814746"/>
            <a:ext cx="11394466" cy="48692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recurrence relation that can be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solve the minimum edit distance problem using dynamic programming 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0490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0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3 -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99DF-B2BF-0B7C-77DF-6385D1AF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7" y="814746"/>
            <a:ext cx="11394466" cy="48692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Intuition: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Edit Distance - Dynamic Programming -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Leetcode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72 - Python - YouTube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9609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0"/>
            <a:ext cx="9436510" cy="81474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3 -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6D99DF-B2BF-0B7C-77DF-6385D1AF4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0607" y="814746"/>
                <a:ext cx="11394466" cy="486927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 a recurrence relation that can be used to solve the minimum edit distance problem using dynamic programming </a:t>
                </a:r>
                <a:b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as the minimum edit performed to transform string S1[0:i+1] to S2[0:j+1]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400" b="0" i="0" smtClean="0">
                                <a:solidFill>
                                  <a:srgbClr val="00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== 0 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== 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min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−1,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]+1,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−1]+1,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−1] +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cost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!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cost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==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2[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!=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2[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6D99DF-B2BF-0B7C-77DF-6385D1AF4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607" y="814746"/>
                <a:ext cx="11394466" cy="4869273"/>
              </a:xfrm>
              <a:blipFill>
                <a:blip r:embed="rId2"/>
                <a:stretch>
                  <a:fillRect l="-803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5A11489-E3A4-51D1-EF94-90D1B4C15B5E}"/>
              </a:ext>
            </a:extLst>
          </p:cNvPr>
          <p:cNvSpPr txBox="1"/>
          <p:nvPr/>
        </p:nvSpPr>
        <p:spPr>
          <a:xfrm>
            <a:off x="550607" y="4806856"/>
            <a:ext cx="11620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third case of the recurrence relation, we consider three possible edit operations: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(i-1, j) + 1: Represents deleting a character from string1.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j-1) + 1: Represents inserting a character in string1.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(i-1, j-1) + cost: Represents substituting a character in string1, where the cost is either 0 (no substitution needed) or 1 (substitution required).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9545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495" y="25126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3 - A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4526B98-23C4-9899-4709-0AEB20F84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376855"/>
              </p:ext>
            </p:extLst>
          </p:nvPr>
        </p:nvGraphicFramePr>
        <p:xfrm>
          <a:off x="653495" y="782258"/>
          <a:ext cx="8082108" cy="6050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509">
                  <a:extLst>
                    <a:ext uri="{9D8B030D-6E8A-4147-A177-3AD203B41FA5}">
                      <a16:colId xmlns:a16="http://schemas.microsoft.com/office/drawing/2014/main" val="3180863332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696936139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96992147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1301397043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3773023136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1816694213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267047142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4256222726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4071945302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2201096236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2426130041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2988035885"/>
                    </a:ext>
                  </a:extLst>
                </a:gridCol>
              </a:tblGrid>
              <a:tr h="50421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884623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41876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9434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186507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22405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433227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681631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909610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541806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357656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831038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8845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AC19A87-3BCB-843B-477F-289F07720543}"/>
              </a:ext>
            </a:extLst>
          </p:cNvPr>
          <p:cNvSpPr txBox="1"/>
          <p:nvPr/>
        </p:nvSpPr>
        <p:spPr>
          <a:xfrm>
            <a:off x="9684775" y="707820"/>
            <a:ext cx="314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AD42E-47CB-D7FC-E4C8-3574760B6A00}"/>
              </a:ext>
            </a:extLst>
          </p:cNvPr>
          <p:cNvSpPr txBox="1"/>
          <p:nvPr/>
        </p:nvSpPr>
        <p:spPr>
          <a:xfrm>
            <a:off x="1601036" y="1261649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73EB9-CD8A-AB7F-0C8C-F2C744F42A00}"/>
              </a:ext>
            </a:extLst>
          </p:cNvPr>
          <p:cNvSpPr txBox="1"/>
          <p:nvPr/>
        </p:nvSpPr>
        <p:spPr>
          <a:xfrm>
            <a:off x="1310985" y="1471777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22096114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495" y="25126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3 -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19A87-3BCB-843B-477F-289F07720543}"/>
              </a:ext>
            </a:extLst>
          </p:cNvPr>
          <p:cNvSpPr txBox="1"/>
          <p:nvPr/>
        </p:nvSpPr>
        <p:spPr>
          <a:xfrm>
            <a:off x="9212826" y="747438"/>
            <a:ext cx="297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[i,0]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[0,j] = j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0FD443-AD5A-398D-BEC4-2CA1859D697B}"/>
              </a:ext>
            </a:extLst>
          </p:cNvPr>
          <p:cNvSpPr txBox="1"/>
          <p:nvPr/>
        </p:nvSpPr>
        <p:spPr>
          <a:xfrm>
            <a:off x="1242509" y="1183541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8A6930-B5A3-83B9-4117-82C9FC11225A}"/>
              </a:ext>
            </a:extLst>
          </p:cNvPr>
          <p:cNvSpPr txBox="1"/>
          <p:nvPr/>
        </p:nvSpPr>
        <p:spPr>
          <a:xfrm>
            <a:off x="952458" y="1393669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32619459-6B39-BA41-FC91-D357BBEBB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781132"/>
              </p:ext>
            </p:extLst>
          </p:nvPr>
        </p:nvGraphicFramePr>
        <p:xfrm>
          <a:off x="653495" y="782258"/>
          <a:ext cx="8082108" cy="6050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509">
                  <a:extLst>
                    <a:ext uri="{9D8B030D-6E8A-4147-A177-3AD203B41FA5}">
                      <a16:colId xmlns:a16="http://schemas.microsoft.com/office/drawing/2014/main" val="3180863332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696936139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96992147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1301397043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3773023136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1816694213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267047142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4256222726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4071945302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2201096236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2426130041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2988035885"/>
                    </a:ext>
                  </a:extLst>
                </a:gridCol>
              </a:tblGrid>
              <a:tr h="50421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884623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41876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9434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186507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22405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433227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681631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909610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541806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357656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831038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884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59A987-0AE1-4B1E-9047-9618E7CE96D0}"/>
              </a:ext>
            </a:extLst>
          </p:cNvPr>
          <p:cNvSpPr txBox="1"/>
          <p:nvPr/>
        </p:nvSpPr>
        <p:spPr>
          <a:xfrm>
            <a:off x="1601036" y="1261649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7B4B6-06D3-B749-876D-54E1EC8655FC}"/>
              </a:ext>
            </a:extLst>
          </p:cNvPr>
          <p:cNvSpPr txBox="1"/>
          <p:nvPr/>
        </p:nvSpPr>
        <p:spPr>
          <a:xfrm>
            <a:off x="1310985" y="1471777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161906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0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1 -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99DF-B2BF-0B7C-77DF-6385D1AF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7" y="664568"/>
            <a:ext cx="10515600" cy="48692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create a bad match table</a:t>
            </a:r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3191FC90-1A53-2A5B-A051-8FF6055C2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961429"/>
              </p:ext>
            </p:extLst>
          </p:nvPr>
        </p:nvGraphicFramePr>
        <p:xfrm>
          <a:off x="2099359" y="2015320"/>
          <a:ext cx="2455609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069">
                  <a:extLst>
                    <a:ext uri="{9D8B030D-6E8A-4147-A177-3AD203B41FA5}">
                      <a16:colId xmlns:a16="http://schemas.microsoft.com/office/drawing/2014/main" val="2925639627"/>
                    </a:ext>
                  </a:extLst>
                </a:gridCol>
                <a:gridCol w="415708">
                  <a:extLst>
                    <a:ext uri="{9D8B030D-6E8A-4147-A177-3AD203B41FA5}">
                      <a16:colId xmlns:a16="http://schemas.microsoft.com/office/drawing/2014/main" val="3927475323"/>
                    </a:ext>
                  </a:extLst>
                </a:gridCol>
                <a:gridCol w="415708">
                  <a:extLst>
                    <a:ext uri="{9D8B030D-6E8A-4147-A177-3AD203B41FA5}">
                      <a16:colId xmlns:a16="http://schemas.microsoft.com/office/drawing/2014/main" val="441213923"/>
                    </a:ext>
                  </a:extLst>
                </a:gridCol>
                <a:gridCol w="415708">
                  <a:extLst>
                    <a:ext uri="{9D8B030D-6E8A-4147-A177-3AD203B41FA5}">
                      <a16:colId xmlns:a16="http://schemas.microsoft.com/office/drawing/2014/main" val="3618158325"/>
                    </a:ext>
                  </a:extLst>
                </a:gridCol>
                <a:gridCol w="415708">
                  <a:extLst>
                    <a:ext uri="{9D8B030D-6E8A-4147-A177-3AD203B41FA5}">
                      <a16:colId xmlns:a16="http://schemas.microsoft.com/office/drawing/2014/main" val="2732841914"/>
                    </a:ext>
                  </a:extLst>
                </a:gridCol>
                <a:gridCol w="415708">
                  <a:extLst>
                    <a:ext uri="{9D8B030D-6E8A-4147-A177-3AD203B41FA5}">
                      <a16:colId xmlns:a16="http://schemas.microsoft.com/office/drawing/2014/main" val="2516564764"/>
                    </a:ext>
                  </a:extLst>
                </a:gridCol>
              </a:tblGrid>
              <a:tr h="32156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6215716"/>
                  </a:ext>
                </a:extLst>
              </a:tr>
              <a:tr h="32156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5074456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7B983AC9-EFC4-1C88-5768-1AB7582BD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669130"/>
              </p:ext>
            </p:extLst>
          </p:nvPr>
        </p:nvGraphicFramePr>
        <p:xfrm>
          <a:off x="2099359" y="3205670"/>
          <a:ext cx="2455609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682">
                  <a:extLst>
                    <a:ext uri="{9D8B030D-6E8A-4147-A177-3AD203B41FA5}">
                      <a16:colId xmlns:a16="http://schemas.microsoft.com/office/drawing/2014/main" val="1703212110"/>
                    </a:ext>
                  </a:extLst>
                </a:gridCol>
                <a:gridCol w="616682">
                  <a:extLst>
                    <a:ext uri="{9D8B030D-6E8A-4147-A177-3AD203B41FA5}">
                      <a16:colId xmlns:a16="http://schemas.microsoft.com/office/drawing/2014/main" val="2536824639"/>
                    </a:ext>
                  </a:extLst>
                </a:gridCol>
                <a:gridCol w="616682">
                  <a:extLst>
                    <a:ext uri="{9D8B030D-6E8A-4147-A177-3AD203B41FA5}">
                      <a16:colId xmlns:a16="http://schemas.microsoft.com/office/drawing/2014/main" val="568679998"/>
                    </a:ext>
                  </a:extLst>
                </a:gridCol>
                <a:gridCol w="605563">
                  <a:extLst>
                    <a:ext uri="{9D8B030D-6E8A-4147-A177-3AD203B41FA5}">
                      <a16:colId xmlns:a16="http://schemas.microsoft.com/office/drawing/2014/main" val="929748161"/>
                    </a:ext>
                  </a:extLst>
                </a:gridCol>
              </a:tblGrid>
              <a:tr h="35159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47055"/>
                  </a:ext>
                </a:extLst>
              </a:tr>
              <a:tr h="35159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301569"/>
                  </a:ext>
                </a:extLst>
              </a:tr>
            </a:tbl>
          </a:graphicData>
        </a:graphic>
      </p:graphicFrame>
      <p:graphicFrame>
        <p:nvGraphicFramePr>
          <p:cNvPr id="19" name="Table 7">
            <a:extLst>
              <a:ext uri="{FF2B5EF4-FFF2-40B4-BE49-F238E27FC236}">
                <a16:creationId xmlns:a16="http://schemas.microsoft.com/office/drawing/2014/main" id="{45CF7C27-31C9-ADCC-A688-BB9A16091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909027"/>
              </p:ext>
            </p:extLst>
          </p:nvPr>
        </p:nvGraphicFramePr>
        <p:xfrm>
          <a:off x="800680" y="2015320"/>
          <a:ext cx="1298679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8679">
                  <a:extLst>
                    <a:ext uri="{9D8B030D-6E8A-4147-A177-3AD203B41FA5}">
                      <a16:colId xmlns:a16="http://schemas.microsoft.com/office/drawing/2014/main" val="3457951356"/>
                    </a:ext>
                  </a:extLst>
                </a:gridCol>
              </a:tblGrid>
              <a:tr h="3487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Index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65514"/>
                  </a:ext>
                </a:extLst>
              </a:tr>
              <a:tr h="3380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26386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0EEF870-2940-5DA0-C023-C1F2D59E2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792038"/>
              </p:ext>
            </p:extLst>
          </p:nvPr>
        </p:nvGraphicFramePr>
        <p:xfrm>
          <a:off x="800680" y="3205670"/>
          <a:ext cx="1298679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8679">
                  <a:extLst>
                    <a:ext uri="{9D8B030D-6E8A-4147-A177-3AD203B41FA5}">
                      <a16:colId xmlns:a16="http://schemas.microsoft.com/office/drawing/2014/main" val="34579513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65514"/>
                  </a:ext>
                </a:extLst>
              </a:tr>
              <a:tr h="338038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26386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98FBBBB-22CA-0A74-0C13-2118FBEA69E1}"/>
              </a:ext>
            </a:extLst>
          </p:cNvPr>
          <p:cNvSpPr txBox="1"/>
          <p:nvPr/>
        </p:nvSpPr>
        <p:spPr>
          <a:xfrm>
            <a:off x="800680" y="1438748"/>
            <a:ext cx="231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iteration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A4E83711-5B63-6BCB-529B-188C7213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747671"/>
              </p:ext>
            </p:extLst>
          </p:nvPr>
        </p:nvGraphicFramePr>
        <p:xfrm>
          <a:off x="8277124" y="2015320"/>
          <a:ext cx="2455609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069">
                  <a:extLst>
                    <a:ext uri="{9D8B030D-6E8A-4147-A177-3AD203B41FA5}">
                      <a16:colId xmlns:a16="http://schemas.microsoft.com/office/drawing/2014/main" val="2925639627"/>
                    </a:ext>
                  </a:extLst>
                </a:gridCol>
                <a:gridCol w="415708">
                  <a:extLst>
                    <a:ext uri="{9D8B030D-6E8A-4147-A177-3AD203B41FA5}">
                      <a16:colId xmlns:a16="http://schemas.microsoft.com/office/drawing/2014/main" val="3927475323"/>
                    </a:ext>
                  </a:extLst>
                </a:gridCol>
                <a:gridCol w="415708">
                  <a:extLst>
                    <a:ext uri="{9D8B030D-6E8A-4147-A177-3AD203B41FA5}">
                      <a16:colId xmlns:a16="http://schemas.microsoft.com/office/drawing/2014/main" val="441213923"/>
                    </a:ext>
                  </a:extLst>
                </a:gridCol>
                <a:gridCol w="415708">
                  <a:extLst>
                    <a:ext uri="{9D8B030D-6E8A-4147-A177-3AD203B41FA5}">
                      <a16:colId xmlns:a16="http://schemas.microsoft.com/office/drawing/2014/main" val="3618158325"/>
                    </a:ext>
                  </a:extLst>
                </a:gridCol>
                <a:gridCol w="415708">
                  <a:extLst>
                    <a:ext uri="{9D8B030D-6E8A-4147-A177-3AD203B41FA5}">
                      <a16:colId xmlns:a16="http://schemas.microsoft.com/office/drawing/2014/main" val="2732841914"/>
                    </a:ext>
                  </a:extLst>
                </a:gridCol>
                <a:gridCol w="415708">
                  <a:extLst>
                    <a:ext uri="{9D8B030D-6E8A-4147-A177-3AD203B41FA5}">
                      <a16:colId xmlns:a16="http://schemas.microsoft.com/office/drawing/2014/main" val="2516564764"/>
                    </a:ext>
                  </a:extLst>
                </a:gridCol>
              </a:tblGrid>
              <a:tr h="3215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6215716"/>
                  </a:ext>
                </a:extLst>
              </a:tr>
              <a:tr h="3215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5074456"/>
                  </a:ext>
                </a:extLst>
              </a:tr>
            </a:tbl>
          </a:graphicData>
        </a:graphic>
      </p:graphicFrame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6FEDA8E8-A7B3-3B57-346F-FBC1BE182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666293"/>
              </p:ext>
            </p:extLst>
          </p:nvPr>
        </p:nvGraphicFramePr>
        <p:xfrm>
          <a:off x="8277124" y="3155767"/>
          <a:ext cx="2455609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682">
                  <a:extLst>
                    <a:ext uri="{9D8B030D-6E8A-4147-A177-3AD203B41FA5}">
                      <a16:colId xmlns:a16="http://schemas.microsoft.com/office/drawing/2014/main" val="1703212110"/>
                    </a:ext>
                  </a:extLst>
                </a:gridCol>
                <a:gridCol w="616682">
                  <a:extLst>
                    <a:ext uri="{9D8B030D-6E8A-4147-A177-3AD203B41FA5}">
                      <a16:colId xmlns:a16="http://schemas.microsoft.com/office/drawing/2014/main" val="2536824639"/>
                    </a:ext>
                  </a:extLst>
                </a:gridCol>
                <a:gridCol w="616682">
                  <a:extLst>
                    <a:ext uri="{9D8B030D-6E8A-4147-A177-3AD203B41FA5}">
                      <a16:colId xmlns:a16="http://schemas.microsoft.com/office/drawing/2014/main" val="568679998"/>
                    </a:ext>
                  </a:extLst>
                </a:gridCol>
                <a:gridCol w="605563">
                  <a:extLst>
                    <a:ext uri="{9D8B030D-6E8A-4147-A177-3AD203B41FA5}">
                      <a16:colId xmlns:a16="http://schemas.microsoft.com/office/drawing/2014/main" val="929748161"/>
                    </a:ext>
                  </a:extLst>
                </a:gridCol>
              </a:tblGrid>
              <a:tr h="35159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47055"/>
                  </a:ext>
                </a:extLst>
              </a:tr>
              <a:tr h="35159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301569"/>
                  </a:ext>
                </a:extLst>
              </a:tr>
            </a:tbl>
          </a:graphicData>
        </a:graphic>
      </p:graphicFrame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4253EE4E-69DF-68E7-B86E-F916EDFB1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48955"/>
              </p:ext>
            </p:extLst>
          </p:nvPr>
        </p:nvGraphicFramePr>
        <p:xfrm>
          <a:off x="6978445" y="2015320"/>
          <a:ext cx="1298679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8679">
                  <a:extLst>
                    <a:ext uri="{9D8B030D-6E8A-4147-A177-3AD203B41FA5}">
                      <a16:colId xmlns:a16="http://schemas.microsoft.com/office/drawing/2014/main" val="3457951356"/>
                    </a:ext>
                  </a:extLst>
                </a:gridCol>
              </a:tblGrid>
              <a:tr h="3487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Index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65514"/>
                  </a:ext>
                </a:extLst>
              </a:tr>
              <a:tr h="3380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26386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724459E-23C1-566C-6004-39DEE59BA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71446"/>
              </p:ext>
            </p:extLst>
          </p:nvPr>
        </p:nvGraphicFramePr>
        <p:xfrm>
          <a:off x="6978445" y="3155767"/>
          <a:ext cx="1298679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8679">
                  <a:extLst>
                    <a:ext uri="{9D8B030D-6E8A-4147-A177-3AD203B41FA5}">
                      <a16:colId xmlns:a16="http://schemas.microsoft.com/office/drawing/2014/main" val="34579513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65514"/>
                  </a:ext>
                </a:extLst>
              </a:tr>
              <a:tr h="3380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26386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7135C85D-EADF-3CEA-7723-05ED466DFC54}"/>
              </a:ext>
            </a:extLst>
          </p:cNvPr>
          <p:cNvSpPr txBox="1"/>
          <p:nvPr/>
        </p:nvSpPr>
        <p:spPr>
          <a:xfrm>
            <a:off x="6978445" y="1438748"/>
            <a:ext cx="231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iteration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9C607C3C-4250-20D6-1756-E4EC41EFD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057337"/>
              </p:ext>
            </p:extLst>
          </p:nvPr>
        </p:nvGraphicFramePr>
        <p:xfrm>
          <a:off x="2099359" y="4638347"/>
          <a:ext cx="2455609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069">
                  <a:extLst>
                    <a:ext uri="{9D8B030D-6E8A-4147-A177-3AD203B41FA5}">
                      <a16:colId xmlns:a16="http://schemas.microsoft.com/office/drawing/2014/main" val="2925639627"/>
                    </a:ext>
                  </a:extLst>
                </a:gridCol>
                <a:gridCol w="415708">
                  <a:extLst>
                    <a:ext uri="{9D8B030D-6E8A-4147-A177-3AD203B41FA5}">
                      <a16:colId xmlns:a16="http://schemas.microsoft.com/office/drawing/2014/main" val="3927475323"/>
                    </a:ext>
                  </a:extLst>
                </a:gridCol>
                <a:gridCol w="415708">
                  <a:extLst>
                    <a:ext uri="{9D8B030D-6E8A-4147-A177-3AD203B41FA5}">
                      <a16:colId xmlns:a16="http://schemas.microsoft.com/office/drawing/2014/main" val="441213923"/>
                    </a:ext>
                  </a:extLst>
                </a:gridCol>
                <a:gridCol w="415708">
                  <a:extLst>
                    <a:ext uri="{9D8B030D-6E8A-4147-A177-3AD203B41FA5}">
                      <a16:colId xmlns:a16="http://schemas.microsoft.com/office/drawing/2014/main" val="3618158325"/>
                    </a:ext>
                  </a:extLst>
                </a:gridCol>
                <a:gridCol w="415708">
                  <a:extLst>
                    <a:ext uri="{9D8B030D-6E8A-4147-A177-3AD203B41FA5}">
                      <a16:colId xmlns:a16="http://schemas.microsoft.com/office/drawing/2014/main" val="2732841914"/>
                    </a:ext>
                  </a:extLst>
                </a:gridCol>
                <a:gridCol w="415708">
                  <a:extLst>
                    <a:ext uri="{9D8B030D-6E8A-4147-A177-3AD203B41FA5}">
                      <a16:colId xmlns:a16="http://schemas.microsoft.com/office/drawing/2014/main" val="2516564764"/>
                    </a:ext>
                  </a:extLst>
                </a:gridCol>
              </a:tblGrid>
              <a:tr h="3215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6215716"/>
                  </a:ext>
                </a:extLst>
              </a:tr>
              <a:tr h="3215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5074456"/>
                  </a:ext>
                </a:extLst>
              </a:tr>
            </a:tbl>
          </a:graphicData>
        </a:graphic>
      </p:graphicFrame>
      <p:graphicFrame>
        <p:nvGraphicFramePr>
          <p:cNvPr id="33" name="Table 5">
            <a:extLst>
              <a:ext uri="{FF2B5EF4-FFF2-40B4-BE49-F238E27FC236}">
                <a16:creationId xmlns:a16="http://schemas.microsoft.com/office/drawing/2014/main" id="{776C4237-6BFC-0D1E-F6DE-C4F83215D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022435"/>
              </p:ext>
            </p:extLst>
          </p:nvPr>
        </p:nvGraphicFramePr>
        <p:xfrm>
          <a:off x="2099359" y="5857908"/>
          <a:ext cx="2455609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682">
                  <a:extLst>
                    <a:ext uri="{9D8B030D-6E8A-4147-A177-3AD203B41FA5}">
                      <a16:colId xmlns:a16="http://schemas.microsoft.com/office/drawing/2014/main" val="1703212110"/>
                    </a:ext>
                  </a:extLst>
                </a:gridCol>
                <a:gridCol w="616682">
                  <a:extLst>
                    <a:ext uri="{9D8B030D-6E8A-4147-A177-3AD203B41FA5}">
                      <a16:colId xmlns:a16="http://schemas.microsoft.com/office/drawing/2014/main" val="2536824639"/>
                    </a:ext>
                  </a:extLst>
                </a:gridCol>
                <a:gridCol w="616682">
                  <a:extLst>
                    <a:ext uri="{9D8B030D-6E8A-4147-A177-3AD203B41FA5}">
                      <a16:colId xmlns:a16="http://schemas.microsoft.com/office/drawing/2014/main" val="568679998"/>
                    </a:ext>
                  </a:extLst>
                </a:gridCol>
                <a:gridCol w="605563">
                  <a:extLst>
                    <a:ext uri="{9D8B030D-6E8A-4147-A177-3AD203B41FA5}">
                      <a16:colId xmlns:a16="http://schemas.microsoft.com/office/drawing/2014/main" val="929748161"/>
                    </a:ext>
                  </a:extLst>
                </a:gridCol>
              </a:tblGrid>
              <a:tr h="35159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47055"/>
                  </a:ext>
                </a:extLst>
              </a:tr>
              <a:tr h="35159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301569"/>
                  </a:ext>
                </a:extLst>
              </a:tr>
            </a:tbl>
          </a:graphicData>
        </a:graphic>
      </p:graphicFrame>
      <p:graphicFrame>
        <p:nvGraphicFramePr>
          <p:cNvPr id="34" name="Table 7">
            <a:extLst>
              <a:ext uri="{FF2B5EF4-FFF2-40B4-BE49-F238E27FC236}">
                <a16:creationId xmlns:a16="http://schemas.microsoft.com/office/drawing/2014/main" id="{231584D2-95FF-13A5-14CB-C5BE69A8F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306427"/>
              </p:ext>
            </p:extLst>
          </p:nvPr>
        </p:nvGraphicFramePr>
        <p:xfrm>
          <a:off x="800680" y="4638347"/>
          <a:ext cx="1298679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8679">
                  <a:extLst>
                    <a:ext uri="{9D8B030D-6E8A-4147-A177-3AD203B41FA5}">
                      <a16:colId xmlns:a16="http://schemas.microsoft.com/office/drawing/2014/main" val="3457951356"/>
                    </a:ext>
                  </a:extLst>
                </a:gridCol>
              </a:tblGrid>
              <a:tr h="3487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Index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65514"/>
                  </a:ext>
                </a:extLst>
              </a:tr>
              <a:tr h="3380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263860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5BBFDB2-0BA6-AC3F-164A-82A9E2391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132224"/>
              </p:ext>
            </p:extLst>
          </p:nvPr>
        </p:nvGraphicFramePr>
        <p:xfrm>
          <a:off x="800680" y="5857908"/>
          <a:ext cx="1298679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8679">
                  <a:extLst>
                    <a:ext uri="{9D8B030D-6E8A-4147-A177-3AD203B41FA5}">
                      <a16:colId xmlns:a16="http://schemas.microsoft.com/office/drawing/2014/main" val="34579513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65514"/>
                  </a:ext>
                </a:extLst>
              </a:tr>
              <a:tr h="3380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263860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E905C4D6-EA83-DCB3-7D51-9FAA7148F950}"/>
              </a:ext>
            </a:extLst>
          </p:cNvPr>
          <p:cNvSpPr txBox="1"/>
          <p:nvPr/>
        </p:nvSpPr>
        <p:spPr>
          <a:xfrm>
            <a:off x="761367" y="4065347"/>
            <a:ext cx="231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iteration</a:t>
            </a:r>
          </a:p>
        </p:txBody>
      </p:sp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160BA384-4626-A0A9-29AE-66F96BF6C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396195"/>
              </p:ext>
            </p:extLst>
          </p:nvPr>
        </p:nvGraphicFramePr>
        <p:xfrm>
          <a:off x="8277124" y="4637388"/>
          <a:ext cx="2455609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069">
                  <a:extLst>
                    <a:ext uri="{9D8B030D-6E8A-4147-A177-3AD203B41FA5}">
                      <a16:colId xmlns:a16="http://schemas.microsoft.com/office/drawing/2014/main" val="2925639627"/>
                    </a:ext>
                  </a:extLst>
                </a:gridCol>
                <a:gridCol w="415708">
                  <a:extLst>
                    <a:ext uri="{9D8B030D-6E8A-4147-A177-3AD203B41FA5}">
                      <a16:colId xmlns:a16="http://schemas.microsoft.com/office/drawing/2014/main" val="3927475323"/>
                    </a:ext>
                  </a:extLst>
                </a:gridCol>
                <a:gridCol w="415708">
                  <a:extLst>
                    <a:ext uri="{9D8B030D-6E8A-4147-A177-3AD203B41FA5}">
                      <a16:colId xmlns:a16="http://schemas.microsoft.com/office/drawing/2014/main" val="441213923"/>
                    </a:ext>
                  </a:extLst>
                </a:gridCol>
                <a:gridCol w="415708">
                  <a:extLst>
                    <a:ext uri="{9D8B030D-6E8A-4147-A177-3AD203B41FA5}">
                      <a16:colId xmlns:a16="http://schemas.microsoft.com/office/drawing/2014/main" val="3618158325"/>
                    </a:ext>
                  </a:extLst>
                </a:gridCol>
                <a:gridCol w="415708">
                  <a:extLst>
                    <a:ext uri="{9D8B030D-6E8A-4147-A177-3AD203B41FA5}">
                      <a16:colId xmlns:a16="http://schemas.microsoft.com/office/drawing/2014/main" val="2732841914"/>
                    </a:ext>
                  </a:extLst>
                </a:gridCol>
                <a:gridCol w="415708">
                  <a:extLst>
                    <a:ext uri="{9D8B030D-6E8A-4147-A177-3AD203B41FA5}">
                      <a16:colId xmlns:a16="http://schemas.microsoft.com/office/drawing/2014/main" val="2516564764"/>
                    </a:ext>
                  </a:extLst>
                </a:gridCol>
              </a:tblGrid>
              <a:tr h="3215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6215716"/>
                  </a:ext>
                </a:extLst>
              </a:tr>
              <a:tr h="3215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5074456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21879B95-96D8-BEB3-F692-83BDE8249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757440"/>
              </p:ext>
            </p:extLst>
          </p:nvPr>
        </p:nvGraphicFramePr>
        <p:xfrm>
          <a:off x="8277124" y="5856949"/>
          <a:ext cx="2455609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682">
                  <a:extLst>
                    <a:ext uri="{9D8B030D-6E8A-4147-A177-3AD203B41FA5}">
                      <a16:colId xmlns:a16="http://schemas.microsoft.com/office/drawing/2014/main" val="1703212110"/>
                    </a:ext>
                  </a:extLst>
                </a:gridCol>
                <a:gridCol w="616682">
                  <a:extLst>
                    <a:ext uri="{9D8B030D-6E8A-4147-A177-3AD203B41FA5}">
                      <a16:colId xmlns:a16="http://schemas.microsoft.com/office/drawing/2014/main" val="2536824639"/>
                    </a:ext>
                  </a:extLst>
                </a:gridCol>
                <a:gridCol w="616682">
                  <a:extLst>
                    <a:ext uri="{9D8B030D-6E8A-4147-A177-3AD203B41FA5}">
                      <a16:colId xmlns:a16="http://schemas.microsoft.com/office/drawing/2014/main" val="568679998"/>
                    </a:ext>
                  </a:extLst>
                </a:gridCol>
                <a:gridCol w="605563">
                  <a:extLst>
                    <a:ext uri="{9D8B030D-6E8A-4147-A177-3AD203B41FA5}">
                      <a16:colId xmlns:a16="http://schemas.microsoft.com/office/drawing/2014/main" val="929748161"/>
                    </a:ext>
                  </a:extLst>
                </a:gridCol>
              </a:tblGrid>
              <a:tr h="35159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47055"/>
                  </a:ext>
                </a:extLst>
              </a:tr>
              <a:tr h="35159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301569"/>
                  </a:ext>
                </a:extLst>
              </a:tr>
            </a:tbl>
          </a:graphicData>
        </a:graphic>
      </p:graphicFrame>
      <p:graphicFrame>
        <p:nvGraphicFramePr>
          <p:cNvPr id="39" name="Table 7">
            <a:extLst>
              <a:ext uri="{FF2B5EF4-FFF2-40B4-BE49-F238E27FC236}">
                <a16:creationId xmlns:a16="http://schemas.microsoft.com/office/drawing/2014/main" id="{63C4AA91-2C32-DBD8-E339-6C6833521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332945"/>
              </p:ext>
            </p:extLst>
          </p:nvPr>
        </p:nvGraphicFramePr>
        <p:xfrm>
          <a:off x="6978445" y="4637388"/>
          <a:ext cx="1298679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8679">
                  <a:extLst>
                    <a:ext uri="{9D8B030D-6E8A-4147-A177-3AD203B41FA5}">
                      <a16:colId xmlns:a16="http://schemas.microsoft.com/office/drawing/2014/main" val="3457951356"/>
                    </a:ext>
                  </a:extLst>
                </a:gridCol>
              </a:tblGrid>
              <a:tr h="3487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Index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65514"/>
                  </a:ext>
                </a:extLst>
              </a:tr>
              <a:tr h="3380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263860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2F86F0D-5589-D950-5353-698CCFE4C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691132"/>
              </p:ext>
            </p:extLst>
          </p:nvPr>
        </p:nvGraphicFramePr>
        <p:xfrm>
          <a:off x="6978445" y="5856949"/>
          <a:ext cx="1298679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8679">
                  <a:extLst>
                    <a:ext uri="{9D8B030D-6E8A-4147-A177-3AD203B41FA5}">
                      <a16:colId xmlns:a16="http://schemas.microsoft.com/office/drawing/2014/main" val="34579513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65514"/>
                  </a:ext>
                </a:extLst>
              </a:tr>
              <a:tr h="3380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263860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87CC8E9D-F97F-2AC5-1ADA-E7DC01CB11F8}"/>
              </a:ext>
            </a:extLst>
          </p:cNvPr>
          <p:cNvSpPr txBox="1"/>
          <p:nvPr/>
        </p:nvSpPr>
        <p:spPr>
          <a:xfrm>
            <a:off x="6978445" y="4065347"/>
            <a:ext cx="231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iteration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3B5A975-B2FF-984D-4594-8A8EEE688255}"/>
              </a:ext>
            </a:extLst>
          </p:cNvPr>
          <p:cNvSpPr/>
          <p:nvPr/>
        </p:nvSpPr>
        <p:spPr>
          <a:xfrm rot="5400000">
            <a:off x="2160172" y="1582859"/>
            <a:ext cx="255639" cy="37726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15F3DCC3-7B66-5E51-105F-D4D0D6D96D2F}"/>
              </a:ext>
            </a:extLst>
          </p:cNvPr>
          <p:cNvSpPr/>
          <p:nvPr/>
        </p:nvSpPr>
        <p:spPr>
          <a:xfrm rot="5400000">
            <a:off x="2263411" y="2782752"/>
            <a:ext cx="255639" cy="37726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B93AE79-B397-5316-C712-D91EE0E6E63A}"/>
              </a:ext>
            </a:extLst>
          </p:cNvPr>
          <p:cNvSpPr/>
          <p:nvPr/>
        </p:nvSpPr>
        <p:spPr>
          <a:xfrm rot="5400000">
            <a:off x="8731229" y="1520082"/>
            <a:ext cx="255638" cy="37726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66AC13F-B104-E4FE-1C41-23E31624B799}"/>
              </a:ext>
            </a:extLst>
          </p:cNvPr>
          <p:cNvSpPr/>
          <p:nvPr/>
        </p:nvSpPr>
        <p:spPr>
          <a:xfrm rot="5400000">
            <a:off x="9103762" y="2771340"/>
            <a:ext cx="255638" cy="37726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FCA04701-D8B7-D693-8A7C-728436049008}"/>
              </a:ext>
            </a:extLst>
          </p:cNvPr>
          <p:cNvSpPr/>
          <p:nvPr/>
        </p:nvSpPr>
        <p:spPr>
          <a:xfrm rot="5400000">
            <a:off x="2948061" y="4218275"/>
            <a:ext cx="255639" cy="37726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D56AFCE1-1BCB-C0C8-E0FD-915347B5ED32}"/>
              </a:ext>
            </a:extLst>
          </p:cNvPr>
          <p:cNvSpPr/>
          <p:nvPr/>
        </p:nvSpPr>
        <p:spPr>
          <a:xfrm rot="5400000">
            <a:off x="3502275" y="5379649"/>
            <a:ext cx="255639" cy="37726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ED78E29A-5C89-9AA9-9AC1-4443BC070A5F}"/>
              </a:ext>
            </a:extLst>
          </p:cNvPr>
          <p:cNvSpPr/>
          <p:nvPr/>
        </p:nvSpPr>
        <p:spPr>
          <a:xfrm rot="5400000">
            <a:off x="9529243" y="4235400"/>
            <a:ext cx="255639" cy="37726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AA4AADE1-A262-9B6A-3EF4-4D845529E754}"/>
              </a:ext>
            </a:extLst>
          </p:cNvPr>
          <p:cNvSpPr/>
          <p:nvPr/>
        </p:nvSpPr>
        <p:spPr>
          <a:xfrm rot="5400000">
            <a:off x="8422294" y="5433733"/>
            <a:ext cx="255639" cy="37726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1186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91CE9D45-8EEF-D084-4BE4-2627921EC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08526"/>
              </p:ext>
            </p:extLst>
          </p:nvPr>
        </p:nvGraphicFramePr>
        <p:xfrm>
          <a:off x="653495" y="782258"/>
          <a:ext cx="8082108" cy="6050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509">
                  <a:extLst>
                    <a:ext uri="{9D8B030D-6E8A-4147-A177-3AD203B41FA5}">
                      <a16:colId xmlns:a16="http://schemas.microsoft.com/office/drawing/2014/main" val="3180863332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696936139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96992147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1301397043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3773023136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1816694213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267047142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4256222726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4071945302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2201096236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2426130041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2988035885"/>
                    </a:ext>
                  </a:extLst>
                </a:gridCol>
              </a:tblGrid>
              <a:tr h="50421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884623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41876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9434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186507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22405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433227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681631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909610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541806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357656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831038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8845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495" y="25126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3 -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19A87-3BCB-843B-477F-289F07720543}"/>
              </a:ext>
            </a:extLst>
          </p:cNvPr>
          <p:cNvSpPr txBox="1"/>
          <p:nvPr/>
        </p:nvSpPr>
        <p:spPr>
          <a:xfrm>
            <a:off x="8962095" y="606792"/>
            <a:ext cx="32299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fill the value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[1,1]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value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[0,0],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[0,1]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[1,0]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minimum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[0,0] and I is not equal to 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[1,1]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[0.0] + 1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E09785DA-EE5A-AD31-F53D-6AA16FAAB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113132"/>
              </p:ext>
            </p:extLst>
          </p:nvPr>
        </p:nvGraphicFramePr>
        <p:xfrm>
          <a:off x="653495" y="782258"/>
          <a:ext cx="8082108" cy="6050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509">
                  <a:extLst>
                    <a:ext uri="{9D8B030D-6E8A-4147-A177-3AD203B41FA5}">
                      <a16:colId xmlns:a16="http://schemas.microsoft.com/office/drawing/2014/main" val="3180863332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696936139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96992147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1301397043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3773023136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1816694213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267047142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4256222726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4071945302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2201096236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2426130041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2988035885"/>
                    </a:ext>
                  </a:extLst>
                </a:gridCol>
              </a:tblGrid>
              <a:tr h="50421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884623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41876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9434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186507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22405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433227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681631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909610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541806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357656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831038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8845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70FD443-AD5A-398D-BEC4-2CA1859D697B}"/>
              </a:ext>
            </a:extLst>
          </p:cNvPr>
          <p:cNvSpPr txBox="1"/>
          <p:nvPr/>
        </p:nvSpPr>
        <p:spPr>
          <a:xfrm>
            <a:off x="1601036" y="1261649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8A6930-B5A3-83B9-4117-82C9FC11225A}"/>
              </a:ext>
            </a:extLst>
          </p:cNvPr>
          <p:cNvSpPr txBox="1"/>
          <p:nvPr/>
        </p:nvSpPr>
        <p:spPr>
          <a:xfrm>
            <a:off x="1310985" y="1471777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29951246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33C7456F-7658-6E48-4A53-084492B6A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122234"/>
              </p:ext>
            </p:extLst>
          </p:nvPr>
        </p:nvGraphicFramePr>
        <p:xfrm>
          <a:off x="653495" y="782258"/>
          <a:ext cx="8082108" cy="6050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509">
                  <a:extLst>
                    <a:ext uri="{9D8B030D-6E8A-4147-A177-3AD203B41FA5}">
                      <a16:colId xmlns:a16="http://schemas.microsoft.com/office/drawing/2014/main" val="3180863332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696936139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96992147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1301397043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3773023136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1816694213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267047142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4256222726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4071945302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2201096236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2426130041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2988035885"/>
                    </a:ext>
                  </a:extLst>
                </a:gridCol>
              </a:tblGrid>
              <a:tr h="50421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884623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41876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9434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186507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22405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433227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681631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909610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541806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357656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831038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8845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495" y="25126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3 -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19A87-3BCB-843B-477F-289F07720543}"/>
              </a:ext>
            </a:extLst>
          </p:cNvPr>
          <p:cNvSpPr txBox="1"/>
          <p:nvPr/>
        </p:nvSpPr>
        <p:spPr>
          <a:xfrm>
            <a:off x="9087934" y="695282"/>
            <a:ext cx="32299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fill the value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[4,1]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value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[3,0],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[3,1]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[4,0]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minimum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[3,0] and S1[4] == s2[1]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[4,1]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[3.0]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 operation occurred)</a:t>
            </a:r>
          </a:p>
        </p:txBody>
      </p:sp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E09785DA-EE5A-AD31-F53D-6AA16FAAB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929188"/>
              </p:ext>
            </p:extLst>
          </p:nvPr>
        </p:nvGraphicFramePr>
        <p:xfrm>
          <a:off x="653495" y="782258"/>
          <a:ext cx="8082108" cy="6050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509">
                  <a:extLst>
                    <a:ext uri="{9D8B030D-6E8A-4147-A177-3AD203B41FA5}">
                      <a16:colId xmlns:a16="http://schemas.microsoft.com/office/drawing/2014/main" val="3180863332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696936139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96992147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1301397043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3773023136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1816694213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267047142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4256222726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4071945302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2201096236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2426130041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2988035885"/>
                    </a:ext>
                  </a:extLst>
                </a:gridCol>
              </a:tblGrid>
              <a:tr h="50421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884623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41876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9434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186507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22405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433227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681631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909610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541806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357656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831038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8845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70FD443-AD5A-398D-BEC4-2CA1859D697B}"/>
              </a:ext>
            </a:extLst>
          </p:cNvPr>
          <p:cNvSpPr txBox="1"/>
          <p:nvPr/>
        </p:nvSpPr>
        <p:spPr>
          <a:xfrm>
            <a:off x="1601036" y="1261649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8A6930-B5A3-83B9-4117-82C9FC11225A}"/>
              </a:ext>
            </a:extLst>
          </p:cNvPr>
          <p:cNvSpPr txBox="1"/>
          <p:nvPr/>
        </p:nvSpPr>
        <p:spPr>
          <a:xfrm>
            <a:off x="1310985" y="1471777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30071013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DFCCFB40-C8EF-4E29-6277-CE73DA442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122234"/>
              </p:ext>
            </p:extLst>
          </p:nvPr>
        </p:nvGraphicFramePr>
        <p:xfrm>
          <a:off x="653495" y="782258"/>
          <a:ext cx="8082108" cy="6050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509">
                  <a:extLst>
                    <a:ext uri="{9D8B030D-6E8A-4147-A177-3AD203B41FA5}">
                      <a16:colId xmlns:a16="http://schemas.microsoft.com/office/drawing/2014/main" val="3180863332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696936139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96992147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1301397043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3773023136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1816694213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267047142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4256222726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4071945302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2201096236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2426130041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2988035885"/>
                    </a:ext>
                  </a:extLst>
                </a:gridCol>
              </a:tblGrid>
              <a:tr h="50421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884623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41876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9434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186507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22405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433227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681631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909610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541806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357656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831038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8845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495" y="25126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3 -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19A87-3BCB-843B-477F-289F07720543}"/>
              </a:ext>
            </a:extLst>
          </p:cNvPr>
          <p:cNvSpPr txBox="1"/>
          <p:nvPr/>
        </p:nvSpPr>
        <p:spPr>
          <a:xfrm>
            <a:off x="8894899" y="686947"/>
            <a:ext cx="33921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fill the value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[5,3]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value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[4,2],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[4,3]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[5,2]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minimum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[4,3]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[5,3]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[4,3] + 1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delete operation have occurred)</a:t>
            </a:r>
          </a:p>
        </p:txBody>
      </p:sp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E09785DA-EE5A-AD31-F53D-6AA16FAAB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124406"/>
              </p:ext>
            </p:extLst>
          </p:nvPr>
        </p:nvGraphicFramePr>
        <p:xfrm>
          <a:off x="653495" y="782258"/>
          <a:ext cx="8082108" cy="6050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509">
                  <a:extLst>
                    <a:ext uri="{9D8B030D-6E8A-4147-A177-3AD203B41FA5}">
                      <a16:colId xmlns:a16="http://schemas.microsoft.com/office/drawing/2014/main" val="3180863332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696936139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96992147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1301397043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3773023136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1816694213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267047142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4256222726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4071945302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2201096236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2426130041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2988035885"/>
                    </a:ext>
                  </a:extLst>
                </a:gridCol>
              </a:tblGrid>
              <a:tr h="50421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884623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41876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9434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186507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22405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433227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681631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909610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541806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357656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831038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8845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70FD443-AD5A-398D-BEC4-2CA1859D697B}"/>
              </a:ext>
            </a:extLst>
          </p:cNvPr>
          <p:cNvSpPr txBox="1"/>
          <p:nvPr/>
        </p:nvSpPr>
        <p:spPr>
          <a:xfrm>
            <a:off x="1601036" y="1261649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8A6930-B5A3-83B9-4117-82C9FC11225A}"/>
              </a:ext>
            </a:extLst>
          </p:cNvPr>
          <p:cNvSpPr txBox="1"/>
          <p:nvPr/>
        </p:nvSpPr>
        <p:spPr>
          <a:xfrm>
            <a:off x="1310985" y="1471777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2279556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B6FB08C8-024A-5E84-F3E8-F08955905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122234"/>
              </p:ext>
            </p:extLst>
          </p:nvPr>
        </p:nvGraphicFramePr>
        <p:xfrm>
          <a:off x="653495" y="782258"/>
          <a:ext cx="8082108" cy="6050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509">
                  <a:extLst>
                    <a:ext uri="{9D8B030D-6E8A-4147-A177-3AD203B41FA5}">
                      <a16:colId xmlns:a16="http://schemas.microsoft.com/office/drawing/2014/main" val="3180863332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696936139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96992147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1301397043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3773023136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1816694213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267047142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4256222726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4071945302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2201096236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2426130041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2988035885"/>
                    </a:ext>
                  </a:extLst>
                </a:gridCol>
              </a:tblGrid>
              <a:tr h="50421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884623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41876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9434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186507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22405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433227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681631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909610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541806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357656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831038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8845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495" y="25126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3 -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19A87-3BCB-843B-477F-289F07720543}"/>
              </a:ext>
            </a:extLst>
          </p:cNvPr>
          <p:cNvSpPr txBox="1"/>
          <p:nvPr/>
        </p:nvSpPr>
        <p:spPr>
          <a:xfrm>
            <a:off x="8840036" y="708119"/>
            <a:ext cx="344045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Traceback?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length s1 and j as length s2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at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 cell traceback to the min of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[i-1,j],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[i-1,j-1],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[i-1,j]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[i-1,j-1] =&gt; no operation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-1,j-1] ==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[i-1,j-1] +1 =&gt; a replace operation have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,j] ==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[i,j-1] +1 =&gt; an insert operation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[i-1,j] + 1 =&gt; a delete operation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example shows that there was 5 replacement operation occurred: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-&gt; E, N -&gt; X, T -&gt; E, E -&gt; C and N -&gt; U</a:t>
            </a:r>
          </a:p>
        </p:txBody>
      </p:sp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E09785DA-EE5A-AD31-F53D-6AA16FAAB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2769"/>
              </p:ext>
            </p:extLst>
          </p:nvPr>
        </p:nvGraphicFramePr>
        <p:xfrm>
          <a:off x="653495" y="782258"/>
          <a:ext cx="8082108" cy="6050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509">
                  <a:extLst>
                    <a:ext uri="{9D8B030D-6E8A-4147-A177-3AD203B41FA5}">
                      <a16:colId xmlns:a16="http://schemas.microsoft.com/office/drawing/2014/main" val="3180863332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696936139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96992147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1301397043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3773023136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1816694213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267047142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4256222726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4071945302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2201096236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2426130041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2988035885"/>
                    </a:ext>
                  </a:extLst>
                </a:gridCol>
              </a:tblGrid>
              <a:tr h="50421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884623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41876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9434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186507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22405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433227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681631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909610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541806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357656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831038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8845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70FD443-AD5A-398D-BEC4-2CA1859D697B}"/>
              </a:ext>
            </a:extLst>
          </p:cNvPr>
          <p:cNvSpPr txBox="1"/>
          <p:nvPr/>
        </p:nvSpPr>
        <p:spPr>
          <a:xfrm>
            <a:off x="1522378" y="1227671"/>
            <a:ext cx="62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8A6930-B5A3-83B9-4117-82C9FC11225A}"/>
              </a:ext>
            </a:extLst>
          </p:cNvPr>
          <p:cNvSpPr txBox="1"/>
          <p:nvPr/>
        </p:nvSpPr>
        <p:spPr>
          <a:xfrm>
            <a:off x="1310984" y="1446314"/>
            <a:ext cx="62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1637606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495" y="25126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3 -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19A87-3BCB-843B-477F-289F07720543}"/>
              </a:ext>
            </a:extLst>
          </p:cNvPr>
          <p:cNvSpPr txBox="1"/>
          <p:nvPr/>
        </p:nvSpPr>
        <p:spPr>
          <a:xfrm>
            <a:off x="8135843" y="757878"/>
            <a:ext cx="44146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cell to traceback?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is fine, the number of operation still the same but difference operation occurred</a:t>
            </a:r>
          </a:p>
        </p:txBody>
      </p:sp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E09785DA-EE5A-AD31-F53D-6AA16FAAB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949760"/>
              </p:ext>
            </p:extLst>
          </p:nvPr>
        </p:nvGraphicFramePr>
        <p:xfrm>
          <a:off x="568164" y="839872"/>
          <a:ext cx="7482348" cy="570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529">
                  <a:extLst>
                    <a:ext uri="{9D8B030D-6E8A-4147-A177-3AD203B41FA5}">
                      <a16:colId xmlns:a16="http://schemas.microsoft.com/office/drawing/2014/main" val="3180863332"/>
                    </a:ext>
                  </a:extLst>
                </a:gridCol>
                <a:gridCol w="623529">
                  <a:extLst>
                    <a:ext uri="{9D8B030D-6E8A-4147-A177-3AD203B41FA5}">
                      <a16:colId xmlns:a16="http://schemas.microsoft.com/office/drawing/2014/main" val="696936139"/>
                    </a:ext>
                  </a:extLst>
                </a:gridCol>
                <a:gridCol w="623529">
                  <a:extLst>
                    <a:ext uri="{9D8B030D-6E8A-4147-A177-3AD203B41FA5}">
                      <a16:colId xmlns:a16="http://schemas.microsoft.com/office/drawing/2014/main" val="96992147"/>
                    </a:ext>
                  </a:extLst>
                </a:gridCol>
                <a:gridCol w="623529">
                  <a:extLst>
                    <a:ext uri="{9D8B030D-6E8A-4147-A177-3AD203B41FA5}">
                      <a16:colId xmlns:a16="http://schemas.microsoft.com/office/drawing/2014/main" val="1301397043"/>
                    </a:ext>
                  </a:extLst>
                </a:gridCol>
                <a:gridCol w="623529">
                  <a:extLst>
                    <a:ext uri="{9D8B030D-6E8A-4147-A177-3AD203B41FA5}">
                      <a16:colId xmlns:a16="http://schemas.microsoft.com/office/drawing/2014/main" val="3773023136"/>
                    </a:ext>
                  </a:extLst>
                </a:gridCol>
                <a:gridCol w="623529">
                  <a:extLst>
                    <a:ext uri="{9D8B030D-6E8A-4147-A177-3AD203B41FA5}">
                      <a16:colId xmlns:a16="http://schemas.microsoft.com/office/drawing/2014/main" val="1816694213"/>
                    </a:ext>
                  </a:extLst>
                </a:gridCol>
                <a:gridCol w="623529">
                  <a:extLst>
                    <a:ext uri="{9D8B030D-6E8A-4147-A177-3AD203B41FA5}">
                      <a16:colId xmlns:a16="http://schemas.microsoft.com/office/drawing/2014/main" val="267047142"/>
                    </a:ext>
                  </a:extLst>
                </a:gridCol>
                <a:gridCol w="623529">
                  <a:extLst>
                    <a:ext uri="{9D8B030D-6E8A-4147-A177-3AD203B41FA5}">
                      <a16:colId xmlns:a16="http://schemas.microsoft.com/office/drawing/2014/main" val="4256222726"/>
                    </a:ext>
                  </a:extLst>
                </a:gridCol>
                <a:gridCol w="623529">
                  <a:extLst>
                    <a:ext uri="{9D8B030D-6E8A-4147-A177-3AD203B41FA5}">
                      <a16:colId xmlns:a16="http://schemas.microsoft.com/office/drawing/2014/main" val="4071945302"/>
                    </a:ext>
                  </a:extLst>
                </a:gridCol>
                <a:gridCol w="623529">
                  <a:extLst>
                    <a:ext uri="{9D8B030D-6E8A-4147-A177-3AD203B41FA5}">
                      <a16:colId xmlns:a16="http://schemas.microsoft.com/office/drawing/2014/main" val="2201096236"/>
                    </a:ext>
                  </a:extLst>
                </a:gridCol>
                <a:gridCol w="623529">
                  <a:extLst>
                    <a:ext uri="{9D8B030D-6E8A-4147-A177-3AD203B41FA5}">
                      <a16:colId xmlns:a16="http://schemas.microsoft.com/office/drawing/2014/main" val="2426130041"/>
                    </a:ext>
                  </a:extLst>
                </a:gridCol>
                <a:gridCol w="623529">
                  <a:extLst>
                    <a:ext uri="{9D8B030D-6E8A-4147-A177-3AD203B41FA5}">
                      <a16:colId xmlns:a16="http://schemas.microsoft.com/office/drawing/2014/main" val="2988035885"/>
                    </a:ext>
                  </a:extLst>
                </a:gridCol>
              </a:tblGrid>
              <a:tr h="475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884623"/>
                  </a:ext>
                </a:extLst>
              </a:tr>
              <a:tr h="4755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41876"/>
                  </a:ext>
                </a:extLst>
              </a:tr>
              <a:tr h="4755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9434"/>
                  </a:ext>
                </a:extLst>
              </a:tr>
              <a:tr h="4755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186507"/>
                  </a:ext>
                </a:extLst>
              </a:tr>
              <a:tr h="4755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22405"/>
                  </a:ext>
                </a:extLst>
              </a:tr>
              <a:tr h="4755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433227"/>
                  </a:ext>
                </a:extLst>
              </a:tr>
              <a:tr h="4755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681631"/>
                  </a:ext>
                </a:extLst>
              </a:tr>
              <a:tr h="4755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909610"/>
                  </a:ext>
                </a:extLst>
              </a:tr>
              <a:tr h="4755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541806"/>
                  </a:ext>
                </a:extLst>
              </a:tr>
              <a:tr h="4755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357656"/>
                  </a:ext>
                </a:extLst>
              </a:tr>
              <a:tr h="4755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831038"/>
                  </a:ext>
                </a:extLst>
              </a:tr>
              <a:tr h="4755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8845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70FD443-AD5A-398D-BEC4-2CA1859D697B}"/>
              </a:ext>
            </a:extLst>
          </p:cNvPr>
          <p:cNvSpPr txBox="1"/>
          <p:nvPr/>
        </p:nvSpPr>
        <p:spPr>
          <a:xfrm>
            <a:off x="1437047" y="1285286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8A6930-B5A3-83B9-4117-82C9FC11225A}"/>
              </a:ext>
            </a:extLst>
          </p:cNvPr>
          <p:cNvSpPr txBox="1"/>
          <p:nvPr/>
        </p:nvSpPr>
        <p:spPr>
          <a:xfrm>
            <a:off x="1225653" y="1503929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6953AB-7BFC-3F3B-274E-611D955B486A}"/>
              </a:ext>
            </a:extLst>
          </p:cNvPr>
          <p:cNvCxnSpPr>
            <a:cxnSpLocks/>
          </p:cNvCxnSpPr>
          <p:nvPr/>
        </p:nvCxnSpPr>
        <p:spPr>
          <a:xfrm flipH="1" flipV="1">
            <a:off x="4754267" y="3966329"/>
            <a:ext cx="276437" cy="310636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BD7C01-0E1D-8D9C-8AAB-0590B02DFA97}"/>
              </a:ext>
            </a:extLst>
          </p:cNvPr>
          <p:cNvCxnSpPr>
            <a:cxnSpLocks/>
          </p:cNvCxnSpPr>
          <p:nvPr/>
        </p:nvCxnSpPr>
        <p:spPr>
          <a:xfrm flipV="1">
            <a:off x="5030704" y="4005158"/>
            <a:ext cx="0" cy="23297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9C38E9-5C57-3627-0803-30FA033AC487}"/>
              </a:ext>
            </a:extLst>
          </p:cNvPr>
          <p:cNvCxnSpPr>
            <a:cxnSpLocks/>
          </p:cNvCxnSpPr>
          <p:nvPr/>
        </p:nvCxnSpPr>
        <p:spPr>
          <a:xfrm flipH="1" flipV="1">
            <a:off x="5368509" y="4443193"/>
            <a:ext cx="276437" cy="310636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06C7F3-221D-5D88-8444-176B32BC863B}"/>
              </a:ext>
            </a:extLst>
          </p:cNvPr>
          <p:cNvCxnSpPr>
            <a:cxnSpLocks/>
          </p:cNvCxnSpPr>
          <p:nvPr/>
        </p:nvCxnSpPr>
        <p:spPr>
          <a:xfrm flipH="1">
            <a:off x="5506727" y="4159988"/>
            <a:ext cx="2831028" cy="43852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62C22E-8C0C-E173-7EC9-91C75283723E}"/>
              </a:ext>
            </a:extLst>
          </p:cNvPr>
          <p:cNvSpPr txBox="1"/>
          <p:nvPr/>
        </p:nvSpPr>
        <p:spPr>
          <a:xfrm>
            <a:off x="8337755" y="3807186"/>
            <a:ext cx="37264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[6,6] ==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[5,5] mean that there is no edit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We back trace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[5,5] instead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[6,5] even though they have the same value</a:t>
            </a:r>
          </a:p>
        </p:txBody>
      </p:sp>
    </p:spTree>
    <p:extLst>
      <p:ext uri="{BB962C8B-B14F-4D97-AF65-F5344CB8AC3E}">
        <p14:creationId xmlns:p14="http://schemas.microsoft.com/office/powerpoint/2010/main" val="2571700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0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3 -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99DF-B2BF-0B7C-77DF-6385D1AF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7" y="814746"/>
            <a:ext cx="10515600" cy="48692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minimum edit distance of the following string pairs: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S1= “kitten” and S2= “sitting”.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S1= “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saturday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and S2= “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sunday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S1= “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honda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and S2= “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huyndai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6830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495" y="25126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3 - B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4526B98-23C4-9899-4709-0AEB20F84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51726"/>
              </p:ext>
            </p:extLst>
          </p:nvPr>
        </p:nvGraphicFramePr>
        <p:xfrm>
          <a:off x="687914" y="1316860"/>
          <a:ext cx="6061581" cy="5042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509">
                  <a:extLst>
                    <a:ext uri="{9D8B030D-6E8A-4147-A177-3AD203B41FA5}">
                      <a16:colId xmlns:a16="http://schemas.microsoft.com/office/drawing/2014/main" val="3180863332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696936139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96992147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1301397043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3773023136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1816694213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267047142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4256222726"/>
                    </a:ext>
                  </a:extLst>
                </a:gridCol>
                <a:gridCol w="673509">
                  <a:extLst>
                    <a:ext uri="{9D8B030D-6E8A-4147-A177-3AD203B41FA5}">
                      <a16:colId xmlns:a16="http://schemas.microsoft.com/office/drawing/2014/main" val="4071945302"/>
                    </a:ext>
                  </a:extLst>
                </a:gridCol>
              </a:tblGrid>
              <a:tr h="50421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884623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41876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9434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186507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22405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433227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681631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909610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541806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3576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AC19A87-3BCB-843B-477F-289F07720543}"/>
              </a:ext>
            </a:extLst>
          </p:cNvPr>
          <p:cNvSpPr txBox="1"/>
          <p:nvPr/>
        </p:nvSpPr>
        <p:spPr>
          <a:xfrm>
            <a:off x="6931743" y="1313750"/>
            <a:ext cx="4493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perform minimum 3 edit operations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AD42E-47CB-D7FC-E4C8-3574760B6A00}"/>
              </a:ext>
            </a:extLst>
          </p:cNvPr>
          <p:cNvSpPr txBox="1"/>
          <p:nvPr/>
        </p:nvSpPr>
        <p:spPr>
          <a:xfrm>
            <a:off x="1635455" y="1796251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73EB9-CD8A-AB7F-0C8C-F2C744F42A00}"/>
              </a:ext>
            </a:extLst>
          </p:cNvPr>
          <p:cNvSpPr txBox="1"/>
          <p:nvPr/>
        </p:nvSpPr>
        <p:spPr>
          <a:xfrm>
            <a:off x="1345404" y="2006379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9C3D5-420E-6AB1-867E-EC881384FB72}"/>
              </a:ext>
            </a:extLst>
          </p:cNvPr>
          <p:cNvSpPr txBox="1"/>
          <p:nvPr/>
        </p:nvSpPr>
        <p:spPr>
          <a:xfrm>
            <a:off x="653495" y="783954"/>
            <a:ext cx="609600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S1= “kitten” and S2= “sitting”.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1016B0-EDD7-E0E2-1CEB-29F3AEBE0E80}"/>
              </a:ext>
            </a:extLst>
          </p:cNvPr>
          <p:cNvCxnSpPr>
            <a:cxnSpLocks/>
          </p:cNvCxnSpPr>
          <p:nvPr/>
        </p:nvCxnSpPr>
        <p:spPr>
          <a:xfrm flipH="1">
            <a:off x="6749495" y="5838063"/>
            <a:ext cx="293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73AAB3A-9CC9-F1D0-44A6-CB3C5BB3C004}"/>
              </a:ext>
            </a:extLst>
          </p:cNvPr>
          <p:cNvSpPr txBox="1"/>
          <p:nvPr/>
        </p:nvSpPr>
        <p:spPr>
          <a:xfrm>
            <a:off x="9763076" y="56533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G in S1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FA76C7-0B74-4C8A-15EF-E576B8D58470}"/>
              </a:ext>
            </a:extLst>
          </p:cNvPr>
          <p:cNvCxnSpPr>
            <a:cxnSpLocks/>
          </p:cNvCxnSpPr>
          <p:nvPr/>
        </p:nvCxnSpPr>
        <p:spPr>
          <a:xfrm flipH="1">
            <a:off x="5280064" y="4852543"/>
            <a:ext cx="4507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17815F-C787-6900-C704-580B8D6C2468}"/>
              </a:ext>
            </a:extLst>
          </p:cNvPr>
          <p:cNvSpPr txBox="1"/>
          <p:nvPr/>
        </p:nvSpPr>
        <p:spPr>
          <a:xfrm>
            <a:off x="9787174" y="4664767"/>
            <a:ext cx="7894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E in S1 with 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2C2B01-51BC-0BF0-3660-8D3576F14C9F}"/>
              </a:ext>
            </a:extLst>
          </p:cNvPr>
          <p:cNvSpPr txBox="1"/>
          <p:nvPr/>
        </p:nvSpPr>
        <p:spPr>
          <a:xfrm>
            <a:off x="9763076" y="2620996"/>
            <a:ext cx="8747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K in S1 with 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DD334B-EF7D-EF49-588E-D09A7762F8AD}"/>
              </a:ext>
            </a:extLst>
          </p:cNvPr>
          <p:cNvCxnSpPr>
            <a:cxnSpLocks/>
          </p:cNvCxnSpPr>
          <p:nvPr/>
        </p:nvCxnSpPr>
        <p:spPr>
          <a:xfrm flipH="1">
            <a:off x="2702047" y="2849331"/>
            <a:ext cx="6820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5526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495" y="25126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3 - B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4526B98-23C4-9899-4709-0AEB20F84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731363"/>
              </p:ext>
            </p:extLst>
          </p:nvPr>
        </p:nvGraphicFramePr>
        <p:xfrm>
          <a:off x="774290" y="1313749"/>
          <a:ext cx="6924368" cy="5057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488">
                  <a:extLst>
                    <a:ext uri="{9D8B030D-6E8A-4147-A177-3AD203B41FA5}">
                      <a16:colId xmlns:a16="http://schemas.microsoft.com/office/drawing/2014/main" val="3180863332"/>
                    </a:ext>
                  </a:extLst>
                </a:gridCol>
                <a:gridCol w="629488">
                  <a:extLst>
                    <a:ext uri="{9D8B030D-6E8A-4147-A177-3AD203B41FA5}">
                      <a16:colId xmlns:a16="http://schemas.microsoft.com/office/drawing/2014/main" val="696936139"/>
                    </a:ext>
                  </a:extLst>
                </a:gridCol>
                <a:gridCol w="629488">
                  <a:extLst>
                    <a:ext uri="{9D8B030D-6E8A-4147-A177-3AD203B41FA5}">
                      <a16:colId xmlns:a16="http://schemas.microsoft.com/office/drawing/2014/main" val="96992147"/>
                    </a:ext>
                  </a:extLst>
                </a:gridCol>
                <a:gridCol w="629488">
                  <a:extLst>
                    <a:ext uri="{9D8B030D-6E8A-4147-A177-3AD203B41FA5}">
                      <a16:colId xmlns:a16="http://schemas.microsoft.com/office/drawing/2014/main" val="1301397043"/>
                    </a:ext>
                  </a:extLst>
                </a:gridCol>
                <a:gridCol w="629488">
                  <a:extLst>
                    <a:ext uri="{9D8B030D-6E8A-4147-A177-3AD203B41FA5}">
                      <a16:colId xmlns:a16="http://schemas.microsoft.com/office/drawing/2014/main" val="3773023136"/>
                    </a:ext>
                  </a:extLst>
                </a:gridCol>
                <a:gridCol w="629488">
                  <a:extLst>
                    <a:ext uri="{9D8B030D-6E8A-4147-A177-3AD203B41FA5}">
                      <a16:colId xmlns:a16="http://schemas.microsoft.com/office/drawing/2014/main" val="1816694213"/>
                    </a:ext>
                  </a:extLst>
                </a:gridCol>
                <a:gridCol w="629488">
                  <a:extLst>
                    <a:ext uri="{9D8B030D-6E8A-4147-A177-3AD203B41FA5}">
                      <a16:colId xmlns:a16="http://schemas.microsoft.com/office/drawing/2014/main" val="267047142"/>
                    </a:ext>
                  </a:extLst>
                </a:gridCol>
                <a:gridCol w="629488">
                  <a:extLst>
                    <a:ext uri="{9D8B030D-6E8A-4147-A177-3AD203B41FA5}">
                      <a16:colId xmlns:a16="http://schemas.microsoft.com/office/drawing/2014/main" val="4256222726"/>
                    </a:ext>
                  </a:extLst>
                </a:gridCol>
                <a:gridCol w="629488">
                  <a:extLst>
                    <a:ext uri="{9D8B030D-6E8A-4147-A177-3AD203B41FA5}">
                      <a16:colId xmlns:a16="http://schemas.microsoft.com/office/drawing/2014/main" val="4071945302"/>
                    </a:ext>
                  </a:extLst>
                </a:gridCol>
                <a:gridCol w="629488">
                  <a:extLst>
                    <a:ext uri="{9D8B030D-6E8A-4147-A177-3AD203B41FA5}">
                      <a16:colId xmlns:a16="http://schemas.microsoft.com/office/drawing/2014/main" val="1586087919"/>
                    </a:ext>
                  </a:extLst>
                </a:gridCol>
                <a:gridCol w="629488">
                  <a:extLst>
                    <a:ext uri="{9D8B030D-6E8A-4147-A177-3AD203B41FA5}">
                      <a16:colId xmlns:a16="http://schemas.microsoft.com/office/drawing/2014/main" val="1428114342"/>
                    </a:ext>
                  </a:extLst>
                </a:gridCol>
              </a:tblGrid>
              <a:tr h="56195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884623"/>
                  </a:ext>
                </a:extLst>
              </a:tr>
              <a:tr h="5619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41876"/>
                  </a:ext>
                </a:extLst>
              </a:tr>
              <a:tr h="5619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9434"/>
                  </a:ext>
                </a:extLst>
              </a:tr>
              <a:tr h="5619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186507"/>
                  </a:ext>
                </a:extLst>
              </a:tr>
              <a:tr h="5619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22405"/>
                  </a:ext>
                </a:extLst>
              </a:tr>
              <a:tr h="5619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433227"/>
                  </a:ext>
                </a:extLst>
              </a:tr>
              <a:tr h="5619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681631"/>
                  </a:ext>
                </a:extLst>
              </a:tr>
              <a:tr h="5619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909610"/>
                  </a:ext>
                </a:extLst>
              </a:tr>
              <a:tr h="5619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5418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AC19A87-3BCB-843B-477F-289F07720543}"/>
              </a:ext>
            </a:extLst>
          </p:cNvPr>
          <p:cNvSpPr txBox="1"/>
          <p:nvPr/>
        </p:nvSpPr>
        <p:spPr>
          <a:xfrm>
            <a:off x="7698658" y="1313749"/>
            <a:ext cx="449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perform minimum 3 edit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AD42E-47CB-D7FC-E4C8-3574760B6A00}"/>
              </a:ext>
            </a:extLst>
          </p:cNvPr>
          <p:cNvSpPr txBox="1"/>
          <p:nvPr/>
        </p:nvSpPr>
        <p:spPr>
          <a:xfrm>
            <a:off x="1702167" y="1907845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73EB9-CD8A-AB7F-0C8C-F2C744F42A00}"/>
              </a:ext>
            </a:extLst>
          </p:cNvPr>
          <p:cNvSpPr txBox="1"/>
          <p:nvPr/>
        </p:nvSpPr>
        <p:spPr>
          <a:xfrm>
            <a:off x="1412116" y="2117973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B5E2C8-4D51-E91D-4301-9F9654578835}"/>
              </a:ext>
            </a:extLst>
          </p:cNvPr>
          <p:cNvCxnSpPr>
            <a:cxnSpLocks/>
          </p:cNvCxnSpPr>
          <p:nvPr/>
        </p:nvCxnSpPr>
        <p:spPr>
          <a:xfrm flipH="1">
            <a:off x="5164882" y="4061864"/>
            <a:ext cx="293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6A63F1-28FD-95F3-CEFB-B1D17C2B4E94}"/>
              </a:ext>
            </a:extLst>
          </p:cNvPr>
          <p:cNvSpPr txBox="1"/>
          <p:nvPr/>
        </p:nvSpPr>
        <p:spPr>
          <a:xfrm>
            <a:off x="8192886" y="3953676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R in S1 with 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A4EB1D-1CFF-0267-3DD2-60039F9AFF3B}"/>
              </a:ext>
            </a:extLst>
          </p:cNvPr>
          <p:cNvSpPr txBox="1"/>
          <p:nvPr/>
        </p:nvSpPr>
        <p:spPr>
          <a:xfrm>
            <a:off x="7972978" y="31337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T in S1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C3443F-985F-C3CE-49A2-FB58CF0D5BE5}"/>
              </a:ext>
            </a:extLst>
          </p:cNvPr>
          <p:cNvCxnSpPr>
            <a:cxnSpLocks/>
          </p:cNvCxnSpPr>
          <p:nvPr/>
        </p:nvCxnSpPr>
        <p:spPr>
          <a:xfrm flipH="1">
            <a:off x="3934214" y="3336933"/>
            <a:ext cx="403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1F4622-2D28-DA95-076B-35FE1536A6D8}"/>
              </a:ext>
            </a:extLst>
          </p:cNvPr>
          <p:cNvCxnSpPr>
            <a:cxnSpLocks/>
          </p:cNvCxnSpPr>
          <p:nvPr/>
        </p:nvCxnSpPr>
        <p:spPr>
          <a:xfrm flipH="1">
            <a:off x="3260046" y="3503064"/>
            <a:ext cx="4836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BEA86F-EC72-B843-4F59-81A8D1C30D01}"/>
              </a:ext>
            </a:extLst>
          </p:cNvPr>
          <p:cNvSpPr txBox="1"/>
          <p:nvPr/>
        </p:nvSpPr>
        <p:spPr>
          <a:xfrm>
            <a:off x="8103744" y="3359038"/>
            <a:ext cx="6863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in S1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CBFAE9-0DEB-DF07-B48E-8C340BD4CCEE}"/>
              </a:ext>
            </a:extLst>
          </p:cNvPr>
          <p:cNvSpPr txBox="1"/>
          <p:nvPr/>
        </p:nvSpPr>
        <p:spPr>
          <a:xfrm>
            <a:off x="653495" y="783954"/>
            <a:ext cx="6096000" cy="885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S1= “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saturday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and S2= “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sunday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205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495" y="25126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3 - B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4526B98-23C4-9899-4709-0AEB20F84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045832"/>
              </p:ext>
            </p:extLst>
          </p:nvPr>
        </p:nvGraphicFramePr>
        <p:xfrm>
          <a:off x="653495" y="1213374"/>
          <a:ext cx="5035904" cy="5619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488">
                  <a:extLst>
                    <a:ext uri="{9D8B030D-6E8A-4147-A177-3AD203B41FA5}">
                      <a16:colId xmlns:a16="http://schemas.microsoft.com/office/drawing/2014/main" val="3180863332"/>
                    </a:ext>
                  </a:extLst>
                </a:gridCol>
                <a:gridCol w="629488">
                  <a:extLst>
                    <a:ext uri="{9D8B030D-6E8A-4147-A177-3AD203B41FA5}">
                      <a16:colId xmlns:a16="http://schemas.microsoft.com/office/drawing/2014/main" val="696936139"/>
                    </a:ext>
                  </a:extLst>
                </a:gridCol>
                <a:gridCol w="629488">
                  <a:extLst>
                    <a:ext uri="{9D8B030D-6E8A-4147-A177-3AD203B41FA5}">
                      <a16:colId xmlns:a16="http://schemas.microsoft.com/office/drawing/2014/main" val="96992147"/>
                    </a:ext>
                  </a:extLst>
                </a:gridCol>
                <a:gridCol w="629488">
                  <a:extLst>
                    <a:ext uri="{9D8B030D-6E8A-4147-A177-3AD203B41FA5}">
                      <a16:colId xmlns:a16="http://schemas.microsoft.com/office/drawing/2014/main" val="1301397043"/>
                    </a:ext>
                  </a:extLst>
                </a:gridCol>
                <a:gridCol w="629488">
                  <a:extLst>
                    <a:ext uri="{9D8B030D-6E8A-4147-A177-3AD203B41FA5}">
                      <a16:colId xmlns:a16="http://schemas.microsoft.com/office/drawing/2014/main" val="3773023136"/>
                    </a:ext>
                  </a:extLst>
                </a:gridCol>
                <a:gridCol w="629488">
                  <a:extLst>
                    <a:ext uri="{9D8B030D-6E8A-4147-A177-3AD203B41FA5}">
                      <a16:colId xmlns:a16="http://schemas.microsoft.com/office/drawing/2014/main" val="1816694213"/>
                    </a:ext>
                  </a:extLst>
                </a:gridCol>
                <a:gridCol w="629488">
                  <a:extLst>
                    <a:ext uri="{9D8B030D-6E8A-4147-A177-3AD203B41FA5}">
                      <a16:colId xmlns:a16="http://schemas.microsoft.com/office/drawing/2014/main" val="267047142"/>
                    </a:ext>
                  </a:extLst>
                </a:gridCol>
                <a:gridCol w="629488">
                  <a:extLst>
                    <a:ext uri="{9D8B030D-6E8A-4147-A177-3AD203B41FA5}">
                      <a16:colId xmlns:a16="http://schemas.microsoft.com/office/drawing/2014/main" val="4256222726"/>
                    </a:ext>
                  </a:extLst>
                </a:gridCol>
              </a:tblGrid>
              <a:tr h="56195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884623"/>
                  </a:ext>
                </a:extLst>
              </a:tr>
              <a:tr h="5619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41876"/>
                  </a:ext>
                </a:extLst>
              </a:tr>
              <a:tr h="5619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9434"/>
                  </a:ext>
                </a:extLst>
              </a:tr>
              <a:tr h="5619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186507"/>
                  </a:ext>
                </a:extLst>
              </a:tr>
              <a:tr h="5619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22405"/>
                  </a:ext>
                </a:extLst>
              </a:tr>
              <a:tr h="5619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433227"/>
                  </a:ext>
                </a:extLst>
              </a:tr>
              <a:tr h="5619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681631"/>
                  </a:ext>
                </a:extLst>
              </a:tr>
              <a:tr h="5619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909610"/>
                  </a:ext>
                </a:extLst>
              </a:tr>
              <a:tr h="5619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541806"/>
                  </a:ext>
                </a:extLst>
              </a:tr>
              <a:tr h="5619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08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AC19A87-3BCB-843B-477F-289F07720543}"/>
              </a:ext>
            </a:extLst>
          </p:cNvPr>
          <p:cNvSpPr txBox="1"/>
          <p:nvPr/>
        </p:nvSpPr>
        <p:spPr>
          <a:xfrm>
            <a:off x="7698658" y="1226639"/>
            <a:ext cx="449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perform minimum 3 edit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AD42E-47CB-D7FC-E4C8-3574760B6A00}"/>
              </a:ext>
            </a:extLst>
          </p:cNvPr>
          <p:cNvSpPr txBox="1"/>
          <p:nvPr/>
        </p:nvSpPr>
        <p:spPr>
          <a:xfrm>
            <a:off x="1581372" y="1807470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73EB9-CD8A-AB7F-0C8C-F2C744F42A00}"/>
              </a:ext>
            </a:extLst>
          </p:cNvPr>
          <p:cNvSpPr txBox="1"/>
          <p:nvPr/>
        </p:nvSpPr>
        <p:spPr>
          <a:xfrm>
            <a:off x="1291321" y="2017598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27DACA-0010-740E-9F27-EC539506D5C6}"/>
              </a:ext>
            </a:extLst>
          </p:cNvPr>
          <p:cNvCxnSpPr>
            <a:cxnSpLocks/>
          </p:cNvCxnSpPr>
          <p:nvPr/>
        </p:nvCxnSpPr>
        <p:spPr>
          <a:xfrm flipH="1">
            <a:off x="5689399" y="6247981"/>
            <a:ext cx="2094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5A0113-7496-3E39-05A3-596B61DF7FD7}"/>
              </a:ext>
            </a:extLst>
          </p:cNvPr>
          <p:cNvCxnSpPr>
            <a:cxnSpLocks/>
          </p:cNvCxnSpPr>
          <p:nvPr/>
        </p:nvCxnSpPr>
        <p:spPr>
          <a:xfrm flipH="1">
            <a:off x="3123847" y="4006226"/>
            <a:ext cx="4660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2BB5B1-C9B1-6F83-A8C2-B45800CBE022}"/>
              </a:ext>
            </a:extLst>
          </p:cNvPr>
          <p:cNvCxnSpPr>
            <a:cxnSpLocks/>
          </p:cNvCxnSpPr>
          <p:nvPr/>
        </p:nvCxnSpPr>
        <p:spPr>
          <a:xfrm flipH="1">
            <a:off x="3123847" y="3443329"/>
            <a:ext cx="4660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B15A767-E923-AFFA-3FB9-5AF48D4CA32F}"/>
              </a:ext>
            </a:extLst>
          </p:cNvPr>
          <p:cNvSpPr txBox="1"/>
          <p:nvPr/>
        </p:nvSpPr>
        <p:spPr>
          <a:xfrm>
            <a:off x="7875638" y="37983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O in S1 with 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BE2486-C677-E479-0ADB-28D7AED0CDC4}"/>
              </a:ext>
            </a:extLst>
          </p:cNvPr>
          <p:cNvSpPr txBox="1"/>
          <p:nvPr/>
        </p:nvSpPr>
        <p:spPr>
          <a:xfrm>
            <a:off x="7875638" y="3244334"/>
            <a:ext cx="6828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U in S1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7EA602-A3EB-525F-893A-157C4F7B839E}"/>
              </a:ext>
            </a:extLst>
          </p:cNvPr>
          <p:cNvSpPr txBox="1"/>
          <p:nvPr/>
        </p:nvSpPr>
        <p:spPr>
          <a:xfrm>
            <a:off x="7895303" y="6040086"/>
            <a:ext cx="7192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 in S1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4724EA-7262-B8CB-8A7A-CE790E134C83}"/>
              </a:ext>
            </a:extLst>
          </p:cNvPr>
          <p:cNvSpPr txBox="1"/>
          <p:nvPr/>
        </p:nvSpPr>
        <p:spPr>
          <a:xfrm>
            <a:off x="653495" y="783954"/>
            <a:ext cx="6096000" cy="885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S1= “HONDA” and S2= “HUYNDAI”.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5845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0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3 -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99DF-B2BF-0B7C-77DF-6385D1AF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7" y="814746"/>
            <a:ext cx="10515600" cy="48692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complexity?</a:t>
            </a:r>
          </a:p>
        </p:txBody>
      </p:sp>
    </p:spTree>
    <p:extLst>
      <p:ext uri="{BB962C8B-B14F-4D97-AF65-F5344CB8AC3E}">
        <p14:creationId xmlns:p14="http://schemas.microsoft.com/office/powerpoint/2010/main" val="225320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0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1 -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99DF-B2BF-0B7C-77DF-6385D1AF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06" y="714294"/>
            <a:ext cx="10515600" cy="48692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create a bad match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F4A938-82A0-28B0-CA3E-7EB7220B5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084813"/>
              </p:ext>
            </p:extLst>
          </p:nvPr>
        </p:nvGraphicFramePr>
        <p:xfrm>
          <a:off x="2069519" y="1995295"/>
          <a:ext cx="2455609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069">
                  <a:extLst>
                    <a:ext uri="{9D8B030D-6E8A-4147-A177-3AD203B41FA5}">
                      <a16:colId xmlns:a16="http://schemas.microsoft.com/office/drawing/2014/main" val="2925639627"/>
                    </a:ext>
                  </a:extLst>
                </a:gridCol>
                <a:gridCol w="415708">
                  <a:extLst>
                    <a:ext uri="{9D8B030D-6E8A-4147-A177-3AD203B41FA5}">
                      <a16:colId xmlns:a16="http://schemas.microsoft.com/office/drawing/2014/main" val="3927475323"/>
                    </a:ext>
                  </a:extLst>
                </a:gridCol>
                <a:gridCol w="415708">
                  <a:extLst>
                    <a:ext uri="{9D8B030D-6E8A-4147-A177-3AD203B41FA5}">
                      <a16:colId xmlns:a16="http://schemas.microsoft.com/office/drawing/2014/main" val="441213923"/>
                    </a:ext>
                  </a:extLst>
                </a:gridCol>
                <a:gridCol w="415708">
                  <a:extLst>
                    <a:ext uri="{9D8B030D-6E8A-4147-A177-3AD203B41FA5}">
                      <a16:colId xmlns:a16="http://schemas.microsoft.com/office/drawing/2014/main" val="3618158325"/>
                    </a:ext>
                  </a:extLst>
                </a:gridCol>
                <a:gridCol w="415708">
                  <a:extLst>
                    <a:ext uri="{9D8B030D-6E8A-4147-A177-3AD203B41FA5}">
                      <a16:colId xmlns:a16="http://schemas.microsoft.com/office/drawing/2014/main" val="2732841914"/>
                    </a:ext>
                  </a:extLst>
                </a:gridCol>
                <a:gridCol w="415708">
                  <a:extLst>
                    <a:ext uri="{9D8B030D-6E8A-4147-A177-3AD203B41FA5}">
                      <a16:colId xmlns:a16="http://schemas.microsoft.com/office/drawing/2014/main" val="2516564764"/>
                    </a:ext>
                  </a:extLst>
                </a:gridCol>
              </a:tblGrid>
              <a:tr h="32156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6215716"/>
                  </a:ext>
                </a:extLst>
              </a:tr>
              <a:tr h="32156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507445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78EB00-BE5A-2AF8-A5A1-13CC5F4A6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896451"/>
              </p:ext>
            </p:extLst>
          </p:nvPr>
        </p:nvGraphicFramePr>
        <p:xfrm>
          <a:off x="2069519" y="3214856"/>
          <a:ext cx="2455609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682">
                  <a:extLst>
                    <a:ext uri="{9D8B030D-6E8A-4147-A177-3AD203B41FA5}">
                      <a16:colId xmlns:a16="http://schemas.microsoft.com/office/drawing/2014/main" val="1703212110"/>
                    </a:ext>
                  </a:extLst>
                </a:gridCol>
                <a:gridCol w="616682">
                  <a:extLst>
                    <a:ext uri="{9D8B030D-6E8A-4147-A177-3AD203B41FA5}">
                      <a16:colId xmlns:a16="http://schemas.microsoft.com/office/drawing/2014/main" val="2536824639"/>
                    </a:ext>
                  </a:extLst>
                </a:gridCol>
                <a:gridCol w="616682">
                  <a:extLst>
                    <a:ext uri="{9D8B030D-6E8A-4147-A177-3AD203B41FA5}">
                      <a16:colId xmlns:a16="http://schemas.microsoft.com/office/drawing/2014/main" val="568679998"/>
                    </a:ext>
                  </a:extLst>
                </a:gridCol>
                <a:gridCol w="605563">
                  <a:extLst>
                    <a:ext uri="{9D8B030D-6E8A-4147-A177-3AD203B41FA5}">
                      <a16:colId xmlns:a16="http://schemas.microsoft.com/office/drawing/2014/main" val="929748161"/>
                    </a:ext>
                  </a:extLst>
                </a:gridCol>
              </a:tblGrid>
              <a:tr h="35159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47055"/>
                  </a:ext>
                </a:extLst>
              </a:tr>
              <a:tr h="35159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301569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EE916C5-DA50-4FDB-AD27-9CD3A394D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095421"/>
              </p:ext>
            </p:extLst>
          </p:nvPr>
        </p:nvGraphicFramePr>
        <p:xfrm>
          <a:off x="770840" y="1995295"/>
          <a:ext cx="1298679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8679">
                  <a:extLst>
                    <a:ext uri="{9D8B030D-6E8A-4147-A177-3AD203B41FA5}">
                      <a16:colId xmlns:a16="http://schemas.microsoft.com/office/drawing/2014/main" val="3457951356"/>
                    </a:ext>
                  </a:extLst>
                </a:gridCol>
              </a:tblGrid>
              <a:tr h="348743">
                <a:tc>
                  <a:txBody>
                    <a:bodyPr/>
                    <a:lstStyle/>
                    <a:p>
                      <a:r>
                        <a:rPr lang="en-US" dirty="0"/>
                        <a:t>Index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65514"/>
                  </a:ext>
                </a:extLst>
              </a:tr>
              <a:tr h="338038"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26386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3681507-B319-C393-A413-1E9D9134D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866555"/>
              </p:ext>
            </p:extLst>
          </p:nvPr>
        </p:nvGraphicFramePr>
        <p:xfrm>
          <a:off x="770840" y="3214856"/>
          <a:ext cx="1298679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8679">
                  <a:extLst>
                    <a:ext uri="{9D8B030D-6E8A-4147-A177-3AD203B41FA5}">
                      <a16:colId xmlns:a16="http://schemas.microsoft.com/office/drawing/2014/main" val="34579513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65514"/>
                  </a:ext>
                </a:extLst>
              </a:tr>
              <a:tr h="338038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26386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7C95E3-04F3-18EE-7B97-21439BA6ED8B}"/>
              </a:ext>
            </a:extLst>
          </p:cNvPr>
          <p:cNvSpPr txBox="1"/>
          <p:nvPr/>
        </p:nvSpPr>
        <p:spPr>
          <a:xfrm>
            <a:off x="770840" y="1418723"/>
            <a:ext cx="231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iteration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4A3B931-7A97-75FB-01DA-1559474961BD}"/>
              </a:ext>
            </a:extLst>
          </p:cNvPr>
          <p:cNvSpPr/>
          <p:nvPr/>
        </p:nvSpPr>
        <p:spPr>
          <a:xfrm rot="5400000">
            <a:off x="3803419" y="1541521"/>
            <a:ext cx="255639" cy="37726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764994F-1568-A9D0-A3E0-15D1A7D55B45}"/>
              </a:ext>
            </a:extLst>
          </p:cNvPr>
          <p:cNvSpPr/>
          <p:nvPr/>
        </p:nvSpPr>
        <p:spPr>
          <a:xfrm rot="5400000">
            <a:off x="2853785" y="2783662"/>
            <a:ext cx="255639" cy="37726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17BDAB-2A49-78A3-5BCC-9F6896AC8E2E}"/>
              </a:ext>
            </a:extLst>
          </p:cNvPr>
          <p:cNvSpPr txBox="1"/>
          <p:nvPr/>
        </p:nvSpPr>
        <p:spPr>
          <a:xfrm>
            <a:off x="671052" y="4454442"/>
            <a:ext cx="10645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skip the last character of the pattern string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C694FB79-668C-5CC4-3B09-F1E26E2CE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00152"/>
              </p:ext>
            </p:extLst>
          </p:nvPr>
        </p:nvGraphicFramePr>
        <p:xfrm>
          <a:off x="6964680" y="2403558"/>
          <a:ext cx="4713506" cy="9252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6654">
                  <a:extLst>
                    <a:ext uri="{9D8B030D-6E8A-4147-A177-3AD203B41FA5}">
                      <a16:colId xmlns:a16="http://schemas.microsoft.com/office/drawing/2014/main" val="2165716082"/>
                    </a:ext>
                  </a:extLst>
                </a:gridCol>
                <a:gridCol w="646608">
                  <a:extLst>
                    <a:ext uri="{9D8B030D-6E8A-4147-A177-3AD203B41FA5}">
                      <a16:colId xmlns:a16="http://schemas.microsoft.com/office/drawing/2014/main" val="1703212110"/>
                    </a:ext>
                  </a:extLst>
                </a:gridCol>
                <a:gridCol w="646608">
                  <a:extLst>
                    <a:ext uri="{9D8B030D-6E8A-4147-A177-3AD203B41FA5}">
                      <a16:colId xmlns:a16="http://schemas.microsoft.com/office/drawing/2014/main" val="2536824639"/>
                    </a:ext>
                  </a:extLst>
                </a:gridCol>
                <a:gridCol w="646608">
                  <a:extLst>
                    <a:ext uri="{9D8B030D-6E8A-4147-A177-3AD203B41FA5}">
                      <a16:colId xmlns:a16="http://schemas.microsoft.com/office/drawing/2014/main" val="568679998"/>
                    </a:ext>
                  </a:extLst>
                </a:gridCol>
                <a:gridCol w="1607028">
                  <a:extLst>
                    <a:ext uri="{9D8B030D-6E8A-4147-A177-3AD203B41FA5}">
                      <a16:colId xmlns:a16="http://schemas.microsoft.com/office/drawing/2014/main" val="929748161"/>
                    </a:ext>
                  </a:extLst>
                </a:gridCol>
              </a:tblGrid>
              <a:tr h="51062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</a:t>
                      </a:r>
                      <a:r>
                        <a:rPr lang="en-US" sz="1600" dirty="0"/>
                        <a:t>other character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47055"/>
                  </a:ext>
                </a:extLst>
              </a:tr>
              <a:tr h="414611"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301569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35B579E6-0C43-2C93-2E67-F94A9FE2018D}"/>
              </a:ext>
            </a:extLst>
          </p:cNvPr>
          <p:cNvSpPr/>
          <p:nvPr/>
        </p:nvSpPr>
        <p:spPr>
          <a:xfrm>
            <a:off x="5174467" y="2540018"/>
            <a:ext cx="1298679" cy="608913"/>
          </a:xfrm>
          <a:prstGeom prst="righ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794C38-F5B1-A11A-0ABA-8761FC8B61A6}"/>
              </a:ext>
            </a:extLst>
          </p:cNvPr>
          <p:cNvSpPr txBox="1"/>
          <p:nvPr/>
        </p:nvSpPr>
        <p:spPr>
          <a:xfrm>
            <a:off x="5246162" y="23006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372317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0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3 -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99DF-B2BF-0B7C-77DF-6385D1AF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7" y="814746"/>
            <a:ext cx="10515600" cy="48692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complexity?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take O(n*m) in time to find the minimum edit distance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take O(n*m) in space to save the dynamite table</a:t>
            </a:r>
          </a:p>
        </p:txBody>
      </p:sp>
    </p:spTree>
    <p:extLst>
      <p:ext uri="{BB962C8B-B14F-4D97-AF65-F5344CB8AC3E}">
        <p14:creationId xmlns:p14="http://schemas.microsoft.com/office/powerpoint/2010/main" val="2068680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0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1 -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99DF-B2BF-0B7C-77DF-6385D1AF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7" y="737419"/>
            <a:ext cx="10515600" cy="4869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pattern string in the text string</a:t>
            </a:r>
          </a:p>
          <a:p>
            <a:pPr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starting point of the pattern string in the text string)</a:t>
            </a:r>
          </a:p>
          <a:p>
            <a:pPr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pattern string with substring from index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length(pattern string) – 1 (usually compare each character of the two string from right to left)</a:t>
            </a:r>
          </a:p>
          <a:p>
            <a:pPr lvl="1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a mismatch in the two string, shift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value of the last character of the substring in the bad character table</a:t>
            </a:r>
          </a:p>
          <a:p>
            <a:pPr lvl="1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two strings matched then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index of the pattern string in the text string</a:t>
            </a:r>
          </a:p>
          <a:p>
            <a:pPr lvl="1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959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19664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1 - A</a:t>
            </a: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260C3046-BDFE-F579-9D30-836C02098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964571"/>
              </p:ext>
            </p:extLst>
          </p:nvPr>
        </p:nvGraphicFramePr>
        <p:xfrm>
          <a:off x="615172" y="4560748"/>
          <a:ext cx="4546764" cy="94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383">
                  <a:extLst>
                    <a:ext uri="{9D8B030D-6E8A-4147-A177-3AD203B41FA5}">
                      <a16:colId xmlns:a16="http://schemas.microsoft.com/office/drawing/2014/main" val="2165716082"/>
                    </a:ext>
                  </a:extLst>
                </a:gridCol>
                <a:gridCol w="623734">
                  <a:extLst>
                    <a:ext uri="{9D8B030D-6E8A-4147-A177-3AD203B41FA5}">
                      <a16:colId xmlns:a16="http://schemas.microsoft.com/office/drawing/2014/main" val="1703212110"/>
                    </a:ext>
                  </a:extLst>
                </a:gridCol>
                <a:gridCol w="623734">
                  <a:extLst>
                    <a:ext uri="{9D8B030D-6E8A-4147-A177-3AD203B41FA5}">
                      <a16:colId xmlns:a16="http://schemas.microsoft.com/office/drawing/2014/main" val="2536824639"/>
                    </a:ext>
                  </a:extLst>
                </a:gridCol>
                <a:gridCol w="623734">
                  <a:extLst>
                    <a:ext uri="{9D8B030D-6E8A-4147-A177-3AD203B41FA5}">
                      <a16:colId xmlns:a16="http://schemas.microsoft.com/office/drawing/2014/main" val="568679998"/>
                    </a:ext>
                  </a:extLst>
                </a:gridCol>
                <a:gridCol w="1550179">
                  <a:extLst>
                    <a:ext uri="{9D8B030D-6E8A-4147-A177-3AD203B41FA5}">
                      <a16:colId xmlns:a16="http://schemas.microsoft.com/office/drawing/2014/main" val="929748161"/>
                    </a:ext>
                  </a:extLst>
                </a:gridCol>
              </a:tblGrid>
              <a:tr h="527209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character</a:t>
                      </a:r>
                      <a:endParaRPr lang="en-US" sz="1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47055"/>
                  </a:ext>
                </a:extLst>
              </a:tr>
              <a:tr h="41319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301569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C34EBFC8-1957-BC38-BA46-3053D3C50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942985"/>
              </p:ext>
            </p:extLst>
          </p:nvPr>
        </p:nvGraphicFramePr>
        <p:xfrm>
          <a:off x="671052" y="2037572"/>
          <a:ext cx="36982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824">
                  <a:extLst>
                    <a:ext uri="{9D8B030D-6E8A-4147-A177-3AD203B41FA5}">
                      <a16:colId xmlns:a16="http://schemas.microsoft.com/office/drawing/2014/main" val="3791353428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3171868885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278910150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924935616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1632912852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430620977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1656365234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1291657923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779371764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329425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25337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9B24AB3-E17E-73D5-F908-CB3B8A371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138052"/>
              </p:ext>
            </p:extLst>
          </p:nvPr>
        </p:nvGraphicFramePr>
        <p:xfrm>
          <a:off x="4369292" y="2037572"/>
          <a:ext cx="36982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824">
                  <a:extLst>
                    <a:ext uri="{9D8B030D-6E8A-4147-A177-3AD203B41FA5}">
                      <a16:colId xmlns:a16="http://schemas.microsoft.com/office/drawing/2014/main" val="3791353428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3171868885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278910150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924935616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1632912852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430620977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1656365234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1291657923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779371764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329425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253376"/>
                  </a:ext>
                </a:extLst>
              </a:tr>
            </a:tbl>
          </a:graphicData>
        </a:graphic>
      </p:graphicFrame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9ED1D23B-C1CB-7C26-1234-6FD7F8EBB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708779"/>
              </p:ext>
            </p:extLst>
          </p:nvPr>
        </p:nvGraphicFramePr>
        <p:xfrm>
          <a:off x="8067532" y="2037572"/>
          <a:ext cx="11049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382624993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40925153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723215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734947"/>
                  </a:ext>
                </a:extLst>
              </a:tr>
            </a:tbl>
          </a:graphicData>
        </a:graphic>
      </p:graphicFrame>
      <p:graphicFrame>
        <p:nvGraphicFramePr>
          <p:cNvPr id="21" name="Table 17">
            <a:extLst>
              <a:ext uri="{FF2B5EF4-FFF2-40B4-BE49-F238E27FC236}">
                <a16:creationId xmlns:a16="http://schemas.microsoft.com/office/drawing/2014/main" id="{697936B7-BF25-44C5-D4AA-016094CA0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153012"/>
              </p:ext>
            </p:extLst>
          </p:nvPr>
        </p:nvGraphicFramePr>
        <p:xfrm>
          <a:off x="671052" y="3378532"/>
          <a:ext cx="22189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824">
                  <a:extLst>
                    <a:ext uri="{9D8B030D-6E8A-4147-A177-3AD203B41FA5}">
                      <a16:colId xmlns:a16="http://schemas.microsoft.com/office/drawing/2014/main" val="3791353428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3171868885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278910150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924935616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1632912852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430620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25337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7C00FE0-2A79-0344-6756-2AB180B51F0A}"/>
              </a:ext>
            </a:extLst>
          </p:cNvPr>
          <p:cNvSpPr txBox="1"/>
          <p:nvPr/>
        </p:nvSpPr>
        <p:spPr>
          <a:xfrm>
            <a:off x="690716" y="1276454"/>
            <a:ext cx="33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83F360-9DC1-EC6D-5E75-4A529EFC561D}"/>
              </a:ext>
            </a:extLst>
          </p:cNvPr>
          <p:cNvSpPr txBox="1"/>
          <p:nvPr/>
        </p:nvSpPr>
        <p:spPr>
          <a:xfrm>
            <a:off x="2554258" y="2603512"/>
            <a:ext cx="33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C629EB-1C2C-68E4-C125-DC230F3623CB}"/>
              </a:ext>
            </a:extLst>
          </p:cNvPr>
          <p:cNvSpPr txBox="1"/>
          <p:nvPr/>
        </p:nvSpPr>
        <p:spPr>
          <a:xfrm>
            <a:off x="7030066" y="4300819"/>
            <a:ext cx="4159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is the last character of the substring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bad_char_table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other character]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+ 6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EE9FC4F5-E0DB-4FD7-50A3-8BE058524153}"/>
              </a:ext>
            </a:extLst>
          </p:cNvPr>
          <p:cNvSpPr/>
          <p:nvPr/>
        </p:nvSpPr>
        <p:spPr>
          <a:xfrm>
            <a:off x="2520172" y="2986746"/>
            <a:ext cx="294967" cy="3120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22119846-894A-BC7B-71AC-D37F20522AD4}"/>
              </a:ext>
            </a:extLst>
          </p:cNvPr>
          <p:cNvSpPr/>
          <p:nvPr/>
        </p:nvSpPr>
        <p:spPr>
          <a:xfrm>
            <a:off x="690716" y="1645786"/>
            <a:ext cx="294967" cy="3120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C76DC3-1C21-5F18-E91B-447DBE562F0F}"/>
              </a:ext>
            </a:extLst>
          </p:cNvPr>
          <p:cNvSpPr txBox="1">
            <a:spLocks/>
          </p:cNvSpPr>
          <p:nvPr/>
        </p:nvSpPr>
        <p:spPr>
          <a:xfrm>
            <a:off x="550607" y="737419"/>
            <a:ext cx="10515600" cy="486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pattern string in the text string</a:t>
            </a:r>
          </a:p>
        </p:txBody>
      </p:sp>
    </p:spTree>
    <p:extLst>
      <p:ext uri="{BB962C8B-B14F-4D97-AF65-F5344CB8AC3E}">
        <p14:creationId xmlns:p14="http://schemas.microsoft.com/office/powerpoint/2010/main" val="196498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5E80-0762-9662-3B47-074957A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0"/>
            <a:ext cx="9436510" cy="814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1 - A</a:t>
            </a: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260C3046-BDFE-F579-9D30-836C02098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748455"/>
              </p:ext>
            </p:extLst>
          </p:nvPr>
        </p:nvGraphicFramePr>
        <p:xfrm>
          <a:off x="615172" y="4541084"/>
          <a:ext cx="4546764" cy="94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383">
                  <a:extLst>
                    <a:ext uri="{9D8B030D-6E8A-4147-A177-3AD203B41FA5}">
                      <a16:colId xmlns:a16="http://schemas.microsoft.com/office/drawing/2014/main" val="2165716082"/>
                    </a:ext>
                  </a:extLst>
                </a:gridCol>
                <a:gridCol w="623734">
                  <a:extLst>
                    <a:ext uri="{9D8B030D-6E8A-4147-A177-3AD203B41FA5}">
                      <a16:colId xmlns:a16="http://schemas.microsoft.com/office/drawing/2014/main" val="1703212110"/>
                    </a:ext>
                  </a:extLst>
                </a:gridCol>
                <a:gridCol w="623734">
                  <a:extLst>
                    <a:ext uri="{9D8B030D-6E8A-4147-A177-3AD203B41FA5}">
                      <a16:colId xmlns:a16="http://schemas.microsoft.com/office/drawing/2014/main" val="2536824639"/>
                    </a:ext>
                  </a:extLst>
                </a:gridCol>
                <a:gridCol w="623734">
                  <a:extLst>
                    <a:ext uri="{9D8B030D-6E8A-4147-A177-3AD203B41FA5}">
                      <a16:colId xmlns:a16="http://schemas.microsoft.com/office/drawing/2014/main" val="568679998"/>
                    </a:ext>
                  </a:extLst>
                </a:gridCol>
                <a:gridCol w="1550179">
                  <a:extLst>
                    <a:ext uri="{9D8B030D-6E8A-4147-A177-3AD203B41FA5}">
                      <a16:colId xmlns:a16="http://schemas.microsoft.com/office/drawing/2014/main" val="929748161"/>
                    </a:ext>
                  </a:extLst>
                </a:gridCol>
              </a:tblGrid>
              <a:tr h="527209"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</a:t>
                      </a:r>
                      <a:r>
                        <a:rPr lang="en-US" sz="1600" dirty="0"/>
                        <a:t>other character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47055"/>
                  </a:ext>
                </a:extLst>
              </a:tr>
              <a:tr h="413191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301569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C34EBFC8-1957-BC38-BA46-3053D3C50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08086"/>
              </p:ext>
            </p:extLst>
          </p:nvPr>
        </p:nvGraphicFramePr>
        <p:xfrm>
          <a:off x="671052" y="2017908"/>
          <a:ext cx="36982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824">
                  <a:extLst>
                    <a:ext uri="{9D8B030D-6E8A-4147-A177-3AD203B41FA5}">
                      <a16:colId xmlns:a16="http://schemas.microsoft.com/office/drawing/2014/main" val="3791353428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3171868885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278910150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924935616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1632912852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430620977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1656365234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1291657923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779371764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329425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25337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9B24AB3-E17E-73D5-F908-CB3B8A371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223797"/>
              </p:ext>
            </p:extLst>
          </p:nvPr>
        </p:nvGraphicFramePr>
        <p:xfrm>
          <a:off x="4369292" y="2017908"/>
          <a:ext cx="36982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824">
                  <a:extLst>
                    <a:ext uri="{9D8B030D-6E8A-4147-A177-3AD203B41FA5}">
                      <a16:colId xmlns:a16="http://schemas.microsoft.com/office/drawing/2014/main" val="3791353428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3171868885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278910150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924935616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1632912852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430620977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1656365234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1291657923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779371764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329425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253376"/>
                  </a:ext>
                </a:extLst>
              </a:tr>
            </a:tbl>
          </a:graphicData>
        </a:graphic>
      </p:graphicFrame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9ED1D23B-C1CB-7C26-1234-6FD7F8EBB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374780"/>
              </p:ext>
            </p:extLst>
          </p:nvPr>
        </p:nvGraphicFramePr>
        <p:xfrm>
          <a:off x="8067532" y="2017908"/>
          <a:ext cx="11049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382624993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40925153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723215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734947"/>
                  </a:ext>
                </a:extLst>
              </a:tr>
            </a:tbl>
          </a:graphicData>
        </a:graphic>
      </p:graphicFrame>
      <p:graphicFrame>
        <p:nvGraphicFramePr>
          <p:cNvPr id="21" name="Table 17">
            <a:extLst>
              <a:ext uri="{FF2B5EF4-FFF2-40B4-BE49-F238E27FC236}">
                <a16:creationId xmlns:a16="http://schemas.microsoft.com/office/drawing/2014/main" id="{697936B7-BF25-44C5-D4AA-016094CA0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526718"/>
              </p:ext>
            </p:extLst>
          </p:nvPr>
        </p:nvGraphicFramePr>
        <p:xfrm>
          <a:off x="2942992" y="3297004"/>
          <a:ext cx="22189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824">
                  <a:extLst>
                    <a:ext uri="{9D8B030D-6E8A-4147-A177-3AD203B41FA5}">
                      <a16:colId xmlns:a16="http://schemas.microsoft.com/office/drawing/2014/main" val="3791353428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3171868885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278910150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924935616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1632912852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2430620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25337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7C00FE0-2A79-0344-6756-2AB180B51F0A}"/>
              </a:ext>
            </a:extLst>
          </p:cNvPr>
          <p:cNvSpPr txBox="1"/>
          <p:nvPr/>
        </p:nvSpPr>
        <p:spPr>
          <a:xfrm>
            <a:off x="2942992" y="1286404"/>
            <a:ext cx="33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83F360-9DC1-EC6D-5E75-4A529EFC561D}"/>
              </a:ext>
            </a:extLst>
          </p:cNvPr>
          <p:cNvSpPr txBox="1"/>
          <p:nvPr/>
        </p:nvSpPr>
        <p:spPr>
          <a:xfrm>
            <a:off x="4052464" y="2547992"/>
            <a:ext cx="33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C629EB-1C2C-68E4-C125-DC230F3623CB}"/>
              </a:ext>
            </a:extLst>
          </p:cNvPr>
          <p:cNvSpPr txBox="1"/>
          <p:nvPr/>
        </p:nvSpPr>
        <p:spPr>
          <a:xfrm>
            <a:off x="7092909" y="4281155"/>
            <a:ext cx="4159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is the last character of the substring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bad_char_table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[B]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E4CF045-5C61-346B-5A9C-76009637E164}"/>
              </a:ext>
            </a:extLst>
          </p:cNvPr>
          <p:cNvSpPr/>
          <p:nvPr/>
        </p:nvSpPr>
        <p:spPr>
          <a:xfrm>
            <a:off x="4072128" y="2917324"/>
            <a:ext cx="294967" cy="3120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161EAB2F-D86F-66E0-630D-33799BFD221D}"/>
              </a:ext>
            </a:extLst>
          </p:cNvPr>
          <p:cNvSpPr/>
          <p:nvPr/>
        </p:nvSpPr>
        <p:spPr>
          <a:xfrm>
            <a:off x="2942992" y="1651144"/>
            <a:ext cx="294967" cy="3120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92256F-727C-4471-9075-C2AF38179C87}"/>
              </a:ext>
            </a:extLst>
          </p:cNvPr>
          <p:cNvSpPr txBox="1">
            <a:spLocks/>
          </p:cNvSpPr>
          <p:nvPr/>
        </p:nvSpPr>
        <p:spPr>
          <a:xfrm>
            <a:off x="550607" y="737419"/>
            <a:ext cx="10515600" cy="486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pattern string in the text string</a:t>
            </a:r>
          </a:p>
        </p:txBody>
      </p:sp>
    </p:spTree>
    <p:extLst>
      <p:ext uri="{BB962C8B-B14F-4D97-AF65-F5344CB8AC3E}">
        <p14:creationId xmlns:p14="http://schemas.microsoft.com/office/powerpoint/2010/main" val="298003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2579</TotalTime>
  <Words>5141</Words>
  <Application>Microsoft Office PowerPoint</Application>
  <PresentationFormat>Widescreen</PresentationFormat>
  <Paragraphs>2631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Computing Algorithms – 2801ICT</vt:lpstr>
      <vt:lpstr>Problem 1 - A</vt:lpstr>
      <vt:lpstr>Solution 1 - A</vt:lpstr>
      <vt:lpstr>Solution 1 - A</vt:lpstr>
      <vt:lpstr>Solution 1 - A</vt:lpstr>
      <vt:lpstr>Solution 1 - A</vt:lpstr>
      <vt:lpstr>Solution 1 - A</vt:lpstr>
      <vt:lpstr>Solution 1 - A</vt:lpstr>
      <vt:lpstr>Solution 1 - A</vt:lpstr>
      <vt:lpstr>Solution 1 - A</vt:lpstr>
      <vt:lpstr>Solution 1 - A</vt:lpstr>
      <vt:lpstr>Solution 1 - A</vt:lpstr>
      <vt:lpstr>Problem 1 - B</vt:lpstr>
      <vt:lpstr>i. 00001 </vt:lpstr>
      <vt:lpstr>ii. 10000 </vt:lpstr>
      <vt:lpstr>iii. 01010</vt:lpstr>
      <vt:lpstr>Problem 1 - C</vt:lpstr>
      <vt:lpstr>Solution 1 - C</vt:lpstr>
      <vt:lpstr>Solution 1 - C</vt:lpstr>
      <vt:lpstr>Problem 1 - D</vt:lpstr>
      <vt:lpstr>Solution 1 - D</vt:lpstr>
      <vt:lpstr>Problem 1 - E</vt:lpstr>
      <vt:lpstr>Solution 1 - E</vt:lpstr>
      <vt:lpstr>Solution 1 - E</vt:lpstr>
      <vt:lpstr>Problem 1 - F</vt:lpstr>
      <vt:lpstr>Solution 1 - F</vt:lpstr>
      <vt:lpstr>Problem 2 - A</vt:lpstr>
      <vt:lpstr>Problem 2 - A</vt:lpstr>
      <vt:lpstr>Solution 2 - A</vt:lpstr>
      <vt:lpstr>Solution 2 - A</vt:lpstr>
      <vt:lpstr>Example 2 - A</vt:lpstr>
      <vt:lpstr>Example 2 - A</vt:lpstr>
      <vt:lpstr>Example 2 - A</vt:lpstr>
      <vt:lpstr>Example 2 - A</vt:lpstr>
      <vt:lpstr>Example 2 - A</vt:lpstr>
      <vt:lpstr>Example 2 - A</vt:lpstr>
      <vt:lpstr>Problem 2 - B</vt:lpstr>
      <vt:lpstr>Solution 2 - B</vt:lpstr>
      <vt:lpstr>Solution 2 - B</vt:lpstr>
      <vt:lpstr>Solution 2 - B</vt:lpstr>
      <vt:lpstr>Problem 2 - C</vt:lpstr>
      <vt:lpstr>Solution 2 - C</vt:lpstr>
      <vt:lpstr>Problem 3 - A</vt:lpstr>
      <vt:lpstr>Solution 3 - A</vt:lpstr>
      <vt:lpstr>Problem 3 - A</vt:lpstr>
      <vt:lpstr>Solution 3 - A</vt:lpstr>
      <vt:lpstr>Solution 3 - A</vt:lpstr>
      <vt:lpstr>Example 3 - A</vt:lpstr>
      <vt:lpstr>Example 3 - A</vt:lpstr>
      <vt:lpstr>Example 3 - A</vt:lpstr>
      <vt:lpstr>Example 3 - A</vt:lpstr>
      <vt:lpstr>Example 3 - A</vt:lpstr>
      <vt:lpstr>Example 3 - A</vt:lpstr>
      <vt:lpstr>Example 3 - A</vt:lpstr>
      <vt:lpstr>Problem 3 - B</vt:lpstr>
      <vt:lpstr>Solution 3 - B</vt:lpstr>
      <vt:lpstr>Solution 3 - B</vt:lpstr>
      <vt:lpstr>Solution 3 - B</vt:lpstr>
      <vt:lpstr>Problem 3 - C</vt:lpstr>
      <vt:lpstr>Solution 3 - 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Algorithms – 2801ICT</dc:title>
  <dc:creator>do huy anh</dc:creator>
  <cp:lastModifiedBy>do huy anh</cp:lastModifiedBy>
  <cp:revision>54</cp:revision>
  <dcterms:created xsi:type="dcterms:W3CDTF">2023-04-20T08:38:59Z</dcterms:created>
  <dcterms:modified xsi:type="dcterms:W3CDTF">2023-05-04T11:03:14Z</dcterms:modified>
</cp:coreProperties>
</file>