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404" r:id="rId2"/>
    <p:sldId id="406" r:id="rId3"/>
    <p:sldId id="407" r:id="rId4"/>
    <p:sldId id="412" r:id="rId5"/>
    <p:sldId id="413" r:id="rId6"/>
    <p:sldId id="411" r:id="rId7"/>
    <p:sldId id="414" r:id="rId8"/>
    <p:sldId id="409" r:id="rId9"/>
    <p:sldId id="410" r:id="rId10"/>
    <p:sldId id="470" r:id="rId11"/>
    <p:sldId id="471" r:id="rId12"/>
    <p:sldId id="415" r:id="rId13"/>
    <p:sldId id="416" r:id="rId14"/>
    <p:sldId id="420" r:id="rId15"/>
    <p:sldId id="417" r:id="rId16"/>
    <p:sldId id="418" r:id="rId17"/>
    <p:sldId id="419" r:id="rId18"/>
    <p:sldId id="421" r:id="rId19"/>
    <p:sldId id="422" r:id="rId20"/>
    <p:sldId id="423" r:id="rId21"/>
    <p:sldId id="425" r:id="rId22"/>
    <p:sldId id="426" r:id="rId23"/>
    <p:sldId id="427" r:id="rId24"/>
    <p:sldId id="429" r:id="rId25"/>
    <p:sldId id="428"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57" r:id="rId54"/>
    <p:sldId id="458" r:id="rId55"/>
    <p:sldId id="459" r:id="rId56"/>
    <p:sldId id="460" r:id="rId57"/>
    <p:sldId id="461" r:id="rId58"/>
    <p:sldId id="462" r:id="rId59"/>
    <p:sldId id="463" r:id="rId60"/>
    <p:sldId id="464" r:id="rId61"/>
    <p:sldId id="465" r:id="rId62"/>
    <p:sldId id="466" r:id="rId63"/>
    <p:sldId id="468" r:id="rId64"/>
    <p:sldId id="46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87" autoAdjust="0"/>
    <p:restoredTop sz="68467"/>
  </p:normalViewPr>
  <p:slideViewPr>
    <p:cSldViewPr snapToGrid="0">
      <p:cViewPr varScale="1">
        <p:scale>
          <a:sx n="79" d="100"/>
          <a:sy n="79" d="100"/>
        </p:scale>
        <p:origin x="2440" y="19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5/4/23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109760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10</a:t>
            </a:fld>
            <a:endParaRPr lang="en-US"/>
          </a:p>
        </p:txBody>
      </p:sp>
    </p:spTree>
    <p:extLst>
      <p:ext uri="{BB962C8B-B14F-4D97-AF65-F5344CB8AC3E}">
        <p14:creationId xmlns:p14="http://schemas.microsoft.com/office/powerpoint/2010/main" val="4169454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11</a:t>
            </a:fld>
            <a:endParaRPr lang="en-US"/>
          </a:p>
        </p:txBody>
      </p:sp>
    </p:spTree>
    <p:extLst>
      <p:ext uri="{BB962C8B-B14F-4D97-AF65-F5344CB8AC3E}">
        <p14:creationId xmlns:p14="http://schemas.microsoft.com/office/powerpoint/2010/main" val="2473917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1952522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375167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781458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2947530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1099877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8855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2677872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42037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704772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2170964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1068083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64865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1422059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24</a:t>
            </a:fld>
            <a:endParaRPr lang="en-US"/>
          </a:p>
        </p:txBody>
      </p:sp>
    </p:spTree>
    <p:extLst>
      <p:ext uri="{BB962C8B-B14F-4D97-AF65-F5344CB8AC3E}">
        <p14:creationId xmlns:p14="http://schemas.microsoft.com/office/powerpoint/2010/main" val="1049983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25</a:t>
            </a:fld>
            <a:endParaRPr lang="en-US"/>
          </a:p>
        </p:txBody>
      </p:sp>
    </p:spTree>
    <p:extLst>
      <p:ext uri="{BB962C8B-B14F-4D97-AF65-F5344CB8AC3E}">
        <p14:creationId xmlns:p14="http://schemas.microsoft.com/office/powerpoint/2010/main" val="1130063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26</a:t>
            </a:fld>
            <a:endParaRPr lang="en-US"/>
          </a:p>
        </p:txBody>
      </p:sp>
    </p:spTree>
    <p:extLst>
      <p:ext uri="{BB962C8B-B14F-4D97-AF65-F5344CB8AC3E}">
        <p14:creationId xmlns:p14="http://schemas.microsoft.com/office/powerpoint/2010/main" val="822754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3064457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1099442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70547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1094002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133470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3140788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933754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3096652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2437995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1620754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3293445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3145019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702481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49113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377656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424201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1644147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35733675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3552389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19687747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12408340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35553098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17784577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1927415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3586194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29292349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30656985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23229664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52</a:t>
            </a:fld>
            <a:endParaRPr lang="en-US"/>
          </a:p>
        </p:txBody>
      </p:sp>
    </p:spTree>
    <p:extLst>
      <p:ext uri="{BB962C8B-B14F-4D97-AF65-F5344CB8AC3E}">
        <p14:creationId xmlns:p14="http://schemas.microsoft.com/office/powerpoint/2010/main" val="42395154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53</a:t>
            </a:fld>
            <a:endParaRPr lang="en-US"/>
          </a:p>
        </p:txBody>
      </p:sp>
    </p:spTree>
    <p:extLst>
      <p:ext uri="{BB962C8B-B14F-4D97-AF65-F5344CB8AC3E}">
        <p14:creationId xmlns:p14="http://schemas.microsoft.com/office/powerpoint/2010/main" val="13395678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54</a:t>
            </a:fld>
            <a:endParaRPr lang="en-US"/>
          </a:p>
        </p:txBody>
      </p:sp>
    </p:spTree>
    <p:extLst>
      <p:ext uri="{BB962C8B-B14F-4D97-AF65-F5344CB8AC3E}">
        <p14:creationId xmlns:p14="http://schemas.microsoft.com/office/powerpoint/2010/main" val="28085295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55</a:t>
            </a:fld>
            <a:endParaRPr lang="en-US"/>
          </a:p>
        </p:txBody>
      </p:sp>
    </p:spTree>
    <p:extLst>
      <p:ext uri="{BB962C8B-B14F-4D97-AF65-F5344CB8AC3E}">
        <p14:creationId xmlns:p14="http://schemas.microsoft.com/office/powerpoint/2010/main" val="18908555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56</a:t>
            </a:fld>
            <a:endParaRPr lang="en-US"/>
          </a:p>
        </p:txBody>
      </p:sp>
    </p:spTree>
    <p:extLst>
      <p:ext uri="{BB962C8B-B14F-4D97-AF65-F5344CB8AC3E}">
        <p14:creationId xmlns:p14="http://schemas.microsoft.com/office/powerpoint/2010/main" val="834541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57</a:t>
            </a:fld>
            <a:endParaRPr lang="en-US"/>
          </a:p>
        </p:txBody>
      </p:sp>
    </p:spTree>
    <p:extLst>
      <p:ext uri="{BB962C8B-B14F-4D97-AF65-F5344CB8AC3E}">
        <p14:creationId xmlns:p14="http://schemas.microsoft.com/office/powerpoint/2010/main" val="38066622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58</a:t>
            </a:fld>
            <a:endParaRPr lang="en-US"/>
          </a:p>
        </p:txBody>
      </p:sp>
    </p:spTree>
    <p:extLst>
      <p:ext uri="{BB962C8B-B14F-4D97-AF65-F5344CB8AC3E}">
        <p14:creationId xmlns:p14="http://schemas.microsoft.com/office/powerpoint/2010/main" val="1505527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59</a:t>
            </a:fld>
            <a:endParaRPr lang="en-US"/>
          </a:p>
        </p:txBody>
      </p:sp>
    </p:spTree>
    <p:extLst>
      <p:ext uri="{BB962C8B-B14F-4D97-AF65-F5344CB8AC3E}">
        <p14:creationId xmlns:p14="http://schemas.microsoft.com/office/powerpoint/2010/main" val="969603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16416102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60</a:t>
            </a:fld>
            <a:endParaRPr lang="en-US"/>
          </a:p>
        </p:txBody>
      </p:sp>
    </p:spTree>
    <p:extLst>
      <p:ext uri="{BB962C8B-B14F-4D97-AF65-F5344CB8AC3E}">
        <p14:creationId xmlns:p14="http://schemas.microsoft.com/office/powerpoint/2010/main" val="17908304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61</a:t>
            </a:fld>
            <a:endParaRPr lang="en-US"/>
          </a:p>
        </p:txBody>
      </p:sp>
    </p:spTree>
    <p:extLst>
      <p:ext uri="{BB962C8B-B14F-4D97-AF65-F5344CB8AC3E}">
        <p14:creationId xmlns:p14="http://schemas.microsoft.com/office/powerpoint/2010/main" val="7633519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62</a:t>
            </a:fld>
            <a:endParaRPr lang="en-US"/>
          </a:p>
        </p:txBody>
      </p:sp>
    </p:spTree>
    <p:extLst>
      <p:ext uri="{BB962C8B-B14F-4D97-AF65-F5344CB8AC3E}">
        <p14:creationId xmlns:p14="http://schemas.microsoft.com/office/powerpoint/2010/main" val="17655243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63</a:t>
            </a:fld>
            <a:endParaRPr lang="en-US"/>
          </a:p>
        </p:txBody>
      </p:sp>
    </p:spTree>
    <p:extLst>
      <p:ext uri="{BB962C8B-B14F-4D97-AF65-F5344CB8AC3E}">
        <p14:creationId xmlns:p14="http://schemas.microsoft.com/office/powerpoint/2010/main" val="3011688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64</a:t>
            </a:fld>
            <a:endParaRPr lang="en-US"/>
          </a:p>
        </p:txBody>
      </p:sp>
    </p:spTree>
    <p:extLst>
      <p:ext uri="{BB962C8B-B14F-4D97-AF65-F5344CB8AC3E}">
        <p14:creationId xmlns:p14="http://schemas.microsoft.com/office/powerpoint/2010/main" val="216190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3786054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a:t>
            </a:fld>
            <a:endParaRPr lang="en-US"/>
          </a:p>
        </p:txBody>
      </p:sp>
    </p:spTree>
    <p:extLst>
      <p:ext uri="{BB962C8B-B14F-4D97-AF65-F5344CB8AC3E}">
        <p14:creationId xmlns:p14="http://schemas.microsoft.com/office/powerpoint/2010/main" val="465663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55577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5/4/23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5/4/23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a:xfrm>
            <a:off x="-362857" y="3602037"/>
            <a:ext cx="12685486" cy="3451905"/>
          </a:xfrm>
        </p:spPr>
        <p:txBody>
          <a:bodyPr>
            <a:normAutofit/>
          </a:bodyPr>
          <a:lstStyle/>
          <a:p>
            <a:r>
              <a:rPr lang="en-US" sz="3200" i="0" dirty="0">
                <a:solidFill>
                  <a:srgbClr val="000000"/>
                </a:solidFill>
                <a:effectLst/>
              </a:rPr>
              <a:t>Geometric and Data Compression Algorithms</a:t>
            </a:r>
            <a:r>
              <a:rPr lang="en-US" sz="3200" dirty="0"/>
              <a:t> </a:t>
            </a:r>
            <a:br>
              <a:rPr lang="en-US" sz="3600" dirty="0"/>
            </a:br>
            <a:endParaRPr lang="en-US" sz="4400" dirty="0"/>
          </a:p>
        </p:txBody>
      </p:sp>
    </p:spTree>
    <p:extLst>
      <p:ext uri="{BB962C8B-B14F-4D97-AF65-F5344CB8AC3E}">
        <p14:creationId xmlns:p14="http://schemas.microsoft.com/office/powerpoint/2010/main" val="5777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7D4D80CB-EB2E-D7EB-2BE2-3F0D8E7261C3}"/>
                  </a:ext>
                </a:extLst>
              </p:cNvPr>
              <p:cNvSpPr>
                <a:spLocks noGrp="1" noChangeArrowheads="1"/>
              </p:cNvSpPr>
              <p:nvPr>
                <p:ph idx="1"/>
              </p:nvPr>
            </p:nvSpPr>
            <p:spPr bwMode="auto">
              <a:xfrm>
                <a:off x="838200" y="1104398"/>
                <a:ext cx="11201400" cy="234615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rPr>
                  <a:t>From 2 points we can find the line equation: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rPr>
                  <a:t>				ax + by + c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rPr>
                  <a:t>We can find the equation by finding out </a:t>
                </a:r>
                <a:r>
                  <a:rPr lang="en-US" altLang="en-US" dirty="0" err="1">
                    <a:latin typeface="Times New Roman" panose="02020603050405020304" pitchFamily="18" charset="0"/>
                  </a:rPr>
                  <a:t>a,b</a:t>
                </a:r>
                <a:r>
                  <a:rPr lang="en-US" altLang="en-US" dirty="0">
                    <a:latin typeface="Times New Roman" panose="02020603050405020304" pitchFamily="18" charset="0"/>
                  </a:rPr>
                  <a:t> by solve system of 2 equations</a:t>
                </a:r>
              </a:p>
              <a:p>
                <a:pPr marL="0" lvl="0" indent="0">
                  <a:lnSpc>
                    <a:spcPct val="100000"/>
                  </a:lnSpc>
                  <a:buNone/>
                </a:pPr>
                <a14:m>
                  <m:oMath xmlns:m="http://schemas.openxmlformats.org/officeDocument/2006/math">
                    <m:d>
                      <m:dPr>
                        <m:begChr m:val="{"/>
                        <m:endChr m:val=""/>
                        <m:ctrlPr>
                          <a:rPr lang="en-US" altLang="en-US" i="1" smtClean="0">
                            <a:latin typeface="Cambria Math" panose="02040503050406030204" pitchFamily="18" charset="0"/>
                          </a:rPr>
                        </m:ctrlPr>
                      </m:dPr>
                      <m:e>
                        <m:eqArr>
                          <m:eqArrPr>
                            <m:ctrlPr>
                              <a:rPr lang="en-US" altLang="en-US" i="1" smtClean="0">
                                <a:latin typeface="Cambria Math" panose="02040503050406030204" pitchFamily="18" charset="0"/>
                              </a:rPr>
                            </m:ctrlPr>
                          </m:eqArrPr>
                          <m:e>
                            <m:r>
                              <a:rPr lang="en-US" altLang="en-US" i="1">
                                <a:latin typeface="Cambria Math" panose="02040503050406030204" pitchFamily="18" charset="0"/>
                              </a:rPr>
                              <m:t>𝑎</m:t>
                            </m:r>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i="1">
                                <a:latin typeface="Cambria Math" panose="02040503050406030204" pitchFamily="18" charset="0"/>
                              </a:rPr>
                              <m:t>+</m:t>
                            </m:r>
                            <m:r>
                              <a:rPr lang="en-US" altLang="en-US" b="0" i="1" smtClean="0">
                                <a:latin typeface="Cambria Math" panose="02040503050406030204" pitchFamily="18" charset="0"/>
                              </a:rPr>
                              <m:t>𝑏</m:t>
                            </m:r>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𝑐</m:t>
                            </m:r>
                            <m:r>
                              <a:rPr lang="en-US" altLang="en-US" b="0" i="1" smtClean="0">
                                <a:latin typeface="Cambria Math" panose="02040503050406030204" pitchFamily="18" charset="0"/>
                              </a:rPr>
                              <m:t> =0</m:t>
                            </m:r>
                          </m:e>
                          <m:e>
                            <m:r>
                              <a:rPr lang="en-US" altLang="en-US" b="0" i="1" smtClean="0">
                                <a:latin typeface="Cambria Math" panose="02040503050406030204" pitchFamily="18" charset="0"/>
                              </a:rPr>
                              <m:t>𝑎</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𝑏</m:t>
                            </m:r>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a:rPr lang="en-US" altLang="en-US" i="1">
                                    <a:latin typeface="Cambria Math" panose="02040503050406030204" pitchFamily="18" charset="0"/>
                                  </a:rPr>
                                  <m:t>2</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𝑐</m:t>
                            </m:r>
                            <m:r>
                              <a:rPr lang="en-US" altLang="en-US" b="0" i="1" smtClean="0">
                                <a:latin typeface="Cambria Math" panose="02040503050406030204" pitchFamily="18" charset="0"/>
                              </a:rPr>
                              <m:t>=0</m:t>
                            </m:r>
                          </m:e>
                        </m:eqArr>
                      </m:e>
                    </m:d>
                  </m:oMath>
                </a14:m>
                <a:r>
                  <a:rPr lang="en-US" altLang="en-US" dirty="0">
                    <a:latin typeface="Times New Roman" panose="02020603050405020304" pitchFamily="18" charset="0"/>
                  </a:rPr>
                  <a:t>  with A(x</a:t>
                </a:r>
                <a:r>
                  <a:rPr lang="en-US" altLang="en-US" baseline="-25000" dirty="0">
                    <a:latin typeface="Times New Roman" panose="02020603050405020304" pitchFamily="18" charset="0"/>
                  </a:rPr>
                  <a:t>1</a:t>
                </a:r>
                <a:r>
                  <a:rPr lang="en-US" altLang="en-US" dirty="0">
                    <a:latin typeface="Times New Roman" panose="02020603050405020304" pitchFamily="18" charset="0"/>
                  </a:rPr>
                  <a:t>,y</a:t>
                </a:r>
                <a:r>
                  <a:rPr lang="en-US" altLang="en-US" baseline="-25000" dirty="0">
                    <a:latin typeface="Times New Roman" panose="02020603050405020304" pitchFamily="18" charset="0"/>
                  </a:rPr>
                  <a:t>1</a:t>
                </a:r>
                <a:r>
                  <a:rPr lang="en-US" altLang="en-US" dirty="0">
                    <a:latin typeface="Times New Roman" panose="02020603050405020304" pitchFamily="18" charset="0"/>
                  </a:rPr>
                  <a:t>) and B(x</a:t>
                </a:r>
                <a:r>
                  <a:rPr lang="en-US" altLang="en-US" baseline="-25000" dirty="0">
                    <a:latin typeface="Times New Roman" panose="02020603050405020304" pitchFamily="18" charset="0"/>
                  </a:rPr>
                  <a:t>2</a:t>
                </a:r>
                <a:r>
                  <a:rPr lang="en-US" altLang="en-US" dirty="0">
                    <a:latin typeface="Times New Roman" panose="02020603050405020304" pitchFamily="18" charset="0"/>
                  </a:rPr>
                  <a:t>,y</a:t>
                </a:r>
                <a:r>
                  <a:rPr lang="en-US" altLang="en-US" baseline="-25000" dirty="0">
                    <a:latin typeface="Times New Roman" panose="02020603050405020304" pitchFamily="18" charset="0"/>
                  </a:rPr>
                  <a:t>2</a:t>
                </a:r>
                <a:r>
                  <a:rPr lang="en-US" altLang="en-US" dirty="0">
                    <a:latin typeface="Times New Roman" panose="02020603050405020304" pitchFamily="18" charset="0"/>
                  </a:rPr>
                  <a:t>) is on the line</a:t>
                </a:r>
              </a:p>
            </p:txBody>
          </p:sp>
        </mc:Choice>
        <mc:Fallback xmlns="">
          <p:sp>
            <p:nvSpPr>
              <p:cNvPr id="4" name="Rectangle 1">
                <a:extLst>
                  <a:ext uri="{FF2B5EF4-FFF2-40B4-BE49-F238E27FC236}">
                    <a16:creationId xmlns:a16="http://schemas.microsoft.com/office/drawing/2014/main" id="{7D4D80CB-EB2E-D7EB-2BE2-3F0D8E7261C3}"/>
                  </a:ext>
                </a:extLst>
              </p:cNvPr>
              <p:cNvSpPr>
                <a:spLocks noGrp="1" noRot="1" noChangeAspect="1" noMove="1" noResize="1" noEditPoints="1" noAdjustHandles="1" noChangeArrowheads="1" noChangeShapeType="1" noTextEdit="1"/>
              </p:cNvSpPr>
              <p:nvPr>
                <p:ph idx="1"/>
              </p:nvPr>
            </p:nvSpPr>
            <p:spPr bwMode="auto">
              <a:xfrm>
                <a:off x="838200" y="1104398"/>
                <a:ext cx="11201400" cy="2346155"/>
              </a:xfrm>
              <a:prstGeom prst="rect">
                <a:avLst/>
              </a:prstGeom>
              <a:blipFill>
                <a:blip r:embed="rId3"/>
                <a:stretch>
                  <a:fillRect l="-1143" t="-2078"/>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11756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7D4D80CB-EB2E-D7EB-2BE2-3F0D8E7261C3}"/>
                  </a:ext>
                </a:extLst>
              </p:cNvPr>
              <p:cNvSpPr>
                <a:spLocks noGrp="1" noChangeArrowheads="1"/>
              </p:cNvSpPr>
              <p:nvPr>
                <p:ph idx="1"/>
              </p:nvPr>
            </p:nvSpPr>
            <p:spPr bwMode="auto">
              <a:xfrm>
                <a:off x="838200" y="1302140"/>
                <a:ext cx="11201400" cy="186769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rPr>
                  <a:t>To calculate the distance of a point C(x</a:t>
                </a:r>
                <a:r>
                  <a:rPr lang="en-US" altLang="en-US" baseline="-25000" dirty="0">
                    <a:latin typeface="Times New Roman" panose="02020603050405020304" pitchFamily="18" charset="0"/>
                  </a:rPr>
                  <a:t>0</a:t>
                </a:r>
                <a:r>
                  <a:rPr lang="en-US" altLang="en-US" dirty="0">
                    <a:latin typeface="Times New Roman" panose="02020603050405020304" pitchFamily="18" charset="0"/>
                  </a:rPr>
                  <a:t>,y</a:t>
                </a:r>
                <a:r>
                  <a:rPr lang="en-US" altLang="en-US" baseline="-25000" dirty="0">
                    <a:latin typeface="Times New Roman" panose="02020603050405020304" pitchFamily="18" charset="0"/>
                  </a:rPr>
                  <a:t>0</a:t>
                </a:r>
                <a:r>
                  <a:rPr lang="en-US" altLang="en-US" dirty="0">
                    <a:latin typeface="Times New Roman" panose="02020603050405020304" pitchFamily="18" charset="0"/>
                  </a:rPr>
                  <a:t>) through a line we can apply this formula:</a:t>
                </a:r>
              </a:p>
              <a:p>
                <a:pPr marL="0" lvl="0" indent="0">
                  <a:lnSpc>
                    <a:spcPct val="100000"/>
                  </a:lnSpc>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𝑑𝑖𝑠𝑡</m:t>
                      </m:r>
                      <m:r>
                        <a:rPr lang="en-US" altLang="en-US" b="0" i="1" smtClean="0">
                          <a:latin typeface="Cambria Math" panose="02040503050406030204" pitchFamily="18" charset="0"/>
                        </a:rPr>
                        <m:t>= </m:t>
                      </m:r>
                      <m:f>
                        <m:fPr>
                          <m:ctrlPr>
                            <a:rPr lang="en-US" altLang="en-US" b="0" i="1" smtClean="0">
                              <a:latin typeface="Cambria Math" panose="02040503050406030204" pitchFamily="18" charset="0"/>
                            </a:rPr>
                          </m:ctrlPr>
                        </m:fPr>
                        <m:num>
                          <m:d>
                            <m:dPr>
                              <m:begChr m:val="|"/>
                              <m:endChr m:val="|"/>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𝑎</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𝑏</m:t>
                              </m:r>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𝑐</m:t>
                              </m:r>
                            </m:e>
                          </m:d>
                        </m:num>
                        <m:den>
                          <m:rad>
                            <m:radPr>
                              <m:degHide m:val="on"/>
                              <m:ctrlPr>
                                <a:rPr lang="en-US" altLang="en-US" b="0" i="1" smtClean="0">
                                  <a:latin typeface="Cambria Math" panose="02040503050406030204" pitchFamily="18" charset="0"/>
                                </a:rPr>
                              </m:ctrlPr>
                            </m:radPr>
                            <m:deg/>
                            <m:e>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𝑎</m:t>
                                  </m:r>
                                </m:e>
                                <m:sup>
                                  <m:r>
                                    <a:rPr lang="en-US" altLang="en-US" b="0" i="1" smtClean="0">
                                      <a:latin typeface="Cambria Math" panose="02040503050406030204" pitchFamily="18" charset="0"/>
                                    </a:rPr>
                                    <m:t>2</m:t>
                                  </m:r>
                                </m:sup>
                              </m:sSup>
                              <m:r>
                                <a:rPr lang="en-US" altLang="en-US" b="0" i="1" smtClean="0">
                                  <a:latin typeface="Cambria Math" panose="02040503050406030204" pitchFamily="18" charset="0"/>
                                </a:rPr>
                                <m:t>+</m:t>
                              </m:r>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𝑏</m:t>
                                  </m:r>
                                </m:e>
                                <m:sup>
                                  <m:r>
                                    <a:rPr lang="en-US" altLang="en-US" i="1">
                                      <a:latin typeface="Cambria Math" panose="02040503050406030204" pitchFamily="18" charset="0"/>
                                    </a:rPr>
                                    <m:t>2</m:t>
                                  </m:r>
                                </m:sup>
                              </m:sSup>
                            </m:e>
                          </m:rad>
                        </m:den>
                      </m:f>
                    </m:oMath>
                  </m:oMathPara>
                </a14:m>
                <a:endParaRPr lang="en-US" altLang="en-US" dirty="0">
                  <a:latin typeface="Times New Roman" panose="02020603050405020304" pitchFamily="18" charset="0"/>
                </a:endParaRPr>
              </a:p>
            </p:txBody>
          </p:sp>
        </mc:Choice>
        <mc:Fallback xmlns="">
          <p:sp>
            <p:nvSpPr>
              <p:cNvPr id="4" name="Rectangle 1">
                <a:extLst>
                  <a:ext uri="{FF2B5EF4-FFF2-40B4-BE49-F238E27FC236}">
                    <a16:creationId xmlns:a16="http://schemas.microsoft.com/office/drawing/2014/main" id="{7D4D80CB-EB2E-D7EB-2BE2-3F0D8E7261C3}"/>
                  </a:ext>
                </a:extLst>
              </p:cNvPr>
              <p:cNvSpPr>
                <a:spLocks noGrp="1" noRot="1" noChangeAspect="1" noMove="1" noResize="1" noEditPoints="1" noAdjustHandles="1" noChangeArrowheads="1" noChangeShapeType="1" noTextEdit="1"/>
              </p:cNvSpPr>
              <p:nvPr>
                <p:ph idx="1"/>
              </p:nvPr>
            </p:nvSpPr>
            <p:spPr bwMode="auto">
              <a:xfrm>
                <a:off x="838200" y="1302140"/>
                <a:ext cx="11201400" cy="1867691"/>
              </a:xfrm>
              <a:prstGeom prst="rect">
                <a:avLst/>
              </a:prstGeom>
              <a:blipFill>
                <a:blip r:embed="rId3"/>
                <a:stretch>
                  <a:fillRect l="-1143" t="-2941" r="-109"/>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46958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473200"/>
            <a:ext cx="11353801" cy="4703763"/>
          </a:xfrm>
        </p:spPr>
        <p:txBody>
          <a:bodyPr>
            <a:normAutofit/>
          </a:bodyPr>
          <a:lstStyle/>
          <a:p>
            <a:pPr marL="0" indent="0">
              <a:buNone/>
            </a:pPr>
            <a:r>
              <a:rPr lang="en-US" dirty="0"/>
              <a:t>What is the best-case efficiency of </a:t>
            </a:r>
            <a:r>
              <a:rPr lang="en-US" dirty="0" err="1"/>
              <a:t>quickhull</a:t>
            </a:r>
            <a:r>
              <a:rPr lang="en-US" dirty="0"/>
              <a:t>? </a:t>
            </a:r>
            <a:br>
              <a:rPr lang="en-US" dirty="0"/>
            </a:br>
            <a:endParaRPr lang="en-US" dirty="0"/>
          </a:p>
        </p:txBody>
      </p:sp>
    </p:spTree>
    <p:extLst>
      <p:ext uri="{BB962C8B-B14F-4D97-AF65-F5344CB8AC3E}">
        <p14:creationId xmlns:p14="http://schemas.microsoft.com/office/powerpoint/2010/main" val="327102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The best case of quick hull happened when:</a:t>
            </a:r>
          </a:p>
          <a:p>
            <a:pPr marL="0" indent="0">
              <a:buNone/>
            </a:pPr>
            <a:r>
              <a:rPr lang="en-US" dirty="0"/>
              <a:t>-  Each segmentation divides the nodes evenly   </a:t>
            </a:r>
          </a:p>
          <a:p>
            <a:pPr marL="0" indent="0">
              <a:buNone/>
            </a:pPr>
            <a:r>
              <a:rPr lang="en-US" dirty="0"/>
              <a:t>-  The number of vertices on the convex hull is smaller compared to the vertices in the convex hull.  </a:t>
            </a:r>
          </a:p>
          <a:p>
            <a:pPr marL="0" indent="0">
              <a:buNone/>
            </a:pPr>
            <a:r>
              <a:rPr lang="en-US" dirty="0"/>
              <a:t>The best-case time complexity is O(</a:t>
            </a:r>
            <a:r>
              <a:rPr lang="en-US" dirty="0" err="1"/>
              <a:t>nlogn</a:t>
            </a:r>
            <a:r>
              <a:rPr lang="en-US" dirty="0"/>
              <a:t>) </a:t>
            </a:r>
          </a:p>
        </p:txBody>
      </p:sp>
    </p:spTree>
    <p:extLst>
      <p:ext uri="{BB962C8B-B14F-4D97-AF65-F5344CB8AC3E}">
        <p14:creationId xmlns:p14="http://schemas.microsoft.com/office/powerpoint/2010/main" val="93448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Example 2-B</a:t>
            </a:r>
          </a:p>
        </p:txBody>
      </p:sp>
      <p:pic>
        <p:nvPicPr>
          <p:cNvPr id="7" name="Content Placeholder 6" descr="Chart, scatter chart&#10;&#10;Description automatically generated">
            <a:extLst>
              <a:ext uri="{FF2B5EF4-FFF2-40B4-BE49-F238E27FC236}">
                <a16:creationId xmlns:a16="http://schemas.microsoft.com/office/drawing/2014/main" id="{1EA4C95A-0B51-128F-8F59-C19C676888CB}"/>
              </a:ext>
            </a:extLst>
          </p:cNvPr>
          <p:cNvPicPr>
            <a:picLocks noGrp="1" noChangeAspect="1"/>
          </p:cNvPicPr>
          <p:nvPr>
            <p:ph idx="1"/>
          </p:nvPr>
        </p:nvPicPr>
        <p:blipFill>
          <a:blip r:embed="rId3"/>
          <a:stretch>
            <a:fillRect/>
          </a:stretch>
        </p:blipFill>
        <p:spPr>
          <a:xfrm>
            <a:off x="3320142" y="1132114"/>
            <a:ext cx="5643676" cy="5643676"/>
          </a:xfrm>
        </p:spPr>
      </p:pic>
    </p:spTree>
    <p:extLst>
      <p:ext uri="{BB962C8B-B14F-4D97-AF65-F5344CB8AC3E}">
        <p14:creationId xmlns:p14="http://schemas.microsoft.com/office/powerpoint/2010/main" val="49665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473200"/>
            <a:ext cx="11353801" cy="4703763"/>
          </a:xfrm>
        </p:spPr>
        <p:txBody>
          <a:bodyPr>
            <a:normAutofit/>
          </a:bodyPr>
          <a:lstStyle/>
          <a:p>
            <a:pPr marL="0" indent="0">
              <a:buNone/>
            </a:pPr>
            <a:r>
              <a:rPr lang="en-US" dirty="0"/>
              <a:t>Give an example of solving quick hull in quadratic time?</a:t>
            </a:r>
          </a:p>
          <a:p>
            <a:pPr marL="0" indent="0">
              <a:buNone/>
            </a:pPr>
            <a:r>
              <a:rPr lang="en-US" dirty="0"/>
              <a:t> </a:t>
            </a:r>
            <a:br>
              <a:rPr lang="en-US" dirty="0"/>
            </a:br>
            <a:endParaRPr lang="en-US" dirty="0"/>
          </a:p>
        </p:txBody>
      </p:sp>
    </p:spTree>
    <p:extLst>
      <p:ext uri="{BB962C8B-B14F-4D97-AF65-F5344CB8AC3E}">
        <p14:creationId xmlns:p14="http://schemas.microsoft.com/office/powerpoint/2010/main" val="344184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2-C</a:t>
            </a:r>
          </a:p>
        </p:txBody>
      </p:sp>
      <p:sp>
        <p:nvSpPr>
          <p:cNvPr id="7" name="Content Placeholder 6">
            <a:extLst>
              <a:ext uri="{FF2B5EF4-FFF2-40B4-BE49-F238E27FC236}">
                <a16:creationId xmlns:a16="http://schemas.microsoft.com/office/drawing/2014/main" id="{F0194EB9-1CCE-3FE2-46AF-AFF3B1F1F5EB}"/>
              </a:ext>
            </a:extLst>
          </p:cNvPr>
          <p:cNvSpPr>
            <a:spLocks noGrp="1"/>
          </p:cNvSpPr>
          <p:nvPr>
            <p:ph idx="1"/>
          </p:nvPr>
        </p:nvSpPr>
        <p:spPr/>
        <p:txBody>
          <a:bodyPr/>
          <a:lstStyle/>
          <a:p>
            <a:pPr marL="0" indent="0">
              <a:buNone/>
            </a:pPr>
            <a:r>
              <a:rPr lang="en-US" dirty="0"/>
              <a:t>The worst-case time complexity of quick hull is quadratic (O(n</a:t>
            </a:r>
            <a:r>
              <a:rPr lang="en-US" baseline="30000" dirty="0"/>
              <a:t>2</a:t>
            </a:r>
            <a:r>
              <a:rPr lang="en-US" dirty="0"/>
              <a:t>)) when all points are a part of the convex set. </a:t>
            </a:r>
          </a:p>
        </p:txBody>
      </p:sp>
    </p:spTree>
    <p:extLst>
      <p:ext uri="{BB962C8B-B14F-4D97-AF65-F5344CB8AC3E}">
        <p14:creationId xmlns:p14="http://schemas.microsoft.com/office/powerpoint/2010/main" val="361698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scatter chart&#10;&#10;Description automatically generated">
            <a:extLst>
              <a:ext uri="{FF2B5EF4-FFF2-40B4-BE49-F238E27FC236}">
                <a16:creationId xmlns:a16="http://schemas.microsoft.com/office/drawing/2014/main" id="{5009E276-2E00-0631-8DE6-E42D43811811}"/>
              </a:ext>
            </a:extLst>
          </p:cNvPr>
          <p:cNvPicPr>
            <a:picLocks noGrp="1" noChangeAspect="1"/>
          </p:cNvPicPr>
          <p:nvPr>
            <p:ph idx="1"/>
          </p:nvPr>
        </p:nvPicPr>
        <p:blipFill>
          <a:blip r:embed="rId3"/>
          <a:stretch>
            <a:fillRect/>
          </a:stretch>
        </p:blipFill>
        <p:spPr>
          <a:xfrm>
            <a:off x="2322059" y="301202"/>
            <a:ext cx="7025141" cy="6556798"/>
          </a:xfrm>
        </p:spPr>
      </p:pic>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Example 2-C</a:t>
            </a:r>
          </a:p>
        </p:txBody>
      </p:sp>
    </p:spTree>
    <p:extLst>
      <p:ext uri="{BB962C8B-B14F-4D97-AF65-F5344CB8AC3E}">
        <p14:creationId xmlns:p14="http://schemas.microsoft.com/office/powerpoint/2010/main" val="2969826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473200"/>
            <a:ext cx="11353801" cy="4703763"/>
          </a:xfrm>
        </p:spPr>
        <p:txBody>
          <a:bodyPr>
            <a:normAutofit/>
          </a:bodyPr>
          <a:lstStyle/>
          <a:p>
            <a:pPr marL="0" indent="0">
              <a:buNone/>
            </a:pPr>
            <a:r>
              <a:rPr lang="en-US" b="1" dirty="0"/>
              <a:t>Construct a Huffman code for the following data</a:t>
            </a:r>
          </a:p>
          <a:p>
            <a:pPr marL="0" indent="0">
              <a:buNone/>
            </a:pPr>
            <a:endParaRPr lang="en-US" dirty="0"/>
          </a:p>
          <a:p>
            <a:pPr marL="0" indent="0">
              <a:buNone/>
            </a:pPr>
            <a:endParaRPr lang="en-US" dirty="0"/>
          </a:p>
          <a:p>
            <a:pPr marL="0" indent="0">
              <a:buNone/>
            </a:pPr>
            <a:r>
              <a:rPr lang="en-US" dirty="0"/>
              <a:t> </a:t>
            </a:r>
            <a:br>
              <a:rPr lang="en-US" dirty="0"/>
            </a:br>
            <a:endParaRPr lang="en-US" dirty="0"/>
          </a:p>
        </p:txBody>
      </p:sp>
      <p:graphicFrame>
        <p:nvGraphicFramePr>
          <p:cNvPr id="4" name="Table 4">
            <a:extLst>
              <a:ext uri="{FF2B5EF4-FFF2-40B4-BE49-F238E27FC236}">
                <a16:creationId xmlns:a16="http://schemas.microsoft.com/office/drawing/2014/main" id="{423518C9-BD2D-E711-9B83-FAF29D37007B}"/>
              </a:ext>
            </a:extLst>
          </p:cNvPr>
          <p:cNvGraphicFramePr>
            <a:graphicFrameLocks noGrp="1"/>
          </p:cNvGraphicFramePr>
          <p:nvPr>
            <p:extLst>
              <p:ext uri="{D42A27DB-BD31-4B8C-83A1-F6EECF244321}">
                <p14:modId xmlns:p14="http://schemas.microsoft.com/office/powerpoint/2010/main" val="1250148716"/>
              </p:ext>
            </p:extLst>
          </p:nvPr>
        </p:nvGraphicFramePr>
        <p:xfrm>
          <a:off x="1204686" y="2766179"/>
          <a:ext cx="10045492" cy="1776792"/>
        </p:xfrm>
        <a:graphic>
          <a:graphicData uri="http://schemas.openxmlformats.org/drawingml/2006/table">
            <a:tbl>
              <a:tblPr firstRow="1" bandRow="1">
                <a:tableStyleId>{2D5ABB26-0587-4C30-8999-92F81FD0307C}</a:tableStyleId>
              </a:tblPr>
              <a:tblGrid>
                <a:gridCol w="1576852">
                  <a:extLst>
                    <a:ext uri="{9D8B030D-6E8A-4147-A177-3AD203B41FA5}">
                      <a16:colId xmlns:a16="http://schemas.microsoft.com/office/drawing/2014/main" val="2279420995"/>
                    </a:ext>
                  </a:extLst>
                </a:gridCol>
                <a:gridCol w="1693728">
                  <a:extLst>
                    <a:ext uri="{9D8B030D-6E8A-4147-A177-3AD203B41FA5}">
                      <a16:colId xmlns:a16="http://schemas.microsoft.com/office/drawing/2014/main" val="4181679326"/>
                    </a:ext>
                  </a:extLst>
                </a:gridCol>
                <a:gridCol w="1693728">
                  <a:extLst>
                    <a:ext uri="{9D8B030D-6E8A-4147-A177-3AD203B41FA5}">
                      <a16:colId xmlns:a16="http://schemas.microsoft.com/office/drawing/2014/main" val="2139913234"/>
                    </a:ext>
                  </a:extLst>
                </a:gridCol>
                <a:gridCol w="1693728">
                  <a:extLst>
                    <a:ext uri="{9D8B030D-6E8A-4147-A177-3AD203B41FA5}">
                      <a16:colId xmlns:a16="http://schemas.microsoft.com/office/drawing/2014/main" val="127098640"/>
                    </a:ext>
                  </a:extLst>
                </a:gridCol>
                <a:gridCol w="1693728">
                  <a:extLst>
                    <a:ext uri="{9D8B030D-6E8A-4147-A177-3AD203B41FA5}">
                      <a16:colId xmlns:a16="http://schemas.microsoft.com/office/drawing/2014/main" val="27968632"/>
                    </a:ext>
                  </a:extLst>
                </a:gridCol>
                <a:gridCol w="1693728">
                  <a:extLst>
                    <a:ext uri="{9D8B030D-6E8A-4147-A177-3AD203B41FA5}">
                      <a16:colId xmlns:a16="http://schemas.microsoft.com/office/drawing/2014/main" val="3656928826"/>
                    </a:ext>
                  </a:extLst>
                </a:gridCol>
              </a:tblGrid>
              <a:tr h="888396">
                <a:tc>
                  <a:txBody>
                    <a:bodyPr/>
                    <a:lstStyle/>
                    <a:p>
                      <a:pPr algn="ctr"/>
                      <a:r>
                        <a:rPr lang="en-US" sz="2400" dirty="0">
                          <a:latin typeface="Times New Roman" panose="02020603050405020304" pitchFamily="18" charset="0"/>
                          <a:cs typeface="Times New Roman" panose="02020603050405020304" pitchFamily="18" charset="0"/>
                        </a:rPr>
                        <a:t>Symbols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0312745"/>
                  </a:ext>
                </a:extLst>
              </a:tr>
              <a:tr h="888396">
                <a:tc>
                  <a:txBody>
                    <a:bodyPr/>
                    <a:lstStyle/>
                    <a:p>
                      <a:pPr algn="ctr"/>
                      <a:r>
                        <a:rPr lang="en-US" sz="2400" dirty="0">
                          <a:latin typeface="Times New Roman" panose="02020603050405020304" pitchFamily="18" charset="0"/>
                          <a:cs typeface="Times New Roman" panose="02020603050405020304" pitchFamily="18" charset="0"/>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0377760"/>
                  </a:ext>
                </a:extLst>
              </a:tr>
            </a:tbl>
          </a:graphicData>
        </a:graphic>
      </p:graphicFrame>
    </p:spTree>
    <p:extLst>
      <p:ext uri="{BB962C8B-B14F-4D97-AF65-F5344CB8AC3E}">
        <p14:creationId xmlns:p14="http://schemas.microsoft.com/office/powerpoint/2010/main" val="1353673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a:t>
            </a:r>
          </a:p>
        </p:txBody>
      </p:sp>
      <p:sp>
        <p:nvSpPr>
          <p:cNvPr id="7" name="Content Placeholder 6">
            <a:extLst>
              <a:ext uri="{FF2B5EF4-FFF2-40B4-BE49-F238E27FC236}">
                <a16:creationId xmlns:a16="http://schemas.microsoft.com/office/drawing/2014/main" id="{32A75EB9-1F10-7CBB-2205-9BDBF311987D}"/>
              </a:ext>
            </a:extLst>
          </p:cNvPr>
          <p:cNvSpPr>
            <a:spLocks noGrp="1"/>
          </p:cNvSpPr>
          <p:nvPr>
            <p:ph idx="1"/>
          </p:nvPr>
        </p:nvSpPr>
        <p:spPr/>
        <p:txBody>
          <a:bodyPr/>
          <a:lstStyle/>
          <a:p>
            <a:pPr marL="0" indent="0">
              <a:buNone/>
            </a:pPr>
            <a:r>
              <a:rPr lang="en-US" dirty="0"/>
              <a:t>Step 1: sorted the table by frequency </a:t>
            </a:r>
          </a:p>
        </p:txBody>
      </p:sp>
      <p:graphicFrame>
        <p:nvGraphicFramePr>
          <p:cNvPr id="8" name="Table 4">
            <a:extLst>
              <a:ext uri="{FF2B5EF4-FFF2-40B4-BE49-F238E27FC236}">
                <a16:creationId xmlns:a16="http://schemas.microsoft.com/office/drawing/2014/main" id="{9A30B505-705E-E793-F86A-FFCA7DF1E27C}"/>
              </a:ext>
            </a:extLst>
          </p:cNvPr>
          <p:cNvGraphicFramePr>
            <a:graphicFrameLocks noGrp="1"/>
          </p:cNvGraphicFramePr>
          <p:nvPr>
            <p:extLst>
              <p:ext uri="{D42A27DB-BD31-4B8C-83A1-F6EECF244321}">
                <p14:modId xmlns:p14="http://schemas.microsoft.com/office/powerpoint/2010/main" val="2353861600"/>
              </p:ext>
            </p:extLst>
          </p:nvPr>
        </p:nvGraphicFramePr>
        <p:xfrm>
          <a:off x="1073254" y="2324059"/>
          <a:ext cx="10045492" cy="1501022"/>
        </p:xfrm>
        <a:graphic>
          <a:graphicData uri="http://schemas.openxmlformats.org/drawingml/2006/table">
            <a:tbl>
              <a:tblPr firstRow="1" bandRow="1">
                <a:tableStyleId>{2D5ABB26-0587-4C30-8999-92F81FD0307C}</a:tableStyleId>
              </a:tblPr>
              <a:tblGrid>
                <a:gridCol w="1576852">
                  <a:extLst>
                    <a:ext uri="{9D8B030D-6E8A-4147-A177-3AD203B41FA5}">
                      <a16:colId xmlns:a16="http://schemas.microsoft.com/office/drawing/2014/main" val="2279420995"/>
                    </a:ext>
                  </a:extLst>
                </a:gridCol>
                <a:gridCol w="1693728">
                  <a:extLst>
                    <a:ext uri="{9D8B030D-6E8A-4147-A177-3AD203B41FA5}">
                      <a16:colId xmlns:a16="http://schemas.microsoft.com/office/drawing/2014/main" val="4181679326"/>
                    </a:ext>
                  </a:extLst>
                </a:gridCol>
                <a:gridCol w="1693728">
                  <a:extLst>
                    <a:ext uri="{9D8B030D-6E8A-4147-A177-3AD203B41FA5}">
                      <a16:colId xmlns:a16="http://schemas.microsoft.com/office/drawing/2014/main" val="2139913234"/>
                    </a:ext>
                  </a:extLst>
                </a:gridCol>
                <a:gridCol w="1693728">
                  <a:extLst>
                    <a:ext uri="{9D8B030D-6E8A-4147-A177-3AD203B41FA5}">
                      <a16:colId xmlns:a16="http://schemas.microsoft.com/office/drawing/2014/main" val="127098640"/>
                    </a:ext>
                  </a:extLst>
                </a:gridCol>
                <a:gridCol w="1693728">
                  <a:extLst>
                    <a:ext uri="{9D8B030D-6E8A-4147-A177-3AD203B41FA5}">
                      <a16:colId xmlns:a16="http://schemas.microsoft.com/office/drawing/2014/main" val="27968632"/>
                    </a:ext>
                  </a:extLst>
                </a:gridCol>
                <a:gridCol w="1693728">
                  <a:extLst>
                    <a:ext uri="{9D8B030D-6E8A-4147-A177-3AD203B41FA5}">
                      <a16:colId xmlns:a16="http://schemas.microsoft.com/office/drawing/2014/main" val="3656928826"/>
                    </a:ext>
                  </a:extLst>
                </a:gridCol>
              </a:tblGrid>
              <a:tr h="750511">
                <a:tc>
                  <a:txBody>
                    <a:bodyPr/>
                    <a:lstStyle/>
                    <a:p>
                      <a:pPr algn="ctr"/>
                      <a:r>
                        <a:rPr lang="en-US" sz="2400" dirty="0">
                          <a:latin typeface="Times New Roman" panose="02020603050405020304" pitchFamily="18" charset="0"/>
                          <a:cs typeface="Times New Roman" panose="02020603050405020304" pitchFamily="18" charset="0"/>
                        </a:rPr>
                        <a:t>Symbols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0312745"/>
                  </a:ext>
                </a:extLst>
              </a:tr>
              <a:tr h="750511">
                <a:tc>
                  <a:txBody>
                    <a:bodyPr/>
                    <a:lstStyle/>
                    <a:p>
                      <a:pPr algn="ctr"/>
                      <a:r>
                        <a:rPr lang="en-US" sz="2400" dirty="0">
                          <a:latin typeface="Times New Roman" panose="02020603050405020304" pitchFamily="18" charset="0"/>
                          <a:cs typeface="Times New Roman" panose="02020603050405020304" pitchFamily="18" charset="0"/>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0377760"/>
                  </a:ext>
                </a:extLst>
              </a:tr>
            </a:tbl>
          </a:graphicData>
        </a:graphic>
      </p:graphicFrame>
      <p:graphicFrame>
        <p:nvGraphicFramePr>
          <p:cNvPr id="9" name="Table 4">
            <a:extLst>
              <a:ext uri="{FF2B5EF4-FFF2-40B4-BE49-F238E27FC236}">
                <a16:creationId xmlns:a16="http://schemas.microsoft.com/office/drawing/2014/main" id="{4054BED8-0C56-34D0-7D4D-95D25ECBABEA}"/>
              </a:ext>
            </a:extLst>
          </p:cNvPr>
          <p:cNvGraphicFramePr>
            <a:graphicFrameLocks noGrp="1"/>
          </p:cNvGraphicFramePr>
          <p:nvPr>
            <p:extLst>
              <p:ext uri="{D42A27DB-BD31-4B8C-83A1-F6EECF244321}">
                <p14:modId xmlns:p14="http://schemas.microsoft.com/office/powerpoint/2010/main" val="1872510343"/>
              </p:ext>
            </p:extLst>
          </p:nvPr>
        </p:nvGraphicFramePr>
        <p:xfrm>
          <a:off x="1073254" y="4805323"/>
          <a:ext cx="10045492" cy="1501022"/>
        </p:xfrm>
        <a:graphic>
          <a:graphicData uri="http://schemas.openxmlformats.org/drawingml/2006/table">
            <a:tbl>
              <a:tblPr firstRow="1" bandRow="1">
                <a:tableStyleId>{2D5ABB26-0587-4C30-8999-92F81FD0307C}</a:tableStyleId>
              </a:tblPr>
              <a:tblGrid>
                <a:gridCol w="1576852">
                  <a:extLst>
                    <a:ext uri="{9D8B030D-6E8A-4147-A177-3AD203B41FA5}">
                      <a16:colId xmlns:a16="http://schemas.microsoft.com/office/drawing/2014/main" val="2279420995"/>
                    </a:ext>
                  </a:extLst>
                </a:gridCol>
                <a:gridCol w="1693728">
                  <a:extLst>
                    <a:ext uri="{9D8B030D-6E8A-4147-A177-3AD203B41FA5}">
                      <a16:colId xmlns:a16="http://schemas.microsoft.com/office/drawing/2014/main" val="4181679326"/>
                    </a:ext>
                  </a:extLst>
                </a:gridCol>
                <a:gridCol w="1693728">
                  <a:extLst>
                    <a:ext uri="{9D8B030D-6E8A-4147-A177-3AD203B41FA5}">
                      <a16:colId xmlns:a16="http://schemas.microsoft.com/office/drawing/2014/main" val="2139913234"/>
                    </a:ext>
                  </a:extLst>
                </a:gridCol>
                <a:gridCol w="1693728">
                  <a:extLst>
                    <a:ext uri="{9D8B030D-6E8A-4147-A177-3AD203B41FA5}">
                      <a16:colId xmlns:a16="http://schemas.microsoft.com/office/drawing/2014/main" val="127098640"/>
                    </a:ext>
                  </a:extLst>
                </a:gridCol>
                <a:gridCol w="1693728">
                  <a:extLst>
                    <a:ext uri="{9D8B030D-6E8A-4147-A177-3AD203B41FA5}">
                      <a16:colId xmlns:a16="http://schemas.microsoft.com/office/drawing/2014/main" val="27968632"/>
                    </a:ext>
                  </a:extLst>
                </a:gridCol>
                <a:gridCol w="1693728">
                  <a:extLst>
                    <a:ext uri="{9D8B030D-6E8A-4147-A177-3AD203B41FA5}">
                      <a16:colId xmlns:a16="http://schemas.microsoft.com/office/drawing/2014/main" val="3656928826"/>
                    </a:ext>
                  </a:extLst>
                </a:gridCol>
              </a:tblGrid>
              <a:tr h="750511">
                <a:tc>
                  <a:txBody>
                    <a:bodyPr/>
                    <a:lstStyle/>
                    <a:p>
                      <a:pPr algn="ctr"/>
                      <a:r>
                        <a:rPr lang="en-US" sz="2400" dirty="0">
                          <a:latin typeface="Times New Roman" panose="02020603050405020304" pitchFamily="18" charset="0"/>
                          <a:cs typeface="Times New Roman" panose="02020603050405020304" pitchFamily="18" charset="0"/>
                        </a:rPr>
                        <a:t>Symbols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0312745"/>
                  </a:ext>
                </a:extLst>
              </a:tr>
              <a:tr h="750511">
                <a:tc>
                  <a:txBody>
                    <a:bodyPr/>
                    <a:lstStyle/>
                    <a:p>
                      <a:pPr algn="ctr"/>
                      <a:r>
                        <a:rPr lang="en-US" sz="2400" dirty="0">
                          <a:latin typeface="Times New Roman" panose="02020603050405020304" pitchFamily="18" charset="0"/>
                          <a:cs typeface="Times New Roman" panose="02020603050405020304" pitchFamily="18" charset="0"/>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0377760"/>
                  </a:ext>
                </a:extLst>
              </a:tr>
            </a:tbl>
          </a:graphicData>
        </a:graphic>
      </p:graphicFrame>
      <p:sp>
        <p:nvSpPr>
          <p:cNvPr id="10" name="Arrow: Down 9">
            <a:extLst>
              <a:ext uri="{FF2B5EF4-FFF2-40B4-BE49-F238E27FC236}">
                <a16:creationId xmlns:a16="http://schemas.microsoft.com/office/drawing/2014/main" id="{2D70408B-C3D8-C60F-CC3E-5EA8DBE9F27C}"/>
              </a:ext>
            </a:extLst>
          </p:cNvPr>
          <p:cNvSpPr/>
          <p:nvPr/>
        </p:nvSpPr>
        <p:spPr>
          <a:xfrm>
            <a:off x="5747657" y="3965689"/>
            <a:ext cx="638628" cy="6990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75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473200"/>
            <a:ext cx="10976429" cy="4703763"/>
          </a:xfrm>
        </p:spPr>
        <p:txBody>
          <a:bodyPr>
            <a:normAutofit/>
          </a:bodyPr>
          <a:lstStyle/>
          <a:p>
            <a:pPr marL="0" indent="0">
              <a:buNone/>
            </a:pPr>
            <a:r>
              <a:rPr lang="en-US" sz="2400" b="0" i="0" dirty="0">
                <a:solidFill>
                  <a:srgbClr val="000000"/>
                </a:solidFill>
                <a:effectLst/>
              </a:rPr>
              <a:t>Consider the version of the divide-and-conquer two-dimensional closest-pair algorithm in which, instead of presorting input set P, we simply sort each of the two sets </a:t>
            </a:r>
            <a:r>
              <a:rPr lang="en-US" sz="2400" b="0" i="0" dirty="0" err="1">
                <a:solidFill>
                  <a:srgbClr val="000000"/>
                </a:solidFill>
                <a:effectLst/>
              </a:rPr>
              <a:t>P</a:t>
            </a:r>
            <a:r>
              <a:rPr lang="en-US" sz="2400" b="0" i="0" baseline="-25000" dirty="0" err="1">
                <a:solidFill>
                  <a:srgbClr val="000000"/>
                </a:solidFill>
                <a:effectLst/>
              </a:rPr>
              <a:t>r</a:t>
            </a:r>
            <a:r>
              <a:rPr lang="en-US" sz="2400" b="0" i="0" dirty="0">
                <a:solidFill>
                  <a:srgbClr val="000000"/>
                </a:solidFill>
                <a:effectLst/>
              </a:rPr>
              <a:t> and P</a:t>
            </a:r>
            <a:r>
              <a:rPr lang="en-US" sz="2400" b="0" i="0" baseline="-25000" dirty="0">
                <a:solidFill>
                  <a:srgbClr val="000000"/>
                </a:solidFill>
                <a:effectLst/>
              </a:rPr>
              <a:t>l</a:t>
            </a:r>
            <a:r>
              <a:rPr lang="en-US" sz="2400" b="0" i="0" dirty="0">
                <a:solidFill>
                  <a:srgbClr val="000000"/>
                </a:solidFill>
                <a:effectLst/>
              </a:rPr>
              <a:t> in nondecreasing order of their y coordinates on each recursive call. Assuming that sorting is done by </a:t>
            </a:r>
            <a:r>
              <a:rPr lang="en-US" sz="2400" b="0" i="0" dirty="0" err="1">
                <a:solidFill>
                  <a:srgbClr val="000000"/>
                </a:solidFill>
                <a:effectLst/>
              </a:rPr>
              <a:t>mergesort</a:t>
            </a:r>
            <a:r>
              <a:rPr lang="en-US" sz="2400" b="0" i="0" dirty="0">
                <a:solidFill>
                  <a:srgbClr val="000000"/>
                </a:solidFill>
                <a:effectLst/>
              </a:rPr>
              <a:t>, set up a recurrence relation for the running time in the worst case and solve it for n = 2</a:t>
            </a:r>
            <a:r>
              <a:rPr lang="en-US" sz="2400" b="0" i="0" baseline="30000" dirty="0">
                <a:solidFill>
                  <a:srgbClr val="000000"/>
                </a:solidFill>
                <a:effectLst/>
              </a:rPr>
              <a:t>k</a:t>
            </a:r>
            <a:r>
              <a:rPr lang="en-US" sz="2400" b="0" i="0" dirty="0">
                <a:solidFill>
                  <a:srgbClr val="000000"/>
                </a:solidFill>
                <a:effectLst/>
              </a:rPr>
              <a:t>.</a:t>
            </a:r>
            <a:r>
              <a:rPr lang="en-US" sz="2400" dirty="0"/>
              <a:t> </a:t>
            </a:r>
            <a:br>
              <a:rPr lang="en-US" sz="2400" dirty="0"/>
            </a:br>
            <a:endParaRPr lang="en-US" sz="2400" dirty="0"/>
          </a:p>
        </p:txBody>
      </p:sp>
    </p:spTree>
    <p:extLst>
      <p:ext uri="{BB962C8B-B14F-4D97-AF65-F5344CB8AC3E}">
        <p14:creationId xmlns:p14="http://schemas.microsoft.com/office/powerpoint/2010/main" val="1785700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a:t>
            </a:r>
          </a:p>
        </p:txBody>
      </p:sp>
      <p:sp>
        <p:nvSpPr>
          <p:cNvPr id="7" name="Content Placeholder 6">
            <a:extLst>
              <a:ext uri="{FF2B5EF4-FFF2-40B4-BE49-F238E27FC236}">
                <a16:creationId xmlns:a16="http://schemas.microsoft.com/office/drawing/2014/main" id="{32A75EB9-1F10-7CBB-2205-9BDBF311987D}"/>
              </a:ext>
            </a:extLst>
          </p:cNvPr>
          <p:cNvSpPr>
            <a:spLocks noGrp="1"/>
          </p:cNvSpPr>
          <p:nvPr>
            <p:ph idx="1"/>
          </p:nvPr>
        </p:nvSpPr>
        <p:spPr/>
        <p:txBody>
          <a:bodyPr/>
          <a:lstStyle/>
          <a:p>
            <a:pPr marL="0" indent="0">
              <a:buNone/>
            </a:pPr>
            <a:r>
              <a:rPr lang="en-US" dirty="0"/>
              <a:t>Step 2: Construct the tree by the bottom-up manner</a:t>
            </a:r>
          </a:p>
        </p:txBody>
      </p:sp>
      <p:graphicFrame>
        <p:nvGraphicFramePr>
          <p:cNvPr id="3" name="Table 3">
            <a:extLst>
              <a:ext uri="{FF2B5EF4-FFF2-40B4-BE49-F238E27FC236}">
                <a16:creationId xmlns:a16="http://schemas.microsoft.com/office/drawing/2014/main" id="{BC33BB9A-298F-F885-FD33-CC2A1EBD23D1}"/>
              </a:ext>
            </a:extLst>
          </p:cNvPr>
          <p:cNvGraphicFramePr>
            <a:graphicFrameLocks noGrp="1"/>
          </p:cNvGraphicFramePr>
          <p:nvPr>
            <p:extLst>
              <p:ext uri="{D42A27DB-BD31-4B8C-83A1-F6EECF244321}">
                <p14:modId xmlns:p14="http://schemas.microsoft.com/office/powerpoint/2010/main" val="2976943782"/>
              </p:ext>
            </p:extLst>
          </p:nvPr>
        </p:nvGraphicFramePr>
        <p:xfrm>
          <a:off x="330199" y="2203231"/>
          <a:ext cx="3327400" cy="4381411"/>
        </p:xfrm>
        <a:graphic>
          <a:graphicData uri="http://schemas.openxmlformats.org/drawingml/2006/table">
            <a:tbl>
              <a:tblPr firstRow="1" bandRow="1">
                <a:tableStyleId>{5940675A-B579-460E-94D1-54222C63F5DA}</a:tableStyleId>
              </a:tblPr>
              <a:tblGrid>
                <a:gridCol w="1663700">
                  <a:extLst>
                    <a:ext uri="{9D8B030D-6E8A-4147-A177-3AD203B41FA5}">
                      <a16:colId xmlns:a16="http://schemas.microsoft.com/office/drawing/2014/main" val="3083869250"/>
                    </a:ext>
                  </a:extLst>
                </a:gridCol>
                <a:gridCol w="1663700">
                  <a:extLst>
                    <a:ext uri="{9D8B030D-6E8A-4147-A177-3AD203B41FA5}">
                      <a16:colId xmlns:a16="http://schemas.microsoft.com/office/drawing/2014/main" val="1550418728"/>
                    </a:ext>
                  </a:extLst>
                </a:gridCol>
              </a:tblGrid>
              <a:tr h="703006">
                <a:tc>
                  <a:txBody>
                    <a:bodyPr/>
                    <a:lstStyle/>
                    <a:p>
                      <a:pPr algn="ctr"/>
                      <a:r>
                        <a:rPr lang="en-US" sz="2400" dirty="0">
                          <a:latin typeface="Times New Roman" panose="02020603050405020304" pitchFamily="18" charset="0"/>
                          <a:cs typeface="Times New Roman" panose="02020603050405020304" pitchFamily="18" charset="0"/>
                        </a:rPr>
                        <a:t>Character </a:t>
                      </a:r>
                    </a:p>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Frequency</a:t>
                      </a:r>
                    </a:p>
                  </a:txBody>
                  <a:tcPr/>
                </a:tc>
                <a:extLst>
                  <a:ext uri="{0D108BD9-81ED-4DB2-BD59-A6C34878D82A}">
                    <a16:rowId xmlns:a16="http://schemas.microsoft.com/office/drawing/2014/main" val="519141128"/>
                  </a:ext>
                </a:extLst>
              </a:tr>
              <a:tr h="703006">
                <a:tc>
                  <a:txBody>
                    <a:bodyPr/>
                    <a:lstStyle/>
                    <a:p>
                      <a:pPr algn="ctr"/>
                      <a:r>
                        <a:rPr lang="en-US" sz="2400" dirty="0">
                          <a:latin typeface="Times New Roman" panose="02020603050405020304" pitchFamily="18" charset="0"/>
                          <a:cs typeface="Times New Roman" panose="02020603050405020304" pitchFamily="18" charset="0"/>
                        </a:rPr>
                        <a:t>B</a:t>
                      </a:r>
                    </a:p>
                  </a:txBody>
                  <a:tcPr>
                    <a:solidFill>
                      <a:schemeClr val="accent1">
                        <a:lumMod val="60000"/>
                        <a:lumOff val="4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0.1</a:t>
                      </a:r>
                    </a:p>
                  </a:txBody>
                  <a:tcPr>
                    <a:solidFill>
                      <a:schemeClr val="accent1">
                        <a:lumMod val="60000"/>
                        <a:lumOff val="40000"/>
                      </a:schemeClr>
                    </a:solidFill>
                  </a:tcPr>
                </a:tc>
                <a:extLst>
                  <a:ext uri="{0D108BD9-81ED-4DB2-BD59-A6C34878D82A}">
                    <a16:rowId xmlns:a16="http://schemas.microsoft.com/office/drawing/2014/main" val="3593375899"/>
                  </a:ext>
                </a:extLst>
              </a:tr>
              <a:tr h="746427">
                <a:tc>
                  <a:txBody>
                    <a:bodyPr/>
                    <a:lstStyle/>
                    <a:p>
                      <a:pPr algn="ctr"/>
                      <a:r>
                        <a:rPr lang="en-US" sz="2400" dirty="0">
                          <a:latin typeface="Times New Roman" panose="02020603050405020304" pitchFamily="18" charset="0"/>
                          <a:cs typeface="Times New Roman" panose="02020603050405020304" pitchFamily="18" charset="0"/>
                        </a:rPr>
                        <a:t>D</a:t>
                      </a:r>
                    </a:p>
                  </a:txBody>
                  <a:tcPr>
                    <a:solidFill>
                      <a:schemeClr val="accent1">
                        <a:lumMod val="60000"/>
                        <a:lumOff val="4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0.15</a:t>
                      </a:r>
                    </a:p>
                  </a:txBody>
                  <a:tcPr>
                    <a:solidFill>
                      <a:schemeClr val="accent1">
                        <a:lumMod val="60000"/>
                        <a:lumOff val="40000"/>
                      </a:schemeClr>
                    </a:solidFill>
                  </a:tcPr>
                </a:tc>
                <a:extLst>
                  <a:ext uri="{0D108BD9-81ED-4DB2-BD59-A6C34878D82A}">
                    <a16:rowId xmlns:a16="http://schemas.microsoft.com/office/drawing/2014/main" val="2324849476"/>
                  </a:ext>
                </a:extLst>
              </a:tr>
              <a:tr h="703006">
                <a:tc>
                  <a:txBody>
                    <a:bodyPr/>
                    <a:lstStyle/>
                    <a:p>
                      <a:pPr algn="ctr"/>
                      <a:r>
                        <a:rPr lang="en-US" sz="2400" dirty="0">
                          <a:latin typeface="Times New Roman" panose="02020603050405020304" pitchFamily="18" charset="0"/>
                          <a:cs typeface="Times New Roman" panose="02020603050405020304" pitchFamily="18" charset="0"/>
                        </a:rPr>
                        <a:t>_</a:t>
                      </a:r>
                    </a:p>
                  </a:txBody>
                  <a:tcPr/>
                </a:tc>
                <a:tc>
                  <a:txBody>
                    <a:bodyPr/>
                    <a:lstStyle/>
                    <a:p>
                      <a:pPr algn="ctr"/>
                      <a:r>
                        <a:rPr lang="en-US" sz="2400" dirty="0">
                          <a:latin typeface="Times New Roman" panose="02020603050405020304" pitchFamily="18" charset="0"/>
                          <a:cs typeface="Times New Roman" panose="02020603050405020304" pitchFamily="18" charset="0"/>
                        </a:rPr>
                        <a:t>0.15</a:t>
                      </a:r>
                    </a:p>
                  </a:txBody>
                  <a:tcPr/>
                </a:tc>
                <a:extLst>
                  <a:ext uri="{0D108BD9-81ED-4DB2-BD59-A6C34878D82A}">
                    <a16:rowId xmlns:a16="http://schemas.microsoft.com/office/drawing/2014/main" val="3951977219"/>
                  </a:ext>
                </a:extLst>
              </a:tr>
              <a:tr h="703006">
                <a:tc>
                  <a:txBody>
                    <a:bodyPr/>
                    <a:lstStyle/>
                    <a:p>
                      <a:pPr algn="ctr"/>
                      <a:r>
                        <a:rPr lang="en-US" sz="2400" dirty="0">
                          <a:latin typeface="Times New Roman" panose="02020603050405020304" pitchFamily="18" charset="0"/>
                          <a:cs typeface="Times New Roman" panose="02020603050405020304" pitchFamily="18" charset="0"/>
                        </a:rPr>
                        <a:t>C</a:t>
                      </a:r>
                    </a:p>
                  </a:txBody>
                  <a:tcPr/>
                </a:tc>
                <a:tc>
                  <a:txBody>
                    <a:bodyPr/>
                    <a:lstStyle/>
                    <a:p>
                      <a:pPr algn="ctr"/>
                      <a:r>
                        <a:rPr lang="en-US" sz="2400" dirty="0">
                          <a:latin typeface="Times New Roman" panose="02020603050405020304" pitchFamily="18" charset="0"/>
                          <a:cs typeface="Times New Roman" panose="02020603050405020304" pitchFamily="18" charset="0"/>
                        </a:rPr>
                        <a:t>0.2</a:t>
                      </a:r>
                    </a:p>
                  </a:txBody>
                  <a:tcPr/>
                </a:tc>
                <a:extLst>
                  <a:ext uri="{0D108BD9-81ED-4DB2-BD59-A6C34878D82A}">
                    <a16:rowId xmlns:a16="http://schemas.microsoft.com/office/drawing/2014/main" val="1043642457"/>
                  </a:ext>
                </a:extLst>
              </a:tr>
              <a:tr h="703006">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0.4</a:t>
                      </a:r>
                    </a:p>
                  </a:txBody>
                  <a:tcPr/>
                </a:tc>
                <a:extLst>
                  <a:ext uri="{0D108BD9-81ED-4DB2-BD59-A6C34878D82A}">
                    <a16:rowId xmlns:a16="http://schemas.microsoft.com/office/drawing/2014/main" val="3540032399"/>
                  </a:ext>
                </a:extLst>
              </a:tr>
            </a:tbl>
          </a:graphicData>
        </a:graphic>
      </p:graphicFrame>
      <p:sp>
        <p:nvSpPr>
          <p:cNvPr id="4" name="Oval 3">
            <a:extLst>
              <a:ext uri="{FF2B5EF4-FFF2-40B4-BE49-F238E27FC236}">
                <a16:creationId xmlns:a16="http://schemas.microsoft.com/office/drawing/2014/main" id="{152D147D-5207-9D40-4F92-AD603E737E41}"/>
              </a:ext>
            </a:extLst>
          </p:cNvPr>
          <p:cNvSpPr/>
          <p:nvPr/>
        </p:nvSpPr>
        <p:spPr>
          <a:xfrm>
            <a:off x="8338948" y="4937689"/>
            <a:ext cx="1267239" cy="12392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5" name="Oval 4">
            <a:extLst>
              <a:ext uri="{FF2B5EF4-FFF2-40B4-BE49-F238E27FC236}">
                <a16:creationId xmlns:a16="http://schemas.microsoft.com/office/drawing/2014/main" id="{6244AA77-F02D-C767-426C-D5D4827B6999}"/>
              </a:ext>
            </a:extLst>
          </p:cNvPr>
          <p:cNvSpPr/>
          <p:nvPr/>
        </p:nvSpPr>
        <p:spPr>
          <a:xfrm>
            <a:off x="10817205" y="4935726"/>
            <a:ext cx="1170215" cy="12412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6" name="Oval 5">
            <a:extLst>
              <a:ext uri="{FF2B5EF4-FFF2-40B4-BE49-F238E27FC236}">
                <a16:creationId xmlns:a16="http://schemas.microsoft.com/office/drawing/2014/main" id="{29CD3F2B-090F-A813-D0FD-4CE4877AEB4A}"/>
              </a:ext>
            </a:extLst>
          </p:cNvPr>
          <p:cNvSpPr/>
          <p:nvPr/>
        </p:nvSpPr>
        <p:spPr>
          <a:xfrm>
            <a:off x="9145812" y="3073114"/>
            <a:ext cx="1841501" cy="12106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12" name="Straight Arrow Connector 11">
            <a:extLst>
              <a:ext uri="{FF2B5EF4-FFF2-40B4-BE49-F238E27FC236}">
                <a16:creationId xmlns:a16="http://schemas.microsoft.com/office/drawing/2014/main" id="{EF74A5F4-163A-01AC-4D97-E0A8BED25772}"/>
              </a:ext>
            </a:extLst>
          </p:cNvPr>
          <p:cNvCxnSpPr>
            <a:stCxn id="4" idx="0"/>
            <a:endCxn id="6" idx="4"/>
          </p:cNvCxnSpPr>
          <p:nvPr/>
        </p:nvCxnSpPr>
        <p:spPr>
          <a:xfrm flipV="1">
            <a:off x="8972568" y="4283737"/>
            <a:ext cx="1093995" cy="65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528EAA-E090-EA5F-98C5-6DFB677B4498}"/>
              </a:ext>
            </a:extLst>
          </p:cNvPr>
          <p:cNvCxnSpPr>
            <a:stCxn id="5" idx="0"/>
            <a:endCxn id="6" idx="4"/>
          </p:cNvCxnSpPr>
          <p:nvPr/>
        </p:nvCxnSpPr>
        <p:spPr>
          <a:xfrm flipH="1" flipV="1">
            <a:off x="10066563" y="4283737"/>
            <a:ext cx="1335750" cy="65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06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a:t>
            </a:r>
          </a:p>
        </p:txBody>
      </p:sp>
      <p:sp>
        <p:nvSpPr>
          <p:cNvPr id="7" name="Content Placeholder 6">
            <a:extLst>
              <a:ext uri="{FF2B5EF4-FFF2-40B4-BE49-F238E27FC236}">
                <a16:creationId xmlns:a16="http://schemas.microsoft.com/office/drawing/2014/main" id="{32A75EB9-1F10-7CBB-2205-9BDBF311987D}"/>
              </a:ext>
            </a:extLst>
          </p:cNvPr>
          <p:cNvSpPr>
            <a:spLocks noGrp="1"/>
          </p:cNvSpPr>
          <p:nvPr>
            <p:ph idx="1"/>
          </p:nvPr>
        </p:nvSpPr>
        <p:spPr/>
        <p:txBody>
          <a:bodyPr/>
          <a:lstStyle/>
          <a:p>
            <a:pPr marL="0" indent="0">
              <a:buNone/>
            </a:pPr>
            <a:r>
              <a:rPr lang="en-US" dirty="0"/>
              <a:t>Step 2: Construct the tree by the bottom-up manner</a:t>
            </a:r>
          </a:p>
        </p:txBody>
      </p:sp>
      <p:graphicFrame>
        <p:nvGraphicFramePr>
          <p:cNvPr id="3" name="Table 3">
            <a:extLst>
              <a:ext uri="{FF2B5EF4-FFF2-40B4-BE49-F238E27FC236}">
                <a16:creationId xmlns:a16="http://schemas.microsoft.com/office/drawing/2014/main" id="{BC33BB9A-298F-F885-FD33-CC2A1EBD23D1}"/>
              </a:ext>
            </a:extLst>
          </p:cNvPr>
          <p:cNvGraphicFramePr>
            <a:graphicFrameLocks noGrp="1"/>
          </p:cNvGraphicFramePr>
          <p:nvPr>
            <p:extLst>
              <p:ext uri="{D42A27DB-BD31-4B8C-83A1-F6EECF244321}">
                <p14:modId xmlns:p14="http://schemas.microsoft.com/office/powerpoint/2010/main" val="1142490575"/>
              </p:ext>
            </p:extLst>
          </p:nvPr>
        </p:nvGraphicFramePr>
        <p:xfrm>
          <a:off x="330199" y="2203231"/>
          <a:ext cx="3327400" cy="3678405"/>
        </p:xfrm>
        <a:graphic>
          <a:graphicData uri="http://schemas.openxmlformats.org/drawingml/2006/table">
            <a:tbl>
              <a:tblPr firstRow="1" bandRow="1">
                <a:tableStyleId>{5940675A-B579-460E-94D1-54222C63F5DA}</a:tableStyleId>
              </a:tblPr>
              <a:tblGrid>
                <a:gridCol w="1663700">
                  <a:extLst>
                    <a:ext uri="{9D8B030D-6E8A-4147-A177-3AD203B41FA5}">
                      <a16:colId xmlns:a16="http://schemas.microsoft.com/office/drawing/2014/main" val="3083869250"/>
                    </a:ext>
                  </a:extLst>
                </a:gridCol>
                <a:gridCol w="1663700">
                  <a:extLst>
                    <a:ext uri="{9D8B030D-6E8A-4147-A177-3AD203B41FA5}">
                      <a16:colId xmlns:a16="http://schemas.microsoft.com/office/drawing/2014/main" val="1550418728"/>
                    </a:ext>
                  </a:extLst>
                </a:gridCol>
              </a:tblGrid>
              <a:tr h="703006">
                <a:tc>
                  <a:txBody>
                    <a:bodyPr/>
                    <a:lstStyle/>
                    <a:p>
                      <a:pPr algn="ctr"/>
                      <a:r>
                        <a:rPr lang="en-US" sz="2400" dirty="0">
                          <a:latin typeface="Times New Roman" panose="02020603050405020304" pitchFamily="18" charset="0"/>
                          <a:cs typeface="Times New Roman" panose="02020603050405020304" pitchFamily="18" charset="0"/>
                        </a:rPr>
                        <a:t>Character </a:t>
                      </a:r>
                    </a:p>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Frequency</a:t>
                      </a:r>
                    </a:p>
                  </a:txBody>
                  <a:tcPr/>
                </a:tc>
                <a:extLst>
                  <a:ext uri="{0D108BD9-81ED-4DB2-BD59-A6C34878D82A}">
                    <a16:rowId xmlns:a16="http://schemas.microsoft.com/office/drawing/2014/main" val="519141128"/>
                  </a:ext>
                </a:extLst>
              </a:tr>
              <a:tr h="703006">
                <a:tc>
                  <a:txBody>
                    <a:bodyPr/>
                    <a:lstStyle/>
                    <a:p>
                      <a:pPr algn="ctr"/>
                      <a:r>
                        <a:rPr lang="en-US" sz="2400" dirty="0">
                          <a:latin typeface="Times New Roman" panose="02020603050405020304" pitchFamily="18" charset="0"/>
                          <a:cs typeface="Times New Roman" panose="02020603050405020304" pitchFamily="18" charset="0"/>
                        </a:rPr>
                        <a:t>_</a:t>
                      </a:r>
                    </a:p>
                  </a:txBody>
                  <a:tcPr>
                    <a:solidFill>
                      <a:schemeClr val="accent1">
                        <a:lumMod val="60000"/>
                        <a:lumOff val="4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0.15</a:t>
                      </a:r>
                    </a:p>
                  </a:txBody>
                  <a:tcPr>
                    <a:solidFill>
                      <a:schemeClr val="accent1">
                        <a:lumMod val="60000"/>
                        <a:lumOff val="40000"/>
                      </a:schemeClr>
                    </a:solidFill>
                  </a:tcPr>
                </a:tc>
                <a:extLst>
                  <a:ext uri="{0D108BD9-81ED-4DB2-BD59-A6C34878D82A}">
                    <a16:rowId xmlns:a16="http://schemas.microsoft.com/office/drawing/2014/main" val="3593375899"/>
                  </a:ext>
                </a:extLst>
              </a:tr>
              <a:tr h="746427">
                <a:tc>
                  <a:txBody>
                    <a:bodyPr/>
                    <a:lstStyle/>
                    <a:p>
                      <a:pPr algn="ctr"/>
                      <a:r>
                        <a:rPr lang="en-US" sz="2400" dirty="0">
                          <a:latin typeface="Times New Roman" panose="02020603050405020304" pitchFamily="18" charset="0"/>
                          <a:cs typeface="Times New Roman" panose="02020603050405020304" pitchFamily="18" charset="0"/>
                        </a:rPr>
                        <a:t>C</a:t>
                      </a:r>
                    </a:p>
                  </a:txBody>
                  <a:tcPr>
                    <a:solidFill>
                      <a:schemeClr val="accent1">
                        <a:lumMod val="60000"/>
                        <a:lumOff val="4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0.2</a:t>
                      </a:r>
                    </a:p>
                  </a:txBody>
                  <a:tcPr>
                    <a:solidFill>
                      <a:schemeClr val="accent1">
                        <a:lumMod val="60000"/>
                        <a:lumOff val="40000"/>
                      </a:schemeClr>
                    </a:solidFill>
                  </a:tcPr>
                </a:tc>
                <a:extLst>
                  <a:ext uri="{0D108BD9-81ED-4DB2-BD59-A6C34878D82A}">
                    <a16:rowId xmlns:a16="http://schemas.microsoft.com/office/drawing/2014/main" val="2324849476"/>
                  </a:ext>
                </a:extLst>
              </a:tr>
              <a:tr h="703006">
                <a:tc>
                  <a:txBody>
                    <a:bodyPr/>
                    <a:lstStyle/>
                    <a:p>
                      <a:pPr algn="ctr"/>
                      <a:r>
                        <a:rPr lang="en-US" sz="2400" dirty="0">
                          <a:latin typeface="Times New Roman" panose="02020603050405020304" pitchFamily="18" charset="0"/>
                          <a:cs typeface="Times New Roman" panose="02020603050405020304" pitchFamily="18" charset="0"/>
                        </a:rPr>
                        <a:t>Node 1</a:t>
                      </a:r>
                    </a:p>
                  </a:txBody>
                  <a:tcPr/>
                </a:tc>
                <a:tc>
                  <a:txBody>
                    <a:bodyPr/>
                    <a:lstStyle/>
                    <a:p>
                      <a:pPr algn="ctr"/>
                      <a:r>
                        <a:rPr lang="en-US" sz="2400" dirty="0">
                          <a:latin typeface="Times New Roman" panose="02020603050405020304" pitchFamily="18" charset="0"/>
                          <a:cs typeface="Times New Roman" panose="02020603050405020304" pitchFamily="18" charset="0"/>
                        </a:rPr>
                        <a:t>0.25</a:t>
                      </a:r>
                    </a:p>
                  </a:txBody>
                  <a:tcPr/>
                </a:tc>
                <a:extLst>
                  <a:ext uri="{0D108BD9-81ED-4DB2-BD59-A6C34878D82A}">
                    <a16:rowId xmlns:a16="http://schemas.microsoft.com/office/drawing/2014/main" val="3951977219"/>
                  </a:ext>
                </a:extLst>
              </a:tr>
              <a:tr h="703006">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0.4</a:t>
                      </a:r>
                    </a:p>
                  </a:txBody>
                  <a:tcPr/>
                </a:tc>
                <a:extLst>
                  <a:ext uri="{0D108BD9-81ED-4DB2-BD59-A6C34878D82A}">
                    <a16:rowId xmlns:a16="http://schemas.microsoft.com/office/drawing/2014/main" val="3540032399"/>
                  </a:ext>
                </a:extLst>
              </a:tr>
            </a:tbl>
          </a:graphicData>
        </a:graphic>
      </p:graphicFrame>
      <p:sp>
        <p:nvSpPr>
          <p:cNvPr id="4" name="Oval 3">
            <a:extLst>
              <a:ext uri="{FF2B5EF4-FFF2-40B4-BE49-F238E27FC236}">
                <a16:creationId xmlns:a16="http://schemas.microsoft.com/office/drawing/2014/main" id="{152D147D-5207-9D40-4F92-AD603E737E41}"/>
              </a:ext>
            </a:extLst>
          </p:cNvPr>
          <p:cNvSpPr/>
          <p:nvPr/>
        </p:nvSpPr>
        <p:spPr>
          <a:xfrm>
            <a:off x="8338948" y="4937689"/>
            <a:ext cx="1267239" cy="12392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5" name="Oval 4">
            <a:extLst>
              <a:ext uri="{FF2B5EF4-FFF2-40B4-BE49-F238E27FC236}">
                <a16:creationId xmlns:a16="http://schemas.microsoft.com/office/drawing/2014/main" id="{6244AA77-F02D-C767-426C-D5D4827B6999}"/>
              </a:ext>
            </a:extLst>
          </p:cNvPr>
          <p:cNvSpPr/>
          <p:nvPr/>
        </p:nvSpPr>
        <p:spPr>
          <a:xfrm>
            <a:off x="10817205" y="4935726"/>
            <a:ext cx="1170215" cy="12412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6" name="Oval 5">
            <a:extLst>
              <a:ext uri="{FF2B5EF4-FFF2-40B4-BE49-F238E27FC236}">
                <a16:creationId xmlns:a16="http://schemas.microsoft.com/office/drawing/2014/main" id="{29CD3F2B-090F-A813-D0FD-4CE4877AEB4A}"/>
              </a:ext>
            </a:extLst>
          </p:cNvPr>
          <p:cNvSpPr/>
          <p:nvPr/>
        </p:nvSpPr>
        <p:spPr>
          <a:xfrm>
            <a:off x="9145812" y="3073114"/>
            <a:ext cx="1841501" cy="12106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12" name="Straight Arrow Connector 11">
            <a:extLst>
              <a:ext uri="{FF2B5EF4-FFF2-40B4-BE49-F238E27FC236}">
                <a16:creationId xmlns:a16="http://schemas.microsoft.com/office/drawing/2014/main" id="{EF74A5F4-163A-01AC-4D97-E0A8BED25772}"/>
              </a:ext>
            </a:extLst>
          </p:cNvPr>
          <p:cNvCxnSpPr>
            <a:stCxn id="4" idx="0"/>
            <a:endCxn id="6" idx="4"/>
          </p:cNvCxnSpPr>
          <p:nvPr/>
        </p:nvCxnSpPr>
        <p:spPr>
          <a:xfrm flipV="1">
            <a:off x="8972568" y="4283737"/>
            <a:ext cx="1093995" cy="65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528EAA-E090-EA5F-98C5-6DFB677B4498}"/>
              </a:ext>
            </a:extLst>
          </p:cNvPr>
          <p:cNvCxnSpPr>
            <a:stCxn id="5" idx="0"/>
            <a:endCxn id="6" idx="4"/>
          </p:cNvCxnSpPr>
          <p:nvPr/>
        </p:nvCxnSpPr>
        <p:spPr>
          <a:xfrm flipH="1" flipV="1">
            <a:off x="10066563" y="4283737"/>
            <a:ext cx="1335750" cy="65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1BA0EA8-EF60-544E-22B0-D6FA77DF13DD}"/>
              </a:ext>
            </a:extLst>
          </p:cNvPr>
          <p:cNvSpPr/>
          <p:nvPr/>
        </p:nvSpPr>
        <p:spPr>
          <a:xfrm>
            <a:off x="3975459" y="4937689"/>
            <a:ext cx="1267239" cy="12392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3" name="Oval 12">
            <a:extLst>
              <a:ext uri="{FF2B5EF4-FFF2-40B4-BE49-F238E27FC236}">
                <a16:creationId xmlns:a16="http://schemas.microsoft.com/office/drawing/2014/main" id="{C5183097-4145-4226-D637-223846A1B8D6}"/>
              </a:ext>
            </a:extLst>
          </p:cNvPr>
          <p:cNvSpPr/>
          <p:nvPr/>
        </p:nvSpPr>
        <p:spPr>
          <a:xfrm>
            <a:off x="6453716" y="4935726"/>
            <a:ext cx="1170215" cy="12412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5" name="Oval 14">
            <a:extLst>
              <a:ext uri="{FF2B5EF4-FFF2-40B4-BE49-F238E27FC236}">
                <a16:creationId xmlns:a16="http://schemas.microsoft.com/office/drawing/2014/main" id="{61F727D3-471E-99CA-8E51-F37A8035F5D9}"/>
              </a:ext>
            </a:extLst>
          </p:cNvPr>
          <p:cNvSpPr/>
          <p:nvPr/>
        </p:nvSpPr>
        <p:spPr>
          <a:xfrm>
            <a:off x="4782323" y="3073114"/>
            <a:ext cx="1841501" cy="12106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6" name="Straight Arrow Connector 15">
            <a:extLst>
              <a:ext uri="{FF2B5EF4-FFF2-40B4-BE49-F238E27FC236}">
                <a16:creationId xmlns:a16="http://schemas.microsoft.com/office/drawing/2014/main" id="{2BD1F11D-3243-8BFE-1501-0612CB973241}"/>
              </a:ext>
            </a:extLst>
          </p:cNvPr>
          <p:cNvCxnSpPr>
            <a:stCxn id="11" idx="0"/>
            <a:endCxn id="15" idx="4"/>
          </p:cNvCxnSpPr>
          <p:nvPr/>
        </p:nvCxnSpPr>
        <p:spPr>
          <a:xfrm flipV="1">
            <a:off x="4609079" y="4283737"/>
            <a:ext cx="1093995" cy="65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7D5F346-9E60-4CEF-DA65-431584C6F68E}"/>
              </a:ext>
            </a:extLst>
          </p:cNvPr>
          <p:cNvCxnSpPr>
            <a:stCxn id="13" idx="0"/>
            <a:endCxn id="15" idx="4"/>
          </p:cNvCxnSpPr>
          <p:nvPr/>
        </p:nvCxnSpPr>
        <p:spPr>
          <a:xfrm flipH="1" flipV="1">
            <a:off x="5703074" y="4283737"/>
            <a:ext cx="1335750" cy="65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275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a:t>
            </a:r>
          </a:p>
        </p:txBody>
      </p:sp>
      <p:sp>
        <p:nvSpPr>
          <p:cNvPr id="7" name="Content Placeholder 6">
            <a:extLst>
              <a:ext uri="{FF2B5EF4-FFF2-40B4-BE49-F238E27FC236}">
                <a16:creationId xmlns:a16="http://schemas.microsoft.com/office/drawing/2014/main" id="{32A75EB9-1F10-7CBB-2205-9BDBF311987D}"/>
              </a:ext>
            </a:extLst>
          </p:cNvPr>
          <p:cNvSpPr>
            <a:spLocks noGrp="1"/>
          </p:cNvSpPr>
          <p:nvPr>
            <p:ph idx="1"/>
          </p:nvPr>
        </p:nvSpPr>
        <p:spPr/>
        <p:txBody>
          <a:bodyPr/>
          <a:lstStyle/>
          <a:p>
            <a:pPr marL="0" indent="0">
              <a:buNone/>
            </a:pPr>
            <a:r>
              <a:rPr lang="en-US" dirty="0"/>
              <a:t>Step 2: Construct the tree by the bottom-up manner</a:t>
            </a:r>
          </a:p>
        </p:txBody>
      </p:sp>
      <p:graphicFrame>
        <p:nvGraphicFramePr>
          <p:cNvPr id="3" name="Table 3">
            <a:extLst>
              <a:ext uri="{FF2B5EF4-FFF2-40B4-BE49-F238E27FC236}">
                <a16:creationId xmlns:a16="http://schemas.microsoft.com/office/drawing/2014/main" id="{BC33BB9A-298F-F885-FD33-CC2A1EBD23D1}"/>
              </a:ext>
            </a:extLst>
          </p:cNvPr>
          <p:cNvGraphicFramePr>
            <a:graphicFrameLocks noGrp="1"/>
          </p:cNvGraphicFramePr>
          <p:nvPr>
            <p:extLst>
              <p:ext uri="{D42A27DB-BD31-4B8C-83A1-F6EECF244321}">
                <p14:modId xmlns:p14="http://schemas.microsoft.com/office/powerpoint/2010/main" val="4183144813"/>
              </p:ext>
            </p:extLst>
          </p:nvPr>
        </p:nvGraphicFramePr>
        <p:xfrm>
          <a:off x="330199" y="2203231"/>
          <a:ext cx="3327400" cy="2975399"/>
        </p:xfrm>
        <a:graphic>
          <a:graphicData uri="http://schemas.openxmlformats.org/drawingml/2006/table">
            <a:tbl>
              <a:tblPr firstRow="1" bandRow="1">
                <a:tableStyleId>{5940675A-B579-460E-94D1-54222C63F5DA}</a:tableStyleId>
              </a:tblPr>
              <a:tblGrid>
                <a:gridCol w="1663700">
                  <a:extLst>
                    <a:ext uri="{9D8B030D-6E8A-4147-A177-3AD203B41FA5}">
                      <a16:colId xmlns:a16="http://schemas.microsoft.com/office/drawing/2014/main" val="3083869250"/>
                    </a:ext>
                  </a:extLst>
                </a:gridCol>
                <a:gridCol w="1663700">
                  <a:extLst>
                    <a:ext uri="{9D8B030D-6E8A-4147-A177-3AD203B41FA5}">
                      <a16:colId xmlns:a16="http://schemas.microsoft.com/office/drawing/2014/main" val="1550418728"/>
                    </a:ext>
                  </a:extLst>
                </a:gridCol>
              </a:tblGrid>
              <a:tr h="703006">
                <a:tc>
                  <a:txBody>
                    <a:bodyPr/>
                    <a:lstStyle/>
                    <a:p>
                      <a:pPr algn="ctr"/>
                      <a:r>
                        <a:rPr lang="en-US" sz="2400" dirty="0">
                          <a:latin typeface="Times New Roman" panose="02020603050405020304" pitchFamily="18" charset="0"/>
                          <a:cs typeface="Times New Roman" panose="02020603050405020304" pitchFamily="18" charset="0"/>
                        </a:rPr>
                        <a:t>Character </a:t>
                      </a:r>
                    </a:p>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Frequency</a:t>
                      </a:r>
                    </a:p>
                  </a:txBody>
                  <a:tcPr/>
                </a:tc>
                <a:extLst>
                  <a:ext uri="{0D108BD9-81ED-4DB2-BD59-A6C34878D82A}">
                    <a16:rowId xmlns:a16="http://schemas.microsoft.com/office/drawing/2014/main" val="519141128"/>
                  </a:ext>
                </a:extLst>
              </a:tr>
              <a:tr h="703006">
                <a:tc>
                  <a:txBody>
                    <a:bodyPr/>
                    <a:lstStyle/>
                    <a:p>
                      <a:pPr algn="ctr"/>
                      <a:r>
                        <a:rPr lang="en-US" sz="2400" dirty="0">
                          <a:latin typeface="Times New Roman" panose="02020603050405020304" pitchFamily="18" charset="0"/>
                          <a:cs typeface="Times New Roman" panose="02020603050405020304" pitchFamily="18" charset="0"/>
                        </a:rPr>
                        <a:t>Node 1</a:t>
                      </a:r>
                    </a:p>
                  </a:txBody>
                  <a:tcPr>
                    <a:solidFill>
                      <a:schemeClr val="accent1">
                        <a:lumMod val="60000"/>
                        <a:lumOff val="4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0.25</a:t>
                      </a:r>
                    </a:p>
                  </a:txBody>
                  <a:tcPr>
                    <a:solidFill>
                      <a:schemeClr val="accent1">
                        <a:lumMod val="60000"/>
                        <a:lumOff val="40000"/>
                      </a:schemeClr>
                    </a:solidFill>
                  </a:tcPr>
                </a:tc>
                <a:extLst>
                  <a:ext uri="{0D108BD9-81ED-4DB2-BD59-A6C34878D82A}">
                    <a16:rowId xmlns:a16="http://schemas.microsoft.com/office/drawing/2014/main" val="3593375899"/>
                  </a:ext>
                </a:extLst>
              </a:tr>
              <a:tr h="746427">
                <a:tc>
                  <a:txBody>
                    <a:bodyPr/>
                    <a:lstStyle/>
                    <a:p>
                      <a:pPr algn="ctr"/>
                      <a:r>
                        <a:rPr lang="en-US" sz="2400" dirty="0">
                          <a:latin typeface="Times New Roman" panose="02020603050405020304" pitchFamily="18" charset="0"/>
                          <a:cs typeface="Times New Roman" panose="02020603050405020304" pitchFamily="18" charset="0"/>
                        </a:rPr>
                        <a:t>Node 2</a:t>
                      </a:r>
                    </a:p>
                  </a:txBody>
                  <a:tcPr>
                    <a:solidFill>
                      <a:schemeClr val="accent1">
                        <a:lumMod val="60000"/>
                        <a:lumOff val="4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0.35</a:t>
                      </a:r>
                    </a:p>
                  </a:txBody>
                  <a:tcPr>
                    <a:solidFill>
                      <a:schemeClr val="accent1">
                        <a:lumMod val="60000"/>
                        <a:lumOff val="40000"/>
                      </a:schemeClr>
                    </a:solidFill>
                  </a:tcPr>
                </a:tc>
                <a:extLst>
                  <a:ext uri="{0D108BD9-81ED-4DB2-BD59-A6C34878D82A}">
                    <a16:rowId xmlns:a16="http://schemas.microsoft.com/office/drawing/2014/main" val="2324849476"/>
                  </a:ext>
                </a:extLst>
              </a:tr>
              <a:tr h="703006">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0.4</a:t>
                      </a:r>
                    </a:p>
                  </a:txBody>
                  <a:tcPr/>
                </a:tc>
                <a:extLst>
                  <a:ext uri="{0D108BD9-81ED-4DB2-BD59-A6C34878D82A}">
                    <a16:rowId xmlns:a16="http://schemas.microsoft.com/office/drawing/2014/main" val="3540032399"/>
                  </a:ext>
                </a:extLst>
              </a:tr>
            </a:tbl>
          </a:graphicData>
        </a:graphic>
      </p:graphicFrame>
      <p:sp>
        <p:nvSpPr>
          <p:cNvPr id="4" name="Oval 3">
            <a:extLst>
              <a:ext uri="{FF2B5EF4-FFF2-40B4-BE49-F238E27FC236}">
                <a16:creationId xmlns:a16="http://schemas.microsoft.com/office/drawing/2014/main" id="{152D147D-5207-9D40-4F92-AD603E737E41}"/>
              </a:ext>
            </a:extLst>
          </p:cNvPr>
          <p:cNvSpPr/>
          <p:nvPr/>
        </p:nvSpPr>
        <p:spPr>
          <a:xfrm>
            <a:off x="8338948" y="4937689"/>
            <a:ext cx="1267239" cy="12392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5" name="Oval 4">
            <a:extLst>
              <a:ext uri="{FF2B5EF4-FFF2-40B4-BE49-F238E27FC236}">
                <a16:creationId xmlns:a16="http://schemas.microsoft.com/office/drawing/2014/main" id="{6244AA77-F02D-C767-426C-D5D4827B6999}"/>
              </a:ext>
            </a:extLst>
          </p:cNvPr>
          <p:cNvSpPr/>
          <p:nvPr/>
        </p:nvSpPr>
        <p:spPr>
          <a:xfrm>
            <a:off x="10817205" y="4935726"/>
            <a:ext cx="1170215" cy="12412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6" name="Oval 5">
            <a:extLst>
              <a:ext uri="{FF2B5EF4-FFF2-40B4-BE49-F238E27FC236}">
                <a16:creationId xmlns:a16="http://schemas.microsoft.com/office/drawing/2014/main" id="{29CD3F2B-090F-A813-D0FD-4CE4877AEB4A}"/>
              </a:ext>
            </a:extLst>
          </p:cNvPr>
          <p:cNvSpPr/>
          <p:nvPr/>
        </p:nvSpPr>
        <p:spPr>
          <a:xfrm>
            <a:off x="9244758" y="3465289"/>
            <a:ext cx="1841501" cy="12106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12" name="Straight Arrow Connector 11">
            <a:extLst>
              <a:ext uri="{FF2B5EF4-FFF2-40B4-BE49-F238E27FC236}">
                <a16:creationId xmlns:a16="http://schemas.microsoft.com/office/drawing/2014/main" id="{EF74A5F4-163A-01AC-4D97-E0A8BED25772}"/>
              </a:ext>
            </a:extLst>
          </p:cNvPr>
          <p:cNvCxnSpPr>
            <a:stCxn id="4" idx="0"/>
            <a:endCxn id="6" idx="4"/>
          </p:cNvCxnSpPr>
          <p:nvPr/>
        </p:nvCxnSpPr>
        <p:spPr>
          <a:xfrm flipV="1">
            <a:off x="8972568" y="4675912"/>
            <a:ext cx="1192941" cy="261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528EAA-E090-EA5F-98C5-6DFB677B4498}"/>
              </a:ext>
            </a:extLst>
          </p:cNvPr>
          <p:cNvCxnSpPr>
            <a:stCxn id="5" idx="0"/>
            <a:endCxn id="6" idx="4"/>
          </p:cNvCxnSpPr>
          <p:nvPr/>
        </p:nvCxnSpPr>
        <p:spPr>
          <a:xfrm flipH="1" flipV="1">
            <a:off x="10165509" y="4675912"/>
            <a:ext cx="1236804" cy="259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1BA0EA8-EF60-544E-22B0-D6FA77DF13DD}"/>
              </a:ext>
            </a:extLst>
          </p:cNvPr>
          <p:cNvSpPr/>
          <p:nvPr/>
        </p:nvSpPr>
        <p:spPr>
          <a:xfrm>
            <a:off x="4041546" y="4920419"/>
            <a:ext cx="1267239" cy="12392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3" name="Oval 12">
            <a:extLst>
              <a:ext uri="{FF2B5EF4-FFF2-40B4-BE49-F238E27FC236}">
                <a16:creationId xmlns:a16="http://schemas.microsoft.com/office/drawing/2014/main" id="{C5183097-4145-4226-D637-223846A1B8D6}"/>
              </a:ext>
            </a:extLst>
          </p:cNvPr>
          <p:cNvSpPr/>
          <p:nvPr/>
        </p:nvSpPr>
        <p:spPr>
          <a:xfrm>
            <a:off x="6603079" y="4896337"/>
            <a:ext cx="1170215" cy="12412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5" name="Oval 14">
            <a:extLst>
              <a:ext uri="{FF2B5EF4-FFF2-40B4-BE49-F238E27FC236}">
                <a16:creationId xmlns:a16="http://schemas.microsoft.com/office/drawing/2014/main" id="{61F727D3-471E-99CA-8E51-F37A8035F5D9}"/>
              </a:ext>
            </a:extLst>
          </p:cNvPr>
          <p:cNvSpPr/>
          <p:nvPr/>
        </p:nvSpPr>
        <p:spPr>
          <a:xfrm>
            <a:off x="5059865" y="3489371"/>
            <a:ext cx="1841501" cy="11624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6" name="Straight Arrow Connector 15">
            <a:extLst>
              <a:ext uri="{FF2B5EF4-FFF2-40B4-BE49-F238E27FC236}">
                <a16:creationId xmlns:a16="http://schemas.microsoft.com/office/drawing/2014/main" id="{2BD1F11D-3243-8BFE-1501-0612CB973241}"/>
              </a:ext>
            </a:extLst>
          </p:cNvPr>
          <p:cNvCxnSpPr>
            <a:cxnSpLocks/>
            <a:stCxn id="11" idx="0"/>
            <a:endCxn id="15" idx="4"/>
          </p:cNvCxnSpPr>
          <p:nvPr/>
        </p:nvCxnSpPr>
        <p:spPr>
          <a:xfrm flipV="1">
            <a:off x="4675166" y="4651829"/>
            <a:ext cx="1305450" cy="268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7D5F346-9E60-4CEF-DA65-431584C6F68E}"/>
              </a:ext>
            </a:extLst>
          </p:cNvPr>
          <p:cNvCxnSpPr>
            <a:cxnSpLocks/>
            <a:stCxn id="13" idx="0"/>
            <a:endCxn id="15" idx="4"/>
          </p:cNvCxnSpPr>
          <p:nvPr/>
        </p:nvCxnSpPr>
        <p:spPr>
          <a:xfrm flipH="1" flipV="1">
            <a:off x="5980616" y="4651829"/>
            <a:ext cx="1207571" cy="24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A42938A-1E72-0990-CB06-0DD77F363C3A}"/>
              </a:ext>
            </a:extLst>
          </p:cNvPr>
          <p:cNvSpPr/>
          <p:nvPr/>
        </p:nvSpPr>
        <p:spPr>
          <a:xfrm>
            <a:off x="7054380" y="1992858"/>
            <a:ext cx="1841501" cy="12106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a:t>
            </a:r>
          </a:p>
        </p:txBody>
      </p:sp>
      <p:cxnSp>
        <p:nvCxnSpPr>
          <p:cNvPr id="9" name="Straight Arrow Connector 8">
            <a:extLst>
              <a:ext uri="{FF2B5EF4-FFF2-40B4-BE49-F238E27FC236}">
                <a16:creationId xmlns:a16="http://schemas.microsoft.com/office/drawing/2014/main" id="{84428823-029C-69EF-5741-6714A0863A81}"/>
              </a:ext>
            </a:extLst>
          </p:cNvPr>
          <p:cNvCxnSpPr>
            <a:cxnSpLocks/>
            <a:stCxn id="15" idx="0"/>
            <a:endCxn id="8" idx="4"/>
          </p:cNvCxnSpPr>
          <p:nvPr/>
        </p:nvCxnSpPr>
        <p:spPr>
          <a:xfrm flipV="1">
            <a:off x="5980616" y="3203481"/>
            <a:ext cx="1994515" cy="28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1787911-DD1E-8107-A1FD-9CB55FF7D0EF}"/>
              </a:ext>
            </a:extLst>
          </p:cNvPr>
          <p:cNvCxnSpPr>
            <a:cxnSpLocks/>
            <a:stCxn id="6" idx="0"/>
            <a:endCxn id="8" idx="4"/>
          </p:cNvCxnSpPr>
          <p:nvPr/>
        </p:nvCxnSpPr>
        <p:spPr>
          <a:xfrm flipH="1" flipV="1">
            <a:off x="7975131" y="3203481"/>
            <a:ext cx="2190378" cy="261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80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a:t>
            </a:r>
          </a:p>
        </p:txBody>
      </p:sp>
      <p:sp>
        <p:nvSpPr>
          <p:cNvPr id="7" name="Content Placeholder 6">
            <a:extLst>
              <a:ext uri="{FF2B5EF4-FFF2-40B4-BE49-F238E27FC236}">
                <a16:creationId xmlns:a16="http://schemas.microsoft.com/office/drawing/2014/main" id="{32A75EB9-1F10-7CBB-2205-9BDBF311987D}"/>
              </a:ext>
            </a:extLst>
          </p:cNvPr>
          <p:cNvSpPr>
            <a:spLocks noGrp="1"/>
          </p:cNvSpPr>
          <p:nvPr>
            <p:ph idx="1"/>
          </p:nvPr>
        </p:nvSpPr>
        <p:spPr/>
        <p:txBody>
          <a:bodyPr/>
          <a:lstStyle/>
          <a:p>
            <a:pPr marL="0" indent="0">
              <a:buNone/>
            </a:pPr>
            <a:r>
              <a:rPr lang="en-US" dirty="0"/>
              <a:t>Step 2: Construct the tree by the bottom-up manner</a:t>
            </a:r>
          </a:p>
        </p:txBody>
      </p:sp>
      <p:graphicFrame>
        <p:nvGraphicFramePr>
          <p:cNvPr id="3" name="Table 3">
            <a:extLst>
              <a:ext uri="{FF2B5EF4-FFF2-40B4-BE49-F238E27FC236}">
                <a16:creationId xmlns:a16="http://schemas.microsoft.com/office/drawing/2014/main" id="{BC33BB9A-298F-F885-FD33-CC2A1EBD23D1}"/>
              </a:ext>
            </a:extLst>
          </p:cNvPr>
          <p:cNvGraphicFramePr>
            <a:graphicFrameLocks noGrp="1"/>
          </p:cNvGraphicFramePr>
          <p:nvPr>
            <p:extLst>
              <p:ext uri="{D42A27DB-BD31-4B8C-83A1-F6EECF244321}">
                <p14:modId xmlns:p14="http://schemas.microsoft.com/office/powerpoint/2010/main" val="1370588969"/>
              </p:ext>
            </p:extLst>
          </p:nvPr>
        </p:nvGraphicFramePr>
        <p:xfrm>
          <a:off x="330199" y="2203231"/>
          <a:ext cx="3327400" cy="2272393"/>
        </p:xfrm>
        <a:graphic>
          <a:graphicData uri="http://schemas.openxmlformats.org/drawingml/2006/table">
            <a:tbl>
              <a:tblPr firstRow="1" bandRow="1">
                <a:tableStyleId>{5940675A-B579-460E-94D1-54222C63F5DA}</a:tableStyleId>
              </a:tblPr>
              <a:tblGrid>
                <a:gridCol w="1663700">
                  <a:extLst>
                    <a:ext uri="{9D8B030D-6E8A-4147-A177-3AD203B41FA5}">
                      <a16:colId xmlns:a16="http://schemas.microsoft.com/office/drawing/2014/main" val="3083869250"/>
                    </a:ext>
                  </a:extLst>
                </a:gridCol>
                <a:gridCol w="1663700">
                  <a:extLst>
                    <a:ext uri="{9D8B030D-6E8A-4147-A177-3AD203B41FA5}">
                      <a16:colId xmlns:a16="http://schemas.microsoft.com/office/drawing/2014/main" val="1550418728"/>
                    </a:ext>
                  </a:extLst>
                </a:gridCol>
              </a:tblGrid>
              <a:tr h="703006">
                <a:tc>
                  <a:txBody>
                    <a:bodyPr/>
                    <a:lstStyle/>
                    <a:p>
                      <a:pPr algn="ctr"/>
                      <a:r>
                        <a:rPr lang="en-US" sz="2400" dirty="0">
                          <a:latin typeface="Times New Roman" panose="02020603050405020304" pitchFamily="18" charset="0"/>
                          <a:cs typeface="Times New Roman" panose="02020603050405020304" pitchFamily="18" charset="0"/>
                        </a:rPr>
                        <a:t>Character </a:t>
                      </a:r>
                    </a:p>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Frequency</a:t>
                      </a:r>
                    </a:p>
                  </a:txBody>
                  <a:tcPr/>
                </a:tc>
                <a:extLst>
                  <a:ext uri="{0D108BD9-81ED-4DB2-BD59-A6C34878D82A}">
                    <a16:rowId xmlns:a16="http://schemas.microsoft.com/office/drawing/2014/main" val="519141128"/>
                  </a:ext>
                </a:extLst>
              </a:tr>
              <a:tr h="703006">
                <a:tc>
                  <a:txBody>
                    <a:bodyPr/>
                    <a:lstStyle/>
                    <a:p>
                      <a:pPr algn="ctr"/>
                      <a:r>
                        <a:rPr lang="en-US" sz="2400" dirty="0">
                          <a:latin typeface="Times New Roman" panose="02020603050405020304" pitchFamily="18" charset="0"/>
                          <a:cs typeface="Times New Roman" panose="02020603050405020304" pitchFamily="18" charset="0"/>
                        </a:rPr>
                        <a:t>A</a:t>
                      </a:r>
                    </a:p>
                  </a:txBody>
                  <a:tcPr>
                    <a:solidFill>
                      <a:schemeClr val="accent1">
                        <a:lumMod val="60000"/>
                        <a:lumOff val="4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0.4</a:t>
                      </a:r>
                    </a:p>
                  </a:txBody>
                  <a:tcPr>
                    <a:solidFill>
                      <a:schemeClr val="accent1">
                        <a:lumMod val="60000"/>
                        <a:lumOff val="40000"/>
                      </a:schemeClr>
                    </a:solidFill>
                  </a:tcPr>
                </a:tc>
                <a:extLst>
                  <a:ext uri="{0D108BD9-81ED-4DB2-BD59-A6C34878D82A}">
                    <a16:rowId xmlns:a16="http://schemas.microsoft.com/office/drawing/2014/main" val="3593375899"/>
                  </a:ext>
                </a:extLst>
              </a:tr>
              <a:tr h="746427">
                <a:tc>
                  <a:txBody>
                    <a:bodyPr/>
                    <a:lstStyle/>
                    <a:p>
                      <a:pPr algn="ctr"/>
                      <a:r>
                        <a:rPr lang="en-US" sz="2400" dirty="0">
                          <a:latin typeface="Times New Roman" panose="02020603050405020304" pitchFamily="18" charset="0"/>
                          <a:cs typeface="Times New Roman" panose="02020603050405020304" pitchFamily="18" charset="0"/>
                        </a:rPr>
                        <a:t>Node 3</a:t>
                      </a:r>
                    </a:p>
                  </a:txBody>
                  <a:tcPr>
                    <a:solidFill>
                      <a:schemeClr val="accent1">
                        <a:lumMod val="60000"/>
                        <a:lumOff val="4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0.6</a:t>
                      </a:r>
                    </a:p>
                  </a:txBody>
                  <a:tcPr>
                    <a:solidFill>
                      <a:schemeClr val="accent1">
                        <a:lumMod val="60000"/>
                        <a:lumOff val="40000"/>
                      </a:schemeClr>
                    </a:solidFill>
                  </a:tcPr>
                </a:tc>
                <a:extLst>
                  <a:ext uri="{0D108BD9-81ED-4DB2-BD59-A6C34878D82A}">
                    <a16:rowId xmlns:a16="http://schemas.microsoft.com/office/drawing/2014/main" val="2324849476"/>
                  </a:ext>
                </a:extLst>
              </a:tr>
            </a:tbl>
          </a:graphicData>
        </a:graphic>
      </p:graphicFrame>
      <p:sp>
        <p:nvSpPr>
          <p:cNvPr id="4" name="Oval 3">
            <a:extLst>
              <a:ext uri="{FF2B5EF4-FFF2-40B4-BE49-F238E27FC236}">
                <a16:creationId xmlns:a16="http://schemas.microsoft.com/office/drawing/2014/main" id="{152D147D-5207-9D40-4F92-AD603E737E41}"/>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5" name="Oval 4">
            <a:extLst>
              <a:ext uri="{FF2B5EF4-FFF2-40B4-BE49-F238E27FC236}">
                <a16:creationId xmlns:a16="http://schemas.microsoft.com/office/drawing/2014/main" id="{6244AA77-F02D-C767-426C-D5D4827B6999}"/>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6" name="Oval 5">
            <a:extLst>
              <a:ext uri="{FF2B5EF4-FFF2-40B4-BE49-F238E27FC236}">
                <a16:creationId xmlns:a16="http://schemas.microsoft.com/office/drawing/2014/main" id="{29CD3F2B-090F-A813-D0FD-4CE4877AEB4A}"/>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12" name="Straight Arrow Connector 11">
            <a:extLst>
              <a:ext uri="{FF2B5EF4-FFF2-40B4-BE49-F238E27FC236}">
                <a16:creationId xmlns:a16="http://schemas.microsoft.com/office/drawing/2014/main" id="{EF74A5F4-163A-01AC-4D97-E0A8BED25772}"/>
              </a:ext>
            </a:extLst>
          </p:cNvPr>
          <p:cNvCxnSpPr>
            <a:stCxn id="4" idx="0"/>
            <a:endCxn id="6"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528EAA-E090-EA5F-98C5-6DFB677B4498}"/>
              </a:ext>
            </a:extLst>
          </p:cNvPr>
          <p:cNvCxnSpPr>
            <a:stCxn id="5" idx="0"/>
            <a:endCxn id="6"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1BA0EA8-EF60-544E-22B0-D6FA77DF13DD}"/>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3" name="Oval 12">
            <a:extLst>
              <a:ext uri="{FF2B5EF4-FFF2-40B4-BE49-F238E27FC236}">
                <a16:creationId xmlns:a16="http://schemas.microsoft.com/office/drawing/2014/main" id="{C5183097-4145-4226-D637-223846A1B8D6}"/>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5" name="Oval 14">
            <a:extLst>
              <a:ext uri="{FF2B5EF4-FFF2-40B4-BE49-F238E27FC236}">
                <a16:creationId xmlns:a16="http://schemas.microsoft.com/office/drawing/2014/main" id="{61F727D3-471E-99CA-8E51-F37A8035F5D9}"/>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6" name="Straight Arrow Connector 15">
            <a:extLst>
              <a:ext uri="{FF2B5EF4-FFF2-40B4-BE49-F238E27FC236}">
                <a16:creationId xmlns:a16="http://schemas.microsoft.com/office/drawing/2014/main" id="{2BD1F11D-3243-8BFE-1501-0612CB973241}"/>
              </a:ext>
            </a:extLst>
          </p:cNvPr>
          <p:cNvCxnSpPr>
            <a:cxnSpLocks/>
            <a:stCxn id="11" idx="0"/>
            <a:endCxn id="15"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7D5F346-9E60-4CEF-DA65-431584C6F68E}"/>
              </a:ext>
            </a:extLst>
          </p:cNvPr>
          <p:cNvCxnSpPr>
            <a:cxnSpLocks/>
            <a:stCxn id="13" idx="0"/>
            <a:endCxn id="15"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A42938A-1E72-0990-CB06-0DD77F363C3A}"/>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9" name="Straight Arrow Connector 8">
            <a:extLst>
              <a:ext uri="{FF2B5EF4-FFF2-40B4-BE49-F238E27FC236}">
                <a16:creationId xmlns:a16="http://schemas.microsoft.com/office/drawing/2014/main" id="{84428823-029C-69EF-5741-6714A0863A81}"/>
              </a:ext>
            </a:extLst>
          </p:cNvPr>
          <p:cNvCxnSpPr>
            <a:cxnSpLocks/>
            <a:stCxn id="15" idx="0"/>
            <a:endCxn id="8"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1787911-DD1E-8107-A1FD-9CB55FF7D0EF}"/>
              </a:ext>
            </a:extLst>
          </p:cNvPr>
          <p:cNvCxnSpPr>
            <a:cxnSpLocks/>
            <a:stCxn id="6" idx="0"/>
            <a:endCxn id="8"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5B89812-8CDA-F99F-6721-7CE29C18BEB6}"/>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8" name="Oval 17">
            <a:extLst>
              <a:ext uri="{FF2B5EF4-FFF2-40B4-BE49-F238E27FC236}">
                <a16:creationId xmlns:a16="http://schemas.microsoft.com/office/drawing/2014/main" id="{19EA76B1-0BA5-B9A9-3AC8-F15E7A833B0A}"/>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19" name="Straight Arrow Connector 18">
            <a:extLst>
              <a:ext uri="{FF2B5EF4-FFF2-40B4-BE49-F238E27FC236}">
                <a16:creationId xmlns:a16="http://schemas.microsoft.com/office/drawing/2014/main" id="{C9899F9F-0F84-894D-EB09-9A75AE7B5EE5}"/>
              </a:ext>
            </a:extLst>
          </p:cNvPr>
          <p:cNvCxnSpPr>
            <a:cxnSpLocks/>
            <a:stCxn id="18" idx="0"/>
            <a:endCxn id="10"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0CB0BFC-84DD-FD25-C919-9CED2BBD916E}"/>
              </a:ext>
            </a:extLst>
          </p:cNvPr>
          <p:cNvCxnSpPr>
            <a:cxnSpLocks/>
            <a:stCxn id="8" idx="0"/>
            <a:endCxn id="10"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58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a:t>
            </a:r>
          </a:p>
        </p:txBody>
      </p:sp>
      <p:sp>
        <p:nvSpPr>
          <p:cNvPr id="21" name="Content Placeholder 6">
            <a:extLst>
              <a:ext uri="{FF2B5EF4-FFF2-40B4-BE49-F238E27FC236}">
                <a16:creationId xmlns:a16="http://schemas.microsoft.com/office/drawing/2014/main" id="{34A9AA05-75DB-2BC1-07D2-E409C3CFF79E}"/>
              </a:ext>
            </a:extLst>
          </p:cNvPr>
          <p:cNvSpPr>
            <a:spLocks noGrp="1"/>
          </p:cNvSpPr>
          <p:nvPr>
            <p:ph idx="1"/>
          </p:nvPr>
        </p:nvSpPr>
        <p:spPr>
          <a:xfrm>
            <a:off x="838200" y="1473200"/>
            <a:ext cx="10515600" cy="4703763"/>
          </a:xfrm>
        </p:spPr>
        <p:txBody>
          <a:bodyPr/>
          <a:lstStyle/>
          <a:p>
            <a:pPr marL="0" indent="0">
              <a:buNone/>
            </a:pPr>
            <a:r>
              <a:rPr lang="en-US" dirty="0"/>
              <a:t>Step 3: Traverse the tree formed starting from the root</a:t>
            </a:r>
          </a:p>
          <a:p>
            <a:pPr>
              <a:buFontTx/>
              <a:buChar char="-"/>
            </a:pPr>
            <a:r>
              <a:rPr lang="en-US" dirty="0"/>
              <a:t>If moved to the left child: add 0 to the array</a:t>
            </a:r>
          </a:p>
          <a:p>
            <a:pPr>
              <a:buFontTx/>
              <a:buChar char="-"/>
            </a:pPr>
            <a:r>
              <a:rPr lang="en-US" dirty="0"/>
              <a:t>If moved to the right child: add 1 to the array</a:t>
            </a:r>
          </a:p>
        </p:txBody>
      </p:sp>
    </p:spTree>
    <p:extLst>
      <p:ext uri="{BB962C8B-B14F-4D97-AF65-F5344CB8AC3E}">
        <p14:creationId xmlns:p14="http://schemas.microsoft.com/office/powerpoint/2010/main" val="3235996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a:t>
            </a:r>
          </a:p>
        </p:txBody>
      </p:sp>
      <p:sp>
        <p:nvSpPr>
          <p:cNvPr id="4" name="Oval 3">
            <a:extLst>
              <a:ext uri="{FF2B5EF4-FFF2-40B4-BE49-F238E27FC236}">
                <a16:creationId xmlns:a16="http://schemas.microsoft.com/office/drawing/2014/main" id="{152D147D-5207-9D40-4F92-AD603E737E41}"/>
              </a:ext>
            </a:extLst>
          </p:cNvPr>
          <p:cNvSpPr/>
          <p:nvPr/>
        </p:nvSpPr>
        <p:spPr>
          <a:xfrm>
            <a:off x="6821277" y="5460374"/>
            <a:ext cx="1226216" cy="99412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5" name="Oval 4">
            <a:extLst>
              <a:ext uri="{FF2B5EF4-FFF2-40B4-BE49-F238E27FC236}">
                <a16:creationId xmlns:a16="http://schemas.microsoft.com/office/drawing/2014/main" id="{6244AA77-F02D-C767-426C-D5D4827B6999}"/>
              </a:ext>
            </a:extLst>
          </p:cNvPr>
          <p:cNvSpPr/>
          <p:nvPr/>
        </p:nvSpPr>
        <p:spPr>
          <a:xfrm>
            <a:off x="9066604" y="5460374"/>
            <a:ext cx="1226215" cy="9956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6" name="Oval 5">
            <a:extLst>
              <a:ext uri="{FF2B5EF4-FFF2-40B4-BE49-F238E27FC236}">
                <a16:creationId xmlns:a16="http://schemas.microsoft.com/office/drawing/2014/main" id="{29CD3F2B-090F-A813-D0FD-4CE4877AEB4A}"/>
              </a:ext>
            </a:extLst>
          </p:cNvPr>
          <p:cNvSpPr/>
          <p:nvPr/>
        </p:nvSpPr>
        <p:spPr>
          <a:xfrm>
            <a:off x="7549808" y="3992178"/>
            <a:ext cx="1350399" cy="9711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12" name="Straight Arrow Connector 11">
            <a:extLst>
              <a:ext uri="{FF2B5EF4-FFF2-40B4-BE49-F238E27FC236}">
                <a16:creationId xmlns:a16="http://schemas.microsoft.com/office/drawing/2014/main" id="{EF74A5F4-163A-01AC-4D97-E0A8BED25772}"/>
              </a:ext>
            </a:extLst>
          </p:cNvPr>
          <p:cNvCxnSpPr>
            <a:cxnSpLocks/>
            <a:stCxn id="4" idx="0"/>
            <a:endCxn id="6" idx="4"/>
          </p:cNvCxnSpPr>
          <p:nvPr/>
        </p:nvCxnSpPr>
        <p:spPr>
          <a:xfrm flipV="1">
            <a:off x="7434385" y="4963314"/>
            <a:ext cx="790623" cy="497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528EAA-E090-EA5F-98C5-6DFB677B4498}"/>
              </a:ext>
            </a:extLst>
          </p:cNvPr>
          <p:cNvCxnSpPr>
            <a:cxnSpLocks/>
            <a:stCxn id="5" idx="0"/>
            <a:endCxn id="6" idx="4"/>
          </p:cNvCxnSpPr>
          <p:nvPr/>
        </p:nvCxnSpPr>
        <p:spPr>
          <a:xfrm flipH="1" flipV="1">
            <a:off x="8225008" y="4963314"/>
            <a:ext cx="1454704" cy="497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1BA0EA8-EF60-544E-22B0-D6FA77DF13DD}"/>
              </a:ext>
            </a:extLst>
          </p:cNvPr>
          <p:cNvSpPr/>
          <p:nvPr/>
        </p:nvSpPr>
        <p:spPr>
          <a:xfrm>
            <a:off x="2335638" y="5460374"/>
            <a:ext cx="1214579" cy="99412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3" name="Oval 12">
            <a:extLst>
              <a:ext uri="{FF2B5EF4-FFF2-40B4-BE49-F238E27FC236}">
                <a16:creationId xmlns:a16="http://schemas.microsoft.com/office/drawing/2014/main" id="{C5183097-4145-4226-D637-223846A1B8D6}"/>
              </a:ext>
            </a:extLst>
          </p:cNvPr>
          <p:cNvSpPr/>
          <p:nvPr/>
        </p:nvSpPr>
        <p:spPr>
          <a:xfrm>
            <a:off x="4939814" y="5461161"/>
            <a:ext cx="1226216" cy="9956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5" name="Oval 14">
            <a:extLst>
              <a:ext uri="{FF2B5EF4-FFF2-40B4-BE49-F238E27FC236}">
                <a16:creationId xmlns:a16="http://schemas.microsoft.com/office/drawing/2014/main" id="{61F727D3-471E-99CA-8E51-F37A8035F5D9}"/>
              </a:ext>
            </a:extLst>
          </p:cNvPr>
          <p:cNvSpPr/>
          <p:nvPr/>
        </p:nvSpPr>
        <p:spPr>
          <a:xfrm>
            <a:off x="3657324" y="3952789"/>
            <a:ext cx="1350399" cy="9325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6" name="Straight Arrow Connector 15">
            <a:extLst>
              <a:ext uri="{FF2B5EF4-FFF2-40B4-BE49-F238E27FC236}">
                <a16:creationId xmlns:a16="http://schemas.microsoft.com/office/drawing/2014/main" id="{2BD1F11D-3243-8BFE-1501-0612CB973241}"/>
              </a:ext>
            </a:extLst>
          </p:cNvPr>
          <p:cNvCxnSpPr>
            <a:cxnSpLocks/>
            <a:stCxn id="11" idx="0"/>
            <a:endCxn id="15" idx="4"/>
          </p:cNvCxnSpPr>
          <p:nvPr/>
        </p:nvCxnSpPr>
        <p:spPr>
          <a:xfrm flipV="1">
            <a:off x="2942928" y="4885289"/>
            <a:ext cx="1389596" cy="57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7D5F346-9E60-4CEF-DA65-431584C6F68E}"/>
              </a:ext>
            </a:extLst>
          </p:cNvPr>
          <p:cNvCxnSpPr>
            <a:cxnSpLocks/>
            <a:stCxn id="13" idx="0"/>
            <a:endCxn id="15" idx="4"/>
          </p:cNvCxnSpPr>
          <p:nvPr/>
        </p:nvCxnSpPr>
        <p:spPr>
          <a:xfrm flipH="1" flipV="1">
            <a:off x="4332524" y="4885289"/>
            <a:ext cx="1220398" cy="575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A42938A-1E72-0990-CB06-0DD77F363C3A}"/>
              </a:ext>
            </a:extLst>
          </p:cNvPr>
          <p:cNvSpPr/>
          <p:nvPr/>
        </p:nvSpPr>
        <p:spPr>
          <a:xfrm>
            <a:off x="5490831" y="2494285"/>
            <a:ext cx="1350399" cy="9711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9" name="Straight Arrow Connector 8">
            <a:extLst>
              <a:ext uri="{FF2B5EF4-FFF2-40B4-BE49-F238E27FC236}">
                <a16:creationId xmlns:a16="http://schemas.microsoft.com/office/drawing/2014/main" id="{84428823-029C-69EF-5741-6714A0863A81}"/>
              </a:ext>
            </a:extLst>
          </p:cNvPr>
          <p:cNvCxnSpPr>
            <a:cxnSpLocks/>
            <a:stCxn id="15" idx="0"/>
            <a:endCxn id="8" idx="4"/>
          </p:cNvCxnSpPr>
          <p:nvPr/>
        </p:nvCxnSpPr>
        <p:spPr>
          <a:xfrm flipV="1">
            <a:off x="4332524" y="3465421"/>
            <a:ext cx="1833507" cy="48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1787911-DD1E-8107-A1FD-9CB55FF7D0EF}"/>
              </a:ext>
            </a:extLst>
          </p:cNvPr>
          <p:cNvCxnSpPr>
            <a:cxnSpLocks/>
            <a:stCxn id="6" idx="0"/>
            <a:endCxn id="8" idx="4"/>
          </p:cNvCxnSpPr>
          <p:nvPr/>
        </p:nvCxnSpPr>
        <p:spPr>
          <a:xfrm flipH="1" flipV="1">
            <a:off x="6166031" y="3465421"/>
            <a:ext cx="2058977" cy="526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5B89812-8CDA-F99F-6721-7CE29C18BEB6}"/>
              </a:ext>
            </a:extLst>
          </p:cNvPr>
          <p:cNvSpPr/>
          <p:nvPr/>
        </p:nvSpPr>
        <p:spPr>
          <a:xfrm>
            <a:off x="3698316" y="1343818"/>
            <a:ext cx="1350399" cy="9711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8" name="Oval 17">
            <a:extLst>
              <a:ext uri="{FF2B5EF4-FFF2-40B4-BE49-F238E27FC236}">
                <a16:creationId xmlns:a16="http://schemas.microsoft.com/office/drawing/2014/main" id="{19EA76B1-0BA5-B9A9-3AC8-F15E7A833B0A}"/>
              </a:ext>
            </a:extLst>
          </p:cNvPr>
          <p:cNvSpPr/>
          <p:nvPr/>
        </p:nvSpPr>
        <p:spPr>
          <a:xfrm>
            <a:off x="2409001" y="2513208"/>
            <a:ext cx="1214579" cy="99412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19" name="Straight Arrow Connector 18">
            <a:extLst>
              <a:ext uri="{FF2B5EF4-FFF2-40B4-BE49-F238E27FC236}">
                <a16:creationId xmlns:a16="http://schemas.microsoft.com/office/drawing/2014/main" id="{C9899F9F-0F84-894D-EB09-9A75AE7B5EE5}"/>
              </a:ext>
            </a:extLst>
          </p:cNvPr>
          <p:cNvCxnSpPr>
            <a:cxnSpLocks/>
            <a:stCxn id="18" idx="0"/>
            <a:endCxn id="10" idx="4"/>
          </p:cNvCxnSpPr>
          <p:nvPr/>
        </p:nvCxnSpPr>
        <p:spPr>
          <a:xfrm flipV="1">
            <a:off x="3016291" y="2314954"/>
            <a:ext cx="1357225" cy="198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0CB0BFC-84DD-FD25-C919-9CED2BBD916E}"/>
              </a:ext>
            </a:extLst>
          </p:cNvPr>
          <p:cNvCxnSpPr>
            <a:cxnSpLocks/>
            <a:stCxn id="8" idx="0"/>
            <a:endCxn id="10" idx="4"/>
          </p:cNvCxnSpPr>
          <p:nvPr/>
        </p:nvCxnSpPr>
        <p:spPr>
          <a:xfrm flipH="1" flipV="1">
            <a:off x="4373516" y="2314954"/>
            <a:ext cx="1792515" cy="17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7DA8859-B5CC-C8D7-5C70-CFC2FAE552C5}"/>
              </a:ext>
            </a:extLst>
          </p:cNvPr>
          <p:cNvSpPr txBox="1"/>
          <p:nvPr/>
        </p:nvSpPr>
        <p:spPr>
          <a:xfrm>
            <a:off x="3153308" y="4676718"/>
            <a:ext cx="62267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0</a:t>
            </a:r>
          </a:p>
        </p:txBody>
      </p:sp>
      <p:sp>
        <p:nvSpPr>
          <p:cNvPr id="21" name="TextBox 20">
            <a:extLst>
              <a:ext uri="{FF2B5EF4-FFF2-40B4-BE49-F238E27FC236}">
                <a16:creationId xmlns:a16="http://schemas.microsoft.com/office/drawing/2014/main" id="{7C4451D0-AA2D-9EC8-4DE7-F06CB9E2A5C3}"/>
              </a:ext>
            </a:extLst>
          </p:cNvPr>
          <p:cNvSpPr txBox="1"/>
          <p:nvPr/>
        </p:nvSpPr>
        <p:spPr>
          <a:xfrm>
            <a:off x="3153308" y="1992887"/>
            <a:ext cx="62267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0</a:t>
            </a:r>
          </a:p>
        </p:txBody>
      </p:sp>
      <p:sp>
        <p:nvSpPr>
          <p:cNvPr id="45" name="TextBox 44">
            <a:extLst>
              <a:ext uri="{FF2B5EF4-FFF2-40B4-BE49-F238E27FC236}">
                <a16:creationId xmlns:a16="http://schemas.microsoft.com/office/drawing/2014/main" id="{03624E99-614F-FF21-9D88-C0C5B358374C}"/>
              </a:ext>
            </a:extLst>
          </p:cNvPr>
          <p:cNvSpPr txBox="1"/>
          <p:nvPr/>
        </p:nvSpPr>
        <p:spPr>
          <a:xfrm>
            <a:off x="4889067" y="3334466"/>
            <a:ext cx="62267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0</a:t>
            </a:r>
          </a:p>
        </p:txBody>
      </p:sp>
      <p:sp>
        <p:nvSpPr>
          <p:cNvPr id="46" name="TextBox 45">
            <a:extLst>
              <a:ext uri="{FF2B5EF4-FFF2-40B4-BE49-F238E27FC236}">
                <a16:creationId xmlns:a16="http://schemas.microsoft.com/office/drawing/2014/main" id="{3BDB2A46-F6EC-C992-8685-4BA73165D709}"/>
              </a:ext>
            </a:extLst>
          </p:cNvPr>
          <p:cNvSpPr txBox="1"/>
          <p:nvPr/>
        </p:nvSpPr>
        <p:spPr>
          <a:xfrm>
            <a:off x="5357009" y="4611872"/>
            <a:ext cx="62267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a:t>
            </a:r>
          </a:p>
        </p:txBody>
      </p:sp>
      <p:sp>
        <p:nvSpPr>
          <p:cNvPr id="47" name="TextBox 46">
            <a:extLst>
              <a:ext uri="{FF2B5EF4-FFF2-40B4-BE49-F238E27FC236}">
                <a16:creationId xmlns:a16="http://schemas.microsoft.com/office/drawing/2014/main" id="{C5298E89-9A83-D4B1-08C2-553CA51CBF1E}"/>
              </a:ext>
            </a:extLst>
          </p:cNvPr>
          <p:cNvSpPr txBox="1"/>
          <p:nvPr/>
        </p:nvSpPr>
        <p:spPr>
          <a:xfrm>
            <a:off x="5472828" y="1910546"/>
            <a:ext cx="62267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a:t>
            </a:r>
          </a:p>
        </p:txBody>
      </p:sp>
      <p:sp>
        <p:nvSpPr>
          <p:cNvPr id="48" name="TextBox 47">
            <a:extLst>
              <a:ext uri="{FF2B5EF4-FFF2-40B4-BE49-F238E27FC236}">
                <a16:creationId xmlns:a16="http://schemas.microsoft.com/office/drawing/2014/main" id="{A26BE6F3-7633-93EC-769B-54C4033EF880}"/>
              </a:ext>
            </a:extLst>
          </p:cNvPr>
          <p:cNvSpPr txBox="1"/>
          <p:nvPr/>
        </p:nvSpPr>
        <p:spPr>
          <a:xfrm>
            <a:off x="7283346" y="3185885"/>
            <a:ext cx="62267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a:t>
            </a:r>
          </a:p>
        </p:txBody>
      </p:sp>
      <p:sp>
        <p:nvSpPr>
          <p:cNvPr id="49" name="TextBox 48">
            <a:extLst>
              <a:ext uri="{FF2B5EF4-FFF2-40B4-BE49-F238E27FC236}">
                <a16:creationId xmlns:a16="http://schemas.microsoft.com/office/drawing/2014/main" id="{CE09187A-EC94-4BE4-2F6D-6819A7230B70}"/>
              </a:ext>
            </a:extLst>
          </p:cNvPr>
          <p:cNvSpPr txBox="1"/>
          <p:nvPr/>
        </p:nvSpPr>
        <p:spPr>
          <a:xfrm>
            <a:off x="9066604" y="4721808"/>
            <a:ext cx="62267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a:t>
            </a:r>
          </a:p>
        </p:txBody>
      </p:sp>
      <p:sp>
        <p:nvSpPr>
          <p:cNvPr id="51" name="TextBox 50">
            <a:extLst>
              <a:ext uri="{FF2B5EF4-FFF2-40B4-BE49-F238E27FC236}">
                <a16:creationId xmlns:a16="http://schemas.microsoft.com/office/drawing/2014/main" id="{9803FA64-0B0A-1B1E-A443-A28AF81A3097}"/>
              </a:ext>
            </a:extLst>
          </p:cNvPr>
          <p:cNvSpPr txBox="1"/>
          <p:nvPr/>
        </p:nvSpPr>
        <p:spPr>
          <a:xfrm>
            <a:off x="7180761" y="4721808"/>
            <a:ext cx="62267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393906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a:t>
            </a:r>
          </a:p>
        </p:txBody>
      </p:sp>
      <p:sp>
        <p:nvSpPr>
          <p:cNvPr id="3" name="Content Placeholder 6">
            <a:extLst>
              <a:ext uri="{FF2B5EF4-FFF2-40B4-BE49-F238E27FC236}">
                <a16:creationId xmlns:a16="http://schemas.microsoft.com/office/drawing/2014/main" id="{82633CF0-C4DC-E5B3-C932-9360831DFC38}"/>
              </a:ext>
            </a:extLst>
          </p:cNvPr>
          <p:cNvSpPr>
            <a:spLocks noGrp="1"/>
          </p:cNvSpPr>
          <p:nvPr>
            <p:ph idx="1"/>
          </p:nvPr>
        </p:nvSpPr>
        <p:spPr>
          <a:xfrm>
            <a:off x="838200" y="1473200"/>
            <a:ext cx="10515600" cy="4703763"/>
          </a:xfrm>
        </p:spPr>
        <p:txBody>
          <a:bodyPr/>
          <a:lstStyle/>
          <a:p>
            <a:pPr marL="0" indent="0">
              <a:buNone/>
            </a:pPr>
            <a:r>
              <a:rPr lang="en-US" dirty="0"/>
              <a:t>So the Huffman code of the data is:</a:t>
            </a:r>
          </a:p>
          <a:p>
            <a:pPr marL="0" indent="0">
              <a:buNone/>
            </a:pPr>
            <a:endParaRPr lang="en-US" dirty="0"/>
          </a:p>
        </p:txBody>
      </p:sp>
      <p:graphicFrame>
        <p:nvGraphicFramePr>
          <p:cNvPr id="7" name="Table 4">
            <a:extLst>
              <a:ext uri="{FF2B5EF4-FFF2-40B4-BE49-F238E27FC236}">
                <a16:creationId xmlns:a16="http://schemas.microsoft.com/office/drawing/2014/main" id="{73712978-D361-FD6B-9AD3-EB31C59CE8F5}"/>
              </a:ext>
            </a:extLst>
          </p:cNvPr>
          <p:cNvGraphicFramePr>
            <a:graphicFrameLocks noGrp="1"/>
          </p:cNvGraphicFramePr>
          <p:nvPr>
            <p:extLst>
              <p:ext uri="{D42A27DB-BD31-4B8C-83A1-F6EECF244321}">
                <p14:modId xmlns:p14="http://schemas.microsoft.com/office/powerpoint/2010/main" val="3648122797"/>
              </p:ext>
            </p:extLst>
          </p:nvPr>
        </p:nvGraphicFramePr>
        <p:xfrm>
          <a:off x="1204686" y="2766179"/>
          <a:ext cx="10045492" cy="1776792"/>
        </p:xfrm>
        <a:graphic>
          <a:graphicData uri="http://schemas.openxmlformats.org/drawingml/2006/table">
            <a:tbl>
              <a:tblPr firstRow="1" bandRow="1">
                <a:tableStyleId>{2D5ABB26-0587-4C30-8999-92F81FD0307C}</a:tableStyleId>
              </a:tblPr>
              <a:tblGrid>
                <a:gridCol w="1576852">
                  <a:extLst>
                    <a:ext uri="{9D8B030D-6E8A-4147-A177-3AD203B41FA5}">
                      <a16:colId xmlns:a16="http://schemas.microsoft.com/office/drawing/2014/main" val="2279420995"/>
                    </a:ext>
                  </a:extLst>
                </a:gridCol>
                <a:gridCol w="1693728">
                  <a:extLst>
                    <a:ext uri="{9D8B030D-6E8A-4147-A177-3AD203B41FA5}">
                      <a16:colId xmlns:a16="http://schemas.microsoft.com/office/drawing/2014/main" val="4181679326"/>
                    </a:ext>
                  </a:extLst>
                </a:gridCol>
                <a:gridCol w="1693728">
                  <a:extLst>
                    <a:ext uri="{9D8B030D-6E8A-4147-A177-3AD203B41FA5}">
                      <a16:colId xmlns:a16="http://schemas.microsoft.com/office/drawing/2014/main" val="2139913234"/>
                    </a:ext>
                  </a:extLst>
                </a:gridCol>
                <a:gridCol w="1693728">
                  <a:extLst>
                    <a:ext uri="{9D8B030D-6E8A-4147-A177-3AD203B41FA5}">
                      <a16:colId xmlns:a16="http://schemas.microsoft.com/office/drawing/2014/main" val="127098640"/>
                    </a:ext>
                  </a:extLst>
                </a:gridCol>
                <a:gridCol w="1693728">
                  <a:extLst>
                    <a:ext uri="{9D8B030D-6E8A-4147-A177-3AD203B41FA5}">
                      <a16:colId xmlns:a16="http://schemas.microsoft.com/office/drawing/2014/main" val="27968632"/>
                    </a:ext>
                  </a:extLst>
                </a:gridCol>
                <a:gridCol w="1693728">
                  <a:extLst>
                    <a:ext uri="{9D8B030D-6E8A-4147-A177-3AD203B41FA5}">
                      <a16:colId xmlns:a16="http://schemas.microsoft.com/office/drawing/2014/main" val="3656928826"/>
                    </a:ext>
                  </a:extLst>
                </a:gridCol>
              </a:tblGrid>
              <a:tr h="888396">
                <a:tc>
                  <a:txBody>
                    <a:bodyPr/>
                    <a:lstStyle/>
                    <a:p>
                      <a:pPr algn="ctr"/>
                      <a:r>
                        <a:rPr lang="en-US" sz="2400" dirty="0">
                          <a:latin typeface="Times New Roman" panose="02020603050405020304" pitchFamily="18" charset="0"/>
                          <a:cs typeface="Times New Roman" panose="02020603050405020304" pitchFamily="18" charset="0"/>
                        </a:rPr>
                        <a:t>Symbols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0312745"/>
                  </a:ext>
                </a:extLst>
              </a:tr>
              <a:tr h="888396">
                <a:tc>
                  <a:txBody>
                    <a:bodyPr/>
                    <a:lstStyle/>
                    <a:p>
                      <a:pPr algn="ctr"/>
                      <a:r>
                        <a:rPr lang="en-US" sz="2400" dirty="0">
                          <a:latin typeface="Times New Roman" panose="02020603050405020304" pitchFamily="18" charset="0"/>
                          <a:cs typeface="Times New Roman" panose="02020603050405020304" pitchFamily="18" charset="0"/>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0377760"/>
                  </a:ext>
                </a:extLst>
              </a:tr>
            </a:tbl>
          </a:graphicData>
        </a:graphic>
      </p:graphicFrame>
    </p:spTree>
    <p:extLst>
      <p:ext uri="{BB962C8B-B14F-4D97-AF65-F5344CB8AC3E}">
        <p14:creationId xmlns:p14="http://schemas.microsoft.com/office/powerpoint/2010/main" val="4250676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473200"/>
            <a:ext cx="11353801" cy="4703763"/>
          </a:xfrm>
        </p:spPr>
        <p:txBody>
          <a:bodyPr>
            <a:normAutofit/>
          </a:bodyPr>
          <a:lstStyle/>
          <a:p>
            <a:pPr marL="0" indent="0">
              <a:buNone/>
            </a:pPr>
            <a:r>
              <a:rPr lang="en-US" b="1" dirty="0"/>
              <a:t>Encode ABACABAD using the code of question (A). </a:t>
            </a:r>
          </a:p>
        </p:txBody>
      </p:sp>
    </p:spTree>
    <p:extLst>
      <p:ext uri="{BB962C8B-B14F-4D97-AF65-F5344CB8AC3E}">
        <p14:creationId xmlns:p14="http://schemas.microsoft.com/office/powerpoint/2010/main" val="2478166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473200"/>
            <a:ext cx="11353801" cy="4703763"/>
          </a:xfrm>
        </p:spPr>
        <p:txBody>
          <a:bodyPr>
            <a:normAutofit/>
          </a:bodyPr>
          <a:lstStyle/>
          <a:p>
            <a:pPr marL="0" indent="0">
              <a:buNone/>
            </a:pPr>
            <a:r>
              <a:rPr lang="en-US" dirty="0"/>
              <a:t>The Huffman code of ABACABAD is 0110010101100111</a:t>
            </a:r>
            <a:br>
              <a:rPr lang="en-US" dirty="0"/>
            </a:br>
            <a:endParaRPr lang="en-US" dirty="0"/>
          </a:p>
          <a:p>
            <a:pPr marL="0" indent="0">
              <a:buNone/>
            </a:pPr>
            <a:endParaRPr lang="en-US" dirty="0"/>
          </a:p>
          <a:p>
            <a:pPr marL="0" indent="0">
              <a:buNone/>
            </a:pPr>
            <a:r>
              <a:rPr lang="en-US" dirty="0"/>
              <a:t> </a:t>
            </a:r>
            <a:br>
              <a:rPr lang="en-US" dirty="0"/>
            </a:br>
            <a:endParaRPr lang="en-US" dirty="0"/>
          </a:p>
        </p:txBody>
      </p:sp>
      <p:graphicFrame>
        <p:nvGraphicFramePr>
          <p:cNvPr id="7" name="Table 6">
            <a:extLst>
              <a:ext uri="{FF2B5EF4-FFF2-40B4-BE49-F238E27FC236}">
                <a16:creationId xmlns:a16="http://schemas.microsoft.com/office/drawing/2014/main" id="{BFE6A20B-A4BA-1208-C561-88E3C8D7FBC2}"/>
              </a:ext>
            </a:extLst>
          </p:cNvPr>
          <p:cNvGraphicFramePr>
            <a:graphicFrameLocks noGrp="1"/>
          </p:cNvGraphicFramePr>
          <p:nvPr>
            <p:extLst>
              <p:ext uri="{D42A27DB-BD31-4B8C-83A1-F6EECF244321}">
                <p14:modId xmlns:p14="http://schemas.microsoft.com/office/powerpoint/2010/main" val="474191236"/>
              </p:ext>
            </p:extLst>
          </p:nvPr>
        </p:nvGraphicFramePr>
        <p:xfrm>
          <a:off x="261257" y="2714775"/>
          <a:ext cx="11669486" cy="1776792"/>
        </p:xfrm>
        <a:graphic>
          <a:graphicData uri="http://schemas.openxmlformats.org/drawingml/2006/table">
            <a:tbl>
              <a:tblPr firstRow="1" bandRow="1">
                <a:tableStyleId>{2D5ABB26-0587-4C30-8999-92F81FD0307C}</a:tableStyleId>
              </a:tblPr>
              <a:tblGrid>
                <a:gridCol w="1313136">
                  <a:extLst>
                    <a:ext uri="{9D8B030D-6E8A-4147-A177-3AD203B41FA5}">
                      <a16:colId xmlns:a16="http://schemas.microsoft.com/office/drawing/2014/main" val="2781016707"/>
                    </a:ext>
                  </a:extLst>
                </a:gridCol>
                <a:gridCol w="1209954">
                  <a:extLst>
                    <a:ext uri="{9D8B030D-6E8A-4147-A177-3AD203B41FA5}">
                      <a16:colId xmlns:a16="http://schemas.microsoft.com/office/drawing/2014/main" val="639132680"/>
                    </a:ext>
                  </a:extLst>
                </a:gridCol>
                <a:gridCol w="1306628">
                  <a:extLst>
                    <a:ext uri="{9D8B030D-6E8A-4147-A177-3AD203B41FA5}">
                      <a16:colId xmlns:a16="http://schemas.microsoft.com/office/drawing/2014/main" val="1332443666"/>
                    </a:ext>
                  </a:extLst>
                </a:gridCol>
                <a:gridCol w="1306628">
                  <a:extLst>
                    <a:ext uri="{9D8B030D-6E8A-4147-A177-3AD203B41FA5}">
                      <a16:colId xmlns:a16="http://schemas.microsoft.com/office/drawing/2014/main" val="2758195850"/>
                    </a:ext>
                  </a:extLst>
                </a:gridCol>
                <a:gridCol w="1306628">
                  <a:extLst>
                    <a:ext uri="{9D8B030D-6E8A-4147-A177-3AD203B41FA5}">
                      <a16:colId xmlns:a16="http://schemas.microsoft.com/office/drawing/2014/main" val="1587554766"/>
                    </a:ext>
                  </a:extLst>
                </a:gridCol>
                <a:gridCol w="1306628">
                  <a:extLst>
                    <a:ext uri="{9D8B030D-6E8A-4147-A177-3AD203B41FA5}">
                      <a16:colId xmlns:a16="http://schemas.microsoft.com/office/drawing/2014/main" val="1371214280"/>
                    </a:ext>
                  </a:extLst>
                </a:gridCol>
                <a:gridCol w="1306628">
                  <a:extLst>
                    <a:ext uri="{9D8B030D-6E8A-4147-A177-3AD203B41FA5}">
                      <a16:colId xmlns:a16="http://schemas.microsoft.com/office/drawing/2014/main" val="3424172473"/>
                    </a:ext>
                  </a:extLst>
                </a:gridCol>
                <a:gridCol w="1306628">
                  <a:extLst>
                    <a:ext uri="{9D8B030D-6E8A-4147-A177-3AD203B41FA5}">
                      <a16:colId xmlns:a16="http://schemas.microsoft.com/office/drawing/2014/main" val="4291674230"/>
                    </a:ext>
                  </a:extLst>
                </a:gridCol>
                <a:gridCol w="1306628">
                  <a:extLst>
                    <a:ext uri="{9D8B030D-6E8A-4147-A177-3AD203B41FA5}">
                      <a16:colId xmlns:a16="http://schemas.microsoft.com/office/drawing/2014/main" val="2329199149"/>
                    </a:ext>
                  </a:extLst>
                </a:gridCol>
              </a:tblGrid>
              <a:tr h="888396">
                <a:tc>
                  <a:txBody>
                    <a:bodyPr/>
                    <a:lstStyle/>
                    <a:p>
                      <a:pPr algn="ctr"/>
                      <a:r>
                        <a:rPr lang="en-US" sz="2400" dirty="0">
                          <a:latin typeface="Times New Roman" panose="02020603050405020304" pitchFamily="18" charset="0"/>
                          <a:cs typeface="Times New Roman" panose="02020603050405020304" pitchFamily="18" charset="0"/>
                        </a:rPr>
                        <a:t>Symbols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7810069"/>
                  </a:ext>
                </a:extLst>
              </a:tr>
              <a:tr h="888396">
                <a:tc>
                  <a:txBody>
                    <a:bodyPr/>
                    <a:lstStyle/>
                    <a:p>
                      <a:pPr algn="ctr"/>
                      <a:r>
                        <a:rPr lang="en-US" sz="2400" dirty="0">
                          <a:latin typeface="Times New Roman" panose="02020603050405020304" pitchFamily="18" charset="0"/>
                          <a:cs typeface="Times New Roman" panose="02020603050405020304" pitchFamily="18" charset="0"/>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542592"/>
                  </a:ext>
                </a:extLst>
              </a:tr>
            </a:tbl>
          </a:graphicData>
        </a:graphic>
      </p:graphicFrame>
    </p:spTree>
    <p:extLst>
      <p:ext uri="{BB962C8B-B14F-4D97-AF65-F5344CB8AC3E}">
        <p14:creationId xmlns:p14="http://schemas.microsoft.com/office/powerpoint/2010/main" val="2962725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473200"/>
            <a:ext cx="11353801" cy="4703763"/>
          </a:xfrm>
        </p:spPr>
        <p:txBody>
          <a:bodyPr>
            <a:normAutofit/>
          </a:bodyPr>
          <a:lstStyle/>
          <a:p>
            <a:pPr marL="0" indent="0">
              <a:buNone/>
            </a:pPr>
            <a:r>
              <a:rPr lang="en-US" b="1" dirty="0"/>
              <a:t>Decode 100010111001010 using the code of question (A)</a:t>
            </a:r>
            <a:br>
              <a:rPr lang="en-US" b="1" dirty="0"/>
            </a:br>
            <a:endParaRPr lang="en-US" b="1" dirty="0"/>
          </a:p>
        </p:txBody>
      </p:sp>
    </p:spTree>
    <p:extLst>
      <p:ext uri="{BB962C8B-B14F-4D97-AF65-F5344CB8AC3E}">
        <p14:creationId xmlns:p14="http://schemas.microsoft.com/office/powerpoint/2010/main" val="176747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4" name="Content Placeholder 2">
            <a:extLst>
              <a:ext uri="{FF2B5EF4-FFF2-40B4-BE49-F238E27FC236}">
                <a16:creationId xmlns:a16="http://schemas.microsoft.com/office/drawing/2014/main" id="{379C5852-EA6B-56D2-946E-46D99F36B665}"/>
              </a:ext>
            </a:extLst>
          </p:cNvPr>
          <p:cNvSpPr>
            <a:spLocks noGrp="1"/>
          </p:cNvSpPr>
          <p:nvPr>
            <p:ph idx="1"/>
          </p:nvPr>
        </p:nvSpPr>
        <p:spPr>
          <a:xfrm>
            <a:off x="838199" y="1473200"/>
            <a:ext cx="10881361" cy="4703763"/>
          </a:xfrm>
        </p:spPr>
        <p:txBody>
          <a:bodyPr>
            <a:normAutofit/>
          </a:bodyPr>
          <a:lstStyle/>
          <a:p>
            <a:pPr marL="0" indent="0">
              <a:buNone/>
            </a:pPr>
            <a:r>
              <a:rPr lang="en-US" b="1" i="0" dirty="0">
                <a:solidFill>
                  <a:srgbClr val="000000"/>
                </a:solidFill>
                <a:effectLst/>
              </a:rPr>
              <a:t>The master theorem</a:t>
            </a:r>
            <a:r>
              <a:rPr lang="en-US" b="0" i="0" dirty="0">
                <a:solidFill>
                  <a:srgbClr val="000000"/>
                </a:solidFill>
                <a:effectLst/>
              </a:rPr>
              <a:t>: Suppose the runtime of an algorithm can </a:t>
            </a:r>
            <a:r>
              <a:rPr lang="en-US" dirty="0">
                <a:solidFill>
                  <a:srgbClr val="000000"/>
                </a:solidFill>
              </a:rPr>
              <a:t>be expressed as:		</a:t>
            </a:r>
          </a:p>
          <a:p>
            <a:pPr marL="0" indent="0">
              <a:buNone/>
            </a:pPr>
            <a:r>
              <a:rPr lang="en-US" dirty="0">
                <a:solidFill>
                  <a:srgbClr val="000000"/>
                </a:solidFill>
              </a:rPr>
              <a:t>				</a:t>
            </a:r>
            <a:r>
              <a:rPr lang="en-US" sz="3600" b="1" i="0" dirty="0">
                <a:solidFill>
                  <a:srgbClr val="000000"/>
                </a:solidFill>
                <a:effectLst/>
              </a:rPr>
              <a:t>T(n) = </a:t>
            </a:r>
            <a:r>
              <a:rPr lang="en-US" sz="3600" b="1" i="0" dirty="0" err="1">
                <a:solidFill>
                  <a:srgbClr val="000000"/>
                </a:solidFill>
                <a:effectLst/>
              </a:rPr>
              <a:t>aT</a:t>
            </a:r>
            <a:r>
              <a:rPr lang="en-US" sz="3600" b="1" i="0" dirty="0">
                <a:solidFill>
                  <a:srgbClr val="000000"/>
                </a:solidFill>
                <a:effectLst/>
              </a:rPr>
              <a:t>(n/b) +f(n)</a:t>
            </a:r>
          </a:p>
          <a:p>
            <a:pPr marL="0" indent="0">
              <a:buNone/>
            </a:pPr>
            <a:r>
              <a:rPr lang="en-US" dirty="0">
                <a:solidFill>
                  <a:srgbClr val="000000"/>
                </a:solidFill>
              </a:rPr>
              <a:t>Where: </a:t>
            </a:r>
          </a:p>
          <a:p>
            <a:pPr marL="0" indent="0">
              <a:buNone/>
            </a:pPr>
            <a:r>
              <a:rPr lang="en-US" dirty="0">
                <a:solidFill>
                  <a:srgbClr val="000000"/>
                </a:solidFill>
              </a:rPr>
              <a:t>	- n is the size of the problem</a:t>
            </a:r>
          </a:p>
          <a:p>
            <a:pPr marL="0" indent="0">
              <a:buNone/>
            </a:pPr>
            <a:r>
              <a:rPr lang="en-US" i="0" dirty="0">
                <a:solidFill>
                  <a:srgbClr val="000000"/>
                </a:solidFill>
                <a:effectLst/>
              </a:rPr>
              <a:t>	- a is the number of subproblems in the recursion</a:t>
            </a:r>
          </a:p>
          <a:p>
            <a:pPr marL="0" indent="0">
              <a:buNone/>
            </a:pPr>
            <a:r>
              <a:rPr lang="en-US" dirty="0">
                <a:solidFill>
                  <a:srgbClr val="000000"/>
                </a:solidFill>
              </a:rPr>
              <a:t>	- n/b is the size of the subproblem</a:t>
            </a:r>
          </a:p>
          <a:p>
            <a:pPr marL="0" indent="0">
              <a:buNone/>
            </a:pPr>
            <a:r>
              <a:rPr lang="en-US" sz="3200" i="0" dirty="0">
                <a:solidFill>
                  <a:srgbClr val="000000"/>
                </a:solidFill>
                <a:effectLst/>
              </a:rPr>
              <a:t>	- </a:t>
            </a:r>
            <a:r>
              <a:rPr lang="en-US" i="0" dirty="0">
                <a:solidFill>
                  <a:srgbClr val="000000"/>
                </a:solidFill>
                <a:effectLst/>
              </a:rPr>
              <a:t>f(n) is the </a:t>
            </a:r>
            <a:r>
              <a:rPr lang="en-US" dirty="0">
                <a:solidFill>
                  <a:srgbClr val="000000"/>
                </a:solidFill>
              </a:rPr>
              <a:t>cost of work done outside the recursive calls </a:t>
            </a:r>
          </a:p>
        </p:txBody>
      </p:sp>
    </p:spTree>
    <p:extLst>
      <p:ext uri="{BB962C8B-B14F-4D97-AF65-F5344CB8AC3E}">
        <p14:creationId xmlns:p14="http://schemas.microsoft.com/office/powerpoint/2010/main" val="2849294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473200"/>
            <a:ext cx="11353801" cy="4703763"/>
          </a:xfrm>
        </p:spPr>
        <p:txBody>
          <a:bodyPr>
            <a:normAutofit/>
          </a:bodyPr>
          <a:lstStyle/>
          <a:p>
            <a:pPr marL="0" indent="0">
              <a:buNone/>
            </a:pPr>
            <a:r>
              <a:rPr lang="en-US" dirty="0"/>
              <a:t>We can decode the Huffman code by:</a:t>
            </a:r>
          </a:p>
          <a:p>
            <a:pPr fontAlgn="base"/>
            <a:r>
              <a:rPr lang="en-US" dirty="0"/>
              <a:t>We start from the root and do the following until a leaf is found.</a:t>
            </a:r>
          </a:p>
          <a:p>
            <a:pPr fontAlgn="base"/>
            <a:r>
              <a:rPr lang="en-US" dirty="0"/>
              <a:t>If the current bit is 0, we move to the left node of the tree.</a:t>
            </a:r>
          </a:p>
          <a:p>
            <a:pPr fontAlgn="base"/>
            <a:r>
              <a:rPr lang="en-US" dirty="0"/>
              <a:t>If the bit is 1, we move to the right node of the tree.</a:t>
            </a:r>
          </a:p>
          <a:p>
            <a:pPr fontAlgn="base"/>
            <a:r>
              <a:rPr lang="en-US" dirty="0"/>
              <a:t>If during the traversal, we encounter a leaf node, we print the character of that particular leaf node and then again continue the iteration of the encoded data starting from step 1.</a:t>
            </a:r>
          </a:p>
          <a:p>
            <a:endParaRPr lang="en-US" dirty="0"/>
          </a:p>
        </p:txBody>
      </p:sp>
    </p:spTree>
    <p:extLst>
      <p:ext uri="{BB962C8B-B14F-4D97-AF65-F5344CB8AC3E}">
        <p14:creationId xmlns:p14="http://schemas.microsoft.com/office/powerpoint/2010/main" val="824936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2435546162"/>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chemeClr val="bg1"/>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2631465" y="2027470"/>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778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3867434084"/>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4437418" y="3177937"/>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279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2382430721"/>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2487529" y="4164296"/>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706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619689308"/>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1009973" y="5467641"/>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DB980-1D98-69AF-8EAF-DD8E7349C99E}"/>
              </a:ext>
            </a:extLst>
          </p:cNvPr>
          <p:cNvSpPr/>
          <p:nvPr/>
        </p:nvSpPr>
        <p:spPr>
          <a:xfrm>
            <a:off x="576150" y="5827982"/>
            <a:ext cx="1382887" cy="990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756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2592545" y="2027470"/>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100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1697672041"/>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1040950" y="3008942"/>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AF52823-92F7-5FD3-3214-51CC6D4382B8}"/>
              </a:ext>
            </a:extLst>
          </p:cNvPr>
          <p:cNvSpPr/>
          <p:nvPr/>
        </p:nvSpPr>
        <p:spPr>
          <a:xfrm>
            <a:off x="643013" y="3390705"/>
            <a:ext cx="1382887" cy="990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826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2592545" y="2003578"/>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986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3083971613"/>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4388242" y="3055913"/>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453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1375123557"/>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2474455" y="4203916"/>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56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4" name="Content Placeholder 2">
            <a:extLst>
              <a:ext uri="{FF2B5EF4-FFF2-40B4-BE49-F238E27FC236}">
                <a16:creationId xmlns:a16="http://schemas.microsoft.com/office/drawing/2014/main" id="{379C5852-EA6B-56D2-946E-46D99F36B665}"/>
              </a:ext>
            </a:extLst>
          </p:cNvPr>
          <p:cNvSpPr>
            <a:spLocks noGrp="1"/>
          </p:cNvSpPr>
          <p:nvPr>
            <p:ph idx="1"/>
          </p:nvPr>
        </p:nvSpPr>
        <p:spPr>
          <a:xfrm>
            <a:off x="838199" y="1473200"/>
            <a:ext cx="10881361" cy="4703763"/>
          </a:xfrm>
        </p:spPr>
        <p:txBody>
          <a:bodyPr>
            <a:normAutofit/>
          </a:bodyPr>
          <a:lstStyle/>
          <a:p>
            <a:pPr marL="0" indent="0">
              <a:buNone/>
            </a:pPr>
            <a:r>
              <a:rPr lang="en-US" b="1" i="0" dirty="0">
                <a:solidFill>
                  <a:srgbClr val="000000"/>
                </a:solidFill>
                <a:effectLst/>
              </a:rPr>
              <a:t>The advance master theorem</a:t>
            </a:r>
            <a:r>
              <a:rPr lang="en-US" b="0" i="0" dirty="0">
                <a:solidFill>
                  <a:srgbClr val="000000"/>
                </a:solidFill>
                <a:effectLst/>
              </a:rPr>
              <a:t>: Suppose the runtime of an algorithm can </a:t>
            </a:r>
            <a:r>
              <a:rPr lang="en-US" dirty="0">
                <a:solidFill>
                  <a:srgbClr val="000000"/>
                </a:solidFill>
              </a:rPr>
              <a:t>be expressed as:		</a:t>
            </a:r>
          </a:p>
          <a:p>
            <a:pPr marL="0" indent="0">
              <a:buNone/>
            </a:pPr>
            <a:r>
              <a:rPr lang="en-US" dirty="0">
                <a:solidFill>
                  <a:srgbClr val="000000"/>
                </a:solidFill>
              </a:rPr>
              <a:t>				</a:t>
            </a:r>
            <a:r>
              <a:rPr lang="en-US" sz="3600" b="1" i="0" dirty="0">
                <a:solidFill>
                  <a:srgbClr val="000000"/>
                </a:solidFill>
                <a:effectLst/>
              </a:rPr>
              <a:t>T(n) = </a:t>
            </a:r>
            <a:r>
              <a:rPr lang="en-US" sz="3600" b="1" i="0" dirty="0" err="1">
                <a:solidFill>
                  <a:srgbClr val="000000"/>
                </a:solidFill>
                <a:effectLst/>
              </a:rPr>
              <a:t>aT</a:t>
            </a:r>
            <a:r>
              <a:rPr lang="en-US" sz="3600" b="1" i="0" dirty="0">
                <a:solidFill>
                  <a:srgbClr val="000000"/>
                </a:solidFill>
                <a:effectLst/>
              </a:rPr>
              <a:t>(n/b) +O(</a:t>
            </a:r>
            <a:r>
              <a:rPr lang="en-US" sz="3600" b="1" i="0" dirty="0" err="1">
                <a:solidFill>
                  <a:srgbClr val="000000"/>
                </a:solidFill>
                <a:effectLst/>
              </a:rPr>
              <a:t>n</a:t>
            </a:r>
            <a:r>
              <a:rPr lang="en-US" sz="3600" b="1" baseline="30000" dirty="0" err="1">
                <a:solidFill>
                  <a:srgbClr val="000000"/>
                </a:solidFill>
              </a:rPr>
              <a:t>k</a:t>
            </a:r>
            <a:r>
              <a:rPr lang="en-US" sz="3600" b="1" dirty="0" err="1">
                <a:solidFill>
                  <a:srgbClr val="000000"/>
                </a:solidFill>
              </a:rPr>
              <a:t>log</a:t>
            </a:r>
            <a:r>
              <a:rPr lang="en-US" sz="3600" b="1" baseline="30000" dirty="0" err="1">
                <a:solidFill>
                  <a:srgbClr val="000000"/>
                </a:solidFill>
              </a:rPr>
              <a:t>p</a:t>
            </a:r>
            <a:r>
              <a:rPr lang="en-US" sz="3600" b="1" dirty="0" err="1">
                <a:solidFill>
                  <a:srgbClr val="000000"/>
                </a:solidFill>
              </a:rPr>
              <a:t>n</a:t>
            </a:r>
            <a:r>
              <a:rPr lang="en-US" sz="3600" b="1" dirty="0">
                <a:solidFill>
                  <a:srgbClr val="000000"/>
                </a:solidFill>
              </a:rPr>
              <a:t>)</a:t>
            </a:r>
            <a:endParaRPr lang="en-US" sz="3600" b="1" i="0" baseline="30000" dirty="0">
              <a:solidFill>
                <a:srgbClr val="000000"/>
              </a:solidFill>
              <a:effectLst/>
            </a:endParaRPr>
          </a:p>
          <a:p>
            <a:pPr marL="0" indent="0">
              <a:buNone/>
            </a:pPr>
            <a:r>
              <a:rPr lang="en-US" dirty="0">
                <a:solidFill>
                  <a:srgbClr val="000000"/>
                </a:solidFill>
              </a:rPr>
              <a:t>Where: </a:t>
            </a:r>
          </a:p>
          <a:p>
            <a:pPr marL="0" indent="0">
              <a:buNone/>
            </a:pPr>
            <a:r>
              <a:rPr lang="en-US" dirty="0">
                <a:solidFill>
                  <a:srgbClr val="000000"/>
                </a:solidFill>
              </a:rPr>
              <a:t>	- n is the size of the problem</a:t>
            </a:r>
          </a:p>
          <a:p>
            <a:pPr marL="0" indent="0">
              <a:buNone/>
            </a:pPr>
            <a:r>
              <a:rPr lang="en-US" i="0" dirty="0">
                <a:solidFill>
                  <a:srgbClr val="000000"/>
                </a:solidFill>
                <a:effectLst/>
              </a:rPr>
              <a:t>	- a is the number of subproblems in the recursion</a:t>
            </a:r>
          </a:p>
          <a:p>
            <a:pPr marL="0" indent="0">
              <a:buNone/>
            </a:pPr>
            <a:r>
              <a:rPr lang="en-US" dirty="0">
                <a:solidFill>
                  <a:srgbClr val="000000"/>
                </a:solidFill>
              </a:rPr>
              <a:t>	- n/b is the size of the subproblem</a:t>
            </a:r>
          </a:p>
          <a:p>
            <a:pPr marL="0" indent="0">
              <a:buNone/>
            </a:pPr>
            <a:r>
              <a:rPr lang="en-US" sz="3200" i="0" dirty="0">
                <a:solidFill>
                  <a:srgbClr val="000000"/>
                </a:solidFill>
                <a:effectLst/>
              </a:rPr>
              <a:t>	- </a:t>
            </a:r>
            <a:r>
              <a:rPr lang="en-US" i="0" dirty="0">
                <a:solidFill>
                  <a:srgbClr val="000000"/>
                </a:solidFill>
                <a:effectLst/>
              </a:rPr>
              <a:t>b &gt; 1, k &gt; 0 and p is a real number</a:t>
            </a:r>
            <a:endParaRPr lang="en-US" dirty="0">
              <a:solidFill>
                <a:srgbClr val="000000"/>
              </a:solidFill>
            </a:endParaRPr>
          </a:p>
        </p:txBody>
      </p:sp>
    </p:spTree>
    <p:extLst>
      <p:ext uri="{BB962C8B-B14F-4D97-AF65-F5344CB8AC3E}">
        <p14:creationId xmlns:p14="http://schemas.microsoft.com/office/powerpoint/2010/main" val="1772395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920237643"/>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3488803" y="5467641"/>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CE2EF91-DA2A-7C87-6BA8-64E31D5A5EC6}"/>
              </a:ext>
            </a:extLst>
          </p:cNvPr>
          <p:cNvSpPr/>
          <p:nvPr/>
        </p:nvSpPr>
        <p:spPr>
          <a:xfrm>
            <a:off x="3015278" y="5799338"/>
            <a:ext cx="1382887" cy="990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170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2592545" y="1995592"/>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025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311260543"/>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4385060" y="2970177"/>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518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768003730"/>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a:t>
            </a:r>
          </a:p>
        </p:txBody>
      </p:sp>
      <p:sp>
        <p:nvSpPr>
          <p:cNvPr id="28" name="Isosceles Triangle 27">
            <a:extLst>
              <a:ext uri="{FF2B5EF4-FFF2-40B4-BE49-F238E27FC236}">
                <a16:creationId xmlns:a16="http://schemas.microsoft.com/office/drawing/2014/main" id="{1C3FF803-48A8-6677-E9CF-F0EC086B2F24}"/>
              </a:ext>
            </a:extLst>
          </p:cNvPr>
          <p:cNvSpPr/>
          <p:nvPr/>
        </p:nvSpPr>
        <p:spPr>
          <a:xfrm rot="10800000">
            <a:off x="6620495" y="4151653"/>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855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2721870199"/>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_ACB</a:t>
            </a:r>
          </a:p>
        </p:txBody>
      </p:sp>
      <p:sp>
        <p:nvSpPr>
          <p:cNvPr id="23" name="Isosceles Triangle 22">
            <a:extLst>
              <a:ext uri="{FF2B5EF4-FFF2-40B4-BE49-F238E27FC236}">
                <a16:creationId xmlns:a16="http://schemas.microsoft.com/office/drawing/2014/main" id="{203C4B71-A137-2A24-F5F6-661F9DED45AD}"/>
              </a:ext>
            </a:extLst>
          </p:cNvPr>
          <p:cNvSpPr/>
          <p:nvPr/>
        </p:nvSpPr>
        <p:spPr>
          <a:xfrm rot="10800000">
            <a:off x="5305059" y="5512191"/>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BD1ED0-6C3F-B471-7F9F-6710DA4CA2D0}"/>
              </a:ext>
            </a:extLst>
          </p:cNvPr>
          <p:cNvSpPr/>
          <p:nvPr/>
        </p:nvSpPr>
        <p:spPr>
          <a:xfrm>
            <a:off x="4854534" y="5827982"/>
            <a:ext cx="1382887" cy="990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331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_ACB</a:t>
            </a:r>
          </a:p>
        </p:txBody>
      </p:sp>
      <p:sp>
        <p:nvSpPr>
          <p:cNvPr id="23" name="Isosceles Triangle 22">
            <a:extLst>
              <a:ext uri="{FF2B5EF4-FFF2-40B4-BE49-F238E27FC236}">
                <a16:creationId xmlns:a16="http://schemas.microsoft.com/office/drawing/2014/main" id="{203C4B71-A137-2A24-F5F6-661F9DED45AD}"/>
              </a:ext>
            </a:extLst>
          </p:cNvPr>
          <p:cNvSpPr/>
          <p:nvPr/>
        </p:nvSpPr>
        <p:spPr>
          <a:xfrm rot="10800000">
            <a:off x="2592545" y="2057720"/>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9162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1341561428"/>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_ACBA</a:t>
            </a:r>
          </a:p>
        </p:txBody>
      </p:sp>
      <p:sp>
        <p:nvSpPr>
          <p:cNvPr id="23" name="Isosceles Triangle 22">
            <a:extLst>
              <a:ext uri="{FF2B5EF4-FFF2-40B4-BE49-F238E27FC236}">
                <a16:creationId xmlns:a16="http://schemas.microsoft.com/office/drawing/2014/main" id="{203C4B71-A137-2A24-F5F6-661F9DED45AD}"/>
              </a:ext>
            </a:extLst>
          </p:cNvPr>
          <p:cNvSpPr/>
          <p:nvPr/>
        </p:nvSpPr>
        <p:spPr>
          <a:xfrm rot="10800000">
            <a:off x="1007657" y="3062065"/>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172B76-360A-1A65-044C-802BFB74A983}"/>
              </a:ext>
            </a:extLst>
          </p:cNvPr>
          <p:cNvSpPr/>
          <p:nvPr/>
        </p:nvSpPr>
        <p:spPr>
          <a:xfrm>
            <a:off x="588815" y="3359782"/>
            <a:ext cx="1382887" cy="990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9344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_ACBA</a:t>
            </a:r>
          </a:p>
        </p:txBody>
      </p:sp>
      <p:sp>
        <p:nvSpPr>
          <p:cNvPr id="23" name="Isosceles Triangle 22">
            <a:extLst>
              <a:ext uri="{FF2B5EF4-FFF2-40B4-BE49-F238E27FC236}">
                <a16:creationId xmlns:a16="http://schemas.microsoft.com/office/drawing/2014/main" id="{203C4B71-A137-2A24-F5F6-661F9DED45AD}"/>
              </a:ext>
            </a:extLst>
          </p:cNvPr>
          <p:cNvSpPr/>
          <p:nvPr/>
        </p:nvSpPr>
        <p:spPr>
          <a:xfrm rot="10800000">
            <a:off x="2631465" y="1974100"/>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713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1182503740"/>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_ACBA</a:t>
            </a:r>
          </a:p>
        </p:txBody>
      </p:sp>
      <p:sp>
        <p:nvSpPr>
          <p:cNvPr id="23" name="Isosceles Triangle 22">
            <a:extLst>
              <a:ext uri="{FF2B5EF4-FFF2-40B4-BE49-F238E27FC236}">
                <a16:creationId xmlns:a16="http://schemas.microsoft.com/office/drawing/2014/main" id="{203C4B71-A137-2A24-F5F6-661F9DED45AD}"/>
              </a:ext>
            </a:extLst>
          </p:cNvPr>
          <p:cNvSpPr/>
          <p:nvPr/>
        </p:nvSpPr>
        <p:spPr>
          <a:xfrm rot="10800000">
            <a:off x="4385060" y="3124442"/>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809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3445540593"/>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_ACBA</a:t>
            </a:r>
          </a:p>
        </p:txBody>
      </p:sp>
      <p:sp>
        <p:nvSpPr>
          <p:cNvPr id="23" name="Isosceles Triangle 22">
            <a:extLst>
              <a:ext uri="{FF2B5EF4-FFF2-40B4-BE49-F238E27FC236}">
                <a16:creationId xmlns:a16="http://schemas.microsoft.com/office/drawing/2014/main" id="{203C4B71-A137-2A24-F5F6-661F9DED45AD}"/>
              </a:ext>
            </a:extLst>
          </p:cNvPr>
          <p:cNvSpPr/>
          <p:nvPr/>
        </p:nvSpPr>
        <p:spPr>
          <a:xfrm rot="10800000">
            <a:off x="2487529" y="4082917"/>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70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79C5852-EA6B-56D2-946E-46D99F36B665}"/>
                  </a:ext>
                </a:extLst>
              </p:cNvPr>
              <p:cNvSpPr>
                <a:spLocks noGrp="1"/>
              </p:cNvSpPr>
              <p:nvPr>
                <p:ph idx="1"/>
              </p:nvPr>
            </p:nvSpPr>
            <p:spPr>
              <a:xfrm>
                <a:off x="838199" y="1473200"/>
                <a:ext cx="10881361" cy="4703763"/>
              </a:xfrm>
            </p:spPr>
            <p:txBody>
              <a:bodyPr>
                <a:normAutofit fontScale="85000" lnSpcReduction="20000"/>
              </a:bodyPr>
              <a:lstStyle/>
              <a:p>
                <a:pPr marL="0" indent="0">
                  <a:buNone/>
                </a:pPr>
                <a:r>
                  <a:rPr lang="en-US" b="1" i="0" dirty="0">
                    <a:solidFill>
                      <a:srgbClr val="000000"/>
                    </a:solidFill>
                    <a:effectLst/>
                  </a:rPr>
                  <a:t>The advance master theorem</a:t>
                </a:r>
                <a:r>
                  <a:rPr lang="en-US" b="0" i="0" dirty="0">
                    <a:solidFill>
                      <a:srgbClr val="000000"/>
                    </a:solidFill>
                    <a:effectLst/>
                  </a:rPr>
                  <a:t>: Suppose the runtime of an algorithm can </a:t>
                </a:r>
                <a:r>
                  <a:rPr lang="en-US" dirty="0">
                    <a:solidFill>
                      <a:srgbClr val="000000"/>
                    </a:solidFill>
                  </a:rPr>
                  <a:t>be expressed as:		</a:t>
                </a:r>
              </a:p>
              <a:p>
                <a:pPr marL="0" indent="0">
                  <a:buNone/>
                </a:pPr>
                <a:r>
                  <a:rPr lang="en-US" dirty="0">
                    <a:solidFill>
                      <a:srgbClr val="000000"/>
                    </a:solidFill>
                  </a:rPr>
                  <a:t>				</a:t>
                </a:r>
                <a:r>
                  <a:rPr lang="en-US" sz="3600" b="1" i="0" dirty="0">
                    <a:solidFill>
                      <a:srgbClr val="000000"/>
                    </a:solidFill>
                    <a:effectLst/>
                  </a:rPr>
                  <a:t>T(n) = </a:t>
                </a:r>
                <a:r>
                  <a:rPr lang="en-US" sz="3600" b="1" i="0" dirty="0" err="1">
                    <a:solidFill>
                      <a:srgbClr val="000000"/>
                    </a:solidFill>
                    <a:effectLst/>
                  </a:rPr>
                  <a:t>aT</a:t>
                </a:r>
                <a:r>
                  <a:rPr lang="en-US" sz="3600" b="1" i="0" dirty="0">
                    <a:solidFill>
                      <a:srgbClr val="000000"/>
                    </a:solidFill>
                    <a:effectLst/>
                  </a:rPr>
                  <a:t>(n/b) +O(</a:t>
                </a:r>
                <a:r>
                  <a:rPr lang="en-US" sz="3600" b="1" i="0" dirty="0" err="1">
                    <a:solidFill>
                      <a:srgbClr val="000000"/>
                    </a:solidFill>
                    <a:effectLst/>
                  </a:rPr>
                  <a:t>n</a:t>
                </a:r>
                <a:r>
                  <a:rPr lang="en-US" sz="3600" b="1" baseline="30000" dirty="0" err="1">
                    <a:solidFill>
                      <a:srgbClr val="000000"/>
                    </a:solidFill>
                  </a:rPr>
                  <a:t>k</a:t>
                </a:r>
                <a:r>
                  <a:rPr lang="en-US" sz="3600" b="1" dirty="0" err="1">
                    <a:solidFill>
                      <a:srgbClr val="000000"/>
                    </a:solidFill>
                  </a:rPr>
                  <a:t>log</a:t>
                </a:r>
                <a:r>
                  <a:rPr lang="en-US" sz="3600" b="1" baseline="30000" dirty="0" err="1">
                    <a:solidFill>
                      <a:srgbClr val="000000"/>
                    </a:solidFill>
                  </a:rPr>
                  <a:t>p</a:t>
                </a:r>
                <a:r>
                  <a:rPr lang="en-US" sz="3600" b="1" dirty="0" err="1">
                    <a:solidFill>
                      <a:srgbClr val="000000"/>
                    </a:solidFill>
                  </a:rPr>
                  <a:t>n</a:t>
                </a:r>
                <a:r>
                  <a:rPr lang="en-US" sz="3600" b="1" dirty="0">
                    <a:solidFill>
                      <a:srgbClr val="000000"/>
                    </a:solidFill>
                  </a:rPr>
                  <a:t>)</a:t>
                </a:r>
                <a:endParaRPr lang="en-US" sz="3600" b="1" i="0" baseline="30000" dirty="0">
                  <a:solidFill>
                    <a:srgbClr val="000000"/>
                  </a:solidFill>
                  <a:effectLst/>
                </a:endParaRPr>
              </a:p>
              <a:p>
                <a:pPr marL="0" indent="0">
                  <a:buNone/>
                </a:pPr>
                <a:r>
                  <a:rPr lang="en-US" dirty="0">
                    <a:solidFill>
                      <a:srgbClr val="000000"/>
                    </a:solidFill>
                  </a:rPr>
                  <a:t>Then:</a:t>
                </a:r>
              </a:p>
              <a:p>
                <a:pPr>
                  <a:buFontTx/>
                  <a:buChar char="-"/>
                </a:pPr>
                <a:r>
                  <a:rPr lang="en-US" dirty="0">
                    <a:solidFill>
                      <a:srgbClr val="000000"/>
                    </a:solidFill>
                  </a:rPr>
                  <a:t>If a &gt; b</a:t>
                </a:r>
                <a:r>
                  <a:rPr lang="en-US" baseline="30000" dirty="0">
                    <a:solidFill>
                      <a:srgbClr val="000000"/>
                    </a:solidFill>
                  </a:rPr>
                  <a:t>k </a:t>
                </a:r>
                <a:r>
                  <a:rPr lang="en-US" dirty="0">
                    <a:solidFill>
                      <a:srgbClr val="000000"/>
                    </a:solidFill>
                  </a:rPr>
                  <a:t>, then T(n) = O(</a:t>
                </a:r>
                <a14:m>
                  <m:oMath xmlns:m="http://schemas.openxmlformats.org/officeDocument/2006/math">
                    <m:sSup>
                      <m:sSupPr>
                        <m:ctrlPr>
                          <a:rPr lang="en-US"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𝑛</m:t>
                        </m:r>
                      </m:e>
                      <m:sup>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log</m:t>
                                </m:r>
                              </m:e>
                              <m:sub>
                                <m:r>
                                  <a:rPr lang="en-US" i="1">
                                    <a:solidFill>
                                      <a:srgbClr val="000000"/>
                                    </a:solidFill>
                                    <a:latin typeface="Cambria Math" panose="02040503050406030204" pitchFamily="18" charset="0"/>
                                  </a:rPr>
                                  <m:t>𝑏</m:t>
                                </m:r>
                              </m:sub>
                            </m:sSub>
                          </m:fName>
                          <m:e>
                            <m:r>
                              <a:rPr lang="en-US" i="1">
                                <a:solidFill>
                                  <a:srgbClr val="000000"/>
                                </a:solidFill>
                                <a:latin typeface="Cambria Math" panose="02040503050406030204" pitchFamily="18" charset="0"/>
                              </a:rPr>
                              <m:t>𝑎</m:t>
                            </m:r>
                          </m:e>
                        </m:func>
                      </m:sup>
                    </m:sSup>
                  </m:oMath>
                </a14:m>
                <a:r>
                  <a:rPr lang="en-US" dirty="0">
                    <a:solidFill>
                      <a:srgbClr val="000000"/>
                    </a:solidFill>
                  </a:rPr>
                  <a:t>)</a:t>
                </a:r>
              </a:p>
              <a:p>
                <a:pPr marL="0" indent="0">
                  <a:buNone/>
                </a:pPr>
                <a:endParaRPr lang="en-US" dirty="0">
                  <a:solidFill>
                    <a:srgbClr val="000000"/>
                  </a:solidFill>
                </a:endParaRPr>
              </a:p>
              <a:p>
                <a:pPr>
                  <a:buFontTx/>
                  <a:buChar char="-"/>
                </a:pPr>
                <a:r>
                  <a:rPr lang="en-US" dirty="0">
                    <a:solidFill>
                      <a:srgbClr val="000000"/>
                    </a:solidFill>
                  </a:rPr>
                  <a:t>If a = b</a:t>
                </a:r>
                <a:r>
                  <a:rPr lang="en-US" baseline="30000" dirty="0">
                    <a:solidFill>
                      <a:srgbClr val="000000"/>
                    </a:solidFill>
                  </a:rPr>
                  <a:t>k</a:t>
                </a:r>
                <a:r>
                  <a:rPr lang="en-US" dirty="0">
                    <a:solidFill>
                      <a:srgbClr val="000000"/>
                    </a:solidFill>
                  </a:rPr>
                  <a:t> , then  </a:t>
                </a:r>
                <a14:m>
                  <m:oMath xmlns:m="http://schemas.openxmlformats.org/officeDocument/2006/math">
                    <m:d>
                      <m:dPr>
                        <m:begChr m:val="{"/>
                        <m:endChr m:val=""/>
                        <m:ctrlPr>
                          <a:rPr lang="en-US" i="1" smtClean="0">
                            <a:solidFill>
                              <a:srgbClr val="000000"/>
                            </a:solidFill>
                            <a:latin typeface="Cambria Math" panose="02040503050406030204" pitchFamily="18" charset="0"/>
                          </a:rPr>
                        </m:ctrlPr>
                      </m:dPr>
                      <m:e>
                        <m:eqArr>
                          <m:eqArrPr>
                            <m:ctrlPr>
                              <a:rPr lang="en-US" i="1" smtClean="0">
                                <a:solidFill>
                                  <a:srgbClr val="000000"/>
                                </a:solidFill>
                                <a:latin typeface="Cambria Math" panose="02040503050406030204" pitchFamily="18" charset="0"/>
                              </a:rPr>
                            </m:ctrlPr>
                          </m:eqArrPr>
                          <m:e>
                            <m:r>
                              <a:rPr lang="en-US" b="0" i="1" smtClean="0">
                                <a:solidFill>
                                  <a:srgbClr val="000000"/>
                                </a:solidFill>
                                <a:latin typeface="Cambria Math" panose="02040503050406030204" pitchFamily="18" charset="0"/>
                              </a:rPr>
                              <m:t>𝑖𝑓</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𝑝</m:t>
                            </m:r>
                            <m:r>
                              <a:rPr lang="en-US" b="0" i="1" smtClean="0">
                                <a:solidFill>
                                  <a:srgbClr val="000000"/>
                                </a:solidFill>
                                <a:latin typeface="Cambria Math" panose="02040503050406030204" pitchFamily="18" charset="0"/>
                              </a:rPr>
                              <m:t>≻−1,   </m:t>
                            </m:r>
                            <m:r>
                              <a:rPr lang="en-US" b="0" i="1" smtClean="0">
                                <a:solidFill>
                                  <a:srgbClr val="000000"/>
                                </a:solidFill>
                                <a:latin typeface="Cambria Math" panose="02040503050406030204" pitchFamily="18" charset="0"/>
                              </a:rPr>
                              <m:t>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𝑛</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b="0" i="1" smtClean="0">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log</m:t>
                                        </m:r>
                                      </m:e>
                                      <m:sub>
                                        <m:r>
                                          <a:rPr lang="en-US" i="1">
                                            <a:solidFill>
                                              <a:srgbClr val="000000"/>
                                            </a:solidFill>
                                            <a:latin typeface="Cambria Math" panose="02040503050406030204" pitchFamily="18" charset="0"/>
                                          </a:rPr>
                                          <m:t>𝑏</m:t>
                                        </m:r>
                                      </m:sub>
                                    </m:sSub>
                                  </m:fName>
                                  <m:e>
                                    <m:r>
                                      <a:rPr lang="en-US" i="1">
                                        <a:solidFill>
                                          <a:srgbClr val="000000"/>
                                        </a:solidFill>
                                        <a:latin typeface="Cambria Math" panose="02040503050406030204" pitchFamily="18" charset="0"/>
                                      </a:rPr>
                                      <m:t>𝑎</m:t>
                                    </m:r>
                                  </m:e>
                                </m:func>
                              </m:sup>
                            </m:sSup>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𝑙𝑜𝑔</m:t>
                                </m:r>
                              </m:e>
                              <m:sup>
                                <m:r>
                                  <a:rPr lang="en-US" b="0" i="1" smtClean="0">
                                    <a:solidFill>
                                      <a:srgbClr val="000000"/>
                                    </a:solidFill>
                                    <a:latin typeface="Cambria Math" panose="02040503050406030204" pitchFamily="18" charset="0"/>
                                  </a:rPr>
                                  <m:t>𝑝</m:t>
                                </m:r>
                                <m:r>
                                  <a:rPr lang="en-US" b="0" i="1" smtClean="0">
                                    <a:solidFill>
                                      <a:srgbClr val="000000"/>
                                    </a:solidFill>
                                    <a:latin typeface="Cambria Math" panose="02040503050406030204" pitchFamily="18" charset="0"/>
                                  </a:rPr>
                                  <m:t>+1</m:t>
                                </m:r>
                              </m:sup>
                            </m:sSup>
                            <m:r>
                              <a:rPr lang="en-US" b="0" i="1" smtClean="0">
                                <a:solidFill>
                                  <a:srgbClr val="000000"/>
                                </a:solidFill>
                                <a:latin typeface="Cambria Math" panose="02040503050406030204" pitchFamily="18" charset="0"/>
                              </a:rPr>
                              <m:t>𝑛</m:t>
                            </m:r>
                            <m:r>
                              <a:rPr lang="en-US" b="0" i="1" smtClean="0">
                                <a:solidFill>
                                  <a:srgbClr val="000000"/>
                                </a:solidFill>
                                <a:latin typeface="Cambria Math" panose="02040503050406030204" pitchFamily="18" charset="0"/>
                              </a:rPr>
                              <m:t>)</m:t>
                            </m:r>
                          </m:e>
                          <m:e>
                            <m:r>
                              <a:rPr lang="en-US" b="0" i="1" smtClean="0">
                                <a:solidFill>
                                  <a:srgbClr val="000000"/>
                                </a:solidFill>
                                <a:latin typeface="Cambria Math" panose="02040503050406030204" pitchFamily="18" charset="0"/>
                              </a:rPr>
                              <m:t>𝑖𝑓</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𝑝</m:t>
                            </m:r>
                            <m:r>
                              <a:rPr lang="en-US" b="0" i="1" smtClean="0">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𝑇</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log</m:t>
                                        </m:r>
                                      </m:e>
                                      <m:sub>
                                        <m:r>
                                          <a:rPr lang="en-US" i="1">
                                            <a:solidFill>
                                              <a:srgbClr val="000000"/>
                                            </a:solidFill>
                                            <a:latin typeface="Cambria Math" panose="02040503050406030204" pitchFamily="18" charset="0"/>
                                          </a:rPr>
                                          <m:t>𝑏</m:t>
                                        </m:r>
                                      </m:sub>
                                    </m:sSub>
                                  </m:fName>
                                  <m:e>
                                    <m:r>
                                      <a:rPr lang="en-US" i="1">
                                        <a:solidFill>
                                          <a:srgbClr val="000000"/>
                                        </a:solidFill>
                                        <a:latin typeface="Cambria Math" panose="02040503050406030204" pitchFamily="18" charset="0"/>
                                      </a:rPr>
                                      <m:t>𝑎</m:t>
                                    </m:r>
                                  </m:e>
                                </m:func>
                              </m:sup>
                            </m:sSup>
                            <m:r>
                              <m:rPr>
                                <m:sty m:val="p"/>
                              </m:rPr>
                              <a:rPr lang="en-US" b="0" i="0" smtClean="0">
                                <a:solidFill>
                                  <a:srgbClr val="000000"/>
                                </a:solidFill>
                                <a:latin typeface="Cambria Math" panose="02040503050406030204" pitchFamily="18" charset="0"/>
                              </a:rPr>
                              <m:t>log</m:t>
                            </m:r>
                            <m:r>
                              <a:rPr lang="en-US" b="0" i="1" smtClean="0">
                                <a:solidFill>
                                  <a:srgbClr val="000000"/>
                                </a:solidFill>
                                <a:latin typeface="Cambria Math" panose="02040503050406030204" pitchFamily="18" charset="0"/>
                              </a:rPr>
                              <m:t>⁡[</m:t>
                            </m:r>
                            <m:func>
                              <m:funcPr>
                                <m:ctrlPr>
                                  <a:rPr lang="en-US" b="0" i="1" smtClean="0">
                                    <a:solidFill>
                                      <a:srgbClr val="000000"/>
                                    </a:solidFill>
                                    <a:latin typeface="Cambria Math" panose="02040503050406030204" pitchFamily="18" charset="0"/>
                                  </a:rPr>
                                </m:ctrlPr>
                              </m:funcPr>
                              <m:fName>
                                <m:r>
                                  <m:rPr>
                                    <m:sty m:val="p"/>
                                  </m:rPr>
                                  <a:rPr lang="en-US" b="0" i="0" smtClean="0">
                                    <a:solidFill>
                                      <a:srgbClr val="000000"/>
                                    </a:solidFill>
                                    <a:latin typeface="Cambria Math" panose="02040503050406030204" pitchFamily="18" charset="0"/>
                                  </a:rPr>
                                  <m:t>log</m:t>
                                </m:r>
                              </m:fName>
                              <m:e>
                                <m:d>
                                  <m:dPr>
                                    <m:ctrlPr>
                                      <a:rPr lang="en-US" b="0" i="1" smtClean="0">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func>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m:t>
                            </m:r>
                          </m:e>
                          <m:e>
                            <m:r>
                              <a:rPr lang="en-US" b="0" i="1" smtClean="0">
                                <a:solidFill>
                                  <a:srgbClr val="000000"/>
                                </a:solidFill>
                                <a:latin typeface="Cambria Math" panose="02040503050406030204" pitchFamily="18" charset="0"/>
                              </a:rPr>
                              <m:t>𝑖𝑓</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𝑝</m:t>
                            </m:r>
                            <m:r>
                              <a:rPr lang="en-US" b="0" i="1" smtClean="0">
                                <a:solidFill>
                                  <a:srgbClr val="000000"/>
                                </a:solidFill>
                                <a:latin typeface="Cambria Math" panose="02040503050406030204" pitchFamily="18" charset="0"/>
                              </a:rPr>
                              <m:t>&lt;−1,</m:t>
                            </m:r>
                            <m:r>
                              <a:rPr lang="en-US" i="1">
                                <a:solidFill>
                                  <a:srgbClr val="000000"/>
                                </a:solidFill>
                                <a:latin typeface="Cambria Math" panose="02040503050406030204" pitchFamily="18" charset="0"/>
                              </a:rPr>
                              <m:t>𝑇</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𝑂</m:t>
                            </m:r>
                            <m:r>
                              <a:rPr lang="en-US" i="1" smtClean="0">
                                <a:solidFill>
                                  <a:srgbClr val="000000"/>
                                </a:solidFill>
                                <a:latin typeface="Cambria Math" panose="02040503050406030204" pitchFamily="18" charset="0"/>
                              </a:rPr>
                              <m:t>(</m:t>
                            </m:r>
                            <m:sSup>
                              <m:sSupPr>
                                <m:ctrlPr>
                                  <a:rPr lang="en-US" i="1" smtClean="0">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log</m:t>
                                        </m:r>
                                      </m:e>
                                      <m:sub>
                                        <m:r>
                                          <a:rPr lang="en-US" i="1">
                                            <a:solidFill>
                                              <a:srgbClr val="000000"/>
                                            </a:solidFill>
                                            <a:latin typeface="Cambria Math" panose="02040503050406030204" pitchFamily="18" charset="0"/>
                                          </a:rPr>
                                          <m:t>𝑏</m:t>
                                        </m:r>
                                      </m:sub>
                                    </m:sSub>
                                  </m:fName>
                                  <m:e>
                                    <m:r>
                                      <a:rPr lang="en-US" i="1">
                                        <a:solidFill>
                                          <a:srgbClr val="000000"/>
                                        </a:solidFill>
                                        <a:latin typeface="Cambria Math" panose="02040503050406030204" pitchFamily="18" charset="0"/>
                                      </a:rPr>
                                      <m:t>𝑎</m:t>
                                    </m:r>
                                  </m:e>
                                </m:func>
                              </m:sup>
                            </m:sSup>
                            <m:r>
                              <a:rPr lang="en-US" i="1">
                                <a:solidFill>
                                  <a:srgbClr val="000000"/>
                                </a:solidFill>
                                <a:latin typeface="Cambria Math" panose="02040503050406030204" pitchFamily="18" charset="0"/>
                              </a:rPr>
                              <m:t>)</m:t>
                            </m:r>
                          </m:e>
                        </m:eqArr>
                      </m:e>
                    </m:d>
                  </m:oMath>
                </a14:m>
                <a:endParaRPr lang="en-US" dirty="0">
                  <a:solidFill>
                    <a:srgbClr val="000000"/>
                  </a:solidFill>
                </a:endParaRPr>
              </a:p>
              <a:p>
                <a:pPr marL="0" indent="0">
                  <a:buNone/>
                </a:pPr>
                <a:endParaRPr lang="en-US" dirty="0">
                  <a:solidFill>
                    <a:srgbClr val="000000"/>
                  </a:solidFill>
                </a:endParaRPr>
              </a:p>
              <a:p>
                <a:pPr>
                  <a:buFontTx/>
                  <a:buChar char="-"/>
                </a:pPr>
                <a:r>
                  <a:rPr lang="en-US" dirty="0">
                    <a:solidFill>
                      <a:srgbClr val="000000"/>
                    </a:solidFill>
                  </a:rPr>
                  <a:t>If a &lt; b</a:t>
                </a:r>
                <a:r>
                  <a:rPr lang="en-US" baseline="30000" dirty="0">
                    <a:solidFill>
                      <a:srgbClr val="000000"/>
                    </a:solidFill>
                  </a:rPr>
                  <a:t>k</a:t>
                </a:r>
                <a:r>
                  <a:rPr lang="en-US" dirty="0">
                    <a:solidFill>
                      <a:srgbClr val="000000"/>
                    </a:solidFill>
                  </a:rPr>
                  <a:t>, then </a:t>
                </a:r>
                <a14:m>
                  <m:oMath xmlns:m="http://schemas.openxmlformats.org/officeDocument/2006/math">
                    <m:d>
                      <m:dPr>
                        <m:begChr m:val="{"/>
                        <m:endChr m:val=""/>
                        <m:ctrlPr>
                          <a:rPr lang="en-US" i="1" smtClean="0">
                            <a:solidFill>
                              <a:srgbClr val="000000"/>
                            </a:solidFill>
                            <a:latin typeface="Cambria Math" panose="02040503050406030204" pitchFamily="18" charset="0"/>
                          </a:rPr>
                        </m:ctrlPr>
                      </m:dPr>
                      <m:e>
                        <m:eqArr>
                          <m:eqArrPr>
                            <m:ctrlPr>
                              <a:rPr lang="en-US" i="1" smtClean="0">
                                <a:solidFill>
                                  <a:srgbClr val="000000"/>
                                </a:solidFill>
                                <a:latin typeface="Cambria Math" panose="02040503050406030204" pitchFamily="18" charset="0"/>
                              </a:rPr>
                            </m:ctrlPr>
                          </m:eqArrPr>
                          <m:e>
                            <m:r>
                              <a:rPr lang="en-US" b="0" i="1" smtClean="0">
                                <a:solidFill>
                                  <a:srgbClr val="000000"/>
                                </a:solidFill>
                                <a:latin typeface="Cambria Math" panose="02040503050406030204" pitchFamily="18" charset="0"/>
                              </a:rPr>
                              <m:t>𝑖𝑓</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𝑝</m:t>
                            </m:r>
                            <m:r>
                              <a:rPr lang="en-US" b="0" i="1" smtClean="0">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𝑇</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b="0" i="1" smtClean="0">
                                    <a:solidFill>
                                      <a:srgbClr val="000000"/>
                                    </a:solidFill>
                                    <a:latin typeface="Cambria Math" panose="02040503050406030204" pitchFamily="18" charset="0"/>
                                  </a:rPr>
                                  <m:t>𝑘</m:t>
                                </m:r>
                              </m:sup>
                            </m:sSup>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𝑙𝑜𝑔</m:t>
                                </m:r>
                              </m:e>
                              <m:sup>
                                <m:r>
                                  <a:rPr lang="en-US" i="1">
                                    <a:solidFill>
                                      <a:srgbClr val="000000"/>
                                    </a:solidFill>
                                    <a:latin typeface="Cambria Math" panose="02040503050406030204" pitchFamily="18" charset="0"/>
                                  </a:rPr>
                                  <m:t>𝑝</m:t>
                                </m:r>
                              </m:sup>
                            </m:sSup>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e>
                          <m:e>
                            <m:r>
                              <a:rPr lang="en-US" b="0" i="1" smtClean="0">
                                <a:solidFill>
                                  <a:srgbClr val="000000"/>
                                </a:solidFill>
                                <a:latin typeface="Cambria Math" panose="02040503050406030204" pitchFamily="18" charset="0"/>
                              </a:rPr>
                              <m:t>𝑖𝑓</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𝑝</m:t>
                            </m:r>
                            <m:r>
                              <a:rPr lang="en-US" b="0" i="1" smtClean="0">
                                <a:solidFill>
                                  <a:srgbClr val="000000"/>
                                </a:solidFill>
                                <a:latin typeface="Cambria Math" panose="02040503050406030204" pitchFamily="18" charset="0"/>
                              </a:rPr>
                              <m:t>&lt;0, </m:t>
                            </m:r>
                            <m:r>
                              <a:rPr lang="en-US" b="0" i="1" smtClean="0">
                                <a:solidFill>
                                  <a:srgbClr val="000000"/>
                                </a:solidFill>
                                <a:latin typeface="Cambria Math" panose="02040503050406030204" pitchFamily="18" charset="0"/>
                              </a:rPr>
                              <m:t>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𝑛</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b="0" i="1" smtClean="0">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b="0" i="1" smtClean="0">
                                    <a:solidFill>
                                      <a:srgbClr val="000000"/>
                                    </a:solidFill>
                                    <a:latin typeface="Cambria Math" panose="02040503050406030204" pitchFamily="18" charset="0"/>
                                  </a:rPr>
                                  <m:t>𝑘</m:t>
                                </m:r>
                              </m:sup>
                            </m:sSup>
                            <m:r>
                              <a:rPr lang="en-US" b="0" i="1" smtClean="0">
                                <a:solidFill>
                                  <a:srgbClr val="000000"/>
                                </a:solidFill>
                                <a:latin typeface="Cambria Math" panose="02040503050406030204" pitchFamily="18" charset="0"/>
                              </a:rPr>
                              <m:t>)</m:t>
                            </m:r>
                          </m:e>
                        </m:eqArr>
                      </m:e>
                    </m:d>
                  </m:oMath>
                </a14:m>
                <a:endParaRPr lang="en-US" dirty="0">
                  <a:solidFill>
                    <a:srgbClr val="000000"/>
                  </a:solidFill>
                </a:endParaRPr>
              </a:p>
            </p:txBody>
          </p:sp>
        </mc:Choice>
        <mc:Fallback xmlns="">
          <p:sp>
            <p:nvSpPr>
              <p:cNvPr id="4" name="Content Placeholder 2">
                <a:extLst>
                  <a:ext uri="{FF2B5EF4-FFF2-40B4-BE49-F238E27FC236}">
                    <a16:creationId xmlns:a16="http://schemas.microsoft.com/office/drawing/2014/main" id="{379C5852-EA6B-56D2-946E-46D99F36B665}"/>
                  </a:ext>
                </a:extLst>
              </p:cNvPr>
              <p:cNvSpPr>
                <a:spLocks noGrp="1" noRot="1" noChangeAspect="1" noMove="1" noResize="1" noEditPoints="1" noAdjustHandles="1" noChangeArrowheads="1" noChangeShapeType="1" noTextEdit="1"/>
              </p:cNvSpPr>
              <p:nvPr>
                <p:ph idx="1"/>
              </p:nvPr>
            </p:nvSpPr>
            <p:spPr>
              <a:xfrm>
                <a:off x="838199" y="1473200"/>
                <a:ext cx="10881361" cy="4703763"/>
              </a:xfrm>
              <a:blipFill>
                <a:blip r:embed="rId3"/>
                <a:stretch>
                  <a:fillRect l="-840" t="-3113"/>
                </a:stretch>
              </a:blipFill>
            </p:spPr>
            <p:txBody>
              <a:bodyPr/>
              <a:lstStyle/>
              <a:p>
                <a:r>
                  <a:rPr lang="en-US">
                    <a:noFill/>
                  </a:rPr>
                  <a:t> </a:t>
                </a:r>
              </a:p>
            </p:txBody>
          </p:sp>
        </mc:Fallback>
      </mc:AlternateContent>
    </p:spTree>
    <p:extLst>
      <p:ext uri="{BB962C8B-B14F-4D97-AF65-F5344CB8AC3E}">
        <p14:creationId xmlns:p14="http://schemas.microsoft.com/office/powerpoint/2010/main" val="1499538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426601395"/>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_ACBAC</a:t>
            </a:r>
          </a:p>
        </p:txBody>
      </p:sp>
      <p:sp>
        <p:nvSpPr>
          <p:cNvPr id="23" name="Isosceles Triangle 22">
            <a:extLst>
              <a:ext uri="{FF2B5EF4-FFF2-40B4-BE49-F238E27FC236}">
                <a16:creationId xmlns:a16="http://schemas.microsoft.com/office/drawing/2014/main" id="{203C4B71-A137-2A24-F5F6-661F9DED45AD}"/>
              </a:ext>
            </a:extLst>
          </p:cNvPr>
          <p:cNvSpPr/>
          <p:nvPr/>
        </p:nvSpPr>
        <p:spPr>
          <a:xfrm rot="10800000">
            <a:off x="3516229" y="5611454"/>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5F2E2FE-38D9-7DF3-C277-986D4D7F2919}"/>
              </a:ext>
            </a:extLst>
          </p:cNvPr>
          <p:cNvSpPr/>
          <p:nvPr/>
        </p:nvSpPr>
        <p:spPr>
          <a:xfrm>
            <a:off x="3128937" y="5827982"/>
            <a:ext cx="1382887" cy="990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973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FF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_ACBAC</a:t>
            </a:r>
          </a:p>
        </p:txBody>
      </p:sp>
      <p:sp>
        <p:nvSpPr>
          <p:cNvPr id="23" name="Isosceles Triangle 22">
            <a:extLst>
              <a:ext uri="{FF2B5EF4-FFF2-40B4-BE49-F238E27FC236}">
                <a16:creationId xmlns:a16="http://schemas.microsoft.com/office/drawing/2014/main" id="{203C4B71-A137-2A24-F5F6-661F9DED45AD}"/>
              </a:ext>
            </a:extLst>
          </p:cNvPr>
          <p:cNvSpPr/>
          <p:nvPr/>
        </p:nvSpPr>
        <p:spPr>
          <a:xfrm rot="10800000">
            <a:off x="2592545" y="2057720"/>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321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3-C</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030018"/>
            <a:ext cx="11353801" cy="5146945"/>
          </a:xfrm>
        </p:spPr>
        <p:txBody>
          <a:bodyPr>
            <a:normAutofit/>
          </a:bodyPr>
          <a:lstStyle/>
          <a:p>
            <a:pPr marL="0" indent="0">
              <a:buNone/>
            </a:pPr>
            <a:br>
              <a:rPr lang="en-US" dirty="0"/>
            </a:br>
            <a:endParaRPr lang="en-US" dirty="0"/>
          </a:p>
          <a:p>
            <a:pPr marL="0" indent="0">
              <a:buNone/>
            </a:pPr>
            <a:endParaRPr lang="en-US" dirty="0"/>
          </a:p>
          <a:p>
            <a:pPr marL="0" indent="0">
              <a:buNone/>
            </a:pPr>
            <a:r>
              <a:rPr lang="en-US" dirty="0"/>
              <a:t> </a:t>
            </a:r>
            <a:br>
              <a:rPr lang="en-US" dirty="0"/>
            </a:br>
            <a:r>
              <a:rPr lang="en-US" dirty="0"/>
              <a:t>`</a:t>
            </a:r>
          </a:p>
        </p:txBody>
      </p:sp>
      <p:grpSp>
        <p:nvGrpSpPr>
          <p:cNvPr id="4" name="Group 3">
            <a:extLst>
              <a:ext uri="{FF2B5EF4-FFF2-40B4-BE49-F238E27FC236}">
                <a16:creationId xmlns:a16="http://schemas.microsoft.com/office/drawing/2014/main" id="{61CDDA07-F285-3B1E-AE1A-61C5D9A4242A}"/>
              </a:ext>
            </a:extLst>
          </p:cNvPr>
          <p:cNvGrpSpPr/>
          <p:nvPr/>
        </p:nvGrpSpPr>
        <p:grpSpPr>
          <a:xfrm>
            <a:off x="785842" y="2327288"/>
            <a:ext cx="7604106" cy="4492239"/>
            <a:chOff x="4470399" y="1901724"/>
            <a:chExt cx="7604106" cy="4492239"/>
          </a:xfrm>
        </p:grpSpPr>
        <p:sp>
          <p:nvSpPr>
            <p:cNvPr id="5" name="Oval 4">
              <a:extLst>
                <a:ext uri="{FF2B5EF4-FFF2-40B4-BE49-F238E27FC236}">
                  <a16:creationId xmlns:a16="http://schemas.microsoft.com/office/drawing/2014/main" id="{E38D00BB-3B9F-11E0-8709-FAD80B09B29E}"/>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63EAC9BF-7E93-4D9B-195F-B57CD9B7CDA0}"/>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002518B3-FD26-D2D6-E59E-DC86E660874C}"/>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0.25 </a:t>
              </a:r>
            </a:p>
          </p:txBody>
        </p:sp>
        <p:cxnSp>
          <p:nvCxnSpPr>
            <p:cNvPr id="8" name="Straight Arrow Connector 7">
              <a:extLst>
                <a:ext uri="{FF2B5EF4-FFF2-40B4-BE49-F238E27FC236}">
                  <a16:creationId xmlns:a16="http://schemas.microsoft.com/office/drawing/2014/main" id="{7209745B-7F14-6BB0-2B15-60CA0C2CB1DB}"/>
                </a:ext>
              </a:extLst>
            </p:cNvPr>
            <p:cNvCxnSpPr>
              <a:stCxn id="5" idx="0"/>
              <a:endCxn id="7"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667000-B693-9D9E-B367-3364F3F485A5}"/>
                </a:ext>
              </a:extLst>
            </p:cNvPr>
            <p:cNvCxnSpPr>
              <a:stCxn id="6" idx="0"/>
              <a:endCxn id="7"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5BA3C82-963C-91E2-AA37-80415862FD9E}"/>
                </a:ext>
              </a:extLst>
            </p:cNvPr>
            <p:cNvSpPr/>
            <p:nvPr/>
          </p:nvSpPr>
          <p:spPr>
            <a:xfrm>
              <a:off x="4470399" y="550591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_</a:t>
              </a:r>
            </a:p>
          </p:txBody>
        </p:sp>
        <p:sp>
          <p:nvSpPr>
            <p:cNvPr id="11" name="Oval 10">
              <a:extLst>
                <a:ext uri="{FF2B5EF4-FFF2-40B4-BE49-F238E27FC236}">
                  <a16:creationId xmlns:a16="http://schemas.microsoft.com/office/drawing/2014/main" id="{A020DA8D-3F9B-8284-EC32-1AABDE834B34}"/>
                </a:ext>
              </a:extLst>
            </p:cNvPr>
            <p:cNvSpPr/>
            <p:nvPr/>
          </p:nvSpPr>
          <p:spPr>
            <a:xfrm>
              <a:off x="7005765" y="5481831"/>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2" name="Oval 11">
              <a:extLst>
                <a:ext uri="{FF2B5EF4-FFF2-40B4-BE49-F238E27FC236}">
                  <a16:creationId xmlns:a16="http://schemas.microsoft.com/office/drawing/2014/main" id="{C9601C94-C1A4-61F0-BED9-F5E5845A1930}"/>
                </a:ext>
              </a:extLst>
            </p:cNvPr>
            <p:cNvSpPr/>
            <p:nvPr/>
          </p:nvSpPr>
          <p:spPr>
            <a:xfrm>
              <a:off x="5643594" y="4074864"/>
              <a:ext cx="1344857" cy="8168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 0.35 </a:t>
              </a:r>
            </a:p>
          </p:txBody>
        </p:sp>
        <p:cxnSp>
          <p:nvCxnSpPr>
            <p:cNvPr id="13" name="Straight Arrow Connector 12">
              <a:extLst>
                <a:ext uri="{FF2B5EF4-FFF2-40B4-BE49-F238E27FC236}">
                  <a16:creationId xmlns:a16="http://schemas.microsoft.com/office/drawing/2014/main" id="{E679718C-38CF-F7A4-0C19-15E3A2AB155A}"/>
                </a:ext>
              </a:extLst>
            </p:cNvPr>
            <p:cNvCxnSpPr>
              <a:cxnSpLocks/>
              <a:stCxn id="10" idx="0"/>
              <a:endCxn id="12" idx="4"/>
            </p:cNvCxnSpPr>
            <p:nvPr/>
          </p:nvCxnSpPr>
          <p:spPr>
            <a:xfrm flipV="1">
              <a:off x="4933135" y="4891670"/>
              <a:ext cx="1382888" cy="6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A7CF4E-2455-074F-DAEC-3DA40D8DBEE9}"/>
                </a:ext>
              </a:extLst>
            </p:cNvPr>
            <p:cNvCxnSpPr>
              <a:cxnSpLocks/>
              <a:stCxn id="11" idx="0"/>
              <a:endCxn id="12" idx="4"/>
            </p:cNvCxnSpPr>
            <p:nvPr/>
          </p:nvCxnSpPr>
          <p:spPr>
            <a:xfrm flipH="1" flipV="1">
              <a:off x="6316023" y="4891670"/>
              <a:ext cx="1117049"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7307EA-A65B-A174-70A9-7AC1115D6EA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 </a:t>
              </a:r>
            </a:p>
            <a:p>
              <a:pPr algn="ctr"/>
              <a:r>
                <a:rPr lang="en-US" dirty="0">
                  <a:latin typeface="Times New Roman" panose="02020603050405020304" pitchFamily="18" charset="0"/>
                  <a:cs typeface="Times New Roman" panose="02020603050405020304" pitchFamily="18" charset="0"/>
                </a:rPr>
                <a:t>0.6 </a:t>
              </a:r>
            </a:p>
          </p:txBody>
        </p:sp>
        <p:cxnSp>
          <p:nvCxnSpPr>
            <p:cNvPr id="16" name="Straight Arrow Connector 15">
              <a:extLst>
                <a:ext uri="{FF2B5EF4-FFF2-40B4-BE49-F238E27FC236}">
                  <a16:creationId xmlns:a16="http://schemas.microsoft.com/office/drawing/2014/main" id="{B097F916-8641-8854-1281-13C9BEB1455F}"/>
                </a:ext>
              </a:extLst>
            </p:cNvPr>
            <p:cNvCxnSpPr>
              <a:cxnSpLocks/>
              <a:stCxn id="12" idx="0"/>
              <a:endCxn id="15" idx="4"/>
            </p:cNvCxnSpPr>
            <p:nvPr/>
          </p:nvCxnSpPr>
          <p:spPr>
            <a:xfrm flipV="1">
              <a:off x="6316023" y="3902840"/>
              <a:ext cx="1994515"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7653D-5804-2D5A-9E3D-514B8A717B90}"/>
                </a:ext>
              </a:extLst>
            </p:cNvPr>
            <p:cNvCxnSpPr>
              <a:cxnSpLocks/>
              <a:stCxn id="7" idx="0"/>
              <a:endCxn id="15"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09FB6FB-05FB-0DA5-62CF-98AE811FD0BA}"/>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4: </a:t>
              </a:r>
            </a:p>
            <a:p>
              <a:pPr algn="ctr"/>
              <a:r>
                <a:rPr lang="en-US" dirty="0">
                  <a:latin typeface="Times New Roman" panose="02020603050405020304" pitchFamily="18" charset="0"/>
                  <a:cs typeface="Times New Roman" panose="02020603050405020304" pitchFamily="18" charset="0"/>
                </a:rPr>
                <a:t>1 </a:t>
              </a:r>
            </a:p>
          </p:txBody>
        </p:sp>
        <p:sp>
          <p:nvSpPr>
            <p:cNvPr id="19" name="Oval 18">
              <a:extLst>
                <a:ext uri="{FF2B5EF4-FFF2-40B4-BE49-F238E27FC236}">
                  <a16:creationId xmlns:a16="http://schemas.microsoft.com/office/drawing/2014/main" id="{F2E3C49B-C0AB-CDAD-79CC-D00F8F77F916}"/>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cxnSp>
          <p:nvCxnSpPr>
            <p:cNvPr id="20" name="Straight Arrow Connector 19">
              <a:extLst>
                <a:ext uri="{FF2B5EF4-FFF2-40B4-BE49-F238E27FC236}">
                  <a16:creationId xmlns:a16="http://schemas.microsoft.com/office/drawing/2014/main" id="{79FAE3CF-9793-F49C-28F7-47CA962EF54E}"/>
                </a:ext>
              </a:extLst>
            </p:cNvPr>
            <p:cNvCxnSpPr>
              <a:cxnSpLocks/>
              <a:stCxn id="19" idx="0"/>
              <a:endCxn id="18"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9AFEFE-BDB6-C46A-0E16-A6A443B39CB4}"/>
                </a:ext>
              </a:extLst>
            </p:cNvPr>
            <p:cNvCxnSpPr>
              <a:cxnSpLocks/>
              <a:stCxn id="15" idx="0"/>
              <a:endCxn id="18"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Table 22">
            <a:extLst>
              <a:ext uri="{FF2B5EF4-FFF2-40B4-BE49-F238E27FC236}">
                <a16:creationId xmlns:a16="http://schemas.microsoft.com/office/drawing/2014/main" id="{20369B65-05F2-6326-E729-10D79A7501A3}"/>
              </a:ext>
            </a:extLst>
          </p:cNvPr>
          <p:cNvGraphicFramePr>
            <a:graphicFrameLocks noGrp="1"/>
          </p:cNvGraphicFramePr>
          <p:nvPr>
            <p:extLst>
              <p:ext uri="{D42A27DB-BD31-4B8C-83A1-F6EECF244321}">
                <p14:modId xmlns:p14="http://schemas.microsoft.com/office/powerpoint/2010/main" val="211912539"/>
              </p:ext>
            </p:extLst>
          </p:nvPr>
        </p:nvGraphicFramePr>
        <p:xfrm>
          <a:off x="1087195" y="1155901"/>
          <a:ext cx="10266600" cy="675653"/>
        </p:xfrm>
        <a:graphic>
          <a:graphicData uri="http://schemas.openxmlformats.org/drawingml/2006/table">
            <a:tbl>
              <a:tblPr firstRow="1" bandRow="1">
                <a:tableStyleId>{5940675A-B579-460E-94D1-54222C63F5DA}</a:tableStyleId>
              </a:tblPr>
              <a:tblGrid>
                <a:gridCol w="684440">
                  <a:extLst>
                    <a:ext uri="{9D8B030D-6E8A-4147-A177-3AD203B41FA5}">
                      <a16:colId xmlns:a16="http://schemas.microsoft.com/office/drawing/2014/main" val="2446887419"/>
                    </a:ext>
                  </a:extLst>
                </a:gridCol>
                <a:gridCol w="684440">
                  <a:extLst>
                    <a:ext uri="{9D8B030D-6E8A-4147-A177-3AD203B41FA5}">
                      <a16:colId xmlns:a16="http://schemas.microsoft.com/office/drawing/2014/main" val="4215679392"/>
                    </a:ext>
                  </a:extLst>
                </a:gridCol>
                <a:gridCol w="684440">
                  <a:extLst>
                    <a:ext uri="{9D8B030D-6E8A-4147-A177-3AD203B41FA5}">
                      <a16:colId xmlns:a16="http://schemas.microsoft.com/office/drawing/2014/main" val="2180266919"/>
                    </a:ext>
                  </a:extLst>
                </a:gridCol>
                <a:gridCol w="684440">
                  <a:extLst>
                    <a:ext uri="{9D8B030D-6E8A-4147-A177-3AD203B41FA5}">
                      <a16:colId xmlns:a16="http://schemas.microsoft.com/office/drawing/2014/main" val="2980769967"/>
                    </a:ext>
                  </a:extLst>
                </a:gridCol>
                <a:gridCol w="684440">
                  <a:extLst>
                    <a:ext uri="{9D8B030D-6E8A-4147-A177-3AD203B41FA5}">
                      <a16:colId xmlns:a16="http://schemas.microsoft.com/office/drawing/2014/main" val="2541774572"/>
                    </a:ext>
                  </a:extLst>
                </a:gridCol>
                <a:gridCol w="684440">
                  <a:extLst>
                    <a:ext uri="{9D8B030D-6E8A-4147-A177-3AD203B41FA5}">
                      <a16:colId xmlns:a16="http://schemas.microsoft.com/office/drawing/2014/main" val="3163415404"/>
                    </a:ext>
                  </a:extLst>
                </a:gridCol>
                <a:gridCol w="684440">
                  <a:extLst>
                    <a:ext uri="{9D8B030D-6E8A-4147-A177-3AD203B41FA5}">
                      <a16:colId xmlns:a16="http://schemas.microsoft.com/office/drawing/2014/main" val="3981729838"/>
                    </a:ext>
                  </a:extLst>
                </a:gridCol>
                <a:gridCol w="684440">
                  <a:extLst>
                    <a:ext uri="{9D8B030D-6E8A-4147-A177-3AD203B41FA5}">
                      <a16:colId xmlns:a16="http://schemas.microsoft.com/office/drawing/2014/main" val="4235052073"/>
                    </a:ext>
                  </a:extLst>
                </a:gridCol>
                <a:gridCol w="684440">
                  <a:extLst>
                    <a:ext uri="{9D8B030D-6E8A-4147-A177-3AD203B41FA5}">
                      <a16:colId xmlns:a16="http://schemas.microsoft.com/office/drawing/2014/main" val="2131121781"/>
                    </a:ext>
                  </a:extLst>
                </a:gridCol>
                <a:gridCol w="684440">
                  <a:extLst>
                    <a:ext uri="{9D8B030D-6E8A-4147-A177-3AD203B41FA5}">
                      <a16:colId xmlns:a16="http://schemas.microsoft.com/office/drawing/2014/main" val="1322873374"/>
                    </a:ext>
                  </a:extLst>
                </a:gridCol>
                <a:gridCol w="684440">
                  <a:extLst>
                    <a:ext uri="{9D8B030D-6E8A-4147-A177-3AD203B41FA5}">
                      <a16:colId xmlns:a16="http://schemas.microsoft.com/office/drawing/2014/main" val="1470497766"/>
                    </a:ext>
                  </a:extLst>
                </a:gridCol>
                <a:gridCol w="684440">
                  <a:extLst>
                    <a:ext uri="{9D8B030D-6E8A-4147-A177-3AD203B41FA5}">
                      <a16:colId xmlns:a16="http://schemas.microsoft.com/office/drawing/2014/main" val="1317922060"/>
                    </a:ext>
                  </a:extLst>
                </a:gridCol>
                <a:gridCol w="684440">
                  <a:extLst>
                    <a:ext uri="{9D8B030D-6E8A-4147-A177-3AD203B41FA5}">
                      <a16:colId xmlns:a16="http://schemas.microsoft.com/office/drawing/2014/main" val="2333096199"/>
                    </a:ext>
                  </a:extLst>
                </a:gridCol>
                <a:gridCol w="684440">
                  <a:extLst>
                    <a:ext uri="{9D8B030D-6E8A-4147-A177-3AD203B41FA5}">
                      <a16:colId xmlns:a16="http://schemas.microsoft.com/office/drawing/2014/main" val="3164501815"/>
                    </a:ext>
                  </a:extLst>
                </a:gridCol>
                <a:gridCol w="684440">
                  <a:extLst>
                    <a:ext uri="{9D8B030D-6E8A-4147-A177-3AD203B41FA5}">
                      <a16:colId xmlns:a16="http://schemas.microsoft.com/office/drawing/2014/main" val="4080255435"/>
                    </a:ext>
                  </a:extLst>
                </a:gridCol>
              </a:tblGrid>
              <a:tr h="675653">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sz="3200" dirty="0">
                          <a:latin typeface="Times New Roman" panose="02020603050405020304" pitchFamily="18" charset="0"/>
                          <a:cs typeface="Times New Roman" panose="02020603050405020304" pitchFamily="18" charset="0"/>
                        </a:rPr>
                        <a:t>0</a:t>
                      </a:r>
                    </a:p>
                  </a:txBody>
                  <a:tcPr>
                    <a:solidFill>
                      <a:srgbClr val="FFFF00"/>
                    </a:solidFill>
                  </a:tcPr>
                </a:tc>
                <a:extLst>
                  <a:ext uri="{0D108BD9-81ED-4DB2-BD59-A6C34878D82A}">
                    <a16:rowId xmlns:a16="http://schemas.microsoft.com/office/drawing/2014/main" val="2095561984"/>
                  </a:ext>
                </a:extLst>
              </a:tr>
            </a:tbl>
          </a:graphicData>
        </a:graphic>
      </p:graphicFrame>
      <p:sp>
        <p:nvSpPr>
          <p:cNvPr id="25" name="TextBox 24">
            <a:extLst>
              <a:ext uri="{FF2B5EF4-FFF2-40B4-BE49-F238E27FC236}">
                <a16:creationId xmlns:a16="http://schemas.microsoft.com/office/drawing/2014/main" id="{9D22BDED-95EB-CCE1-F7E7-D42808CE3CFE}"/>
              </a:ext>
            </a:extLst>
          </p:cNvPr>
          <p:cNvSpPr txBox="1"/>
          <p:nvPr/>
        </p:nvSpPr>
        <p:spPr>
          <a:xfrm>
            <a:off x="7801723" y="2095254"/>
            <a:ext cx="325621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 _ACBACA</a:t>
            </a:r>
          </a:p>
        </p:txBody>
      </p:sp>
      <p:sp>
        <p:nvSpPr>
          <p:cNvPr id="23" name="Isosceles Triangle 22">
            <a:extLst>
              <a:ext uri="{FF2B5EF4-FFF2-40B4-BE49-F238E27FC236}">
                <a16:creationId xmlns:a16="http://schemas.microsoft.com/office/drawing/2014/main" id="{203C4B71-A137-2A24-F5F6-661F9DED45AD}"/>
              </a:ext>
            </a:extLst>
          </p:cNvPr>
          <p:cNvSpPr/>
          <p:nvPr/>
        </p:nvSpPr>
        <p:spPr>
          <a:xfrm rot="10800000">
            <a:off x="988775" y="3073729"/>
            <a:ext cx="481840" cy="18128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F6117D5-4460-8C8B-1D88-9A353A0EFADA}"/>
              </a:ext>
            </a:extLst>
          </p:cNvPr>
          <p:cNvSpPr/>
          <p:nvPr/>
        </p:nvSpPr>
        <p:spPr>
          <a:xfrm>
            <a:off x="587743" y="3455491"/>
            <a:ext cx="1382887" cy="990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453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3-D</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351872"/>
            <a:ext cx="10961914" cy="3063403"/>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altLang="en-US" sz="2800" dirty="0">
                <a:latin typeface="Times New Roman" panose="02020603050405020304" pitchFamily="18" charset="0"/>
                <a:cs typeface="Times New Roman" panose="02020603050405020304" pitchFamily="18" charset="0"/>
              </a:rPr>
              <a:t>Indicate whether each of the following properties is true for every Huffman code.</a:t>
            </a:r>
          </a:p>
          <a:p>
            <a:pPr marR="0" lvl="0" fontAlgn="base">
              <a:lnSpc>
                <a:spcPct val="90000"/>
              </a:lnSpc>
              <a:spcBef>
                <a:spcPts val="1000"/>
              </a:spcBef>
              <a:spcAft>
                <a:spcPct val="0"/>
              </a:spcAft>
              <a:buClrTx/>
              <a:buSzTx/>
              <a:tabLst/>
            </a:pPr>
            <a:r>
              <a:rPr lang="en-US" sz="2800" kern="1200" dirty="0" err="1">
                <a:solidFill>
                  <a:schemeClr val="tx1"/>
                </a:solidFill>
                <a:latin typeface="Times New Roman" panose="02020603050405020304" pitchFamily="18" charset="0"/>
                <a:ea typeface="+mn-ea"/>
                <a:cs typeface="Times New Roman" panose="02020603050405020304" pitchFamily="18" charset="0"/>
              </a:rPr>
              <a:t>i</a:t>
            </a:r>
            <a:r>
              <a:rPr lang="en-US" sz="2800" kern="1200" dirty="0">
                <a:solidFill>
                  <a:schemeClr val="tx1"/>
                </a:solidFill>
                <a:latin typeface="Times New Roman" panose="02020603050405020304" pitchFamily="18" charset="0"/>
                <a:ea typeface="+mn-ea"/>
                <a:cs typeface="Times New Roman" panose="02020603050405020304" pitchFamily="18" charset="0"/>
              </a:rPr>
              <a:t>. The codewords of the two least frequent symbols have the same length.</a:t>
            </a:r>
          </a:p>
          <a:p>
            <a:pPr marR="0" lvl="0" fontAlgn="base">
              <a:lnSpc>
                <a:spcPct val="90000"/>
              </a:lnSpc>
              <a:spcBef>
                <a:spcPts val="1000"/>
              </a:spcBef>
              <a:spcAft>
                <a:spcPct val="0"/>
              </a:spcAft>
              <a:buClrTx/>
              <a:buSzTx/>
              <a:tabLst/>
            </a:pPr>
            <a:r>
              <a:rPr lang="en-US" sz="2800" kern="1200" dirty="0">
                <a:solidFill>
                  <a:schemeClr val="tx1"/>
                </a:solidFill>
                <a:latin typeface="Times New Roman" panose="02020603050405020304" pitchFamily="18" charset="0"/>
                <a:ea typeface="+mn-ea"/>
                <a:cs typeface="Times New Roman" panose="02020603050405020304" pitchFamily="18" charset="0"/>
              </a:rPr>
              <a:t>ii. The codeword’s length of a more frequent symbol is always smaller than or equal to the codeword’s length of a less frequent one.</a:t>
            </a:r>
            <a:br>
              <a:rPr lang="en-US" altLang="en-US" sz="2800" dirty="0">
                <a:latin typeface="Times New Roman" panose="02020603050405020304" pitchFamily="18" charset="0"/>
                <a:cs typeface="Times New Roman" panose="02020603050405020304" pitchFamily="18" charset="0"/>
              </a:rPr>
            </a:br>
            <a:br>
              <a:rPr lang="en-US" alt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726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3-D </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033092"/>
            <a:ext cx="10961914" cy="4095480"/>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b="1" kern="1200" dirty="0" err="1">
                <a:solidFill>
                  <a:schemeClr val="tx1"/>
                </a:solidFill>
                <a:latin typeface="Times New Roman" panose="02020603050405020304" pitchFamily="18" charset="0"/>
                <a:ea typeface="+mn-ea"/>
                <a:cs typeface="Times New Roman" panose="02020603050405020304" pitchFamily="18" charset="0"/>
              </a:rPr>
              <a:t>i</a:t>
            </a:r>
            <a:r>
              <a:rPr lang="en-US" sz="2800" b="1" kern="1200" dirty="0">
                <a:solidFill>
                  <a:schemeClr val="tx1"/>
                </a:solidFill>
                <a:latin typeface="Times New Roman" panose="02020603050405020304" pitchFamily="18" charset="0"/>
                <a:ea typeface="+mn-ea"/>
                <a:cs typeface="Times New Roman" panose="02020603050405020304" pitchFamily="18" charset="0"/>
              </a:rPr>
              <a:t>. The codewords of the two least frequent symbols have the same length.</a:t>
            </a:r>
          </a:p>
          <a:p>
            <a:pPr marR="0" lvl="0" fontAlgn="base">
              <a:lnSpc>
                <a:spcPct val="90000"/>
              </a:lnSpc>
              <a:spcBef>
                <a:spcPts val="1000"/>
              </a:spcBef>
              <a:spcAft>
                <a:spcPct val="0"/>
              </a:spcAft>
              <a:buClrTx/>
              <a:buSzTx/>
              <a:tabLst/>
            </a:pPr>
            <a:endParaRPr lang="en-US" sz="2800" dirty="0">
              <a:latin typeface="Times New Roman" panose="02020603050405020304" pitchFamily="18" charset="0"/>
              <a:cs typeface="Times New Roman" panose="02020603050405020304" pitchFamily="18" charset="0"/>
            </a:endParaRPr>
          </a:p>
          <a:p>
            <a:pPr marR="0" lvl="0" fontAlgn="base">
              <a:lnSpc>
                <a:spcPct val="90000"/>
              </a:lnSpc>
              <a:spcBef>
                <a:spcPts val="1000"/>
              </a:spcBef>
              <a:spcAft>
                <a:spcPct val="0"/>
              </a:spcAft>
              <a:buClrTx/>
              <a:buSzTx/>
              <a:tabLst/>
            </a:pPr>
            <a:r>
              <a:rPr lang="en-US" sz="2800" kern="1200" dirty="0">
                <a:solidFill>
                  <a:schemeClr val="tx1"/>
                </a:solidFill>
                <a:latin typeface="Times New Roman" panose="02020603050405020304" pitchFamily="18" charset="0"/>
                <a:ea typeface="+mn-ea"/>
                <a:cs typeface="Times New Roman" panose="02020603050405020304" pitchFamily="18" charset="0"/>
              </a:rPr>
              <a:t>True</a:t>
            </a:r>
          </a:p>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The Huffman code tree was built in a bottom-up manner, the two least frequent symbols always have the same parent node so they have the same height in the code tree. Therefore, they have the same length</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p>
            <a:pPr marR="0" lvl="0" fontAlgn="base">
              <a:lnSpc>
                <a:spcPct val="90000"/>
              </a:lnSpc>
              <a:spcBef>
                <a:spcPts val="1000"/>
              </a:spcBef>
              <a:spcAft>
                <a:spcPct val="0"/>
              </a:spcAft>
              <a:buClrTx/>
              <a:buSzTx/>
              <a:tabLst/>
            </a:pPr>
            <a:br>
              <a:rPr lang="en-US" alt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8992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3-D </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187360"/>
            <a:ext cx="10961914" cy="4483279"/>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b="1" kern="1200" dirty="0">
                <a:solidFill>
                  <a:schemeClr val="tx1"/>
                </a:solidFill>
                <a:latin typeface="Times New Roman" panose="02020603050405020304" pitchFamily="18" charset="0"/>
                <a:ea typeface="+mn-ea"/>
                <a:cs typeface="Times New Roman" panose="02020603050405020304" pitchFamily="18" charset="0"/>
              </a:rPr>
              <a:t>ii. The codeword’s length of a more frequent symbol is always smaller than or equal to the codeword’s length of a less frequent one.</a:t>
            </a:r>
            <a:endParaRPr lang="en-US" sz="2800" b="1" dirty="0">
              <a:latin typeface="Times New Roman" panose="02020603050405020304" pitchFamily="18" charset="0"/>
              <a:cs typeface="Times New Roman" panose="02020603050405020304" pitchFamily="18" charset="0"/>
            </a:endParaRPr>
          </a:p>
          <a:p>
            <a:pPr marR="0" lvl="0" fontAlgn="base">
              <a:lnSpc>
                <a:spcPct val="90000"/>
              </a:lnSpc>
              <a:spcBef>
                <a:spcPts val="1000"/>
              </a:spcBef>
              <a:spcAft>
                <a:spcPct val="0"/>
              </a:spcAft>
              <a:buClrTx/>
              <a:buSzTx/>
              <a:tabLst/>
            </a:pPr>
            <a:endParaRPr lang="en-US" sz="2800" kern="1200" dirty="0">
              <a:solidFill>
                <a:schemeClr val="tx1"/>
              </a:solidFill>
              <a:latin typeface="Times New Roman" panose="02020603050405020304" pitchFamily="18" charset="0"/>
              <a:ea typeface="+mn-ea"/>
              <a:cs typeface="Times New Roman" panose="02020603050405020304" pitchFamily="18" charset="0"/>
            </a:endParaRPr>
          </a:p>
          <a:p>
            <a:pPr marR="0" lvl="0" fontAlgn="base">
              <a:lnSpc>
                <a:spcPct val="90000"/>
              </a:lnSpc>
              <a:spcBef>
                <a:spcPts val="1000"/>
              </a:spcBef>
              <a:spcAft>
                <a:spcPct val="0"/>
              </a:spcAft>
              <a:buClrTx/>
              <a:buSzTx/>
              <a:tabLst/>
            </a:pPr>
            <a:r>
              <a:rPr lang="en-US" sz="2800" kern="1200" dirty="0">
                <a:solidFill>
                  <a:schemeClr val="tx1"/>
                </a:solidFill>
                <a:latin typeface="Times New Roman" panose="02020603050405020304" pitchFamily="18" charset="0"/>
                <a:ea typeface="+mn-ea"/>
                <a:cs typeface="Times New Roman" panose="02020603050405020304" pitchFamily="18" charset="0"/>
              </a:rPr>
              <a:t>True</a:t>
            </a:r>
          </a:p>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The Huffman code tree was built in a bottom-up manner, the most frequent symbol always has a depth smaller or equal to the less frequent one in the tree code. Therefore, the codeword’s length of more frequent symbol is always smaller than or equal to which of less frequent one </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p>
            <a:pPr marR="0" lvl="0" fontAlgn="base">
              <a:lnSpc>
                <a:spcPct val="90000"/>
              </a:lnSpc>
              <a:spcBef>
                <a:spcPts val="1000"/>
              </a:spcBef>
              <a:spcAft>
                <a:spcPct val="0"/>
              </a:spcAft>
              <a:buClrTx/>
              <a:buSzTx/>
              <a:tabLst/>
            </a:pPr>
            <a:br>
              <a:rPr lang="en-US" alt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319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3-E</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500966"/>
            <a:ext cx="10961914" cy="1255728"/>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What is the maximal length of a codeword possible in a Huffman encoding of an alphabet of  n symbols? </a:t>
            </a:r>
            <a:br>
              <a:rPr 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453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3-E</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237232"/>
            <a:ext cx="10961914" cy="867930"/>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The maximal length of codeword possible in a Huffman encoding is n-1 bits</a:t>
            </a:r>
            <a:endParaRPr lang="en-US" altLang="en-US" sz="2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90B228D-98A9-3E48-CAB2-569123A1BE43}"/>
              </a:ext>
            </a:extLst>
          </p:cNvPr>
          <p:cNvSpPr>
            <a:spLocks noChangeArrowheads="1"/>
          </p:cNvSpPr>
          <p:nvPr/>
        </p:nvSpPr>
        <p:spPr bwMode="auto">
          <a:xfrm>
            <a:off x="838200" y="2650108"/>
            <a:ext cx="10961914" cy="480131"/>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This happens when the n-2 characters have a frequency of a power of 2</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096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3-E</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431131"/>
            <a:ext cx="10961914" cy="480131"/>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Example</a:t>
            </a:r>
            <a:endParaRPr lang="en-US" altLang="en-US" sz="2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0BE4607-18B1-18BD-041D-90526CD93B0E}"/>
              </a:ext>
            </a:extLst>
          </p:cNvPr>
          <p:cNvGraphicFramePr>
            <a:graphicFrameLocks noGrp="1"/>
          </p:cNvGraphicFramePr>
          <p:nvPr>
            <p:extLst>
              <p:ext uri="{D42A27DB-BD31-4B8C-83A1-F6EECF244321}">
                <p14:modId xmlns:p14="http://schemas.microsoft.com/office/powerpoint/2010/main" val="3493373588"/>
              </p:ext>
            </p:extLst>
          </p:nvPr>
        </p:nvGraphicFramePr>
        <p:xfrm>
          <a:off x="3196769" y="1203714"/>
          <a:ext cx="8273145" cy="934964"/>
        </p:xfrm>
        <a:graphic>
          <a:graphicData uri="http://schemas.openxmlformats.org/drawingml/2006/table">
            <a:tbl>
              <a:tblPr firstRow="1" bandRow="1">
                <a:tableStyleId>{5940675A-B579-460E-94D1-54222C63F5DA}</a:tableStyleId>
              </a:tblPr>
              <a:tblGrid>
                <a:gridCol w="1654629">
                  <a:extLst>
                    <a:ext uri="{9D8B030D-6E8A-4147-A177-3AD203B41FA5}">
                      <a16:colId xmlns:a16="http://schemas.microsoft.com/office/drawing/2014/main" val="4260675966"/>
                    </a:ext>
                  </a:extLst>
                </a:gridCol>
                <a:gridCol w="1654629">
                  <a:extLst>
                    <a:ext uri="{9D8B030D-6E8A-4147-A177-3AD203B41FA5}">
                      <a16:colId xmlns:a16="http://schemas.microsoft.com/office/drawing/2014/main" val="3563232706"/>
                    </a:ext>
                  </a:extLst>
                </a:gridCol>
                <a:gridCol w="1654629">
                  <a:extLst>
                    <a:ext uri="{9D8B030D-6E8A-4147-A177-3AD203B41FA5}">
                      <a16:colId xmlns:a16="http://schemas.microsoft.com/office/drawing/2014/main" val="730262949"/>
                    </a:ext>
                  </a:extLst>
                </a:gridCol>
                <a:gridCol w="1654629">
                  <a:extLst>
                    <a:ext uri="{9D8B030D-6E8A-4147-A177-3AD203B41FA5}">
                      <a16:colId xmlns:a16="http://schemas.microsoft.com/office/drawing/2014/main" val="2731910549"/>
                    </a:ext>
                  </a:extLst>
                </a:gridCol>
                <a:gridCol w="1654629">
                  <a:extLst>
                    <a:ext uri="{9D8B030D-6E8A-4147-A177-3AD203B41FA5}">
                      <a16:colId xmlns:a16="http://schemas.microsoft.com/office/drawing/2014/main" val="1870712996"/>
                    </a:ext>
                  </a:extLst>
                </a:gridCol>
              </a:tblGrid>
              <a:tr h="467482">
                <a:tc>
                  <a:txBody>
                    <a:bodyPr/>
                    <a:lstStyle/>
                    <a:p>
                      <a:pPr algn="ctr"/>
                      <a:r>
                        <a:rPr lang="en-US" sz="2400" dirty="0">
                          <a:latin typeface="Times New Roman" panose="02020603050405020304" pitchFamily="18" charset="0"/>
                          <a:cs typeface="Times New Roman" panose="02020603050405020304" pitchFamily="18" charset="0"/>
                        </a:rPr>
                        <a:t>Characters</a:t>
                      </a:r>
                    </a:p>
                  </a:txBody>
                  <a:tcPr/>
                </a:tc>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B</a:t>
                      </a:r>
                    </a:p>
                  </a:txBody>
                  <a:tcPr/>
                </a:tc>
                <a:tc>
                  <a:txBody>
                    <a:bodyPr/>
                    <a:lstStyle/>
                    <a:p>
                      <a:pPr algn="ctr"/>
                      <a:r>
                        <a:rPr lang="en-US" sz="2400" dirty="0">
                          <a:latin typeface="Times New Roman" panose="02020603050405020304" pitchFamily="18" charset="0"/>
                          <a:cs typeface="Times New Roman" panose="02020603050405020304" pitchFamily="18" charset="0"/>
                        </a:rPr>
                        <a:t>C</a:t>
                      </a:r>
                    </a:p>
                  </a:txBody>
                  <a:tcPr/>
                </a:tc>
                <a:tc>
                  <a:txBody>
                    <a:bodyPr/>
                    <a:lstStyle/>
                    <a:p>
                      <a:pPr algn="ctr"/>
                      <a:r>
                        <a:rPr lang="en-US" sz="2400" dirty="0">
                          <a:latin typeface="Times New Roman" panose="02020603050405020304" pitchFamily="18" charset="0"/>
                          <a:cs typeface="Times New Roman" panose="02020603050405020304" pitchFamily="18" charset="0"/>
                        </a:rPr>
                        <a:t>D</a:t>
                      </a:r>
                    </a:p>
                  </a:txBody>
                  <a:tcPr/>
                </a:tc>
                <a:extLst>
                  <a:ext uri="{0D108BD9-81ED-4DB2-BD59-A6C34878D82A}">
                    <a16:rowId xmlns:a16="http://schemas.microsoft.com/office/drawing/2014/main" val="1204366701"/>
                  </a:ext>
                </a:extLst>
              </a:tr>
              <a:tr h="467482">
                <a:tc>
                  <a:txBody>
                    <a:bodyPr/>
                    <a:lstStyle/>
                    <a:p>
                      <a:pPr algn="ctr"/>
                      <a:r>
                        <a:rPr lang="en-US" sz="2400" dirty="0">
                          <a:latin typeface="Times New Roman" panose="02020603050405020304" pitchFamily="18" charset="0"/>
                          <a:cs typeface="Times New Roman" panose="02020603050405020304" pitchFamily="18" charset="0"/>
                        </a:rPr>
                        <a:t>Frequency</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4</a:t>
                      </a:r>
                    </a:p>
                  </a:txBody>
                  <a:tcPr/>
                </a:tc>
                <a:tc>
                  <a:txBody>
                    <a:bodyPr/>
                    <a:lstStyle/>
                    <a:p>
                      <a:pPr algn="ctr"/>
                      <a:r>
                        <a:rPr lang="en-US" sz="24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2052116644"/>
                  </a:ext>
                </a:extLst>
              </a:tr>
            </a:tbl>
          </a:graphicData>
        </a:graphic>
      </p:graphicFrame>
      <p:grpSp>
        <p:nvGrpSpPr>
          <p:cNvPr id="5" name="Group 4">
            <a:extLst>
              <a:ext uri="{FF2B5EF4-FFF2-40B4-BE49-F238E27FC236}">
                <a16:creationId xmlns:a16="http://schemas.microsoft.com/office/drawing/2014/main" id="{66B36E83-6E12-3438-B308-7278F2E0FB63}"/>
              </a:ext>
            </a:extLst>
          </p:cNvPr>
          <p:cNvGrpSpPr/>
          <p:nvPr/>
        </p:nvGrpSpPr>
        <p:grpSpPr>
          <a:xfrm>
            <a:off x="156029" y="2366095"/>
            <a:ext cx="7518226" cy="4492239"/>
            <a:chOff x="4556279" y="1901724"/>
            <a:chExt cx="7518226" cy="4492239"/>
          </a:xfrm>
        </p:grpSpPr>
        <p:sp>
          <p:nvSpPr>
            <p:cNvPr id="6" name="Oval 5">
              <a:extLst>
                <a:ext uri="{FF2B5EF4-FFF2-40B4-BE49-F238E27FC236}">
                  <a16:creationId xmlns:a16="http://schemas.microsoft.com/office/drawing/2014/main" id="{E378E326-6450-E090-A011-064608897892}"/>
                </a:ext>
              </a:extLst>
            </p:cNvPr>
            <p:cNvSpPr/>
            <p:nvPr/>
          </p:nvSpPr>
          <p:spPr>
            <a:xfrm>
              <a:off x="8767801" y="5523182"/>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7" name="Oval 6">
              <a:extLst>
                <a:ext uri="{FF2B5EF4-FFF2-40B4-BE49-F238E27FC236}">
                  <a16:creationId xmlns:a16="http://schemas.microsoft.com/office/drawing/2014/main" id="{4F98B700-1F78-ECCA-21D7-34379C4FF54C}"/>
                </a:ext>
              </a:extLst>
            </p:cNvPr>
            <p:cNvSpPr/>
            <p:nvPr/>
          </p:nvSpPr>
          <p:spPr>
            <a:xfrm>
              <a:off x="11219891" y="5521220"/>
              <a:ext cx="854614" cy="8721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8" name="Oval 7">
              <a:extLst>
                <a:ext uri="{FF2B5EF4-FFF2-40B4-BE49-F238E27FC236}">
                  <a16:creationId xmlns:a16="http://schemas.microsoft.com/office/drawing/2014/main" id="{61E61137-CF55-2256-571D-FCDD2E137CF9}"/>
                </a:ext>
              </a:extLst>
            </p:cNvPr>
            <p:cNvSpPr/>
            <p:nvPr/>
          </p:nvSpPr>
          <p:spPr>
            <a:xfrm>
              <a:off x="9776560" y="407486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1 </a:t>
              </a:r>
            </a:p>
          </p:txBody>
        </p:sp>
        <p:cxnSp>
          <p:nvCxnSpPr>
            <p:cNvPr id="10" name="Straight Arrow Connector 9">
              <a:extLst>
                <a:ext uri="{FF2B5EF4-FFF2-40B4-BE49-F238E27FC236}">
                  <a16:creationId xmlns:a16="http://schemas.microsoft.com/office/drawing/2014/main" id="{8360F8BF-06DA-CB8E-C0FA-9529146F8049}"/>
                </a:ext>
              </a:extLst>
            </p:cNvPr>
            <p:cNvCxnSpPr>
              <a:cxnSpLocks/>
              <a:stCxn id="6" idx="0"/>
              <a:endCxn id="8" idx="4"/>
            </p:cNvCxnSpPr>
            <p:nvPr/>
          </p:nvCxnSpPr>
          <p:spPr>
            <a:xfrm flipV="1">
              <a:off x="9230537" y="4925513"/>
              <a:ext cx="1218452" cy="59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871A1CC-4F40-E5DB-81DB-FC3D665C0C4C}"/>
                </a:ext>
              </a:extLst>
            </p:cNvPr>
            <p:cNvCxnSpPr>
              <a:cxnSpLocks/>
              <a:stCxn id="7" idx="0"/>
              <a:endCxn id="8" idx="4"/>
            </p:cNvCxnSpPr>
            <p:nvPr/>
          </p:nvCxnSpPr>
          <p:spPr>
            <a:xfrm flipH="1" flipV="1">
              <a:off x="10448989" y="4925513"/>
              <a:ext cx="1198209" cy="59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4B8D28B-27D4-0494-83B2-3FDDFE762F2F}"/>
                </a:ext>
              </a:extLst>
            </p:cNvPr>
            <p:cNvSpPr/>
            <p:nvPr/>
          </p:nvSpPr>
          <p:spPr>
            <a:xfrm>
              <a:off x="5592551" y="4290173"/>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7" name="Oval 16">
              <a:extLst>
                <a:ext uri="{FF2B5EF4-FFF2-40B4-BE49-F238E27FC236}">
                  <a16:creationId xmlns:a16="http://schemas.microsoft.com/office/drawing/2014/main" id="{F6D13034-8F60-F6AD-8305-7CF1DEA29070}"/>
                </a:ext>
              </a:extLst>
            </p:cNvPr>
            <p:cNvSpPr/>
            <p:nvPr/>
          </p:nvSpPr>
          <p:spPr>
            <a:xfrm>
              <a:off x="7638109" y="3052191"/>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2</a:t>
              </a:r>
            </a:p>
          </p:txBody>
        </p:sp>
        <p:cxnSp>
          <p:nvCxnSpPr>
            <p:cNvPr id="18" name="Straight Arrow Connector 17">
              <a:extLst>
                <a:ext uri="{FF2B5EF4-FFF2-40B4-BE49-F238E27FC236}">
                  <a16:creationId xmlns:a16="http://schemas.microsoft.com/office/drawing/2014/main" id="{F02D9925-27AF-BBF1-F881-16E1C1189543}"/>
                </a:ext>
              </a:extLst>
            </p:cNvPr>
            <p:cNvCxnSpPr>
              <a:cxnSpLocks/>
              <a:stCxn id="12" idx="0"/>
              <a:endCxn id="17" idx="4"/>
            </p:cNvCxnSpPr>
            <p:nvPr/>
          </p:nvCxnSpPr>
          <p:spPr>
            <a:xfrm flipV="1">
              <a:off x="6055287" y="3902840"/>
              <a:ext cx="2255251" cy="387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C49BA0-4C97-F67F-A8CD-C1ACFECDCFF7}"/>
                </a:ext>
              </a:extLst>
            </p:cNvPr>
            <p:cNvCxnSpPr>
              <a:cxnSpLocks/>
              <a:stCxn id="8" idx="0"/>
              <a:endCxn id="17" idx="4"/>
            </p:cNvCxnSpPr>
            <p:nvPr/>
          </p:nvCxnSpPr>
          <p:spPr>
            <a:xfrm flipH="1" flipV="1">
              <a:off x="8310538" y="3902840"/>
              <a:ext cx="2138451" cy="17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817C9C2-BF43-457E-6C87-748935E1E5DD}"/>
                </a:ext>
              </a:extLst>
            </p:cNvPr>
            <p:cNvSpPr/>
            <p:nvPr/>
          </p:nvSpPr>
          <p:spPr>
            <a:xfrm>
              <a:off x="5845594" y="1901724"/>
              <a:ext cx="1344857" cy="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3</a:t>
              </a:r>
            </a:p>
          </p:txBody>
        </p:sp>
        <p:sp>
          <p:nvSpPr>
            <p:cNvPr id="21" name="Oval 20">
              <a:extLst>
                <a:ext uri="{FF2B5EF4-FFF2-40B4-BE49-F238E27FC236}">
                  <a16:creationId xmlns:a16="http://schemas.microsoft.com/office/drawing/2014/main" id="{5A884E8E-421A-A004-B3A7-59CEF0C92FA2}"/>
                </a:ext>
              </a:extLst>
            </p:cNvPr>
            <p:cNvSpPr/>
            <p:nvPr/>
          </p:nvSpPr>
          <p:spPr>
            <a:xfrm>
              <a:off x="4556279" y="3071114"/>
              <a:ext cx="925471" cy="87078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cxnSp>
          <p:nvCxnSpPr>
            <p:cNvPr id="22" name="Straight Arrow Connector 21">
              <a:extLst>
                <a:ext uri="{FF2B5EF4-FFF2-40B4-BE49-F238E27FC236}">
                  <a16:creationId xmlns:a16="http://schemas.microsoft.com/office/drawing/2014/main" id="{4EFE54AB-DBEB-E787-4F50-D8A36EDAD674}"/>
                </a:ext>
              </a:extLst>
            </p:cNvPr>
            <p:cNvCxnSpPr>
              <a:cxnSpLocks/>
              <a:stCxn id="21" idx="0"/>
              <a:endCxn id="20" idx="4"/>
            </p:cNvCxnSpPr>
            <p:nvPr/>
          </p:nvCxnSpPr>
          <p:spPr>
            <a:xfrm flipV="1">
              <a:off x="5019015" y="2752373"/>
              <a:ext cx="1499008" cy="3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39ED57-E874-2EEC-7AEF-AE70E7F3420F}"/>
                </a:ext>
              </a:extLst>
            </p:cNvPr>
            <p:cNvCxnSpPr>
              <a:cxnSpLocks/>
              <a:stCxn id="17" idx="0"/>
              <a:endCxn id="20" idx="4"/>
            </p:cNvCxnSpPr>
            <p:nvPr/>
          </p:nvCxnSpPr>
          <p:spPr>
            <a:xfrm flipH="1" flipV="1">
              <a:off x="6518023" y="2752373"/>
              <a:ext cx="1792515" cy="29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6A747C18-FB75-EEC6-647E-3046D102470B}"/>
              </a:ext>
            </a:extLst>
          </p:cNvPr>
          <p:cNvSpPr txBox="1"/>
          <p:nvPr/>
        </p:nvSpPr>
        <p:spPr>
          <a:xfrm>
            <a:off x="7246948" y="2791419"/>
            <a:ext cx="478902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It takes 3 bits to encode 4 characters</a:t>
            </a:r>
          </a:p>
        </p:txBody>
      </p:sp>
    </p:spTree>
    <p:extLst>
      <p:ext uri="{BB962C8B-B14F-4D97-AF65-F5344CB8AC3E}">
        <p14:creationId xmlns:p14="http://schemas.microsoft.com/office/powerpoint/2010/main" val="1361746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3-F</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113167"/>
            <a:ext cx="10961914" cy="2031325"/>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Write pseudo-code of the Huffman-tree construction algorithm. What is the time efficiency class of the algorithm for constructing a Huffman tree as a function of the alphabet size? </a:t>
            </a:r>
            <a:br>
              <a:rPr lang="en-US" sz="2800" dirty="0"/>
            </a:b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20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4" name="Content Placeholder 2">
            <a:extLst>
              <a:ext uri="{FF2B5EF4-FFF2-40B4-BE49-F238E27FC236}">
                <a16:creationId xmlns:a16="http://schemas.microsoft.com/office/drawing/2014/main" id="{379C5852-EA6B-56D2-946E-46D99F36B665}"/>
              </a:ext>
            </a:extLst>
          </p:cNvPr>
          <p:cNvSpPr>
            <a:spLocks noGrp="1"/>
          </p:cNvSpPr>
          <p:nvPr>
            <p:ph idx="1"/>
          </p:nvPr>
        </p:nvSpPr>
        <p:spPr>
          <a:xfrm>
            <a:off x="838199" y="1473200"/>
            <a:ext cx="10976429" cy="4703763"/>
          </a:xfrm>
        </p:spPr>
        <p:txBody>
          <a:bodyPr>
            <a:normAutofit/>
          </a:bodyPr>
          <a:lstStyle/>
          <a:p>
            <a:pPr marL="0" indent="0">
              <a:buNone/>
            </a:pPr>
            <a:r>
              <a:rPr lang="en-US" dirty="0"/>
              <a:t>At each recursive call:</a:t>
            </a:r>
          </a:p>
          <a:p>
            <a:pPr>
              <a:buFontTx/>
              <a:buChar char="-"/>
            </a:pPr>
            <a:r>
              <a:rPr lang="en-US" dirty="0"/>
              <a:t>Divide the subproblem into smaller problems of size n/2.</a:t>
            </a:r>
          </a:p>
          <a:p>
            <a:pPr>
              <a:buFontTx/>
              <a:buChar char="-"/>
            </a:pPr>
            <a:r>
              <a:rPr lang="en-US" dirty="0"/>
              <a:t>Find the strip in O(n) time.</a:t>
            </a:r>
          </a:p>
          <a:p>
            <a:pPr>
              <a:buFontTx/>
              <a:buChar char="-"/>
            </a:pPr>
            <a:r>
              <a:rPr lang="en-US" dirty="0"/>
              <a:t>Sort </a:t>
            </a:r>
            <a:r>
              <a:rPr lang="en-US" dirty="0" err="1"/>
              <a:t>P</a:t>
            </a:r>
            <a:r>
              <a:rPr lang="en-US" baseline="-25000" dirty="0" err="1"/>
              <a:t>r</a:t>
            </a:r>
            <a:r>
              <a:rPr lang="en-US" dirty="0"/>
              <a:t> and P</a:t>
            </a:r>
            <a:r>
              <a:rPr lang="en-US" baseline="-25000" dirty="0"/>
              <a:t>l </a:t>
            </a:r>
            <a:r>
              <a:rPr lang="en-US" dirty="0"/>
              <a:t>take O(</a:t>
            </a:r>
            <a:r>
              <a:rPr lang="en-US" dirty="0" err="1"/>
              <a:t>nlogn</a:t>
            </a:r>
            <a:r>
              <a:rPr lang="en-US" dirty="0"/>
              <a:t>) time for each set using merge sort.</a:t>
            </a:r>
          </a:p>
          <a:p>
            <a:pPr marL="0" indent="0">
              <a:buNone/>
            </a:pPr>
            <a:r>
              <a:rPr lang="en-US" dirty="0"/>
              <a:t>- Finds the closest points in strip in O(n) time</a:t>
            </a:r>
          </a:p>
          <a:p>
            <a:pPr>
              <a:buFont typeface="Symbol" panose="05050102010706020507" pitchFamily="18" charset="2"/>
              <a:buChar char="Þ"/>
            </a:pPr>
            <a:r>
              <a:rPr lang="en-US" dirty="0"/>
              <a:t>The recurrence relation for the running time T(n) is:			</a:t>
            </a:r>
            <a:r>
              <a:rPr lang="en-US" sz="4000" dirty="0"/>
              <a:t>T(n) = 2*T(n/2) + O(n)+ O(</a:t>
            </a:r>
            <a:r>
              <a:rPr lang="en-US" sz="4000" dirty="0" err="1"/>
              <a:t>nlogn</a:t>
            </a:r>
            <a:r>
              <a:rPr lang="en-US" sz="4000" dirty="0"/>
              <a:t>) + O(n)</a:t>
            </a:r>
            <a:r>
              <a:rPr lang="en-US" sz="4000" dirty="0">
                <a:sym typeface="Wingdings" panose="05000000000000000000" pitchFamily="2" charset="2"/>
              </a:rPr>
              <a:t> </a:t>
            </a:r>
          </a:p>
          <a:p>
            <a:pPr marL="0" indent="0">
              <a:buNone/>
            </a:pPr>
            <a:r>
              <a:rPr lang="en-US" sz="4000" dirty="0">
                <a:sym typeface="Wingdings" panose="05000000000000000000" pitchFamily="2" charset="2"/>
              </a:rPr>
              <a:t>   T(n) = 2*T(n/2) + O(</a:t>
            </a:r>
            <a:r>
              <a:rPr lang="en-US" sz="4000" dirty="0" err="1">
                <a:sym typeface="Wingdings" panose="05000000000000000000" pitchFamily="2" charset="2"/>
              </a:rPr>
              <a:t>nlogn</a:t>
            </a:r>
            <a:r>
              <a:rPr lang="en-US" sz="4000" dirty="0">
                <a:sym typeface="Wingdings" panose="05000000000000000000" pitchFamily="2" charset="2"/>
              </a:rPr>
              <a:t>)</a:t>
            </a:r>
          </a:p>
          <a:p>
            <a:pPr>
              <a:buFont typeface="Symbol" panose="05050102010706020507" pitchFamily="18" charset="2"/>
              <a:buChar char="Þ"/>
            </a:pPr>
            <a:endParaRPr lang="en-US" sz="4000" dirty="0"/>
          </a:p>
        </p:txBody>
      </p:sp>
    </p:spTree>
    <p:extLst>
      <p:ext uri="{BB962C8B-B14F-4D97-AF65-F5344CB8AC3E}">
        <p14:creationId xmlns:p14="http://schemas.microsoft.com/office/powerpoint/2010/main" val="39814385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3-F</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431131"/>
            <a:ext cx="10961914" cy="480131"/>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Pseudo-code:</a:t>
            </a:r>
            <a:endParaRPr lang="en-US" alt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480643D-8641-3F60-A438-815429DEF143}"/>
              </a:ext>
            </a:extLst>
          </p:cNvPr>
          <p:cNvSpPr txBox="1"/>
          <p:nvPr/>
        </p:nvSpPr>
        <p:spPr>
          <a:xfrm>
            <a:off x="838200" y="1998575"/>
            <a:ext cx="12191999" cy="415498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function </a:t>
            </a:r>
            <a:r>
              <a:rPr lang="en-US" sz="2400" dirty="0" err="1">
                <a:latin typeface="Times New Roman" panose="02020603050405020304" pitchFamily="18" charset="0"/>
                <a:cs typeface="Times New Roman" panose="02020603050405020304" pitchFamily="18" charset="0"/>
              </a:rPr>
              <a:t>huffman_tree</a:t>
            </a:r>
            <a:r>
              <a:rPr lang="en-US" sz="2400" dirty="0">
                <a:latin typeface="Times New Roman" panose="02020603050405020304" pitchFamily="18" charset="0"/>
                <a:cs typeface="Times New Roman" panose="02020603050405020304" pitchFamily="18" charset="0"/>
              </a:rPr>
              <a:t>(alphabet, frequencies):</a:t>
            </a:r>
          </a:p>
          <a:p>
            <a:r>
              <a:rPr lang="en-US" sz="2400" dirty="0">
                <a:latin typeface="Times New Roman" panose="02020603050405020304" pitchFamily="18" charset="0"/>
                <a:cs typeface="Times New Roman" panose="02020603050405020304" pitchFamily="18" charset="0"/>
              </a:rPr>
              <a:t>    1. Create an empty priority queue Q</a:t>
            </a:r>
          </a:p>
          <a:p>
            <a:r>
              <a:rPr lang="en-US" sz="2400" dirty="0">
                <a:latin typeface="Times New Roman" panose="02020603050405020304" pitchFamily="18" charset="0"/>
                <a:cs typeface="Times New Roman" panose="02020603050405020304" pitchFamily="18" charset="0"/>
              </a:rPr>
              <a:t>    2. For each symbol s in alphabet:</a:t>
            </a:r>
          </a:p>
          <a:p>
            <a:r>
              <a:rPr lang="en-US" sz="2400" dirty="0">
                <a:latin typeface="Times New Roman" panose="02020603050405020304" pitchFamily="18" charset="0"/>
                <a:cs typeface="Times New Roman" panose="02020603050405020304" pitchFamily="18" charset="0"/>
              </a:rPr>
              <a:t>           a. Create a new node N with the frequency f(s)</a:t>
            </a:r>
          </a:p>
          <a:p>
            <a:r>
              <a:rPr lang="en-US" sz="2400" dirty="0">
                <a:latin typeface="Times New Roman" panose="02020603050405020304" pitchFamily="18" charset="0"/>
                <a:cs typeface="Times New Roman" panose="02020603050405020304" pitchFamily="18" charset="0"/>
              </a:rPr>
              <a:t>           b. Insert N into Q</a:t>
            </a:r>
          </a:p>
          <a:p>
            <a:r>
              <a:rPr lang="en-US" sz="2400" dirty="0">
                <a:latin typeface="Times New Roman" panose="02020603050405020304" pitchFamily="18" charset="0"/>
                <a:cs typeface="Times New Roman" panose="02020603050405020304" pitchFamily="18" charset="0"/>
              </a:rPr>
              <a:t>    3. While the size of Q &gt; 1:</a:t>
            </a:r>
          </a:p>
          <a:p>
            <a:r>
              <a:rPr lang="en-US" sz="2400" dirty="0">
                <a:latin typeface="Times New Roman" panose="02020603050405020304" pitchFamily="18" charset="0"/>
                <a:cs typeface="Times New Roman" panose="02020603050405020304" pitchFamily="18" charset="0"/>
              </a:rPr>
              <a:t>           a. Remove the two nodes with the lowest frequencies from Q, let's call them A and B</a:t>
            </a:r>
          </a:p>
          <a:p>
            <a:r>
              <a:rPr lang="en-US" sz="2400" dirty="0">
                <a:latin typeface="Times New Roman" panose="02020603050405020304" pitchFamily="18" charset="0"/>
                <a:cs typeface="Times New Roman" panose="02020603050405020304" pitchFamily="18" charset="0"/>
              </a:rPr>
              <a:t>           b. Create a new node C with the combined frequency of A and B</a:t>
            </a:r>
          </a:p>
          <a:p>
            <a:r>
              <a:rPr lang="en-US" sz="2400" dirty="0">
                <a:latin typeface="Times New Roman" panose="02020603050405020304" pitchFamily="18" charset="0"/>
                <a:cs typeface="Times New Roman" panose="02020603050405020304" pitchFamily="18" charset="0"/>
              </a:rPr>
              <a:t>           c. Set A as the left child and B as the right child of node C</a:t>
            </a:r>
          </a:p>
          <a:p>
            <a:r>
              <a:rPr lang="en-US" sz="2400" dirty="0">
                <a:latin typeface="Times New Roman" panose="02020603050405020304" pitchFamily="18" charset="0"/>
                <a:cs typeface="Times New Roman" panose="02020603050405020304" pitchFamily="18" charset="0"/>
              </a:rPr>
              <a:t>           d. Insert node C back into Q</a:t>
            </a:r>
          </a:p>
          <a:p>
            <a:r>
              <a:rPr lang="en-US" sz="2400" dirty="0">
                <a:latin typeface="Times New Roman" panose="02020603050405020304" pitchFamily="18" charset="0"/>
                <a:cs typeface="Times New Roman" panose="02020603050405020304" pitchFamily="18" charset="0"/>
              </a:rPr>
              <a:t>    4. Return the root node of the tree (the only remaining node in Q)</a:t>
            </a:r>
          </a:p>
        </p:txBody>
      </p:sp>
    </p:spTree>
    <p:extLst>
      <p:ext uri="{BB962C8B-B14F-4D97-AF65-F5344CB8AC3E}">
        <p14:creationId xmlns:p14="http://schemas.microsoft.com/office/powerpoint/2010/main" val="2315826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3-F</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431131"/>
            <a:ext cx="10961914" cy="480131"/>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Time complexity: </a:t>
            </a:r>
          </a:p>
        </p:txBody>
      </p:sp>
      <p:sp>
        <p:nvSpPr>
          <p:cNvPr id="5" name="TextBox 4">
            <a:extLst>
              <a:ext uri="{FF2B5EF4-FFF2-40B4-BE49-F238E27FC236}">
                <a16:creationId xmlns:a16="http://schemas.microsoft.com/office/drawing/2014/main" id="{8480643D-8641-3F60-A438-815429DEF143}"/>
              </a:ext>
            </a:extLst>
          </p:cNvPr>
          <p:cNvSpPr txBox="1"/>
          <p:nvPr/>
        </p:nvSpPr>
        <p:spPr>
          <a:xfrm>
            <a:off x="838200" y="1998575"/>
            <a:ext cx="11223171" cy="2677656"/>
          </a:xfrm>
          <a:prstGeom prst="rect">
            <a:avLst/>
          </a:prstGeom>
          <a:noFill/>
        </p:spPr>
        <p:txBody>
          <a:bodyPr wrap="square">
            <a:spAutoFit/>
          </a:bodyPr>
          <a:lstStyle/>
          <a:p>
            <a:pPr marL="342900" indent="-342900">
              <a:buFontTx/>
              <a:buChar char="-"/>
            </a:pPr>
            <a:r>
              <a:rPr lang="en-US" sz="2800" dirty="0">
                <a:latin typeface="Times New Roman" panose="02020603050405020304" pitchFamily="18" charset="0"/>
                <a:cs typeface="Times New Roman" panose="02020603050405020304" pitchFamily="18" charset="0"/>
              </a:rPr>
              <a:t>Initialize the priority queue: O(n)</a:t>
            </a:r>
          </a:p>
          <a:p>
            <a:pPr marL="342900" indent="-342900">
              <a:buFontTx/>
              <a:buChar char="-"/>
            </a:pPr>
            <a:r>
              <a:rPr lang="en-US" sz="2800" dirty="0">
                <a:latin typeface="Times New Roman" panose="02020603050405020304" pitchFamily="18" charset="0"/>
                <a:cs typeface="Times New Roman" panose="02020603050405020304" pitchFamily="18" charset="0"/>
              </a:rPr>
              <a:t>Perform n -1 loop in step 3, remove and insert operation in priority queue take O(</a:t>
            </a:r>
            <a:r>
              <a:rPr lang="en-US" sz="2800" dirty="0" err="1">
                <a:latin typeface="Times New Roman" panose="02020603050405020304" pitchFamily="18" charset="0"/>
                <a:cs typeface="Times New Roman" panose="02020603050405020304" pitchFamily="18" charset="0"/>
              </a:rPr>
              <a:t>logn</a:t>
            </a:r>
            <a:r>
              <a:rPr lang="en-US" sz="2800" dirty="0">
                <a:latin typeface="Times New Roman" panose="02020603050405020304" pitchFamily="18" charset="0"/>
                <a:cs typeface="Times New Roman" panose="02020603050405020304" pitchFamily="18" charset="0"/>
              </a:rPr>
              <a:t>). So the time complexity is O(</a:t>
            </a:r>
            <a:r>
              <a:rPr lang="en-US" sz="2800" dirty="0" err="1">
                <a:latin typeface="Times New Roman" panose="02020603050405020304" pitchFamily="18" charset="0"/>
                <a:cs typeface="Times New Roman" panose="02020603050405020304" pitchFamily="18" charset="0"/>
              </a:rPr>
              <a:t>nlogn</a:t>
            </a:r>
            <a:r>
              <a:rPr lang="en-US" sz="2800" dirty="0">
                <a:latin typeface="Times New Roman" panose="02020603050405020304" pitchFamily="18" charset="0"/>
                <a:cs typeface="Times New Roman" panose="02020603050405020304" pitchFamily="18" charset="0"/>
              </a:rPr>
              <a:t>)</a:t>
            </a:r>
          </a:p>
          <a:p>
            <a:pPr marL="342900" indent="-342900">
              <a:buFontTx/>
              <a:buChar char="-"/>
            </a:pPr>
            <a:r>
              <a:rPr lang="en-US" sz="2800" dirty="0">
                <a:latin typeface="Times New Roman" panose="02020603050405020304" pitchFamily="18" charset="0"/>
                <a:cs typeface="Times New Roman" panose="02020603050405020304" pitchFamily="18" charset="0"/>
              </a:rPr>
              <a:t>Return output take O(1)</a:t>
            </a:r>
          </a:p>
          <a:p>
            <a:pPr marL="342900" indent="-342900">
              <a:buFontTx/>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=&gt; The time complexity is O(</a:t>
            </a:r>
            <a:r>
              <a:rPr lang="en-US" sz="2800" dirty="0" err="1">
                <a:latin typeface="Times New Roman" panose="02020603050405020304" pitchFamily="18" charset="0"/>
                <a:cs typeface="Times New Roman" panose="02020603050405020304" pitchFamily="18" charset="0"/>
              </a:rPr>
              <a:t>nlogn</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89472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3-G</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242946"/>
            <a:ext cx="10961914" cy="1771767"/>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Given a Huffman coding tree, which algorithm would you use to get the codewords for all the symbols? </a:t>
            </a:r>
          </a:p>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What is its time-efficiency class as a function of the alphabet size? </a:t>
            </a:r>
            <a:br>
              <a:rPr lang="en-US" sz="2800" dirty="0"/>
            </a:b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132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3-G</a:t>
            </a:r>
          </a:p>
        </p:txBody>
      </p:sp>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049047"/>
            <a:ext cx="10961914" cy="2159566"/>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b="1" dirty="0">
                <a:latin typeface="Times New Roman" panose="02020603050405020304" pitchFamily="18" charset="0"/>
                <a:cs typeface="Times New Roman" panose="02020603050405020304" pitchFamily="18" charset="0"/>
              </a:rPr>
              <a:t>Given a Huffman coding tree, which algorithm would you use to get the codewords for all the symbols? </a:t>
            </a:r>
          </a:p>
          <a:p>
            <a:pPr marR="0" lvl="0" fontAlgn="base">
              <a:lnSpc>
                <a:spcPct val="90000"/>
              </a:lnSpc>
              <a:spcBef>
                <a:spcPts val="1000"/>
              </a:spcBef>
              <a:spcAft>
                <a:spcPct val="0"/>
              </a:spcAft>
              <a:buClrTx/>
              <a:buSzTx/>
              <a:tabLst/>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We can use DFS to get the code words for all symbols </a:t>
            </a:r>
            <a:br>
              <a:rPr lang="en-US" sz="2800" dirty="0"/>
            </a:br>
            <a:endParaRPr lang="en-US" alt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3C1AEC-7630-9B69-1F3E-45E9B5966ADE}"/>
              </a:ext>
            </a:extLst>
          </p:cNvPr>
          <p:cNvSpPr txBox="1"/>
          <p:nvPr/>
        </p:nvSpPr>
        <p:spPr>
          <a:xfrm>
            <a:off x="2250076" y="3208613"/>
            <a:ext cx="10094323" cy="2677656"/>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def </a:t>
            </a:r>
            <a:r>
              <a:rPr lang="en-US" sz="2800" dirty="0" err="1">
                <a:latin typeface="Times New Roman" panose="02020603050405020304" pitchFamily="18" charset="0"/>
                <a:cs typeface="Times New Roman" panose="02020603050405020304" pitchFamily="18" charset="0"/>
              </a:rPr>
              <a:t>dfs_traversal</a:t>
            </a:r>
            <a:r>
              <a:rPr lang="en-US" sz="2800" dirty="0">
                <a:latin typeface="Times New Roman" panose="02020603050405020304" pitchFamily="18" charset="0"/>
                <a:cs typeface="Times New Roman" panose="02020603050405020304" pitchFamily="18" charset="0"/>
              </a:rPr>
              <a:t>(node, codeword, </a:t>
            </a:r>
            <a:r>
              <a:rPr lang="en-US" sz="2800" dirty="0" err="1">
                <a:latin typeface="Times New Roman" panose="02020603050405020304" pitchFamily="18" charset="0"/>
                <a:cs typeface="Times New Roman" panose="02020603050405020304" pitchFamily="18" charset="0"/>
              </a:rPr>
              <a:t>codeword_dict</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if </a:t>
            </a:r>
            <a:r>
              <a:rPr lang="en-US" sz="2800" dirty="0" err="1">
                <a:latin typeface="Times New Roman" panose="02020603050405020304" pitchFamily="18" charset="0"/>
                <a:cs typeface="Times New Roman" panose="02020603050405020304" pitchFamily="18" charset="0"/>
              </a:rPr>
              <a:t>node.symbol</a:t>
            </a:r>
            <a:r>
              <a:rPr lang="en-US" sz="2800" dirty="0">
                <a:latin typeface="Times New Roman" panose="02020603050405020304" pitchFamily="18" charset="0"/>
                <a:cs typeface="Times New Roman" panose="02020603050405020304" pitchFamily="18" charset="0"/>
              </a:rPr>
              <a:t> is not None:</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codeword_dict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node.symbol</a:t>
            </a:r>
            <a:r>
              <a:rPr lang="en-US" sz="2800" dirty="0">
                <a:latin typeface="Times New Roman" panose="02020603050405020304" pitchFamily="18" charset="0"/>
                <a:cs typeface="Times New Roman" panose="02020603050405020304" pitchFamily="18" charset="0"/>
              </a:rPr>
              <a:t>] = codeword</a:t>
            </a:r>
          </a:p>
          <a:p>
            <a:r>
              <a:rPr lang="en-US" sz="2800" dirty="0">
                <a:latin typeface="Times New Roman" panose="02020603050405020304" pitchFamily="18" charset="0"/>
                <a:cs typeface="Times New Roman" panose="02020603050405020304" pitchFamily="18" charset="0"/>
              </a:rPr>
              <a:t>    else:</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dfs_traversal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node.left</a:t>
            </a:r>
            <a:r>
              <a:rPr lang="en-US" sz="2800" dirty="0">
                <a:latin typeface="Times New Roman" panose="02020603050405020304" pitchFamily="18" charset="0"/>
                <a:cs typeface="Times New Roman" panose="02020603050405020304" pitchFamily="18" charset="0"/>
              </a:rPr>
              <a:t>, codeword + '0', </a:t>
            </a:r>
            <a:r>
              <a:rPr lang="en-US" sz="2800" dirty="0" err="1">
                <a:latin typeface="Times New Roman" panose="02020603050405020304" pitchFamily="18" charset="0"/>
                <a:cs typeface="Times New Roman" panose="02020603050405020304" pitchFamily="18" charset="0"/>
              </a:rPr>
              <a:t>codeword_dict</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dfs_traversal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node.right</a:t>
            </a:r>
            <a:r>
              <a:rPr lang="en-US" sz="2800" dirty="0">
                <a:latin typeface="Times New Roman" panose="02020603050405020304" pitchFamily="18" charset="0"/>
                <a:cs typeface="Times New Roman" panose="02020603050405020304" pitchFamily="18" charset="0"/>
              </a:rPr>
              <a:t>, codeword + '1', </a:t>
            </a:r>
            <a:r>
              <a:rPr lang="en-US" sz="2800" dirty="0" err="1">
                <a:latin typeface="Times New Roman" panose="02020603050405020304" pitchFamily="18" charset="0"/>
                <a:cs typeface="Times New Roman" panose="02020603050405020304" pitchFamily="18" charset="0"/>
              </a:rPr>
              <a:t>codeword_dict</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9987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3-G</a:t>
            </a:r>
          </a:p>
        </p:txBody>
      </p:sp>
      <mc:AlternateContent xmlns:mc="http://schemas.openxmlformats.org/markup-compatibility/2006">
        <mc:Choice xmlns:a14="http://schemas.microsoft.com/office/drawing/2010/main" Requires="a14">
          <p:sp>
            <p:nvSpPr>
              <p:cNvPr id="9" name="Rectangle 2">
                <a:extLst>
                  <a:ext uri="{FF2B5EF4-FFF2-40B4-BE49-F238E27FC236}">
                    <a16:creationId xmlns:a16="http://schemas.microsoft.com/office/drawing/2014/main" id="{15047D71-76D6-1BAA-425F-389F48735457}"/>
                  </a:ext>
                </a:extLst>
              </p:cNvPr>
              <p:cNvSpPr>
                <a:spLocks noChangeArrowheads="1"/>
              </p:cNvSpPr>
              <p:nvPr/>
            </p:nvSpPr>
            <p:spPr bwMode="auto">
              <a:xfrm>
                <a:off x="838200" y="1279698"/>
                <a:ext cx="10961914" cy="3448123"/>
              </a:xfrm>
              <a:prstGeom prst="rect">
                <a:avLst/>
              </a:prstGeom>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sz="2800" b="1" dirty="0">
                    <a:latin typeface="Times New Roman" panose="02020603050405020304" pitchFamily="18" charset="0"/>
                    <a:cs typeface="Times New Roman" panose="02020603050405020304" pitchFamily="18" charset="0"/>
                  </a:rPr>
                  <a:t>What is its time-efficiency class as a function of the alphabet size?</a:t>
                </a:r>
              </a:p>
              <a:p>
                <a:pPr marR="0" lvl="0" fontAlgn="base">
                  <a:lnSpc>
                    <a:spcPct val="90000"/>
                  </a:lnSpc>
                  <a:spcBef>
                    <a:spcPts val="1000"/>
                  </a:spcBef>
                  <a:spcAft>
                    <a:spcPct val="0"/>
                  </a:spcAft>
                  <a:buClrTx/>
                  <a:buSzTx/>
                  <a:tabLst/>
                </a:pPr>
                <a:endParaRPr lang="en-US" sz="2800" dirty="0">
                  <a:latin typeface="Times New Roman" panose="02020603050405020304" pitchFamily="18" charset="0"/>
                  <a:cs typeface="Times New Roman" panose="02020603050405020304" pitchFamily="18" charset="0"/>
                </a:endParaRPr>
              </a:p>
              <a:p>
                <a:pPr marR="0" lvl="0" fontAlgn="base">
                  <a:lnSpc>
                    <a:spcPct val="90000"/>
                  </a:lnSpc>
                  <a:spcBef>
                    <a:spcPts val="1000"/>
                  </a:spcBef>
                  <a:spcAft>
                    <a:spcPct val="0"/>
                  </a:spcAft>
                  <a:buClrTx/>
                  <a:buSzTx/>
                  <a:tabLst/>
                </a:pPr>
                <a:r>
                  <a:rPr lang="en-US" sz="2800" dirty="0">
                    <a:latin typeface="Times New Roman" panose="02020603050405020304" pitchFamily="18" charset="0"/>
                    <a:cs typeface="Times New Roman" panose="02020603050405020304" pitchFamily="18" charset="0"/>
                  </a:rPr>
                  <a:t>Assume the alphabet size is n</a:t>
                </a:r>
              </a:p>
              <a:p>
                <a:pPr marL="457200" marR="0" lvl="0" indent="-457200" fontAlgn="base">
                  <a:lnSpc>
                    <a:spcPct val="90000"/>
                  </a:lnSpc>
                  <a:spcBef>
                    <a:spcPts val="1000"/>
                  </a:spcBef>
                  <a:spcAft>
                    <a:spcPct val="0"/>
                  </a:spcAft>
                  <a:buClrTx/>
                  <a:buSzTx/>
                  <a:buFont typeface="Arial" panose="020B0604020202020204" pitchFamily="34" charset="0"/>
                  <a:buChar char="•"/>
                  <a:tabLst/>
                </a:pPr>
                <a:r>
                  <a:rPr lang="en-US" sz="2800" dirty="0">
                    <a:latin typeface="Times New Roman" panose="02020603050405020304" pitchFamily="18" charset="0"/>
                    <a:cs typeface="Times New Roman" panose="02020603050405020304" pitchFamily="18" charset="0"/>
                  </a:rPr>
                  <a:t>DFS visited every node once</a:t>
                </a:r>
              </a:p>
              <a:p>
                <a:pPr marL="457200" marR="0" lvl="0" indent="-457200" fontAlgn="base">
                  <a:lnSpc>
                    <a:spcPct val="90000"/>
                  </a:lnSpc>
                  <a:spcBef>
                    <a:spcPts val="1000"/>
                  </a:spcBef>
                  <a:spcAft>
                    <a:spcPct val="0"/>
                  </a:spcAft>
                  <a:buClrTx/>
                  <a:buSzTx/>
                  <a:buFont typeface="Arial" panose="020B0604020202020204" pitchFamily="34" charset="0"/>
                  <a:buChar char="•"/>
                  <a:tabLst/>
                </a:pPr>
                <a:r>
                  <a:rPr lang="en-US" sz="2800" dirty="0">
                    <a:latin typeface="Times New Roman" panose="02020603050405020304" pitchFamily="18" charset="0"/>
                    <a:cs typeface="Times New Roman" panose="02020603050405020304" pitchFamily="18" charset="0"/>
                  </a:rPr>
                  <a:t>There are 2n-1 in the tree (Internal node and leaf node)</a:t>
                </a:r>
              </a:p>
              <a:p>
                <a:pPr marL="457200" marR="0" lvl="0" indent="-457200" fontAlgn="base">
                  <a:lnSpc>
                    <a:spcPct val="90000"/>
                  </a:lnSpc>
                  <a:spcBef>
                    <a:spcPts val="1000"/>
                  </a:spcBef>
                  <a:spcAft>
                    <a:spcPct val="0"/>
                  </a:spcAft>
                  <a:buClrTx/>
                  <a:buSzTx/>
                  <a:buFont typeface="Symbol" panose="05050102010706020507" pitchFamily="18" charset="2"/>
                  <a:buChar char="Þ"/>
                  <a:tabLst/>
                </a:pPr>
                <a:r>
                  <a:rPr lang="en-US" sz="2800" dirty="0">
                    <a:latin typeface="Times New Roman" panose="02020603050405020304" pitchFamily="18" charset="0"/>
                    <a:cs typeface="Times New Roman" panose="02020603050405020304" pitchFamily="18" charset="0"/>
                  </a:rPr>
                  <a:t>Time complexity is O(2n-1)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𝑂</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m:t>
                    </m:r>
                  </m:oMath>
                </a14:m>
                <a:br>
                  <a:rPr 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mc:Choice>
        <mc:Fallback>
          <p:sp>
            <p:nvSpPr>
              <p:cNvPr id="9" name="Rectangle 2">
                <a:extLst>
                  <a:ext uri="{FF2B5EF4-FFF2-40B4-BE49-F238E27FC236}">
                    <a16:creationId xmlns:a16="http://schemas.microsoft.com/office/drawing/2014/main" id="{15047D71-76D6-1BAA-425F-389F48735457}"/>
                  </a:ext>
                </a:extLst>
              </p:cNvPr>
              <p:cNvSpPr>
                <a:spLocks noRot="1" noChangeAspect="1" noMove="1" noResize="1" noEditPoints="1" noAdjustHandles="1" noChangeArrowheads="1" noChangeShapeType="1" noTextEdit="1"/>
              </p:cNvSpPr>
              <p:nvPr/>
            </p:nvSpPr>
            <p:spPr bwMode="auto">
              <a:xfrm>
                <a:off x="838200" y="1279698"/>
                <a:ext cx="10961914" cy="3448123"/>
              </a:xfrm>
              <a:prstGeom prst="rect">
                <a:avLst/>
              </a:prstGeom>
              <a:blipFill>
                <a:blip r:embed="rId3"/>
                <a:stretch>
                  <a:fillRect l="-1157" t="-2198"/>
                </a:stretch>
              </a:blipFill>
            </p:spPr>
            <p:txBody>
              <a:bodyPr/>
              <a:lstStyle/>
              <a:p>
                <a:r>
                  <a:rPr lang="en-US">
                    <a:noFill/>
                  </a:rPr>
                  <a:t> </a:t>
                </a:r>
              </a:p>
            </p:txBody>
          </p:sp>
        </mc:Fallback>
      </mc:AlternateContent>
    </p:spTree>
    <p:extLst>
      <p:ext uri="{BB962C8B-B14F-4D97-AF65-F5344CB8AC3E}">
        <p14:creationId xmlns:p14="http://schemas.microsoft.com/office/powerpoint/2010/main" val="406823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379C5852-EA6B-56D2-946E-46D99F36B665}"/>
                  </a:ext>
                </a:extLst>
              </p:cNvPr>
              <p:cNvSpPr>
                <a:spLocks noGrp="1"/>
              </p:cNvSpPr>
              <p:nvPr>
                <p:ph idx="1"/>
              </p:nvPr>
            </p:nvSpPr>
            <p:spPr>
              <a:xfrm>
                <a:off x="838199" y="1473200"/>
                <a:ext cx="10976429" cy="4703763"/>
              </a:xfrm>
            </p:spPr>
            <p:txBody>
              <a:bodyPr>
                <a:normAutofit/>
              </a:bodyPr>
              <a:lstStyle/>
              <a:p>
                <a:pPr marL="0" indent="0">
                  <a:buNone/>
                </a:pPr>
                <a:r>
                  <a:rPr lang="en-US" dirty="0">
                    <a:sym typeface="Wingdings" panose="05000000000000000000" pitchFamily="2" charset="2"/>
                  </a:rPr>
                  <a:t>We have a = 2 ,b = 2, k = 1, p = 1 =&gt;  a = b</a:t>
                </a:r>
                <a:r>
                  <a:rPr lang="en-US" baseline="30000" dirty="0">
                    <a:sym typeface="Wingdings" panose="05000000000000000000" pitchFamily="2" charset="2"/>
                  </a:rPr>
                  <a:t>k </a:t>
                </a:r>
                <a:r>
                  <a:rPr lang="en-US" dirty="0">
                    <a:sym typeface="Wingdings" panose="05000000000000000000" pitchFamily="2" charset="2"/>
                  </a:rPr>
                  <a:t> and p &gt; -1 </a:t>
                </a:r>
              </a:p>
              <a:p>
                <a:pPr marL="0" indent="0">
                  <a:buNone/>
                </a:pPr>
                <a:r>
                  <a:rPr lang="en-US" sz="3600" dirty="0">
                    <a:sym typeface="Wingdings" panose="05000000000000000000" pitchFamily="2" charset="2"/>
                  </a:rPr>
                  <a:t>	T(n) = 2*T(n/2) + O(</a:t>
                </a:r>
                <a:r>
                  <a:rPr lang="en-US" sz="3600" dirty="0" err="1">
                    <a:sym typeface="Wingdings" panose="05000000000000000000" pitchFamily="2" charset="2"/>
                  </a:rPr>
                  <a:t>nlogn</a:t>
                </a:r>
                <a:r>
                  <a:rPr lang="en-US" sz="3600" dirty="0">
                    <a:sym typeface="Wingdings" panose="05000000000000000000" pitchFamily="2" charset="2"/>
                  </a:rPr>
                  <a:t>)</a:t>
                </a:r>
              </a:p>
              <a:p>
                <a:pPr>
                  <a:buFont typeface="Wingdings" panose="05000000000000000000" pitchFamily="2" charset="2"/>
                  <a:buChar char="ó"/>
                </a:pPr>
                <a:r>
                  <a:rPr lang="en-US" sz="3200" dirty="0">
                    <a:sym typeface="Wingdings" panose="05000000000000000000" pitchFamily="2" charset="2"/>
                  </a:rPr>
                  <a:t>T(n) =</a:t>
                </a:r>
                <a14:m>
                  <m:oMath xmlns:m="http://schemas.openxmlformats.org/officeDocument/2006/math">
                    <m:r>
                      <a:rPr lang="en-US" sz="3200" b="0" i="0"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𝑂</m:t>
                    </m:r>
                    <m:r>
                      <a:rPr lang="en-US" sz="3200" b="0" i="1" smtClean="0">
                        <a:solidFill>
                          <a:srgbClr val="000000"/>
                        </a:solidFill>
                        <a:latin typeface="Cambria Math" panose="02040503050406030204" pitchFamily="18" charset="0"/>
                      </a:rPr>
                      <m:t>(</m:t>
                    </m:r>
                    <m:sSup>
                      <m:sSupPr>
                        <m:ctrlPr>
                          <a:rPr lang="en-US" sz="3200" i="1">
                            <a:solidFill>
                              <a:srgbClr val="000000"/>
                            </a:solidFill>
                            <a:latin typeface="Cambria Math" panose="02040503050406030204" pitchFamily="18" charset="0"/>
                          </a:rPr>
                        </m:ctrlPr>
                      </m:sSupPr>
                      <m:e>
                        <m:r>
                          <a:rPr lang="en-US" sz="3200" i="1">
                            <a:solidFill>
                              <a:srgbClr val="000000"/>
                            </a:solidFill>
                            <a:latin typeface="Cambria Math" panose="02040503050406030204" pitchFamily="18" charset="0"/>
                          </a:rPr>
                          <m:t>𝑛</m:t>
                        </m:r>
                      </m:e>
                      <m:sup>
                        <m:func>
                          <m:funcPr>
                            <m:ctrlPr>
                              <a:rPr lang="en-US" sz="3200" i="1">
                                <a:solidFill>
                                  <a:srgbClr val="000000"/>
                                </a:solidFill>
                                <a:latin typeface="Cambria Math" panose="02040503050406030204" pitchFamily="18" charset="0"/>
                              </a:rPr>
                            </m:ctrlPr>
                          </m:funcPr>
                          <m:fName>
                            <m:sSub>
                              <m:sSubPr>
                                <m:ctrlPr>
                                  <a:rPr lang="en-US" sz="3200" i="1">
                                    <a:solidFill>
                                      <a:srgbClr val="000000"/>
                                    </a:solidFill>
                                    <a:latin typeface="Cambria Math" panose="02040503050406030204" pitchFamily="18" charset="0"/>
                                  </a:rPr>
                                </m:ctrlPr>
                              </m:sSubPr>
                              <m:e>
                                <m:r>
                                  <m:rPr>
                                    <m:sty m:val="p"/>
                                  </m:rPr>
                                  <a:rPr lang="en-US" sz="3200">
                                    <a:solidFill>
                                      <a:srgbClr val="000000"/>
                                    </a:solidFill>
                                    <a:latin typeface="Cambria Math" panose="02040503050406030204" pitchFamily="18" charset="0"/>
                                  </a:rPr>
                                  <m:t>log</m:t>
                                </m:r>
                              </m:e>
                              <m:sub>
                                <m:r>
                                  <a:rPr lang="en-US" sz="3200" i="1">
                                    <a:solidFill>
                                      <a:srgbClr val="000000"/>
                                    </a:solidFill>
                                    <a:latin typeface="Cambria Math" panose="02040503050406030204" pitchFamily="18" charset="0"/>
                                  </a:rPr>
                                  <m:t>𝑏</m:t>
                                </m:r>
                              </m:sub>
                            </m:sSub>
                          </m:fName>
                          <m:e>
                            <m:r>
                              <a:rPr lang="en-US" sz="3200" i="1">
                                <a:solidFill>
                                  <a:srgbClr val="000000"/>
                                </a:solidFill>
                                <a:latin typeface="Cambria Math" panose="02040503050406030204" pitchFamily="18" charset="0"/>
                              </a:rPr>
                              <m:t>𝑎</m:t>
                            </m:r>
                          </m:e>
                        </m:func>
                      </m:sup>
                    </m:sSup>
                    <m:sSup>
                      <m:sSupPr>
                        <m:ctrlPr>
                          <a:rPr lang="en-US" sz="3200" b="0" i="1" smtClean="0">
                            <a:solidFill>
                              <a:srgbClr val="000000"/>
                            </a:solidFill>
                            <a:latin typeface="Cambria Math" panose="02040503050406030204" pitchFamily="18" charset="0"/>
                          </a:rPr>
                        </m:ctrlPr>
                      </m:sSupPr>
                      <m:e>
                        <m:r>
                          <a:rPr lang="en-US" sz="3200" b="0" i="1" smtClean="0">
                            <a:solidFill>
                              <a:srgbClr val="000000"/>
                            </a:solidFill>
                            <a:latin typeface="Cambria Math" panose="02040503050406030204" pitchFamily="18" charset="0"/>
                          </a:rPr>
                          <m:t>𝑙𝑜𝑔</m:t>
                        </m:r>
                      </m:e>
                      <m:sup>
                        <m:r>
                          <a:rPr lang="en-US" sz="3200" b="0" i="1" smtClean="0">
                            <a:solidFill>
                              <a:srgbClr val="000000"/>
                            </a:solidFill>
                            <a:latin typeface="Cambria Math" panose="02040503050406030204" pitchFamily="18" charset="0"/>
                          </a:rPr>
                          <m:t>𝑝</m:t>
                        </m:r>
                        <m:r>
                          <a:rPr lang="en-US" sz="3200" b="0" i="1" smtClean="0">
                            <a:solidFill>
                              <a:srgbClr val="000000"/>
                            </a:solidFill>
                            <a:latin typeface="Cambria Math" panose="02040503050406030204" pitchFamily="18" charset="0"/>
                          </a:rPr>
                          <m:t>+1</m:t>
                        </m:r>
                      </m:sup>
                    </m:sSup>
                    <m:r>
                      <a:rPr lang="en-US" sz="3200" b="0" i="1" smtClean="0">
                        <a:solidFill>
                          <a:srgbClr val="000000"/>
                        </a:solidFill>
                        <a:latin typeface="Cambria Math" panose="02040503050406030204" pitchFamily="18" charset="0"/>
                      </a:rPr>
                      <m:t>𝑛</m:t>
                    </m:r>
                    <m:r>
                      <a:rPr lang="en-US" sz="3200" b="0" i="1" smtClean="0">
                        <a:solidFill>
                          <a:srgbClr val="000000"/>
                        </a:solidFill>
                        <a:latin typeface="Cambria Math" panose="02040503050406030204" pitchFamily="18" charset="0"/>
                      </a:rPr>
                      <m:t>)</m:t>
                    </m:r>
                  </m:oMath>
                </a14:m>
                <a:endParaRPr lang="en-US" sz="3200" dirty="0">
                  <a:sym typeface="Wingdings" panose="05000000000000000000" pitchFamily="2" charset="2"/>
                </a:endParaRPr>
              </a:p>
              <a:p>
                <a:pPr>
                  <a:buFont typeface="Wingdings" panose="05000000000000000000" pitchFamily="2" charset="2"/>
                  <a:buChar char="ó"/>
                </a:pPr>
                <a:r>
                  <a:rPr lang="en-US" sz="3200" dirty="0">
                    <a:sym typeface="Wingdings" panose="05000000000000000000" pitchFamily="2" charset="2"/>
                  </a:rPr>
                  <a:t>T(n) = O(nlog</a:t>
                </a:r>
                <a:r>
                  <a:rPr lang="en-US" sz="3200" baseline="30000" dirty="0">
                    <a:sym typeface="Wingdings" panose="05000000000000000000" pitchFamily="2" charset="2"/>
                  </a:rPr>
                  <a:t>2</a:t>
                </a:r>
                <a:r>
                  <a:rPr lang="en-US" sz="3200" dirty="0">
                    <a:sym typeface="Wingdings" panose="05000000000000000000" pitchFamily="2" charset="2"/>
                  </a:rPr>
                  <a:t>n)</a:t>
                </a:r>
              </a:p>
              <a:p>
                <a:pPr marL="0" indent="0">
                  <a:buNone/>
                </a:pPr>
                <a:endParaRPr lang="en-US" sz="3200" dirty="0">
                  <a:sym typeface="Wingdings" panose="05000000000000000000" pitchFamily="2" charset="2"/>
                </a:endParaRPr>
              </a:p>
              <a:p>
                <a:pPr marL="0" indent="0">
                  <a:buNone/>
                </a:pPr>
                <a:r>
                  <a:rPr lang="en-US" sz="3200" dirty="0">
                    <a:sym typeface="Wingdings" panose="05000000000000000000" pitchFamily="2" charset="2"/>
                  </a:rPr>
                  <a:t>Since n = 2</a:t>
                </a:r>
                <a:r>
                  <a:rPr lang="en-US" sz="3200" baseline="30000" dirty="0">
                    <a:sym typeface="Wingdings" panose="05000000000000000000" pitchFamily="2" charset="2"/>
                  </a:rPr>
                  <a:t>k</a:t>
                </a:r>
                <a:r>
                  <a:rPr lang="en-US" sz="3200" dirty="0">
                    <a:sym typeface="Wingdings" panose="05000000000000000000" pitchFamily="2" charset="2"/>
                  </a:rPr>
                  <a:t> </a:t>
                </a:r>
              </a:p>
              <a:p>
                <a:pPr marL="0" indent="0">
                  <a:buNone/>
                </a:pPr>
                <a:r>
                  <a:rPr lang="en-US" sz="3200" dirty="0">
                    <a:sym typeface="Wingdings" panose="05000000000000000000" pitchFamily="2" charset="2"/>
                  </a:rPr>
                  <a:t>=&gt; T(n) =  (</a:t>
                </a:r>
                <a14:m>
                  <m:oMath xmlns:m="http://schemas.openxmlformats.org/officeDocument/2006/math">
                    <m:sSup>
                      <m:sSupPr>
                        <m:ctrlPr>
                          <a:rPr lang="vi-VN" sz="3200" b="0" i="1" dirty="0" smtClean="0">
                            <a:latin typeface="Cambria Math" panose="02040503050406030204" pitchFamily="18" charset="0"/>
                            <a:sym typeface="Wingdings" panose="05000000000000000000" pitchFamily="2" charset="2"/>
                          </a:rPr>
                        </m:ctrlPr>
                      </m:sSupPr>
                      <m:e>
                        <m:r>
                          <a:rPr lang="en-US" sz="3200" i="1" dirty="0" smtClean="0">
                            <a:latin typeface="Cambria Math" panose="02040503050406030204" pitchFamily="18" charset="0"/>
                            <a:sym typeface="Wingdings" panose="05000000000000000000" pitchFamily="2" charset="2"/>
                          </a:rPr>
                          <m:t>2</m:t>
                        </m:r>
                      </m:e>
                      <m:sup>
                        <m:r>
                          <m:rPr>
                            <m:sty m:val="p"/>
                          </m:rPr>
                          <a:rPr lang="vi-VN" sz="3200" i="1" dirty="0">
                            <a:latin typeface="Cambria Math" panose="02040503050406030204" pitchFamily="18" charset="0"/>
                            <a:sym typeface="Wingdings" panose="05000000000000000000" pitchFamily="2" charset="2"/>
                          </a:rPr>
                          <m:t>k</m:t>
                        </m:r>
                      </m:sup>
                    </m:sSup>
                    <m:sSup>
                      <m:sSupPr>
                        <m:ctrlPr>
                          <a:rPr lang="vi-VN" sz="3200" b="0" i="1" dirty="0" smtClean="0">
                            <a:latin typeface="Cambria Math" panose="02040503050406030204" pitchFamily="18" charset="0"/>
                            <a:sym typeface="Wingdings" panose="05000000000000000000" pitchFamily="2" charset="2"/>
                          </a:rPr>
                        </m:ctrlPr>
                      </m:sSupPr>
                      <m:e>
                        <m:r>
                          <m:rPr>
                            <m:sty m:val="p"/>
                          </m:rPr>
                          <a:rPr lang="vi-VN" sz="3200" i="0" dirty="0">
                            <a:latin typeface="Cambria Math" panose="02040503050406030204" pitchFamily="18" charset="0"/>
                            <a:sym typeface="Wingdings" panose="05000000000000000000" pitchFamily="2" charset="2"/>
                          </a:rPr>
                          <m:t>log</m:t>
                        </m:r>
                      </m:e>
                      <m:sup>
                        <m:r>
                          <a:rPr lang="vi-VN" sz="3200" b="0" i="1" dirty="0" smtClean="0">
                            <a:latin typeface="Cambria Math" panose="02040503050406030204" pitchFamily="18" charset="0"/>
                            <a:sym typeface="Wingdings" panose="05000000000000000000" pitchFamily="2" charset="2"/>
                          </a:rPr>
                          <m:t>2</m:t>
                        </m:r>
                      </m:sup>
                    </m:sSup>
                    <m:sSup>
                      <m:sSupPr>
                        <m:ctrlPr>
                          <a:rPr lang="vi-VN" sz="3200" b="0" i="1" dirty="0" smtClean="0">
                            <a:latin typeface="Cambria Math" panose="02040503050406030204" pitchFamily="18" charset="0"/>
                            <a:sym typeface="Wingdings" panose="05000000000000000000" pitchFamily="2" charset="2"/>
                          </a:rPr>
                        </m:ctrlPr>
                      </m:sSupPr>
                      <m:e>
                        <m:r>
                          <a:rPr lang="vi-VN" sz="3200" b="0" i="1" dirty="0" smtClean="0">
                            <a:latin typeface="Cambria Math" panose="02040503050406030204" pitchFamily="18" charset="0"/>
                            <a:sym typeface="Wingdings" panose="05000000000000000000" pitchFamily="2" charset="2"/>
                          </a:rPr>
                          <m:t>2</m:t>
                        </m:r>
                      </m:e>
                      <m:sup>
                        <m:r>
                          <m:rPr>
                            <m:sty m:val="p"/>
                          </m:rPr>
                          <a:rPr lang="vi-VN" sz="3200" i="1" dirty="0">
                            <a:latin typeface="Cambria Math" panose="02040503050406030204" pitchFamily="18" charset="0"/>
                            <a:sym typeface="Wingdings" panose="05000000000000000000" pitchFamily="2" charset="2"/>
                          </a:rPr>
                          <m:t>k</m:t>
                        </m:r>
                      </m:sup>
                    </m:sSup>
                  </m:oMath>
                </a14:m>
                <a:r>
                  <a:rPr lang="en-US" sz="3200" dirty="0">
                    <a:sym typeface="Wingdings" panose="05000000000000000000" pitchFamily="2" charset="2"/>
                  </a:rPr>
                  <a:t>)</a:t>
                </a:r>
              </a:p>
            </p:txBody>
          </p:sp>
        </mc:Choice>
        <mc:Fallback>
          <p:sp>
            <p:nvSpPr>
              <p:cNvPr id="4" name="Content Placeholder 2">
                <a:extLst>
                  <a:ext uri="{FF2B5EF4-FFF2-40B4-BE49-F238E27FC236}">
                    <a16:creationId xmlns:a16="http://schemas.microsoft.com/office/drawing/2014/main" id="{379C5852-EA6B-56D2-946E-46D99F36B665}"/>
                  </a:ext>
                </a:extLst>
              </p:cNvPr>
              <p:cNvSpPr>
                <a:spLocks noGrp="1" noRot="1" noChangeAspect="1" noMove="1" noResize="1" noEditPoints="1" noAdjustHandles="1" noChangeArrowheads="1" noChangeShapeType="1" noTextEdit="1"/>
              </p:cNvSpPr>
              <p:nvPr>
                <p:ph idx="1"/>
              </p:nvPr>
            </p:nvSpPr>
            <p:spPr>
              <a:xfrm>
                <a:off x="838199" y="1473200"/>
                <a:ext cx="10976429" cy="4703763"/>
              </a:xfrm>
              <a:blipFill>
                <a:blip r:embed="rId3"/>
                <a:stretch>
                  <a:fillRect l="-1386" t="-2156"/>
                </a:stretch>
              </a:blipFill>
            </p:spPr>
            <p:txBody>
              <a:bodyPr/>
              <a:lstStyle/>
              <a:p>
                <a:r>
                  <a:rPr lang="en-US">
                    <a:noFill/>
                  </a:rPr>
                  <a:t> </a:t>
                </a:r>
              </a:p>
            </p:txBody>
          </p:sp>
        </mc:Fallback>
      </mc:AlternateContent>
    </p:spTree>
    <p:extLst>
      <p:ext uri="{BB962C8B-B14F-4D97-AF65-F5344CB8AC3E}">
        <p14:creationId xmlns:p14="http://schemas.microsoft.com/office/powerpoint/2010/main" val="238873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199" y="1473200"/>
            <a:ext cx="11353801" cy="4703763"/>
          </a:xfrm>
        </p:spPr>
        <p:txBody>
          <a:bodyPr>
            <a:normAutofit/>
          </a:bodyPr>
          <a:lstStyle/>
          <a:p>
            <a:pPr marL="0" indent="0">
              <a:buNone/>
            </a:pPr>
            <a:r>
              <a:rPr lang="en-US" dirty="0"/>
              <a:t>Explain how one can find point </a:t>
            </a:r>
            <a:r>
              <a:rPr lang="en-US" dirty="0" err="1"/>
              <a:t>p</a:t>
            </a:r>
            <a:r>
              <a:rPr lang="en-US" baseline="-25000" dirty="0" err="1"/>
              <a:t>max</a:t>
            </a:r>
            <a:r>
              <a:rPr lang="en-US" dirty="0"/>
              <a:t> in the quick hull algorithm analytically.</a:t>
            </a:r>
          </a:p>
        </p:txBody>
      </p:sp>
    </p:spTree>
    <p:extLst>
      <p:ext uri="{BB962C8B-B14F-4D97-AF65-F5344CB8AC3E}">
        <p14:creationId xmlns:p14="http://schemas.microsoft.com/office/powerpoint/2010/main" val="93744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a:t>
            </a:r>
          </a:p>
        </p:txBody>
      </p:sp>
      <p:sp>
        <p:nvSpPr>
          <p:cNvPr id="4" name="Rectangle 1">
            <a:extLst>
              <a:ext uri="{FF2B5EF4-FFF2-40B4-BE49-F238E27FC236}">
                <a16:creationId xmlns:a16="http://schemas.microsoft.com/office/drawing/2014/main" id="{7D4D80CB-EB2E-D7EB-2BE2-3F0D8E7261C3}"/>
              </a:ext>
            </a:extLst>
          </p:cNvPr>
          <p:cNvSpPr>
            <a:spLocks noGrp="1" noChangeArrowheads="1"/>
          </p:cNvSpPr>
          <p:nvPr>
            <p:ph idx="1"/>
          </p:nvPr>
        </p:nvSpPr>
        <p:spPr bwMode="auto">
          <a:xfrm>
            <a:off x="838200" y="1511458"/>
            <a:ext cx="11201400" cy="138499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rPr>
              <a:t>One of the key steps in the </a:t>
            </a:r>
            <a:r>
              <a:rPr lang="en-US" altLang="en-US" dirty="0" err="1">
                <a:latin typeface="Times New Roman" panose="02020603050405020304" pitchFamily="18" charset="0"/>
              </a:rPr>
              <a:t>QuickHull</a:t>
            </a:r>
            <a:r>
              <a:rPr lang="en-US" altLang="en-US" dirty="0">
                <a:latin typeface="Times New Roman" panose="02020603050405020304" pitchFamily="18" charset="0"/>
              </a:rPr>
              <a:t> algorithm is to find the point </a:t>
            </a:r>
            <a:r>
              <a:rPr lang="en-US" altLang="en-US" dirty="0" err="1">
                <a:latin typeface="Times New Roman" panose="02020603050405020304" pitchFamily="18" charset="0"/>
              </a:rPr>
              <a:t>p_max</a:t>
            </a:r>
            <a:r>
              <a:rPr lang="en-US" altLang="en-US" dirty="0">
                <a:latin typeface="Times New Roman" panose="02020603050405020304" pitchFamily="18" charset="0"/>
              </a:rPr>
              <a:t>, which is the farthest point from the line segment formed by two initial hull points, often the leftmost and rightmost points of the dataset. </a:t>
            </a:r>
          </a:p>
        </p:txBody>
      </p:sp>
    </p:spTree>
    <p:extLst>
      <p:ext uri="{BB962C8B-B14F-4D97-AF65-F5344CB8AC3E}">
        <p14:creationId xmlns:p14="http://schemas.microsoft.com/office/powerpoint/2010/main" val="16647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11723</TotalTime>
  <Words>3009</Words>
  <Application>Microsoft Macintosh PowerPoint</Application>
  <PresentationFormat>Widescreen</PresentationFormat>
  <Paragraphs>1084</Paragraphs>
  <Slides>64</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 Math</vt:lpstr>
      <vt:lpstr>Symbol</vt:lpstr>
      <vt:lpstr>Times New Roman</vt:lpstr>
      <vt:lpstr>Wingdings</vt:lpstr>
      <vt:lpstr>Office Theme</vt:lpstr>
      <vt:lpstr>Computing Algorithms – 2801ICT</vt:lpstr>
      <vt:lpstr>Problem 1</vt:lpstr>
      <vt:lpstr>Solution 1</vt:lpstr>
      <vt:lpstr>Solution 1</vt:lpstr>
      <vt:lpstr>Solution 1</vt:lpstr>
      <vt:lpstr>Solution 1</vt:lpstr>
      <vt:lpstr>Solution 1</vt:lpstr>
      <vt:lpstr>Problem 2-A</vt:lpstr>
      <vt:lpstr>Solution 2-A</vt:lpstr>
      <vt:lpstr>Solution 2-A</vt:lpstr>
      <vt:lpstr>Solution 2-A</vt:lpstr>
      <vt:lpstr>Problem 2-B</vt:lpstr>
      <vt:lpstr>Solution 2-B</vt:lpstr>
      <vt:lpstr>Example 2-B</vt:lpstr>
      <vt:lpstr>Problem 2-C</vt:lpstr>
      <vt:lpstr>Solution 2-C</vt:lpstr>
      <vt:lpstr>Example 2-C</vt:lpstr>
      <vt:lpstr>Problem 3-A</vt:lpstr>
      <vt:lpstr>Solution 3-A</vt:lpstr>
      <vt:lpstr>Solution 3-A</vt:lpstr>
      <vt:lpstr>Solution 3-A</vt:lpstr>
      <vt:lpstr>Solution 3-A</vt:lpstr>
      <vt:lpstr>Solution 3-A</vt:lpstr>
      <vt:lpstr>Solution 3-A</vt:lpstr>
      <vt:lpstr>Solution 3-A</vt:lpstr>
      <vt:lpstr>Solution 3-A</vt:lpstr>
      <vt:lpstr>Problem 3-B</vt:lpstr>
      <vt:lpstr>Solution 3-B</vt:lpstr>
      <vt:lpstr>Problem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Solution 3-C</vt:lpstr>
      <vt:lpstr>Problem 3-D</vt:lpstr>
      <vt:lpstr>Solution 3-D </vt:lpstr>
      <vt:lpstr>Solution 3-D </vt:lpstr>
      <vt:lpstr>Problem 3-E</vt:lpstr>
      <vt:lpstr>Solution 3-E</vt:lpstr>
      <vt:lpstr>Solution 3-E</vt:lpstr>
      <vt:lpstr>Problem 3-F</vt:lpstr>
      <vt:lpstr>Solution 3-F</vt:lpstr>
      <vt:lpstr>Solution 3-F</vt:lpstr>
      <vt:lpstr>Problem 3-G</vt:lpstr>
      <vt:lpstr>Solution 3-G</vt:lpstr>
      <vt:lpstr>Solution 3-G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400</cp:revision>
  <dcterms:created xsi:type="dcterms:W3CDTF">2023-03-13T01:53:07Z</dcterms:created>
  <dcterms:modified xsi:type="dcterms:W3CDTF">2023-05-04T01:17:34Z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