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5"/>
  </p:notesMasterIdLst>
  <p:sldIdLst>
    <p:sldId id="256" r:id="rId2"/>
    <p:sldId id="285" r:id="rId3"/>
    <p:sldId id="374" r:id="rId4"/>
    <p:sldId id="375" r:id="rId5"/>
    <p:sldId id="453" r:id="rId6"/>
    <p:sldId id="465" r:id="rId7"/>
    <p:sldId id="466" r:id="rId8"/>
    <p:sldId id="467" r:id="rId9"/>
    <p:sldId id="468" r:id="rId10"/>
    <p:sldId id="392" r:id="rId11"/>
    <p:sldId id="393" r:id="rId12"/>
    <p:sldId id="394" r:id="rId13"/>
    <p:sldId id="395" r:id="rId14"/>
    <p:sldId id="396" r:id="rId15"/>
    <p:sldId id="397" r:id="rId16"/>
    <p:sldId id="398" r:id="rId17"/>
    <p:sldId id="402" r:id="rId18"/>
    <p:sldId id="403" r:id="rId19"/>
    <p:sldId id="404" r:id="rId20"/>
    <p:sldId id="405" r:id="rId21"/>
    <p:sldId id="399" r:id="rId22"/>
    <p:sldId id="400" r:id="rId23"/>
    <p:sldId id="455" r:id="rId24"/>
    <p:sldId id="456" r:id="rId25"/>
    <p:sldId id="408" r:id="rId26"/>
    <p:sldId id="401" r:id="rId27"/>
    <p:sldId id="407" r:id="rId28"/>
    <p:sldId id="409" r:id="rId29"/>
    <p:sldId id="406" r:id="rId30"/>
    <p:sldId id="410" r:id="rId31"/>
    <p:sldId id="411" r:id="rId32"/>
    <p:sldId id="412" r:id="rId33"/>
    <p:sldId id="413" r:id="rId34"/>
    <p:sldId id="414" r:id="rId35"/>
    <p:sldId id="415" r:id="rId36"/>
    <p:sldId id="416" r:id="rId37"/>
    <p:sldId id="417" r:id="rId38"/>
    <p:sldId id="418" r:id="rId39"/>
    <p:sldId id="419" r:id="rId40"/>
    <p:sldId id="469" r:id="rId41"/>
    <p:sldId id="470" r:id="rId42"/>
    <p:sldId id="471" r:id="rId43"/>
    <p:sldId id="420" r:id="rId44"/>
    <p:sldId id="421" r:id="rId45"/>
    <p:sldId id="422" r:id="rId46"/>
    <p:sldId id="423" r:id="rId47"/>
    <p:sldId id="424" r:id="rId48"/>
    <p:sldId id="425" r:id="rId49"/>
    <p:sldId id="426" r:id="rId50"/>
    <p:sldId id="461" r:id="rId51"/>
    <p:sldId id="462" r:id="rId52"/>
    <p:sldId id="463" r:id="rId53"/>
    <p:sldId id="427" r:id="rId54"/>
    <p:sldId id="428" r:id="rId55"/>
    <p:sldId id="429" r:id="rId56"/>
    <p:sldId id="430" r:id="rId57"/>
    <p:sldId id="431" r:id="rId58"/>
    <p:sldId id="432" r:id="rId59"/>
    <p:sldId id="457" r:id="rId60"/>
    <p:sldId id="464" r:id="rId61"/>
    <p:sldId id="458" r:id="rId62"/>
    <p:sldId id="459" r:id="rId63"/>
    <p:sldId id="433" r:id="rId64"/>
    <p:sldId id="434" r:id="rId65"/>
    <p:sldId id="435" r:id="rId66"/>
    <p:sldId id="436" r:id="rId67"/>
    <p:sldId id="46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77"/>
    <p:restoredTop sz="68467"/>
  </p:normalViewPr>
  <p:slideViewPr>
    <p:cSldViewPr snapToGrid="0">
      <p:cViewPr varScale="1">
        <p:scale>
          <a:sx n="73" d="100"/>
          <a:sy n="73" d="100"/>
        </p:scale>
        <p:origin x="20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6/6/23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106408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2631451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1006169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2780752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678806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3692494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458058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1064960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2791902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19</a:t>
            </a:fld>
            <a:endParaRPr lang="en-US"/>
          </a:p>
        </p:txBody>
      </p:sp>
    </p:spTree>
    <p:extLst>
      <p:ext uri="{BB962C8B-B14F-4D97-AF65-F5344CB8AC3E}">
        <p14:creationId xmlns:p14="http://schemas.microsoft.com/office/powerpoint/2010/main" val="397382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1092162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1155055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3634509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2633605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148003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3824649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433453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313874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3140127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361526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2912003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4112624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148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2982282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3900722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1296802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124258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46097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3073215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866026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153005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290710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393659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41</a:t>
            </a:fld>
            <a:endParaRPr lang="en-US"/>
          </a:p>
        </p:txBody>
      </p:sp>
    </p:spTree>
    <p:extLst>
      <p:ext uri="{BB962C8B-B14F-4D97-AF65-F5344CB8AC3E}">
        <p14:creationId xmlns:p14="http://schemas.microsoft.com/office/powerpoint/2010/main" val="2604486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42</a:t>
            </a:fld>
            <a:endParaRPr lang="en-US"/>
          </a:p>
        </p:txBody>
      </p:sp>
    </p:spTree>
    <p:extLst>
      <p:ext uri="{BB962C8B-B14F-4D97-AF65-F5344CB8AC3E}">
        <p14:creationId xmlns:p14="http://schemas.microsoft.com/office/powerpoint/2010/main" val="1553952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43</a:t>
            </a:fld>
            <a:endParaRPr lang="en-US"/>
          </a:p>
        </p:txBody>
      </p:sp>
    </p:spTree>
    <p:extLst>
      <p:ext uri="{BB962C8B-B14F-4D97-AF65-F5344CB8AC3E}">
        <p14:creationId xmlns:p14="http://schemas.microsoft.com/office/powerpoint/2010/main" val="3861456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44</a:t>
            </a:fld>
            <a:endParaRPr lang="en-US"/>
          </a:p>
        </p:txBody>
      </p:sp>
    </p:spTree>
    <p:extLst>
      <p:ext uri="{BB962C8B-B14F-4D97-AF65-F5344CB8AC3E}">
        <p14:creationId xmlns:p14="http://schemas.microsoft.com/office/powerpoint/2010/main" val="2704136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45</a:t>
            </a:fld>
            <a:endParaRPr lang="en-US"/>
          </a:p>
        </p:txBody>
      </p:sp>
    </p:spTree>
    <p:extLst>
      <p:ext uri="{BB962C8B-B14F-4D97-AF65-F5344CB8AC3E}">
        <p14:creationId xmlns:p14="http://schemas.microsoft.com/office/powerpoint/2010/main" val="588152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46</a:t>
            </a:fld>
            <a:endParaRPr lang="en-US"/>
          </a:p>
        </p:txBody>
      </p:sp>
    </p:spTree>
    <p:extLst>
      <p:ext uri="{BB962C8B-B14F-4D97-AF65-F5344CB8AC3E}">
        <p14:creationId xmlns:p14="http://schemas.microsoft.com/office/powerpoint/2010/main" val="14964124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47</a:t>
            </a:fld>
            <a:endParaRPr lang="en-US"/>
          </a:p>
        </p:txBody>
      </p:sp>
    </p:spTree>
    <p:extLst>
      <p:ext uri="{BB962C8B-B14F-4D97-AF65-F5344CB8AC3E}">
        <p14:creationId xmlns:p14="http://schemas.microsoft.com/office/powerpoint/2010/main" val="13661515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48</a:t>
            </a:fld>
            <a:endParaRPr lang="en-US"/>
          </a:p>
        </p:txBody>
      </p:sp>
    </p:spTree>
    <p:extLst>
      <p:ext uri="{BB962C8B-B14F-4D97-AF65-F5344CB8AC3E}">
        <p14:creationId xmlns:p14="http://schemas.microsoft.com/office/powerpoint/2010/main" val="11059776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49</a:t>
            </a:fld>
            <a:endParaRPr lang="en-US"/>
          </a:p>
        </p:txBody>
      </p:sp>
    </p:spTree>
    <p:extLst>
      <p:ext uri="{BB962C8B-B14F-4D97-AF65-F5344CB8AC3E}">
        <p14:creationId xmlns:p14="http://schemas.microsoft.com/office/powerpoint/2010/main" val="155218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10291473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50</a:t>
            </a:fld>
            <a:endParaRPr lang="en-US"/>
          </a:p>
        </p:txBody>
      </p:sp>
    </p:spTree>
    <p:extLst>
      <p:ext uri="{BB962C8B-B14F-4D97-AF65-F5344CB8AC3E}">
        <p14:creationId xmlns:p14="http://schemas.microsoft.com/office/powerpoint/2010/main" val="829656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51</a:t>
            </a:fld>
            <a:endParaRPr lang="en-US"/>
          </a:p>
        </p:txBody>
      </p:sp>
    </p:spTree>
    <p:extLst>
      <p:ext uri="{BB962C8B-B14F-4D97-AF65-F5344CB8AC3E}">
        <p14:creationId xmlns:p14="http://schemas.microsoft.com/office/powerpoint/2010/main" val="3574650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52</a:t>
            </a:fld>
            <a:endParaRPr lang="en-US"/>
          </a:p>
        </p:txBody>
      </p:sp>
    </p:spTree>
    <p:extLst>
      <p:ext uri="{BB962C8B-B14F-4D97-AF65-F5344CB8AC3E}">
        <p14:creationId xmlns:p14="http://schemas.microsoft.com/office/powerpoint/2010/main" val="14706601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53</a:t>
            </a:fld>
            <a:endParaRPr lang="en-US"/>
          </a:p>
        </p:txBody>
      </p:sp>
    </p:spTree>
    <p:extLst>
      <p:ext uri="{BB962C8B-B14F-4D97-AF65-F5344CB8AC3E}">
        <p14:creationId xmlns:p14="http://schemas.microsoft.com/office/powerpoint/2010/main" val="26846909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54</a:t>
            </a:fld>
            <a:endParaRPr lang="en-US"/>
          </a:p>
        </p:txBody>
      </p:sp>
    </p:spTree>
    <p:extLst>
      <p:ext uri="{BB962C8B-B14F-4D97-AF65-F5344CB8AC3E}">
        <p14:creationId xmlns:p14="http://schemas.microsoft.com/office/powerpoint/2010/main" val="40136091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55</a:t>
            </a:fld>
            <a:endParaRPr lang="en-US"/>
          </a:p>
        </p:txBody>
      </p:sp>
    </p:spTree>
    <p:extLst>
      <p:ext uri="{BB962C8B-B14F-4D97-AF65-F5344CB8AC3E}">
        <p14:creationId xmlns:p14="http://schemas.microsoft.com/office/powerpoint/2010/main" val="34122303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56</a:t>
            </a:fld>
            <a:endParaRPr lang="en-US"/>
          </a:p>
        </p:txBody>
      </p:sp>
    </p:spTree>
    <p:extLst>
      <p:ext uri="{BB962C8B-B14F-4D97-AF65-F5344CB8AC3E}">
        <p14:creationId xmlns:p14="http://schemas.microsoft.com/office/powerpoint/2010/main" val="3914368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57</a:t>
            </a:fld>
            <a:endParaRPr lang="en-US"/>
          </a:p>
        </p:txBody>
      </p:sp>
    </p:spTree>
    <p:extLst>
      <p:ext uri="{BB962C8B-B14F-4D97-AF65-F5344CB8AC3E}">
        <p14:creationId xmlns:p14="http://schemas.microsoft.com/office/powerpoint/2010/main" val="33281265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58</a:t>
            </a:fld>
            <a:endParaRPr lang="en-US"/>
          </a:p>
        </p:txBody>
      </p:sp>
    </p:spTree>
    <p:extLst>
      <p:ext uri="{BB962C8B-B14F-4D97-AF65-F5344CB8AC3E}">
        <p14:creationId xmlns:p14="http://schemas.microsoft.com/office/powerpoint/2010/main" val="5693904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59</a:t>
            </a:fld>
            <a:endParaRPr lang="en-US"/>
          </a:p>
        </p:txBody>
      </p:sp>
    </p:spTree>
    <p:extLst>
      <p:ext uri="{BB962C8B-B14F-4D97-AF65-F5344CB8AC3E}">
        <p14:creationId xmlns:p14="http://schemas.microsoft.com/office/powerpoint/2010/main" val="337128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33260671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60</a:t>
            </a:fld>
            <a:endParaRPr lang="en-US"/>
          </a:p>
        </p:txBody>
      </p:sp>
    </p:spTree>
    <p:extLst>
      <p:ext uri="{BB962C8B-B14F-4D97-AF65-F5344CB8AC3E}">
        <p14:creationId xmlns:p14="http://schemas.microsoft.com/office/powerpoint/2010/main" val="4752131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61</a:t>
            </a:fld>
            <a:endParaRPr lang="en-US"/>
          </a:p>
        </p:txBody>
      </p:sp>
    </p:spTree>
    <p:extLst>
      <p:ext uri="{BB962C8B-B14F-4D97-AF65-F5344CB8AC3E}">
        <p14:creationId xmlns:p14="http://schemas.microsoft.com/office/powerpoint/2010/main" val="34268858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62</a:t>
            </a:fld>
            <a:endParaRPr lang="en-US"/>
          </a:p>
        </p:txBody>
      </p:sp>
    </p:spTree>
    <p:extLst>
      <p:ext uri="{BB962C8B-B14F-4D97-AF65-F5344CB8AC3E}">
        <p14:creationId xmlns:p14="http://schemas.microsoft.com/office/powerpoint/2010/main" val="1370347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63</a:t>
            </a:fld>
            <a:endParaRPr lang="en-US"/>
          </a:p>
        </p:txBody>
      </p:sp>
    </p:spTree>
    <p:extLst>
      <p:ext uri="{BB962C8B-B14F-4D97-AF65-F5344CB8AC3E}">
        <p14:creationId xmlns:p14="http://schemas.microsoft.com/office/powerpoint/2010/main" val="14642458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64</a:t>
            </a:fld>
            <a:endParaRPr lang="en-US"/>
          </a:p>
        </p:txBody>
      </p:sp>
    </p:spTree>
    <p:extLst>
      <p:ext uri="{BB962C8B-B14F-4D97-AF65-F5344CB8AC3E}">
        <p14:creationId xmlns:p14="http://schemas.microsoft.com/office/powerpoint/2010/main" val="29043641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65</a:t>
            </a:fld>
            <a:endParaRPr lang="en-US"/>
          </a:p>
        </p:txBody>
      </p:sp>
    </p:spTree>
    <p:extLst>
      <p:ext uri="{BB962C8B-B14F-4D97-AF65-F5344CB8AC3E}">
        <p14:creationId xmlns:p14="http://schemas.microsoft.com/office/powerpoint/2010/main" val="25503304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66</a:t>
            </a:fld>
            <a:endParaRPr lang="en-US"/>
          </a:p>
        </p:txBody>
      </p:sp>
    </p:spTree>
    <p:extLst>
      <p:ext uri="{BB962C8B-B14F-4D97-AF65-F5344CB8AC3E}">
        <p14:creationId xmlns:p14="http://schemas.microsoft.com/office/powerpoint/2010/main" val="154874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67</a:t>
            </a:fld>
            <a:endParaRPr lang="en-US"/>
          </a:p>
        </p:txBody>
      </p:sp>
    </p:spTree>
    <p:extLst>
      <p:ext uri="{BB962C8B-B14F-4D97-AF65-F5344CB8AC3E}">
        <p14:creationId xmlns:p14="http://schemas.microsoft.com/office/powerpoint/2010/main" val="2466140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68</a:t>
            </a:fld>
            <a:endParaRPr lang="en-US"/>
          </a:p>
        </p:txBody>
      </p:sp>
    </p:spTree>
    <p:extLst>
      <p:ext uri="{BB962C8B-B14F-4D97-AF65-F5344CB8AC3E}">
        <p14:creationId xmlns:p14="http://schemas.microsoft.com/office/powerpoint/2010/main" val="2286938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69</a:t>
            </a:fld>
            <a:endParaRPr lang="en-US"/>
          </a:p>
        </p:txBody>
      </p:sp>
    </p:spTree>
    <p:extLst>
      <p:ext uri="{BB962C8B-B14F-4D97-AF65-F5344CB8AC3E}">
        <p14:creationId xmlns:p14="http://schemas.microsoft.com/office/powerpoint/2010/main" val="85556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4305918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70</a:t>
            </a:fld>
            <a:endParaRPr lang="en-US"/>
          </a:p>
        </p:txBody>
      </p:sp>
    </p:spTree>
    <p:extLst>
      <p:ext uri="{BB962C8B-B14F-4D97-AF65-F5344CB8AC3E}">
        <p14:creationId xmlns:p14="http://schemas.microsoft.com/office/powerpoint/2010/main" val="32512100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71</a:t>
            </a:fld>
            <a:endParaRPr lang="en-US"/>
          </a:p>
        </p:txBody>
      </p:sp>
    </p:spTree>
    <p:extLst>
      <p:ext uri="{BB962C8B-B14F-4D97-AF65-F5344CB8AC3E}">
        <p14:creationId xmlns:p14="http://schemas.microsoft.com/office/powerpoint/2010/main" val="4264988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72</a:t>
            </a:fld>
            <a:endParaRPr lang="en-US"/>
          </a:p>
        </p:txBody>
      </p:sp>
    </p:spTree>
    <p:extLst>
      <p:ext uri="{BB962C8B-B14F-4D97-AF65-F5344CB8AC3E}">
        <p14:creationId xmlns:p14="http://schemas.microsoft.com/office/powerpoint/2010/main" val="41133877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73</a:t>
            </a:fld>
            <a:endParaRPr lang="en-US"/>
          </a:p>
        </p:txBody>
      </p:sp>
    </p:spTree>
    <p:extLst>
      <p:ext uri="{BB962C8B-B14F-4D97-AF65-F5344CB8AC3E}">
        <p14:creationId xmlns:p14="http://schemas.microsoft.com/office/powerpoint/2010/main" val="11014668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74</a:t>
            </a:fld>
            <a:endParaRPr lang="en-US"/>
          </a:p>
        </p:txBody>
      </p:sp>
    </p:spTree>
    <p:extLst>
      <p:ext uri="{BB962C8B-B14F-4D97-AF65-F5344CB8AC3E}">
        <p14:creationId xmlns:p14="http://schemas.microsoft.com/office/powerpoint/2010/main" val="31354337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75</a:t>
            </a:fld>
            <a:endParaRPr lang="en-US"/>
          </a:p>
        </p:txBody>
      </p:sp>
    </p:spTree>
    <p:extLst>
      <p:ext uri="{BB962C8B-B14F-4D97-AF65-F5344CB8AC3E}">
        <p14:creationId xmlns:p14="http://schemas.microsoft.com/office/powerpoint/2010/main" val="36190910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76</a:t>
            </a:fld>
            <a:endParaRPr lang="en-US"/>
          </a:p>
        </p:txBody>
      </p:sp>
    </p:spTree>
    <p:extLst>
      <p:ext uri="{BB962C8B-B14F-4D97-AF65-F5344CB8AC3E}">
        <p14:creationId xmlns:p14="http://schemas.microsoft.com/office/powerpoint/2010/main" val="23482116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77</a:t>
            </a:fld>
            <a:endParaRPr lang="en-US"/>
          </a:p>
        </p:txBody>
      </p:sp>
    </p:spTree>
    <p:extLst>
      <p:ext uri="{BB962C8B-B14F-4D97-AF65-F5344CB8AC3E}">
        <p14:creationId xmlns:p14="http://schemas.microsoft.com/office/powerpoint/2010/main" val="1206869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78</a:t>
            </a:fld>
            <a:endParaRPr lang="en-US"/>
          </a:p>
        </p:txBody>
      </p:sp>
    </p:spTree>
    <p:extLst>
      <p:ext uri="{BB962C8B-B14F-4D97-AF65-F5344CB8AC3E}">
        <p14:creationId xmlns:p14="http://schemas.microsoft.com/office/powerpoint/2010/main" val="3828385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79</a:t>
            </a:fld>
            <a:endParaRPr lang="en-US"/>
          </a:p>
        </p:txBody>
      </p:sp>
    </p:spTree>
    <p:extLst>
      <p:ext uri="{BB962C8B-B14F-4D97-AF65-F5344CB8AC3E}">
        <p14:creationId xmlns:p14="http://schemas.microsoft.com/office/powerpoint/2010/main" val="1016289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30574121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80</a:t>
            </a:fld>
            <a:endParaRPr lang="en-US"/>
          </a:p>
        </p:txBody>
      </p:sp>
    </p:spTree>
    <p:extLst>
      <p:ext uri="{BB962C8B-B14F-4D97-AF65-F5344CB8AC3E}">
        <p14:creationId xmlns:p14="http://schemas.microsoft.com/office/powerpoint/2010/main" val="22647654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81</a:t>
            </a:fld>
            <a:endParaRPr lang="en-US"/>
          </a:p>
        </p:txBody>
      </p:sp>
    </p:spTree>
    <p:extLst>
      <p:ext uri="{BB962C8B-B14F-4D97-AF65-F5344CB8AC3E}">
        <p14:creationId xmlns:p14="http://schemas.microsoft.com/office/powerpoint/2010/main" val="27076576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82</a:t>
            </a:fld>
            <a:endParaRPr lang="en-US"/>
          </a:p>
        </p:txBody>
      </p:sp>
    </p:spTree>
    <p:extLst>
      <p:ext uri="{BB962C8B-B14F-4D97-AF65-F5344CB8AC3E}">
        <p14:creationId xmlns:p14="http://schemas.microsoft.com/office/powerpoint/2010/main" val="15073535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83</a:t>
            </a:fld>
            <a:endParaRPr lang="en-US"/>
          </a:p>
        </p:txBody>
      </p:sp>
    </p:spTree>
    <p:extLst>
      <p:ext uri="{BB962C8B-B14F-4D97-AF65-F5344CB8AC3E}">
        <p14:creationId xmlns:p14="http://schemas.microsoft.com/office/powerpoint/2010/main" val="264644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33492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6/6/23</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6/6/23</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6/6/23</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6/6/23</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6/6/23</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6/6/23</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6/6/23</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6/6/23</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6/6/23</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6/6/23</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6/6/23</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6/6/23</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nary-search-visualization.netlify.ap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a:t>Week 7&amp;8 </a:t>
            </a:r>
            <a:r>
              <a:rPr lang="en-US" sz="3200" dirty="0"/>
              <a:t>– Searching algorithms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The time efficiency of sequential search does not depend on whether a list is implemented as an array or as a linked list. Is it also true for searching a sorted list by binary search?</a:t>
            </a:r>
          </a:p>
          <a:p>
            <a:r>
              <a:rPr lang="en-AU" b="0" i="0" u="none" strike="noStrike" dirty="0">
                <a:effectLst/>
              </a:rPr>
              <a:t>Design a version of binary search that uses only two-way comparisons such as ≤ and =. Analyse the time efficiency of the two-way comparison version designed in part A.</a:t>
            </a:r>
          </a:p>
          <a:p>
            <a:r>
              <a:rPr lang="en-AU" b="0" i="0" u="none" strike="noStrike" dirty="0">
                <a:effectLst/>
              </a:rPr>
              <a:t>Develop a recurrence relation for Binary Search in a sorted array.</a:t>
            </a:r>
          </a:p>
          <a:p>
            <a:r>
              <a:rPr lang="en-AU" i="0" u="none" strike="noStrike" dirty="0">
                <a:effectLst/>
              </a:rPr>
              <a:t>Prove that the complexity of binary search in a sorted array is </a:t>
            </a:r>
            <a:r>
              <a:rPr lang="el-GR" i="0" u="none" strike="noStrike" dirty="0">
                <a:effectLst/>
              </a:rPr>
              <a:t>Ο(</a:t>
            </a:r>
            <a:r>
              <a:rPr lang="en-AU" dirty="0" err="1"/>
              <a:t>logn</a:t>
            </a:r>
            <a:r>
              <a:rPr lang="en-AU" i="0" u="none" strike="noStrike" dirty="0">
                <a:effectLst/>
              </a:rPr>
              <a:t>)</a:t>
            </a:r>
            <a:r>
              <a:rPr lang="en-AU" b="0" i="0" u="none" strike="noStrike" dirty="0">
                <a:effectLst/>
              </a:rPr>
              <a:t>.</a:t>
            </a:r>
            <a:endParaRPr lang="en-US" dirty="0">
              <a:solidFill>
                <a:srgbClr val="FF0000"/>
              </a:solidFill>
            </a:endParaRPr>
          </a:p>
        </p:txBody>
      </p:sp>
    </p:spTree>
    <p:extLst>
      <p:ext uri="{BB962C8B-B14F-4D97-AF65-F5344CB8AC3E}">
        <p14:creationId xmlns:p14="http://schemas.microsoft.com/office/powerpoint/2010/main" val="87981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The time efficiency of sequential search does not depend on whether a list is implemented as an array or as a linked list. Is it also true for searching a sorted list by binary search?</a:t>
            </a:r>
          </a:p>
          <a:p>
            <a:pPr marL="0" indent="0">
              <a:buNone/>
            </a:pPr>
            <a:r>
              <a:rPr lang="en-AU" b="1" i="0" u="none" strike="noStrike" dirty="0">
                <a:effectLst/>
              </a:rPr>
              <a:t>No. It is not true.</a:t>
            </a:r>
          </a:p>
          <a:p>
            <a:r>
              <a:rPr lang="en-AU" b="0" i="0" u="none" strike="noStrike" dirty="0">
                <a:effectLst/>
              </a:rPr>
              <a:t>Array: allows random access to elements in constant time O(1). This means that we can directly access the middle element of the list in each step. </a:t>
            </a:r>
          </a:p>
          <a:p>
            <a:pPr>
              <a:buFont typeface="Symbol" pitchFamily="2" charset="2"/>
              <a:buChar char="Þ"/>
            </a:pPr>
            <a:r>
              <a:rPr lang="en-AU" b="0" i="0" u="none" strike="noStrike" dirty="0">
                <a:effectLst/>
              </a:rPr>
              <a:t> Binary search can find an element in O(log n) time</a:t>
            </a:r>
          </a:p>
          <a:p>
            <a:r>
              <a:rPr lang="en-AU" b="0" i="0" u="none" strike="noStrike" dirty="0">
                <a:effectLst/>
              </a:rPr>
              <a:t>Linked List: In a linked list, elements are not stored in contiguous memory locations. </a:t>
            </a:r>
            <a:br>
              <a:rPr lang="en-AU" b="0" i="0" u="none" strike="noStrike" dirty="0">
                <a:effectLst/>
              </a:rPr>
            </a:br>
            <a:r>
              <a:rPr lang="en-AU" b="0" i="0" u="none" strike="noStrike" dirty="0">
                <a:effectLst/>
              </a:rPr>
              <a:t>To find the middle element, we must traverse the list from the head to the middle element O(n)</a:t>
            </a:r>
          </a:p>
          <a:p>
            <a:pPr marL="0" indent="0">
              <a:buNone/>
            </a:pPr>
            <a:endParaRPr lang="en-AU" b="0" i="0" u="none" strike="noStrike" dirty="0">
              <a:effectLst/>
            </a:endParaRPr>
          </a:p>
        </p:txBody>
      </p:sp>
    </p:spTree>
    <p:extLst>
      <p:ext uri="{BB962C8B-B14F-4D97-AF65-F5344CB8AC3E}">
        <p14:creationId xmlns:p14="http://schemas.microsoft.com/office/powerpoint/2010/main" val="320341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1" y="1473200"/>
            <a:ext cx="4027714" cy="2543629"/>
          </a:xfrm>
        </p:spPr>
        <p:txBody>
          <a:bodyPr>
            <a:normAutofit/>
          </a:bodyPr>
          <a:lstStyle/>
          <a:p>
            <a:pPr marL="0" indent="0">
              <a:buNone/>
            </a:pPr>
            <a:r>
              <a:rPr lang="en-AU" b="1" i="0" u="none" strike="noStrike" dirty="0">
                <a:effectLst/>
              </a:rPr>
              <a:t>Design a version of binary search that uses only two-way comparisons such as ≤ and = .</a:t>
            </a:r>
            <a:r>
              <a:rPr lang="en-AU" i="0" u="none" strike="noStrike" dirty="0">
                <a:effectLst/>
              </a:rPr>
              <a:t> </a:t>
            </a:r>
            <a:r>
              <a:rPr lang="en-AU" b="1" i="0" u="none" strike="noStrike" dirty="0">
                <a:effectLst/>
              </a:rPr>
              <a:t>Analyse the time efficiency.</a:t>
            </a:r>
          </a:p>
          <a:p>
            <a:pPr marL="0" indent="0">
              <a:buNone/>
            </a:pPr>
            <a:endParaRPr lang="en-AU" b="1" i="0" u="none" strike="noStrike" dirty="0">
              <a:effectLst/>
            </a:endParaRPr>
          </a:p>
        </p:txBody>
      </p:sp>
      <p:sp>
        <p:nvSpPr>
          <p:cNvPr id="9" name="TextBox 8">
            <a:extLst>
              <a:ext uri="{FF2B5EF4-FFF2-40B4-BE49-F238E27FC236}">
                <a16:creationId xmlns:a16="http://schemas.microsoft.com/office/drawing/2014/main" id="{D57B41C3-B7D1-4B7E-6918-ECA13F2D309B}"/>
              </a:ext>
            </a:extLst>
          </p:cNvPr>
          <p:cNvSpPr txBox="1"/>
          <p:nvPr/>
        </p:nvSpPr>
        <p:spPr>
          <a:xfrm>
            <a:off x="5101316" y="468770"/>
            <a:ext cx="7117898" cy="637097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two_way_comparison_binary_search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target):</a:t>
            </a:r>
          </a:p>
          <a:p>
            <a:r>
              <a:rPr lang="en-US" sz="2400" dirty="0">
                <a:latin typeface="Times New Roman" panose="02020603050405020304" pitchFamily="18" charset="0"/>
                <a:cs typeface="Times New Roman" panose="02020603050405020304" pitchFamily="18" charset="0"/>
              </a:rPr>
              <a:t>    left, right = 0,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- 1</a:t>
            </a:r>
          </a:p>
          <a:p>
            <a:r>
              <a:rPr lang="en-US" sz="2400" dirty="0">
                <a:latin typeface="Times New Roman" panose="02020603050405020304" pitchFamily="18" charset="0"/>
                <a:cs typeface="Times New Roman" panose="02020603050405020304" pitchFamily="18" charset="0"/>
              </a:rPr>
              <a:t>    while left &lt;= right:</a:t>
            </a:r>
          </a:p>
          <a:p>
            <a:r>
              <a:rPr lang="en-US" sz="2400" dirty="0">
                <a:latin typeface="Times New Roman" panose="02020603050405020304" pitchFamily="18" charset="0"/>
                <a:cs typeface="Times New Roman" panose="02020603050405020304" pitchFamily="18" charset="0"/>
              </a:rPr>
              <a:t>        mid = (left + right) // 2</a:t>
            </a:r>
          </a:p>
          <a:p>
            <a:r>
              <a:rPr lang="en-US" sz="2400" dirty="0">
                <a:latin typeface="Times New Roman" panose="02020603050405020304" pitchFamily="18" charset="0"/>
                <a:cs typeface="Times New Roman" panose="02020603050405020304" pitchFamily="18" charset="0"/>
              </a:rPr>
              <a:t>        # Check if the middle element is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 target:</a:t>
            </a:r>
          </a:p>
          <a:p>
            <a:r>
              <a:rPr lang="en-US" sz="2400" dirty="0">
                <a:latin typeface="Times New Roman" panose="02020603050405020304" pitchFamily="18" charset="0"/>
                <a:cs typeface="Times New Roman" panose="02020603050405020304" pitchFamily="18" charset="0"/>
              </a:rPr>
              <a:t>            return mid</a:t>
            </a:r>
          </a:p>
          <a:p>
            <a:r>
              <a:rPr lang="en-US" sz="2400" dirty="0">
                <a:latin typeface="Times New Roman" panose="02020603050405020304" pitchFamily="18" charset="0"/>
                <a:cs typeface="Times New Roman" panose="02020603050405020304" pitchFamily="18" charset="0"/>
              </a:rPr>
              <a:t>        # Check if the middle element is less than or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&lt;= target:</a:t>
            </a:r>
          </a:p>
          <a:p>
            <a:r>
              <a:rPr lang="en-US" sz="2400" dirty="0">
                <a:latin typeface="Times New Roman" panose="02020603050405020304" pitchFamily="18" charset="0"/>
                <a:cs typeface="Times New Roman" panose="02020603050405020304" pitchFamily="18" charset="0"/>
              </a:rPr>
              <a:t>            left = mid + 1</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right = mid - 1</a:t>
            </a:r>
          </a:p>
          <a:p>
            <a:r>
              <a:rPr lang="en-US" sz="2400" dirty="0">
                <a:latin typeface="Times New Roman" panose="02020603050405020304" pitchFamily="18" charset="0"/>
                <a:cs typeface="Times New Roman" panose="02020603050405020304" pitchFamily="18" charset="0"/>
              </a:rPr>
              <a:t>    # If the loop finishes without finding the target, return -1</a:t>
            </a:r>
          </a:p>
          <a:p>
            <a:r>
              <a:rPr lang="en-US" sz="2400" dirty="0">
                <a:latin typeface="Times New Roman" panose="02020603050405020304" pitchFamily="18" charset="0"/>
                <a:cs typeface="Times New Roman" panose="02020603050405020304" pitchFamily="18" charset="0"/>
              </a:rPr>
              <a:t>    return -1</a:t>
            </a:r>
          </a:p>
        </p:txBody>
      </p:sp>
      <p:sp>
        <p:nvSpPr>
          <p:cNvPr id="4" name="TextBox 3">
            <a:extLst>
              <a:ext uri="{FF2B5EF4-FFF2-40B4-BE49-F238E27FC236}">
                <a16:creationId xmlns:a16="http://schemas.microsoft.com/office/drawing/2014/main" id="{BD017848-28A6-0BA0-F7D2-E0BDB97CC88B}"/>
              </a:ext>
            </a:extLst>
          </p:cNvPr>
          <p:cNvSpPr txBox="1"/>
          <p:nvPr/>
        </p:nvSpPr>
        <p:spPr>
          <a:xfrm>
            <a:off x="838201" y="4016829"/>
            <a:ext cx="389708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efficiency: Still </a:t>
            </a:r>
            <a:r>
              <a:rPr lang="en-US" sz="2400" b="1" dirty="0">
                <a:latin typeface="Times New Roman" panose="02020603050405020304" pitchFamily="18" charset="0"/>
                <a:cs typeface="Times New Roman" panose="02020603050405020304" pitchFamily="18" charset="0"/>
              </a:rPr>
              <a:t>O(</a:t>
            </a:r>
            <a:r>
              <a:rPr lang="en-US" sz="2400" b="1" dirty="0" err="1">
                <a:latin typeface="Times New Roman" panose="02020603050405020304" pitchFamily="18" charset="0"/>
                <a:cs typeface="Times New Roman" panose="02020603050405020304" pitchFamily="18" charset="0"/>
              </a:rPr>
              <a:t>logn</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However, the modified algorithm may perform an additional comparison (using ≤) at each iteration compared to the classic binary search algorithm.</a:t>
            </a:r>
          </a:p>
        </p:txBody>
      </p:sp>
    </p:spTree>
    <p:extLst>
      <p:ext uri="{BB962C8B-B14F-4D97-AF65-F5344CB8AC3E}">
        <p14:creationId xmlns:p14="http://schemas.microsoft.com/office/powerpoint/2010/main" val="378891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Develop a recurrence relation for Binary Search in a sorted array.</a:t>
                </a:r>
              </a:p>
              <a:p>
                <a:pPr marL="0" indent="0">
                  <a:buNone/>
                </a:pPr>
                <a:r>
                  <a:rPr lang="en-AU" b="1" i="0" u="none" strike="noStrike" dirty="0">
                    <a:effectLst/>
                  </a:rPr>
                  <a:t>Prove that the complexity of binary search in a sorted array is </a:t>
                </a:r>
                <a:r>
                  <a:rPr lang="el-GR" b="1" i="0" u="none" strike="noStrike" dirty="0">
                    <a:effectLst/>
                  </a:rPr>
                  <a:t>Ο(</a:t>
                </a:r>
                <a:r>
                  <a:rPr lang="en-AU" b="1" dirty="0" err="1"/>
                  <a:t>logn</a:t>
                </a:r>
                <a:r>
                  <a:rPr lang="en-AU" b="1" i="0" u="none" strike="noStrike" dirty="0">
                    <a:effectLst/>
                  </a:rPr>
                  <a:t>)</a:t>
                </a:r>
              </a:p>
              <a:p>
                <a:r>
                  <a:rPr lang="en-AU" i="0" u="none" strike="noStrike" dirty="0">
                    <a:effectLst/>
                  </a:rPr>
                  <a:t>T(n) represent the time complexity of binary search for a sorted array of size n. </a:t>
                </a:r>
              </a:p>
              <a:p>
                <a:r>
                  <a:rPr lang="en-AU" i="0" u="none" strike="noStrike" dirty="0">
                    <a:effectLst/>
                  </a:rPr>
                  <a:t>The algorithm reduces the search space by half =&gt; the time complexity of the subproblem is T(n/2). </a:t>
                </a:r>
              </a:p>
              <a:p>
                <a:r>
                  <a:rPr lang="en-AU" dirty="0"/>
                  <a:t>T</a:t>
                </a:r>
                <a:r>
                  <a:rPr lang="en-AU" i="0" u="none" strike="noStrike" dirty="0">
                    <a:effectLst/>
                  </a:rPr>
                  <a:t>here is a constant amount (c) of work performed in each iteration (calculating the middle index and making comparisons). </a:t>
                </a:r>
              </a:p>
              <a:p>
                <a:pPr>
                  <a:buFont typeface="Symbol" pitchFamily="2" charset="2"/>
                  <a:buChar char="Þ"/>
                </a:pPr>
                <a:r>
                  <a:rPr lang="en-AU" i="0" u="none" strike="noStrike" dirty="0">
                    <a:effectLst/>
                  </a:rPr>
                  <a:t> The recurrence relation for binary search can be written as:  T(n) = T(n/2) + c </a:t>
                </a:r>
              </a:p>
              <a:p>
                <a:pPr>
                  <a:buFont typeface="Symbol" pitchFamily="2" charset="2"/>
                  <a:buChar char="Þ"/>
                </a:pPr>
                <a:r>
                  <a:rPr lang="en-AU" i="0" u="none" strike="noStrike" dirty="0">
                    <a:effectLst/>
                  </a:rPr>
                  <a:t> Time complexity: O(</a:t>
                </a:r>
                <a:r>
                  <a:rPr lang="en-AU" i="0" u="none" strike="noStrike" dirty="0" err="1">
                    <a:effectLst/>
                  </a:rPr>
                  <a:t>logn</a:t>
                </a:r>
                <a:r>
                  <a:rPr lang="en-AU" i="0" u="none" strike="noStrike" dirty="0">
                    <a:effectLst/>
                  </a:rPr>
                  <a:t>) (using Master theorem or array’s length=1=</a:t>
                </a:r>
                <a14:m>
                  <m:oMath xmlns:m="http://schemas.openxmlformats.org/officeDocument/2006/math">
                    <m:f>
                      <m:fPr>
                        <m:ctrlPr>
                          <a:rPr lang="en-AU" b="0" i="1" u="none" strike="noStrike" smtClean="0">
                            <a:effectLst/>
                            <a:latin typeface="Cambria Math" panose="02040503050406030204" pitchFamily="18" charset="0"/>
                          </a:rPr>
                        </m:ctrlPr>
                      </m:fPr>
                      <m:num>
                        <m:r>
                          <a:rPr lang="en-AU" b="0" i="1" u="none" strike="noStrike" smtClean="0">
                            <a:effectLst/>
                            <a:latin typeface="Cambria Math" panose="02040503050406030204" pitchFamily="18" charset="0"/>
                          </a:rPr>
                          <m:t>𝑛</m:t>
                        </m:r>
                      </m:num>
                      <m:den>
                        <m:sSup>
                          <m:sSupPr>
                            <m:ctrlPr>
                              <a:rPr lang="en-AU" b="0" i="1" u="none" strike="noStrike" smtClean="0">
                                <a:effectLst/>
                                <a:latin typeface="Cambria Math" panose="02040503050406030204" pitchFamily="18" charset="0"/>
                              </a:rPr>
                            </m:ctrlPr>
                          </m:sSupPr>
                          <m:e>
                            <m:r>
                              <a:rPr lang="en-AU" b="0" i="1" u="none" strike="noStrike" smtClean="0">
                                <a:effectLst/>
                                <a:latin typeface="Cambria Math" panose="02040503050406030204" pitchFamily="18" charset="0"/>
                              </a:rPr>
                              <m:t>2</m:t>
                            </m:r>
                          </m:e>
                          <m:sup>
                            <m:r>
                              <a:rPr lang="en-AU" b="0" i="1" u="none" strike="noStrike" smtClean="0">
                                <a:effectLst/>
                                <a:latin typeface="Cambria Math" panose="02040503050406030204" pitchFamily="18" charset="0"/>
                              </a:rPr>
                              <m:t>𝑘</m:t>
                            </m:r>
                          </m:sup>
                        </m:sSup>
                      </m:den>
                    </m:f>
                  </m:oMath>
                </a14:m>
                <a:r>
                  <a:rPr lang="en-AU" i="0" u="none" strike="noStrike" dirty="0">
                    <a:effectLst/>
                  </a:rPr>
                  <a:t>) </a:t>
                </a:r>
              </a:p>
              <a:p>
                <a:pPr marL="0" indent="0">
                  <a:buNone/>
                </a:pPr>
                <a:endParaRPr lang="en-AU" b="1" i="0" u="none" strike="noStrike" dirty="0">
                  <a:effectLst/>
                </a:endParaRP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809"/>
                </a:stretch>
              </a:blipFill>
            </p:spPr>
            <p:txBody>
              <a:bodyPr/>
              <a:lstStyle/>
              <a:p>
                <a:r>
                  <a:rPr lang="en-US">
                    <a:noFill/>
                  </a:rPr>
                  <a:t> </a:t>
                </a:r>
              </a:p>
            </p:txBody>
          </p:sp>
        </mc:Fallback>
      </mc:AlternateContent>
    </p:spTree>
    <p:extLst>
      <p:ext uri="{BB962C8B-B14F-4D97-AF65-F5344CB8AC3E}">
        <p14:creationId xmlns:p14="http://schemas.microsoft.com/office/powerpoint/2010/main" val="220204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Show that a tree with n vertices has n – 1 edges.</a:t>
            </a:r>
          </a:p>
          <a:p>
            <a:r>
              <a:rPr lang="en-AU" b="0" i="0" u="none" strike="noStrike" dirty="0">
                <a:effectLst/>
              </a:rPr>
              <a:t>Write functions </a:t>
            </a:r>
          </a:p>
          <a:p>
            <a:pPr lvl="1"/>
            <a:r>
              <a:rPr lang="en-AU" b="0" i="0" u="none" strike="noStrike" dirty="0" err="1">
                <a:effectLst/>
              </a:rPr>
              <a:t>i</a:t>
            </a:r>
            <a:r>
              <a:rPr lang="en-AU" b="0" i="0" u="none" strike="noStrike" dirty="0">
                <a:effectLst/>
              </a:rPr>
              <a:t>. to count the number of nodes in a binary tree. </a:t>
            </a:r>
          </a:p>
          <a:p>
            <a:pPr lvl="1"/>
            <a:r>
              <a:rPr lang="en-AU" b="0" i="0" u="none" strike="noStrike" dirty="0">
                <a:effectLst/>
              </a:rPr>
              <a:t>ii. to count the number of leaves. </a:t>
            </a:r>
          </a:p>
          <a:p>
            <a:pPr lvl="1"/>
            <a:r>
              <a:rPr lang="en-AU" b="0" i="0" u="none" strike="noStrike" dirty="0">
                <a:effectLst/>
              </a:rPr>
              <a:t>iii. to count the number of right children. </a:t>
            </a:r>
          </a:p>
          <a:p>
            <a:pPr lvl="1"/>
            <a:r>
              <a:rPr lang="en-AU" b="0" i="0" u="none" strike="noStrike" dirty="0">
                <a:effectLst/>
              </a:rPr>
              <a:t>iv. to find the height of the tree. </a:t>
            </a:r>
          </a:p>
          <a:p>
            <a:pPr lvl="1"/>
            <a:r>
              <a:rPr lang="en-AU" b="0" i="0" u="none" strike="noStrike" dirty="0">
                <a:effectLst/>
              </a:rPr>
              <a:t>v. to delete all leaves from a binary tree. </a:t>
            </a:r>
          </a:p>
          <a:p>
            <a:r>
              <a:rPr lang="en-AU" b="0" i="0" u="none" strike="noStrike" dirty="0">
                <a:effectLst/>
              </a:rPr>
              <a:t>Design an algorithm to test whether a binary tree is a binary search tree. </a:t>
            </a:r>
            <a:endParaRPr lang="en-AU" dirty="0"/>
          </a:p>
          <a:p>
            <a:r>
              <a:rPr lang="en-AU" b="0" i="0" u="none" strike="noStrike" dirty="0">
                <a:effectLst/>
              </a:rPr>
              <a:t>Prove by induction that there is a unique path between any pair of vertices in a tree. </a:t>
            </a:r>
          </a:p>
          <a:p>
            <a:r>
              <a:rPr lang="en-AU" b="0"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dirty="0">
              <a:solidFill>
                <a:srgbClr val="FF0000"/>
              </a:solidFill>
            </a:endParaRPr>
          </a:p>
        </p:txBody>
      </p:sp>
    </p:spTree>
    <p:extLst>
      <p:ext uri="{BB962C8B-B14F-4D97-AF65-F5344CB8AC3E}">
        <p14:creationId xmlns:p14="http://schemas.microsoft.com/office/powerpoint/2010/main" val="415313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Show that a tree with n vertices has n – 1 edges.</a:t>
            </a:r>
          </a:p>
        </p:txBody>
      </p:sp>
      <p:sp>
        <p:nvSpPr>
          <p:cNvPr id="4" name="Oval 3">
            <a:extLst>
              <a:ext uri="{FF2B5EF4-FFF2-40B4-BE49-F238E27FC236}">
                <a16:creationId xmlns:a16="http://schemas.microsoft.com/office/drawing/2014/main" id="{C720FB68-6D3A-1F0A-759C-1FD8C0958934}"/>
              </a:ext>
            </a:extLst>
          </p:cNvPr>
          <p:cNvSpPr/>
          <p:nvPr/>
        </p:nvSpPr>
        <p:spPr>
          <a:xfrm>
            <a:off x="1992086" y="2658618"/>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7F85A9B-7D8A-3CE0-D74D-CBEA68252827}"/>
              </a:ext>
            </a:extLst>
          </p:cNvPr>
          <p:cNvSpPr/>
          <p:nvPr/>
        </p:nvSpPr>
        <p:spPr>
          <a:xfrm>
            <a:off x="2473778"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23CAF1-C52C-8E19-0E41-46144CF82EB0}"/>
              </a:ext>
            </a:extLst>
          </p:cNvPr>
          <p:cNvSpPr/>
          <p:nvPr/>
        </p:nvSpPr>
        <p:spPr>
          <a:xfrm>
            <a:off x="1450521"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9E6EF5E-5370-3089-9A8C-3F1379F1A635}"/>
              </a:ext>
            </a:extLst>
          </p:cNvPr>
          <p:cNvSpPr/>
          <p:nvPr/>
        </p:nvSpPr>
        <p:spPr>
          <a:xfrm>
            <a:off x="1719942"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5B09C3-A61B-3F64-7DF1-D3D29C07DE04}"/>
              </a:ext>
            </a:extLst>
          </p:cNvPr>
          <p:cNvSpPr/>
          <p:nvPr/>
        </p:nvSpPr>
        <p:spPr>
          <a:xfrm>
            <a:off x="838200"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05B64E-8FF0-CF2F-76FA-5BA1462B9550}"/>
              </a:ext>
            </a:extLst>
          </p:cNvPr>
          <p:cNvSpPr/>
          <p:nvPr/>
        </p:nvSpPr>
        <p:spPr>
          <a:xfrm>
            <a:off x="3472539"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02832-719E-EA96-17E8-7020FD054B42}"/>
              </a:ext>
            </a:extLst>
          </p:cNvPr>
          <p:cNvSpPr/>
          <p:nvPr/>
        </p:nvSpPr>
        <p:spPr>
          <a:xfrm>
            <a:off x="2590797"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68618F8-0162-467F-9297-DAD13EB70175}"/>
              </a:ext>
            </a:extLst>
          </p:cNvPr>
          <p:cNvCxnSpPr>
            <a:stCxn id="4" idx="4"/>
            <a:endCxn id="6" idx="0"/>
          </p:cNvCxnSpPr>
          <p:nvPr/>
        </p:nvCxnSpPr>
        <p:spPr>
          <a:xfrm flipH="1">
            <a:off x="1670957" y="3099489"/>
            <a:ext cx="541565"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8FDEF53-3032-7705-B519-334742FC2AC1}"/>
              </a:ext>
            </a:extLst>
          </p:cNvPr>
          <p:cNvCxnSpPr>
            <a:cxnSpLocks/>
            <a:stCxn id="6" idx="4"/>
            <a:endCxn id="8" idx="0"/>
          </p:cNvCxnSpPr>
          <p:nvPr/>
        </p:nvCxnSpPr>
        <p:spPr>
          <a:xfrm flipH="1">
            <a:off x="1058636" y="3924307"/>
            <a:ext cx="6123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A05C511-CA0B-D4A8-0F06-2B4175D3DCC6}"/>
              </a:ext>
            </a:extLst>
          </p:cNvPr>
          <p:cNvCxnSpPr>
            <a:cxnSpLocks/>
            <a:stCxn id="6" idx="4"/>
            <a:endCxn id="7" idx="0"/>
          </p:cNvCxnSpPr>
          <p:nvPr/>
        </p:nvCxnSpPr>
        <p:spPr>
          <a:xfrm>
            <a:off x="1670957" y="3924307"/>
            <a:ext cx="2694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0789361-40B3-3AA8-4B03-D2A7C9574F5B}"/>
              </a:ext>
            </a:extLst>
          </p:cNvPr>
          <p:cNvCxnSpPr>
            <a:cxnSpLocks/>
            <a:stCxn id="5" idx="4"/>
            <a:endCxn id="9" idx="0"/>
          </p:cNvCxnSpPr>
          <p:nvPr/>
        </p:nvCxnSpPr>
        <p:spPr>
          <a:xfrm>
            <a:off x="2694214" y="3924307"/>
            <a:ext cx="99876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E7D772EC-2748-104F-1243-749F5D68C7EB}"/>
              </a:ext>
            </a:extLst>
          </p:cNvPr>
          <p:cNvCxnSpPr>
            <a:cxnSpLocks/>
            <a:stCxn id="5" idx="4"/>
            <a:endCxn id="10" idx="0"/>
          </p:cNvCxnSpPr>
          <p:nvPr/>
        </p:nvCxnSpPr>
        <p:spPr>
          <a:xfrm>
            <a:off x="2694214" y="3924307"/>
            <a:ext cx="117019"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C88A1A4-F333-6331-ED80-1F417D0ECADB}"/>
              </a:ext>
            </a:extLst>
          </p:cNvPr>
          <p:cNvCxnSpPr>
            <a:cxnSpLocks/>
            <a:stCxn id="4" idx="4"/>
            <a:endCxn id="5" idx="0"/>
          </p:cNvCxnSpPr>
          <p:nvPr/>
        </p:nvCxnSpPr>
        <p:spPr>
          <a:xfrm>
            <a:off x="2212522" y="3099489"/>
            <a:ext cx="481692"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FDE9EC95-9305-324C-0258-0AED86D8F6A9}"/>
              </a:ext>
            </a:extLst>
          </p:cNvPr>
          <p:cNvSpPr txBox="1"/>
          <p:nvPr/>
        </p:nvSpPr>
        <p:spPr>
          <a:xfrm>
            <a:off x="4694046" y="2486253"/>
            <a:ext cx="6993444"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 tree is a connected, undirected graph with no cycles.</a:t>
            </a:r>
          </a:p>
          <a:p>
            <a:r>
              <a:rPr lang="en-US" sz="2400" dirty="0">
                <a:latin typeface="Times New Roman" panose="02020603050405020304" pitchFamily="18" charset="0"/>
                <a:cs typeface="Times New Roman" panose="02020603050405020304" pitchFamily="18" charset="0"/>
              </a:rPr>
              <a:t>1 vertex has 0 edge</a:t>
            </a:r>
          </a:p>
          <a:p>
            <a:r>
              <a:rPr lang="en-US" sz="2400" dirty="0">
                <a:latin typeface="Times New Roman" panose="02020603050405020304" pitchFamily="18" charset="0"/>
                <a:cs typeface="Times New Roman" panose="02020603050405020304" pitchFamily="18" charset="0"/>
              </a:rPr>
              <a:t>2 vertices has 1 edge</a:t>
            </a:r>
          </a:p>
          <a:p>
            <a:r>
              <a:rPr lang="en-US" sz="2400" dirty="0">
                <a:latin typeface="Times New Roman" panose="02020603050405020304" pitchFamily="18" charset="0"/>
                <a:cs typeface="Times New Roman" panose="02020603050405020304" pitchFamily="18" charset="0"/>
              </a:rPr>
              <a:t>3 vertices has 2 edges</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 vertices has n-1 edges</a:t>
            </a:r>
          </a:p>
          <a:p>
            <a:r>
              <a:rPr lang="en-US" sz="2400" dirty="0">
                <a:latin typeface="Times New Roman" panose="02020603050405020304" pitchFamily="18" charset="0"/>
                <a:cs typeface="Times New Roman" panose="02020603050405020304" pitchFamily="18" charset="0"/>
              </a:rPr>
              <a:t>(Can use math induction to prove this)</a:t>
            </a:r>
          </a:p>
        </p:txBody>
      </p:sp>
    </p:spTree>
    <p:extLst>
      <p:ext uri="{BB962C8B-B14F-4D97-AF65-F5344CB8AC3E}">
        <p14:creationId xmlns:p14="http://schemas.microsoft.com/office/powerpoint/2010/main" val="186318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err="1">
                <a:effectLst/>
              </a:rPr>
              <a:t>i</a:t>
            </a:r>
            <a:r>
              <a:rPr lang="en-AU" b="1" i="0" u="none" strike="noStrike" dirty="0">
                <a:effectLst/>
              </a:rPr>
              <a:t>. to count the number of nodes in a binary tree. </a:t>
            </a:r>
          </a:p>
        </p:txBody>
      </p:sp>
      <p:sp>
        <p:nvSpPr>
          <p:cNvPr id="11" name="TextBox 10">
            <a:extLst>
              <a:ext uri="{FF2B5EF4-FFF2-40B4-BE49-F238E27FC236}">
                <a16:creationId xmlns:a16="http://schemas.microsoft.com/office/drawing/2014/main" id="{1DC3476C-D7E7-93E4-35F9-EF8B087B98BD}"/>
              </a:ext>
            </a:extLst>
          </p:cNvPr>
          <p:cNvSpPr txBox="1"/>
          <p:nvPr/>
        </p:nvSpPr>
        <p:spPr>
          <a:xfrm>
            <a:off x="2365131" y="2526498"/>
            <a:ext cx="844354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5427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 to count the number of leaves. </a:t>
            </a:r>
          </a:p>
        </p:txBody>
      </p:sp>
      <p:sp>
        <p:nvSpPr>
          <p:cNvPr id="5" name="TextBox 4">
            <a:extLst>
              <a:ext uri="{FF2B5EF4-FFF2-40B4-BE49-F238E27FC236}">
                <a16:creationId xmlns:a16="http://schemas.microsoft.com/office/drawing/2014/main" id="{882E0F54-F851-C312-F5B3-A4F575F81975}"/>
              </a:ext>
            </a:extLst>
          </p:cNvPr>
          <p:cNvSpPr txBox="1"/>
          <p:nvPr/>
        </p:nvSpPr>
        <p:spPr>
          <a:xfrm>
            <a:off x="3015762" y="2315430"/>
            <a:ext cx="853733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986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iii. to count the number of right children. </a:t>
            </a:r>
          </a:p>
        </p:txBody>
      </p:sp>
      <p:sp>
        <p:nvSpPr>
          <p:cNvPr id="5" name="TextBox 4">
            <a:extLst>
              <a:ext uri="{FF2B5EF4-FFF2-40B4-BE49-F238E27FC236}">
                <a16:creationId xmlns:a16="http://schemas.microsoft.com/office/drawing/2014/main" id="{549DD408-E3C0-3AE9-A869-DEF15A4E2862}"/>
              </a:ext>
            </a:extLst>
          </p:cNvPr>
          <p:cNvSpPr txBox="1"/>
          <p:nvPr/>
        </p:nvSpPr>
        <p:spPr>
          <a:xfrm>
            <a:off x="1143001" y="2349260"/>
            <a:ext cx="10767646"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else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0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iv. to find the height of the tree. </a:t>
            </a:r>
          </a:p>
        </p:txBody>
      </p:sp>
      <p:sp>
        <p:nvSpPr>
          <p:cNvPr id="5" name="TextBox 4">
            <a:extLst>
              <a:ext uri="{FF2B5EF4-FFF2-40B4-BE49-F238E27FC236}">
                <a16:creationId xmlns:a16="http://schemas.microsoft.com/office/drawing/2014/main" id="{1451FD57-0C11-21A3-057D-1993242DE748}"/>
              </a:ext>
            </a:extLst>
          </p:cNvPr>
          <p:cNvSpPr txBox="1"/>
          <p:nvPr/>
        </p:nvSpPr>
        <p:spPr>
          <a:xfrm>
            <a:off x="2356338" y="2654343"/>
            <a:ext cx="10228383"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max(</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174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What is the largest number of key comparisons made by binary search in searching for a key in the following array? 3 14 27 31 39 42 55 70 74 81 85 93 98</a:t>
            </a:r>
          </a:p>
          <a:p>
            <a:r>
              <a:rPr lang="en-US" dirty="0"/>
              <a:t>List all the keys of this array that will require the largest number of key comparisons when searched for by binary search.</a:t>
            </a:r>
          </a:p>
          <a:p>
            <a:r>
              <a:rPr lang="en-US" dirty="0"/>
              <a:t>Find the average number of key comparisons made by binary search in a successful search in this array. Assume that each key is searched for with the same probability.</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v. to delete all leaves from a binary tree. </a:t>
            </a:r>
          </a:p>
        </p:txBody>
      </p:sp>
      <p:sp>
        <p:nvSpPr>
          <p:cNvPr id="5" name="TextBox 4">
            <a:extLst>
              <a:ext uri="{FF2B5EF4-FFF2-40B4-BE49-F238E27FC236}">
                <a16:creationId xmlns:a16="http://schemas.microsoft.com/office/drawing/2014/main" id="{6D31E111-0240-8F79-5179-5E26C76B18D7}"/>
              </a:ext>
            </a:extLst>
          </p:cNvPr>
          <p:cNvSpPr txBox="1"/>
          <p:nvPr/>
        </p:nvSpPr>
        <p:spPr>
          <a:xfrm>
            <a:off x="6928339" y="1193591"/>
            <a:ext cx="5855677"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node</a:t>
            </a:r>
          </a:p>
        </p:txBody>
      </p:sp>
    </p:spTree>
    <p:extLst>
      <p:ext uri="{BB962C8B-B14F-4D97-AF65-F5344CB8AC3E}">
        <p14:creationId xmlns:p14="http://schemas.microsoft.com/office/powerpoint/2010/main" val="45690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49717" cy="4703763"/>
          </a:xfrm>
        </p:spPr>
        <p:txBody>
          <a:bodyPr>
            <a:normAutofit/>
          </a:bodyPr>
          <a:lstStyle/>
          <a:p>
            <a:pPr marL="0" indent="0">
              <a:buNone/>
            </a:pPr>
            <a:r>
              <a:rPr lang="en-AU" b="1" i="0" u="none" strike="noStrike" dirty="0">
                <a:effectLst/>
              </a:rPr>
              <a:t>Design an algorithm to test whether a binary tree is a binary search tree.</a:t>
            </a:r>
            <a:endParaRPr lang="en-AU" b="1" dirty="0"/>
          </a:p>
        </p:txBody>
      </p:sp>
      <p:sp>
        <p:nvSpPr>
          <p:cNvPr id="5" name="TextBox 4">
            <a:extLst>
              <a:ext uri="{FF2B5EF4-FFF2-40B4-BE49-F238E27FC236}">
                <a16:creationId xmlns:a16="http://schemas.microsoft.com/office/drawing/2014/main" id="{CE64D3BE-FDC4-15C1-5DD7-0C20A09D8638}"/>
              </a:ext>
            </a:extLst>
          </p:cNvPr>
          <p:cNvSpPr txBox="1"/>
          <p:nvPr/>
        </p:nvSpPr>
        <p:spPr>
          <a:xfrm>
            <a:off x="5345722" y="85247"/>
            <a:ext cx="6564923" cy="674030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(node,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=None):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True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left subtree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Check if the current node's value is greater than the previous node's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prev.value</a:t>
            </a:r>
            <a:r>
              <a:rPr lang="en-US" sz="2400" dirty="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node.value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Update the previous node's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 node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right subtree</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419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by induction that there is a unique path between any pair of vertices in a tree.</a:t>
            </a:r>
          </a:p>
          <a:p>
            <a:r>
              <a:rPr lang="en-AU" i="0" u="none" strike="noStrike" dirty="0">
                <a:effectLst/>
              </a:rPr>
              <a:t>Induction Hypothesis (IH): For any tree T with n vertices, there is a unique path between any pair of vertices.</a:t>
            </a:r>
          </a:p>
          <a:p>
            <a:r>
              <a:rPr lang="en-AU" i="0" u="none" strike="noStrike" dirty="0">
                <a:effectLst/>
              </a:rPr>
              <a:t>Base Case (n = 2): When there are only two vertices (u and v) in the tree T, there is a single edge connecting them. This edge forms the unique path between u and v. So, the induction hypothesis holds for the base case.</a:t>
            </a:r>
          </a:p>
        </p:txBody>
      </p:sp>
    </p:spTree>
    <p:extLst>
      <p:ext uri="{BB962C8B-B14F-4D97-AF65-F5344CB8AC3E}">
        <p14:creationId xmlns:p14="http://schemas.microsoft.com/office/powerpoint/2010/main" val="307501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i="0" u="none" strike="noStrike" dirty="0">
                    <a:effectLst/>
                  </a:rPr>
                  <a:t>Inductive Step: Assume the induction hypothesis holds for some tree T with n vertices (n &gt; 2). We will prove that the induction hypothesis also holds for a tree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 with n + 1 vertices.</a:t>
                </a:r>
              </a:p>
              <a:p>
                <a:pPr lvl="1"/>
                <a:r>
                  <a:rPr lang="en-AU" i="0" u="none" strike="noStrike" dirty="0">
                    <a:effectLst/>
                  </a:rPr>
                  <a:t>Add a new vertex w to the tree T by connecting it with an edge to some vertex x in T. Note that T' is still a tree, as there are no cycles created by adding the new vertex and edge.</a:t>
                </a:r>
              </a:p>
              <a:p>
                <a:pPr lvl="1"/>
                <a:r>
                  <a:rPr lang="en-AU" i="0" u="none" strike="noStrike" dirty="0">
                    <a:effectLst/>
                  </a:rPr>
                  <a:t>We need to show that there is a unique path between any pair of vertices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a:t>
                </a:r>
              </a:p>
              <a:p>
                <a:pPr marL="0" indent="0">
                  <a:buNone/>
                </a:pPr>
                <a:r>
                  <a:rPr lang="en-AU" b="1" i="0" u="none" strike="noStrike" dirty="0">
                    <a:effectLst/>
                  </a:rPr>
                  <a:t>Case 1:</a:t>
                </a:r>
                <a:r>
                  <a:rPr lang="en-AU" i="0" u="none" strike="noStrike" dirty="0">
                    <a:effectLst/>
                  </a:rPr>
                  <a:t> The pair of vertices (u, v) are both in T. By the induction hypothesis, there is a unique path between u and v in T, which remains unchanged in T'. Therefore, there is a unique path between u and v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b="0" i="1" u="none" strike="noStrike" dirty="0" smtClean="0">
                            <a:effectLst/>
                            <a:latin typeface="Cambria Math" panose="02040503050406030204" pitchFamily="18" charset="0"/>
                          </a:rPr>
                          <m:t>𝑇</m:t>
                        </m:r>
                      </m:e>
                      <m:sup>
                        <m:r>
                          <a:rPr lang="en-AU" b="0" i="1" u="none" strike="noStrike" dirty="0" smtClean="0">
                            <a:effectLst/>
                            <a:latin typeface="Cambria Math" panose="02040503050406030204" pitchFamily="18" charset="0"/>
                          </a:rPr>
                          <m:t>′</m:t>
                        </m:r>
                      </m:sup>
                    </m:sSup>
                  </m:oMath>
                </a14:m>
                <a:r>
                  <a:rPr lang="en-AU" i="0" u="none" strike="noStrike" dirty="0">
                    <a:effectLst/>
                  </a:rPr>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r="-1448"/>
                </a:stretch>
              </a:blipFill>
            </p:spPr>
            <p:txBody>
              <a:bodyPr/>
              <a:lstStyle/>
              <a:p>
                <a:r>
                  <a:rPr lang="en-US">
                    <a:noFill/>
                  </a:rPr>
                  <a:t> </a:t>
                </a:r>
              </a:p>
            </p:txBody>
          </p:sp>
        </mc:Fallback>
      </mc:AlternateContent>
    </p:spTree>
    <p:extLst>
      <p:ext uri="{BB962C8B-B14F-4D97-AF65-F5344CB8AC3E}">
        <p14:creationId xmlns:p14="http://schemas.microsoft.com/office/powerpoint/2010/main" val="356622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497286" cy="4703763"/>
          </a:xfrm>
        </p:spPr>
        <p:txBody>
          <a:bodyPr>
            <a:normAutofit/>
          </a:bodyPr>
          <a:lstStyle/>
          <a:p>
            <a:pPr marL="0" indent="0">
              <a:buNone/>
            </a:pPr>
            <a:r>
              <a:rPr lang="en-AU" b="1" i="0" u="none" strike="noStrike" dirty="0">
                <a:effectLst/>
              </a:rPr>
              <a:t>Case </a:t>
            </a:r>
            <a:r>
              <a:rPr lang="en-AU" b="1" dirty="0"/>
              <a:t>2</a:t>
            </a:r>
            <a:r>
              <a:rPr lang="en-AU" b="1" i="0" u="none" strike="noStrike" dirty="0">
                <a:effectLst/>
              </a:rPr>
              <a:t>:</a:t>
            </a:r>
            <a:r>
              <a:rPr lang="en-AU" dirty="0"/>
              <a:t> One of the vertices in the pair (u, v) is the new vertex w. Without loss of generality, let u = w. There is a unique path between w and x (the edge we added), and there is a unique path between x and v in T (by the induction hypothesis). </a:t>
            </a:r>
          </a:p>
          <a:p>
            <a:pPr>
              <a:buFont typeface="Symbol" pitchFamily="2" charset="2"/>
              <a:buChar char="Þ"/>
            </a:pPr>
            <a:r>
              <a:rPr lang="en-AU" dirty="0"/>
              <a:t> There is a unique path between w and v in T', which is the combination of the unique paths between w and x, and x and v.</a:t>
            </a:r>
          </a:p>
        </p:txBody>
      </p:sp>
      <p:sp>
        <p:nvSpPr>
          <p:cNvPr id="4" name="Oval 3">
            <a:extLst>
              <a:ext uri="{FF2B5EF4-FFF2-40B4-BE49-F238E27FC236}">
                <a16:creationId xmlns:a16="http://schemas.microsoft.com/office/drawing/2014/main" id="{968A6AC3-32BE-A046-9F10-292D3F6580CA}"/>
              </a:ext>
            </a:extLst>
          </p:cNvPr>
          <p:cNvSpPr/>
          <p:nvPr/>
        </p:nvSpPr>
        <p:spPr>
          <a:xfrm>
            <a:off x="10509185" y="2205068"/>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2F493B7-86A8-408F-7911-FB05DB72EE8E}"/>
              </a:ext>
            </a:extLst>
          </p:cNvPr>
          <p:cNvSpPr/>
          <p:nvPr/>
        </p:nvSpPr>
        <p:spPr>
          <a:xfrm>
            <a:off x="9065078" y="1288611"/>
            <a:ext cx="500953" cy="50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E3A310D-2D93-29C7-C884-B720677F0AAF}"/>
              </a:ext>
            </a:extLst>
          </p:cNvPr>
          <p:cNvSpPr/>
          <p:nvPr/>
        </p:nvSpPr>
        <p:spPr>
          <a:xfrm>
            <a:off x="7788729" y="2611436"/>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v</a:t>
            </a:r>
          </a:p>
        </p:txBody>
      </p:sp>
      <p:sp>
        <p:nvSpPr>
          <p:cNvPr id="7" name="Oval 6">
            <a:extLst>
              <a:ext uri="{FF2B5EF4-FFF2-40B4-BE49-F238E27FC236}">
                <a16:creationId xmlns:a16="http://schemas.microsoft.com/office/drawing/2014/main" id="{9231B056-CC56-4D3F-9BFA-244CF87C4788}"/>
              </a:ext>
            </a:extLst>
          </p:cNvPr>
          <p:cNvSpPr/>
          <p:nvPr/>
        </p:nvSpPr>
        <p:spPr>
          <a:xfrm>
            <a:off x="9689123" y="4045628"/>
            <a:ext cx="521677" cy="52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CFD4553-D893-E206-76AF-4DBB28E7AC79}"/>
              </a:ext>
            </a:extLst>
          </p:cNvPr>
          <p:cNvSpPr/>
          <p:nvPr/>
        </p:nvSpPr>
        <p:spPr>
          <a:xfrm>
            <a:off x="8352064" y="5677298"/>
            <a:ext cx="499665" cy="49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w</a:t>
            </a:r>
          </a:p>
        </p:txBody>
      </p:sp>
      <p:cxnSp>
        <p:nvCxnSpPr>
          <p:cNvPr id="10" name="Straight Connector 9">
            <a:extLst>
              <a:ext uri="{FF2B5EF4-FFF2-40B4-BE49-F238E27FC236}">
                <a16:creationId xmlns:a16="http://schemas.microsoft.com/office/drawing/2014/main" id="{C02E845D-153F-7753-351C-1B281F008644}"/>
              </a:ext>
            </a:extLst>
          </p:cNvPr>
          <p:cNvCxnSpPr>
            <a:cxnSpLocks/>
            <a:stCxn id="5" idx="5"/>
            <a:endCxn id="4" idx="1"/>
          </p:cNvCxnSpPr>
          <p:nvPr/>
        </p:nvCxnSpPr>
        <p:spPr>
          <a:xfrm>
            <a:off x="9492668" y="1716201"/>
            <a:ext cx="1099016" cy="571366"/>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7DF2D84-DE78-98C0-A6BB-94D83634945D}"/>
              </a:ext>
            </a:extLst>
          </p:cNvPr>
          <p:cNvCxnSpPr>
            <a:cxnSpLocks/>
            <a:stCxn id="6" idx="7"/>
            <a:endCxn id="5" idx="3"/>
          </p:cNvCxnSpPr>
          <p:nvPr/>
        </p:nvCxnSpPr>
        <p:spPr>
          <a:xfrm flipV="1">
            <a:off x="8269565" y="1716201"/>
            <a:ext cx="868876" cy="977734"/>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81A8360-4027-3888-0377-F674665AF3CF}"/>
              </a:ext>
            </a:extLst>
          </p:cNvPr>
          <p:cNvCxnSpPr>
            <a:cxnSpLocks/>
            <a:stCxn id="6" idx="5"/>
            <a:endCxn id="7" idx="1"/>
          </p:cNvCxnSpPr>
          <p:nvPr/>
        </p:nvCxnSpPr>
        <p:spPr>
          <a:xfrm>
            <a:off x="8269565" y="3092272"/>
            <a:ext cx="1495956" cy="1029754"/>
          </a:xfrm>
          <a:prstGeom prst="line">
            <a:avLst/>
          </a:prstGeom>
          <a:ln w="25400"/>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A718F135-135D-FDF3-55A9-EAB49565D8DB}"/>
              </a:ext>
            </a:extLst>
          </p:cNvPr>
          <p:cNvCxnSpPr>
            <a:stCxn id="8" idx="7"/>
            <a:endCxn id="7" idx="3"/>
          </p:cNvCxnSpPr>
          <p:nvPr/>
        </p:nvCxnSpPr>
        <p:spPr>
          <a:xfrm flipV="1">
            <a:off x="8778555" y="4490907"/>
            <a:ext cx="986966" cy="1259565"/>
          </a:xfrm>
          <a:prstGeom prst="line">
            <a:avLst/>
          </a:prstGeom>
          <a:ln w="254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5790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b="1" dirty="0">
              <a:solidFill>
                <a:srgbClr val="FF0000"/>
              </a:solidFill>
            </a:endParaRPr>
          </a:p>
        </p:txBody>
      </p:sp>
    </p:spTree>
    <p:extLst>
      <p:ext uri="{BB962C8B-B14F-4D97-AF65-F5344CB8AC3E}">
        <p14:creationId xmlns:p14="http://schemas.microsoft.com/office/powerpoint/2010/main" val="1817673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pic>
        <p:nvPicPr>
          <p:cNvPr id="4" name="Picture 2" descr="Lightbox">
            <a:extLst>
              <a:ext uri="{FF2B5EF4-FFF2-40B4-BE49-F238E27FC236}">
                <a16:creationId xmlns:a16="http://schemas.microsoft.com/office/drawing/2014/main" id="{8A53EB7F-A6FC-0C96-F29D-2CEF11460F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8415" y="1006170"/>
            <a:ext cx="8141677" cy="585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712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dirty="0"/>
              <a:t>I</a:t>
            </a:r>
            <a:r>
              <a:rPr lang="en-AU" b="1" i="0" u="none" strike="noStrike" dirty="0">
                <a:effectLst/>
              </a:rPr>
              <a:t>s it possible to reconstruct the tree given pre-order and in-order traversals of a binary tree.</a:t>
            </a:r>
          </a:p>
          <a:p>
            <a:pPr marL="0" indent="0">
              <a:buNone/>
            </a:pPr>
            <a:r>
              <a:rPr lang="en-US" dirty="0"/>
              <a:t>The key idea:</a:t>
            </a:r>
          </a:p>
          <a:p>
            <a:r>
              <a:rPr lang="en-US" dirty="0"/>
              <a:t>Pre-order traversal visits the root before its children</a:t>
            </a:r>
          </a:p>
          <a:p>
            <a:r>
              <a:rPr lang="en-US" dirty="0"/>
              <a:t>In-order traversal visits the left child, root, and right child in that order.</a:t>
            </a:r>
          </a:p>
          <a:p>
            <a:pPr>
              <a:buFont typeface="Symbol" pitchFamily="2" charset="2"/>
              <a:buChar char="Þ"/>
            </a:pPr>
            <a:r>
              <a:rPr lang="en-US" dirty="0"/>
              <a:t>We can identify the root from the pre-order traversal and then find its index in the in-order traversal, which helps us to split the left and right subtrees.</a:t>
            </a:r>
          </a:p>
        </p:txBody>
      </p:sp>
    </p:spTree>
    <p:extLst>
      <p:ext uri="{BB962C8B-B14F-4D97-AF65-F5344CB8AC3E}">
        <p14:creationId xmlns:p14="http://schemas.microsoft.com/office/powerpoint/2010/main" val="2295875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US" dirty="0"/>
              <a:t>def </a:t>
            </a:r>
            <a:r>
              <a:rPr lang="en-US" dirty="0" err="1"/>
              <a:t>build_tree</a:t>
            </a:r>
            <a:r>
              <a:rPr lang="en-US" dirty="0"/>
              <a:t>(</a:t>
            </a:r>
            <a:r>
              <a:rPr lang="en-US" dirty="0" err="1"/>
              <a:t>pre_order</a:t>
            </a:r>
            <a:r>
              <a:rPr lang="en-US" dirty="0"/>
              <a:t>, </a:t>
            </a:r>
            <a:r>
              <a:rPr lang="en-US" dirty="0" err="1"/>
              <a:t>in_order</a:t>
            </a:r>
            <a:r>
              <a:rPr lang="en-US" dirty="0"/>
              <a:t>):</a:t>
            </a:r>
          </a:p>
          <a:p>
            <a:pPr marL="0" indent="0">
              <a:buNone/>
            </a:pPr>
            <a:r>
              <a:rPr lang="en-US" dirty="0"/>
              <a:t>    if not </a:t>
            </a:r>
            <a:r>
              <a:rPr lang="en-US" dirty="0" err="1"/>
              <a:t>in_order</a:t>
            </a:r>
            <a:r>
              <a:rPr lang="en-US" dirty="0"/>
              <a:t>:</a:t>
            </a:r>
          </a:p>
          <a:p>
            <a:pPr marL="0" indent="0">
              <a:buNone/>
            </a:pPr>
            <a:r>
              <a:rPr lang="en-US" dirty="0"/>
              <a:t>        return None</a:t>
            </a:r>
          </a:p>
          <a:p>
            <a:pPr marL="0" indent="0">
              <a:buNone/>
            </a:pPr>
            <a:endParaRPr lang="en-US" dirty="0"/>
          </a:p>
          <a:p>
            <a:pPr marL="0" indent="0">
              <a:buNone/>
            </a:pPr>
            <a:r>
              <a:rPr lang="en-US" dirty="0"/>
              <a:t>    </a:t>
            </a:r>
            <a:r>
              <a:rPr lang="en-US" dirty="0" err="1"/>
              <a:t>root_value</a:t>
            </a:r>
            <a:r>
              <a:rPr lang="en-US" dirty="0"/>
              <a:t> = </a:t>
            </a:r>
            <a:r>
              <a:rPr lang="en-US" dirty="0" err="1"/>
              <a:t>pre_order.pop</a:t>
            </a:r>
            <a:r>
              <a:rPr lang="en-US" dirty="0"/>
              <a:t>(0)</a:t>
            </a:r>
          </a:p>
          <a:p>
            <a:pPr marL="0" indent="0">
              <a:buNone/>
            </a:pPr>
            <a:r>
              <a:rPr lang="en-US" dirty="0"/>
              <a:t>    root = </a:t>
            </a:r>
            <a:r>
              <a:rPr lang="en-US" dirty="0" err="1"/>
              <a:t>TreeNode</a:t>
            </a:r>
            <a:r>
              <a:rPr lang="en-US" dirty="0"/>
              <a:t>(</a:t>
            </a:r>
            <a:r>
              <a:rPr lang="en-US" dirty="0" err="1"/>
              <a:t>root_value</a:t>
            </a:r>
            <a:r>
              <a:rPr lang="en-US" dirty="0"/>
              <a:t>)</a:t>
            </a:r>
          </a:p>
          <a:p>
            <a:pPr marL="0" indent="0">
              <a:buNone/>
            </a:pPr>
            <a:r>
              <a:rPr lang="en-US" dirty="0"/>
              <a:t>    </a:t>
            </a:r>
            <a:r>
              <a:rPr lang="en-US" dirty="0" err="1"/>
              <a:t>root_index</a:t>
            </a:r>
            <a:r>
              <a:rPr lang="en-US" dirty="0"/>
              <a:t> = </a:t>
            </a:r>
            <a:r>
              <a:rPr lang="en-US" dirty="0" err="1"/>
              <a:t>in_order.index</a:t>
            </a:r>
            <a:r>
              <a:rPr lang="en-US" dirty="0"/>
              <a:t>(</a:t>
            </a:r>
            <a:r>
              <a:rPr lang="en-US" dirty="0" err="1"/>
              <a:t>root_value</a:t>
            </a:r>
            <a:r>
              <a:rPr lang="en-US" dirty="0"/>
              <a:t>)</a:t>
            </a:r>
          </a:p>
          <a:p>
            <a:pPr marL="0" indent="0">
              <a:buNone/>
            </a:pPr>
            <a:endParaRPr lang="en-US" dirty="0"/>
          </a:p>
          <a:p>
            <a:pPr marL="0" indent="0">
              <a:buNone/>
            </a:pPr>
            <a:r>
              <a:rPr lang="en-US" dirty="0"/>
              <a:t>    </a:t>
            </a:r>
            <a:r>
              <a:rPr lang="en-US" dirty="0" err="1"/>
              <a:t>root.left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a:t>
            </a:r>
          </a:p>
          <a:p>
            <a:pPr marL="0" indent="0">
              <a:buNone/>
            </a:pPr>
            <a:r>
              <a:rPr lang="en-US" dirty="0"/>
              <a:t>    </a:t>
            </a:r>
            <a:r>
              <a:rPr lang="en-US" dirty="0" err="1"/>
              <a:t>root.right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 + 1:])</a:t>
            </a:r>
          </a:p>
          <a:p>
            <a:pPr marL="0" indent="0">
              <a:buNone/>
            </a:pPr>
            <a:endParaRPr lang="en-US" dirty="0"/>
          </a:p>
          <a:p>
            <a:pPr marL="0" indent="0">
              <a:buNone/>
            </a:pPr>
            <a:r>
              <a:rPr lang="en-US" dirty="0"/>
              <a:t>    return root</a:t>
            </a:r>
          </a:p>
        </p:txBody>
      </p:sp>
    </p:spTree>
    <p:extLst>
      <p:ext uri="{BB962C8B-B14F-4D97-AF65-F5344CB8AC3E}">
        <p14:creationId xmlns:p14="http://schemas.microsoft.com/office/powerpoint/2010/main" val="1783699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Repeat the problem if you are given the pre-order and post-order traversals.</a:t>
            </a:r>
          </a:p>
          <a:p>
            <a:pPr marL="0" indent="0">
              <a:buNone/>
            </a:pPr>
            <a:r>
              <a:rPr lang="en-US" dirty="0"/>
              <a:t>It is not possible to uniquely reconstruct the binary tree in general, unless additional constraints are given (e.g., the tree is a full binary tree).</a:t>
            </a:r>
          </a:p>
          <a:p>
            <a:pPr marL="0" indent="0">
              <a:buNone/>
            </a:pPr>
            <a:endParaRPr lang="en-US" dirty="0"/>
          </a:p>
        </p:txBody>
      </p:sp>
      <p:sp>
        <p:nvSpPr>
          <p:cNvPr id="5" name="TextBox 4">
            <a:extLst>
              <a:ext uri="{FF2B5EF4-FFF2-40B4-BE49-F238E27FC236}">
                <a16:creationId xmlns:a16="http://schemas.microsoft.com/office/drawing/2014/main" id="{5657DC3D-3206-E47E-B544-3EE9FDBAD090}"/>
              </a:ext>
            </a:extLst>
          </p:cNvPr>
          <p:cNvSpPr txBox="1"/>
          <p:nvPr/>
        </p:nvSpPr>
        <p:spPr>
          <a:xfrm>
            <a:off x="1714500" y="3998021"/>
            <a:ext cx="610186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Tree A:       Tree B:</a:t>
            </a:r>
          </a:p>
          <a:p>
            <a:r>
              <a:rPr lang="en-US" sz="2400" dirty="0">
                <a:latin typeface="Times New Roman" panose="02020603050405020304" pitchFamily="18" charset="0"/>
                <a:cs typeface="Times New Roman" panose="02020603050405020304" pitchFamily="18" charset="0"/>
              </a:rPr>
              <a:t>    1             1</a:t>
            </a:r>
          </a:p>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  2             2   3</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3</a:t>
            </a:r>
          </a:p>
        </p:txBody>
      </p:sp>
      <p:sp>
        <p:nvSpPr>
          <p:cNvPr id="7" name="TextBox 6">
            <a:extLst>
              <a:ext uri="{FF2B5EF4-FFF2-40B4-BE49-F238E27FC236}">
                <a16:creationId xmlns:a16="http://schemas.microsoft.com/office/drawing/2014/main" id="{D4D028D1-3FCC-085C-0FD9-EA0D772F7102}"/>
              </a:ext>
            </a:extLst>
          </p:cNvPr>
          <p:cNvSpPr txBox="1"/>
          <p:nvPr/>
        </p:nvSpPr>
        <p:spPr>
          <a:xfrm>
            <a:off x="4765430" y="3998021"/>
            <a:ext cx="610186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Both trees have the same pre-order traversal (1, 2, 3) and post-order traversal (3, 2, 1), but they are not the same.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92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What is the largest number of key comparisons made by binary search in searching for a key in the following array? 3 14 27 31 39 42 55 70 74 81 85 93 98</a:t>
            </a:r>
          </a:p>
          <a:p>
            <a:r>
              <a:rPr lang="en-AU" b="0" i="0" u="none" strike="noStrike" dirty="0">
                <a:effectLst/>
              </a:rPr>
              <a:t>Binary search works by dividing the array in half repeatedly until the desired key is found or the search space is reduced to zero.</a:t>
            </a:r>
            <a:endParaRPr lang="en-AU" dirty="0"/>
          </a:p>
          <a:p>
            <a:r>
              <a:rPr lang="en-AU" dirty="0"/>
              <a:t>St</a:t>
            </a:r>
            <a:r>
              <a:rPr lang="en-AU" b="0" i="0" u="none" strike="noStrike" dirty="0">
                <a:effectLst/>
              </a:rPr>
              <a:t>eps:</a:t>
            </a:r>
          </a:p>
          <a:p>
            <a:pPr lvl="1"/>
            <a:r>
              <a:rPr lang="en-AU" b="0" i="0" u="none" strike="noStrike" dirty="0">
                <a:effectLst/>
              </a:rPr>
              <a:t>Initial array size: 13 elements </a:t>
            </a:r>
          </a:p>
          <a:p>
            <a:pPr lvl="1"/>
            <a:r>
              <a:rPr lang="en-AU" b="0" i="0" u="none" strike="noStrike" dirty="0">
                <a:effectLst/>
              </a:rPr>
              <a:t>First division: 6 elements (either left or right half) </a:t>
            </a:r>
          </a:p>
          <a:p>
            <a:pPr lvl="1"/>
            <a:r>
              <a:rPr lang="en-AU" b="0" i="0" u="none" strike="noStrike" dirty="0">
                <a:effectLst/>
              </a:rPr>
              <a:t>Second division: 3 elements </a:t>
            </a:r>
          </a:p>
          <a:p>
            <a:pPr lvl="1"/>
            <a:r>
              <a:rPr lang="en-AU" b="0" i="0" u="none" strike="noStrike" dirty="0">
                <a:effectLst/>
              </a:rPr>
              <a:t>Third division: 1 element</a:t>
            </a:r>
          </a:p>
          <a:p>
            <a:pPr>
              <a:buFont typeface="Symbol" pitchFamily="2" charset="2"/>
              <a:buChar char="Þ"/>
            </a:pPr>
            <a:r>
              <a:rPr lang="en-AU" b="0" i="0" u="none" strike="noStrike" dirty="0">
                <a:effectLst/>
              </a:rPr>
              <a:t> The largest number of key comparisons: 4</a:t>
            </a:r>
          </a:p>
          <a:p>
            <a:pPr marL="0" indent="0">
              <a:buNone/>
            </a:pPr>
            <a:endParaRPr lang="en-AU" b="0" i="0" u="none" strike="noStrike" dirty="0">
              <a:effectLst/>
            </a:endParaRPr>
          </a:p>
        </p:txBody>
      </p:sp>
    </p:spTree>
    <p:extLst>
      <p:ext uri="{BB962C8B-B14F-4D97-AF65-F5344CB8AC3E}">
        <p14:creationId xmlns:p14="http://schemas.microsoft.com/office/powerpoint/2010/main" val="13073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Write an algorithm pseudocode to divide a binary search tree into two trees, one tree with key &lt; K and the other tree with keys ≥ K, where K is any key in the tree.</a:t>
            </a:r>
          </a:p>
          <a:p>
            <a:r>
              <a:rPr lang="en-AU" b="0" i="0" u="none" strike="noStrike" dirty="0">
                <a:effectLst/>
              </a:rPr>
              <a:t>Write an algorithm pseudocode to merge two binary search trees into one without inserting one node at a time from one tree into another. </a:t>
            </a:r>
          </a:p>
          <a:p>
            <a:r>
              <a:rPr lang="en-AU" b="0"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0" i="0" u="none" strike="noStrike" dirty="0" err="1">
                <a:effectLst/>
              </a:rPr>
              <a:t>ℎ</a:t>
            </a:r>
            <a:r>
              <a:rPr lang="en-AU" b="0" i="0" u="none" strike="noStrike" dirty="0">
                <a:effectLst/>
              </a:rPr>
              <a:t>), where </a:t>
            </a:r>
            <a:r>
              <a:rPr lang="en-AU" b="0" i="0" u="none" strike="noStrike" dirty="0" err="1">
                <a:effectLst/>
              </a:rPr>
              <a:t>ℎ</a:t>
            </a:r>
            <a:r>
              <a:rPr lang="en-AU" b="0" i="0" u="none" strike="noStrike" dirty="0">
                <a:effectLst/>
              </a:rPr>
              <a:t> is the maximal height of the two trees.</a:t>
            </a:r>
          </a:p>
          <a:p>
            <a:r>
              <a:rPr lang="en-AU" b="0"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endParaRPr lang="en-US" dirty="0">
              <a:solidFill>
                <a:srgbClr val="FF0000"/>
              </a:solidFill>
            </a:endParaRPr>
          </a:p>
        </p:txBody>
      </p:sp>
    </p:spTree>
    <p:extLst>
      <p:ext uri="{BB962C8B-B14F-4D97-AF65-F5344CB8AC3E}">
        <p14:creationId xmlns:p14="http://schemas.microsoft.com/office/powerpoint/2010/main" val="1936121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994031" y="3429000"/>
            <a:ext cx="680126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&lt; K =&gt; the root belongs to the left tree (no need to search in left tree) =&gt; continue the process with the right subtree.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&gt;= K =&gt; the root belongs to the right tree (no need to search in right tree) =&gt; continue the process with the left subtree.</a:t>
            </a:r>
          </a:p>
        </p:txBody>
      </p:sp>
    </p:spTree>
    <p:extLst>
      <p:ext uri="{BB962C8B-B14F-4D97-AF65-F5344CB8AC3E}">
        <p14:creationId xmlns:p14="http://schemas.microsoft.com/office/powerpoint/2010/main" val="419151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783015" y="3429000"/>
            <a:ext cx="701228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1: Root = 50 &lt; </a:t>
            </a:r>
            <a:r>
              <a:rPr lang="en-US" sz="2400" b="1" dirty="0">
                <a:latin typeface="Times New Roman" panose="02020603050405020304" pitchFamily="18" charset="0"/>
                <a:cs typeface="Times New Roman" panose="02020603050405020304" pitchFamily="18" charset="0"/>
              </a:rPr>
              <a:t>55 (key)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2: Go to right tree (left tree with root=50 &lt;55).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Root=70 &gt;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3: Go to left tree (right tree with root=70 &gt; 55)</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 = 54 &lt;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4: Insert 54 to the left tree with root=50</a:t>
            </a:r>
          </a:p>
        </p:txBody>
      </p:sp>
    </p:spTree>
    <p:extLst>
      <p:ext uri="{BB962C8B-B14F-4D97-AF65-F5344CB8AC3E}">
        <p14:creationId xmlns:p14="http://schemas.microsoft.com/office/powerpoint/2010/main" val="1420749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97950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604182"/>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429000"/>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429000"/>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429000"/>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429000"/>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604182"/>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780296" y="1422063"/>
            <a:ext cx="662898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(root, K):</a:t>
            </a:r>
          </a:p>
          <a:p>
            <a:r>
              <a:rPr lang="en-US" sz="2400" dirty="0">
                <a:latin typeface="Times New Roman" panose="02020603050405020304" pitchFamily="18" charset="0"/>
                <a:cs typeface="Times New Roman" panose="02020603050405020304" pitchFamily="18" charset="0"/>
              </a:rPr>
              <a:t>    if root is None:</a:t>
            </a:r>
          </a:p>
          <a:p>
            <a:r>
              <a:rPr lang="en-US" sz="2400" dirty="0">
                <a:latin typeface="Times New Roman" panose="02020603050405020304" pitchFamily="18" charset="0"/>
                <a:cs typeface="Times New Roman" panose="02020603050405020304" pitchFamily="18" charset="0"/>
              </a:rPr>
              <a:t>        return None,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root.val</a:t>
            </a:r>
            <a:r>
              <a:rPr lang="en-US" sz="2400" dirty="0">
                <a:latin typeface="Times New Roman" panose="02020603050405020304" pitchFamily="18" charset="0"/>
                <a:cs typeface="Times New Roman" panose="02020603050405020304" pitchFamily="18" charset="0"/>
              </a:rPr>
              <a:t> &lt;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root,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root</a:t>
            </a:r>
          </a:p>
        </p:txBody>
      </p:sp>
    </p:spTree>
    <p:extLst>
      <p:ext uri="{BB962C8B-B14F-4D97-AF65-F5344CB8AC3E}">
        <p14:creationId xmlns:p14="http://schemas.microsoft.com/office/powerpoint/2010/main" val="3247238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60150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226181"/>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050999"/>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050999"/>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050999"/>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050999"/>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226181"/>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4524315"/>
          </a:xfrm>
          <a:prstGeom prst="rect">
            <a:avLst/>
          </a:prstGeom>
          <a:noFill/>
        </p:spPr>
        <p:txBody>
          <a:bodyPr wrap="square">
            <a:sp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Starting at the root (50), compare the value with K (55). Since 50 &lt; 55, we will move to the right subtree. </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70. Compare its value with K (55). Since 70 &gt; 55, we will move to the left subtree.</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54. Compare its value with K (55). Since 54 &lt; 55, we will move to the right subtree. However, there is no right subtree, so we have reached the end of our search. </a:t>
            </a:r>
          </a:p>
          <a:p>
            <a:pPr marL="457200" indent="-457200">
              <a:buAutoNum type="arabicPeriod"/>
            </a:pPr>
            <a:r>
              <a:rPr lang="en-US" sz="2400" dirty="0">
                <a:latin typeface="Times New Roman" panose="02020603050405020304" pitchFamily="18" charset="0"/>
                <a:cs typeface="Times New Roman" panose="02020603050405020304" pitchFamily="18" charset="0"/>
              </a:rPr>
              <a:t>From node 54, we will return (None, None) since there are no left or right subtrees. </a:t>
            </a:r>
          </a:p>
        </p:txBody>
      </p:sp>
      <p:sp>
        <p:nvSpPr>
          <p:cNvPr id="3" name="TextBox 2">
            <a:extLst>
              <a:ext uri="{FF2B5EF4-FFF2-40B4-BE49-F238E27FC236}">
                <a16:creationId xmlns:a16="http://schemas.microsoft.com/office/drawing/2014/main" id="{38D80AFE-E530-4755-FAD3-438BBC076FCA}"/>
              </a:ext>
            </a:extLst>
          </p:cNvPr>
          <p:cNvSpPr txBox="1"/>
          <p:nvPr/>
        </p:nvSpPr>
        <p:spPr>
          <a:xfrm>
            <a:off x="2592470" y="13438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29B16F89-9B0E-FB79-4815-17973219C909}"/>
              </a:ext>
            </a:extLst>
          </p:cNvPr>
          <p:cNvSpPr txBox="1"/>
          <p:nvPr/>
        </p:nvSpPr>
        <p:spPr>
          <a:xfrm>
            <a:off x="3075165" y="2223282"/>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2</a:t>
            </a:r>
          </a:p>
        </p:txBody>
      </p:sp>
      <p:sp>
        <p:nvSpPr>
          <p:cNvPr id="19" name="TextBox 18">
            <a:extLst>
              <a:ext uri="{FF2B5EF4-FFF2-40B4-BE49-F238E27FC236}">
                <a16:creationId xmlns:a16="http://schemas.microsoft.com/office/drawing/2014/main" id="{1BEDC21F-4109-FCCF-8A28-2F284EFCEAFF}"/>
              </a:ext>
            </a:extLst>
          </p:cNvPr>
          <p:cNvSpPr txBox="1"/>
          <p:nvPr/>
        </p:nvSpPr>
        <p:spPr>
          <a:xfrm>
            <a:off x="2556890" y="41861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3</a:t>
            </a:r>
          </a:p>
        </p:txBody>
      </p:sp>
      <p:sp>
        <p:nvSpPr>
          <p:cNvPr id="20" name="TextBox 19">
            <a:extLst>
              <a:ext uri="{FF2B5EF4-FFF2-40B4-BE49-F238E27FC236}">
                <a16:creationId xmlns:a16="http://schemas.microsoft.com/office/drawing/2014/main" id="{1427D0AD-9400-741C-B36E-7EFC87802980}"/>
              </a:ext>
            </a:extLst>
          </p:cNvPr>
          <p:cNvSpPr txBox="1"/>
          <p:nvPr/>
        </p:nvSpPr>
        <p:spPr>
          <a:xfrm>
            <a:off x="2417548" y="3012050"/>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777673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2308324"/>
          </a:xfrm>
          <a:prstGeom prst="rect">
            <a:avLst/>
          </a:prstGeom>
          <a:noFill/>
        </p:spPr>
        <p:txBody>
          <a:bodyPr wrap="square">
            <a:spAutoFit/>
          </a:bodyPr>
          <a:lstStyle/>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70, we set its left child to be the second element of the returned tuple (None), resulting in the right tree:</a:t>
            </a:r>
          </a:p>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50, we set its right child to be the first element of the returned tuple (70), resulting in the left tree:</a:t>
            </a:r>
          </a:p>
        </p:txBody>
      </p:sp>
      <p:sp>
        <p:nvSpPr>
          <p:cNvPr id="22" name="Oval 21">
            <a:extLst>
              <a:ext uri="{FF2B5EF4-FFF2-40B4-BE49-F238E27FC236}">
                <a16:creationId xmlns:a16="http://schemas.microsoft.com/office/drawing/2014/main" id="{9D616F00-2EC9-BD9E-0F1B-F9799C6CF8AF}"/>
              </a:ext>
            </a:extLst>
          </p:cNvPr>
          <p:cNvSpPr/>
          <p:nvPr/>
        </p:nvSpPr>
        <p:spPr>
          <a:xfrm>
            <a:off x="1224622" y="130116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23" name="Oval 22">
            <a:extLst>
              <a:ext uri="{FF2B5EF4-FFF2-40B4-BE49-F238E27FC236}">
                <a16:creationId xmlns:a16="http://schemas.microsoft.com/office/drawing/2014/main" id="{65D44FD0-7B7F-87CD-C6F4-BE37AF402667}"/>
              </a:ext>
            </a:extLst>
          </p:cNvPr>
          <p:cNvSpPr/>
          <p:nvPr/>
        </p:nvSpPr>
        <p:spPr>
          <a:xfrm>
            <a:off x="2365558" y="206839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cxnSp>
        <p:nvCxnSpPr>
          <p:cNvPr id="24" name="Straight Arrow Connector 23">
            <a:extLst>
              <a:ext uri="{FF2B5EF4-FFF2-40B4-BE49-F238E27FC236}">
                <a16:creationId xmlns:a16="http://schemas.microsoft.com/office/drawing/2014/main" id="{BA0541FA-0469-CC2B-24F7-E7F6C25E637A}"/>
              </a:ext>
            </a:extLst>
          </p:cNvPr>
          <p:cNvCxnSpPr>
            <a:cxnSpLocks/>
            <a:stCxn id="22" idx="5"/>
            <a:endCxn id="23" idx="1"/>
          </p:cNvCxnSpPr>
          <p:nvPr/>
        </p:nvCxnSpPr>
        <p:spPr>
          <a:xfrm>
            <a:off x="1757816" y="1834356"/>
            <a:ext cx="699224" cy="32552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5A52F2A9-7921-E0D4-78A7-B38E341315BB}"/>
              </a:ext>
            </a:extLst>
          </p:cNvPr>
          <p:cNvSpPr txBox="1"/>
          <p:nvPr/>
        </p:nvSpPr>
        <p:spPr>
          <a:xfrm>
            <a:off x="2015383" y="1504356"/>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5</a:t>
            </a:r>
          </a:p>
        </p:txBody>
      </p:sp>
      <p:sp>
        <p:nvSpPr>
          <p:cNvPr id="21" name="Oval 20">
            <a:extLst>
              <a:ext uri="{FF2B5EF4-FFF2-40B4-BE49-F238E27FC236}">
                <a16:creationId xmlns:a16="http://schemas.microsoft.com/office/drawing/2014/main" id="{E3A73281-8409-A2E4-FCC3-BEC94C0D977B}"/>
              </a:ext>
            </a:extLst>
          </p:cNvPr>
          <p:cNvSpPr/>
          <p:nvPr/>
        </p:nvSpPr>
        <p:spPr>
          <a:xfrm>
            <a:off x="1869843" y="339370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6" name="Oval 25">
            <a:extLst>
              <a:ext uri="{FF2B5EF4-FFF2-40B4-BE49-F238E27FC236}">
                <a16:creationId xmlns:a16="http://schemas.microsoft.com/office/drawing/2014/main" id="{CA1D0D08-49E0-70BB-91BA-7A76BBAD7F24}"/>
              </a:ext>
            </a:extLst>
          </p:cNvPr>
          <p:cNvSpPr/>
          <p:nvPr/>
        </p:nvSpPr>
        <p:spPr>
          <a:xfrm>
            <a:off x="1328278"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28" name="Oval 27">
            <a:extLst>
              <a:ext uri="{FF2B5EF4-FFF2-40B4-BE49-F238E27FC236}">
                <a16:creationId xmlns:a16="http://schemas.microsoft.com/office/drawing/2014/main" id="{889E5760-A28C-FF10-941C-474EA53F62FF}"/>
              </a:ext>
            </a:extLst>
          </p:cNvPr>
          <p:cNvSpPr/>
          <p:nvPr/>
        </p:nvSpPr>
        <p:spPr>
          <a:xfrm>
            <a:off x="1597699"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29" name="Oval 28">
            <a:extLst>
              <a:ext uri="{FF2B5EF4-FFF2-40B4-BE49-F238E27FC236}">
                <a16:creationId xmlns:a16="http://schemas.microsoft.com/office/drawing/2014/main" id="{48B9ACA0-3E26-314E-8447-F6BD2DF502DE}"/>
              </a:ext>
            </a:extLst>
          </p:cNvPr>
          <p:cNvSpPr/>
          <p:nvPr/>
        </p:nvSpPr>
        <p:spPr>
          <a:xfrm>
            <a:off x="715957"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D81ECCE2-0DE8-CA00-9CAC-2278C1D326D3}"/>
              </a:ext>
            </a:extLst>
          </p:cNvPr>
          <p:cNvSpPr/>
          <p:nvPr/>
        </p:nvSpPr>
        <p:spPr>
          <a:xfrm>
            <a:off x="2454197"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32" name="Straight Arrow Connector 31">
            <a:extLst>
              <a:ext uri="{FF2B5EF4-FFF2-40B4-BE49-F238E27FC236}">
                <a16:creationId xmlns:a16="http://schemas.microsoft.com/office/drawing/2014/main" id="{196011C4-DBDE-0D44-E388-437837289A5A}"/>
              </a:ext>
            </a:extLst>
          </p:cNvPr>
          <p:cNvCxnSpPr>
            <a:cxnSpLocks/>
            <a:stCxn id="21" idx="4"/>
            <a:endCxn id="26" idx="0"/>
          </p:cNvCxnSpPr>
          <p:nvPr/>
        </p:nvCxnSpPr>
        <p:spPr>
          <a:xfrm flipH="1">
            <a:off x="1640616" y="4018383"/>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36D019DF-2E30-2988-ABA9-69F33A106EEC}"/>
              </a:ext>
            </a:extLst>
          </p:cNvPr>
          <p:cNvCxnSpPr>
            <a:cxnSpLocks/>
            <a:stCxn id="26" idx="4"/>
            <a:endCxn id="29" idx="0"/>
          </p:cNvCxnSpPr>
          <p:nvPr/>
        </p:nvCxnSpPr>
        <p:spPr>
          <a:xfrm flipH="1">
            <a:off x="1028295" y="4843201"/>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855C55F8-888C-3541-6E87-0B70491B30C3}"/>
              </a:ext>
            </a:extLst>
          </p:cNvPr>
          <p:cNvCxnSpPr>
            <a:cxnSpLocks/>
            <a:stCxn id="26" idx="4"/>
            <a:endCxn id="28" idx="0"/>
          </p:cNvCxnSpPr>
          <p:nvPr/>
        </p:nvCxnSpPr>
        <p:spPr>
          <a:xfrm>
            <a:off x="1640616" y="4843201"/>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6953CE8E-4098-2D20-E69E-FABC2D7A3BB7}"/>
              </a:ext>
            </a:extLst>
          </p:cNvPr>
          <p:cNvCxnSpPr>
            <a:cxnSpLocks/>
            <a:stCxn id="21" idx="4"/>
            <a:endCxn id="31" idx="0"/>
          </p:cNvCxnSpPr>
          <p:nvPr/>
        </p:nvCxnSpPr>
        <p:spPr>
          <a:xfrm>
            <a:off x="2182181" y="4018383"/>
            <a:ext cx="584354"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A3C9E0C-E795-3FCF-9E12-1ED7CFD50579}"/>
              </a:ext>
            </a:extLst>
          </p:cNvPr>
          <p:cNvSpPr txBox="1"/>
          <p:nvPr/>
        </p:nvSpPr>
        <p:spPr>
          <a:xfrm>
            <a:off x="2454197" y="3737200"/>
            <a:ext cx="447398"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766830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967046" cy="4703763"/>
          </a:xfrm>
        </p:spPr>
        <p:txBody>
          <a:bodyPr>
            <a:normAutofit lnSpcReduction="10000"/>
          </a:bodyPr>
          <a:lstStyle/>
          <a:p>
            <a:pPr marL="0" indent="0">
              <a:buNone/>
            </a:pPr>
            <a:r>
              <a:rPr lang="en-AU" b="1" i="0" u="none" strike="noStrike" dirty="0">
                <a:effectLst/>
              </a:rPr>
              <a:t>Write an algorithm pseudocode to merge two binary search trees into one without inserting one node at a time from one tree into another. </a:t>
            </a:r>
          </a:p>
          <a:p>
            <a:pPr marL="0" indent="0" algn="l">
              <a:buNone/>
            </a:pPr>
            <a:r>
              <a:rPr lang="en-AU" sz="2800" i="0" u="none" strike="noStrike" dirty="0">
                <a:effectLst/>
                <a:latin typeface="Times New Roman" panose="02020603050405020304" pitchFamily="18" charset="0"/>
                <a:cs typeface="Times New Roman" panose="02020603050405020304" pitchFamily="18" charset="0"/>
              </a:rPr>
              <a:t>Algorithm Pseudocode:</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Perform in-order traversal on both trees to obtain two sorted arrays.</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Merge the two sorted arrays into a single sorted array.</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Construct a balanced binary search tree from the merged sorted array.</a:t>
            </a:r>
          </a:p>
          <a:p>
            <a:pPr marL="0" indent="0">
              <a:buNone/>
            </a:pPr>
            <a:endParaRPr lang="en-AU" b="0" i="0" u="none" strike="noStrike" dirty="0">
              <a:effectLst/>
            </a:endParaRPr>
          </a:p>
        </p:txBody>
      </p:sp>
      <p:sp>
        <p:nvSpPr>
          <p:cNvPr id="21" name="TextBox 20">
            <a:extLst>
              <a:ext uri="{FF2B5EF4-FFF2-40B4-BE49-F238E27FC236}">
                <a16:creationId xmlns:a16="http://schemas.microsoft.com/office/drawing/2014/main" id="{06514C45-6D0C-8D9C-67B4-3EA23C9785C7}"/>
              </a:ext>
            </a:extLst>
          </p:cNvPr>
          <p:cNvSpPr txBox="1"/>
          <p:nvPr/>
        </p:nvSpPr>
        <p:spPr>
          <a:xfrm>
            <a:off x="6576646" y="1473200"/>
            <a:ext cx="5073161" cy="3046988"/>
          </a:xfrm>
          <a:prstGeom prst="rect">
            <a:avLst/>
          </a:prstGeom>
          <a:noFill/>
          <a:ln w="12700">
            <a:solidFill>
              <a:schemeClr val="accent1">
                <a:shade val="50000"/>
              </a:schemeClr>
            </a:solidFill>
          </a:ln>
        </p:spPr>
        <p:txBody>
          <a:bodyPr wrap="square">
            <a:spAutoFit/>
          </a:bodyPr>
          <a:lstStyle/>
          <a:p>
            <a:r>
              <a:rPr lang="en-US" sz="2400" b="1" dirty="0">
                <a:latin typeface="Times New Roman" panose="02020603050405020304" pitchFamily="18" charset="0"/>
                <a:cs typeface="Times New Roman" panose="02020603050405020304" pitchFamily="18" charset="0"/>
              </a:rPr>
              <a:t>function </a:t>
            </a:r>
            <a:r>
              <a:rPr lang="en-US" sz="2400" b="1" dirty="0" err="1">
                <a:latin typeface="Times New Roman" panose="02020603050405020304" pitchFamily="18" charset="0"/>
                <a:cs typeface="Times New Roman" panose="02020603050405020304" pitchFamily="18" charset="0"/>
              </a:rPr>
              <a:t>merge_trees</a:t>
            </a:r>
            <a:r>
              <a:rPr lang="en-US" sz="2400" b="1" dirty="0">
                <a:latin typeface="Times New Roman" panose="02020603050405020304" pitchFamily="18" charset="0"/>
                <a:cs typeface="Times New Roman" panose="02020603050405020304" pitchFamily="18" charset="0"/>
              </a:rPr>
              <a:t>(tree1, tree2):</a:t>
            </a:r>
          </a:p>
          <a:p>
            <a:r>
              <a:rPr lang="en-US" sz="2400" dirty="0">
                <a:latin typeface="Times New Roman" panose="02020603050405020304" pitchFamily="18" charset="0"/>
                <a:cs typeface="Times New Roman" panose="02020603050405020304" pitchFamily="18" charset="0"/>
              </a:rPr>
              <a:t>  array1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(tree1)</a:t>
            </a:r>
          </a:p>
          <a:p>
            <a:r>
              <a:rPr lang="en-US" sz="2400" dirty="0">
                <a:latin typeface="Times New Roman" panose="02020603050405020304" pitchFamily="18" charset="0"/>
                <a:cs typeface="Times New Roman" panose="02020603050405020304" pitchFamily="18" charset="0"/>
              </a:rPr>
              <a:t>  array2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merge_sorted_arrays</a:t>
            </a:r>
            <a:r>
              <a:rPr lang="en-US" sz="2400" dirty="0">
                <a:latin typeface="Times New Roman" panose="02020603050405020304" pitchFamily="18" charset="0"/>
                <a:cs typeface="Times New Roman" panose="02020603050405020304" pitchFamily="18" charset="0"/>
              </a:rPr>
              <a:t>(array1, array2)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build_balanced_bst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 </a:t>
            </a:r>
            <a:r>
              <a:rPr lang="en-US" sz="2400" b="1" dirty="0" err="1">
                <a:latin typeface="Times New Roman" panose="02020603050405020304" pitchFamily="18" charset="0"/>
                <a:cs typeface="Times New Roman" panose="02020603050405020304" pitchFamily="18" charset="0"/>
              </a:rPr>
              <a:t>merged_tree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613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1" i="0" u="none" strike="noStrike" dirty="0" err="1">
                <a:effectLst/>
              </a:rPr>
              <a:t>ℎ</a:t>
            </a:r>
            <a:r>
              <a:rPr lang="en-AU" b="1" i="0" u="none" strike="noStrike" dirty="0">
                <a:effectLst/>
              </a:rPr>
              <a:t>), where </a:t>
            </a:r>
            <a:r>
              <a:rPr lang="en-AU" b="1" i="0" u="none" strike="noStrike" dirty="0" err="1">
                <a:effectLst/>
              </a:rPr>
              <a:t>ℎ</a:t>
            </a:r>
            <a:r>
              <a:rPr lang="en-AU" b="1" i="0" u="none" strike="noStrike" dirty="0">
                <a:effectLst/>
              </a:rPr>
              <a:t> is the maximal height of the two trees.</a:t>
            </a:r>
          </a:p>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Tree>
    <p:extLst>
      <p:ext uri="{BB962C8B-B14F-4D97-AF65-F5344CB8AC3E}">
        <p14:creationId xmlns:p14="http://schemas.microsoft.com/office/powerpoint/2010/main" val="2556331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87815" cy="4703763"/>
          </a:xfrm>
        </p:spPr>
        <p:txBody>
          <a:bodyPr>
            <a:normAutofit/>
          </a:bodyPr>
          <a:lstStyle/>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
        <p:nvSpPr>
          <p:cNvPr id="7" name="Oval 6">
            <a:extLst>
              <a:ext uri="{FF2B5EF4-FFF2-40B4-BE49-F238E27FC236}">
                <a16:creationId xmlns:a16="http://schemas.microsoft.com/office/drawing/2014/main" id="{5D0F25B8-9AF9-3746-5E28-319B76378ACA}"/>
              </a:ext>
            </a:extLst>
          </p:cNvPr>
          <p:cNvSpPr/>
          <p:nvPr/>
        </p:nvSpPr>
        <p:spPr>
          <a:xfrm>
            <a:off x="6824087" y="6599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8" name="Oval 7">
            <a:extLst>
              <a:ext uri="{FF2B5EF4-FFF2-40B4-BE49-F238E27FC236}">
                <a16:creationId xmlns:a16="http://schemas.microsoft.com/office/drawing/2014/main" id="{C1C2C6F9-94CD-57F6-7364-DDCEAE0F2D01}"/>
              </a:ext>
            </a:extLst>
          </p:cNvPr>
          <p:cNvSpPr/>
          <p:nvPr/>
        </p:nvSpPr>
        <p:spPr>
          <a:xfrm>
            <a:off x="7297195"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9" name="Oval 8">
            <a:extLst>
              <a:ext uri="{FF2B5EF4-FFF2-40B4-BE49-F238E27FC236}">
                <a16:creationId xmlns:a16="http://schemas.microsoft.com/office/drawing/2014/main" id="{DFC0AC3E-733B-7816-BD9A-B808BD927242}"/>
              </a:ext>
            </a:extLst>
          </p:cNvPr>
          <p:cNvSpPr/>
          <p:nvPr/>
        </p:nvSpPr>
        <p:spPr>
          <a:xfrm>
            <a:off x="6415453"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10" name="Straight Arrow Connector 9">
            <a:extLst>
              <a:ext uri="{FF2B5EF4-FFF2-40B4-BE49-F238E27FC236}">
                <a16:creationId xmlns:a16="http://schemas.microsoft.com/office/drawing/2014/main" id="{23E69C9E-0870-721F-C632-21AAB652FFEF}"/>
              </a:ext>
            </a:extLst>
          </p:cNvPr>
          <p:cNvCxnSpPr>
            <a:cxnSpLocks/>
            <a:stCxn id="7" idx="4"/>
            <a:endCxn id="9" idx="0"/>
          </p:cNvCxnSpPr>
          <p:nvPr/>
        </p:nvCxnSpPr>
        <p:spPr>
          <a:xfrm flipH="1">
            <a:off x="6727791" y="690668"/>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58DAB92B-55AF-2876-92DE-FD0B06312EC7}"/>
              </a:ext>
            </a:extLst>
          </p:cNvPr>
          <p:cNvCxnSpPr>
            <a:cxnSpLocks/>
            <a:stCxn id="7" idx="4"/>
            <a:endCxn id="8" idx="0"/>
          </p:cNvCxnSpPr>
          <p:nvPr/>
        </p:nvCxnSpPr>
        <p:spPr>
          <a:xfrm>
            <a:off x="7136425" y="690668"/>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A4FBF7C6-5E5F-368A-C2CD-E9E7CEC7ED8B}"/>
              </a:ext>
            </a:extLst>
          </p:cNvPr>
          <p:cNvSpPr/>
          <p:nvPr/>
        </p:nvSpPr>
        <p:spPr>
          <a:xfrm>
            <a:off x="9208060" y="213325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2" name="Oval 21">
            <a:extLst>
              <a:ext uri="{FF2B5EF4-FFF2-40B4-BE49-F238E27FC236}">
                <a16:creationId xmlns:a16="http://schemas.microsoft.com/office/drawing/2014/main" id="{F84BDE0D-DD8E-C188-F752-EF9DBAD787C8}"/>
              </a:ext>
            </a:extLst>
          </p:cNvPr>
          <p:cNvSpPr/>
          <p:nvPr/>
        </p:nvSpPr>
        <p:spPr>
          <a:xfrm>
            <a:off x="9681168"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23" name="Oval 22">
            <a:extLst>
              <a:ext uri="{FF2B5EF4-FFF2-40B4-BE49-F238E27FC236}">
                <a16:creationId xmlns:a16="http://schemas.microsoft.com/office/drawing/2014/main" id="{EE3FA805-E6AC-E2A9-B4BD-01B5101E5FFD}"/>
              </a:ext>
            </a:extLst>
          </p:cNvPr>
          <p:cNvSpPr/>
          <p:nvPr/>
        </p:nvSpPr>
        <p:spPr>
          <a:xfrm>
            <a:off x="8799426"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24" name="Straight Arrow Connector 23">
            <a:extLst>
              <a:ext uri="{FF2B5EF4-FFF2-40B4-BE49-F238E27FC236}">
                <a16:creationId xmlns:a16="http://schemas.microsoft.com/office/drawing/2014/main" id="{16C411FA-104F-0C2E-2AA9-4EBB9D45CCD1}"/>
              </a:ext>
            </a:extLst>
          </p:cNvPr>
          <p:cNvCxnSpPr>
            <a:cxnSpLocks/>
            <a:stCxn id="21" idx="4"/>
            <a:endCxn id="23" idx="0"/>
          </p:cNvCxnSpPr>
          <p:nvPr/>
        </p:nvCxnSpPr>
        <p:spPr>
          <a:xfrm flipH="1">
            <a:off x="9111764" y="2757932"/>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0E81F92-3FDE-D544-EF60-C4DC99751EDD}"/>
              </a:ext>
            </a:extLst>
          </p:cNvPr>
          <p:cNvCxnSpPr>
            <a:cxnSpLocks/>
            <a:stCxn id="21" idx="4"/>
            <a:endCxn id="22" idx="0"/>
          </p:cNvCxnSpPr>
          <p:nvPr/>
        </p:nvCxnSpPr>
        <p:spPr>
          <a:xfrm>
            <a:off x="9520398" y="2757932"/>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E8DB39A9-05B5-4378-93C4-72942DA01E87}"/>
              </a:ext>
            </a:extLst>
          </p:cNvPr>
          <p:cNvSpPr txBox="1"/>
          <p:nvPr/>
        </p:nvSpPr>
        <p:spPr>
          <a:xfrm>
            <a:off x="7870996" y="146864"/>
            <a:ext cx="2465196"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largest node in Tree 1:</a:t>
            </a:r>
          </a:p>
          <a:p>
            <a:pPr algn="l"/>
            <a:r>
              <a:rPr lang="en-AU" sz="2400" b="1" i="0" u="none" strike="noStrike" dirty="0">
                <a:effectLst/>
                <a:latin typeface="Times New Roman" panose="02020603050405020304" pitchFamily="18" charset="0"/>
                <a:cs typeface="Times New Roman" panose="02020603050405020304" pitchFamily="18" charset="0"/>
              </a:rPr>
              <a:t>Largest node: 30</a:t>
            </a:r>
          </a:p>
        </p:txBody>
      </p:sp>
      <p:sp>
        <p:nvSpPr>
          <p:cNvPr id="29" name="TextBox 28">
            <a:extLst>
              <a:ext uri="{FF2B5EF4-FFF2-40B4-BE49-F238E27FC236}">
                <a16:creationId xmlns:a16="http://schemas.microsoft.com/office/drawing/2014/main" id="{99AD11C7-FBB8-A0E7-E351-7B92BD3AFD03}"/>
              </a:ext>
            </a:extLst>
          </p:cNvPr>
          <p:cNvSpPr txBox="1"/>
          <p:nvPr/>
        </p:nvSpPr>
        <p:spPr>
          <a:xfrm>
            <a:off x="6434714" y="2255477"/>
            <a:ext cx="2712222"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smallest node in Tree 2:</a:t>
            </a:r>
          </a:p>
          <a:p>
            <a:pPr algn="l"/>
            <a:r>
              <a:rPr lang="en-AU" sz="2400" b="1" i="0" u="none" strike="noStrike" dirty="0">
                <a:effectLst/>
                <a:latin typeface="Times New Roman" panose="02020603050405020304" pitchFamily="18" charset="0"/>
                <a:cs typeface="Times New Roman" panose="02020603050405020304" pitchFamily="18" charset="0"/>
              </a:rPr>
              <a:t>Smallest node: 40</a:t>
            </a:r>
          </a:p>
        </p:txBody>
      </p:sp>
      <p:sp>
        <p:nvSpPr>
          <p:cNvPr id="30" name="Oval 29">
            <a:extLst>
              <a:ext uri="{FF2B5EF4-FFF2-40B4-BE49-F238E27FC236}">
                <a16:creationId xmlns:a16="http://schemas.microsoft.com/office/drawing/2014/main" id="{6B3AA6DD-3D9F-625B-EA3A-6236A1F95F26}"/>
              </a:ext>
            </a:extLst>
          </p:cNvPr>
          <p:cNvSpPr/>
          <p:nvPr/>
        </p:nvSpPr>
        <p:spPr>
          <a:xfrm>
            <a:off x="6824087" y="393754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1CD5AB06-04E9-21FE-11DB-3E58948559D6}"/>
              </a:ext>
            </a:extLst>
          </p:cNvPr>
          <p:cNvSpPr/>
          <p:nvPr/>
        </p:nvSpPr>
        <p:spPr>
          <a:xfrm>
            <a:off x="7297195"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32" name="Oval 31">
            <a:extLst>
              <a:ext uri="{FF2B5EF4-FFF2-40B4-BE49-F238E27FC236}">
                <a16:creationId xmlns:a16="http://schemas.microsoft.com/office/drawing/2014/main" id="{D53CDED8-7FF6-EBDF-16B4-43F68AE7237A}"/>
              </a:ext>
            </a:extLst>
          </p:cNvPr>
          <p:cNvSpPr/>
          <p:nvPr/>
        </p:nvSpPr>
        <p:spPr>
          <a:xfrm>
            <a:off x="6415453"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33" name="Straight Arrow Connector 32">
            <a:extLst>
              <a:ext uri="{FF2B5EF4-FFF2-40B4-BE49-F238E27FC236}">
                <a16:creationId xmlns:a16="http://schemas.microsoft.com/office/drawing/2014/main" id="{E49CBB7A-B629-5E91-5FE7-710B00D748D4}"/>
              </a:ext>
            </a:extLst>
          </p:cNvPr>
          <p:cNvCxnSpPr>
            <a:cxnSpLocks/>
            <a:stCxn id="30" idx="4"/>
            <a:endCxn id="32" idx="0"/>
          </p:cNvCxnSpPr>
          <p:nvPr/>
        </p:nvCxnSpPr>
        <p:spPr>
          <a:xfrm flipH="1">
            <a:off x="6727791" y="4562225"/>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AA7FA2A1-D2D2-C93D-715C-BD9A8AD6BE08}"/>
              </a:ext>
            </a:extLst>
          </p:cNvPr>
          <p:cNvCxnSpPr>
            <a:cxnSpLocks/>
            <a:stCxn id="30" idx="4"/>
            <a:endCxn id="31" idx="0"/>
          </p:cNvCxnSpPr>
          <p:nvPr/>
        </p:nvCxnSpPr>
        <p:spPr>
          <a:xfrm>
            <a:off x="7136425" y="4562225"/>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1FDD09C-0098-81B2-76F3-4A3CC9E7737E}"/>
              </a:ext>
            </a:extLst>
          </p:cNvPr>
          <p:cNvSpPr/>
          <p:nvPr/>
        </p:nvSpPr>
        <p:spPr>
          <a:xfrm>
            <a:off x="9192153" y="587635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45" name="Oval 44">
            <a:extLst>
              <a:ext uri="{FF2B5EF4-FFF2-40B4-BE49-F238E27FC236}">
                <a16:creationId xmlns:a16="http://schemas.microsoft.com/office/drawing/2014/main" id="{7FF5F831-3DFA-93A7-0649-AD114886AE33}"/>
              </a:ext>
            </a:extLst>
          </p:cNvPr>
          <p:cNvSpPr/>
          <p:nvPr/>
        </p:nvSpPr>
        <p:spPr>
          <a:xfrm>
            <a:off x="10553917" y="59267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46" name="Oval 45">
            <a:extLst>
              <a:ext uri="{FF2B5EF4-FFF2-40B4-BE49-F238E27FC236}">
                <a16:creationId xmlns:a16="http://schemas.microsoft.com/office/drawing/2014/main" id="{61CAB6E1-BA48-F44D-756C-571D6EBAB212}"/>
              </a:ext>
            </a:extLst>
          </p:cNvPr>
          <p:cNvSpPr/>
          <p:nvPr/>
        </p:nvSpPr>
        <p:spPr>
          <a:xfrm>
            <a:off x="8178937" y="59221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47" name="Straight Arrow Connector 46">
            <a:extLst>
              <a:ext uri="{FF2B5EF4-FFF2-40B4-BE49-F238E27FC236}">
                <a16:creationId xmlns:a16="http://schemas.microsoft.com/office/drawing/2014/main" id="{C8D8694F-75EC-200D-9733-AB564A248961}"/>
              </a:ext>
            </a:extLst>
          </p:cNvPr>
          <p:cNvCxnSpPr>
            <a:cxnSpLocks/>
            <a:stCxn id="31" idx="5"/>
            <a:endCxn id="46" idx="1"/>
          </p:cNvCxnSpPr>
          <p:nvPr/>
        </p:nvCxnSpPr>
        <p:spPr>
          <a:xfrm>
            <a:off x="7830389" y="5647419"/>
            <a:ext cx="440030" cy="36616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36E83D5F-7B1F-4560-E51E-1FD33E51C552}"/>
              </a:ext>
            </a:extLst>
          </p:cNvPr>
          <p:cNvCxnSpPr>
            <a:cxnSpLocks/>
            <a:stCxn id="44" idx="5"/>
            <a:endCxn id="45" idx="2"/>
          </p:cNvCxnSpPr>
          <p:nvPr/>
        </p:nvCxnSpPr>
        <p:spPr>
          <a:xfrm flipV="1">
            <a:off x="9725347" y="6239106"/>
            <a:ext cx="828570" cy="1704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6A37AA6E-4779-D9DA-8536-DA4BA6EC6765}"/>
              </a:ext>
            </a:extLst>
          </p:cNvPr>
          <p:cNvCxnSpPr>
            <a:cxnSpLocks/>
            <a:stCxn id="46" idx="5"/>
            <a:endCxn id="44" idx="3"/>
          </p:cNvCxnSpPr>
          <p:nvPr/>
        </p:nvCxnSpPr>
        <p:spPr>
          <a:xfrm flipV="1">
            <a:off x="8712131" y="6409553"/>
            <a:ext cx="571504" cy="4574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DB60ABD5-F745-DE4B-0014-F21C851CDD0B}"/>
              </a:ext>
            </a:extLst>
          </p:cNvPr>
          <p:cNvSpPr txBox="1"/>
          <p:nvPr/>
        </p:nvSpPr>
        <p:spPr>
          <a:xfrm>
            <a:off x="9060679" y="4334505"/>
            <a:ext cx="3006965" cy="1569660"/>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Connect the largest node of Tree 1 (30) to the smallest node of Tree 2 (40)</a:t>
            </a:r>
            <a:endParaRPr lang="en-AU" sz="2400" b="1"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55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p>
          <a:p>
            <a:pPr marL="0" indent="0">
              <a:buNone/>
            </a:pPr>
            <a:r>
              <a:rPr lang="en-US" dirty="0"/>
              <a:t>If we choose the </a:t>
            </a:r>
            <a:r>
              <a:rPr lang="en-US" dirty="0" err="1"/>
              <a:t>i-th</a:t>
            </a:r>
            <a:r>
              <a:rPr lang="en-US" dirty="0"/>
              <a:t> key as the root (1 ≤ </a:t>
            </a:r>
            <a:r>
              <a:rPr lang="en-US" dirty="0" err="1"/>
              <a:t>i</a:t>
            </a:r>
            <a:r>
              <a:rPr lang="en-US" dirty="0"/>
              <a:t> ≤ n), it will divide the remaining n-1 keys into two groups:  </a:t>
            </a:r>
          </a:p>
          <a:p>
            <a:r>
              <a:rPr lang="en-US" dirty="0"/>
              <a:t>The left subtree containing the keys smaller than the root (i-1 keys)</a:t>
            </a:r>
          </a:p>
          <a:p>
            <a:r>
              <a:rPr lang="en-US" dirty="0"/>
              <a:t>The right subtree containing the keys larger than the root (n-</a:t>
            </a:r>
            <a:r>
              <a:rPr lang="en-US" dirty="0" err="1"/>
              <a:t>i</a:t>
            </a:r>
            <a:r>
              <a:rPr lang="en-US" dirty="0"/>
              <a:t> keys)</a:t>
            </a:r>
          </a:p>
          <a:p>
            <a:pPr marL="0" indent="0">
              <a:buNone/>
            </a:pPr>
            <a:r>
              <a:rPr lang="en-US" dirty="0"/>
              <a:t>The left and right subtrees can be </a:t>
            </a:r>
            <a:r>
              <a:rPr lang="en-US" b="1" dirty="0"/>
              <a:t>independently</a:t>
            </a:r>
            <a:r>
              <a:rPr lang="en-US" dirty="0"/>
              <a:t> constructed using the remaining keys.</a:t>
            </a:r>
          </a:p>
          <a:p>
            <a:pPr>
              <a:buFont typeface="Symbol" pitchFamily="2" charset="2"/>
              <a:buChar char="Þ"/>
            </a:pPr>
            <a:r>
              <a:rPr lang="en-US" dirty="0"/>
              <a:t> The total number of possible binary search trees can be calculated by multiplying the number of possible binary search trees for the left and right subtrees:</a:t>
            </a:r>
          </a:p>
          <a:p>
            <a:pPr marL="0" indent="0">
              <a:buNone/>
            </a:pPr>
            <a:r>
              <a:rPr lang="en-US" b="1" dirty="0"/>
              <a:t>   T(</a:t>
            </a:r>
            <a:r>
              <a:rPr lang="en-US" b="1" dirty="0" err="1"/>
              <a:t>i</a:t>
            </a:r>
            <a:r>
              <a:rPr lang="en-US" b="1" dirty="0"/>
              <a:t>) = T(i-1) * T(n-</a:t>
            </a:r>
            <a:r>
              <a:rPr lang="en-US" b="1" dirty="0" err="1"/>
              <a:t>i</a:t>
            </a:r>
            <a:r>
              <a:rPr lang="en-US" b="1" dirty="0"/>
              <a:t>) for </a:t>
            </a:r>
            <a:r>
              <a:rPr lang="en-US" b="1" dirty="0" err="1"/>
              <a:t>i</a:t>
            </a:r>
            <a:r>
              <a:rPr lang="en-US" b="1" dirty="0"/>
              <a:t> from 1 to n</a:t>
            </a:r>
          </a:p>
          <a:p>
            <a:pPr marL="0" indent="0">
              <a:buNone/>
            </a:pPr>
            <a:r>
              <a:rPr lang="en-US" b="1" dirty="0"/>
              <a:t>   T(0) = T(1) = 1</a:t>
            </a:r>
          </a:p>
        </p:txBody>
      </p:sp>
    </p:spTree>
    <p:extLst>
      <p:ext uri="{BB962C8B-B14F-4D97-AF65-F5344CB8AC3E}">
        <p14:creationId xmlns:p14="http://schemas.microsoft.com/office/powerpoint/2010/main" val="289468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 all the keys of this array that will require the largest number of key comparisons when searched for by binary search.</a:t>
            </a:r>
          </a:p>
          <a:p>
            <a:pPr marL="0" indent="0">
              <a:buNone/>
            </a:pPr>
            <a:r>
              <a:rPr lang="en-US" dirty="0">
                <a:hlinkClick r:id="rId3"/>
              </a:rPr>
              <a:t>https://binary-search-visualization.netlify.app</a:t>
            </a:r>
            <a:endParaRPr lang="en-US" dirty="0"/>
          </a:p>
          <a:p>
            <a:pPr marL="0" indent="0">
              <a:buNone/>
            </a:pPr>
            <a:r>
              <a:rPr lang="en-US" dirty="0"/>
              <a:t>Copy this to the link above: 3,14,27,31,39,42,55,70,74,81,85,93,98</a:t>
            </a:r>
          </a:p>
        </p:txBody>
      </p:sp>
    </p:spTree>
    <p:extLst>
      <p:ext uri="{BB962C8B-B14F-4D97-AF65-F5344CB8AC3E}">
        <p14:creationId xmlns:p14="http://schemas.microsoft.com/office/powerpoint/2010/main" val="2672824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open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1281202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open hash table.</a:t>
            </a:r>
          </a:p>
        </p:txBody>
      </p:sp>
      <p:sp>
        <p:nvSpPr>
          <p:cNvPr id="5" name="TextBox 4">
            <a:extLst>
              <a:ext uri="{FF2B5EF4-FFF2-40B4-BE49-F238E27FC236}">
                <a16:creationId xmlns:a16="http://schemas.microsoft.com/office/drawing/2014/main" id="{C67650ED-0D2F-A04C-FC26-4EDB41408CA9}"/>
              </a:ext>
            </a:extLst>
          </p:cNvPr>
          <p:cNvSpPr txBox="1"/>
          <p:nvPr/>
        </p:nvSpPr>
        <p:spPr>
          <a:xfrm>
            <a:off x="838200" y="2670919"/>
            <a:ext cx="6098720" cy="2308324"/>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Key: 30, Hash: 30 mod 11 = 8</a:t>
            </a:r>
          </a:p>
          <a:p>
            <a:pPr algn="l"/>
            <a:r>
              <a:rPr lang="en-AU" sz="2400" b="0" i="0" u="none" strike="noStrike" dirty="0">
                <a:effectLst/>
                <a:latin typeface="Times New Roman" panose="02020603050405020304" pitchFamily="18" charset="0"/>
                <a:cs typeface="Times New Roman" panose="02020603050405020304" pitchFamily="18" charset="0"/>
              </a:rPr>
              <a:t>Key: 20, Hash: 20 mod 11 = 9</a:t>
            </a:r>
          </a:p>
          <a:p>
            <a:pPr algn="l"/>
            <a:r>
              <a:rPr lang="en-AU" sz="2400" b="0" i="0" u="none" strike="noStrike" dirty="0">
                <a:effectLst/>
                <a:latin typeface="Times New Roman" panose="02020603050405020304" pitchFamily="18" charset="0"/>
                <a:cs typeface="Times New Roman" panose="02020603050405020304" pitchFamily="18" charset="0"/>
              </a:rPr>
              <a:t>Key: 56, Hash: 56 mod 11 = 1</a:t>
            </a:r>
          </a:p>
          <a:p>
            <a:pPr algn="l"/>
            <a:r>
              <a:rPr lang="en-AU" sz="2400" b="0" i="0" u="none" strike="noStrike" dirty="0">
                <a:effectLst/>
                <a:latin typeface="Times New Roman" panose="02020603050405020304" pitchFamily="18" charset="0"/>
                <a:cs typeface="Times New Roman" panose="02020603050405020304" pitchFamily="18" charset="0"/>
              </a:rPr>
              <a:t>Key: 75, Hash: 75 mod 11 = 8 =&gt; behind key 30 </a:t>
            </a:r>
          </a:p>
          <a:p>
            <a:pPr algn="l"/>
            <a:r>
              <a:rPr lang="en-AU" sz="2400" b="0" i="0" u="none" strike="noStrike" dirty="0">
                <a:effectLst/>
                <a:latin typeface="Times New Roman" panose="02020603050405020304" pitchFamily="18" charset="0"/>
                <a:cs typeface="Times New Roman" panose="02020603050405020304" pitchFamily="18" charset="0"/>
              </a:rPr>
              <a:t>Key: 31, Hash: 31 mod 11 = 9 =&gt; behind key 20</a:t>
            </a:r>
          </a:p>
          <a:p>
            <a:pPr algn="l"/>
            <a:r>
              <a:rPr lang="en-AU" sz="2400" b="0" i="0" u="none" strike="noStrike" dirty="0">
                <a:effectLst/>
                <a:latin typeface="Times New Roman" panose="02020603050405020304" pitchFamily="18" charset="0"/>
                <a:cs typeface="Times New Roman" panose="02020603050405020304" pitchFamily="18" charset="0"/>
              </a:rPr>
              <a:t>Key: 19, Hash: 19 mod 11 = 8 =&gt; behind key 75</a:t>
            </a:r>
          </a:p>
        </p:txBody>
      </p:sp>
      <p:sp>
        <p:nvSpPr>
          <p:cNvPr id="7" name="TextBox 6">
            <a:extLst>
              <a:ext uri="{FF2B5EF4-FFF2-40B4-BE49-F238E27FC236}">
                <a16:creationId xmlns:a16="http://schemas.microsoft.com/office/drawing/2014/main" id="{C94C1CFB-F385-5A1E-676B-7E50C5A77A05}"/>
              </a:ext>
            </a:extLst>
          </p:cNvPr>
          <p:cNvSpPr txBox="1"/>
          <p:nvPr/>
        </p:nvSpPr>
        <p:spPr>
          <a:xfrm>
            <a:off x="838200" y="5106016"/>
            <a:ext cx="609872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If more than one key results in the same slot, we'll add the new key to the end of the linked list at that slot.</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E91A06A-9B62-0045-35C6-638F5E76D258}"/>
              </a:ext>
            </a:extLst>
          </p:cNvPr>
          <p:cNvSpPr txBox="1"/>
          <p:nvPr/>
        </p:nvSpPr>
        <p:spPr>
          <a:xfrm>
            <a:off x="8883685" y="2256870"/>
            <a:ext cx="2792499" cy="4154984"/>
          </a:xfrm>
          <a:prstGeom prst="rect">
            <a:avLst/>
          </a:prstGeom>
          <a:noFill/>
          <a:ln w="15875">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0 -&gt; None</a:t>
            </a:r>
          </a:p>
          <a:p>
            <a:r>
              <a:rPr lang="en-US" sz="2400" dirty="0">
                <a:latin typeface="Times New Roman" panose="02020603050405020304" pitchFamily="18" charset="0"/>
                <a:cs typeface="Times New Roman" panose="02020603050405020304" pitchFamily="18" charset="0"/>
              </a:rPr>
              <a:t>1 -&gt; 56</a:t>
            </a:r>
          </a:p>
          <a:p>
            <a:r>
              <a:rPr lang="en-US" sz="2400" dirty="0">
                <a:latin typeface="Times New Roman" panose="02020603050405020304" pitchFamily="18" charset="0"/>
                <a:cs typeface="Times New Roman" panose="02020603050405020304" pitchFamily="18" charset="0"/>
              </a:rPr>
              <a:t>2 -&gt; None</a:t>
            </a:r>
          </a:p>
          <a:p>
            <a:r>
              <a:rPr lang="en-US" sz="2400" dirty="0">
                <a:latin typeface="Times New Roman" panose="02020603050405020304" pitchFamily="18" charset="0"/>
                <a:cs typeface="Times New Roman" panose="02020603050405020304" pitchFamily="18" charset="0"/>
              </a:rPr>
              <a:t>3 -&gt; None</a:t>
            </a:r>
          </a:p>
          <a:p>
            <a:r>
              <a:rPr lang="en-US" sz="2400" dirty="0">
                <a:latin typeface="Times New Roman" panose="02020603050405020304" pitchFamily="18" charset="0"/>
                <a:cs typeface="Times New Roman" panose="02020603050405020304" pitchFamily="18" charset="0"/>
              </a:rPr>
              <a:t>4 -&gt; None</a:t>
            </a:r>
          </a:p>
          <a:p>
            <a:r>
              <a:rPr lang="en-US" sz="2400" dirty="0">
                <a:latin typeface="Times New Roman" panose="02020603050405020304" pitchFamily="18" charset="0"/>
                <a:cs typeface="Times New Roman" panose="02020603050405020304" pitchFamily="18" charset="0"/>
              </a:rPr>
              <a:t>5 -&gt; None</a:t>
            </a:r>
          </a:p>
          <a:p>
            <a:r>
              <a:rPr lang="en-US" sz="2400" dirty="0">
                <a:latin typeface="Times New Roman" panose="02020603050405020304" pitchFamily="18" charset="0"/>
                <a:cs typeface="Times New Roman" panose="02020603050405020304" pitchFamily="18" charset="0"/>
              </a:rPr>
              <a:t>6 -&gt; None</a:t>
            </a:r>
          </a:p>
          <a:p>
            <a:r>
              <a:rPr lang="en-US" sz="2400" dirty="0">
                <a:latin typeface="Times New Roman" panose="02020603050405020304" pitchFamily="18" charset="0"/>
                <a:cs typeface="Times New Roman" panose="02020603050405020304" pitchFamily="18" charset="0"/>
              </a:rPr>
              <a:t>7 -&gt; None</a:t>
            </a:r>
          </a:p>
          <a:p>
            <a:r>
              <a:rPr lang="en-US" sz="2400" dirty="0">
                <a:latin typeface="Times New Roman" panose="02020603050405020304" pitchFamily="18" charset="0"/>
                <a:cs typeface="Times New Roman" panose="02020603050405020304" pitchFamily="18" charset="0"/>
              </a:rPr>
              <a:t>8 -&gt; 30 -&gt; 75 -&gt; 19</a:t>
            </a:r>
          </a:p>
          <a:p>
            <a:r>
              <a:rPr lang="en-US" sz="2400" dirty="0">
                <a:latin typeface="Times New Roman" panose="02020603050405020304" pitchFamily="18" charset="0"/>
                <a:cs typeface="Times New Roman" panose="02020603050405020304" pitchFamily="18" charset="0"/>
              </a:rPr>
              <a:t>9 -&gt; 20 -&gt; 31</a:t>
            </a:r>
          </a:p>
          <a:p>
            <a:r>
              <a:rPr lang="en-US" sz="2400" dirty="0">
                <a:latin typeface="Times New Roman" panose="02020603050405020304" pitchFamily="18" charset="0"/>
                <a:cs typeface="Times New Roman" panose="02020603050405020304" pitchFamily="18" charset="0"/>
              </a:rPr>
              <a:t>10 -&gt; None</a:t>
            </a:r>
          </a:p>
        </p:txBody>
      </p:sp>
    </p:spTree>
    <p:extLst>
      <p:ext uri="{BB962C8B-B14F-4D97-AF65-F5344CB8AC3E}">
        <p14:creationId xmlns:p14="http://schemas.microsoft.com/office/powerpoint/2010/main" val="1563913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a:p>
            <a:pPr marL="0" indent="0" algn="l">
              <a:buNone/>
            </a:pPr>
            <a:r>
              <a:rPr lang="en-AU" sz="2400" b="1" i="0" u="none" strike="noStrike" dirty="0">
                <a:effectLst/>
              </a:rPr>
              <a:t>Largest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This occurs at slot 8, which has 3 keys (30, 75, 19). Therefore, the largest number of key comparisons is 3.</a:t>
            </a:r>
          </a:p>
          <a:p>
            <a:pPr marL="0" indent="0" algn="l">
              <a:buNone/>
            </a:pPr>
            <a:r>
              <a:rPr lang="en-AU" sz="2400" b="1" i="0" u="none" strike="noStrike" dirty="0">
                <a:effectLst/>
              </a:rPr>
              <a:t>Average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To calculate this, we need to find the average number of keys in the non-empty slots.</a:t>
            </a:r>
            <a:br>
              <a:rPr lang="en-AU" sz="2400" b="0" i="0" u="none" strike="noStrike" dirty="0">
                <a:effectLst/>
              </a:rPr>
            </a:br>
            <a:r>
              <a:rPr lang="en-AU" sz="2400" b="0" i="0" u="none" strike="noStrike" dirty="0">
                <a:effectLst/>
              </a:rPr>
              <a:t>There are total of 6 keys across 3 non-empty slots, which gives an average of 6/3 = 2 comparisons per successful search.</a:t>
            </a:r>
          </a:p>
          <a:p>
            <a:pPr marL="0" indent="0">
              <a:buNone/>
            </a:pPr>
            <a:endParaRPr lang="en-AU" b="1" i="0" u="none" strike="noStrike" dirty="0">
              <a:effectLst/>
            </a:endParaRPr>
          </a:p>
        </p:txBody>
      </p:sp>
    </p:spTree>
    <p:extLst>
      <p:ext uri="{BB962C8B-B14F-4D97-AF65-F5344CB8AC3E}">
        <p14:creationId xmlns:p14="http://schemas.microsoft.com/office/powerpoint/2010/main" val="2070022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closed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873734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8060871" cy="4703763"/>
          </a:xfrm>
        </p:spPr>
        <p:txBody>
          <a:bodyPr>
            <a:normAutofit fontScale="925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closed hash table.</a:t>
            </a:r>
          </a:p>
          <a:p>
            <a:pPr marL="0" indent="0">
              <a:buNone/>
            </a:pPr>
            <a:r>
              <a:rPr lang="en-AU" dirty="0"/>
              <a:t>U</a:t>
            </a:r>
            <a:r>
              <a:rPr lang="en-AU" i="0" u="none" strike="noStrike" dirty="0">
                <a:effectLst/>
              </a:rPr>
              <a:t>se linear probing =&gt; if a collision occurs at index </a:t>
            </a:r>
            <a:r>
              <a:rPr lang="en-AU" i="0" u="none" strike="noStrike" dirty="0" err="1">
                <a:effectLst/>
              </a:rPr>
              <a:t>i</a:t>
            </a:r>
            <a:r>
              <a:rPr lang="en-AU" dirty="0"/>
              <a:t> =&gt; </a:t>
            </a:r>
            <a:r>
              <a:rPr lang="en-AU" i="0" u="none" strike="noStrike" dirty="0">
                <a:effectLst/>
              </a:rPr>
              <a:t>try the next index (i+1) until we find an empty slot.</a:t>
            </a:r>
          </a:p>
          <a:p>
            <a:pPr marL="0" indent="0">
              <a:buNone/>
            </a:pPr>
            <a:r>
              <a:rPr lang="en-AU" i="0" u="none" strike="noStrike" dirty="0">
                <a:effectLst/>
              </a:rPr>
              <a:t>h(30) = 30 mod 11 = 8 -&gt; Place 30 at index 8</a:t>
            </a:r>
          </a:p>
          <a:p>
            <a:pPr marL="0" indent="0">
              <a:buNone/>
            </a:pPr>
            <a:r>
              <a:rPr lang="en-AU" i="0" u="none" strike="noStrike" dirty="0">
                <a:effectLst/>
              </a:rPr>
              <a:t>h(20) = 20 mod 11 = 9 -&gt; Place 20 at index 9</a:t>
            </a:r>
          </a:p>
          <a:p>
            <a:pPr marL="0" indent="0">
              <a:buNone/>
            </a:pPr>
            <a:r>
              <a:rPr lang="en-AU" i="0" u="none" strike="noStrike" dirty="0">
                <a:effectLst/>
              </a:rPr>
              <a:t>h(56) = 56 mod 11 = 1 -&gt; Place 56 at index 1</a:t>
            </a:r>
          </a:p>
          <a:p>
            <a:pPr marL="0" indent="0">
              <a:buNone/>
            </a:pPr>
            <a:r>
              <a:rPr lang="en-AU" i="0" u="none" strike="noStrike" dirty="0">
                <a:effectLst/>
              </a:rPr>
              <a:t>h(75) = 75 mod 11 = 9 -&gt; collision, next available slot</a:t>
            </a:r>
          </a:p>
          <a:p>
            <a:pPr marL="0" indent="0">
              <a:buNone/>
            </a:pPr>
            <a:r>
              <a:rPr lang="en-AU" i="0" u="none" strike="noStrike" dirty="0">
                <a:effectLst/>
              </a:rPr>
              <a:t>h(31) = 31 mod 11 = 9 -&gt; collision, next available slot</a:t>
            </a:r>
          </a:p>
          <a:p>
            <a:pPr marL="0" indent="0">
              <a:buNone/>
            </a:pPr>
            <a:r>
              <a:rPr lang="en-AU" i="0" u="none" strike="noStrike" dirty="0">
                <a:effectLst/>
              </a:rPr>
              <a:t>h(19) = 19 mod 11 = 8 -&gt; collision, next available slot</a:t>
            </a:r>
          </a:p>
        </p:txBody>
      </p:sp>
      <p:sp>
        <p:nvSpPr>
          <p:cNvPr id="5" name="TextBox 4">
            <a:extLst>
              <a:ext uri="{FF2B5EF4-FFF2-40B4-BE49-F238E27FC236}">
                <a16:creationId xmlns:a16="http://schemas.microsoft.com/office/drawing/2014/main" id="{D5358ED4-317E-78AC-C4BD-3D3CC8EF2EC4}"/>
              </a:ext>
            </a:extLst>
          </p:cNvPr>
          <p:cNvSpPr txBox="1"/>
          <p:nvPr/>
        </p:nvSpPr>
        <p:spPr>
          <a:xfrm>
            <a:off x="9352189" y="1473200"/>
            <a:ext cx="2371724"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Index | Key</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1        |</a:t>
            </a:r>
          </a:p>
          <a:p>
            <a:r>
              <a:rPr lang="en-US" sz="2400" dirty="0">
                <a:latin typeface="Times New Roman" panose="02020603050405020304" pitchFamily="18" charset="0"/>
                <a:cs typeface="Times New Roman" panose="02020603050405020304" pitchFamily="18" charset="0"/>
              </a:rPr>
              <a:t>2        | 56</a:t>
            </a:r>
          </a:p>
          <a:p>
            <a:r>
              <a:rPr lang="en-US" sz="2400" dirty="0">
                <a:latin typeface="Times New Roman" panose="02020603050405020304" pitchFamily="18" charset="0"/>
                <a:cs typeface="Times New Roman" panose="02020603050405020304" pitchFamily="18" charset="0"/>
              </a:rPr>
              <a:t>3        | </a:t>
            </a:r>
          </a:p>
          <a:p>
            <a:r>
              <a:rPr lang="en-US" sz="2400" dirty="0">
                <a:latin typeface="Times New Roman" panose="02020603050405020304" pitchFamily="18" charset="0"/>
                <a:cs typeface="Times New Roman" panose="02020603050405020304" pitchFamily="18" charset="0"/>
              </a:rPr>
              <a:t>4        |</a:t>
            </a:r>
          </a:p>
          <a:p>
            <a:r>
              <a:rPr lang="en-US" sz="2400" dirty="0">
                <a:latin typeface="Times New Roman" panose="02020603050405020304" pitchFamily="18" charset="0"/>
                <a:cs typeface="Times New Roman" panose="02020603050405020304" pitchFamily="18" charset="0"/>
              </a:rPr>
              <a:t>5        |</a:t>
            </a:r>
          </a:p>
          <a:p>
            <a:r>
              <a:rPr lang="en-US" sz="2400" dirty="0">
                <a:latin typeface="Times New Roman" panose="02020603050405020304" pitchFamily="18" charset="0"/>
                <a:cs typeface="Times New Roman" panose="02020603050405020304" pitchFamily="18" charset="0"/>
              </a:rPr>
              <a:t>6        | </a:t>
            </a:r>
          </a:p>
          <a:p>
            <a:r>
              <a:rPr lang="en-US" sz="2400" dirty="0">
                <a:latin typeface="Times New Roman" panose="02020603050405020304" pitchFamily="18" charset="0"/>
                <a:cs typeface="Times New Roman" panose="02020603050405020304" pitchFamily="18" charset="0"/>
              </a:rPr>
              <a:t>7        | </a:t>
            </a:r>
          </a:p>
          <a:p>
            <a:r>
              <a:rPr lang="en-US" sz="2400" dirty="0">
                <a:latin typeface="Times New Roman" panose="02020603050405020304" pitchFamily="18" charset="0"/>
                <a:cs typeface="Times New Roman" panose="02020603050405020304" pitchFamily="18" charset="0"/>
              </a:rPr>
              <a:t>8        | 30</a:t>
            </a:r>
          </a:p>
          <a:p>
            <a:r>
              <a:rPr lang="en-US" sz="2400" dirty="0">
                <a:latin typeface="Times New Roman" panose="02020603050405020304" pitchFamily="18" charset="0"/>
                <a:cs typeface="Times New Roman" panose="02020603050405020304" pitchFamily="18" charset="0"/>
              </a:rPr>
              <a:t>9        | 20</a:t>
            </a:r>
          </a:p>
          <a:p>
            <a:r>
              <a:rPr lang="en-US" sz="2400" dirty="0">
                <a:latin typeface="Times New Roman" panose="02020603050405020304" pitchFamily="18" charset="0"/>
                <a:cs typeface="Times New Roman" panose="02020603050405020304" pitchFamily="18" charset="0"/>
              </a:rPr>
              <a:t>10      | 75</a:t>
            </a:r>
          </a:p>
          <a:p>
            <a:r>
              <a:rPr lang="en-US" sz="2400" dirty="0">
                <a:latin typeface="Times New Roman" panose="02020603050405020304" pitchFamily="18" charset="0"/>
                <a:cs typeface="Times New Roman" panose="02020603050405020304" pitchFamily="18" charset="0"/>
              </a:rPr>
              <a:t>11      | 31</a:t>
            </a:r>
          </a:p>
          <a:p>
            <a:r>
              <a:rPr lang="en-US" sz="2400" dirty="0">
                <a:latin typeface="Times New Roman" panose="02020603050405020304" pitchFamily="18" charset="0"/>
                <a:cs typeface="Times New Roman" panose="02020603050405020304" pitchFamily="18" charset="0"/>
              </a:rPr>
              <a:t>12      | 19</a:t>
            </a:r>
          </a:p>
        </p:txBody>
      </p:sp>
    </p:spTree>
    <p:extLst>
      <p:ext uri="{BB962C8B-B14F-4D97-AF65-F5344CB8AC3E}">
        <p14:creationId xmlns:p14="http://schemas.microsoft.com/office/powerpoint/2010/main" val="3162215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 </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0000" lnSpcReduction="2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p>
          <a:p>
            <a:r>
              <a:rPr lang="en-AU" b="1" dirty="0"/>
              <a:t>F</a:t>
            </a:r>
            <a:r>
              <a:rPr lang="en-AU" b="1" i="0" u="none" strike="noStrike" dirty="0">
                <a:effectLst/>
              </a:rPr>
              <a:t>ind the largest number of key comparisons in a successful search in this table. </a:t>
            </a:r>
            <a:endParaRPr lang="en-AU" b="1" dirty="0"/>
          </a:p>
          <a:p>
            <a:r>
              <a:rPr lang="en-AU" b="1" dirty="0"/>
              <a:t>F</a:t>
            </a:r>
            <a:r>
              <a:rPr lang="en-AU" b="1" i="0" u="none" strike="noStrike" dirty="0">
                <a:effectLst/>
              </a:rPr>
              <a:t>ind the average number of key comparisons in a successful search in this table.</a:t>
            </a:r>
            <a:endParaRPr lang="en-US" b="1" i="0" u="none" strike="noStrike" dirty="0">
              <a:solidFill>
                <a:srgbClr val="FF0000"/>
              </a:solidFill>
              <a:effectLst/>
            </a:endParaRPr>
          </a:p>
          <a:p>
            <a:pPr marL="0" indent="0">
              <a:buNone/>
            </a:pPr>
            <a:r>
              <a:rPr lang="en-AU" b="0" i="0" u="none" strike="noStrike" dirty="0">
                <a:effectLst/>
              </a:rPr>
              <a:t>Largest number of key comparisons in a successful search:</a:t>
            </a:r>
          </a:p>
          <a:p>
            <a:r>
              <a:rPr lang="en-AU" b="0" i="0" u="none" strike="noStrike" dirty="0">
                <a:effectLst/>
              </a:rPr>
              <a:t>56 is at index 1: 1 comparison.</a:t>
            </a:r>
          </a:p>
          <a:p>
            <a:r>
              <a:rPr lang="en-AU" b="0" i="0" u="none" strike="noStrike" dirty="0">
                <a:effectLst/>
              </a:rPr>
              <a:t>30 is at index 8: 1 comparison.</a:t>
            </a:r>
          </a:p>
          <a:p>
            <a:r>
              <a:rPr lang="en-AU" b="0" i="0" u="none" strike="noStrike" dirty="0">
                <a:effectLst/>
              </a:rPr>
              <a:t>20 is at index 9: 1 comparison.</a:t>
            </a:r>
          </a:p>
          <a:p>
            <a:r>
              <a:rPr lang="en-AU" b="0" i="0" u="none" strike="noStrike" dirty="0">
                <a:effectLst/>
              </a:rPr>
              <a:t>75 is at index 10: 2 comparisons (collisions with 20).</a:t>
            </a:r>
          </a:p>
          <a:p>
            <a:r>
              <a:rPr lang="en-AU" b="0" i="0" u="none" strike="noStrike" dirty="0">
                <a:effectLst/>
              </a:rPr>
              <a:t>31 is at index 11: 3 comparisons (collisions with 20 and 75).</a:t>
            </a:r>
          </a:p>
          <a:p>
            <a:r>
              <a:rPr lang="en-AU" b="0" i="0" u="none" strike="noStrike" dirty="0">
                <a:effectLst/>
              </a:rPr>
              <a:t>19 is at index 12: 3 comparisons (collisions with 30 and 20).</a:t>
            </a:r>
          </a:p>
          <a:p>
            <a:pPr>
              <a:buFont typeface="Symbol" pitchFamily="2" charset="2"/>
              <a:buChar char="Þ"/>
            </a:pPr>
            <a:r>
              <a:rPr lang="en-AU" b="0" i="0" u="none" strike="noStrike" dirty="0">
                <a:effectLst/>
              </a:rPr>
              <a:t> </a:t>
            </a:r>
            <a:r>
              <a:rPr lang="en-AU" b="1" i="0" u="none" strike="noStrike" dirty="0">
                <a:effectLst/>
              </a:rPr>
              <a:t>Largest number of key comparisons in a successful search is 3 (for 31 and 19).</a:t>
            </a:r>
          </a:p>
          <a:p>
            <a:pPr>
              <a:buFont typeface="Symbol" pitchFamily="2" charset="2"/>
              <a:buChar char="Þ"/>
            </a:pPr>
            <a:r>
              <a:rPr lang="en-AU" b="1" i="0" u="none" strike="noStrike" dirty="0">
                <a:effectLst/>
              </a:rPr>
              <a:t> Average key comparisons = Total key comparisons / Number of input values </a:t>
            </a:r>
            <a:br>
              <a:rPr lang="en-AU" b="1" i="0" u="none" strike="noStrike" dirty="0">
                <a:effectLst/>
              </a:rPr>
            </a:br>
            <a:br>
              <a:rPr lang="en-AU" b="1" i="0" u="none" strike="noStrike" dirty="0">
                <a:effectLst/>
              </a:rPr>
            </a:br>
            <a:r>
              <a:rPr lang="en-AU" b="1" i="0" u="none" strike="noStrike" dirty="0">
                <a:effectLst/>
              </a:rPr>
              <a:t>  = 11 / 6 ≈1.83</a:t>
            </a:r>
          </a:p>
          <a:p>
            <a:pPr marL="0" indent="0">
              <a:buNone/>
            </a:pPr>
            <a:endParaRPr lang="en-AU" b="0" i="0" u="none" strike="noStrike" dirty="0">
              <a:effectLst/>
            </a:endParaRPr>
          </a:p>
        </p:txBody>
      </p:sp>
    </p:spTree>
    <p:extLst>
      <p:ext uri="{BB962C8B-B14F-4D97-AF65-F5344CB8AC3E}">
        <p14:creationId xmlns:p14="http://schemas.microsoft.com/office/powerpoint/2010/main" val="474444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Why is it not a good idea for a hash function to depend on just one letter (say, the first one) of a natural-language word?</a:t>
            </a:r>
          </a:p>
          <a:p>
            <a:r>
              <a:rPr lang="en-AU" b="0" i="0" u="none" strike="noStrike" dirty="0">
                <a:effectLst/>
              </a:rPr>
              <a:t>Find the probability of all n keys being hashed to the same cell of a hash table of size m if the hash function distributes keys evenly among all the cells of the table</a:t>
            </a:r>
            <a:endParaRPr lang="en-US" dirty="0">
              <a:solidFill>
                <a:srgbClr val="FF0000"/>
              </a:solidFill>
            </a:endParaRPr>
          </a:p>
        </p:txBody>
      </p:sp>
    </p:spTree>
    <p:extLst>
      <p:ext uri="{BB962C8B-B14F-4D97-AF65-F5344CB8AC3E}">
        <p14:creationId xmlns:p14="http://schemas.microsoft.com/office/powerpoint/2010/main" val="4272249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Why is it not a good idea for a hash function to depend on just one letter (say, the first one) of a natural-language word?</a:t>
            </a:r>
          </a:p>
          <a:p>
            <a:r>
              <a:rPr lang="en-AU" b="0" i="0" u="none" strike="noStrike" dirty="0">
                <a:effectLst/>
              </a:rPr>
              <a:t>Loss of information: ignores the rest of the characters</a:t>
            </a:r>
          </a:p>
          <a:p>
            <a:r>
              <a:rPr lang="en-AU" b="0" i="0" u="none" strike="noStrike" dirty="0">
                <a:effectLst/>
              </a:rPr>
              <a:t>Increased collisions/Poor performance: encounter more collisions because many words share the same first letter =&gt; Higher time complexity for search, insertion, and deletion operations, which defeats the purpose of using a hash table for efficient access to data.</a:t>
            </a:r>
          </a:p>
          <a:p>
            <a:pPr>
              <a:buFont typeface="Symbol" pitchFamily="2" charset="2"/>
              <a:buChar char="Þ"/>
            </a:pPr>
            <a:endParaRPr lang="en-AU" b="0" i="0" u="none" strike="noStrike" dirty="0">
              <a:effectLst/>
            </a:endParaRPr>
          </a:p>
          <a:p>
            <a:endParaRPr lang="en-AU" b="0" i="0" u="none" strike="noStrike" dirty="0">
              <a:effectLst/>
            </a:endParaRPr>
          </a:p>
        </p:txBody>
      </p:sp>
    </p:spTree>
    <p:extLst>
      <p:ext uri="{BB962C8B-B14F-4D97-AF65-F5344CB8AC3E}">
        <p14:creationId xmlns:p14="http://schemas.microsoft.com/office/powerpoint/2010/main" val="245589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Find the probability of all n keys being hashed to the same cell of a hash table of size m if the hash function distributes keys evenly among all the cells of the table</a:t>
                </a:r>
              </a:p>
              <a:p>
                <a:r>
                  <a:rPr lang="en-US" dirty="0"/>
                  <a:t>The probability of a key being hashed to any particular cell is </a:t>
                </a:r>
                <a14:m>
                  <m:oMath xmlns:m="http://schemas.openxmlformats.org/officeDocument/2006/math">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𝒎</m:t>
                        </m:r>
                      </m:den>
                    </m:f>
                  </m:oMath>
                </a14:m>
                <a:r>
                  <a:rPr lang="en-US" dirty="0"/>
                  <a:t>.</a:t>
                </a:r>
              </a:p>
              <a:p>
                <a:r>
                  <a:rPr lang="en-US" dirty="0"/>
                  <a:t>The first key can be placed in any of the m cells without any restriction =&gt; only consider the placement of the remaining (n - 1) keys.</a:t>
                </a:r>
              </a:p>
              <a:p>
                <a:pPr marL="0" indent="0">
                  <a:buNone/>
                </a:pPr>
                <a:r>
                  <a:rPr lang="en-US" dirty="0"/>
                  <a:t>The probability of all n keys being hashed to the same cell of a hash table of size m is:</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𝑚</m:t>
                                  </m:r>
                                </m:den>
                              </m:f>
                            </m:e>
                          </m:d>
                        </m:e>
                        <m:sup>
                          <m:r>
                            <a:rPr lang="en-US" i="1" dirty="0" smtClean="0">
                              <a:latin typeface="Cambria Math" panose="02040503050406030204" pitchFamily="18" charset="0"/>
                            </a:rPr>
                            <m:t>𝑛</m:t>
                          </m:r>
                          <m:r>
                            <a:rPr lang="en-US" i="1" dirty="0" smtClean="0">
                              <a:latin typeface="Cambria Math" panose="02040503050406030204" pitchFamily="18" charset="0"/>
                            </a:rPr>
                            <m:t>−1</m:t>
                          </m:r>
                        </m:sup>
                      </m:sSup>
                    </m:oMath>
                  </m:oMathPara>
                </a14:m>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3504"/>
                </a:stretch>
              </a:blipFill>
            </p:spPr>
            <p:txBody>
              <a:bodyPr/>
              <a:lstStyle/>
              <a:p>
                <a:r>
                  <a:rPr lang="en-US">
                    <a:noFill/>
                  </a:rPr>
                  <a:t> </a:t>
                </a:r>
              </a:p>
            </p:txBody>
          </p:sp>
        </mc:Fallback>
      </mc:AlternateContent>
    </p:spTree>
    <p:extLst>
      <p:ext uri="{BB962C8B-B14F-4D97-AF65-F5344CB8AC3E}">
        <p14:creationId xmlns:p14="http://schemas.microsoft.com/office/powerpoint/2010/main" val="702948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Answer the following questions for the separate-chaining version of hashing.</a:t>
            </a:r>
          </a:p>
          <a:p>
            <a:pPr lvl="1"/>
            <a:r>
              <a:rPr lang="en-AU" b="0" i="0" u="none" strike="noStrike" dirty="0">
                <a:effectLst/>
              </a:rPr>
              <a:t>Where would you insert keys if you knew that all the keys in the dictionary are distinct? Which dictionary operations, if any, would benefit from this modification?</a:t>
            </a:r>
          </a:p>
          <a:p>
            <a:pPr lvl="1"/>
            <a:r>
              <a:rPr lang="en-AU" b="0" i="0" u="none" strike="noStrike" dirty="0">
                <a:effectLst/>
              </a:rPr>
              <a:t>We could keep keys of the same linked list sorted. Which of the dictionary operations would benefit from this modification? How could we take advantage of this if all the keys stored in the entire table need to be sorted?</a:t>
            </a:r>
            <a:endParaRPr lang="en-US" dirty="0"/>
          </a:p>
        </p:txBody>
      </p:sp>
    </p:spTree>
    <p:extLst>
      <p:ext uri="{BB962C8B-B14F-4D97-AF65-F5344CB8AC3E}">
        <p14:creationId xmlns:p14="http://schemas.microsoft.com/office/powerpoint/2010/main" val="281783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the average number of key comparisons made by binary search in a successful search in this array. Assume that each key is searched for with the same probability.</a:t>
            </a:r>
          </a:p>
          <a:p>
            <a:pPr marL="0" indent="0">
              <a:buNone/>
            </a:pPr>
            <a:endParaRPr lang="en-US" dirty="0"/>
          </a:p>
          <a:p>
            <a:pPr>
              <a:buFont typeface="Symbol" pitchFamily="2" charset="2"/>
              <a:buChar char="Þ"/>
            </a:pPr>
            <a:endParaRPr lang="en-US" dirty="0"/>
          </a:p>
          <a:p>
            <a:pPr marL="0" indent="0">
              <a:buNone/>
            </a:pPr>
            <a:endParaRPr lang="en-US" dirty="0"/>
          </a:p>
        </p:txBody>
      </p:sp>
    </p:spTree>
    <p:extLst>
      <p:ext uri="{BB962C8B-B14F-4D97-AF65-F5344CB8AC3E}">
        <p14:creationId xmlns:p14="http://schemas.microsoft.com/office/powerpoint/2010/main" val="14756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Where would you insert keys if you knew that all the keys in the dictionary are distinct? Which dictionary operations, if any, would benefit from this modification?</a:t>
            </a:r>
          </a:p>
          <a:p>
            <a:r>
              <a:rPr lang="en-AU" dirty="0"/>
              <a:t>S</a:t>
            </a:r>
            <a:r>
              <a:rPr lang="en-AU" i="0" u="none" strike="noStrike" dirty="0">
                <a:effectLst/>
              </a:rPr>
              <a:t>imply insert new keys at the beginning of the linked list for each hash table index. This approach is efficient because you don't need to search for the key's position within the list or check for duplicates. </a:t>
            </a:r>
          </a:p>
          <a:p>
            <a:r>
              <a:rPr lang="en-AU" i="0" u="none" strike="noStrike" dirty="0">
                <a:effectLst/>
              </a:rPr>
              <a:t>The primary dictionary operations that would benefit from this modification are</a:t>
            </a:r>
          </a:p>
          <a:p>
            <a:pPr lvl="1"/>
            <a:r>
              <a:rPr lang="en-AU" b="1" dirty="0"/>
              <a:t>I</a:t>
            </a:r>
            <a:r>
              <a:rPr lang="en-AU" b="1" i="0" u="none" strike="noStrike" dirty="0">
                <a:effectLst/>
              </a:rPr>
              <a:t>nsert</a:t>
            </a:r>
            <a:r>
              <a:rPr lang="en-AU" i="0" u="none" strike="noStrike" dirty="0">
                <a:effectLst/>
              </a:rPr>
              <a:t>: Inserting a new key would require constant time complexity O(1), as you only need to add the key at the beginning of the linked list without checking for duplicates. </a:t>
            </a:r>
            <a:endParaRPr lang="en-AU" dirty="0"/>
          </a:p>
          <a:p>
            <a:pPr lvl="1"/>
            <a:r>
              <a:rPr lang="en-AU" b="1" i="0" u="none" strike="noStrike" dirty="0">
                <a:effectLst/>
              </a:rPr>
              <a:t>Search</a:t>
            </a:r>
            <a:r>
              <a:rPr lang="en-AU" i="0" u="none" strike="noStrike" dirty="0">
                <a:effectLst/>
              </a:rPr>
              <a:t>: Searching for a key would remain with the same average time complexity O(n/m) (n: number of keys, m: size of the hash table), but the worst-case time complexity remains O(n) in the case of an imbalanced hash table.</a:t>
            </a:r>
          </a:p>
        </p:txBody>
      </p:sp>
    </p:spTree>
    <p:extLst>
      <p:ext uri="{BB962C8B-B14F-4D97-AF65-F5344CB8AC3E}">
        <p14:creationId xmlns:p14="http://schemas.microsoft.com/office/powerpoint/2010/main" val="1868741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We could keep keys of the same linked list sorted. Which of the dictionary operations would benefit from this modification?</a:t>
            </a:r>
          </a:p>
          <a:p>
            <a:pPr marL="0" indent="0">
              <a:buNone/>
            </a:pPr>
            <a:r>
              <a:rPr lang="en-US" dirty="0"/>
              <a:t>Keeping keys of the same linked list sorted within each hash table index can benefit the search and delete operations:</a:t>
            </a:r>
          </a:p>
          <a:p>
            <a:pPr lvl="1"/>
            <a:r>
              <a:rPr lang="en-US" b="1" dirty="0"/>
              <a:t>Search</a:t>
            </a:r>
            <a:r>
              <a:rPr lang="en-US" dirty="0"/>
              <a:t>: When the keys within the linked list are sorted, searching for a key can be more efficient, as you can stop the search as soon as you find a key greater than the target key. This can result in faster search times in some cases, although the average case time complexity remains the same.</a:t>
            </a:r>
          </a:p>
          <a:p>
            <a:pPr lvl="1"/>
            <a:r>
              <a:rPr lang="en-US" b="1" dirty="0"/>
              <a:t>Delete</a:t>
            </a:r>
            <a:r>
              <a:rPr lang="en-US" dirty="0"/>
              <a:t>: Deleting a key can also be more efficient, as the search for the key to delete will benefit from the sorted list in the same way as the search operation.</a:t>
            </a:r>
          </a:p>
        </p:txBody>
      </p:sp>
    </p:spTree>
    <p:extLst>
      <p:ext uri="{BB962C8B-B14F-4D97-AF65-F5344CB8AC3E}">
        <p14:creationId xmlns:p14="http://schemas.microsoft.com/office/powerpoint/2010/main" val="322868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How could we take advantage of this if all the keys stored in the entire table need to be sorted?</a:t>
            </a:r>
          </a:p>
          <a:p>
            <a:r>
              <a:rPr lang="en-AU" i="0" u="none" strike="noStrike" dirty="0">
                <a:effectLst/>
              </a:rPr>
              <a:t>Iterate through the hash table indices and traverse each linked list in order. </a:t>
            </a:r>
          </a:p>
          <a:p>
            <a:r>
              <a:rPr lang="en-AU" i="0" u="none" strike="noStrike" dirty="0">
                <a:effectLst/>
              </a:rPr>
              <a:t>For each index, retrieve the sorted keys from the linked list and merge them into the final sorted list. </a:t>
            </a:r>
          </a:p>
          <a:p>
            <a:r>
              <a:rPr lang="en-AU" i="0" u="none" strike="noStrike" dirty="0">
                <a:effectLst/>
              </a:rPr>
              <a:t>This can be done efficiently by using a merge-like algorithm similar to the one used in merge sort, resulting in a time complexity of O(n) for merging all sorted linked lists from the hash table.</a:t>
            </a:r>
          </a:p>
        </p:txBody>
      </p:sp>
    </p:spTree>
    <p:extLst>
      <p:ext uri="{BB962C8B-B14F-4D97-AF65-F5344CB8AC3E}">
        <p14:creationId xmlns:p14="http://schemas.microsoft.com/office/powerpoint/2010/main" val="364570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effectLst/>
              </a:rPr>
              <a:t>Explain how to use hashing to check whether all elements of a list are distinct. What is the time efficiency of this application? Compare its efficiency with that of the brute-force algorithm and of the </a:t>
            </a:r>
            <a:r>
              <a:rPr lang="en-AU" b="0" i="0" u="none" strike="noStrike" dirty="0" err="1">
                <a:effectLst/>
              </a:rPr>
              <a:t>presorting</a:t>
            </a:r>
            <a:r>
              <a:rPr lang="en-AU" b="0" i="0" u="none" strike="noStrike" dirty="0">
                <a:effectLst/>
              </a:rPr>
              <a:t>-based algorithm.</a:t>
            </a:r>
            <a:endParaRPr lang="en-US" dirty="0"/>
          </a:p>
        </p:txBody>
      </p:sp>
    </p:spTree>
    <p:extLst>
      <p:ext uri="{BB962C8B-B14F-4D97-AF65-F5344CB8AC3E}">
        <p14:creationId xmlns:p14="http://schemas.microsoft.com/office/powerpoint/2010/main" val="1391441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0" i="0" u="none" strike="noStrike" dirty="0">
                <a:effectLst/>
              </a:rPr>
              <a:t>Algorithm:</a:t>
            </a:r>
          </a:p>
          <a:p>
            <a:r>
              <a:rPr lang="en-AU" dirty="0"/>
              <a:t>C</a:t>
            </a:r>
            <a:r>
              <a:rPr lang="en-AU" b="0" i="0" u="none" strike="noStrike" dirty="0">
                <a:effectLst/>
              </a:rPr>
              <a:t>reate a hash table where each entry is a linked list. </a:t>
            </a:r>
          </a:p>
          <a:p>
            <a:r>
              <a:rPr lang="en-AU" dirty="0"/>
              <a:t>I</a:t>
            </a:r>
            <a:r>
              <a:rPr lang="en-AU" b="0" i="0" u="none" strike="noStrike" dirty="0">
                <a:effectLst/>
              </a:rPr>
              <a:t>terate through the elements of the list, compute their hash values</a:t>
            </a:r>
          </a:p>
          <a:p>
            <a:pPr lvl="1"/>
            <a:r>
              <a:rPr lang="en-AU" b="0" i="0" u="none" strike="noStrike" dirty="0">
                <a:effectLst/>
              </a:rPr>
              <a:t>If an element is found in the linked list (bucket) =&gt; not distinct</a:t>
            </a:r>
          </a:p>
          <a:p>
            <a:pPr lvl="1"/>
            <a:r>
              <a:rPr lang="en-AU" b="0" i="0" u="none" strike="noStrike" dirty="0">
                <a:effectLst/>
              </a:rPr>
              <a:t>If it's not =&gt; add the element to the bucket and continue. </a:t>
            </a:r>
          </a:p>
          <a:p>
            <a:pPr lvl="1"/>
            <a:r>
              <a:rPr lang="en-AU" b="0" i="0" u="none" strike="noStrike" dirty="0">
                <a:effectLst/>
              </a:rPr>
              <a:t>If reach the end of the list =&gt; all elements are distinct.</a:t>
            </a:r>
          </a:p>
          <a:p>
            <a:pPr marL="0" indent="0">
              <a:buNone/>
            </a:pPr>
            <a:r>
              <a:rPr lang="en-US" dirty="0"/>
              <a:t>Time efficiency:</a:t>
            </a:r>
          </a:p>
          <a:p>
            <a:r>
              <a:rPr lang="en-US" b="1" dirty="0"/>
              <a:t>Average case:</a:t>
            </a:r>
            <a:r>
              <a:rPr lang="en-US" dirty="0"/>
              <a:t> when the hash table is well-distributed, the time complexity is </a:t>
            </a:r>
            <a:r>
              <a:rPr lang="en-US" b="1" dirty="0"/>
              <a:t>O(n)</a:t>
            </a:r>
          </a:p>
          <a:p>
            <a:r>
              <a:rPr lang="en-US" b="1" dirty="0"/>
              <a:t>Worst case:</a:t>
            </a:r>
            <a:r>
              <a:rPr lang="en-US" dirty="0"/>
              <a:t> where all values share the same hash value and are placed into the same bucket, the time complexity is </a:t>
            </a:r>
            <a:r>
              <a:rPr lang="en-US" b="1" dirty="0"/>
              <a:t>O(n^2)</a:t>
            </a:r>
            <a:r>
              <a:rPr lang="en-US" dirty="0"/>
              <a:t>.</a:t>
            </a:r>
          </a:p>
        </p:txBody>
      </p:sp>
    </p:spTree>
    <p:extLst>
      <p:ext uri="{BB962C8B-B14F-4D97-AF65-F5344CB8AC3E}">
        <p14:creationId xmlns:p14="http://schemas.microsoft.com/office/powerpoint/2010/main" val="3783420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Brute-force algorithm</a:t>
            </a:r>
            <a:r>
              <a:rPr lang="en-US" dirty="0"/>
              <a:t>: The brute-force approach involves comparing each element with every other element in the list, which takes </a:t>
            </a:r>
            <a:r>
              <a:rPr lang="en-US" b="1" dirty="0"/>
              <a:t>O(n^2)</a:t>
            </a:r>
            <a:r>
              <a:rPr lang="en-US" dirty="0"/>
              <a:t> time. </a:t>
            </a:r>
          </a:p>
          <a:p>
            <a:r>
              <a:rPr lang="en-US" b="1" dirty="0"/>
              <a:t>Presorting-based algorithm</a:t>
            </a:r>
            <a:r>
              <a:rPr lang="en-US" dirty="0"/>
              <a:t>: By sorting the list first (O(</a:t>
            </a:r>
            <a:r>
              <a:rPr lang="en-US" dirty="0" err="1"/>
              <a:t>nlogn</a:t>
            </a:r>
            <a:r>
              <a:rPr lang="en-US" dirty="0"/>
              <a:t>)) and then checking for adjacent equal elements (O(n)), you can determine if all elements are distinct. The overall time complexity of this approach is </a:t>
            </a:r>
            <a:r>
              <a:rPr lang="en-US" b="1" dirty="0"/>
              <a:t>O(</a:t>
            </a:r>
            <a:r>
              <a:rPr lang="en-US" b="1" dirty="0" err="1"/>
              <a:t>nlogn</a:t>
            </a:r>
            <a:r>
              <a:rPr lang="en-US" b="1" dirty="0"/>
              <a:t>)</a:t>
            </a:r>
            <a:r>
              <a:rPr lang="en-US" dirty="0"/>
              <a:t>.</a:t>
            </a:r>
          </a:p>
          <a:p>
            <a:r>
              <a:rPr lang="en-US" b="1" dirty="0"/>
              <a:t>Our algorithm:</a:t>
            </a:r>
          </a:p>
          <a:p>
            <a:pPr lvl="1"/>
            <a:r>
              <a:rPr lang="en-US" b="1" dirty="0"/>
              <a:t>Best case/Average case: O(n)</a:t>
            </a:r>
          </a:p>
          <a:p>
            <a:pPr lvl="1"/>
            <a:r>
              <a:rPr lang="en-US" b="1" dirty="0"/>
              <a:t>Worst case: O(n^2)</a:t>
            </a:r>
          </a:p>
        </p:txBody>
      </p:sp>
    </p:spTree>
    <p:extLst>
      <p:ext uri="{BB962C8B-B14F-4D97-AF65-F5344CB8AC3E}">
        <p14:creationId xmlns:p14="http://schemas.microsoft.com/office/powerpoint/2010/main" val="1735145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Draw an AVL tree of height 3 that has the minimum number of nodes.</a:t>
            </a:r>
          </a:p>
          <a:p>
            <a:r>
              <a:rPr lang="en-AU" b="0" i="0" u="none" strike="noStrike" dirty="0">
                <a:effectLst/>
              </a:rPr>
              <a:t>Draw an AVL tree of height 4 that has the minimum number of nodes.</a:t>
            </a:r>
          </a:p>
          <a:p>
            <a:r>
              <a:rPr lang="en-AU" b="0" i="0" u="none" strike="noStrike" dirty="0">
                <a:effectLst/>
              </a:rPr>
              <a:t>Minimum number of nodes in a tree with height </a:t>
            </a:r>
            <a:r>
              <a:rPr lang="en-AU" b="0" i="0" u="none" strike="noStrike" dirty="0" err="1">
                <a:effectLst/>
              </a:rPr>
              <a:t>ℎ</a:t>
            </a:r>
            <a:r>
              <a:rPr lang="en-AU" b="0" i="0" u="none" strike="noStrike" dirty="0">
                <a:effectLst/>
              </a:rPr>
              <a:t> can be represented as: N(</a:t>
            </a:r>
            <a:r>
              <a:rPr lang="en-AU" b="0" i="0" u="none" strike="noStrike" dirty="0" err="1">
                <a:effectLst/>
              </a:rPr>
              <a:t>ℎ</a:t>
            </a:r>
            <a:r>
              <a:rPr lang="en-AU" b="0" i="0" u="none" strike="noStrike" dirty="0">
                <a:effectLst/>
              </a:rPr>
              <a:t>) = N(</a:t>
            </a:r>
            <a:r>
              <a:rPr lang="en-AU" b="0" i="0" u="none" strike="noStrike" dirty="0" err="1">
                <a:effectLst/>
              </a:rPr>
              <a:t>ℎ</a:t>
            </a:r>
            <a:r>
              <a:rPr lang="en-AU" b="0" i="0" u="none" strike="noStrike" dirty="0">
                <a:effectLst/>
              </a:rPr>
              <a:t> − 1) + N(</a:t>
            </a:r>
            <a:r>
              <a:rPr lang="en-AU" b="0" i="0" u="none" strike="noStrike" dirty="0" err="1">
                <a:effectLst/>
              </a:rPr>
              <a:t>ℎ</a:t>
            </a:r>
            <a:r>
              <a:rPr lang="en-AU" b="0" i="0" u="none" strike="noStrike" dirty="0">
                <a:effectLst/>
              </a:rPr>
              <a:t> − 2) + 1 for n &gt; 2 where N(0) = 1 and N(1) = 2. [Hint: First, check out the solution for the previous questions D and E. Let </a:t>
            </a:r>
            <a:r>
              <a:rPr lang="en-AU" b="0" i="0" u="none" strike="noStrike" dirty="0" err="1">
                <a:effectLst/>
              </a:rPr>
              <a:t>ℎ</a:t>
            </a:r>
            <a:r>
              <a:rPr lang="en-AU" b="0" i="0" u="none" strike="noStrike" dirty="0">
                <a:effectLst/>
              </a:rPr>
              <a:t> be the height and let N(</a:t>
            </a:r>
            <a:r>
              <a:rPr lang="en-AU" b="0" i="0" u="none" strike="noStrike" dirty="0" err="1">
                <a:effectLst/>
              </a:rPr>
              <a:t>ℎ</a:t>
            </a:r>
            <a:r>
              <a:rPr lang="en-AU" b="0" i="0" u="none" strike="noStrike" dirty="0">
                <a:effectLst/>
              </a:rPr>
              <a:t>) be this minimum number of nodes. Then N(0) = 1, i.e., a tree with just a root, N(1) = 2, i.e., a root node and one child.]</a:t>
            </a:r>
          </a:p>
          <a:p>
            <a:r>
              <a:rPr lang="en-AU" b="0" i="0" u="none" strike="noStrike" dirty="0">
                <a:effectLst/>
              </a:rPr>
              <a:t>If there are n nodes in AVL tree, minimum height of AVL tree is [</a:t>
            </a:r>
            <a:r>
              <a:rPr lang="en-AU" b="0" i="0" u="none" strike="noStrike" dirty="0" err="1">
                <a:effectLst/>
              </a:rPr>
              <a:t>logn</a:t>
            </a:r>
            <a:r>
              <a:rPr lang="en-AU" b="0" i="0" u="none" strike="noStrike" dirty="0">
                <a:effectLst/>
              </a:rPr>
              <a:t>].</a:t>
            </a:r>
            <a:endParaRPr lang="en-US" dirty="0"/>
          </a:p>
        </p:txBody>
      </p:sp>
    </p:spTree>
    <p:extLst>
      <p:ext uri="{BB962C8B-B14F-4D97-AF65-F5344CB8AC3E}">
        <p14:creationId xmlns:p14="http://schemas.microsoft.com/office/powerpoint/2010/main" val="2902349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3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3766458" y="47445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078796" y="4294745"/>
            <a:ext cx="827314" cy="4498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74159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4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4039642"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351980" y="4294745"/>
            <a:ext cx="554130"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 name="Oval 3">
            <a:extLst>
              <a:ext uri="{FF2B5EF4-FFF2-40B4-BE49-F238E27FC236}">
                <a16:creationId xmlns:a16="http://schemas.microsoft.com/office/drawing/2014/main" id="{A5F0E21D-87E3-3720-F83D-3BD567EEBCFE}"/>
              </a:ext>
            </a:extLst>
          </p:cNvPr>
          <p:cNvSpPr/>
          <p:nvPr/>
        </p:nvSpPr>
        <p:spPr>
          <a:xfrm>
            <a:off x="6142054"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47ACE02D-D9AA-20A0-D4C8-AC99A1CFE332}"/>
              </a:ext>
            </a:extLst>
          </p:cNvPr>
          <p:cNvCxnSpPr>
            <a:cxnSpLocks/>
            <a:stCxn id="10" idx="4"/>
            <a:endCxn id="4" idx="0"/>
          </p:cNvCxnSpPr>
          <p:nvPr/>
        </p:nvCxnSpPr>
        <p:spPr>
          <a:xfrm flipH="1">
            <a:off x="6454392" y="4335910"/>
            <a:ext cx="519162" cy="47427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629F9F7C-945F-24F6-C6B1-674AD488A77D}"/>
              </a:ext>
            </a:extLst>
          </p:cNvPr>
          <p:cNvSpPr/>
          <p:nvPr/>
        </p:nvSpPr>
        <p:spPr>
          <a:xfrm>
            <a:off x="5068973"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6733EEF-028E-DD5F-314A-16029B2B0AB6}"/>
              </a:ext>
            </a:extLst>
          </p:cNvPr>
          <p:cNvCxnSpPr>
            <a:cxnSpLocks/>
            <a:stCxn id="11" idx="4"/>
            <a:endCxn id="8" idx="0"/>
          </p:cNvCxnSpPr>
          <p:nvPr/>
        </p:nvCxnSpPr>
        <p:spPr>
          <a:xfrm>
            <a:off x="4906110" y="4294745"/>
            <a:ext cx="475201"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157E6E2D-E778-7449-FF91-07CDFBC17255}"/>
              </a:ext>
            </a:extLst>
          </p:cNvPr>
          <p:cNvSpPr/>
          <p:nvPr/>
        </p:nvSpPr>
        <p:spPr>
          <a:xfrm>
            <a:off x="3414966" y="58646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1CEA7E0-FF8F-5BA1-BE2D-01C86741F43C}"/>
              </a:ext>
            </a:extLst>
          </p:cNvPr>
          <p:cNvCxnSpPr>
            <a:cxnSpLocks/>
            <a:stCxn id="16" idx="4"/>
            <a:endCxn id="30" idx="0"/>
          </p:cNvCxnSpPr>
          <p:nvPr/>
        </p:nvCxnSpPr>
        <p:spPr>
          <a:xfrm flipH="1">
            <a:off x="3727304" y="5434861"/>
            <a:ext cx="624676" cy="429764"/>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3613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p:txBody>
      </p:sp>
    </p:spTree>
    <p:extLst>
      <p:ext uri="{BB962C8B-B14F-4D97-AF65-F5344CB8AC3E}">
        <p14:creationId xmlns:p14="http://schemas.microsoft.com/office/powerpoint/2010/main" val="20171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55000" lnSpcReduction="20000"/>
          </a:bodyPr>
          <a:lstStyle/>
          <a:p>
            <a:pPr marL="0" indent="0">
              <a:buNone/>
            </a:pPr>
            <a:r>
              <a:rPr lang="en-US" b="1" dirty="0"/>
              <a:t>Consider 14 intervals:</a:t>
            </a:r>
          </a:p>
          <a:p>
            <a:pPr marL="514350" indent="-514350">
              <a:buAutoNum type="arabicPeriod"/>
            </a:pPr>
            <a:r>
              <a:rPr lang="en-US" dirty="0"/>
              <a:t>(-∞, 3)  </a:t>
            </a:r>
          </a:p>
          <a:p>
            <a:pPr marL="514350" indent="-514350">
              <a:buAutoNum type="arabicPeriod"/>
            </a:pPr>
            <a:r>
              <a:rPr lang="en-US" dirty="0"/>
              <a:t>(3, 14)  </a:t>
            </a:r>
          </a:p>
          <a:p>
            <a:pPr marL="514350" indent="-514350">
              <a:buAutoNum type="arabicPeriod"/>
            </a:pPr>
            <a:r>
              <a:rPr lang="en-US" dirty="0"/>
              <a:t>(14, 27)  </a:t>
            </a:r>
          </a:p>
          <a:p>
            <a:pPr marL="514350" indent="-514350">
              <a:buAutoNum type="arabicPeriod"/>
            </a:pPr>
            <a:r>
              <a:rPr lang="en-US" dirty="0"/>
              <a:t>(27, 31)  </a:t>
            </a:r>
          </a:p>
          <a:p>
            <a:pPr marL="514350" indent="-514350">
              <a:buAutoNum type="arabicPeriod"/>
            </a:pPr>
            <a:r>
              <a:rPr lang="en-US" dirty="0"/>
              <a:t>(31, 39)  </a:t>
            </a:r>
          </a:p>
          <a:p>
            <a:pPr marL="514350" indent="-514350">
              <a:buAutoNum type="arabicPeriod"/>
            </a:pPr>
            <a:r>
              <a:rPr lang="en-US" dirty="0"/>
              <a:t>(39, 42)  </a:t>
            </a:r>
          </a:p>
          <a:p>
            <a:pPr marL="514350" indent="-514350">
              <a:buAutoNum type="arabicPeriod"/>
            </a:pPr>
            <a:r>
              <a:rPr lang="en-US" dirty="0"/>
              <a:t>(42, 55)  </a:t>
            </a:r>
          </a:p>
          <a:p>
            <a:pPr marL="514350" indent="-514350">
              <a:buAutoNum type="arabicPeriod"/>
            </a:pPr>
            <a:r>
              <a:rPr lang="en-US" dirty="0"/>
              <a:t>(55, 70)  </a:t>
            </a:r>
          </a:p>
          <a:p>
            <a:pPr marL="514350" indent="-514350">
              <a:buAutoNum type="arabicPeriod"/>
            </a:pPr>
            <a:r>
              <a:rPr lang="en-US" dirty="0"/>
              <a:t>(70, 74) </a:t>
            </a:r>
          </a:p>
          <a:p>
            <a:pPr marL="514350" indent="-514350">
              <a:buAutoNum type="arabicPeriod"/>
            </a:pPr>
            <a:r>
              <a:rPr lang="en-US" dirty="0"/>
              <a:t> (74, 81)  </a:t>
            </a:r>
          </a:p>
          <a:p>
            <a:pPr marL="514350" indent="-514350">
              <a:buAutoNum type="arabicPeriod"/>
            </a:pPr>
            <a:r>
              <a:rPr lang="en-US" dirty="0"/>
              <a:t>(81, 85) </a:t>
            </a:r>
          </a:p>
          <a:p>
            <a:pPr marL="514350" indent="-514350">
              <a:buAutoNum type="arabicPeriod"/>
            </a:pPr>
            <a:r>
              <a:rPr lang="en-US" dirty="0"/>
              <a:t>(85, 93)  </a:t>
            </a:r>
          </a:p>
          <a:p>
            <a:pPr marL="514350" indent="-514350">
              <a:buAutoNum type="arabicPeriod"/>
            </a:pPr>
            <a:r>
              <a:rPr lang="en-US" dirty="0"/>
              <a:t>(93, 98)  </a:t>
            </a:r>
          </a:p>
          <a:p>
            <a:pPr marL="514350" indent="-514350">
              <a:buAutoNum type="arabicPeriod"/>
            </a:pPr>
            <a:r>
              <a:rPr lang="en-US" dirty="0"/>
              <a:t>(98, ∞) </a:t>
            </a:r>
          </a:p>
        </p:txBody>
      </p:sp>
    </p:spTree>
    <p:extLst>
      <p:ext uri="{BB962C8B-B14F-4D97-AF65-F5344CB8AC3E}">
        <p14:creationId xmlns:p14="http://schemas.microsoft.com/office/powerpoint/2010/main" val="4055456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a:p>
            <a:r>
              <a:rPr lang="en-AU" b="1" i="0" u="none" strike="noStrike" dirty="0">
                <a:effectLst/>
              </a:rPr>
              <a:t>Induction Hypothesis</a:t>
            </a:r>
            <a:r>
              <a:rPr lang="en-AU" i="0" u="none" strike="noStrike" dirty="0">
                <a:effectLst/>
              </a:rPr>
              <a:t>: For an AVL tree T with height h, the minimum number of nodes N(h) is given by the formula N(h) = N(h-1) + N(h-2) + 1. We are given the base cases: N(0) = 1 and N(1) = 2.</a:t>
            </a:r>
          </a:p>
          <a:p>
            <a:r>
              <a:rPr lang="en-AU" b="1" dirty="0"/>
              <a:t>Base cases:</a:t>
            </a:r>
            <a:r>
              <a:rPr lang="en-AU" dirty="0"/>
              <a:t> </a:t>
            </a:r>
          </a:p>
          <a:p>
            <a:pPr lvl="1"/>
            <a:r>
              <a:rPr lang="en-AU" i="0" u="none" strike="noStrike" dirty="0">
                <a:effectLst/>
              </a:rPr>
              <a:t>h = 0: N(0) = 1. The formula holds, as there is only one node in the tree (the root), and no children.</a:t>
            </a:r>
          </a:p>
          <a:p>
            <a:pPr lvl="1"/>
            <a:r>
              <a:rPr lang="en-AU" i="0" u="none" strike="noStrike" dirty="0">
                <a:effectLst/>
              </a:rPr>
              <a:t>h = 1: N(1) = 2. The formula holds, as there is a root node and a single child (left or right), making a total of 2 nodes in the tree.</a:t>
            </a:r>
          </a:p>
          <a:p>
            <a:pPr marL="0" indent="0">
              <a:buNone/>
            </a:pPr>
            <a:endParaRPr lang="en-AU" i="0" u="none" strike="noStrike" dirty="0">
              <a:effectLst/>
            </a:endParaRPr>
          </a:p>
        </p:txBody>
      </p:sp>
    </p:spTree>
    <p:extLst>
      <p:ext uri="{BB962C8B-B14F-4D97-AF65-F5344CB8AC3E}">
        <p14:creationId xmlns:p14="http://schemas.microsoft.com/office/powerpoint/2010/main" val="353353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Inductive Step:</a:t>
            </a:r>
            <a:r>
              <a:rPr lang="en-AU" i="0" u="none" strike="noStrike" dirty="0">
                <a:effectLst/>
              </a:rPr>
              <a:t> Assume the induction hypothesis holds for some heights h-1 and h-2, where h &gt; 1. We will prove that the induction hypothesis also holds for height h.</a:t>
            </a:r>
          </a:p>
          <a:p>
            <a:pPr marL="0" indent="0">
              <a:buNone/>
            </a:pPr>
            <a:r>
              <a:rPr lang="en-AU" i="0" u="none" strike="noStrike" dirty="0">
                <a:effectLst/>
              </a:rPr>
              <a:t>For an AVL tree T with height h, the root has a left subtree L of height h-1 and a right subtree R of height h-2. By the induction hypothesis, the minimum number of nodes in subtree L (N(h-1)) and subtree R (N(h-2)) are given by:  </a:t>
            </a:r>
          </a:p>
          <a:p>
            <a:pPr marL="0" indent="0">
              <a:buNone/>
            </a:pPr>
            <a:r>
              <a:rPr lang="en-AU" i="0" u="none" strike="noStrike" dirty="0">
                <a:effectLst/>
              </a:rPr>
              <a:t>N(h-1) = N(h-2) + N(h-3) + 1 </a:t>
            </a:r>
          </a:p>
          <a:p>
            <a:pPr marL="0" indent="0">
              <a:buNone/>
            </a:pPr>
            <a:r>
              <a:rPr lang="en-AU" i="0" u="none" strike="noStrike" dirty="0">
                <a:effectLst/>
              </a:rPr>
              <a:t>N(h-2) = N(h-3) + N(h-4) + 1</a:t>
            </a:r>
          </a:p>
        </p:txBody>
      </p:sp>
    </p:spTree>
    <p:extLst>
      <p:ext uri="{BB962C8B-B14F-4D97-AF65-F5344CB8AC3E}">
        <p14:creationId xmlns:p14="http://schemas.microsoft.com/office/powerpoint/2010/main" val="227420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i="0" u="none" strike="noStrike" dirty="0">
                <a:effectLst/>
              </a:rPr>
              <a:t>Now we calculate the minimum number of nodes in the tree T of height h by adding the nodes from the left subtree L, right subtree R, and the root:</a:t>
            </a:r>
          </a:p>
          <a:p>
            <a:pPr marL="0" indent="0">
              <a:buNone/>
            </a:pPr>
            <a:r>
              <a:rPr lang="en-AU" i="0" u="none" strike="noStrike" dirty="0">
                <a:effectLst/>
              </a:rPr>
              <a:t>N(h) = N(h-1) + N(h-2) + 1</a:t>
            </a:r>
          </a:p>
          <a:p>
            <a:pPr>
              <a:buFont typeface="Symbol" pitchFamily="2" charset="2"/>
              <a:buChar char="Þ"/>
            </a:pPr>
            <a:r>
              <a:rPr lang="en-AU" dirty="0"/>
              <a:t> We have shown that it holds for height h given that it holds for heights h-1 and h-2.</a:t>
            </a:r>
          </a:p>
        </p:txBody>
      </p:sp>
    </p:spTree>
    <p:extLst>
      <p:ext uri="{BB962C8B-B14F-4D97-AF65-F5344CB8AC3E}">
        <p14:creationId xmlns:p14="http://schemas.microsoft.com/office/powerpoint/2010/main" val="10872433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If there are n nodes in AVL tree, minimum height of AVL tree is [</a:t>
            </a:r>
            <a:r>
              <a:rPr lang="en-AU" b="1" i="0" u="none" strike="noStrike" dirty="0" err="1">
                <a:effectLst/>
              </a:rPr>
              <a:t>logn</a:t>
            </a:r>
            <a:r>
              <a:rPr lang="en-AU" b="1" i="0" u="none" strike="noStrike" dirty="0">
                <a:effectLst/>
              </a:rPr>
              <a:t>].</a:t>
            </a:r>
          </a:p>
          <a:p>
            <a:r>
              <a:rPr lang="en-US" dirty="0"/>
              <a:t>The minimum height occurs when each level is as full as possible, which means that at each level, the number of nodes is doubled.</a:t>
            </a:r>
          </a:p>
          <a:p>
            <a:r>
              <a:rPr lang="en-US" dirty="0"/>
              <a:t>If the height of the AVL tree is </a:t>
            </a:r>
            <a:r>
              <a:rPr lang="en-US" dirty="0" err="1"/>
              <a:t>h_min</a:t>
            </a:r>
            <a:r>
              <a:rPr lang="en-US" dirty="0"/>
              <a:t>, then the maximum number of nodes in the tree is:</a:t>
            </a:r>
            <a:br>
              <a:rPr lang="en-US" dirty="0"/>
            </a:br>
            <a:br>
              <a:rPr lang="en-US" dirty="0"/>
            </a:br>
            <a:r>
              <a:rPr lang="en-US" dirty="0" err="1"/>
              <a:t>n_max</a:t>
            </a:r>
            <a:r>
              <a:rPr lang="en-US" dirty="0"/>
              <a:t> = 1 + 2 + 2^2 + 2^3 + ... + 2^(</a:t>
            </a:r>
            <a:r>
              <a:rPr lang="en-US" dirty="0" err="1"/>
              <a:t>h_min</a:t>
            </a:r>
            <a:r>
              <a:rPr lang="en-US" dirty="0"/>
              <a:t>) = 2^(h_min+1) – 1</a:t>
            </a:r>
          </a:p>
          <a:p>
            <a:r>
              <a:rPr lang="en-US" dirty="0"/>
              <a:t>Need to find the smallest </a:t>
            </a:r>
            <a:r>
              <a:rPr lang="en-US" dirty="0" err="1"/>
              <a:t>h_min</a:t>
            </a:r>
            <a:r>
              <a:rPr lang="en-US" dirty="0"/>
              <a:t> that satisfies the inequality:</a:t>
            </a:r>
            <a:br>
              <a:rPr lang="en-US" dirty="0"/>
            </a:br>
            <a:br>
              <a:rPr lang="en-US" dirty="0"/>
            </a:br>
            <a:r>
              <a:rPr lang="en-US" dirty="0"/>
              <a:t>n &lt;= </a:t>
            </a:r>
            <a:r>
              <a:rPr lang="en-US" dirty="0" err="1"/>
              <a:t>n_max</a:t>
            </a:r>
            <a:r>
              <a:rPr lang="en-US" dirty="0"/>
              <a:t>, or n &lt;= 2^(h_min+1) – 1</a:t>
            </a:r>
            <a:br>
              <a:rPr lang="en-US" dirty="0"/>
            </a:br>
            <a:br>
              <a:rPr lang="en-US" dirty="0"/>
            </a:br>
            <a:r>
              <a:rPr lang="en-US" dirty="0"/>
              <a:t>log2(n + 1) &lt;= </a:t>
            </a:r>
            <a:r>
              <a:rPr lang="en-US" dirty="0" err="1"/>
              <a:t>h_min</a:t>
            </a:r>
            <a:r>
              <a:rPr lang="en-US" dirty="0"/>
              <a:t> + 1</a:t>
            </a:r>
            <a:br>
              <a:rPr lang="en-US" dirty="0"/>
            </a:br>
            <a:br>
              <a:rPr lang="en-US" dirty="0"/>
            </a:br>
            <a:r>
              <a:rPr lang="en-US" dirty="0" err="1"/>
              <a:t>h_min</a:t>
            </a:r>
            <a:r>
              <a:rPr lang="en-US" dirty="0"/>
              <a:t> &gt;= log2(n + 1) - 1</a:t>
            </a:r>
          </a:p>
          <a:p>
            <a:pPr>
              <a:buFont typeface="Symbol" pitchFamily="2" charset="2"/>
              <a:buChar char="Þ"/>
            </a:pPr>
            <a:r>
              <a:rPr lang="en-US" b="1" dirty="0"/>
              <a:t> </a:t>
            </a:r>
            <a:r>
              <a:rPr lang="en-US" b="1" dirty="0" err="1"/>
              <a:t>h_min</a:t>
            </a:r>
            <a:r>
              <a:rPr lang="en-US" b="1" dirty="0"/>
              <a:t> = [</a:t>
            </a:r>
            <a:r>
              <a:rPr lang="en-US" b="1" dirty="0" err="1"/>
              <a:t>logn</a:t>
            </a:r>
            <a:r>
              <a:rPr lang="en-US" b="1" dirty="0"/>
              <a:t>]</a:t>
            </a:r>
          </a:p>
          <a:p>
            <a:pPr>
              <a:buFont typeface="Symbol" pitchFamily="2" charset="2"/>
              <a:buChar char="Þ"/>
            </a:pPr>
            <a:endParaRPr lang="en-US" b="1" dirty="0"/>
          </a:p>
        </p:txBody>
      </p:sp>
    </p:spTree>
    <p:extLst>
      <p:ext uri="{BB962C8B-B14F-4D97-AF65-F5344CB8AC3E}">
        <p14:creationId xmlns:p14="http://schemas.microsoft.com/office/powerpoint/2010/main" val="2250830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solidFill>
                      <a:schemeClr val="tx1"/>
                    </a:solidFill>
                  </a:rPr>
                  <a:t>If height of AVL tree is </a:t>
                </a:r>
                <a:r>
                  <a:rPr lang="en-US" dirty="0" err="1">
                    <a:solidFill>
                      <a:schemeClr val="tx1"/>
                    </a:solidFill>
                  </a:rPr>
                  <a:t>ℎ</a:t>
                </a:r>
                <a:r>
                  <a:rPr lang="en-US" dirty="0">
                    <a:solidFill>
                      <a:schemeClr val="tx1"/>
                    </a:solidFill>
                  </a:rPr>
                  <a:t>, maximum number of nodes can be </a:t>
                </a:r>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smtClean="0">
                            <a:solidFill>
                              <a:schemeClr val="tx1"/>
                            </a:solidFill>
                            <a:latin typeface="Cambria Math" panose="02040503050406030204" pitchFamily="18" charset="0"/>
                          </a:rPr>
                          <m:t>2</m:t>
                        </m:r>
                      </m:e>
                      <m:sup>
                        <m:r>
                          <a:rPr lang="en-US" i="1" dirty="0" smtClean="0">
                            <a:solidFill>
                              <a:schemeClr val="tx1"/>
                            </a:solidFill>
                            <a:latin typeface="Cambria Math" panose="02040503050406030204" pitchFamily="18" charset="0"/>
                          </a:rPr>
                          <m:t>h</m:t>
                        </m:r>
                        <m:r>
                          <a:rPr lang="en-AU" b="0" i="1" dirty="0" smtClean="0">
                            <a:solidFill>
                              <a:schemeClr val="tx1"/>
                            </a:solidFill>
                            <a:latin typeface="Cambria Math" panose="02040503050406030204" pitchFamily="18" charset="0"/>
                          </a:rPr>
                          <m:t>+1</m:t>
                        </m:r>
                      </m:sup>
                    </m:sSup>
                  </m:oMath>
                </a14:m>
                <a:r>
                  <a:rPr lang="en-US" dirty="0">
                    <a:solidFill>
                      <a:schemeClr val="tx1"/>
                    </a:solidFill>
                  </a:rPr>
                  <a:t> - 1.</a:t>
                </a:r>
              </a:p>
              <a:p>
                <a:r>
                  <a:rPr lang="en-US" dirty="0">
                    <a:solidFill>
                      <a:schemeClr val="tx1"/>
                    </a:solidFill>
                  </a:rPr>
                  <a:t>If there are n nodes in AVL tree, maximum height can’t exceed 1.44 ∗ [</a:t>
                </a:r>
                <a:r>
                  <a:rPr lang="en-US" dirty="0" err="1">
                    <a:solidFill>
                      <a:schemeClr val="tx1"/>
                    </a:solidFill>
                  </a:rPr>
                  <a:t>logn</a:t>
                </a:r>
                <a:r>
                  <a:rPr lang="en-US" dirty="0">
                    <a:solidFill>
                      <a:schemeClr val="tx1"/>
                    </a:solidFill>
                  </a:rPr>
                  <a:t>].</a:t>
                </a:r>
              </a:p>
              <a:p>
                <a:r>
                  <a:rPr lang="en-US" dirty="0"/>
                  <a:t>The complexity of searching, inserting and deletion in AVL tree is </a:t>
                </a:r>
                <a:r>
                  <a:rPr lang="el-GR" dirty="0"/>
                  <a:t>Ο</a:t>
                </a:r>
                <a:r>
                  <a:rPr lang="en-AU" dirty="0"/>
                  <a:t>(</a:t>
                </a:r>
                <a:r>
                  <a:rPr lang="en-US" dirty="0" err="1"/>
                  <a:t>logn</a:t>
                </a:r>
                <a:r>
                  <a:rPr lang="en-US" dirty="0"/>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r="-483"/>
                </a:stretch>
              </a:blipFill>
            </p:spPr>
            <p:txBody>
              <a:bodyPr/>
              <a:lstStyle/>
              <a:p>
                <a:r>
                  <a:rPr lang="en-US">
                    <a:noFill/>
                  </a:rPr>
                  <a:t> </a:t>
                </a:r>
              </a:p>
            </p:txBody>
          </p:sp>
        </mc:Fallback>
      </mc:AlternateContent>
    </p:spTree>
    <p:extLst>
      <p:ext uri="{BB962C8B-B14F-4D97-AF65-F5344CB8AC3E}">
        <p14:creationId xmlns:p14="http://schemas.microsoft.com/office/powerpoint/2010/main" val="25390489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If height of AVL tree is </a:t>
                </a:r>
                <a:r>
                  <a:rPr lang="en-US" b="1" dirty="0" err="1"/>
                  <a:t>ℎ</a:t>
                </a:r>
                <a:r>
                  <a:rPr lang="en-US" b="1" dirty="0"/>
                  <a:t>, maximum number of nodes can be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𝒉</m:t>
                        </m:r>
                        <m:r>
                          <a:rPr lang="en-AU" b="1" i="1" dirty="0" smtClean="0">
                            <a:latin typeface="Cambria Math" panose="02040503050406030204" pitchFamily="18" charset="0"/>
                          </a:rPr>
                          <m:t>+</m:t>
                        </m:r>
                        <m:r>
                          <a:rPr lang="en-AU" b="1" i="1" dirty="0" smtClean="0">
                            <a:latin typeface="Cambria Math" panose="02040503050406030204" pitchFamily="18" charset="0"/>
                          </a:rPr>
                          <m:t>𝟏</m:t>
                        </m:r>
                      </m:sup>
                    </m:sSup>
                  </m:oMath>
                </a14:m>
                <a:r>
                  <a:rPr lang="en-US" b="1" dirty="0"/>
                  <a:t> - 1.</a:t>
                </a:r>
              </a:p>
              <a:p>
                <a:r>
                  <a:rPr lang="en-US" dirty="0"/>
                  <a:t>Maximum number of nodes =&gt; at each level, the number of nodes is doubled.</a:t>
                </a:r>
              </a:p>
              <a:p>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𝑛</m:t>
                        </m:r>
                      </m:e>
                      <m:sub>
                        <m:r>
                          <m:rPr>
                            <m:sty m:val="p"/>
                          </m:rPr>
                          <a:rPr lang="en-US" i="1" dirty="0" smtClean="0">
                            <a:latin typeface="Cambria Math" panose="02040503050406030204" pitchFamily="18" charset="0"/>
                          </a:rPr>
                          <m:t>max</m:t>
                        </m:r>
                      </m:sub>
                    </m:sSub>
                    <m:r>
                      <a:rPr lang="en-US" i="1" dirty="0" smtClean="0">
                        <a:latin typeface="Cambria Math" panose="02040503050406030204" pitchFamily="18" charset="0"/>
                      </a:rPr>
                      <m:t>⁡= 1 + 2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3</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a14:m>
                <a:endParaRPr lang="en-US" dirty="0"/>
              </a:p>
              <a:p>
                <a:pPr marL="0" indent="0">
                  <a:buNone/>
                </a:pPr>
                <a:r>
                  <a:rPr lang="en-US" dirty="0"/>
                  <a:t>(Can use Mathematical Induction)</a:t>
                </a:r>
              </a:p>
              <a:p>
                <a:pPr marL="0" indent="0">
                  <a:buNone/>
                </a:pPr>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a:stretch>
              </a:blipFill>
            </p:spPr>
            <p:txBody>
              <a:bodyPr/>
              <a:lstStyle/>
              <a:p>
                <a:r>
                  <a:rPr lang="en-US">
                    <a:noFill/>
                  </a:rPr>
                  <a:t> </a:t>
                </a:r>
              </a:p>
            </p:txBody>
          </p:sp>
        </mc:Fallback>
      </mc:AlternateContent>
    </p:spTree>
    <p:extLst>
      <p:ext uri="{BB962C8B-B14F-4D97-AF65-F5344CB8AC3E}">
        <p14:creationId xmlns:p14="http://schemas.microsoft.com/office/powerpoint/2010/main" val="1115522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there are n nodes in AVL tree, maximum height can’t exceed 1.44 ∗ [</a:t>
            </a:r>
            <a:r>
              <a:rPr lang="en-US" b="1" dirty="0" err="1"/>
              <a:t>logn</a:t>
            </a:r>
            <a:r>
              <a:rPr lang="en-US" b="1" dirty="0"/>
              <a:t>].</a:t>
            </a:r>
            <a:endParaRPr lang="en-US" dirty="0"/>
          </a:p>
          <a:p>
            <a:pPr marL="0" indent="0">
              <a:buNone/>
            </a:pPr>
            <a:r>
              <a:rPr lang="en-US" dirty="0"/>
              <a:t>From our previous discussion, we know the minimum number of nodes in an AVL tree of height h can be represented by the formula:</a:t>
            </a:r>
          </a:p>
          <a:p>
            <a:pPr marL="0" indent="0">
              <a:buNone/>
            </a:pPr>
            <a:r>
              <a:rPr lang="en-US" dirty="0"/>
              <a:t>N(h) = N(h-1) + N(h-2) + 1</a:t>
            </a:r>
          </a:p>
          <a:p>
            <a:pPr marL="0" indent="0">
              <a:buNone/>
            </a:pPr>
            <a:r>
              <a:rPr lang="en-US" dirty="0"/>
              <a:t>Using the base cases N(0) = 1 and N(1) = 2, we can find the minimum number of nodes required for different heights:</a:t>
            </a:r>
          </a:p>
          <a:p>
            <a:pPr marL="0" indent="0">
              <a:buNone/>
            </a:pPr>
            <a:r>
              <a:rPr lang="en-US" dirty="0"/>
              <a:t>N(0) = 1</a:t>
            </a:r>
          </a:p>
          <a:p>
            <a:pPr marL="0" indent="0">
              <a:buNone/>
            </a:pPr>
            <a:r>
              <a:rPr lang="en-US" dirty="0"/>
              <a:t>N(1) = 2</a:t>
            </a:r>
          </a:p>
          <a:p>
            <a:pPr marL="0" indent="0">
              <a:buNone/>
            </a:pPr>
            <a:r>
              <a:rPr lang="en-US" dirty="0"/>
              <a:t>N(2) = 1 + 2 + 1 = 4</a:t>
            </a:r>
          </a:p>
          <a:p>
            <a:pPr marL="0" indent="0">
              <a:buNone/>
            </a:pPr>
            <a:r>
              <a:rPr lang="en-US" dirty="0"/>
              <a:t>N(3) = 2 + 4 + 1 = 7</a:t>
            </a:r>
          </a:p>
          <a:p>
            <a:pPr marL="0" indent="0">
              <a:buNone/>
            </a:pPr>
            <a:r>
              <a:rPr lang="en-US" dirty="0"/>
              <a:t>N(4) = 4 + 7 + 1 = 12</a:t>
            </a:r>
          </a:p>
        </p:txBody>
      </p:sp>
    </p:spTree>
    <p:extLst>
      <p:ext uri="{BB962C8B-B14F-4D97-AF65-F5344CB8AC3E}">
        <p14:creationId xmlns:p14="http://schemas.microsoft.com/office/powerpoint/2010/main" val="29542199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r>
                  <a:rPr lang="en-US" dirty="0"/>
                  <a:t>The minimum number of nodes in an AVL tree of height h is approximately the Fibonacci sequence (offset by one) if we consider large values of h.</a:t>
                </a:r>
              </a:p>
              <a:p>
                <a:r>
                  <a:rPr lang="en-US" dirty="0"/>
                  <a:t>The ratio of consecutive Fibonacci numbers converges to the golden ratio </a:t>
                </a:r>
                <a:r>
                  <a:rPr lang="el-GR" dirty="0"/>
                  <a:t>φ (</a:t>
                </a:r>
                <a:r>
                  <a:rPr lang="en-US" dirty="0"/>
                  <a:t>approximately 1.618).</a:t>
                </a:r>
              </a:p>
              <a:p>
                <a:pPr>
                  <a:buFont typeface="Symbol" pitchFamily="2" charset="2"/>
                  <a:buChar char="Þ"/>
                </a:pPr>
                <a:r>
                  <a:rPr lang="en-US" dirty="0"/>
                  <a:t> The relationship between the minimum number of nodes (N(h)) and height (h) can be represented as:</a:t>
                </a:r>
              </a:p>
              <a:p>
                <a:pPr marL="0" indent="0">
                  <a:buNone/>
                </a:pPr>
                <a14:m>
                  <m:oMathPara xmlns:m="http://schemas.openxmlformats.org/officeDocument/2006/math">
                    <m:oMathParaPr>
                      <m:jc m:val="centerGroup"/>
                    </m:oMathParaPr>
                    <m:oMath xmlns:m="http://schemas.openxmlformats.org/officeDocument/2006/math">
                      <m:r>
                        <m:rPr>
                          <m:sty m:val="p"/>
                        </m:rPr>
                        <a:rPr lang="en-US" i="1" dirty="0">
                          <a:latin typeface="Cambria Math" panose="02040503050406030204" pitchFamily="18" charset="0"/>
                        </a:rPr>
                        <m:t>N</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h</m:t>
                          </m:r>
                        </m:e>
                      </m:d>
                      <m:r>
                        <a:rPr lang="vi-VN" i="1" dirty="0">
                          <a:latin typeface="Cambria Math" panose="02040503050406030204" pitchFamily="18" charset="0"/>
                          <a:ea typeface="Cambria Math" panose="02040503050406030204" pitchFamily="18" charset="0"/>
                        </a:rPr>
                        <m:t>≈</m:t>
                      </m:r>
                      <m:sSup>
                        <m:sSupPr>
                          <m:ctrlPr>
                            <a:rPr lang="vi-VN" b="0" i="1" dirty="0" smtClean="0">
                              <a:latin typeface="Cambria Math" panose="02040503050406030204" pitchFamily="18" charset="0"/>
                              <a:ea typeface="Cambria Math" panose="02040503050406030204" pitchFamily="18" charset="0"/>
                            </a:rPr>
                          </m:ctrlPr>
                        </m:sSupPr>
                        <m:e>
                          <m:r>
                            <a:rPr lang="vi-VN" b="0" i="1" dirty="0" smtClean="0">
                              <a:latin typeface="Cambria Math" panose="02040503050406030204" pitchFamily="18" charset="0"/>
                              <a:ea typeface="Cambria Math" panose="02040503050406030204" pitchFamily="18" charset="0"/>
                            </a:rPr>
                            <m:t>𝜙</m:t>
                          </m:r>
                        </m:e>
                        <m:sup>
                          <m:r>
                            <m:rPr>
                              <m:sty m:val="p"/>
                            </m:rPr>
                            <a:rPr lang="vi-VN" i="1" dirty="0">
                              <a:latin typeface="Cambria Math" panose="02040503050406030204" pitchFamily="18" charset="0"/>
                              <a:ea typeface="Cambria Math" panose="02040503050406030204" pitchFamily="18" charset="0"/>
                            </a:rPr>
                            <m:t>h</m:t>
                          </m:r>
                        </m:sup>
                      </m:sSup>
                    </m:oMath>
                  </m:oMathPara>
                </a14:m>
                <a:endParaRPr lang="en-AU" b="0" dirty="0">
                  <a:ea typeface="Cambria Math" panose="02040503050406030204" pitchFamily="18" charset="0"/>
                </a:endParaRPr>
              </a:p>
              <a:p>
                <a:pPr>
                  <a:buFont typeface="Symbol" pitchFamily="2" charset="2"/>
                  <a:buChar char="Þ"/>
                </a:pPr>
                <a:r>
                  <a:rPr lang="en-US" dirty="0"/>
                  <a:t> The maximum height for a given number of nodes (n):</a:t>
                </a:r>
              </a:p>
              <a:p>
                <a:pPr marL="0" indent="0">
                  <a:buNone/>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𝒉</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𝝓</m:t>
                              </m:r>
                            </m:sub>
                          </m:sSub>
                        </m:fName>
                        <m:e>
                          <m:r>
                            <a:rPr lang="en-AU" b="1" i="1" smtClean="0">
                              <a:latin typeface="Cambria Math" panose="02040503050406030204" pitchFamily="18" charset="0"/>
                            </a:rPr>
                            <m:t>𝒏</m:t>
                          </m:r>
                        </m:e>
                      </m:func>
                      <m:r>
                        <a:rPr lang="en-AU" b="1" i="1" smtClean="0">
                          <a:latin typeface="Cambria Math" panose="02040503050406030204" pitchFamily="18" charset="0"/>
                        </a:rPr>
                        <m:t>=</m:t>
                      </m:r>
                      <m:f>
                        <m:fPr>
                          <m:ctrlPr>
                            <a:rPr lang="en-AU" b="1" i="1" smtClean="0">
                              <a:latin typeface="Cambria Math" panose="02040503050406030204" pitchFamily="18" charset="0"/>
                            </a:rPr>
                          </m:ctrlPr>
                        </m:fPr>
                        <m:num>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num>
                        <m:den>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𝝓</m:t>
                              </m:r>
                            </m:e>
                          </m:func>
                        </m:den>
                      </m:f>
                      <m:r>
                        <a:rPr lang="en-AU" b="1" i="1" smtClean="0">
                          <a:latin typeface="Cambria Math" panose="02040503050406030204" pitchFamily="18" charset="0"/>
                        </a:rPr>
                        <m:t>=</m:t>
                      </m:r>
                      <m:r>
                        <a:rPr lang="en-AU" b="1" i="1" smtClean="0">
                          <a:latin typeface="Cambria Math" panose="02040503050406030204" pitchFamily="18" charset="0"/>
                        </a:rPr>
                        <m:t>𝟏</m:t>
                      </m:r>
                      <m:r>
                        <a:rPr lang="en-AU" b="1" i="1" smtClean="0">
                          <a:latin typeface="Cambria Math" panose="02040503050406030204" pitchFamily="18" charset="0"/>
                        </a:rPr>
                        <m:t>.</m:t>
                      </m:r>
                      <m:r>
                        <a:rPr lang="en-AU" b="1" i="1" smtClean="0">
                          <a:latin typeface="Cambria Math" panose="02040503050406030204" pitchFamily="18" charset="0"/>
                        </a:rPr>
                        <m:t>𝟒𝟒</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oMath>
                  </m:oMathPara>
                </a14:m>
                <a:endParaRPr lang="en-US" b="1" dirty="0"/>
              </a:p>
              <a:p>
                <a:pPr>
                  <a:buFont typeface="Symbol" pitchFamily="2" charset="2"/>
                  <a:buChar char="Þ"/>
                </a:pPr>
                <a:r>
                  <a:rPr lang="en-US" b="1" dirty="0"/>
                  <a:t> The maximum height of an AVL tree with n nodes can't exceed 1.44 * log(n)</a:t>
                </a:r>
              </a:p>
              <a:p>
                <a:pPr>
                  <a:buFont typeface="Symbol" pitchFamily="2" charset="2"/>
                  <a:buChar char="Þ"/>
                </a:pPr>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327" b="-270"/>
                </a:stretch>
              </a:blipFill>
            </p:spPr>
            <p:txBody>
              <a:bodyPr/>
              <a:lstStyle/>
              <a:p>
                <a:r>
                  <a:rPr lang="en-US">
                    <a:noFill/>
                  </a:rPr>
                  <a:t> </a:t>
                </a:r>
              </a:p>
            </p:txBody>
          </p:sp>
        </mc:Fallback>
      </mc:AlternateContent>
    </p:spTree>
    <p:extLst>
      <p:ext uri="{BB962C8B-B14F-4D97-AF65-F5344CB8AC3E}">
        <p14:creationId xmlns:p14="http://schemas.microsoft.com/office/powerpoint/2010/main" val="1928358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62500" lnSpcReduction="20000"/>
          </a:bodyPr>
          <a:lstStyle/>
          <a:p>
            <a:pPr marL="0" indent="0">
              <a:buNone/>
            </a:pPr>
            <a:r>
              <a:rPr lang="en-US" b="1" dirty="0"/>
              <a:t>The complexity of searching, inserting and deletion in AVL tree is </a:t>
            </a:r>
            <a:r>
              <a:rPr lang="el-GR" b="1" dirty="0"/>
              <a:t>Ο</a:t>
            </a:r>
            <a:r>
              <a:rPr lang="en-AU" b="1" dirty="0"/>
              <a:t>(</a:t>
            </a:r>
            <a:r>
              <a:rPr lang="en-US" b="1" dirty="0" err="1"/>
              <a:t>logn</a:t>
            </a:r>
            <a:r>
              <a:rPr lang="en-US" b="1" dirty="0"/>
              <a:t>)</a:t>
            </a:r>
          </a:p>
          <a:p>
            <a:pPr marL="0" indent="0">
              <a:buNone/>
            </a:pPr>
            <a:r>
              <a:rPr lang="en-AU" b="0" i="0" u="none" strike="noStrike" dirty="0">
                <a:effectLst/>
              </a:rPr>
              <a:t>Let's first consider the time complexity of searching in an AVL tree. Since an AVL tree is a binary search tree, searching in an AVL tree requires comparing the target value with the value of the current node, and then continuing the search in the left or right subtree depending on the result of the comparison. Since the height of an AVL tree is O(log n), where n is the number of nodes in the tree, the number of comparisons required to search in an AVL tree is O(log n).</a:t>
            </a:r>
          </a:p>
          <a:p>
            <a:pPr marL="0" indent="0">
              <a:buNone/>
            </a:pPr>
            <a:r>
              <a:rPr lang="en-AU" b="0" i="0" u="none" strike="noStrike" dirty="0">
                <a:effectLst/>
              </a:rPr>
              <a:t>Now let's consider the time complexity of inserting a new node into an AVL tree. The insertion operation first performs a search to find the correct position for the new node. As we just saw, the search operation takes O(log n) time. Once the correct position has been found, the new node is inserted and the height balance of the tree is checked and corrected if necessary. This rebalancing operation involves at most O(log n) rotations and updates to the balance factors of the nodes on the path from the root to the newly inserted node. Since each rotation or update takes constant time, the total time complexity of the insertion operation is O(log n).</a:t>
            </a:r>
          </a:p>
          <a:p>
            <a:pPr marL="0" indent="0">
              <a:buNone/>
            </a:pPr>
            <a:r>
              <a:rPr lang="en-AU" b="0" i="0" u="none" strike="noStrike" dirty="0">
                <a:effectLst/>
              </a:rPr>
              <a:t>Finally, let's consider the time complexity of deleting a node from an AVL tree. The deletion operation first performs a search to find the node to be deleted. As we just saw, the search operation takes O(log n) time. Once the node has been found, it is deleted and the height balance of the tree is checked and corrected if necessary. This rebalancing operation involves at most O(log n) rotations and updates to the balance factors of the nodes on the path from the root to the deleted node. Again, since each rotation or update takes constant time, the total time complexity of the deletion operation is O(log n).</a:t>
            </a:r>
          </a:p>
          <a:p>
            <a:pPr marL="0" indent="0">
              <a:buNone/>
            </a:pPr>
            <a:r>
              <a:rPr lang="en-AU" b="0" i="0" u="none" strike="noStrike" dirty="0">
                <a:effectLst/>
              </a:rPr>
              <a:t>Therefore, we have shown that the time complexity of searching, inserting, and deleting in an AVL tree is O(log n). This completes the proof.</a:t>
            </a:r>
          </a:p>
          <a:p>
            <a:pPr marL="0" indent="0">
              <a:buNone/>
            </a:pPr>
            <a:endParaRPr lang="en-US" b="1" dirty="0"/>
          </a:p>
        </p:txBody>
      </p:sp>
    </p:spTree>
    <p:extLst>
      <p:ext uri="{BB962C8B-B14F-4D97-AF65-F5344CB8AC3E}">
        <p14:creationId xmlns:p14="http://schemas.microsoft.com/office/powerpoint/2010/main" val="1346144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r>
              <a:rPr lang="en-US" dirty="0"/>
              <a:t>Given the following AVL Tree, draw the resulting AVL Tree after 5 is removed after showing all internal steps of the algorithm that deletes a key from an AVL Tree.</a:t>
            </a:r>
          </a:p>
        </p:txBody>
      </p:sp>
    </p:spTree>
    <p:extLst>
      <p:ext uri="{BB962C8B-B14F-4D97-AF65-F5344CB8AC3E}">
        <p14:creationId xmlns:p14="http://schemas.microsoft.com/office/powerpoint/2010/main" val="261104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Now, consider a binary search on this array. The search sequence would go as follows:</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 comparison: 55 (middle of the array) - divides into 2 groups: Group 1 (from -∞ to 55) and Group 2 (from 55 to ∞)</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Second comparison (if in Group 1): 27 - divides Group 1 into 2 subgroups: Subgroup 1.1 (from -∞ to 27) and Subgroup 1.2 (from 27 to 55)</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Second comparison (if in Group 2): 81 - divides Group 2 into 2 subgroups: Subgroup 2.1 (from 55 to 81) and Subgroup 2.2 (from 81 to ∞)</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And so on...</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3672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pPr marL="0" indent="0">
              <a:buNone/>
            </a:pPr>
            <a:r>
              <a:rPr lang="en-US" dirty="0">
                <a:hlinkClick r:id="rId3"/>
              </a:rPr>
              <a:t>https://www.cs.usfca.edu/~galles/visualization/AVLtree.html</a:t>
            </a:r>
            <a:endParaRPr lang="en-US" dirty="0"/>
          </a:p>
          <a:p>
            <a:pPr marL="0" indent="0">
              <a:buNone/>
            </a:pPr>
            <a:r>
              <a:rPr lang="en-US" dirty="0"/>
              <a:t>Input number (or text) and then click Insert</a:t>
            </a:r>
          </a:p>
          <a:p>
            <a:pPr marL="0" indent="0">
              <a:buNone/>
            </a:pPr>
            <a:r>
              <a:rPr lang="en-US" b="1" dirty="0"/>
              <a:t>Decrease/Increase animation speed to visualize better</a:t>
            </a:r>
          </a:p>
          <a:p>
            <a:pPr marL="0" indent="0">
              <a:buNone/>
            </a:pPr>
            <a:endParaRPr lang="en-US" dirty="0"/>
          </a:p>
        </p:txBody>
      </p:sp>
    </p:spTree>
    <p:extLst>
      <p:ext uri="{BB962C8B-B14F-4D97-AF65-F5344CB8AC3E}">
        <p14:creationId xmlns:p14="http://schemas.microsoft.com/office/powerpoint/2010/main" val="16505327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Given the following AVL Tree, draw the resulting AVL Tree after 5 is removed after showing all internal steps of the algorithm that deletes a key from an AVL Tree.</a:t>
            </a:r>
          </a:p>
          <a:p>
            <a:pPr marL="0" indent="0">
              <a:buNone/>
            </a:pPr>
            <a:endParaRPr lang="en-US" b="1" dirty="0"/>
          </a:p>
          <a:p>
            <a:pPr marL="0" indent="0">
              <a:buNone/>
            </a:pPr>
            <a:r>
              <a:rPr lang="en-US" dirty="0">
                <a:hlinkClick r:id="rId3"/>
              </a:rPr>
              <a:t>https://www.cs.usfca.edu/~galles/visualization/AVLtree.html</a:t>
            </a:r>
            <a:endParaRPr lang="en-US" dirty="0"/>
          </a:p>
          <a:p>
            <a:pPr marL="0" indent="0">
              <a:buNone/>
            </a:pPr>
            <a:r>
              <a:rPr lang="en-US" dirty="0"/>
              <a:t>Insert these input first then delete 5</a:t>
            </a:r>
          </a:p>
          <a:p>
            <a:pPr marL="0" indent="0">
              <a:buNone/>
            </a:pPr>
            <a:r>
              <a:rPr lang="en-US" dirty="0"/>
              <a:t>5, 3, 10, 2, 4, 7, 11, 1, 6, 9, 12, 8</a:t>
            </a:r>
          </a:p>
          <a:p>
            <a:pPr marL="0" indent="0">
              <a:buNone/>
            </a:pPr>
            <a:r>
              <a:rPr lang="en-US" b="1" dirty="0"/>
              <a:t>Increase Animation speed to add numbers quicker</a:t>
            </a:r>
          </a:p>
        </p:txBody>
      </p:sp>
    </p:spTree>
    <p:extLst>
      <p:ext uri="{BB962C8B-B14F-4D97-AF65-F5344CB8AC3E}">
        <p14:creationId xmlns:p14="http://schemas.microsoft.com/office/powerpoint/2010/main" val="3770946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10000"/>
          </a:bodyPr>
          <a:lstStyle/>
          <a:p>
            <a:r>
              <a:rPr lang="en-US" dirty="0"/>
              <a:t>When a heap is represented in an array, why is it important that the tree being represented in complete? What happens if this condition is not satisfied?</a:t>
            </a:r>
          </a:p>
          <a:p>
            <a:r>
              <a:rPr lang="en-US" dirty="0"/>
              <a:t>If you interpret a sorted array as a heap, is it guaranteed to have the heap order property?</a:t>
            </a:r>
          </a:p>
          <a:p>
            <a:r>
              <a:rPr lang="en-US" dirty="0"/>
              <a:t>Where is the smallest value found in a heap? Assume min heap here.</a:t>
            </a:r>
          </a:p>
          <a:p>
            <a:r>
              <a:rPr lang="en-US" dirty="0"/>
              <a:t>Find the smallest and the largest number of keys that a heap of height h can contain.</a:t>
            </a:r>
          </a:p>
          <a:p>
            <a:r>
              <a:rPr lang="en-US" dirty="0"/>
              <a:t>Outline an algorithm for checking whether an array H[1..n] is a heap and determine its time efficiency. </a:t>
            </a:r>
          </a:p>
          <a:p>
            <a:r>
              <a:rPr lang="en-US" dirty="0"/>
              <a:t>Show that unless other information is maintained, finding the maximum value in a heap must be an O(n)operation. Assume min heap here. [Hint: How many elements in the heap could potentially be the maximum?].</a:t>
            </a:r>
          </a:p>
          <a:p>
            <a:r>
              <a:rPr lang="en-US" dirty="0"/>
              <a:t>Why is a priority queue not a true queue</a:t>
            </a:r>
          </a:p>
        </p:txBody>
      </p:sp>
    </p:spTree>
    <p:extLst>
      <p:ext uri="{BB962C8B-B14F-4D97-AF65-F5344CB8AC3E}">
        <p14:creationId xmlns:p14="http://schemas.microsoft.com/office/powerpoint/2010/main" val="4136081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40000" lnSpcReduction="20000"/>
          </a:bodyPr>
          <a:lstStyle/>
          <a:p>
            <a:pPr marL="0" indent="0">
              <a:buNone/>
            </a:pPr>
            <a:r>
              <a:rPr lang="en-US" b="1" dirty="0"/>
              <a:t>When a heap is represented in an array, why is it important that the tree being represented in complete? What happens if this condition is not satisfied?</a:t>
            </a:r>
          </a:p>
          <a:p>
            <a:pPr marL="0" indent="0">
              <a:buNone/>
            </a:pPr>
            <a:r>
              <a:rPr lang="en-US" b="1" dirty="0"/>
              <a:t>When a heap is represented in an array, it is important for the tree to be complete (i.e., every level except possibly the last is completely filled, and all nodes in the last level are as far left as possible) because it ensures efficient use of space and simplifies index calculations for parent-child relationships. This complete binary tree property is crucial for the efficient implementation of heap data structures, such as binary heaps, which are often used in priority queues, heap sort, and other algorithms.</a:t>
            </a:r>
          </a:p>
          <a:p>
            <a:pPr marL="0" indent="0">
              <a:buNone/>
            </a:pPr>
            <a:r>
              <a:rPr lang="en-US" b="1" dirty="0"/>
              <a:t>Efficient use of space: A complete binary tree stored in an array does not waste any space, as the array will be fully utilized. If the tree is not complete, there would be unused gaps in the array, leading to inefficient memory usage.</a:t>
            </a:r>
          </a:p>
          <a:p>
            <a:pPr marL="0" indent="0">
              <a:buNone/>
            </a:pPr>
            <a:r>
              <a:rPr lang="en-US" b="1" dirty="0"/>
              <a:t>Simplified index calculations: When the binary tree is complete, parent-child index relationships can be easily calculated using the following formulas:</a:t>
            </a:r>
          </a:p>
          <a:p>
            <a:pPr marL="0" indent="0">
              <a:buNone/>
            </a:pPr>
            <a:r>
              <a:rPr lang="en-US" b="1" dirty="0"/>
              <a:t>For a node at index </a:t>
            </a:r>
            <a:r>
              <a:rPr lang="en-US" b="1" dirty="0" err="1"/>
              <a:t>i</a:t>
            </a:r>
            <a:r>
              <a:rPr lang="en-US" b="1" dirty="0"/>
              <a:t>:</a:t>
            </a:r>
          </a:p>
          <a:p>
            <a:pPr marL="0" indent="0">
              <a:buNone/>
            </a:pPr>
            <a:r>
              <a:rPr lang="en-US" b="1" dirty="0"/>
              <a:t>Its parent node is at index floor((i-1)/2)</a:t>
            </a:r>
          </a:p>
          <a:p>
            <a:pPr marL="0" indent="0">
              <a:buNone/>
            </a:pPr>
            <a:r>
              <a:rPr lang="en-US" b="1" dirty="0"/>
              <a:t>Its left child is at index 2i + 1</a:t>
            </a:r>
          </a:p>
          <a:p>
            <a:pPr marL="0" indent="0">
              <a:buNone/>
            </a:pPr>
            <a:r>
              <a:rPr lang="en-US" b="1" dirty="0"/>
              <a:t>Its right child is at index 2i + 2</a:t>
            </a:r>
          </a:p>
          <a:p>
            <a:pPr marL="0" indent="0">
              <a:buNone/>
            </a:pPr>
            <a:r>
              <a:rPr lang="en-US" b="1" dirty="0"/>
              <a:t>These calculations assume a zero-based array indexing. If the tree is not complete, these formulas would no longer hold, and more complex calculations or data structures would be needed to determine parent-child relationships, which would increase the complexity and decrease the efficiency of heap operations.</a:t>
            </a:r>
          </a:p>
          <a:p>
            <a:pPr marL="0" indent="0">
              <a:buNone/>
            </a:pPr>
            <a:r>
              <a:rPr lang="en-US" b="1" dirty="0"/>
              <a:t>If the condition of a complete binary tree is not satisfied:</a:t>
            </a:r>
          </a:p>
          <a:p>
            <a:pPr marL="0" indent="0">
              <a:buNone/>
            </a:pPr>
            <a:r>
              <a:rPr lang="en-US" b="1" dirty="0"/>
              <a:t>The array representation becomes inefficient in terms of space utilization, as there would be unused gaps.</a:t>
            </a:r>
          </a:p>
          <a:p>
            <a:pPr marL="0" indent="0">
              <a:buNone/>
            </a:pPr>
            <a:r>
              <a:rPr lang="en-US" b="1" dirty="0"/>
              <a:t>The simple parent-child index calculations would not be valid, which would complicate the algorithms and data structures needed to maintain the heap.</a:t>
            </a:r>
          </a:p>
          <a:p>
            <a:pPr marL="0" indent="0">
              <a:buNone/>
            </a:pPr>
            <a:r>
              <a:rPr lang="en-US" b="1" dirty="0"/>
              <a:t>The time complexity of basic heap operations, such as insertion and deletion, may be affected, making the heap less efficient as a data structure for priority queues or sorting algorithms.</a:t>
            </a:r>
          </a:p>
        </p:txBody>
      </p:sp>
    </p:spTree>
    <p:extLst>
      <p:ext uri="{BB962C8B-B14F-4D97-AF65-F5344CB8AC3E}">
        <p14:creationId xmlns:p14="http://schemas.microsoft.com/office/powerpoint/2010/main" val="19378598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you interpret a sorted array as a heap, is it guaranteed to have the heap order property?</a:t>
            </a:r>
          </a:p>
          <a:p>
            <a:r>
              <a:rPr lang="en-US" dirty="0"/>
              <a:t>Yes</a:t>
            </a:r>
          </a:p>
          <a:p>
            <a:r>
              <a:rPr lang="en-US" dirty="0"/>
              <a:t>Min-Heap: The parent nodes have a value less than or equal to their children. </a:t>
            </a:r>
            <a:br>
              <a:rPr lang="en-US" dirty="0"/>
            </a:br>
            <a:r>
              <a:rPr lang="en-US" dirty="0"/>
              <a:t>If you have a sorted array in ascending order, interpreting it as a heap will result in a min-heap. </a:t>
            </a:r>
            <a:br>
              <a:rPr lang="en-US" dirty="0"/>
            </a:br>
            <a:r>
              <a:rPr lang="en-US" dirty="0"/>
              <a:t>For each parent node, its children will have values greater than or equal to the parent =&gt; satisfy.</a:t>
            </a:r>
          </a:p>
          <a:p>
            <a:r>
              <a:rPr lang="en-US" dirty="0"/>
              <a:t>Max-Heap: The parent nodes have a value greater than or equal to their children. </a:t>
            </a:r>
            <a:br>
              <a:rPr lang="en-US" dirty="0"/>
            </a:br>
            <a:r>
              <a:rPr lang="en-US" dirty="0"/>
              <a:t>If you have a sorted array in descending order, interpreting it as a heap will result in a max-heap. </a:t>
            </a:r>
            <a:br>
              <a:rPr lang="en-US" dirty="0"/>
            </a:br>
            <a:r>
              <a:rPr lang="en-US" dirty="0"/>
              <a:t>For each parent node, its children will have values less than or equal to the parent =&gt; satisfy.</a:t>
            </a:r>
          </a:p>
          <a:p>
            <a:pPr marL="0" indent="0">
              <a:buNone/>
            </a:pPr>
            <a:endParaRPr lang="en-US" b="1" dirty="0"/>
          </a:p>
        </p:txBody>
      </p:sp>
    </p:spTree>
    <p:extLst>
      <p:ext uri="{BB962C8B-B14F-4D97-AF65-F5344CB8AC3E}">
        <p14:creationId xmlns:p14="http://schemas.microsoft.com/office/powerpoint/2010/main" val="30054848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Where is the smallest value found in a heap? Assume min heap here.</a:t>
            </a:r>
          </a:p>
          <a:p>
            <a:pPr marL="0" indent="0">
              <a:buNone/>
            </a:pPr>
            <a:r>
              <a:rPr lang="en-US" dirty="0"/>
              <a:t>In a min-heap, </a:t>
            </a:r>
            <a:r>
              <a:rPr lang="en-US" b="1" dirty="0"/>
              <a:t>the smallest value is always found at the root node</a:t>
            </a:r>
            <a:r>
              <a:rPr lang="en-US" dirty="0"/>
              <a:t>. Since the min-heap order property dictates that every parent node must have a value less than or equal to its children, the root node will always have the smallest value in the entire heap. In an array representation of the heap, the root node is at index 0.</a:t>
            </a:r>
          </a:p>
        </p:txBody>
      </p:sp>
    </p:spTree>
    <p:extLst>
      <p:ext uri="{BB962C8B-B14F-4D97-AF65-F5344CB8AC3E}">
        <p14:creationId xmlns:p14="http://schemas.microsoft.com/office/powerpoint/2010/main" val="2385969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Find the smallest and the largest number of keys that a heap of height h can contain.</a:t>
                </a:r>
              </a:p>
              <a:p>
                <a:r>
                  <a:rPr lang="en-US" b="1" dirty="0"/>
                  <a:t>Smallest</a:t>
                </a:r>
                <a:r>
                  <a:rPr lang="en-US" dirty="0"/>
                  <a:t>: A heap has the smallest number of keys when it is a complete binary tree with height h, where all levels except possibly the last are completely filled, and all nodes in the last level are as far left as possible.</a:t>
                </a:r>
                <a:br>
                  <a:rPr lang="en-US" dirty="0"/>
                </a:br>
                <a:r>
                  <a:rPr lang="en-US" dirty="0"/>
                  <a:t> </a:t>
                </a:r>
                <a:br>
                  <a:rPr lang="en-US" dirty="0"/>
                </a:br>
                <a:r>
                  <a:rPr lang="en-US" dirty="0"/>
                  <a:t>=&gt;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a14:m>
                <a:r>
                  <a:rPr lang="en-US" dirty="0"/>
                  <a:t> nodes in the last level and a total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oMath>
                </a14:m>
                <a:r>
                  <a:rPr lang="en-US" dirty="0"/>
                  <a:t> nodes in the previous levels =&gt; The smallest number of keys in a heap of height h is: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m:oMathPara>
                </a14:m>
                <a:endParaRPr lang="en-US" dirty="0"/>
              </a:p>
              <a:p>
                <a:r>
                  <a:rPr lang="en-US" b="1" dirty="0"/>
                  <a:t>Largest</a:t>
                </a:r>
                <a:r>
                  <a:rPr lang="en-US" dirty="0"/>
                  <a:t>: A heap has the largest number of keys when it is a complete binary tree with height h and all levels are completely filled. The largest number of keys in a heap of height h is:</a:t>
                </a:r>
              </a:p>
              <a:p>
                <a:pPr marL="0" indent="0" algn="ctr">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m:oMathPara>
                </a14:m>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3774" r="-1448"/>
                </a:stretch>
              </a:blipFill>
            </p:spPr>
            <p:txBody>
              <a:bodyPr/>
              <a:lstStyle/>
              <a:p>
                <a:r>
                  <a:rPr lang="en-US">
                    <a:noFill/>
                  </a:rPr>
                  <a:t> </a:t>
                </a:r>
              </a:p>
            </p:txBody>
          </p:sp>
        </mc:Fallback>
      </mc:AlternateContent>
    </p:spTree>
    <p:extLst>
      <p:ext uri="{BB962C8B-B14F-4D97-AF65-F5344CB8AC3E}">
        <p14:creationId xmlns:p14="http://schemas.microsoft.com/office/powerpoint/2010/main" val="16364547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Outline an algorithm for checking whether an array H[1..n] is a heap and determine its time efficiency. </a:t>
            </a:r>
          </a:p>
          <a:p>
            <a:r>
              <a:rPr lang="en-US" dirty="0"/>
              <a:t>H is a min-heap: if parent node &gt; child node =&gt; False</a:t>
            </a:r>
          </a:p>
          <a:p>
            <a:r>
              <a:rPr lang="en-US" dirty="0"/>
              <a:t>H is a max-heap: if parent node &lt; child node =&gt; False</a:t>
            </a:r>
          </a:p>
        </p:txBody>
      </p:sp>
      <p:sp>
        <p:nvSpPr>
          <p:cNvPr id="5" name="TextBox 4">
            <a:extLst>
              <a:ext uri="{FF2B5EF4-FFF2-40B4-BE49-F238E27FC236}">
                <a16:creationId xmlns:a16="http://schemas.microsoft.com/office/drawing/2014/main" id="{42D4363E-4707-5446-DA4F-5FF4B4A3C6EB}"/>
              </a:ext>
            </a:extLst>
          </p:cNvPr>
          <p:cNvSpPr txBox="1"/>
          <p:nvPr/>
        </p:nvSpPr>
        <p:spPr>
          <a:xfrm>
            <a:off x="820615" y="3375062"/>
            <a:ext cx="4999893" cy="3447098"/>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is_min_heap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&gt;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&gt;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10B8E39-2580-94BD-AB97-36BA09BEE76A}"/>
              </a:ext>
            </a:extLst>
          </p:cNvPr>
          <p:cNvSpPr txBox="1"/>
          <p:nvPr/>
        </p:nvSpPr>
        <p:spPr>
          <a:xfrm>
            <a:off x="6497516" y="3357477"/>
            <a:ext cx="4999893" cy="3477875"/>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is_max_heap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&lt;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&lt;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261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Show that unless other information is maintained, finding the maximum value in a heap must be an O(n) operation. Assume min heap here.</a:t>
            </a:r>
          </a:p>
        </p:txBody>
      </p:sp>
      <p:sp>
        <p:nvSpPr>
          <p:cNvPr id="4" name="Oval 3">
            <a:extLst>
              <a:ext uri="{FF2B5EF4-FFF2-40B4-BE49-F238E27FC236}">
                <a16:creationId xmlns:a16="http://schemas.microsoft.com/office/drawing/2014/main" id="{100865AC-CA4D-BD0C-DA4C-B424ECA1E742}"/>
              </a:ext>
            </a:extLst>
          </p:cNvPr>
          <p:cNvSpPr/>
          <p:nvPr/>
        </p:nvSpPr>
        <p:spPr>
          <a:xfrm>
            <a:off x="9593055" y="235160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D34532F4-81EA-6B76-4477-089E220C4102}"/>
              </a:ext>
            </a:extLst>
          </p:cNvPr>
          <p:cNvSpPr/>
          <p:nvPr/>
        </p:nvSpPr>
        <p:spPr>
          <a:xfrm>
            <a:off x="10631379" y="352827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6E1B2BA1-DEE8-BBD3-D43F-76FFD3AF8DC4}"/>
              </a:ext>
            </a:extLst>
          </p:cNvPr>
          <p:cNvSpPr/>
          <p:nvPr/>
        </p:nvSpPr>
        <p:spPr>
          <a:xfrm>
            <a:off x="8563935" y="348711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FACC8AB9-BBFD-6595-9AB3-A1C19554E00E}"/>
              </a:ext>
            </a:extLst>
          </p:cNvPr>
          <p:cNvCxnSpPr>
            <a:cxnSpLocks/>
            <a:stCxn id="4" idx="4"/>
            <a:endCxn id="7" idx="0"/>
          </p:cNvCxnSpPr>
          <p:nvPr/>
        </p:nvCxnSpPr>
        <p:spPr>
          <a:xfrm flipH="1">
            <a:off x="8876273" y="2976278"/>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23A8F2D-390F-20ED-B64A-70B4C58EB6D7}"/>
              </a:ext>
            </a:extLst>
          </p:cNvPr>
          <p:cNvCxnSpPr>
            <a:cxnSpLocks/>
            <a:stCxn id="4" idx="4"/>
            <a:endCxn id="6" idx="0"/>
          </p:cNvCxnSpPr>
          <p:nvPr/>
        </p:nvCxnSpPr>
        <p:spPr>
          <a:xfrm>
            <a:off x="9905393" y="2976278"/>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44EC8EE7-453B-F58D-477C-45FBE340BD35}"/>
              </a:ext>
            </a:extLst>
          </p:cNvPr>
          <p:cNvSpPr/>
          <p:nvPr/>
        </p:nvSpPr>
        <p:spPr>
          <a:xfrm>
            <a:off x="7586312"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4A258EF-AA0D-98CC-CC86-D148ADE10F4C}"/>
              </a:ext>
            </a:extLst>
          </p:cNvPr>
          <p:cNvCxnSpPr>
            <a:cxnSpLocks/>
            <a:endCxn id="11" idx="0"/>
          </p:cNvCxnSpPr>
          <p:nvPr/>
        </p:nvCxnSpPr>
        <p:spPr>
          <a:xfrm flipH="1">
            <a:off x="7898650" y="4435956"/>
            <a:ext cx="435846"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3" name="Oval 12">
            <a:extLst>
              <a:ext uri="{FF2B5EF4-FFF2-40B4-BE49-F238E27FC236}">
                <a16:creationId xmlns:a16="http://schemas.microsoft.com/office/drawing/2014/main" id="{1D8BADEA-A9E2-3DA1-55FD-C3C059F3B242}"/>
              </a:ext>
            </a:extLst>
          </p:cNvPr>
          <p:cNvSpPr/>
          <p:nvPr/>
        </p:nvSpPr>
        <p:spPr>
          <a:xfrm>
            <a:off x="11470626"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9B97FD7-312F-152D-853F-4BEE138B0621}"/>
              </a:ext>
            </a:extLst>
          </p:cNvPr>
          <p:cNvCxnSpPr>
            <a:cxnSpLocks/>
            <a:endCxn id="13" idx="0"/>
          </p:cNvCxnSpPr>
          <p:nvPr/>
        </p:nvCxnSpPr>
        <p:spPr>
          <a:xfrm>
            <a:off x="11470626"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5" name="Oval 14">
            <a:extLst>
              <a:ext uri="{FF2B5EF4-FFF2-40B4-BE49-F238E27FC236}">
                <a16:creationId xmlns:a16="http://schemas.microsoft.com/office/drawing/2014/main" id="{7119A7F3-B600-0A7B-3383-6C77B50113D3}"/>
              </a:ext>
            </a:extLst>
          </p:cNvPr>
          <p:cNvSpPr/>
          <p:nvPr/>
        </p:nvSpPr>
        <p:spPr>
          <a:xfrm>
            <a:off x="8999781"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566FE2B4-B789-0A05-CAB4-2C8B2FB89A6D}"/>
              </a:ext>
            </a:extLst>
          </p:cNvPr>
          <p:cNvCxnSpPr>
            <a:cxnSpLocks/>
            <a:endCxn id="15" idx="0"/>
          </p:cNvCxnSpPr>
          <p:nvPr/>
        </p:nvCxnSpPr>
        <p:spPr>
          <a:xfrm>
            <a:off x="9039657" y="4435956"/>
            <a:ext cx="272462"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4" name="Oval 23">
            <a:extLst>
              <a:ext uri="{FF2B5EF4-FFF2-40B4-BE49-F238E27FC236}">
                <a16:creationId xmlns:a16="http://schemas.microsoft.com/office/drawing/2014/main" id="{C96A662E-3163-A50C-C49E-F82284E50C94}"/>
              </a:ext>
            </a:extLst>
          </p:cNvPr>
          <p:cNvSpPr/>
          <p:nvPr/>
        </p:nvSpPr>
        <p:spPr>
          <a:xfrm>
            <a:off x="10424555"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8990D071-6741-8902-3D2C-21412C44BB15}"/>
              </a:ext>
            </a:extLst>
          </p:cNvPr>
          <p:cNvCxnSpPr>
            <a:cxnSpLocks/>
            <a:endCxn id="24" idx="0"/>
          </p:cNvCxnSpPr>
          <p:nvPr/>
        </p:nvCxnSpPr>
        <p:spPr>
          <a:xfrm flipH="1">
            <a:off x="10736893"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701B8B2-68BA-DD29-88CF-DA6664CF096B}"/>
              </a:ext>
            </a:extLst>
          </p:cNvPr>
          <p:cNvSpPr txBox="1"/>
          <p:nvPr/>
        </p:nvSpPr>
        <p:spPr>
          <a:xfrm>
            <a:off x="8398270" y="4010338"/>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5B37B48F-6D42-D5C7-0D81-0C53EDDA231E}"/>
              </a:ext>
            </a:extLst>
          </p:cNvPr>
          <p:cNvSpPr txBox="1"/>
          <p:nvPr/>
        </p:nvSpPr>
        <p:spPr>
          <a:xfrm>
            <a:off x="9782259" y="4744429"/>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1" name="TextBox 30">
            <a:extLst>
              <a:ext uri="{FF2B5EF4-FFF2-40B4-BE49-F238E27FC236}">
                <a16:creationId xmlns:a16="http://schemas.microsoft.com/office/drawing/2014/main" id="{F4FB4902-C9F9-A64D-3204-ABB9EE13D9C8}"/>
              </a:ext>
            </a:extLst>
          </p:cNvPr>
          <p:cNvSpPr txBox="1"/>
          <p:nvPr/>
        </p:nvSpPr>
        <p:spPr>
          <a:xfrm>
            <a:off x="10949715" y="3974291"/>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2" name="TextBox 31">
            <a:extLst>
              <a:ext uri="{FF2B5EF4-FFF2-40B4-BE49-F238E27FC236}">
                <a16:creationId xmlns:a16="http://schemas.microsoft.com/office/drawing/2014/main" id="{ACFFF2B4-3568-C074-6E05-24346FFA76E6}"/>
              </a:ext>
            </a:extLst>
          </p:cNvPr>
          <p:cNvSpPr txBox="1"/>
          <p:nvPr/>
        </p:nvSpPr>
        <p:spPr>
          <a:xfrm>
            <a:off x="9659171" y="3512575"/>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62B6273-36AC-AA97-751D-DB236B1142EF}"/>
                  </a:ext>
                </a:extLst>
              </p:cNvPr>
              <p:cNvSpPr txBox="1"/>
              <p:nvPr/>
            </p:nvSpPr>
            <p:spPr>
              <a:xfrm>
                <a:off x="775561" y="2651163"/>
                <a:ext cx="7016678" cy="4186531"/>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maximum value can be present in any of the leaf nodes, as the min-heap property only guarantees that every parent node has a value less than or equal to its children.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complete binary tree of height h,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h</m:t>
                        </m:r>
                      </m:sup>
                    </m:sSup>
                  </m:oMath>
                </a14:m>
                <a:r>
                  <a:rPr lang="en-US" sz="2400" dirty="0">
                    <a:latin typeface="Times New Roman" panose="02020603050405020304" pitchFamily="18" charset="0"/>
                    <a:cs typeface="Times New Roman" panose="02020603050405020304" pitchFamily="18" charset="0"/>
                  </a:rPr>
                  <a:t>. Since the height h of the binary tree can be roughly log(n) for n elements (base 2) </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func>
                          <m:funcPr>
                            <m:ctrlPr>
                              <a:rPr lang="en-US" sz="2400" i="1" dirty="0" smtClean="0">
                                <a:latin typeface="Cambria Math" panose="02040503050406030204" pitchFamily="18" charset="0"/>
                                <a:cs typeface="Times New Roman" panose="02020603050405020304" pitchFamily="18" charset="0"/>
                              </a:rPr>
                            </m:ctrlPr>
                          </m:funcPr>
                          <m:fName>
                            <m:r>
                              <m:rPr>
                                <m:sty m:val="p"/>
                              </m:rPr>
                              <a:rPr lang="en-US" sz="2400" i="0" dirty="0" smtClean="0">
                                <a:latin typeface="Cambria Math" panose="02040503050406030204" pitchFamily="18" charset="0"/>
                                <a:cs typeface="Times New Roman" panose="02020603050405020304" pitchFamily="18" charset="0"/>
                              </a:rPr>
                              <m:t>log</m:t>
                            </m:r>
                          </m:fName>
                          <m:e>
                            <m:d>
                              <m:dPr>
                                <m:ctrlPr>
                                  <a:rPr lang="en-US" sz="2400" i="1" dirty="0" smtClean="0">
                                    <a:latin typeface="Cambria Math" panose="02040503050406030204" pitchFamily="18" charset="0"/>
                                    <a:cs typeface="Times New Roman" panose="02020603050405020304" pitchFamily="18" charset="0"/>
                                  </a:rPr>
                                </m:ctrlPr>
                              </m:dPr>
                              <m:e>
                                <m:r>
                                  <a:rPr lang="en-US" sz="2400" i="1" dirty="0" smtClean="0">
                                    <a:latin typeface="Cambria Math" panose="02040503050406030204" pitchFamily="18" charset="0"/>
                                    <a:cs typeface="Times New Roman" panose="02020603050405020304" pitchFamily="18" charset="0"/>
                                  </a:rPr>
                                  <m:t>𝑛</m:t>
                                </m:r>
                              </m:e>
                            </m:d>
                          </m:e>
                        </m:func>
                      </m:sup>
                    </m:sSup>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n.</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Finding the maximum value in a min-heap requires O(n), unless other information is maintained.</a:t>
                </a:r>
              </a:p>
            </p:txBody>
          </p:sp>
        </mc:Choice>
        <mc:Fallback xmlns="">
          <p:sp>
            <p:nvSpPr>
              <p:cNvPr id="38" name="TextBox 37">
                <a:extLst>
                  <a:ext uri="{FF2B5EF4-FFF2-40B4-BE49-F238E27FC236}">
                    <a16:creationId xmlns:a16="http://schemas.microsoft.com/office/drawing/2014/main" id="{262B6273-36AC-AA97-751D-DB236B1142EF}"/>
                  </a:ext>
                </a:extLst>
              </p:cNvPr>
              <p:cNvSpPr txBox="1">
                <a:spLocks noRot="1" noChangeAspect="1" noMove="1" noResize="1" noEditPoints="1" noAdjustHandles="1" noChangeArrowheads="1" noChangeShapeType="1" noTextEdit="1"/>
              </p:cNvSpPr>
              <p:nvPr/>
            </p:nvSpPr>
            <p:spPr>
              <a:xfrm>
                <a:off x="775561" y="2651163"/>
                <a:ext cx="7016678" cy="4186531"/>
              </a:xfrm>
              <a:prstGeom prst="rect">
                <a:avLst/>
              </a:prstGeom>
              <a:blipFill>
                <a:blip r:embed="rId3"/>
                <a:stretch>
                  <a:fillRect l="-1264" t="-1208" r="-1625" b="-271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69259951-D61D-894E-CF05-0591EC3B79B0}"/>
              </a:ext>
            </a:extLst>
          </p:cNvPr>
          <p:cNvSpPr txBox="1"/>
          <p:nvPr/>
        </p:nvSpPr>
        <p:spPr>
          <a:xfrm>
            <a:off x="9378270" y="5842042"/>
            <a:ext cx="9300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n nodes</a:t>
            </a:r>
          </a:p>
        </p:txBody>
      </p:sp>
      <p:sp>
        <p:nvSpPr>
          <p:cNvPr id="40" name="Right Brace 39">
            <a:extLst>
              <a:ext uri="{FF2B5EF4-FFF2-40B4-BE49-F238E27FC236}">
                <a16:creationId xmlns:a16="http://schemas.microsoft.com/office/drawing/2014/main" id="{03DA4B6D-6ACB-00F0-A8A0-9F17EB44F5A7}"/>
              </a:ext>
            </a:extLst>
          </p:cNvPr>
          <p:cNvSpPr/>
          <p:nvPr/>
        </p:nvSpPr>
        <p:spPr>
          <a:xfrm rot="5400000">
            <a:off x="9614702" y="3621956"/>
            <a:ext cx="457200" cy="4068153"/>
          </a:xfrm>
          <a:prstGeom prst="rightBrace">
            <a:avLst>
              <a:gd name="adj1" fmla="val 5833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857660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Why is a priority queue not a true queue?</a:t>
            </a:r>
          </a:p>
          <a:p>
            <a:pPr marL="0" indent="0">
              <a:buNone/>
            </a:pPr>
            <a:r>
              <a:rPr lang="en-US" dirty="0"/>
              <a:t>A priority queue is not considered a true queue because it does not follow the First-In-First-Out (FIFO) order:</a:t>
            </a:r>
          </a:p>
          <a:p>
            <a:r>
              <a:rPr lang="en-US" dirty="0"/>
              <a:t>In a true queue, elements are dequeued in a linear order, maintaining the FIFO order.</a:t>
            </a:r>
          </a:p>
          <a:p>
            <a:r>
              <a:rPr lang="en-US" dirty="0"/>
              <a:t>In a priority queue, elements are dequeued based on their priorities, which may not correspond to the order in which they were inserted.</a:t>
            </a:r>
          </a:p>
          <a:p>
            <a:pPr marL="0" indent="0">
              <a:buNone/>
            </a:pPr>
            <a:endParaRPr lang="en-US" dirty="0"/>
          </a:p>
        </p:txBody>
      </p:sp>
    </p:spTree>
    <p:extLst>
      <p:ext uri="{BB962C8B-B14F-4D97-AF65-F5344CB8AC3E}">
        <p14:creationId xmlns:p14="http://schemas.microsoft.com/office/powerpoint/2010/main" val="254004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If we calculate the average number of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1st, 8th, and 14th intervals, you only need 1 comparison (55).</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2nd, 3rd, 7th, 9th, 10th, and 13th intervals, you need 2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4th, 5th, 6th, 11th, and 12th intervals, you need 3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48508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You are given the task of reading n numbers and then printing them out in sorted order. Suppose you have access to a balanced dictionary data structure, which supports the operations search, insert, delete, minimum, maximum, successor, and predecessor each in O(</a:t>
            </a:r>
            <a:r>
              <a:rPr lang="en-US" dirty="0" err="1"/>
              <a:t>logn</a:t>
            </a:r>
            <a:r>
              <a:rPr lang="en-US" dirty="0"/>
              <a:t>) time.</a:t>
            </a:r>
          </a:p>
          <a:p>
            <a:r>
              <a:rPr lang="en-US" dirty="0"/>
              <a:t>How can you sort in O(</a:t>
            </a:r>
            <a:r>
              <a:rPr lang="en-US" dirty="0" err="1"/>
              <a:t>nlogn</a:t>
            </a:r>
            <a:r>
              <a:rPr lang="en-US" dirty="0"/>
              <a:t>) time using only insert and in-order traversal?</a:t>
            </a:r>
          </a:p>
          <a:p>
            <a:r>
              <a:rPr lang="en-US" dirty="0"/>
              <a:t>How can you sort in O(</a:t>
            </a:r>
            <a:r>
              <a:rPr lang="en-US" dirty="0" err="1"/>
              <a:t>nlogn</a:t>
            </a:r>
            <a:r>
              <a:rPr lang="en-US" dirty="0"/>
              <a:t>) time using only minimum, successor, and insert?</a:t>
            </a:r>
          </a:p>
          <a:p>
            <a:r>
              <a:rPr lang="en-US" dirty="0"/>
              <a:t>How can you sort in O(</a:t>
            </a:r>
            <a:r>
              <a:rPr lang="en-US" dirty="0" err="1"/>
              <a:t>nlogn</a:t>
            </a:r>
            <a:r>
              <a:rPr lang="en-US" dirty="0"/>
              <a:t>) time using only minimum, insert, delete, search?</a:t>
            </a:r>
          </a:p>
        </p:txBody>
      </p:sp>
    </p:spTree>
    <p:extLst>
      <p:ext uri="{BB962C8B-B14F-4D97-AF65-F5344CB8AC3E}">
        <p14:creationId xmlns:p14="http://schemas.microsoft.com/office/powerpoint/2010/main" val="2436276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How can you sort in O(</a:t>
            </a:r>
            <a:r>
              <a:rPr lang="en-US" b="1" dirty="0" err="1"/>
              <a:t>nlogn</a:t>
            </a:r>
            <a:r>
              <a:rPr lang="en-US" b="1" dirty="0"/>
              <a:t>) time using only insert and in-order traversal?</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Perform an in-order traversal of the balanced dictionary. This will visit the nodes in ascending order, thus printing the numbers in sorted order. In-order traversal takes O(n) time. </a:t>
            </a:r>
          </a:p>
          <a:p>
            <a:pPr>
              <a:buFont typeface="Symbol" pitchFamily="2" charset="2"/>
              <a:buChar char="Þ"/>
            </a:pPr>
            <a:r>
              <a:rPr lang="en-US" dirty="0"/>
              <a:t> The total time complexity of this method is O(</a:t>
            </a:r>
            <a:r>
              <a:rPr lang="en-US" dirty="0" err="1"/>
              <a:t>nlogn</a:t>
            </a:r>
            <a:r>
              <a:rPr lang="en-US" dirty="0"/>
              <a:t>) + O(n) = O(</a:t>
            </a:r>
            <a:r>
              <a:rPr lang="en-US" dirty="0" err="1"/>
              <a:t>nlogn</a:t>
            </a:r>
            <a:r>
              <a:rPr lang="en-US" dirty="0"/>
              <a:t>).</a:t>
            </a:r>
          </a:p>
          <a:p>
            <a:pPr>
              <a:buFont typeface="Symbol" pitchFamily="2" charset="2"/>
              <a:buChar char="Þ"/>
            </a:pPr>
            <a:endParaRPr lang="en-US" dirty="0"/>
          </a:p>
        </p:txBody>
      </p:sp>
    </p:spTree>
    <p:extLst>
      <p:ext uri="{BB962C8B-B14F-4D97-AF65-F5344CB8AC3E}">
        <p14:creationId xmlns:p14="http://schemas.microsoft.com/office/powerpoint/2010/main" val="2191045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How can you sort in O(</a:t>
            </a:r>
            <a:r>
              <a:rPr lang="en-US" b="1" dirty="0" err="1"/>
              <a:t>nlogn</a:t>
            </a:r>
            <a:r>
              <a:rPr lang="en-US" b="1" dirty="0"/>
              <a:t>) time using only minimum, successor, and insert?</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Find and print the minimum element in the balanced dictionary. The minimum operation takes O(</a:t>
            </a:r>
            <a:r>
              <a:rPr lang="en-US" dirty="0" err="1"/>
              <a:t>logn</a:t>
            </a:r>
            <a:r>
              <a:rPr lang="en-US" dirty="0"/>
              <a:t>) time</a:t>
            </a:r>
          </a:p>
          <a:p>
            <a:r>
              <a:rPr lang="en-US" dirty="0"/>
              <a:t>Repeatedly find and print the successor of the previously printed element until there are no more successors. The successor operation takes O(</a:t>
            </a:r>
            <a:r>
              <a:rPr lang="en-US" dirty="0" err="1"/>
              <a:t>logn</a:t>
            </a:r>
            <a:r>
              <a:rPr lang="en-US" dirty="0"/>
              <a:t>) time. Since there are n elements in the balanced dictionary, this step takes O(</a:t>
            </a:r>
            <a:r>
              <a:rPr lang="en-US" dirty="0" err="1"/>
              <a:t>nlogn</a:t>
            </a:r>
            <a:r>
              <a:rPr lang="en-US" dirty="0"/>
              <a:t>) time</a:t>
            </a:r>
          </a:p>
          <a:p>
            <a:pPr>
              <a:buFont typeface="Symbol" pitchFamily="2" charset="2"/>
              <a:buChar char="Þ"/>
            </a:pPr>
            <a:r>
              <a:rPr lang="en-US" dirty="0"/>
              <a:t> The total time complexity of this method is O(</a:t>
            </a:r>
            <a:r>
              <a:rPr lang="en-US" dirty="0" err="1"/>
              <a:t>nlogn</a:t>
            </a:r>
            <a:r>
              <a:rPr lang="en-US" dirty="0"/>
              <a:t>) + O(</a:t>
            </a:r>
            <a:r>
              <a:rPr lang="en-US" dirty="0" err="1"/>
              <a:t>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30921301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How can you sort in O(</a:t>
            </a:r>
            <a:r>
              <a:rPr lang="en-US" b="1" dirty="0" err="1"/>
              <a:t>nlogn</a:t>
            </a:r>
            <a:r>
              <a:rPr lang="en-US" b="1" dirty="0"/>
              <a:t>) time using only minimum, insert, delete, search?</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Repeatedly perform the following steps until the balanced dictionary is empty: </a:t>
            </a:r>
          </a:p>
          <a:p>
            <a:pPr lvl="1"/>
            <a:r>
              <a:rPr lang="en-US" dirty="0"/>
              <a:t>Find and print the minimum element in the balanced dictionary. The minimum operation takes O(</a:t>
            </a:r>
            <a:r>
              <a:rPr lang="en-US" dirty="0" err="1"/>
              <a:t>logn</a:t>
            </a:r>
            <a:r>
              <a:rPr lang="en-US" dirty="0"/>
              <a:t>) time.</a:t>
            </a:r>
          </a:p>
          <a:p>
            <a:pPr lvl="1"/>
            <a:r>
              <a:rPr lang="en-US" dirty="0"/>
              <a:t>Delete the minimum element from the balanced dictionary. The delete operation takes O(</a:t>
            </a:r>
            <a:r>
              <a:rPr lang="en-US" dirty="0" err="1"/>
              <a:t>logn</a:t>
            </a:r>
            <a:r>
              <a:rPr lang="en-US" dirty="0"/>
              <a:t>) time. </a:t>
            </a:r>
          </a:p>
          <a:p>
            <a:pPr>
              <a:buFont typeface="Symbol" pitchFamily="2" charset="2"/>
              <a:buChar char="Þ"/>
            </a:pPr>
            <a:r>
              <a:rPr lang="en-US" dirty="0"/>
              <a:t> The total time complexity of this method is O(</a:t>
            </a:r>
            <a:r>
              <a:rPr lang="en-US" dirty="0" err="1"/>
              <a:t>nlogn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122406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So, the average number of comparisons for an unsuccessful search is: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500"/>
              </a:spcAf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(1*3 + 2*6 + 3*5) / 14 = 2.21</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Therefore, the average number of comparisons made by binary search in an unsuccessful search in this array, assuming that searches for keys in each of the 14 intervals formed by the array’s elements are equally likely, is approximately 2.21 comparisons. </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4603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11790</TotalTime>
  <Words>10778</Words>
  <Application>Microsoft Macintosh PowerPoint</Application>
  <PresentationFormat>Widescreen</PresentationFormat>
  <Paragraphs>845</Paragraphs>
  <Slides>83</Slides>
  <Notes>83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Solution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Problem 4</vt:lpstr>
      <vt:lpstr>Solution 4</vt:lpstr>
      <vt:lpstr>Solution 4</vt:lpstr>
      <vt:lpstr>Solution 4</vt:lpstr>
      <vt:lpstr>Solution 4</vt:lpstr>
      <vt:lpstr>Solution 4</vt:lpstr>
      <vt:lpstr>Solution 4</vt:lpstr>
      <vt:lpstr>Solution 4</vt:lpstr>
      <vt:lpstr>Solution 4</vt:lpstr>
      <vt:lpstr>Solution 4</vt:lpstr>
      <vt:lpstr>Problem 5</vt:lpstr>
      <vt:lpstr>Solution 5</vt:lpstr>
      <vt:lpstr>Solution 5</vt:lpstr>
      <vt:lpstr>Problem 6</vt:lpstr>
      <vt:lpstr>Solution 6</vt:lpstr>
      <vt:lpstr>Solution 6 </vt:lpstr>
      <vt:lpstr>Problem 7</vt:lpstr>
      <vt:lpstr>Solution 7</vt:lpstr>
      <vt:lpstr>Solution 7</vt:lpstr>
      <vt:lpstr>Problem 8</vt:lpstr>
      <vt:lpstr>Solution 8</vt:lpstr>
      <vt:lpstr>Solution 8</vt:lpstr>
      <vt:lpstr>Solution 8</vt:lpstr>
      <vt:lpstr>Problem 9</vt:lpstr>
      <vt:lpstr>Solution 9</vt:lpstr>
      <vt:lpstr>Solution 9</vt:lpstr>
      <vt:lpstr>Problem 10</vt:lpstr>
      <vt:lpstr>Solution 10</vt:lpstr>
      <vt:lpstr>Solution 10</vt:lpstr>
      <vt:lpstr>Problem 10</vt:lpstr>
      <vt:lpstr>Solution 10</vt:lpstr>
      <vt:lpstr>Solution 10</vt:lpstr>
      <vt:lpstr>Solution 10</vt:lpstr>
      <vt:lpstr>Solution 10</vt:lpstr>
      <vt:lpstr>Problem 11</vt:lpstr>
      <vt:lpstr>Solution 11</vt:lpstr>
      <vt:lpstr>Solution 11</vt:lpstr>
      <vt:lpstr>Solution 11</vt:lpstr>
      <vt:lpstr>Solution 11</vt:lpstr>
      <vt:lpstr>Problem 12</vt:lpstr>
      <vt:lpstr>Solution 12</vt:lpstr>
      <vt:lpstr>Solution 12</vt:lpstr>
      <vt:lpstr>Problem 13</vt:lpstr>
      <vt:lpstr>Solution 13</vt:lpstr>
      <vt:lpstr>Solution 13</vt:lpstr>
      <vt:lpstr>Solution 13</vt:lpstr>
      <vt:lpstr>Solution 13</vt:lpstr>
      <vt:lpstr>Solution 13</vt:lpstr>
      <vt:lpstr>Solution 13</vt:lpstr>
      <vt:lpstr>Solution 13</vt:lpstr>
      <vt:lpstr>Problem 14</vt:lpstr>
      <vt:lpstr>Solution 14</vt:lpstr>
      <vt:lpstr>Solution 14</vt:lpstr>
      <vt:lpstr>Solution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648</cp:revision>
  <dcterms:created xsi:type="dcterms:W3CDTF">2023-03-13T01:53:07Z</dcterms:created>
  <dcterms:modified xsi:type="dcterms:W3CDTF">2023-06-06T12:33:29Z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