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85" r:id="rId3"/>
    <p:sldId id="374" r:id="rId4"/>
    <p:sldId id="375" r:id="rId5"/>
    <p:sldId id="376" r:id="rId6"/>
    <p:sldId id="337" r:id="rId7"/>
    <p:sldId id="378" r:id="rId8"/>
    <p:sldId id="377" r:id="rId9"/>
    <p:sldId id="379" r:id="rId10"/>
    <p:sldId id="380" r:id="rId11"/>
    <p:sldId id="382" r:id="rId12"/>
    <p:sldId id="391" r:id="rId13"/>
    <p:sldId id="393" r:id="rId14"/>
    <p:sldId id="394" r:id="rId15"/>
    <p:sldId id="338" r:id="rId16"/>
    <p:sldId id="383" r:id="rId17"/>
    <p:sldId id="384" r:id="rId18"/>
    <p:sldId id="385" r:id="rId19"/>
    <p:sldId id="386" r:id="rId20"/>
    <p:sldId id="387" r:id="rId21"/>
    <p:sldId id="395" r:id="rId22"/>
    <p:sldId id="388" r:id="rId23"/>
    <p:sldId id="396" r:id="rId24"/>
    <p:sldId id="397" r:id="rId25"/>
    <p:sldId id="398" r:id="rId26"/>
    <p:sldId id="399" r:id="rId27"/>
    <p:sldId id="389" r:id="rId28"/>
    <p:sldId id="400" r:id="rId29"/>
    <p:sldId id="401" r:id="rId30"/>
    <p:sldId id="390" r:id="rId31"/>
    <p:sldId id="402" r:id="rId32"/>
    <p:sldId id="40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226"/>
    <p:restoredTop sz="68459"/>
  </p:normalViewPr>
  <p:slideViewPr>
    <p:cSldViewPr snapToGrid="0">
      <p:cViewPr>
        <p:scale>
          <a:sx n="52" d="100"/>
          <a:sy n="52" d="100"/>
        </p:scale>
        <p:origin x="1008" y="768"/>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4/1/23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a:t>
            </a:fld>
            <a:endParaRPr lang="en-US"/>
          </a:p>
        </p:txBody>
      </p:sp>
    </p:spTree>
    <p:extLst>
      <p:ext uri="{BB962C8B-B14F-4D97-AF65-F5344CB8AC3E}">
        <p14:creationId xmlns:p14="http://schemas.microsoft.com/office/powerpoint/2010/main" val="2683440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11</a:t>
            </a:fld>
            <a:endParaRPr lang="en-US"/>
          </a:p>
        </p:txBody>
      </p:sp>
    </p:spTree>
    <p:extLst>
      <p:ext uri="{BB962C8B-B14F-4D97-AF65-F5344CB8AC3E}">
        <p14:creationId xmlns:p14="http://schemas.microsoft.com/office/powerpoint/2010/main" val="2021174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12</a:t>
            </a:fld>
            <a:endParaRPr lang="en-US"/>
          </a:p>
        </p:txBody>
      </p:sp>
    </p:spTree>
    <p:extLst>
      <p:ext uri="{BB962C8B-B14F-4D97-AF65-F5344CB8AC3E}">
        <p14:creationId xmlns:p14="http://schemas.microsoft.com/office/powerpoint/2010/main" val="3447275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13</a:t>
            </a:fld>
            <a:endParaRPr lang="en-US"/>
          </a:p>
        </p:txBody>
      </p:sp>
    </p:spTree>
    <p:extLst>
      <p:ext uri="{BB962C8B-B14F-4D97-AF65-F5344CB8AC3E}">
        <p14:creationId xmlns:p14="http://schemas.microsoft.com/office/powerpoint/2010/main" val="2392524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14</a:t>
            </a:fld>
            <a:endParaRPr lang="en-US"/>
          </a:p>
        </p:txBody>
      </p:sp>
    </p:spTree>
    <p:extLst>
      <p:ext uri="{BB962C8B-B14F-4D97-AF65-F5344CB8AC3E}">
        <p14:creationId xmlns:p14="http://schemas.microsoft.com/office/powerpoint/2010/main" val="1364760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15</a:t>
            </a:fld>
            <a:endParaRPr lang="en-US"/>
          </a:p>
        </p:txBody>
      </p:sp>
    </p:spTree>
    <p:extLst>
      <p:ext uri="{BB962C8B-B14F-4D97-AF65-F5344CB8AC3E}">
        <p14:creationId xmlns:p14="http://schemas.microsoft.com/office/powerpoint/2010/main" val="3167982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16</a:t>
            </a:fld>
            <a:endParaRPr lang="en-US"/>
          </a:p>
        </p:txBody>
      </p:sp>
    </p:spTree>
    <p:extLst>
      <p:ext uri="{BB962C8B-B14F-4D97-AF65-F5344CB8AC3E}">
        <p14:creationId xmlns:p14="http://schemas.microsoft.com/office/powerpoint/2010/main" val="2284325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17</a:t>
            </a:fld>
            <a:endParaRPr lang="en-US"/>
          </a:p>
        </p:txBody>
      </p:sp>
    </p:spTree>
    <p:extLst>
      <p:ext uri="{BB962C8B-B14F-4D97-AF65-F5344CB8AC3E}">
        <p14:creationId xmlns:p14="http://schemas.microsoft.com/office/powerpoint/2010/main" val="232522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18</a:t>
            </a:fld>
            <a:endParaRPr lang="en-US"/>
          </a:p>
        </p:txBody>
      </p:sp>
    </p:spTree>
    <p:extLst>
      <p:ext uri="{BB962C8B-B14F-4D97-AF65-F5344CB8AC3E}">
        <p14:creationId xmlns:p14="http://schemas.microsoft.com/office/powerpoint/2010/main" val="3153797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19</a:t>
            </a:fld>
            <a:endParaRPr lang="en-US"/>
          </a:p>
        </p:txBody>
      </p:sp>
    </p:spTree>
    <p:extLst>
      <p:ext uri="{BB962C8B-B14F-4D97-AF65-F5344CB8AC3E}">
        <p14:creationId xmlns:p14="http://schemas.microsoft.com/office/powerpoint/2010/main" val="3968681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20</a:t>
            </a:fld>
            <a:endParaRPr lang="en-US"/>
          </a:p>
        </p:txBody>
      </p:sp>
    </p:spTree>
    <p:extLst>
      <p:ext uri="{BB962C8B-B14F-4D97-AF65-F5344CB8AC3E}">
        <p14:creationId xmlns:p14="http://schemas.microsoft.com/office/powerpoint/2010/main" val="2691040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a:t>
            </a:fld>
            <a:endParaRPr lang="en-US"/>
          </a:p>
        </p:txBody>
      </p:sp>
    </p:spTree>
    <p:extLst>
      <p:ext uri="{BB962C8B-B14F-4D97-AF65-F5344CB8AC3E}">
        <p14:creationId xmlns:p14="http://schemas.microsoft.com/office/powerpoint/2010/main" val="2463397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21</a:t>
            </a:fld>
            <a:endParaRPr lang="en-US"/>
          </a:p>
        </p:txBody>
      </p:sp>
    </p:spTree>
    <p:extLst>
      <p:ext uri="{BB962C8B-B14F-4D97-AF65-F5344CB8AC3E}">
        <p14:creationId xmlns:p14="http://schemas.microsoft.com/office/powerpoint/2010/main" val="835161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22</a:t>
            </a:fld>
            <a:endParaRPr lang="en-US"/>
          </a:p>
        </p:txBody>
      </p:sp>
    </p:spTree>
    <p:extLst>
      <p:ext uri="{BB962C8B-B14F-4D97-AF65-F5344CB8AC3E}">
        <p14:creationId xmlns:p14="http://schemas.microsoft.com/office/powerpoint/2010/main" val="912983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23</a:t>
            </a:fld>
            <a:endParaRPr lang="en-US"/>
          </a:p>
        </p:txBody>
      </p:sp>
    </p:spTree>
    <p:extLst>
      <p:ext uri="{BB962C8B-B14F-4D97-AF65-F5344CB8AC3E}">
        <p14:creationId xmlns:p14="http://schemas.microsoft.com/office/powerpoint/2010/main" val="1804524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24</a:t>
            </a:fld>
            <a:endParaRPr lang="en-US"/>
          </a:p>
        </p:txBody>
      </p:sp>
    </p:spTree>
    <p:extLst>
      <p:ext uri="{BB962C8B-B14F-4D97-AF65-F5344CB8AC3E}">
        <p14:creationId xmlns:p14="http://schemas.microsoft.com/office/powerpoint/2010/main" val="2754461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25</a:t>
            </a:fld>
            <a:endParaRPr lang="en-US"/>
          </a:p>
        </p:txBody>
      </p:sp>
    </p:spTree>
    <p:extLst>
      <p:ext uri="{BB962C8B-B14F-4D97-AF65-F5344CB8AC3E}">
        <p14:creationId xmlns:p14="http://schemas.microsoft.com/office/powerpoint/2010/main" val="875649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26</a:t>
            </a:fld>
            <a:endParaRPr lang="en-US"/>
          </a:p>
        </p:txBody>
      </p:sp>
    </p:spTree>
    <p:extLst>
      <p:ext uri="{BB962C8B-B14F-4D97-AF65-F5344CB8AC3E}">
        <p14:creationId xmlns:p14="http://schemas.microsoft.com/office/powerpoint/2010/main" val="3652721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27</a:t>
            </a:fld>
            <a:endParaRPr lang="en-US"/>
          </a:p>
        </p:txBody>
      </p:sp>
    </p:spTree>
    <p:extLst>
      <p:ext uri="{BB962C8B-B14F-4D97-AF65-F5344CB8AC3E}">
        <p14:creationId xmlns:p14="http://schemas.microsoft.com/office/powerpoint/2010/main" val="1916068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28</a:t>
            </a:fld>
            <a:endParaRPr lang="en-US"/>
          </a:p>
        </p:txBody>
      </p:sp>
    </p:spTree>
    <p:extLst>
      <p:ext uri="{BB962C8B-B14F-4D97-AF65-F5344CB8AC3E}">
        <p14:creationId xmlns:p14="http://schemas.microsoft.com/office/powerpoint/2010/main" val="1613665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29</a:t>
            </a:fld>
            <a:endParaRPr lang="en-US"/>
          </a:p>
        </p:txBody>
      </p:sp>
    </p:spTree>
    <p:extLst>
      <p:ext uri="{BB962C8B-B14F-4D97-AF65-F5344CB8AC3E}">
        <p14:creationId xmlns:p14="http://schemas.microsoft.com/office/powerpoint/2010/main" val="1938758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30</a:t>
            </a:fld>
            <a:endParaRPr lang="en-US"/>
          </a:p>
        </p:txBody>
      </p:sp>
    </p:spTree>
    <p:extLst>
      <p:ext uri="{BB962C8B-B14F-4D97-AF65-F5344CB8AC3E}">
        <p14:creationId xmlns:p14="http://schemas.microsoft.com/office/powerpoint/2010/main" val="477172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3</a:t>
            </a:fld>
            <a:endParaRPr lang="en-US"/>
          </a:p>
        </p:txBody>
      </p:sp>
    </p:spTree>
    <p:extLst>
      <p:ext uri="{BB962C8B-B14F-4D97-AF65-F5344CB8AC3E}">
        <p14:creationId xmlns:p14="http://schemas.microsoft.com/office/powerpoint/2010/main" val="29120031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31</a:t>
            </a:fld>
            <a:endParaRPr lang="en-US"/>
          </a:p>
        </p:txBody>
      </p:sp>
    </p:spTree>
    <p:extLst>
      <p:ext uri="{BB962C8B-B14F-4D97-AF65-F5344CB8AC3E}">
        <p14:creationId xmlns:p14="http://schemas.microsoft.com/office/powerpoint/2010/main" val="14411765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32</a:t>
            </a:fld>
            <a:endParaRPr lang="en-US"/>
          </a:p>
        </p:txBody>
      </p:sp>
    </p:spTree>
    <p:extLst>
      <p:ext uri="{BB962C8B-B14F-4D97-AF65-F5344CB8AC3E}">
        <p14:creationId xmlns:p14="http://schemas.microsoft.com/office/powerpoint/2010/main" val="2466885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4</a:t>
            </a:fld>
            <a:endParaRPr lang="en-US"/>
          </a:p>
        </p:txBody>
      </p:sp>
    </p:spTree>
    <p:extLst>
      <p:ext uri="{BB962C8B-B14F-4D97-AF65-F5344CB8AC3E}">
        <p14:creationId xmlns:p14="http://schemas.microsoft.com/office/powerpoint/2010/main" val="290710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5</a:t>
            </a:fld>
            <a:endParaRPr lang="en-US"/>
          </a:p>
        </p:txBody>
      </p:sp>
    </p:spTree>
    <p:extLst>
      <p:ext uri="{BB962C8B-B14F-4D97-AF65-F5344CB8AC3E}">
        <p14:creationId xmlns:p14="http://schemas.microsoft.com/office/powerpoint/2010/main" val="2331901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a:t>
            </a:fld>
            <a:endParaRPr lang="en-US"/>
          </a:p>
        </p:txBody>
      </p:sp>
    </p:spTree>
    <p:extLst>
      <p:ext uri="{BB962C8B-B14F-4D97-AF65-F5344CB8AC3E}">
        <p14:creationId xmlns:p14="http://schemas.microsoft.com/office/powerpoint/2010/main" val="2956161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a:t>
            </a:fld>
            <a:endParaRPr lang="en-US"/>
          </a:p>
        </p:txBody>
      </p:sp>
    </p:spTree>
    <p:extLst>
      <p:ext uri="{BB962C8B-B14F-4D97-AF65-F5344CB8AC3E}">
        <p14:creationId xmlns:p14="http://schemas.microsoft.com/office/powerpoint/2010/main" val="2827758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a:t>
            </a:fld>
            <a:endParaRPr lang="en-US"/>
          </a:p>
        </p:txBody>
      </p:sp>
    </p:spTree>
    <p:extLst>
      <p:ext uri="{BB962C8B-B14F-4D97-AF65-F5344CB8AC3E}">
        <p14:creationId xmlns:p14="http://schemas.microsoft.com/office/powerpoint/2010/main" val="2027565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10</a:t>
            </a:fld>
            <a:endParaRPr lang="en-US"/>
          </a:p>
        </p:txBody>
      </p:sp>
    </p:spTree>
    <p:extLst>
      <p:ext uri="{BB962C8B-B14F-4D97-AF65-F5344CB8AC3E}">
        <p14:creationId xmlns:p14="http://schemas.microsoft.com/office/powerpoint/2010/main" val="2379146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4/1/23</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4/1/23</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4/1/23</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4/1/23</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4/1/23</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4/1/23</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4/1/23</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4/1/23</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4/1/23</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4/1/23</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4/1/23</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0"/>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4/1/23</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hackerearth.com/practice/algorithms/sorting/quick-sort/visualiz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dirty="0"/>
              <a:t>Workshop 5 – Sorting</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6705600" cy="4703763"/>
          </a:xfrm>
        </p:spPr>
        <p:txBody>
          <a:bodyPr/>
          <a:lstStyle/>
          <a:p>
            <a:pPr marL="0" indent="0">
              <a:buNone/>
            </a:pPr>
            <a:r>
              <a:rPr lang="en-US" b="1" dirty="0"/>
              <a:t>Is merge sort a stable sorting algorithm?</a:t>
            </a:r>
          </a:p>
          <a:p>
            <a:r>
              <a:rPr lang="en-US" dirty="0"/>
              <a:t>Yes</a:t>
            </a:r>
          </a:p>
          <a:p>
            <a:r>
              <a:rPr lang="en-US" dirty="0"/>
              <a:t>During the merge operation, when elements from two different sub-sequences are compared, the algorithm always takes the element from the left sub-sequence first if both elements are equal</a:t>
            </a:r>
          </a:p>
        </p:txBody>
      </p:sp>
      <p:sp>
        <p:nvSpPr>
          <p:cNvPr id="5" name="TextBox 4">
            <a:extLst>
              <a:ext uri="{FF2B5EF4-FFF2-40B4-BE49-F238E27FC236}">
                <a16:creationId xmlns:a16="http://schemas.microsoft.com/office/drawing/2014/main" id="{5100C1F0-EA0E-5125-0867-4971BF078962}"/>
              </a:ext>
            </a:extLst>
          </p:cNvPr>
          <p:cNvSpPr txBox="1"/>
          <p:nvPr/>
        </p:nvSpPr>
        <p:spPr>
          <a:xfrm>
            <a:off x="7543800" y="1505031"/>
            <a:ext cx="4212771" cy="4801314"/>
          </a:xfrm>
          <a:prstGeom prst="rect">
            <a:avLst/>
          </a:prstGeom>
          <a:noFill/>
        </p:spPr>
        <p:txBody>
          <a:bodyPr wrap="square">
            <a:spAutoFit/>
          </a:bodyPr>
          <a:lstStyle/>
          <a:p>
            <a:pPr algn="l" rtl="0" fontAlgn="base"/>
            <a:r>
              <a:rPr lang="en-AU" b="0" i="0" u="none" strike="noStrike" dirty="0">
                <a:effectLst/>
                <a:latin typeface="Times New Roman" panose="02020603050405020304" pitchFamily="18" charset="0"/>
                <a:cs typeface="Times New Roman" panose="02020603050405020304" pitchFamily="18" charset="0"/>
              </a:rPr>
              <a:t>def </a:t>
            </a:r>
            <a:r>
              <a:rPr lang="en-AU" b="0" i="0" u="none" strike="noStrike" dirty="0" err="1">
                <a:effectLst/>
                <a:latin typeface="Times New Roman" panose="02020603050405020304" pitchFamily="18" charset="0"/>
                <a:cs typeface="Times New Roman" panose="02020603050405020304" pitchFamily="18" charset="0"/>
              </a:rPr>
              <a:t>mergeSort</a:t>
            </a:r>
            <a:r>
              <a:rPr lang="en-AU" b="0" i="0" u="none" strike="noStrike" dirty="0">
                <a:effectLst/>
                <a:latin typeface="Times New Roman" panose="02020603050405020304" pitchFamily="18" charset="0"/>
                <a:cs typeface="Times New Roman" panose="02020603050405020304" pitchFamily="18" charset="0"/>
              </a:rPr>
              <a:t>(</a:t>
            </a:r>
            <a:r>
              <a:rPr lang="en-AU" b="0" i="0" u="none" strike="noStrike" dirty="0" err="1">
                <a:effectLst/>
                <a:latin typeface="Times New Roman" panose="02020603050405020304" pitchFamily="18" charset="0"/>
                <a:cs typeface="Times New Roman" panose="02020603050405020304" pitchFamily="18" charset="0"/>
              </a:rPr>
              <a:t>arr</a:t>
            </a:r>
            <a:r>
              <a:rPr lang="en-AU" b="0" i="0" u="none" strike="noStrike" dirty="0">
                <a:effectLst/>
                <a:latin typeface="Times New Roman" panose="02020603050405020304" pitchFamily="18" charset="0"/>
                <a:cs typeface="Times New Roman" panose="02020603050405020304" pitchFamily="18" charset="0"/>
              </a:rPr>
              <a:t>):</a:t>
            </a:r>
          </a:p>
          <a:p>
            <a:pPr algn="l" rtl="0" fontAlgn="base"/>
            <a:r>
              <a:rPr lang="en-AU" b="0" i="0" u="none" strike="noStrike" dirty="0">
                <a:effectLst/>
                <a:latin typeface="Times New Roman" panose="02020603050405020304" pitchFamily="18" charset="0"/>
                <a:cs typeface="Times New Roman" panose="02020603050405020304" pitchFamily="18" charset="0"/>
              </a:rPr>
              <a:t>        mid = </a:t>
            </a:r>
            <a:r>
              <a:rPr lang="en-AU" b="0" i="0" u="none" strike="noStrike" dirty="0" err="1">
                <a:effectLst/>
                <a:latin typeface="Times New Roman" panose="02020603050405020304" pitchFamily="18" charset="0"/>
                <a:cs typeface="Times New Roman" panose="02020603050405020304" pitchFamily="18" charset="0"/>
              </a:rPr>
              <a:t>len</a:t>
            </a:r>
            <a:r>
              <a:rPr lang="en-AU" b="0" i="0" u="none" strike="noStrike" dirty="0">
                <a:effectLst/>
                <a:latin typeface="Times New Roman" panose="02020603050405020304" pitchFamily="18" charset="0"/>
                <a:cs typeface="Times New Roman" panose="02020603050405020304" pitchFamily="18" charset="0"/>
              </a:rPr>
              <a:t>(</a:t>
            </a:r>
            <a:r>
              <a:rPr lang="en-AU" b="0" i="0" u="none" strike="noStrike" dirty="0" err="1">
                <a:effectLst/>
                <a:latin typeface="Times New Roman" panose="02020603050405020304" pitchFamily="18" charset="0"/>
                <a:cs typeface="Times New Roman" panose="02020603050405020304" pitchFamily="18" charset="0"/>
              </a:rPr>
              <a:t>arr</a:t>
            </a:r>
            <a:r>
              <a:rPr lang="en-AU" b="0" i="0" u="none" strike="noStrike" dirty="0">
                <a:effectLst/>
                <a:latin typeface="Times New Roman" panose="02020603050405020304" pitchFamily="18" charset="0"/>
                <a:cs typeface="Times New Roman" panose="02020603050405020304" pitchFamily="18" charset="0"/>
              </a:rPr>
              <a:t>)//2</a:t>
            </a:r>
          </a:p>
          <a:p>
            <a:pPr algn="l" rtl="0" fontAlgn="base"/>
            <a:r>
              <a:rPr lang="en-AU" b="0" i="0" u="none" strike="noStrike" dirty="0">
                <a:effectLst/>
                <a:latin typeface="Times New Roman" panose="02020603050405020304" pitchFamily="18" charset="0"/>
                <a:cs typeface="Times New Roman" panose="02020603050405020304" pitchFamily="18" charset="0"/>
              </a:rPr>
              <a:t>        L = </a:t>
            </a:r>
            <a:r>
              <a:rPr lang="en-AU" b="0" i="0" u="none" strike="noStrike" dirty="0" err="1">
                <a:effectLst/>
                <a:latin typeface="Times New Roman" panose="02020603050405020304" pitchFamily="18" charset="0"/>
                <a:cs typeface="Times New Roman" panose="02020603050405020304" pitchFamily="18" charset="0"/>
              </a:rPr>
              <a:t>arr</a:t>
            </a:r>
            <a:r>
              <a:rPr lang="en-AU" b="0" i="0" u="none" strike="noStrike" dirty="0">
                <a:effectLst/>
                <a:latin typeface="Times New Roman" panose="02020603050405020304" pitchFamily="18" charset="0"/>
                <a:cs typeface="Times New Roman" panose="02020603050405020304" pitchFamily="18" charset="0"/>
              </a:rPr>
              <a:t>[:mid]</a:t>
            </a:r>
          </a:p>
          <a:p>
            <a:pPr algn="l" rtl="0" fontAlgn="base"/>
            <a:r>
              <a:rPr lang="en-AU" b="0" i="0" u="none" strike="noStrike" dirty="0">
                <a:effectLst/>
                <a:latin typeface="Times New Roman" panose="02020603050405020304" pitchFamily="18" charset="0"/>
                <a:cs typeface="Times New Roman" panose="02020603050405020304" pitchFamily="18" charset="0"/>
              </a:rPr>
              <a:t>        R = </a:t>
            </a:r>
            <a:r>
              <a:rPr lang="en-AU" b="0" i="0" u="none" strike="noStrike" dirty="0" err="1">
                <a:effectLst/>
                <a:latin typeface="Times New Roman" panose="02020603050405020304" pitchFamily="18" charset="0"/>
                <a:cs typeface="Times New Roman" panose="02020603050405020304" pitchFamily="18" charset="0"/>
              </a:rPr>
              <a:t>arr</a:t>
            </a:r>
            <a:r>
              <a:rPr lang="en-AU" b="0" i="0" u="none" strike="noStrike" dirty="0">
                <a:effectLst/>
                <a:latin typeface="Times New Roman" panose="02020603050405020304" pitchFamily="18" charset="0"/>
                <a:cs typeface="Times New Roman" panose="02020603050405020304" pitchFamily="18" charset="0"/>
              </a:rPr>
              <a:t>[mid:]</a:t>
            </a:r>
          </a:p>
          <a:p>
            <a:pPr algn="l" rtl="0" fontAlgn="base"/>
            <a:r>
              <a:rPr lang="en-AU" b="0" i="0" u="none" strike="noStrike" dirty="0">
                <a:effectLst/>
                <a:latin typeface="Times New Roman" panose="02020603050405020304" pitchFamily="18" charset="0"/>
                <a:cs typeface="Times New Roman" panose="02020603050405020304" pitchFamily="18" charset="0"/>
              </a:rPr>
              <a:t>        </a:t>
            </a:r>
            <a:r>
              <a:rPr lang="en-AU" b="0" i="0" u="none" strike="noStrike" dirty="0" err="1">
                <a:effectLst/>
                <a:latin typeface="Times New Roman" panose="02020603050405020304" pitchFamily="18" charset="0"/>
                <a:cs typeface="Times New Roman" panose="02020603050405020304" pitchFamily="18" charset="0"/>
              </a:rPr>
              <a:t>mergeSort</a:t>
            </a:r>
            <a:r>
              <a:rPr lang="en-AU" b="0" i="0" u="none" strike="noStrike" dirty="0">
                <a:effectLst/>
                <a:latin typeface="Times New Roman" panose="02020603050405020304" pitchFamily="18" charset="0"/>
                <a:cs typeface="Times New Roman" panose="02020603050405020304" pitchFamily="18" charset="0"/>
              </a:rPr>
              <a:t>(L)</a:t>
            </a:r>
          </a:p>
          <a:p>
            <a:pPr algn="l" rtl="0" fontAlgn="base"/>
            <a:r>
              <a:rPr lang="en-AU" b="0" i="0" u="none" strike="noStrike" dirty="0">
                <a:effectLst/>
                <a:latin typeface="Times New Roman" panose="02020603050405020304" pitchFamily="18" charset="0"/>
                <a:cs typeface="Times New Roman" panose="02020603050405020304" pitchFamily="18" charset="0"/>
              </a:rPr>
              <a:t>        </a:t>
            </a:r>
            <a:r>
              <a:rPr lang="en-AU" b="0" i="0" u="none" strike="noStrike" dirty="0" err="1">
                <a:effectLst/>
                <a:latin typeface="Times New Roman" panose="02020603050405020304" pitchFamily="18" charset="0"/>
                <a:cs typeface="Times New Roman" panose="02020603050405020304" pitchFamily="18" charset="0"/>
              </a:rPr>
              <a:t>mergeSort</a:t>
            </a:r>
            <a:r>
              <a:rPr lang="en-AU" b="0" i="0" u="none" strike="noStrike" dirty="0">
                <a:effectLst/>
                <a:latin typeface="Times New Roman" panose="02020603050405020304" pitchFamily="18" charset="0"/>
                <a:cs typeface="Times New Roman" panose="02020603050405020304" pitchFamily="18" charset="0"/>
              </a:rPr>
              <a:t>(R)</a:t>
            </a:r>
          </a:p>
          <a:p>
            <a:pPr algn="l" rtl="0" fontAlgn="base"/>
            <a:r>
              <a:rPr lang="en-AU" b="0" i="0" u="none" strike="noStrike" dirty="0">
                <a:effectLst/>
                <a:latin typeface="Times New Roman" panose="02020603050405020304" pitchFamily="18" charset="0"/>
                <a:cs typeface="Times New Roman" panose="02020603050405020304" pitchFamily="18" charset="0"/>
              </a:rPr>
              <a:t>        </a:t>
            </a:r>
            <a:r>
              <a:rPr lang="en-AU" b="0" i="0" u="none" strike="noStrike" dirty="0" err="1">
                <a:effectLst/>
                <a:latin typeface="Times New Roman" panose="02020603050405020304" pitchFamily="18" charset="0"/>
                <a:cs typeface="Times New Roman" panose="02020603050405020304" pitchFamily="18" charset="0"/>
              </a:rPr>
              <a:t>i</a:t>
            </a:r>
            <a:r>
              <a:rPr lang="en-AU" b="0" i="0" u="none" strike="noStrike" dirty="0">
                <a:effectLst/>
                <a:latin typeface="Times New Roman" panose="02020603050405020304" pitchFamily="18" charset="0"/>
                <a:cs typeface="Times New Roman" panose="02020603050405020304" pitchFamily="18" charset="0"/>
              </a:rPr>
              <a:t> = j = k = 0</a:t>
            </a:r>
          </a:p>
          <a:p>
            <a:pPr algn="l" rtl="0" fontAlgn="base"/>
            <a:r>
              <a:rPr lang="en-AU" b="0" i="0" u="none" strike="noStrike" dirty="0">
                <a:effectLst/>
                <a:latin typeface="Times New Roman" panose="02020603050405020304" pitchFamily="18" charset="0"/>
                <a:cs typeface="Times New Roman" panose="02020603050405020304" pitchFamily="18" charset="0"/>
              </a:rPr>
              <a:t>        # Copy data to temp arrays L[] and R[]</a:t>
            </a:r>
          </a:p>
          <a:p>
            <a:pPr algn="l" rtl="0" fontAlgn="base"/>
            <a:r>
              <a:rPr lang="en-AU" b="0" i="0" u="none" strike="noStrike" dirty="0">
                <a:effectLst/>
                <a:latin typeface="Times New Roman" panose="02020603050405020304" pitchFamily="18" charset="0"/>
                <a:cs typeface="Times New Roman" panose="02020603050405020304" pitchFamily="18" charset="0"/>
              </a:rPr>
              <a:t>        while </a:t>
            </a:r>
            <a:r>
              <a:rPr lang="en-AU" b="0" i="0" u="none" strike="noStrike" dirty="0" err="1">
                <a:effectLst/>
                <a:latin typeface="Times New Roman" panose="02020603050405020304" pitchFamily="18" charset="0"/>
                <a:cs typeface="Times New Roman" panose="02020603050405020304" pitchFamily="18" charset="0"/>
              </a:rPr>
              <a:t>i</a:t>
            </a:r>
            <a:r>
              <a:rPr lang="en-AU" b="0" i="0" u="none" strike="noStrike" dirty="0">
                <a:effectLst/>
                <a:latin typeface="Times New Roman" panose="02020603050405020304" pitchFamily="18" charset="0"/>
                <a:cs typeface="Times New Roman" panose="02020603050405020304" pitchFamily="18" charset="0"/>
              </a:rPr>
              <a:t> &lt; </a:t>
            </a:r>
            <a:r>
              <a:rPr lang="en-AU" b="0" i="0" u="none" strike="noStrike" dirty="0" err="1">
                <a:effectLst/>
                <a:latin typeface="Times New Roman" panose="02020603050405020304" pitchFamily="18" charset="0"/>
                <a:cs typeface="Times New Roman" panose="02020603050405020304" pitchFamily="18" charset="0"/>
              </a:rPr>
              <a:t>len</a:t>
            </a:r>
            <a:r>
              <a:rPr lang="en-AU" b="0" i="0" u="none" strike="noStrike" dirty="0">
                <a:effectLst/>
                <a:latin typeface="Times New Roman" panose="02020603050405020304" pitchFamily="18" charset="0"/>
                <a:cs typeface="Times New Roman" panose="02020603050405020304" pitchFamily="18" charset="0"/>
              </a:rPr>
              <a:t>(L) and j &lt; </a:t>
            </a:r>
            <a:r>
              <a:rPr lang="en-AU" b="0" i="0" u="none" strike="noStrike" dirty="0" err="1">
                <a:effectLst/>
                <a:latin typeface="Times New Roman" panose="02020603050405020304" pitchFamily="18" charset="0"/>
                <a:cs typeface="Times New Roman" panose="02020603050405020304" pitchFamily="18" charset="0"/>
              </a:rPr>
              <a:t>len</a:t>
            </a:r>
            <a:r>
              <a:rPr lang="en-AU" b="0" i="0" u="none" strike="noStrike" dirty="0">
                <a:effectLst/>
                <a:latin typeface="Times New Roman" panose="02020603050405020304" pitchFamily="18" charset="0"/>
                <a:cs typeface="Times New Roman" panose="02020603050405020304" pitchFamily="18" charset="0"/>
              </a:rPr>
              <a:t>(R):</a:t>
            </a:r>
          </a:p>
          <a:p>
            <a:pPr algn="l" rtl="0" fontAlgn="base"/>
            <a:r>
              <a:rPr lang="en-AU" b="0" i="0" u="none" strike="noStrike" dirty="0">
                <a:effectLst/>
                <a:latin typeface="Times New Roman" panose="02020603050405020304" pitchFamily="18" charset="0"/>
                <a:cs typeface="Times New Roman" panose="02020603050405020304" pitchFamily="18" charset="0"/>
              </a:rPr>
              <a:t>            </a:t>
            </a:r>
            <a:r>
              <a:rPr lang="en-AU" b="1" i="0" u="none" strike="noStrike" dirty="0">
                <a:effectLst/>
                <a:latin typeface="Times New Roman" panose="02020603050405020304" pitchFamily="18" charset="0"/>
                <a:cs typeface="Times New Roman" panose="02020603050405020304" pitchFamily="18" charset="0"/>
              </a:rPr>
              <a:t>if L[</a:t>
            </a:r>
            <a:r>
              <a:rPr lang="en-AU" b="1" i="0" u="none" strike="noStrike" dirty="0" err="1">
                <a:effectLst/>
                <a:latin typeface="Times New Roman" panose="02020603050405020304" pitchFamily="18" charset="0"/>
                <a:cs typeface="Times New Roman" panose="02020603050405020304" pitchFamily="18" charset="0"/>
              </a:rPr>
              <a:t>i</a:t>
            </a:r>
            <a:r>
              <a:rPr lang="en-AU" b="1" i="0" u="none" strike="noStrike" dirty="0">
                <a:effectLst/>
                <a:latin typeface="Times New Roman" panose="02020603050405020304" pitchFamily="18" charset="0"/>
                <a:cs typeface="Times New Roman" panose="02020603050405020304" pitchFamily="18" charset="0"/>
              </a:rPr>
              <a:t>] &lt;= R[j]:</a:t>
            </a:r>
          </a:p>
          <a:p>
            <a:pPr algn="l" rtl="0" fontAlgn="base"/>
            <a:r>
              <a:rPr lang="en-AU" b="1" i="0" u="none" strike="noStrike" dirty="0">
                <a:effectLst/>
                <a:latin typeface="Times New Roman" panose="02020603050405020304" pitchFamily="18" charset="0"/>
                <a:cs typeface="Times New Roman" panose="02020603050405020304" pitchFamily="18" charset="0"/>
              </a:rPr>
              <a:t>                </a:t>
            </a:r>
            <a:r>
              <a:rPr lang="en-AU" b="1" i="0" u="none" strike="noStrike" dirty="0" err="1">
                <a:effectLst/>
                <a:latin typeface="Times New Roman" panose="02020603050405020304" pitchFamily="18" charset="0"/>
                <a:cs typeface="Times New Roman" panose="02020603050405020304" pitchFamily="18" charset="0"/>
              </a:rPr>
              <a:t>arr</a:t>
            </a:r>
            <a:r>
              <a:rPr lang="en-AU" b="1" i="0" u="none" strike="noStrike" dirty="0">
                <a:effectLst/>
                <a:latin typeface="Times New Roman" panose="02020603050405020304" pitchFamily="18" charset="0"/>
                <a:cs typeface="Times New Roman" panose="02020603050405020304" pitchFamily="18" charset="0"/>
              </a:rPr>
              <a:t>[k] = L[</a:t>
            </a:r>
            <a:r>
              <a:rPr lang="en-AU" b="1" i="0" u="none" strike="noStrike" dirty="0" err="1">
                <a:effectLst/>
                <a:latin typeface="Times New Roman" panose="02020603050405020304" pitchFamily="18" charset="0"/>
                <a:cs typeface="Times New Roman" panose="02020603050405020304" pitchFamily="18" charset="0"/>
              </a:rPr>
              <a:t>i</a:t>
            </a:r>
            <a:r>
              <a:rPr lang="en-AU" b="1" i="0" u="none" strike="noStrike" dirty="0">
                <a:effectLst/>
                <a:latin typeface="Times New Roman" panose="02020603050405020304" pitchFamily="18" charset="0"/>
                <a:cs typeface="Times New Roman" panose="02020603050405020304" pitchFamily="18" charset="0"/>
              </a:rPr>
              <a:t>]</a:t>
            </a:r>
          </a:p>
          <a:p>
            <a:pPr algn="l" rtl="0" fontAlgn="base"/>
            <a:r>
              <a:rPr lang="en-AU" b="0" i="0" u="none" strike="noStrike" dirty="0">
                <a:effectLst/>
                <a:latin typeface="Times New Roman" panose="02020603050405020304" pitchFamily="18" charset="0"/>
                <a:cs typeface="Times New Roman" panose="02020603050405020304" pitchFamily="18" charset="0"/>
              </a:rPr>
              <a:t>                </a:t>
            </a:r>
            <a:r>
              <a:rPr lang="en-AU" b="0" i="0" u="none" strike="noStrike" dirty="0" err="1">
                <a:effectLst/>
                <a:latin typeface="Times New Roman" panose="02020603050405020304" pitchFamily="18" charset="0"/>
                <a:cs typeface="Times New Roman" panose="02020603050405020304" pitchFamily="18" charset="0"/>
              </a:rPr>
              <a:t>i</a:t>
            </a:r>
            <a:r>
              <a:rPr lang="en-AU" b="0" i="0" u="none" strike="noStrike" dirty="0">
                <a:effectLst/>
                <a:latin typeface="Times New Roman" panose="02020603050405020304" pitchFamily="18" charset="0"/>
                <a:cs typeface="Times New Roman" panose="02020603050405020304" pitchFamily="18" charset="0"/>
              </a:rPr>
              <a:t> += 1</a:t>
            </a:r>
          </a:p>
          <a:p>
            <a:pPr algn="l" rtl="0" fontAlgn="base"/>
            <a:r>
              <a:rPr lang="en-AU" b="0" i="0" u="none" strike="noStrike" dirty="0">
                <a:effectLst/>
                <a:latin typeface="Times New Roman" panose="02020603050405020304" pitchFamily="18" charset="0"/>
                <a:cs typeface="Times New Roman" panose="02020603050405020304" pitchFamily="18" charset="0"/>
              </a:rPr>
              <a:t>            else:</a:t>
            </a:r>
          </a:p>
          <a:p>
            <a:pPr algn="l" rtl="0" fontAlgn="base"/>
            <a:r>
              <a:rPr lang="en-AU" b="0" i="0" u="none" strike="noStrike" dirty="0">
                <a:effectLst/>
                <a:latin typeface="Times New Roman" panose="02020603050405020304" pitchFamily="18" charset="0"/>
                <a:cs typeface="Times New Roman" panose="02020603050405020304" pitchFamily="18" charset="0"/>
              </a:rPr>
              <a:t>                </a:t>
            </a:r>
            <a:r>
              <a:rPr lang="en-AU" b="0" i="0" u="none" strike="noStrike" dirty="0" err="1">
                <a:effectLst/>
                <a:latin typeface="Times New Roman" panose="02020603050405020304" pitchFamily="18" charset="0"/>
                <a:cs typeface="Times New Roman" panose="02020603050405020304" pitchFamily="18" charset="0"/>
              </a:rPr>
              <a:t>arr</a:t>
            </a:r>
            <a:r>
              <a:rPr lang="en-AU" b="0" i="0" u="none" strike="noStrike" dirty="0">
                <a:effectLst/>
                <a:latin typeface="Times New Roman" panose="02020603050405020304" pitchFamily="18" charset="0"/>
                <a:cs typeface="Times New Roman" panose="02020603050405020304" pitchFamily="18" charset="0"/>
              </a:rPr>
              <a:t>[k] = R[j]</a:t>
            </a:r>
          </a:p>
          <a:p>
            <a:pPr algn="l" rtl="0" fontAlgn="base"/>
            <a:r>
              <a:rPr lang="en-AU" b="0" i="0" u="none" strike="noStrike" dirty="0">
                <a:effectLst/>
                <a:latin typeface="Times New Roman" panose="02020603050405020304" pitchFamily="18" charset="0"/>
                <a:cs typeface="Times New Roman" panose="02020603050405020304" pitchFamily="18" charset="0"/>
              </a:rPr>
              <a:t>                j += 1</a:t>
            </a:r>
          </a:p>
          <a:p>
            <a:pPr algn="l" rtl="0" fontAlgn="base"/>
            <a:r>
              <a:rPr lang="en-AU" b="0" i="0" u="none" strike="noStrike" dirty="0">
                <a:effectLst/>
                <a:latin typeface="Times New Roman" panose="02020603050405020304" pitchFamily="18" charset="0"/>
                <a:cs typeface="Times New Roman" panose="02020603050405020304" pitchFamily="18" charset="0"/>
              </a:rPr>
              <a:t>            k += 1</a:t>
            </a:r>
          </a:p>
          <a:p>
            <a:pPr algn="l" rtl="0" fontAlgn="base"/>
            <a:r>
              <a:rPr lang="en-AU" b="0" i="0" u="none" strike="noStrike" dirty="0">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7980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lstStyle/>
              <a:p>
                <a:pPr marL="0" indent="0">
                  <a:buNone/>
                </a:pPr>
                <a:r>
                  <a:rPr lang="en-US" b="1" dirty="0"/>
                  <a:t>Solve the recurrence relation for the number of key comparisons made by merge sort in the worst case and best case. You may assume that </a:t>
                </a:r>
                <a14:m>
                  <m:oMath xmlns:m="http://schemas.openxmlformats.org/officeDocument/2006/math">
                    <m:r>
                      <a:rPr lang="en-AU" b="1" i="1" dirty="0" smtClean="0">
                        <a:latin typeface="Cambria Math" panose="02040503050406030204" pitchFamily="18" charset="0"/>
                      </a:rPr>
                      <m:t>𝒏</m:t>
                    </m:r>
                    <m:r>
                      <a:rPr lang="en-AU" b="1" i="1" dirty="0" smtClean="0">
                        <a:latin typeface="Cambria Math" panose="02040503050406030204" pitchFamily="18" charset="0"/>
                      </a:rPr>
                      <m:t>=</m:t>
                    </m:r>
                    <m:sSup>
                      <m:sSupPr>
                        <m:ctrlPr>
                          <a:rPr lang="en-AU" b="1" i="1" dirty="0" smtClean="0">
                            <a:latin typeface="Cambria Math" panose="02040503050406030204" pitchFamily="18" charset="0"/>
                          </a:rPr>
                        </m:ctrlPr>
                      </m:sSupPr>
                      <m:e>
                        <m:r>
                          <a:rPr lang="en-AU" b="1" i="1" dirty="0" smtClean="0">
                            <a:latin typeface="Cambria Math" panose="02040503050406030204" pitchFamily="18" charset="0"/>
                          </a:rPr>
                          <m:t>𝟐</m:t>
                        </m:r>
                      </m:e>
                      <m:sup>
                        <m:r>
                          <a:rPr lang="en-AU" b="1" i="1" dirty="0" smtClean="0">
                            <a:latin typeface="Cambria Math" panose="02040503050406030204" pitchFamily="18" charset="0"/>
                          </a:rPr>
                          <m:t>𝒌</m:t>
                        </m:r>
                      </m:sup>
                    </m:sSup>
                  </m:oMath>
                </a14:m>
                <a:endParaRPr lang="en-US" b="1" dirty="0"/>
              </a:p>
              <a:p>
                <a:r>
                  <a:rPr lang="en-US" dirty="0"/>
                  <a:t>Time complexity of Merge Sort is the same in all the 3 cases (worst, average and best) as merge sort always divides the array in two halves and takes linear time to merge two halves</a:t>
                </a:r>
              </a:p>
              <a:p>
                <a:r>
                  <a:rPr lang="en-US" dirty="0"/>
                  <a:t>The number of key comparisons: T(n) = 2T(n/2) + n</a:t>
                </a:r>
              </a:p>
              <a:p>
                <a:r>
                  <a:rPr lang="en-US" dirty="0"/>
                  <a:t>Using Master Theorem: T(n) = </a:t>
                </a:r>
                <a:r>
                  <a:rPr lang="el-GR" dirty="0"/>
                  <a:t>Θ(</a:t>
                </a:r>
                <a:r>
                  <a:rPr lang="en-US" dirty="0" err="1"/>
                  <a:t>nlogn</a:t>
                </a:r>
                <a:r>
                  <a:rPr lang="en-US" dirty="0"/>
                  <a:t>)</a:t>
                </a: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2156" r="-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843BD4D-8475-3CB7-34C2-BC66817022AE}"/>
                  </a:ext>
                </a:extLst>
              </p:cNvPr>
              <p:cNvSpPr txBox="1"/>
              <p:nvPr/>
            </p:nvSpPr>
            <p:spPr>
              <a:xfrm>
                <a:off x="7456715" y="4803265"/>
                <a:ext cx="4425042" cy="1875835"/>
              </a:xfrm>
              <a:prstGeom prst="rect">
                <a:avLst/>
              </a:prstGeom>
              <a:noFill/>
              <a:ln w="12700">
                <a:solidFill>
                  <a:schemeClr val="tx1"/>
                </a:solidFill>
              </a:ln>
            </p:spPr>
            <p:txBody>
              <a:bodyPr wrap="square">
                <a:spAutoFit/>
              </a:bodyPr>
              <a:lstStyle/>
              <a:p>
                <a:r>
                  <a:rPr lang="en-US" sz="2800" dirty="0">
                    <a:latin typeface="Times New Roman" panose="02020603050405020304" pitchFamily="18" charset="0"/>
                    <a:cs typeface="Times New Roman" panose="02020603050405020304" pitchFamily="18" charset="0"/>
                  </a:rPr>
                  <a:t>T(n) = </a:t>
                </a:r>
                <a:r>
                  <a:rPr lang="en-US" sz="2800" dirty="0" err="1">
                    <a:latin typeface="Times New Roman" panose="02020603050405020304" pitchFamily="18" charset="0"/>
                    <a:cs typeface="Times New Roman" panose="02020603050405020304" pitchFamily="18" charset="0"/>
                  </a:rPr>
                  <a:t>aT</a:t>
                </a:r>
                <a:r>
                  <a:rPr lang="en-US" sz="2800" dirty="0">
                    <a:latin typeface="Times New Roman" panose="02020603050405020304" pitchFamily="18" charset="0"/>
                    <a:cs typeface="Times New Roman" panose="02020603050405020304" pitchFamily="18" charset="0"/>
                  </a:rPr>
                  <a:t>(n/b) + O(</a:t>
                </a:r>
                <a14:m>
                  <m:oMath xmlns:m="http://schemas.openxmlformats.org/officeDocument/2006/math">
                    <m:sSup>
                      <m:sSupPr>
                        <m:ctrlPr>
                          <a:rPr lang="en-AU" sz="2800" b="0" i="1" smtClean="0">
                            <a:latin typeface="Cambria Math" panose="02040503050406030204" pitchFamily="18" charset="0"/>
                            <a:cs typeface="Times New Roman" panose="02020603050405020304" pitchFamily="18" charset="0"/>
                          </a:rPr>
                        </m:ctrlPr>
                      </m:sSupPr>
                      <m:e>
                        <m:r>
                          <a:rPr lang="en-AU" sz="2800" b="0" i="1" smtClean="0">
                            <a:latin typeface="Cambria Math" panose="02040503050406030204" pitchFamily="18" charset="0"/>
                            <a:cs typeface="Times New Roman" panose="02020603050405020304" pitchFamily="18" charset="0"/>
                          </a:rPr>
                          <m:t>𝑛</m:t>
                        </m:r>
                      </m:e>
                      <m:sup>
                        <m:r>
                          <a:rPr lang="en-AU" sz="2800" b="0" i="1" smtClean="0">
                            <a:latin typeface="Cambria Math" panose="02040503050406030204" pitchFamily="18" charset="0"/>
                            <a:cs typeface="Times New Roman" panose="02020603050405020304" pitchFamily="18" charset="0"/>
                          </a:rPr>
                          <m:t>𝑑</m:t>
                        </m:r>
                      </m:sup>
                    </m:sSup>
                  </m:oMath>
                </a14:m>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T(n) is O(</a:t>
                </a:r>
                <a14:m>
                  <m:oMath xmlns:m="http://schemas.openxmlformats.org/officeDocument/2006/math">
                    <m:sSup>
                      <m:sSupPr>
                        <m:ctrlPr>
                          <a:rPr lang="en-AU" sz="2800" b="0" i="1" smtClean="0">
                            <a:latin typeface="Cambria Math" panose="02040503050406030204" pitchFamily="18" charset="0"/>
                            <a:cs typeface="Times New Roman" panose="02020603050405020304" pitchFamily="18" charset="0"/>
                          </a:rPr>
                        </m:ctrlPr>
                      </m:sSupPr>
                      <m:e>
                        <m:r>
                          <a:rPr lang="en-AU" sz="2800" b="0" i="1" smtClean="0">
                            <a:latin typeface="Cambria Math" panose="02040503050406030204" pitchFamily="18" charset="0"/>
                            <a:cs typeface="Times New Roman" panose="02020603050405020304" pitchFamily="18" charset="0"/>
                          </a:rPr>
                          <m:t>𝑛</m:t>
                        </m:r>
                      </m:e>
                      <m:sup>
                        <m:r>
                          <a:rPr lang="en-AU" sz="2800" b="0" i="1" smtClean="0">
                            <a:latin typeface="Cambria Math" panose="02040503050406030204" pitchFamily="18" charset="0"/>
                            <a:cs typeface="Times New Roman" panose="02020603050405020304" pitchFamily="18" charset="0"/>
                          </a:rPr>
                          <m:t>𝑑</m:t>
                        </m:r>
                      </m:sup>
                    </m:sSup>
                  </m:oMath>
                </a14:m>
                <a:r>
                  <a:rPr lang="en-US" sz="2800" dirty="0">
                    <a:latin typeface="Times New Roman" panose="02020603050405020304" pitchFamily="18" charset="0"/>
                    <a:cs typeface="Times New Roman" panose="02020603050405020304" pitchFamily="18" charset="0"/>
                  </a:rPr>
                  <a:t>) if a &lt; </a:t>
                </a:r>
                <a14:m>
                  <m:oMath xmlns:m="http://schemas.openxmlformats.org/officeDocument/2006/math">
                    <m:sSup>
                      <m:sSupPr>
                        <m:ctrlPr>
                          <a:rPr lang="en-AU" sz="2800" b="0" i="1" smtClean="0">
                            <a:latin typeface="Cambria Math" panose="02040503050406030204" pitchFamily="18" charset="0"/>
                            <a:cs typeface="Times New Roman" panose="02020603050405020304" pitchFamily="18" charset="0"/>
                          </a:rPr>
                        </m:ctrlPr>
                      </m:sSupPr>
                      <m:e>
                        <m:r>
                          <a:rPr lang="en-AU" sz="2800" b="0" i="1" smtClean="0">
                            <a:latin typeface="Cambria Math" panose="02040503050406030204" pitchFamily="18" charset="0"/>
                            <a:cs typeface="Times New Roman" panose="02020603050405020304" pitchFamily="18" charset="0"/>
                          </a:rPr>
                          <m:t>𝑏</m:t>
                        </m:r>
                      </m:e>
                      <m:sup>
                        <m:r>
                          <a:rPr lang="en-AU" sz="2800" b="0" i="1" smtClean="0">
                            <a:latin typeface="Cambria Math" panose="02040503050406030204" pitchFamily="18" charset="0"/>
                            <a:cs typeface="Times New Roman" panose="02020603050405020304" pitchFamily="18" charset="0"/>
                          </a:rPr>
                          <m:t>𝑑</m:t>
                        </m:r>
                      </m:sup>
                    </m:sSup>
                  </m:oMath>
                </a14:m>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T(n) is O(</a:t>
                </a:r>
                <a14:m>
                  <m:oMath xmlns:m="http://schemas.openxmlformats.org/officeDocument/2006/math">
                    <m:sSup>
                      <m:sSupPr>
                        <m:ctrlPr>
                          <a:rPr lang="en-AU" sz="2800" b="1" i="1" dirty="0" smtClean="0">
                            <a:latin typeface="Cambria Math" panose="02040503050406030204" pitchFamily="18" charset="0"/>
                            <a:cs typeface="Times New Roman" panose="02020603050405020304" pitchFamily="18" charset="0"/>
                          </a:rPr>
                        </m:ctrlPr>
                      </m:sSupPr>
                      <m:e>
                        <m:r>
                          <a:rPr lang="en-US" sz="2800" b="1" i="1" dirty="0" smtClean="0">
                            <a:latin typeface="Cambria Math" panose="02040503050406030204" pitchFamily="18" charset="0"/>
                            <a:cs typeface="Times New Roman" panose="02020603050405020304" pitchFamily="18" charset="0"/>
                          </a:rPr>
                          <m:t>𝒏</m:t>
                        </m:r>
                      </m:e>
                      <m:sup>
                        <m:r>
                          <a:rPr lang="en-AU" sz="2800" b="1" i="1" dirty="0" smtClean="0">
                            <a:latin typeface="Cambria Math" panose="02040503050406030204" pitchFamily="18" charset="0"/>
                            <a:cs typeface="Times New Roman" panose="02020603050405020304" pitchFamily="18" charset="0"/>
                          </a:rPr>
                          <m:t>𝒅</m:t>
                        </m:r>
                      </m:sup>
                    </m:sSup>
                    <m:r>
                      <a:rPr lang="en-US" sz="2800" b="1" i="1" dirty="0">
                        <a:latin typeface="Cambria Math" panose="02040503050406030204" pitchFamily="18" charset="0"/>
                        <a:cs typeface="Times New Roman" panose="02020603050405020304" pitchFamily="18" charset="0"/>
                      </a:rPr>
                      <m:t>𝒍𝒐𝒈</m:t>
                    </m:r>
                    <m:r>
                      <a:rPr lang="en-US" sz="2800" b="1" i="1" dirty="0">
                        <a:latin typeface="Cambria Math" panose="02040503050406030204" pitchFamily="18" charset="0"/>
                        <a:cs typeface="Times New Roman" panose="02020603050405020304" pitchFamily="18" charset="0"/>
                      </a:rPr>
                      <m:t>⁡</m:t>
                    </m:r>
                    <m:r>
                      <a:rPr lang="en-US" sz="2800" b="1" i="1" dirty="0">
                        <a:latin typeface="Cambria Math" panose="02040503050406030204" pitchFamily="18" charset="0"/>
                        <a:cs typeface="Times New Roman" panose="02020603050405020304" pitchFamily="18" charset="0"/>
                      </a:rPr>
                      <m:t>𝒏</m:t>
                    </m:r>
                  </m:oMath>
                </a14:m>
                <a:r>
                  <a:rPr lang="en-US" sz="2800" b="1" dirty="0">
                    <a:latin typeface="Times New Roman" panose="02020603050405020304" pitchFamily="18" charset="0"/>
                    <a:cs typeface="Times New Roman" panose="02020603050405020304" pitchFamily="18" charset="0"/>
                  </a:rPr>
                  <a:t>) if a = </a:t>
                </a:r>
                <a14:m>
                  <m:oMath xmlns:m="http://schemas.openxmlformats.org/officeDocument/2006/math">
                    <m:sSup>
                      <m:sSupPr>
                        <m:ctrlPr>
                          <a:rPr lang="en-AU" sz="2800" b="1" i="1" smtClean="0">
                            <a:latin typeface="Cambria Math" panose="02040503050406030204" pitchFamily="18" charset="0"/>
                            <a:cs typeface="Times New Roman" panose="02020603050405020304" pitchFamily="18" charset="0"/>
                          </a:rPr>
                        </m:ctrlPr>
                      </m:sSupPr>
                      <m:e>
                        <m:r>
                          <a:rPr lang="en-AU" sz="2800" b="1" i="1" smtClean="0">
                            <a:latin typeface="Cambria Math" panose="02040503050406030204" pitchFamily="18" charset="0"/>
                            <a:cs typeface="Times New Roman" panose="02020603050405020304" pitchFamily="18" charset="0"/>
                          </a:rPr>
                          <m:t>𝒃</m:t>
                        </m:r>
                      </m:e>
                      <m:sup>
                        <m:r>
                          <a:rPr lang="en-AU" sz="2800" b="1" i="1" smtClean="0">
                            <a:latin typeface="Cambria Math" panose="02040503050406030204" pitchFamily="18" charset="0"/>
                            <a:cs typeface="Times New Roman" panose="02020603050405020304" pitchFamily="18" charset="0"/>
                          </a:rPr>
                          <m:t>𝒅</m:t>
                        </m:r>
                      </m:sup>
                    </m:sSup>
                  </m:oMath>
                </a14:m>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T(n) is O(</a:t>
                </a:r>
                <a14:m>
                  <m:oMath xmlns:m="http://schemas.openxmlformats.org/officeDocument/2006/math">
                    <m:sSup>
                      <m:sSupPr>
                        <m:ctrlPr>
                          <a:rPr lang="en-AU" sz="2800" b="0" i="1" dirty="0" smtClean="0">
                            <a:latin typeface="Cambria Math" panose="02040503050406030204" pitchFamily="18" charset="0"/>
                            <a:cs typeface="Times New Roman" panose="02020603050405020304" pitchFamily="18" charset="0"/>
                          </a:rPr>
                        </m:ctrlPr>
                      </m:sSupPr>
                      <m:e>
                        <m:r>
                          <a:rPr lang="en-US" sz="2800" i="1" dirty="0" smtClean="0">
                            <a:latin typeface="Cambria Math" panose="02040503050406030204" pitchFamily="18" charset="0"/>
                            <a:cs typeface="Times New Roman" panose="02020603050405020304" pitchFamily="18" charset="0"/>
                          </a:rPr>
                          <m:t>𝑛</m:t>
                        </m:r>
                      </m:e>
                      <m:sup>
                        <m:func>
                          <m:funcPr>
                            <m:ctrlPr>
                              <a:rPr lang="en-AU" sz="2800" b="0" i="1" dirty="0" smtClean="0">
                                <a:latin typeface="Cambria Math" panose="02040503050406030204" pitchFamily="18" charset="0"/>
                                <a:cs typeface="Times New Roman" panose="02020603050405020304" pitchFamily="18" charset="0"/>
                              </a:rPr>
                            </m:ctrlPr>
                          </m:funcPr>
                          <m:fName>
                            <m:sSub>
                              <m:sSubPr>
                                <m:ctrlPr>
                                  <a:rPr lang="en-AU" sz="2800" b="0" i="1" dirty="0" smtClean="0">
                                    <a:latin typeface="Cambria Math" panose="02040503050406030204" pitchFamily="18" charset="0"/>
                                    <a:cs typeface="Times New Roman" panose="02020603050405020304" pitchFamily="18" charset="0"/>
                                  </a:rPr>
                                </m:ctrlPr>
                              </m:sSubPr>
                              <m:e>
                                <m:r>
                                  <m:rPr>
                                    <m:sty m:val="p"/>
                                  </m:rPr>
                                  <a:rPr lang="en-US" sz="2800" i="0" dirty="0" smtClean="0">
                                    <a:latin typeface="Cambria Math" panose="02040503050406030204" pitchFamily="18" charset="0"/>
                                    <a:cs typeface="Times New Roman" panose="02020603050405020304" pitchFamily="18" charset="0"/>
                                  </a:rPr>
                                  <m:t>log</m:t>
                                </m:r>
                              </m:e>
                              <m:sub>
                                <m:r>
                                  <a:rPr lang="en-AU" sz="2800" b="0" i="1" dirty="0" smtClean="0">
                                    <a:latin typeface="Cambria Math" panose="02040503050406030204" pitchFamily="18" charset="0"/>
                                    <a:cs typeface="Times New Roman" panose="02020603050405020304" pitchFamily="18" charset="0"/>
                                  </a:rPr>
                                  <m:t>𝑏</m:t>
                                </m:r>
                              </m:sub>
                            </m:sSub>
                          </m:fName>
                          <m:e>
                            <m:r>
                              <a:rPr lang="en-AU" sz="2800" b="0" i="1" dirty="0" smtClean="0">
                                <a:latin typeface="Cambria Math" panose="02040503050406030204" pitchFamily="18" charset="0"/>
                                <a:cs typeface="Times New Roman" panose="02020603050405020304" pitchFamily="18" charset="0"/>
                              </a:rPr>
                              <m:t>𝑎</m:t>
                            </m:r>
                          </m:e>
                        </m:func>
                      </m:sup>
                    </m:sSup>
                  </m:oMath>
                </a14:m>
                <a:r>
                  <a:rPr lang="en-US" sz="2800" dirty="0">
                    <a:latin typeface="Times New Roman" panose="02020603050405020304" pitchFamily="18" charset="0"/>
                    <a:cs typeface="Times New Roman" panose="02020603050405020304" pitchFamily="18" charset="0"/>
                  </a:rPr>
                  <a:t>) if a &gt; </a:t>
                </a:r>
                <a14:m>
                  <m:oMath xmlns:m="http://schemas.openxmlformats.org/officeDocument/2006/math">
                    <m:sSup>
                      <m:sSupPr>
                        <m:ctrlPr>
                          <a:rPr lang="en-AU" sz="2800" b="0" i="1" smtClean="0">
                            <a:latin typeface="Cambria Math" panose="02040503050406030204" pitchFamily="18" charset="0"/>
                            <a:cs typeface="Times New Roman" panose="02020603050405020304" pitchFamily="18" charset="0"/>
                          </a:rPr>
                        </m:ctrlPr>
                      </m:sSupPr>
                      <m:e>
                        <m:r>
                          <a:rPr lang="en-AU" sz="2800" b="0" i="1" smtClean="0">
                            <a:latin typeface="Cambria Math" panose="02040503050406030204" pitchFamily="18" charset="0"/>
                            <a:cs typeface="Times New Roman" panose="02020603050405020304" pitchFamily="18" charset="0"/>
                          </a:rPr>
                          <m:t>𝑏</m:t>
                        </m:r>
                      </m:e>
                      <m:sup>
                        <m:r>
                          <a:rPr lang="en-AU" sz="2800" b="0" i="1" smtClean="0">
                            <a:latin typeface="Cambria Math" panose="02040503050406030204" pitchFamily="18" charset="0"/>
                            <a:cs typeface="Times New Roman" panose="02020603050405020304" pitchFamily="18" charset="0"/>
                          </a:rPr>
                          <m:t>𝑑</m:t>
                        </m:r>
                      </m:sup>
                    </m:sSup>
                  </m:oMath>
                </a14:m>
                <a:endParaRPr lang="en-US" sz="2800"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E843BD4D-8475-3CB7-34C2-BC66817022AE}"/>
                  </a:ext>
                </a:extLst>
              </p:cNvPr>
              <p:cNvSpPr txBox="1">
                <a:spLocks noRot="1" noChangeAspect="1" noMove="1" noResize="1" noEditPoints="1" noAdjustHandles="1" noChangeArrowheads="1" noChangeShapeType="1" noTextEdit="1"/>
              </p:cNvSpPr>
              <p:nvPr/>
            </p:nvSpPr>
            <p:spPr>
              <a:xfrm>
                <a:off x="7456715" y="4803265"/>
                <a:ext cx="4425042" cy="1875835"/>
              </a:xfrm>
              <a:prstGeom prst="rect">
                <a:avLst/>
              </a:prstGeom>
              <a:blipFill>
                <a:blip r:embed="rId4"/>
                <a:stretch>
                  <a:fillRect l="-2849" t="-2667" b="-8000"/>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278481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Show that for </a:t>
                </a:r>
                <a:r>
                  <a:rPr lang="en-US" dirty="0" err="1"/>
                  <a:t>mergesort</a:t>
                </a:r>
                <a:r>
                  <a:rPr lang="en-US" dirty="0"/>
                  <a:t> the number of comparisons </a:t>
                </a:r>
                <a14:m>
                  <m:oMath xmlns:m="http://schemas.openxmlformats.org/officeDocument/2006/math">
                    <m:r>
                      <a:rPr lang="en-US" b="0" i="1" dirty="0" smtClean="0">
                        <a:latin typeface="Cambria Math" panose="02040503050406030204" pitchFamily="18" charset="0"/>
                      </a:rPr>
                      <m:t>𝐶</m:t>
                    </m:r>
                    <m:d>
                      <m:dPr>
                        <m:ctrlPr>
                          <a:rPr lang="en-US" i="1" dirty="0" smtClean="0">
                            <a:latin typeface="Cambria Math" panose="02040503050406030204" pitchFamily="18" charset="0"/>
                          </a:rPr>
                        </m:ctrlPr>
                      </m:dPr>
                      <m:e>
                        <m:r>
                          <a:rPr lang="en-US" b="0" i="1" dirty="0" smtClean="0">
                            <a:latin typeface="Cambria Math" panose="02040503050406030204" pitchFamily="18" charset="0"/>
                          </a:rPr>
                          <m:t>𝑛</m:t>
                        </m:r>
                      </m:e>
                    </m:d>
                    <m:r>
                      <a:rPr lang="en-US" b="0" i="1" dirty="0" smtClean="0">
                        <a:latin typeface="Cambria Math" panose="02040503050406030204" pitchFamily="18" charset="0"/>
                      </a:rPr>
                      <m:t>= </m:t>
                    </m:r>
                    <m:r>
                      <a:rPr lang="en-US" b="0" i="1" dirty="0">
                        <a:latin typeface="Cambria Math" panose="02040503050406030204" pitchFamily="18" charset="0"/>
                      </a:rPr>
                      <m:t>𝑛</m:t>
                    </m:r>
                    <m:r>
                      <a:rPr lang="en-US" b="0" i="1" dirty="0" err="1">
                        <a:latin typeface="Cambria Math" panose="02040503050406030204" pitchFamily="18" charset="0"/>
                      </a:rPr>
                      <m:t>𝑙𝑜𝑔</m:t>
                    </m:r>
                    <m:r>
                      <a:rPr lang="vi-VN" b="0" i="1" dirty="0" err="1">
                        <a:latin typeface="Cambria Math" panose="02040503050406030204" pitchFamily="18" charset="0"/>
                      </a:rPr>
                      <m:t>𝑛</m:t>
                    </m:r>
                    <m:r>
                      <a:rPr lang="en-US" b="0" i="1" dirty="0">
                        <a:latin typeface="Cambria Math" panose="02040503050406030204" pitchFamily="18" charset="0"/>
                      </a:rPr>
                      <m:t> – </m:t>
                    </m:r>
                    <m:sSup>
                      <m:sSupPr>
                        <m:ctrlPr>
                          <a:rPr lang="en-US" i="1" dirty="0">
                            <a:latin typeface="Cambria Math" panose="02040503050406030204" pitchFamily="18" charset="0"/>
                          </a:rPr>
                        </m:ctrlPr>
                      </m:sSupPr>
                      <m:e>
                        <m:r>
                          <a:rPr lang="en-US" b="0" i="1" dirty="0">
                            <a:latin typeface="Cambria Math" panose="02040503050406030204" pitchFamily="18" charset="0"/>
                          </a:rPr>
                          <m:t>2</m:t>
                        </m:r>
                      </m:e>
                      <m:sup>
                        <m:func>
                          <m:funcPr>
                            <m:ctrlPr>
                              <a:rPr lang="vi-VN" i="1" dirty="0" smtClean="0">
                                <a:latin typeface="Cambria Math" panose="02040503050406030204" pitchFamily="18" charset="0"/>
                              </a:rPr>
                            </m:ctrlPr>
                          </m:funcPr>
                          <m:fName>
                            <m:r>
                              <m:rPr>
                                <m:sty m:val="p"/>
                              </m:rPr>
                              <a:rPr lang="en-US" b="0" i="0" dirty="0">
                                <a:latin typeface="Cambria Math" panose="02040503050406030204" pitchFamily="18" charset="0"/>
                              </a:rPr>
                              <m:t>log</m:t>
                            </m:r>
                          </m:fName>
                          <m:e>
                            <m:r>
                              <a:rPr lang="en-US" b="0" i="1" dirty="0">
                                <a:latin typeface="Cambria Math" panose="02040503050406030204" pitchFamily="18" charset="0"/>
                              </a:rPr>
                              <m:t>𝑛</m:t>
                            </m:r>
                          </m:e>
                        </m:func>
                      </m:sup>
                    </m:sSup>
                    <m:r>
                      <a:rPr lang="en-US" b="0" i="1" dirty="0">
                        <a:latin typeface="Cambria Math" panose="02040503050406030204" pitchFamily="18" charset="0"/>
                      </a:rPr>
                      <m:t> + </m:t>
                    </m:r>
                    <m:r>
                      <a:rPr lang="en-US" b="0" i="1" dirty="0" smtClean="0">
                        <a:latin typeface="Cambria Math" panose="02040503050406030204" pitchFamily="18" charset="0"/>
                      </a:rPr>
                      <m:t>1</m:t>
                    </m:r>
                  </m:oMath>
                </a14:m>
                <a:endParaRPr lang="en-US"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2156"/>
                </a:stretch>
              </a:blipFill>
            </p:spPr>
            <p:txBody>
              <a:bodyPr/>
              <a:lstStyle/>
              <a:p>
                <a:r>
                  <a:rPr lang="en-US">
                    <a:noFill/>
                  </a:rPr>
                  <a:t> </a:t>
                </a:r>
              </a:p>
            </p:txBody>
          </p:sp>
        </mc:Fallback>
      </mc:AlternateContent>
    </p:spTree>
    <p:extLst>
      <p:ext uri="{BB962C8B-B14F-4D97-AF65-F5344CB8AC3E}">
        <p14:creationId xmlns:p14="http://schemas.microsoft.com/office/powerpoint/2010/main" val="1125096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b="1" dirty="0"/>
              <a:t>Solution 4</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US" b="1" dirty="0"/>
                  <a:t>Show that for </a:t>
                </a:r>
                <a:r>
                  <a:rPr lang="en-US" b="1" dirty="0" err="1"/>
                  <a:t>mergesort</a:t>
                </a:r>
                <a:r>
                  <a:rPr lang="en-US" b="1" dirty="0"/>
                  <a:t> the number of comparisons </a:t>
                </a:r>
                <a14:m>
                  <m:oMath xmlns:m="http://schemas.openxmlformats.org/officeDocument/2006/math">
                    <m:r>
                      <a:rPr lang="en-US" b="1" i="1" dirty="0" smtClean="0">
                        <a:latin typeface="Cambria Math" panose="02040503050406030204" pitchFamily="18" charset="0"/>
                      </a:rPr>
                      <m:t>𝑪</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𝒏</m:t>
                        </m:r>
                      </m:e>
                    </m:d>
                    <m:r>
                      <a:rPr lang="en-US" b="1" i="1" dirty="0" smtClean="0">
                        <a:latin typeface="Cambria Math" panose="02040503050406030204" pitchFamily="18" charset="0"/>
                      </a:rPr>
                      <m:t>= </m:t>
                    </m:r>
                    <m:r>
                      <a:rPr lang="en-US" b="1" i="1" dirty="0">
                        <a:latin typeface="Cambria Math" panose="02040503050406030204" pitchFamily="18" charset="0"/>
                      </a:rPr>
                      <m:t>𝒏</m:t>
                    </m:r>
                    <m:r>
                      <a:rPr lang="en-US" b="1" i="1" dirty="0" err="1">
                        <a:latin typeface="Cambria Math" panose="02040503050406030204" pitchFamily="18" charset="0"/>
                      </a:rPr>
                      <m:t>𝒍𝒐𝒈</m:t>
                    </m:r>
                    <m:r>
                      <a:rPr lang="vi-VN" b="1" i="1" dirty="0" err="1">
                        <a:latin typeface="Cambria Math" panose="02040503050406030204" pitchFamily="18" charset="0"/>
                      </a:rPr>
                      <m:t>𝒏</m:t>
                    </m:r>
                    <m:r>
                      <a:rPr lang="en-US" b="1" i="1" dirty="0">
                        <a:latin typeface="Cambria Math" panose="02040503050406030204" pitchFamily="18" charset="0"/>
                      </a:rPr>
                      <m:t> – </m:t>
                    </m:r>
                    <m:sSup>
                      <m:sSupPr>
                        <m:ctrlPr>
                          <a:rPr lang="en-US" b="1" i="1" dirty="0">
                            <a:latin typeface="Cambria Math" panose="02040503050406030204" pitchFamily="18" charset="0"/>
                          </a:rPr>
                        </m:ctrlPr>
                      </m:sSupPr>
                      <m:e>
                        <m:r>
                          <a:rPr lang="en-US" b="1" i="1" dirty="0">
                            <a:latin typeface="Cambria Math" panose="02040503050406030204" pitchFamily="18" charset="0"/>
                          </a:rPr>
                          <m:t>𝟐</m:t>
                        </m:r>
                      </m:e>
                      <m:sup>
                        <m:func>
                          <m:funcPr>
                            <m:ctrlPr>
                              <a:rPr lang="vi-VN" b="1" i="1" dirty="0" smtClean="0">
                                <a:latin typeface="Cambria Math" panose="02040503050406030204" pitchFamily="18" charset="0"/>
                              </a:rPr>
                            </m:ctrlPr>
                          </m:funcPr>
                          <m:fName>
                            <m:r>
                              <a:rPr lang="en-US" b="1" i="0" dirty="0">
                                <a:latin typeface="Cambria Math" panose="02040503050406030204" pitchFamily="18" charset="0"/>
                              </a:rPr>
                              <m:t>𝐥𝐨𝐠</m:t>
                            </m:r>
                          </m:fName>
                          <m:e>
                            <m:r>
                              <a:rPr lang="en-US" b="1" i="1" dirty="0">
                                <a:latin typeface="Cambria Math" panose="02040503050406030204" pitchFamily="18" charset="0"/>
                              </a:rPr>
                              <m:t>𝒏</m:t>
                            </m:r>
                          </m:e>
                        </m:func>
                      </m:sup>
                    </m:sSup>
                    <m:r>
                      <a:rPr lang="en-US" b="1" i="1" dirty="0">
                        <a:latin typeface="Cambria Math" panose="02040503050406030204" pitchFamily="18" charset="0"/>
                      </a:rPr>
                      <m:t> + </m:t>
                    </m:r>
                    <m:r>
                      <a:rPr lang="en-US" b="1" i="1" dirty="0" smtClean="0">
                        <a:latin typeface="Cambria Math" panose="02040503050406030204" pitchFamily="18" charset="0"/>
                      </a:rPr>
                      <m:t>𝟏</m:t>
                    </m:r>
                  </m:oMath>
                </a14:m>
                <a:r>
                  <a:rPr lang="en-US" b="1" dirty="0"/>
                  <a:t> (</a:t>
                </a:r>
                <a:r>
                  <a:rPr lang="en-US" b="1" dirty="0" err="1"/>
                  <a:t>logn</a:t>
                </a:r>
                <a:r>
                  <a:rPr lang="en-US" b="1" dirty="0"/>
                  <a:t> refers to </a:t>
                </a:r>
                <a14:m>
                  <m:oMath xmlns:m="http://schemas.openxmlformats.org/officeDocument/2006/math">
                    <m:func>
                      <m:funcPr>
                        <m:ctrlPr>
                          <a:rPr lang="en-US" b="1" i="1" smtClean="0">
                            <a:latin typeface="Cambria Math" panose="02040503050406030204" pitchFamily="18" charset="0"/>
                          </a:rPr>
                        </m:ctrlPr>
                      </m:funcPr>
                      <m:fName>
                        <m:sSub>
                          <m:sSubPr>
                            <m:ctrlPr>
                              <a:rPr lang="en-US" b="1" i="1" smtClean="0">
                                <a:latin typeface="Cambria Math" panose="02040503050406030204" pitchFamily="18" charset="0"/>
                              </a:rPr>
                            </m:ctrlPr>
                          </m:sSubPr>
                          <m:e>
                            <m:r>
                              <a:rPr lang="en-US" b="1" i="0" smtClean="0">
                                <a:latin typeface="Cambria Math" panose="02040503050406030204" pitchFamily="18" charset="0"/>
                              </a:rPr>
                              <m:t>𝐥𝐨𝐠</m:t>
                            </m:r>
                          </m:e>
                          <m:sub>
                            <m:r>
                              <a:rPr lang="vi-VN" b="1" i="1" smtClean="0">
                                <a:latin typeface="Cambria Math" panose="02040503050406030204" pitchFamily="18" charset="0"/>
                              </a:rPr>
                              <m:t>𝟐</m:t>
                            </m:r>
                          </m:sub>
                        </m:sSub>
                      </m:fName>
                      <m:e>
                        <m:r>
                          <a:rPr lang="en-US" b="1" i="1">
                            <a:latin typeface="Cambria Math" panose="02040503050406030204" pitchFamily="18" charset="0"/>
                          </a:rPr>
                          <m:t>𝒏</m:t>
                        </m:r>
                      </m:e>
                    </m:func>
                  </m:oMath>
                </a14:m>
                <a:r>
                  <a:rPr lang="en-US" b="1" dirty="0"/>
                  <a:t>)</a:t>
                </a:r>
              </a:p>
              <a:p>
                <a:r>
                  <a:rPr lang="en-US" dirty="0"/>
                  <a:t>When merging two sorted subarrays of length m and n, the number of comparisons required is at most m+n-1.</a:t>
                </a:r>
              </a:p>
              <a:p>
                <a:r>
                  <a:rPr lang="en-US" dirty="0"/>
                  <a:t>We start by recursively sorting the left and right halves of the array, each of length n/2. This requires two recursive calls =&gt; the number of comparisons:</a:t>
                </a:r>
                <a:br>
                  <a:rPr lang="en-US" dirty="0"/>
                </a:br>
                <a:r>
                  <a:rPr lang="en-US" dirty="0"/>
                  <a:t>C(n) = 2C(n/2)</a:t>
                </a:r>
              </a:p>
              <a:p>
                <a:r>
                  <a:rPr lang="en-US" dirty="0"/>
                  <a:t>Merging the two sorted halves requires at most n-1 comparisons =&gt; the total number of comparisons:</a:t>
                </a:r>
                <a:br>
                  <a:rPr lang="en-US" dirty="0"/>
                </a:br>
                <a:r>
                  <a:rPr lang="en-US" b="1" dirty="0"/>
                  <a:t>C(n) = 2C(n/2) + n - 1 </a:t>
                </a:r>
              </a:p>
            </p:txBody>
          </p:sp>
        </mc:Choice>
        <mc:Fallback>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3504" r="-241"/>
                </a:stretch>
              </a:blipFill>
            </p:spPr>
            <p:txBody>
              <a:bodyPr/>
              <a:lstStyle/>
              <a:p>
                <a:r>
                  <a:rPr lang="en-US">
                    <a:noFill/>
                  </a:rPr>
                  <a:t> </a:t>
                </a:r>
              </a:p>
            </p:txBody>
          </p:sp>
        </mc:Fallback>
      </mc:AlternateContent>
    </p:spTree>
    <p:extLst>
      <p:ext uri="{BB962C8B-B14F-4D97-AF65-F5344CB8AC3E}">
        <p14:creationId xmlns:p14="http://schemas.microsoft.com/office/powerpoint/2010/main" val="452195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b="1" dirty="0"/>
              <a:t>Solution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0000" lnSpcReduction="20000"/>
              </a:bodyPr>
              <a:lstStyle/>
              <a:p>
                <a:pPr marL="0" indent="0">
                  <a:buNone/>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𝑪</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𝒏</m:t>
                          </m:r>
                        </m:e>
                      </m:d>
                      <m:r>
                        <a:rPr lang="en-US" b="1" i="1" dirty="0" smtClean="0">
                          <a:latin typeface="Cambria Math" panose="02040503050406030204" pitchFamily="18" charset="0"/>
                        </a:rPr>
                        <m:t>= </m:t>
                      </m:r>
                      <m:r>
                        <a:rPr lang="en-US" b="1" i="1" dirty="0">
                          <a:latin typeface="Cambria Math" panose="02040503050406030204" pitchFamily="18" charset="0"/>
                        </a:rPr>
                        <m:t>𝒏</m:t>
                      </m:r>
                      <m:r>
                        <a:rPr lang="en-US" b="1" i="1" dirty="0" err="1">
                          <a:latin typeface="Cambria Math" panose="02040503050406030204" pitchFamily="18" charset="0"/>
                        </a:rPr>
                        <m:t>𝒍𝒐𝒈</m:t>
                      </m:r>
                      <m:r>
                        <a:rPr lang="vi-VN" b="1" i="1" dirty="0" err="1">
                          <a:latin typeface="Cambria Math" panose="02040503050406030204" pitchFamily="18" charset="0"/>
                        </a:rPr>
                        <m:t>𝒏</m:t>
                      </m:r>
                      <m:r>
                        <a:rPr lang="en-US" b="1" i="1" dirty="0">
                          <a:latin typeface="Cambria Math" panose="02040503050406030204" pitchFamily="18" charset="0"/>
                        </a:rPr>
                        <m:t> – </m:t>
                      </m:r>
                      <m:sSup>
                        <m:sSupPr>
                          <m:ctrlPr>
                            <a:rPr lang="en-US" b="1" i="1" dirty="0">
                              <a:latin typeface="Cambria Math" panose="02040503050406030204" pitchFamily="18" charset="0"/>
                            </a:rPr>
                          </m:ctrlPr>
                        </m:sSupPr>
                        <m:e>
                          <m:r>
                            <a:rPr lang="en-US" b="1" i="1" dirty="0">
                              <a:latin typeface="Cambria Math" panose="02040503050406030204" pitchFamily="18" charset="0"/>
                            </a:rPr>
                            <m:t>𝟐</m:t>
                          </m:r>
                        </m:e>
                        <m:sup>
                          <m:func>
                            <m:funcPr>
                              <m:ctrlPr>
                                <a:rPr lang="vi-VN" b="1" i="1" dirty="0" smtClean="0">
                                  <a:latin typeface="Cambria Math" panose="02040503050406030204" pitchFamily="18" charset="0"/>
                                </a:rPr>
                              </m:ctrlPr>
                            </m:funcPr>
                            <m:fName>
                              <m:r>
                                <a:rPr lang="en-US" b="1" i="0" dirty="0">
                                  <a:latin typeface="Cambria Math" panose="02040503050406030204" pitchFamily="18" charset="0"/>
                                </a:rPr>
                                <m:t>𝐥𝐨𝐠</m:t>
                              </m:r>
                            </m:fName>
                            <m:e>
                              <m:r>
                                <a:rPr lang="en-US" b="1" i="1" dirty="0">
                                  <a:latin typeface="Cambria Math" panose="02040503050406030204" pitchFamily="18" charset="0"/>
                                </a:rPr>
                                <m:t>𝒏</m:t>
                              </m:r>
                            </m:e>
                          </m:func>
                        </m:sup>
                      </m:sSup>
                      <m:r>
                        <a:rPr lang="en-US" b="1" i="1" dirty="0">
                          <a:latin typeface="Cambria Math" panose="02040503050406030204" pitchFamily="18" charset="0"/>
                        </a:rPr>
                        <m:t> + </m:t>
                      </m:r>
                      <m:r>
                        <a:rPr lang="en-US" b="1" i="1" dirty="0" smtClean="0">
                          <a:latin typeface="Cambria Math" panose="02040503050406030204" pitchFamily="18" charset="0"/>
                        </a:rPr>
                        <m:t>𝟏</m:t>
                      </m:r>
                    </m:oMath>
                  </m:oMathPara>
                </a14:m>
                <a:endParaRPr lang="en-US" b="1" dirty="0"/>
              </a:p>
              <a:p>
                <a:pPr marL="0" indent="0">
                  <a:buNone/>
                </a:pPr>
                <a:r>
                  <a:rPr lang="en-US" dirty="0"/>
                  <a:t>To prove this, we can use </a:t>
                </a:r>
                <a:r>
                  <a:rPr lang="en-US" b="1" dirty="0"/>
                  <a:t>mathematical induction.</a:t>
                </a:r>
                <a:r>
                  <a:rPr lang="en-US" dirty="0"/>
                  <a:t> </a:t>
                </a:r>
              </a:p>
              <a:p>
                <a:r>
                  <a:rPr lang="en-US" dirty="0"/>
                  <a:t>For the base case of n = 1, we have: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𝐶</m:t>
                      </m:r>
                      <m:d>
                        <m:dPr>
                          <m:ctrlPr>
                            <a:rPr lang="en-US" i="1" dirty="0" smtClean="0">
                              <a:latin typeface="Cambria Math" panose="02040503050406030204" pitchFamily="18" charset="0"/>
                            </a:rPr>
                          </m:ctrlPr>
                        </m:dPr>
                        <m:e>
                          <m:r>
                            <a:rPr lang="en-US" i="1" dirty="0" smtClean="0">
                              <a:latin typeface="Cambria Math" panose="02040503050406030204" pitchFamily="18" charset="0"/>
                            </a:rPr>
                            <m:t>1</m:t>
                          </m:r>
                        </m:e>
                      </m:d>
                      <m:r>
                        <a:rPr lang="en-US" i="1" dirty="0" smtClean="0">
                          <a:latin typeface="Cambria Math" panose="02040503050406030204" pitchFamily="18" charset="0"/>
                        </a:rPr>
                        <m:t>= 0</m:t>
                      </m:r>
                      <m:r>
                        <m:rPr>
                          <m:sty m:val="p"/>
                        </m:rPr>
                        <a:rPr lang="en-US" i="1" dirty="0" smtClean="0">
                          <a:latin typeface="Cambria Math" panose="02040503050406030204" pitchFamily="18" charset="0"/>
                        </a:rPr>
                        <m:t>log</m:t>
                      </m:r>
                      <m:r>
                        <a:rPr lang="en-AU" b="0" i="1" dirty="0" smtClean="0">
                          <a:latin typeface="Cambria Math" panose="02040503050406030204" pitchFamily="18" charset="0"/>
                        </a:rPr>
                        <m:t>1</m:t>
                      </m:r>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m:rPr>
                              <m:sty m:val="p"/>
                            </m:rPr>
                            <a:rPr lang="en-US" i="1" dirty="0" smtClean="0">
                              <a:latin typeface="Cambria Math" panose="02040503050406030204" pitchFamily="18" charset="0"/>
                            </a:rPr>
                            <m:t>log</m:t>
                          </m:r>
                          <m:r>
                            <a:rPr lang="en-AU" b="0" i="1" dirty="0" smtClean="0">
                              <a:latin typeface="Cambria Math" panose="02040503050406030204" pitchFamily="18" charset="0"/>
                            </a:rPr>
                            <m:t>1</m:t>
                          </m:r>
                        </m:sup>
                      </m:sSup>
                      <m:r>
                        <a:rPr lang="en-US" i="1" dirty="0" smtClean="0">
                          <a:latin typeface="Cambria Math" panose="02040503050406030204" pitchFamily="18" charset="0"/>
                        </a:rPr>
                        <m:t> + 1 = 0</m:t>
                      </m:r>
                    </m:oMath>
                  </m:oMathPara>
                </a14:m>
                <a:endParaRPr lang="en-US" dirty="0"/>
              </a:p>
              <a:p>
                <a:r>
                  <a:rPr lang="en-US" dirty="0"/>
                  <a:t>Assume that the formula holds for all values less than n</a:t>
                </a:r>
              </a:p>
              <a:p>
                <a:r>
                  <a:rPr lang="en-US" dirty="0"/>
                  <a:t>Consider the case of sorting an array of length n. </a:t>
                </a:r>
                <a:br>
                  <a:rPr lang="en-US" dirty="0"/>
                </a:br>
                <a:r>
                  <a:rPr lang="en-US" dirty="0"/>
                  <a:t>We can write: </a:t>
                </a:r>
                <a14:m>
                  <m:oMath xmlns:m="http://schemas.openxmlformats.org/officeDocument/2006/math">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 2</m:t>
                    </m:r>
                    <m:r>
                      <a:rPr lang="en-US" i="1" dirty="0" smtClean="0">
                        <a:latin typeface="Cambria Math" panose="02040503050406030204" pitchFamily="18" charset="0"/>
                      </a:rPr>
                      <m:t>𝐶</m:t>
                    </m:r>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𝑛</m:t>
                            </m:r>
                          </m:num>
                          <m:den>
                            <m:r>
                              <a:rPr lang="en-US" i="1" dirty="0" smtClean="0">
                                <a:latin typeface="Cambria Math" panose="02040503050406030204" pitchFamily="18" charset="0"/>
                              </a:rPr>
                              <m:t>2</m:t>
                            </m:r>
                          </m:den>
                        </m:f>
                      </m:e>
                    </m:d>
                    <m:r>
                      <a:rPr lang="en-US" i="1" dirty="0" smtClean="0">
                        <a:latin typeface="Cambria Math" panose="02040503050406030204" pitchFamily="18" charset="0"/>
                      </a:rPr>
                      <m:t> + </m:t>
                    </m:r>
                    <m:r>
                      <a:rPr lang="en-US" i="1" dirty="0" smtClean="0">
                        <a:latin typeface="Cambria Math" panose="02040503050406030204" pitchFamily="18" charset="0"/>
                      </a:rPr>
                      <m:t>𝑛</m:t>
                    </m:r>
                    <m:r>
                      <a:rPr lang="en-US" i="1" dirty="0" smtClean="0">
                        <a:latin typeface="Cambria Math" panose="02040503050406030204" pitchFamily="18" charset="0"/>
                      </a:rPr>
                      <m:t> – 1</m:t>
                    </m:r>
                  </m:oMath>
                </a14:m>
                <a:endParaRPr lang="en-US" dirty="0"/>
              </a:p>
              <a:p>
                <a:pPr marL="0" indent="0">
                  <a:buNone/>
                </a:pPr>
                <a:r>
                  <a:rPr lang="en-US" dirty="0"/>
                  <a:t>Using the formula for </a:t>
                </a:r>
                <a14:m>
                  <m:oMath xmlns:m="http://schemas.openxmlformats.org/officeDocument/2006/math">
                    <m:r>
                      <a:rPr lang="en-US" i="1" dirty="0" smtClean="0">
                        <a:latin typeface="Cambria Math" panose="02040503050406030204" pitchFamily="18" charset="0"/>
                      </a:rPr>
                      <m:t>𝐶</m:t>
                    </m:r>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𝑛</m:t>
                            </m:r>
                          </m:num>
                          <m:den>
                            <m:r>
                              <a:rPr lang="en-US" i="1" dirty="0" smtClean="0">
                                <a:latin typeface="Cambria Math" panose="02040503050406030204" pitchFamily="18" charset="0"/>
                              </a:rPr>
                              <m:t>2</m:t>
                            </m:r>
                          </m:den>
                        </m:f>
                      </m:e>
                    </m:d>
                  </m:oMath>
                </a14:m>
                <a:r>
                  <a:rPr lang="en-US" dirty="0"/>
                  <a:t>, we have:  </a:t>
                </a:r>
              </a:p>
              <a:p>
                <a:pPr marL="0" indent="0">
                  <a:buNone/>
                </a:pPr>
                <a:r>
                  <a:rPr lang="en-US" dirty="0"/>
                  <a:t> </a:t>
                </a:r>
                <a14:m>
                  <m:oMath xmlns:m="http://schemas.openxmlformats.org/officeDocument/2006/math">
                    <m:r>
                      <a:rPr lang="en-US" b="0" i="1" dirty="0" smtClean="0">
                        <a:latin typeface="Cambria Math" panose="02040503050406030204" pitchFamily="18" charset="0"/>
                      </a:rPr>
                      <m:t>𝐶</m:t>
                    </m:r>
                    <m:d>
                      <m:dPr>
                        <m:ctrlPr>
                          <a:rPr lang="en-US" i="1" dirty="0" smtClean="0">
                            <a:latin typeface="Cambria Math" panose="02040503050406030204" pitchFamily="18" charset="0"/>
                          </a:rPr>
                        </m:ctrlPr>
                      </m:dPr>
                      <m:e>
                        <m:r>
                          <a:rPr lang="en-US" b="0" i="1" dirty="0" smtClean="0">
                            <a:latin typeface="Cambria Math" panose="02040503050406030204" pitchFamily="18" charset="0"/>
                          </a:rPr>
                          <m:t>𝑛</m:t>
                        </m:r>
                      </m:e>
                    </m:d>
                    <m:r>
                      <a:rPr lang="en-US" i="1" dirty="0" smtClean="0">
                        <a:latin typeface="Cambria Math" panose="02040503050406030204" pitchFamily="18" charset="0"/>
                      </a:rPr>
                      <m:t>= 2</m:t>
                    </m:r>
                    <m:d>
                      <m:dPr>
                        <m:begChr m:val="["/>
                        <m:endChr m:val="]"/>
                        <m:ctrlPr>
                          <a:rPr lang="en-US" i="1" dirty="0" smtClean="0">
                            <a:latin typeface="Cambria Math" panose="02040503050406030204" pitchFamily="18" charset="0"/>
                          </a:rPr>
                        </m:ctrlPr>
                      </m:dPr>
                      <m:e>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𝑛</m:t>
                                </m:r>
                              </m:num>
                              <m:den>
                                <m:r>
                                  <a:rPr lang="en-US" i="1" dirty="0" smtClean="0">
                                    <a:latin typeface="Cambria Math" panose="02040503050406030204" pitchFamily="18" charset="0"/>
                                  </a:rPr>
                                  <m:t>2</m:t>
                                </m:r>
                              </m:den>
                            </m:f>
                          </m:e>
                        </m:d>
                        <m:func>
                          <m:funcPr>
                            <m:ctrlPr>
                              <a:rPr lang="en-US" i="1" dirty="0" smtClean="0">
                                <a:latin typeface="Cambria Math" panose="02040503050406030204" pitchFamily="18" charset="0"/>
                              </a:rPr>
                            </m:ctrlPr>
                          </m:funcPr>
                          <m:fName>
                            <m:r>
                              <m:rPr>
                                <m:sty m:val="p"/>
                              </m:rPr>
                              <a:rPr lang="en-US" i="0" dirty="0" smtClean="0">
                                <a:latin typeface="Cambria Math" panose="02040503050406030204" pitchFamily="18" charset="0"/>
                              </a:rPr>
                              <m:t>log</m:t>
                            </m:r>
                          </m:fName>
                          <m:e>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𝑛</m:t>
                                    </m:r>
                                  </m:num>
                                  <m:den>
                                    <m:r>
                                      <a:rPr lang="en-US" i="1" dirty="0" smtClean="0">
                                        <a:latin typeface="Cambria Math" panose="02040503050406030204" pitchFamily="18" charset="0"/>
                                      </a:rPr>
                                      <m:t>2</m:t>
                                    </m:r>
                                  </m:den>
                                </m:f>
                              </m:e>
                            </m:d>
                          </m:e>
                        </m:func>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func>
                              <m:funcPr>
                                <m:ctrlPr>
                                  <a:rPr lang="en-US" i="1" dirty="0" smtClean="0">
                                    <a:latin typeface="Cambria Math" panose="02040503050406030204" pitchFamily="18" charset="0"/>
                                  </a:rPr>
                                </m:ctrlPr>
                              </m:funcPr>
                              <m:fName>
                                <m:r>
                                  <m:rPr>
                                    <m:sty m:val="p"/>
                                  </m:rPr>
                                  <a:rPr lang="en-US" i="0" dirty="0" smtClean="0">
                                    <a:latin typeface="Cambria Math" panose="02040503050406030204" pitchFamily="18" charset="0"/>
                                  </a:rPr>
                                  <m:t>log</m:t>
                                </m:r>
                              </m:fName>
                              <m:e>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𝑛</m:t>
                                        </m:r>
                                      </m:num>
                                      <m:den>
                                        <m:r>
                                          <a:rPr lang="en-US" i="1" dirty="0" smtClean="0">
                                            <a:latin typeface="Cambria Math" panose="02040503050406030204" pitchFamily="18" charset="0"/>
                                          </a:rPr>
                                          <m:t>2</m:t>
                                        </m:r>
                                      </m:den>
                                    </m:f>
                                  </m:e>
                                </m:d>
                              </m:e>
                            </m:func>
                          </m:sup>
                        </m:sSup>
                        <m:r>
                          <a:rPr lang="en-US" i="1" dirty="0" smtClean="0">
                            <a:latin typeface="Cambria Math" panose="02040503050406030204" pitchFamily="18" charset="0"/>
                          </a:rPr>
                          <m:t> + 1</m:t>
                        </m:r>
                      </m:e>
                    </m:d>
                    <m:r>
                      <a:rPr lang="en-US" i="1" dirty="0" smtClean="0">
                        <a:latin typeface="Cambria Math" panose="02040503050406030204" pitchFamily="18" charset="0"/>
                      </a:rPr>
                      <m:t>+ </m:t>
                    </m:r>
                    <m:r>
                      <a:rPr lang="en-US" i="1" dirty="0" smtClean="0">
                        <a:latin typeface="Cambria Math" panose="02040503050406030204" pitchFamily="18" charset="0"/>
                      </a:rPr>
                      <m:t>𝑛</m:t>
                    </m:r>
                    <m:r>
                      <a:rPr lang="en-US" i="1" dirty="0" smtClean="0">
                        <a:latin typeface="Cambria Math" panose="02040503050406030204" pitchFamily="18" charset="0"/>
                      </a:rPr>
                      <m:t> − 1</m:t>
                    </m:r>
                  </m:oMath>
                </a14:m>
                <a:endParaRPr lang="en-AU" i="1" dirty="0">
                  <a:latin typeface="Cambria Math" panose="02040503050406030204" pitchFamily="18" charset="0"/>
                </a:endParaRPr>
              </a:p>
              <a:p>
                <a:pPr marL="0" indent="0">
                  <a:buNone/>
                </a:pPr>
                <a:r>
                  <a:rPr lang="en-AU" b="0" dirty="0"/>
                  <a:t> </a:t>
                </a:r>
                <a14:m>
                  <m:oMath xmlns:m="http://schemas.openxmlformats.org/officeDocument/2006/math">
                    <m:r>
                      <a:rPr lang="en-AU" b="0" i="1" dirty="0" smtClean="0">
                        <a:latin typeface="Cambria Math" panose="02040503050406030204" pitchFamily="18" charset="0"/>
                      </a:rPr>
                      <m:t>𝐶</m:t>
                    </m:r>
                    <m:d>
                      <m:dPr>
                        <m:ctrlPr>
                          <a:rPr lang="en-AU" b="0" i="1" dirty="0" smtClean="0">
                            <a:latin typeface="Cambria Math" panose="02040503050406030204" pitchFamily="18" charset="0"/>
                          </a:rPr>
                        </m:ctrlPr>
                      </m:dPr>
                      <m:e>
                        <m:r>
                          <a:rPr lang="en-AU" b="0" i="1" dirty="0" smtClean="0">
                            <a:latin typeface="Cambria Math" panose="02040503050406030204" pitchFamily="18" charset="0"/>
                          </a:rPr>
                          <m:t>𝑛</m:t>
                        </m:r>
                      </m:e>
                    </m:d>
                    <m:r>
                      <a:rPr lang="en-US" i="1" dirty="0" smtClean="0">
                        <a:latin typeface="Cambria Math" panose="02040503050406030204" pitchFamily="18" charset="0"/>
                      </a:rPr>
                      <m:t>= </m:t>
                    </m:r>
                    <m:r>
                      <a:rPr lang="en-US" i="1" dirty="0" err="1" smtClean="0">
                        <a:latin typeface="Cambria Math" panose="02040503050406030204" pitchFamily="18" charset="0"/>
                      </a:rPr>
                      <m:t>𝑛𝑙𝑜𝑔</m:t>
                    </m:r>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𝑛</m:t>
                            </m:r>
                          </m:num>
                          <m:den>
                            <m:r>
                              <a:rPr lang="en-US" i="1" dirty="0" smtClean="0">
                                <a:latin typeface="Cambria Math" panose="02040503050406030204" pitchFamily="18" charset="0"/>
                              </a:rPr>
                              <m:t>2</m:t>
                            </m:r>
                          </m:den>
                        </m:f>
                      </m:e>
                    </m:d>
                    <m:r>
                      <a:rPr lang="en-US" i="1" dirty="0" smtClean="0">
                        <a:latin typeface="Cambria Math" panose="02040503050406030204" pitchFamily="18" charset="0"/>
                      </a:rPr>
                      <m:t> −</m:t>
                    </m:r>
                    <m:r>
                      <a:rPr lang="en-AU" b="0" i="1" dirty="0" smtClean="0">
                        <a:latin typeface="Cambria Math" panose="02040503050406030204" pitchFamily="18" charset="0"/>
                      </a:rPr>
                      <m:t>2∗</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func>
                          <m:funcPr>
                            <m:ctrlPr>
                              <a:rPr lang="en-US" i="1" dirty="0" smtClean="0">
                                <a:latin typeface="Cambria Math" panose="02040503050406030204" pitchFamily="18" charset="0"/>
                              </a:rPr>
                            </m:ctrlPr>
                          </m:funcPr>
                          <m:fName>
                            <m:r>
                              <m:rPr>
                                <m:sty m:val="p"/>
                              </m:rPr>
                              <a:rPr lang="en-US" i="0" dirty="0" smtClean="0">
                                <a:latin typeface="Cambria Math" panose="02040503050406030204" pitchFamily="18" charset="0"/>
                              </a:rPr>
                              <m:t>log</m:t>
                            </m:r>
                          </m:fName>
                          <m:e>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𝑛</m:t>
                                    </m:r>
                                  </m:num>
                                  <m:den>
                                    <m:r>
                                      <a:rPr lang="en-US" i="1" dirty="0" smtClean="0">
                                        <a:latin typeface="Cambria Math" panose="02040503050406030204" pitchFamily="18" charset="0"/>
                                      </a:rPr>
                                      <m:t>2</m:t>
                                    </m:r>
                                  </m:den>
                                </m:f>
                              </m:e>
                            </m:d>
                          </m:e>
                        </m:func>
                      </m:sup>
                    </m:sSup>
                    <m:r>
                      <a:rPr lang="en-US" i="1" dirty="0" smtClean="0">
                        <a:latin typeface="Cambria Math" panose="02040503050406030204" pitchFamily="18" charset="0"/>
                      </a:rPr>
                      <m:t> + 2 + </m:t>
                    </m:r>
                    <m:r>
                      <a:rPr lang="en-US" i="1" dirty="0" smtClean="0">
                        <a:latin typeface="Cambria Math" panose="02040503050406030204" pitchFamily="18" charset="0"/>
                      </a:rPr>
                      <m:t>𝑛</m:t>
                    </m:r>
                    <m:r>
                      <a:rPr lang="en-US" i="1" dirty="0" smtClean="0">
                        <a:latin typeface="Cambria Math" panose="02040503050406030204" pitchFamily="18" charset="0"/>
                      </a:rPr>
                      <m:t> − 1</m:t>
                    </m:r>
                  </m:oMath>
                </a14:m>
                <a:endParaRPr lang="en-AU" i="1" dirty="0">
                  <a:latin typeface="Cambria Math" panose="02040503050406030204" pitchFamily="18" charset="0"/>
                </a:endParaRPr>
              </a:p>
              <a:p>
                <a:pPr marL="0" indent="0">
                  <a:buNone/>
                </a:pPr>
                <a:r>
                  <a:rPr lang="en-AU" dirty="0"/>
                  <a:t> </a:t>
                </a:r>
                <a14:m>
                  <m:oMath xmlns:m="http://schemas.openxmlformats.org/officeDocument/2006/math">
                    <m:r>
                      <a:rPr lang="en-AU" i="1" dirty="0">
                        <a:latin typeface="Cambria Math" panose="02040503050406030204" pitchFamily="18" charset="0"/>
                      </a:rPr>
                      <m:t>𝐶</m:t>
                    </m:r>
                    <m:d>
                      <m:dPr>
                        <m:ctrlPr>
                          <a:rPr lang="en-AU" i="1" dirty="0">
                            <a:latin typeface="Cambria Math" panose="02040503050406030204" pitchFamily="18" charset="0"/>
                          </a:rPr>
                        </m:ctrlPr>
                      </m:dPr>
                      <m:e>
                        <m:r>
                          <a:rPr lang="en-AU" i="1" dirty="0">
                            <a:latin typeface="Cambria Math" panose="02040503050406030204" pitchFamily="18" charset="0"/>
                          </a:rPr>
                          <m:t>𝑛</m:t>
                        </m:r>
                      </m:e>
                    </m:d>
                    <m:r>
                      <a:rPr lang="en-US" i="1" dirty="0" smtClean="0">
                        <a:latin typeface="Cambria Math" panose="02040503050406030204" pitchFamily="18" charset="0"/>
                      </a:rPr>
                      <m:t>=</m:t>
                    </m:r>
                    <m:d>
                      <m:dPr>
                        <m:ctrlPr>
                          <a:rPr lang="en-AU" b="0" i="1" dirty="0" smtClean="0">
                            <a:latin typeface="Cambria Math" panose="02040503050406030204" pitchFamily="18" charset="0"/>
                          </a:rPr>
                        </m:ctrlPr>
                      </m:dPr>
                      <m:e>
                        <m:r>
                          <a:rPr lang="en-US" i="1" dirty="0" err="1" smtClean="0">
                            <a:latin typeface="Cambria Math" panose="02040503050406030204" pitchFamily="18" charset="0"/>
                          </a:rPr>
                          <m:t>𝑛𝑙𝑜𝑔𝑛</m:t>
                        </m:r>
                        <m:r>
                          <a:rPr lang="en-US" i="1" dirty="0" smtClean="0">
                            <a:latin typeface="Cambria Math" panose="02040503050406030204" pitchFamily="18" charset="0"/>
                          </a:rPr>
                          <m:t> − </m:t>
                        </m:r>
                        <m:r>
                          <a:rPr lang="en-US" i="1" dirty="0" smtClean="0">
                            <a:latin typeface="Cambria Math" panose="02040503050406030204" pitchFamily="18" charset="0"/>
                          </a:rPr>
                          <m:t>𝑛𝑙𝑜𝑔</m:t>
                        </m:r>
                        <m:r>
                          <a:rPr lang="en-US" i="1" dirty="0" smtClean="0">
                            <a:latin typeface="Cambria Math" panose="02040503050406030204" pitchFamily="18" charset="0"/>
                          </a:rPr>
                          <m:t>2</m:t>
                        </m:r>
                      </m:e>
                    </m:d>
                    <m:r>
                      <a:rPr lang="en-US" i="1" dirty="0" smtClean="0">
                        <a:latin typeface="Cambria Math" panose="02040503050406030204" pitchFamily="18" charset="0"/>
                      </a:rPr>
                      <m:t>−</m:t>
                    </m:r>
                    <m:r>
                      <a:rPr lang="en-AU" b="0" i="1" dirty="0" smtClean="0">
                        <a:latin typeface="Cambria Math" panose="02040503050406030204" pitchFamily="18" charset="0"/>
                      </a:rPr>
                      <m:t>2∗(</m:t>
                    </m:r>
                    <m:f>
                      <m:fPr>
                        <m:ctrlPr>
                          <a:rPr lang="en-AU" b="0" i="1" dirty="0" smtClean="0">
                            <a:latin typeface="Cambria Math" panose="02040503050406030204" pitchFamily="18" charset="0"/>
                          </a:rPr>
                        </m:ctrlPr>
                      </m:fPr>
                      <m:num>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𝑙𝑜𝑔𝑛</m:t>
                            </m:r>
                          </m:sup>
                        </m:sSup>
                      </m:num>
                      <m:den>
                        <m:sSup>
                          <m:sSupPr>
                            <m:ctrlPr>
                              <a:rPr lang="en-AU" b="0" i="1" dirty="0" smtClean="0">
                                <a:latin typeface="Cambria Math" panose="02040503050406030204" pitchFamily="18" charset="0"/>
                              </a:rPr>
                            </m:ctrlPr>
                          </m:sSupPr>
                          <m:e>
                            <m:r>
                              <a:rPr lang="en-AU" b="0" i="1" dirty="0" smtClean="0">
                                <a:latin typeface="Cambria Math" panose="02040503050406030204" pitchFamily="18" charset="0"/>
                              </a:rPr>
                              <m:t>2</m:t>
                            </m:r>
                          </m:e>
                          <m:sup>
                            <m:r>
                              <a:rPr lang="en-AU" b="0" i="1" dirty="0" smtClean="0">
                                <a:latin typeface="Cambria Math" panose="02040503050406030204" pitchFamily="18" charset="0"/>
                              </a:rPr>
                              <m:t>𝑙𝑜𝑔</m:t>
                            </m:r>
                            <m:r>
                              <a:rPr lang="en-AU" b="0" i="1" dirty="0" smtClean="0">
                                <a:latin typeface="Cambria Math" panose="02040503050406030204" pitchFamily="18" charset="0"/>
                              </a:rPr>
                              <m:t>2</m:t>
                            </m:r>
                          </m:sup>
                        </m:sSup>
                      </m:den>
                    </m:f>
                    <m:r>
                      <a:rPr lang="en-AU" b="0" i="1" dirty="0" smtClean="0">
                        <a:latin typeface="Cambria Math" panose="02040503050406030204" pitchFamily="18" charset="0"/>
                      </a:rPr>
                      <m:t>)</m:t>
                    </m:r>
                    <m:r>
                      <a:rPr lang="en-US" i="1" dirty="0" smtClean="0">
                        <a:latin typeface="Cambria Math" panose="02040503050406030204" pitchFamily="18" charset="0"/>
                      </a:rPr>
                      <m:t> + </m:t>
                    </m:r>
                    <m:r>
                      <a:rPr lang="en-AU" b="0" i="1" dirty="0" smtClean="0">
                        <a:latin typeface="Cambria Math" panose="02040503050406030204" pitchFamily="18" charset="0"/>
                      </a:rPr>
                      <m:t>𝑛</m:t>
                    </m:r>
                    <m:r>
                      <a:rPr lang="en-US" i="1" dirty="0" smtClean="0">
                        <a:latin typeface="Cambria Math" panose="02040503050406030204" pitchFamily="18" charset="0"/>
                      </a:rPr>
                      <m:t>+ 1</m:t>
                    </m:r>
                  </m:oMath>
                </a14:m>
                <a:endParaRPr lang="en-AU" i="1" dirty="0">
                  <a:latin typeface="Cambria Math" panose="02040503050406030204" pitchFamily="18" charset="0"/>
                </a:endParaRPr>
              </a:p>
              <a:p>
                <a:pPr marL="0" indent="0">
                  <a:buNone/>
                </a:pPr>
                <a:r>
                  <a:rPr lang="en-AU" dirty="0"/>
                  <a:t> </a:t>
                </a:r>
                <a14:m>
                  <m:oMath xmlns:m="http://schemas.openxmlformats.org/officeDocument/2006/math">
                    <m:r>
                      <a:rPr lang="en-AU" i="1" dirty="0">
                        <a:latin typeface="Cambria Math" panose="02040503050406030204" pitchFamily="18" charset="0"/>
                      </a:rPr>
                      <m:t>𝐶</m:t>
                    </m:r>
                    <m:r>
                      <a:rPr lang="en-AU" i="1" dirty="0">
                        <a:latin typeface="Cambria Math" panose="02040503050406030204" pitchFamily="18" charset="0"/>
                      </a:rPr>
                      <m:t>(</m:t>
                    </m:r>
                    <m:r>
                      <a:rPr lang="en-AU" i="1" dirty="0">
                        <a:latin typeface="Cambria Math" panose="02040503050406030204" pitchFamily="18" charset="0"/>
                      </a:rPr>
                      <m:t>𝑛</m:t>
                    </m:r>
                    <m:r>
                      <a:rPr lang="en-AU" i="1" dirty="0">
                        <a:latin typeface="Cambria Math" panose="02040503050406030204" pitchFamily="18" charset="0"/>
                      </a:rPr>
                      <m:t>)= </m:t>
                    </m:r>
                    <m:r>
                      <a:rPr lang="en-US" i="1" dirty="0" err="1" smtClean="0">
                        <a:latin typeface="Cambria Math" panose="02040503050406030204" pitchFamily="18" charset="0"/>
                      </a:rPr>
                      <m:t>𝑛𝑙𝑜𝑔𝑛</m:t>
                    </m:r>
                    <m:r>
                      <a:rPr lang="en-US" i="1" dirty="0" smtClean="0">
                        <a:latin typeface="Cambria Math" panose="02040503050406030204" pitchFamily="18" charset="0"/>
                      </a:rPr>
                      <m:t> −</m:t>
                    </m:r>
                    <m:r>
                      <a:rPr lang="en-AU" b="0" i="1" dirty="0" smtClean="0">
                        <a:latin typeface="Cambria Math" panose="02040503050406030204" pitchFamily="18" charset="0"/>
                      </a:rPr>
                      <m:t>𝑛</m:t>
                    </m:r>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𝑙𝑜𝑔𝑛</m:t>
                        </m:r>
                      </m:sup>
                    </m:sSup>
                    <m:r>
                      <a:rPr lang="en-US" i="1" dirty="0" smtClean="0">
                        <a:latin typeface="Cambria Math" panose="02040503050406030204" pitchFamily="18" charset="0"/>
                      </a:rPr>
                      <m:t> +</m:t>
                    </m:r>
                    <m:r>
                      <a:rPr lang="en-AU" b="0" i="1" dirty="0" smtClean="0">
                        <a:latin typeface="Cambria Math" panose="02040503050406030204" pitchFamily="18" charset="0"/>
                      </a:rPr>
                      <m:t>𝑛</m:t>
                    </m:r>
                    <m:r>
                      <a:rPr lang="en-US" i="1" dirty="0" smtClean="0">
                        <a:latin typeface="Cambria Math" panose="02040503050406030204" pitchFamily="18" charset="0"/>
                      </a:rPr>
                      <m:t> + 1 </m:t>
                    </m:r>
                    <m:r>
                      <a:rPr lang="en-US" b="1" i="1" dirty="0" smtClean="0">
                        <a:latin typeface="Cambria Math" panose="02040503050406030204" pitchFamily="18" charset="0"/>
                      </a:rPr>
                      <m:t>= </m:t>
                    </m:r>
                    <m:r>
                      <a:rPr lang="en-US" b="1" i="1" dirty="0" err="1" smtClean="0">
                        <a:latin typeface="Cambria Math" panose="02040503050406030204" pitchFamily="18" charset="0"/>
                      </a:rPr>
                      <m:t>𝒏𝒍𝒐𝒈𝒏</m:t>
                    </m:r>
                    <m:r>
                      <a:rPr lang="en-US" b="1" i="1" dirty="0" smtClean="0">
                        <a:latin typeface="Cambria Math" panose="02040503050406030204" pitchFamily="18" charset="0"/>
                      </a:rPr>
                      <m:t> − </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𝟐</m:t>
                        </m:r>
                      </m:e>
                      <m:sup>
                        <m:r>
                          <a:rPr lang="en-US" b="1" i="1" dirty="0" smtClean="0">
                            <a:latin typeface="Cambria Math" panose="02040503050406030204" pitchFamily="18" charset="0"/>
                          </a:rPr>
                          <m:t>𝒍𝒐𝒈𝒏</m:t>
                        </m:r>
                      </m:sup>
                    </m:sSup>
                    <m:r>
                      <a:rPr lang="en-US" b="1" i="1" dirty="0" smtClean="0">
                        <a:latin typeface="Cambria Math" panose="02040503050406030204" pitchFamily="18" charset="0"/>
                      </a:rPr>
                      <m:t> + </m:t>
                    </m:r>
                    <m:r>
                      <a:rPr lang="en-US" b="1" i="1" dirty="0" smtClean="0">
                        <a:latin typeface="Cambria Math" panose="02040503050406030204" pitchFamily="18" charset="0"/>
                      </a:rPr>
                      <m:t>𝟏</m:t>
                    </m:r>
                  </m:oMath>
                </a14:m>
                <a:endParaRPr lang="en-US" b="1" dirty="0"/>
              </a:p>
              <a:p>
                <a:endParaRPr lang="vi-VN" b="0" dirty="0"/>
              </a:p>
              <a:p>
                <a:endParaRPr lang="en-US" b="1"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724"/>
                </a:stretch>
              </a:blipFill>
            </p:spPr>
            <p:txBody>
              <a:bodyPr/>
              <a:lstStyle/>
              <a:p>
                <a:r>
                  <a:rPr lang="en-US">
                    <a:noFill/>
                  </a:rPr>
                  <a:t> </a:t>
                </a:r>
              </a:p>
            </p:txBody>
          </p:sp>
        </mc:Fallback>
      </mc:AlternateContent>
    </p:spTree>
    <p:extLst>
      <p:ext uri="{BB962C8B-B14F-4D97-AF65-F5344CB8AC3E}">
        <p14:creationId xmlns:p14="http://schemas.microsoft.com/office/powerpoint/2010/main" val="703092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To avoid doubling the workspace needed when arrays are sorted with </a:t>
            </a:r>
            <a:r>
              <a:rPr lang="en-US" dirty="0" err="1"/>
              <a:t>mergesort</a:t>
            </a:r>
            <a:r>
              <a:rPr lang="en-US" dirty="0"/>
              <a:t>, it may be better to use a linked list of data instead of an array. In what situations is this approach better?</a:t>
            </a:r>
          </a:p>
        </p:txBody>
      </p:sp>
    </p:spTree>
    <p:extLst>
      <p:ext uri="{BB962C8B-B14F-4D97-AF65-F5344CB8AC3E}">
        <p14:creationId xmlns:p14="http://schemas.microsoft.com/office/powerpoint/2010/main" val="2324007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To avoid doubling the workspace needed when arrays are sorted with </a:t>
            </a:r>
            <a:r>
              <a:rPr lang="en-US" b="1" dirty="0" err="1"/>
              <a:t>mergesort</a:t>
            </a:r>
            <a:r>
              <a:rPr lang="en-US" b="1" dirty="0"/>
              <a:t>, it may be better to use a linked list of data instead of an array. In what situations is this approach better?</a:t>
            </a:r>
          </a:p>
          <a:p>
            <a:r>
              <a:rPr lang="en-US" dirty="0"/>
              <a:t>The size of the data set is very large</a:t>
            </a:r>
          </a:p>
          <a:p>
            <a:r>
              <a:rPr lang="en-US" dirty="0"/>
              <a:t>When the output needs to be a linked list</a:t>
            </a:r>
          </a:p>
          <a:p>
            <a:r>
              <a:rPr lang="en-US" dirty="0"/>
              <a:t>When the data set is dynamic: If the data set is dynamic, meaning that elements are frequently added or removed, a linked list can be a more efficient approach because it can easily add or remove elements without the need to shift elements around, which can be expensive with an array-based approach.</a:t>
            </a:r>
          </a:p>
        </p:txBody>
      </p:sp>
    </p:spTree>
    <p:extLst>
      <p:ext uri="{BB962C8B-B14F-4D97-AF65-F5344CB8AC3E}">
        <p14:creationId xmlns:p14="http://schemas.microsoft.com/office/powerpoint/2010/main" val="1139507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410140"/>
            <a:ext cx="10515600" cy="1325563"/>
          </a:xfrm>
        </p:spPr>
        <p:txBody>
          <a:bodyPr/>
          <a:lstStyle/>
          <a:p>
            <a:r>
              <a:rPr lang="en-US" dirty="0"/>
              <a:t>Problem 6</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Apply quicksort to sort the list 48, 67, 41, 10, 19, 23. Draw the tree of the recursive calls made.</a:t>
            </a:r>
          </a:p>
          <a:p>
            <a:r>
              <a:rPr lang="en-US" dirty="0"/>
              <a:t>Give an example showing that quicksort is not a stable sorting algorithm.</a:t>
            </a:r>
          </a:p>
        </p:txBody>
      </p:sp>
    </p:spTree>
    <p:extLst>
      <p:ext uri="{BB962C8B-B14F-4D97-AF65-F5344CB8AC3E}">
        <p14:creationId xmlns:p14="http://schemas.microsoft.com/office/powerpoint/2010/main" val="3961528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Apply quicksort to sort the list 48, 67, 41, 10, 19, 23. Draw the tree of the recursive calls made.</a:t>
            </a:r>
          </a:p>
          <a:p>
            <a:r>
              <a:rPr lang="en-US" dirty="0"/>
              <a:t>Visualization:</a:t>
            </a:r>
          </a:p>
          <a:p>
            <a:pPr marL="0" indent="0">
              <a:buNone/>
            </a:pPr>
            <a:r>
              <a:rPr lang="en-US" dirty="0">
                <a:hlinkClick r:id="rId3"/>
              </a:rPr>
              <a:t>https://www.hackerearth.com/practice/algorithms/sorting/quick-sort/visualize/</a:t>
            </a:r>
            <a:endParaRPr lang="en-US" dirty="0"/>
          </a:p>
          <a:p>
            <a:endParaRPr lang="en-US" dirty="0"/>
          </a:p>
        </p:txBody>
      </p:sp>
      <p:graphicFrame>
        <p:nvGraphicFramePr>
          <p:cNvPr id="4" name="Table 3">
            <a:extLst>
              <a:ext uri="{FF2B5EF4-FFF2-40B4-BE49-F238E27FC236}">
                <a16:creationId xmlns:a16="http://schemas.microsoft.com/office/drawing/2014/main" id="{3CB01497-2308-C7C0-F3F6-BDE2733DE628}"/>
              </a:ext>
            </a:extLst>
          </p:cNvPr>
          <p:cNvGraphicFramePr>
            <a:graphicFrameLocks noGrp="1"/>
          </p:cNvGraphicFramePr>
          <p:nvPr>
            <p:extLst>
              <p:ext uri="{D42A27DB-BD31-4B8C-83A1-F6EECF244321}">
                <p14:modId xmlns:p14="http://schemas.microsoft.com/office/powerpoint/2010/main" val="550262132"/>
              </p:ext>
            </p:extLst>
          </p:nvPr>
        </p:nvGraphicFramePr>
        <p:xfrm>
          <a:off x="4404827" y="3559632"/>
          <a:ext cx="2925144" cy="588554"/>
        </p:xfrm>
        <a:graphic>
          <a:graphicData uri="http://schemas.openxmlformats.org/drawingml/2006/table">
            <a:tbl>
              <a:tblPr firstRow="1" bandRow="1">
                <a:tableStyleId>{5940675A-B579-460E-94D1-54222C63F5DA}</a:tableStyleId>
              </a:tblPr>
              <a:tblGrid>
                <a:gridCol w="487524">
                  <a:extLst>
                    <a:ext uri="{9D8B030D-6E8A-4147-A177-3AD203B41FA5}">
                      <a16:colId xmlns:a16="http://schemas.microsoft.com/office/drawing/2014/main" val="4101062177"/>
                    </a:ext>
                  </a:extLst>
                </a:gridCol>
                <a:gridCol w="487524">
                  <a:extLst>
                    <a:ext uri="{9D8B030D-6E8A-4147-A177-3AD203B41FA5}">
                      <a16:colId xmlns:a16="http://schemas.microsoft.com/office/drawing/2014/main" val="3226581725"/>
                    </a:ext>
                  </a:extLst>
                </a:gridCol>
                <a:gridCol w="487524">
                  <a:extLst>
                    <a:ext uri="{9D8B030D-6E8A-4147-A177-3AD203B41FA5}">
                      <a16:colId xmlns:a16="http://schemas.microsoft.com/office/drawing/2014/main" val="3352806830"/>
                    </a:ext>
                  </a:extLst>
                </a:gridCol>
                <a:gridCol w="487524">
                  <a:extLst>
                    <a:ext uri="{9D8B030D-6E8A-4147-A177-3AD203B41FA5}">
                      <a16:colId xmlns:a16="http://schemas.microsoft.com/office/drawing/2014/main" val="2301199826"/>
                    </a:ext>
                  </a:extLst>
                </a:gridCol>
                <a:gridCol w="487524">
                  <a:extLst>
                    <a:ext uri="{9D8B030D-6E8A-4147-A177-3AD203B41FA5}">
                      <a16:colId xmlns:a16="http://schemas.microsoft.com/office/drawing/2014/main" val="419253283"/>
                    </a:ext>
                  </a:extLst>
                </a:gridCol>
                <a:gridCol w="487524">
                  <a:extLst>
                    <a:ext uri="{9D8B030D-6E8A-4147-A177-3AD203B41FA5}">
                      <a16:colId xmlns:a16="http://schemas.microsoft.com/office/drawing/2014/main" val="895590463"/>
                    </a:ext>
                  </a:extLst>
                </a:gridCol>
              </a:tblGrid>
              <a:tr h="588554">
                <a:tc>
                  <a:txBody>
                    <a:bodyPr/>
                    <a:lstStyle/>
                    <a:p>
                      <a:pPr algn="ctr"/>
                      <a:r>
                        <a:rPr lang="en-US" sz="2000" dirty="0">
                          <a:latin typeface="Times New Roman" panose="02020603050405020304" pitchFamily="18" charset="0"/>
                          <a:cs typeface="Times New Roman" panose="02020603050405020304" pitchFamily="18" charset="0"/>
                        </a:rPr>
                        <a:t>48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67</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41</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19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23</a:t>
                      </a:r>
                    </a:p>
                  </a:txBody>
                  <a:tcPr anchor="ctr">
                    <a:solidFill>
                      <a:schemeClr val="accent6">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5" name="Table 4">
            <a:extLst>
              <a:ext uri="{FF2B5EF4-FFF2-40B4-BE49-F238E27FC236}">
                <a16:creationId xmlns:a16="http://schemas.microsoft.com/office/drawing/2014/main" id="{BA5B9F28-3507-C886-4E28-02D6279D910F}"/>
              </a:ext>
            </a:extLst>
          </p:cNvPr>
          <p:cNvGraphicFramePr>
            <a:graphicFrameLocks noGrp="1"/>
          </p:cNvGraphicFramePr>
          <p:nvPr>
            <p:extLst>
              <p:ext uri="{D42A27DB-BD31-4B8C-83A1-F6EECF244321}">
                <p14:modId xmlns:p14="http://schemas.microsoft.com/office/powerpoint/2010/main" val="2960214399"/>
              </p:ext>
            </p:extLst>
          </p:nvPr>
        </p:nvGraphicFramePr>
        <p:xfrm>
          <a:off x="3115640" y="4751617"/>
          <a:ext cx="975048" cy="588554"/>
        </p:xfrm>
        <a:graphic>
          <a:graphicData uri="http://schemas.openxmlformats.org/drawingml/2006/table">
            <a:tbl>
              <a:tblPr firstRow="1" bandRow="1">
                <a:tableStyleId>{5940675A-B579-460E-94D1-54222C63F5DA}</a:tableStyleId>
              </a:tblPr>
              <a:tblGrid>
                <a:gridCol w="487524">
                  <a:extLst>
                    <a:ext uri="{9D8B030D-6E8A-4147-A177-3AD203B41FA5}">
                      <a16:colId xmlns:a16="http://schemas.microsoft.com/office/drawing/2014/main" val="2301199826"/>
                    </a:ext>
                  </a:extLst>
                </a:gridCol>
                <a:gridCol w="487524">
                  <a:extLst>
                    <a:ext uri="{9D8B030D-6E8A-4147-A177-3AD203B41FA5}">
                      <a16:colId xmlns:a16="http://schemas.microsoft.com/office/drawing/2014/main" val="419253283"/>
                    </a:ext>
                  </a:extLst>
                </a:gridCol>
              </a:tblGrid>
              <a:tr h="588554">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19</a:t>
                      </a:r>
                    </a:p>
                  </a:txBody>
                  <a:tcPr anchor="ctr">
                    <a:solidFill>
                      <a:schemeClr val="accent6">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6" name="Table 5">
            <a:extLst>
              <a:ext uri="{FF2B5EF4-FFF2-40B4-BE49-F238E27FC236}">
                <a16:creationId xmlns:a16="http://schemas.microsoft.com/office/drawing/2014/main" id="{158DCF2C-39F7-EFA8-7F57-54B3A6178808}"/>
              </a:ext>
            </a:extLst>
          </p:cNvPr>
          <p:cNvGraphicFramePr>
            <a:graphicFrameLocks noGrp="1"/>
          </p:cNvGraphicFramePr>
          <p:nvPr>
            <p:extLst>
              <p:ext uri="{D42A27DB-BD31-4B8C-83A1-F6EECF244321}">
                <p14:modId xmlns:p14="http://schemas.microsoft.com/office/powerpoint/2010/main" val="1975275063"/>
              </p:ext>
            </p:extLst>
          </p:nvPr>
        </p:nvGraphicFramePr>
        <p:xfrm>
          <a:off x="7030626" y="4751617"/>
          <a:ext cx="1462572" cy="588554"/>
        </p:xfrm>
        <a:graphic>
          <a:graphicData uri="http://schemas.openxmlformats.org/drawingml/2006/table">
            <a:tbl>
              <a:tblPr firstRow="1" bandRow="1">
                <a:tableStyleId>{5940675A-B579-460E-94D1-54222C63F5DA}</a:tableStyleId>
              </a:tblPr>
              <a:tblGrid>
                <a:gridCol w="487524">
                  <a:extLst>
                    <a:ext uri="{9D8B030D-6E8A-4147-A177-3AD203B41FA5}">
                      <a16:colId xmlns:a16="http://schemas.microsoft.com/office/drawing/2014/main" val="3887910638"/>
                    </a:ext>
                  </a:extLst>
                </a:gridCol>
                <a:gridCol w="487524">
                  <a:extLst>
                    <a:ext uri="{9D8B030D-6E8A-4147-A177-3AD203B41FA5}">
                      <a16:colId xmlns:a16="http://schemas.microsoft.com/office/drawing/2014/main" val="1516856262"/>
                    </a:ext>
                  </a:extLst>
                </a:gridCol>
                <a:gridCol w="487524">
                  <a:extLst>
                    <a:ext uri="{9D8B030D-6E8A-4147-A177-3AD203B41FA5}">
                      <a16:colId xmlns:a16="http://schemas.microsoft.com/office/drawing/2014/main" val="460353671"/>
                    </a:ext>
                  </a:extLst>
                </a:gridCol>
              </a:tblGrid>
              <a:tr h="588554">
                <a:tc>
                  <a:txBody>
                    <a:bodyPr/>
                    <a:lstStyle/>
                    <a:p>
                      <a:pPr algn="ctr"/>
                      <a:r>
                        <a:rPr lang="en-US" sz="2000" dirty="0">
                          <a:latin typeface="Times New Roman" panose="02020603050405020304" pitchFamily="18" charset="0"/>
                          <a:cs typeface="Times New Roman" panose="02020603050405020304" pitchFamily="18" charset="0"/>
                        </a:rPr>
                        <a:t>48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67</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41</a:t>
                      </a:r>
                    </a:p>
                  </a:txBody>
                  <a:tcPr anchor="ctr">
                    <a:solidFill>
                      <a:schemeClr val="accent6">
                        <a:lumMod val="60000"/>
                        <a:lumOff val="40000"/>
                      </a:schemeClr>
                    </a:solidFill>
                  </a:tcPr>
                </a:tc>
                <a:extLst>
                  <a:ext uri="{0D108BD9-81ED-4DB2-BD59-A6C34878D82A}">
                    <a16:rowId xmlns:a16="http://schemas.microsoft.com/office/drawing/2014/main" val="107011253"/>
                  </a:ext>
                </a:extLst>
              </a:tr>
            </a:tbl>
          </a:graphicData>
        </a:graphic>
      </p:graphicFrame>
      <p:graphicFrame>
        <p:nvGraphicFramePr>
          <p:cNvPr id="7" name="Table 6">
            <a:extLst>
              <a:ext uri="{FF2B5EF4-FFF2-40B4-BE49-F238E27FC236}">
                <a16:creationId xmlns:a16="http://schemas.microsoft.com/office/drawing/2014/main" id="{668E899E-E928-071C-B2EA-057F8E3BD111}"/>
              </a:ext>
            </a:extLst>
          </p:cNvPr>
          <p:cNvGraphicFramePr>
            <a:graphicFrameLocks noGrp="1"/>
          </p:cNvGraphicFramePr>
          <p:nvPr>
            <p:extLst>
              <p:ext uri="{D42A27DB-BD31-4B8C-83A1-F6EECF244321}">
                <p14:modId xmlns:p14="http://schemas.microsoft.com/office/powerpoint/2010/main" val="3817977803"/>
              </p:ext>
            </p:extLst>
          </p:nvPr>
        </p:nvGraphicFramePr>
        <p:xfrm>
          <a:off x="2742417" y="6096003"/>
          <a:ext cx="487524" cy="588554"/>
        </p:xfrm>
        <a:graphic>
          <a:graphicData uri="http://schemas.openxmlformats.org/drawingml/2006/table">
            <a:tbl>
              <a:tblPr firstRow="1" bandRow="1">
                <a:tableStyleId>{5940675A-B579-460E-94D1-54222C63F5DA}</a:tableStyleId>
              </a:tblPr>
              <a:tblGrid>
                <a:gridCol w="487524">
                  <a:extLst>
                    <a:ext uri="{9D8B030D-6E8A-4147-A177-3AD203B41FA5}">
                      <a16:colId xmlns:a16="http://schemas.microsoft.com/office/drawing/2014/main" val="2301199826"/>
                    </a:ext>
                  </a:extLst>
                </a:gridCol>
              </a:tblGrid>
              <a:tr h="588554">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6">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8" name="Table 7">
            <a:extLst>
              <a:ext uri="{FF2B5EF4-FFF2-40B4-BE49-F238E27FC236}">
                <a16:creationId xmlns:a16="http://schemas.microsoft.com/office/drawing/2014/main" id="{88523ED3-CBB7-3B9E-24B1-F873583E2D4B}"/>
              </a:ext>
            </a:extLst>
          </p:cNvPr>
          <p:cNvGraphicFramePr>
            <a:graphicFrameLocks noGrp="1"/>
          </p:cNvGraphicFramePr>
          <p:nvPr>
            <p:extLst>
              <p:ext uri="{D42A27DB-BD31-4B8C-83A1-F6EECF244321}">
                <p14:modId xmlns:p14="http://schemas.microsoft.com/office/powerpoint/2010/main" val="3271094484"/>
              </p:ext>
            </p:extLst>
          </p:nvPr>
        </p:nvGraphicFramePr>
        <p:xfrm>
          <a:off x="6543102" y="6096003"/>
          <a:ext cx="487524" cy="588554"/>
        </p:xfrm>
        <a:graphic>
          <a:graphicData uri="http://schemas.openxmlformats.org/drawingml/2006/table">
            <a:tbl>
              <a:tblPr firstRow="1" bandRow="1">
                <a:tableStyleId>{5940675A-B579-460E-94D1-54222C63F5DA}</a:tableStyleId>
              </a:tblPr>
              <a:tblGrid>
                <a:gridCol w="487524">
                  <a:extLst>
                    <a:ext uri="{9D8B030D-6E8A-4147-A177-3AD203B41FA5}">
                      <a16:colId xmlns:a16="http://schemas.microsoft.com/office/drawing/2014/main" val="2301199826"/>
                    </a:ext>
                  </a:extLst>
                </a:gridCol>
              </a:tblGrid>
              <a:tr h="588554">
                <a:tc>
                  <a:txBody>
                    <a:bodyPr/>
                    <a:lstStyle/>
                    <a:p>
                      <a:pPr algn="ctr"/>
                      <a:r>
                        <a:rPr lang="en-US" sz="2000" dirty="0">
                          <a:latin typeface="Times New Roman" panose="02020603050405020304" pitchFamily="18" charset="0"/>
                          <a:cs typeface="Times New Roman" panose="02020603050405020304" pitchFamily="18" charset="0"/>
                        </a:rPr>
                        <a:t>48</a:t>
                      </a:r>
                    </a:p>
                  </a:txBody>
                  <a:tcPr anchor="ctr">
                    <a:solidFill>
                      <a:schemeClr val="accent6">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9" name="Table 8">
            <a:extLst>
              <a:ext uri="{FF2B5EF4-FFF2-40B4-BE49-F238E27FC236}">
                <a16:creationId xmlns:a16="http://schemas.microsoft.com/office/drawing/2014/main" id="{9FFFBB06-296D-E45D-07D0-5A5B87BCBBBC}"/>
              </a:ext>
            </a:extLst>
          </p:cNvPr>
          <p:cNvGraphicFramePr>
            <a:graphicFrameLocks noGrp="1"/>
          </p:cNvGraphicFramePr>
          <p:nvPr>
            <p:extLst>
              <p:ext uri="{D42A27DB-BD31-4B8C-83A1-F6EECF244321}">
                <p14:modId xmlns:p14="http://schemas.microsoft.com/office/powerpoint/2010/main" val="294012692"/>
              </p:ext>
            </p:extLst>
          </p:nvPr>
        </p:nvGraphicFramePr>
        <p:xfrm>
          <a:off x="8377345" y="6096003"/>
          <a:ext cx="487524" cy="588554"/>
        </p:xfrm>
        <a:graphic>
          <a:graphicData uri="http://schemas.openxmlformats.org/drawingml/2006/table">
            <a:tbl>
              <a:tblPr firstRow="1" bandRow="1">
                <a:tableStyleId>{5940675A-B579-460E-94D1-54222C63F5DA}</a:tableStyleId>
              </a:tblPr>
              <a:tblGrid>
                <a:gridCol w="487524">
                  <a:extLst>
                    <a:ext uri="{9D8B030D-6E8A-4147-A177-3AD203B41FA5}">
                      <a16:colId xmlns:a16="http://schemas.microsoft.com/office/drawing/2014/main" val="2301199826"/>
                    </a:ext>
                  </a:extLst>
                </a:gridCol>
              </a:tblGrid>
              <a:tr h="588554">
                <a:tc>
                  <a:txBody>
                    <a:bodyPr/>
                    <a:lstStyle/>
                    <a:p>
                      <a:pPr algn="ctr"/>
                      <a:r>
                        <a:rPr lang="en-US" sz="2000" dirty="0">
                          <a:latin typeface="Times New Roman" panose="02020603050405020304" pitchFamily="18" charset="0"/>
                          <a:cs typeface="Times New Roman" panose="02020603050405020304" pitchFamily="18" charset="0"/>
                        </a:rPr>
                        <a:t>67</a:t>
                      </a:r>
                    </a:p>
                  </a:txBody>
                  <a:tcPr anchor="ctr">
                    <a:solidFill>
                      <a:schemeClr val="accent6">
                        <a:lumMod val="60000"/>
                        <a:lumOff val="40000"/>
                      </a:schemeClr>
                    </a:solidFill>
                  </a:tcPr>
                </a:tc>
                <a:extLst>
                  <a:ext uri="{0D108BD9-81ED-4DB2-BD59-A6C34878D82A}">
                    <a16:rowId xmlns:a16="http://schemas.microsoft.com/office/drawing/2014/main" val="194228830"/>
                  </a:ext>
                </a:extLst>
              </a:tr>
            </a:tbl>
          </a:graphicData>
        </a:graphic>
      </p:graphicFrame>
      <p:cxnSp>
        <p:nvCxnSpPr>
          <p:cNvPr id="10" name="Straight Arrow Connector 9">
            <a:extLst>
              <a:ext uri="{FF2B5EF4-FFF2-40B4-BE49-F238E27FC236}">
                <a16:creationId xmlns:a16="http://schemas.microsoft.com/office/drawing/2014/main" id="{A0BFDC04-BC8B-5840-664C-7B9FE05CAEDC}"/>
              </a:ext>
            </a:extLst>
          </p:cNvPr>
          <p:cNvCxnSpPr>
            <a:cxnSpLocks/>
            <a:stCxn id="4" idx="2"/>
            <a:endCxn id="5" idx="0"/>
          </p:cNvCxnSpPr>
          <p:nvPr/>
        </p:nvCxnSpPr>
        <p:spPr>
          <a:xfrm flipH="1">
            <a:off x="3603164" y="4148186"/>
            <a:ext cx="2264235" cy="60343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FA878625-B458-1E15-F439-A427BC70C2BB}"/>
              </a:ext>
            </a:extLst>
          </p:cNvPr>
          <p:cNvCxnSpPr>
            <a:cxnSpLocks/>
            <a:stCxn id="5" idx="2"/>
            <a:endCxn id="7" idx="0"/>
          </p:cNvCxnSpPr>
          <p:nvPr/>
        </p:nvCxnSpPr>
        <p:spPr>
          <a:xfrm flipH="1">
            <a:off x="2986179" y="5340171"/>
            <a:ext cx="616985" cy="75583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747FF8E-CA71-2776-CB53-413064B5E509}"/>
              </a:ext>
            </a:extLst>
          </p:cNvPr>
          <p:cNvCxnSpPr>
            <a:cxnSpLocks/>
            <a:stCxn id="6" idx="2"/>
            <a:endCxn id="8" idx="0"/>
          </p:cNvCxnSpPr>
          <p:nvPr/>
        </p:nvCxnSpPr>
        <p:spPr>
          <a:xfrm flipH="1">
            <a:off x="6786864" y="5340171"/>
            <a:ext cx="975048" cy="75583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5D47B3D-19E5-16B8-A22F-875895F1037C}"/>
              </a:ext>
            </a:extLst>
          </p:cNvPr>
          <p:cNvCxnSpPr>
            <a:cxnSpLocks/>
            <a:stCxn id="4" idx="2"/>
            <a:endCxn id="6" idx="0"/>
          </p:cNvCxnSpPr>
          <p:nvPr/>
        </p:nvCxnSpPr>
        <p:spPr>
          <a:xfrm>
            <a:off x="5867399" y="4148186"/>
            <a:ext cx="1894513" cy="60343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CBAB1F26-9F60-E188-CB97-3B7AF85893E8}"/>
              </a:ext>
            </a:extLst>
          </p:cNvPr>
          <p:cNvCxnSpPr>
            <a:cxnSpLocks/>
            <a:stCxn id="6" idx="2"/>
            <a:endCxn id="9" idx="0"/>
          </p:cNvCxnSpPr>
          <p:nvPr/>
        </p:nvCxnSpPr>
        <p:spPr>
          <a:xfrm>
            <a:off x="7761912" y="5340171"/>
            <a:ext cx="859195" cy="75583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9C0C7416-CD81-6101-1E93-161FCC649A2F}"/>
              </a:ext>
            </a:extLst>
          </p:cNvPr>
          <p:cNvSpPr txBox="1"/>
          <p:nvPr/>
        </p:nvSpPr>
        <p:spPr>
          <a:xfrm>
            <a:off x="7809240" y="3669243"/>
            <a:ext cx="3544560" cy="369332"/>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Select the last element as the pivot</a:t>
            </a:r>
          </a:p>
        </p:txBody>
      </p:sp>
      <p:graphicFrame>
        <p:nvGraphicFramePr>
          <p:cNvPr id="18" name="Table 17">
            <a:extLst>
              <a:ext uri="{FF2B5EF4-FFF2-40B4-BE49-F238E27FC236}">
                <a16:creationId xmlns:a16="http://schemas.microsoft.com/office/drawing/2014/main" id="{51C38CC2-AFB9-1254-3805-94F3841EAAF2}"/>
              </a:ext>
            </a:extLst>
          </p:cNvPr>
          <p:cNvGraphicFramePr>
            <a:graphicFrameLocks noGrp="1"/>
          </p:cNvGraphicFramePr>
          <p:nvPr>
            <p:extLst>
              <p:ext uri="{D42A27DB-BD31-4B8C-83A1-F6EECF244321}">
                <p14:modId xmlns:p14="http://schemas.microsoft.com/office/powerpoint/2010/main" val="1525683301"/>
              </p:ext>
            </p:extLst>
          </p:nvPr>
        </p:nvGraphicFramePr>
        <p:xfrm>
          <a:off x="4161065" y="6096003"/>
          <a:ext cx="487524" cy="588554"/>
        </p:xfrm>
        <a:graphic>
          <a:graphicData uri="http://schemas.openxmlformats.org/drawingml/2006/table">
            <a:tbl>
              <a:tblPr firstRow="1" bandRow="1">
                <a:tableStyleId>{5940675A-B579-460E-94D1-54222C63F5DA}</a:tableStyleId>
              </a:tblPr>
              <a:tblGrid>
                <a:gridCol w="487524">
                  <a:extLst>
                    <a:ext uri="{9D8B030D-6E8A-4147-A177-3AD203B41FA5}">
                      <a16:colId xmlns:a16="http://schemas.microsoft.com/office/drawing/2014/main" val="2301199826"/>
                    </a:ext>
                  </a:extLst>
                </a:gridCol>
              </a:tblGrid>
              <a:tr h="588554">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extLst>
                  <a:ext uri="{0D108BD9-81ED-4DB2-BD59-A6C34878D82A}">
                    <a16:rowId xmlns:a16="http://schemas.microsoft.com/office/drawing/2014/main" val="194228830"/>
                  </a:ext>
                </a:extLst>
              </a:tr>
            </a:tbl>
          </a:graphicData>
        </a:graphic>
      </p:graphicFrame>
      <p:cxnSp>
        <p:nvCxnSpPr>
          <p:cNvPr id="19" name="Straight Arrow Connector 18">
            <a:extLst>
              <a:ext uri="{FF2B5EF4-FFF2-40B4-BE49-F238E27FC236}">
                <a16:creationId xmlns:a16="http://schemas.microsoft.com/office/drawing/2014/main" id="{F1DB310F-34CD-1544-E0D7-F1F633F87CC7}"/>
              </a:ext>
            </a:extLst>
          </p:cNvPr>
          <p:cNvCxnSpPr>
            <a:cxnSpLocks/>
            <a:stCxn id="5" idx="2"/>
            <a:endCxn id="18" idx="0"/>
          </p:cNvCxnSpPr>
          <p:nvPr/>
        </p:nvCxnSpPr>
        <p:spPr>
          <a:xfrm>
            <a:off x="3603164" y="5340171"/>
            <a:ext cx="801663" cy="75583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44264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Give an example showing that quicksort is not a stable sorting algorithm.</a:t>
            </a:r>
          </a:p>
        </p:txBody>
      </p:sp>
      <p:graphicFrame>
        <p:nvGraphicFramePr>
          <p:cNvPr id="15" name="Table 14">
            <a:extLst>
              <a:ext uri="{FF2B5EF4-FFF2-40B4-BE49-F238E27FC236}">
                <a16:creationId xmlns:a16="http://schemas.microsoft.com/office/drawing/2014/main" id="{D0551353-D675-D238-5E9E-17F7344CE19C}"/>
              </a:ext>
            </a:extLst>
          </p:cNvPr>
          <p:cNvGraphicFramePr>
            <a:graphicFrameLocks noGrp="1"/>
          </p:cNvGraphicFramePr>
          <p:nvPr>
            <p:extLst>
              <p:ext uri="{D42A27DB-BD31-4B8C-83A1-F6EECF244321}">
                <p14:modId xmlns:p14="http://schemas.microsoft.com/office/powerpoint/2010/main" val="3852166655"/>
              </p:ext>
            </p:extLst>
          </p:nvPr>
        </p:nvGraphicFramePr>
        <p:xfrm>
          <a:off x="1292690" y="2855323"/>
          <a:ext cx="2925144" cy="588554"/>
        </p:xfrm>
        <a:graphic>
          <a:graphicData uri="http://schemas.openxmlformats.org/drawingml/2006/table">
            <a:tbl>
              <a:tblPr firstRow="1" bandRow="1">
                <a:tableStyleId>{5940675A-B579-460E-94D1-54222C63F5DA}</a:tableStyleId>
              </a:tblPr>
              <a:tblGrid>
                <a:gridCol w="487524">
                  <a:extLst>
                    <a:ext uri="{9D8B030D-6E8A-4147-A177-3AD203B41FA5}">
                      <a16:colId xmlns:a16="http://schemas.microsoft.com/office/drawing/2014/main" val="4101062177"/>
                    </a:ext>
                  </a:extLst>
                </a:gridCol>
                <a:gridCol w="487524">
                  <a:extLst>
                    <a:ext uri="{9D8B030D-6E8A-4147-A177-3AD203B41FA5}">
                      <a16:colId xmlns:a16="http://schemas.microsoft.com/office/drawing/2014/main" val="3226581725"/>
                    </a:ext>
                  </a:extLst>
                </a:gridCol>
                <a:gridCol w="487524">
                  <a:extLst>
                    <a:ext uri="{9D8B030D-6E8A-4147-A177-3AD203B41FA5}">
                      <a16:colId xmlns:a16="http://schemas.microsoft.com/office/drawing/2014/main" val="3352806830"/>
                    </a:ext>
                  </a:extLst>
                </a:gridCol>
                <a:gridCol w="487524">
                  <a:extLst>
                    <a:ext uri="{9D8B030D-6E8A-4147-A177-3AD203B41FA5}">
                      <a16:colId xmlns:a16="http://schemas.microsoft.com/office/drawing/2014/main" val="2301199826"/>
                    </a:ext>
                  </a:extLst>
                </a:gridCol>
                <a:gridCol w="487524">
                  <a:extLst>
                    <a:ext uri="{9D8B030D-6E8A-4147-A177-3AD203B41FA5}">
                      <a16:colId xmlns:a16="http://schemas.microsoft.com/office/drawing/2014/main" val="419253283"/>
                    </a:ext>
                  </a:extLst>
                </a:gridCol>
                <a:gridCol w="487524">
                  <a:extLst>
                    <a:ext uri="{9D8B030D-6E8A-4147-A177-3AD203B41FA5}">
                      <a16:colId xmlns:a16="http://schemas.microsoft.com/office/drawing/2014/main" val="895590463"/>
                    </a:ext>
                  </a:extLst>
                </a:gridCol>
              </a:tblGrid>
              <a:tr h="588554">
                <a:tc>
                  <a:txBody>
                    <a:bodyPr/>
                    <a:lstStyle/>
                    <a:p>
                      <a:pPr algn="ctr"/>
                      <a:r>
                        <a:rPr lang="en-US" sz="2000" dirty="0">
                          <a:latin typeface="Times New Roman" panose="02020603050405020304" pitchFamily="18" charset="0"/>
                          <a:cs typeface="Times New Roman" panose="02020603050405020304" pitchFamily="18" charset="0"/>
                        </a:rPr>
                        <a:t>48</a:t>
                      </a:r>
                    </a:p>
                  </a:txBody>
                  <a:tcPr anchor="ctr">
                    <a:solidFill>
                      <a:schemeClr val="accent6">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67</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48</a:t>
                      </a:r>
                    </a:p>
                  </a:txBody>
                  <a:tcPr anchor="ctr">
                    <a:solidFill>
                      <a:schemeClr val="accent2">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19</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23</a:t>
                      </a:r>
                    </a:p>
                  </a:txBody>
                  <a:tcPr anchor="ctr">
                    <a:noFill/>
                  </a:tcPr>
                </a:tc>
                <a:extLst>
                  <a:ext uri="{0D108BD9-81ED-4DB2-BD59-A6C34878D82A}">
                    <a16:rowId xmlns:a16="http://schemas.microsoft.com/office/drawing/2014/main" val="194228830"/>
                  </a:ext>
                </a:extLst>
              </a:tr>
            </a:tbl>
          </a:graphicData>
        </a:graphic>
      </p:graphicFrame>
      <p:graphicFrame>
        <p:nvGraphicFramePr>
          <p:cNvPr id="17" name="Table 16">
            <a:extLst>
              <a:ext uri="{FF2B5EF4-FFF2-40B4-BE49-F238E27FC236}">
                <a16:creationId xmlns:a16="http://schemas.microsoft.com/office/drawing/2014/main" id="{E0D74A87-54E6-4C0B-7274-2D2EF27C3BC0}"/>
              </a:ext>
            </a:extLst>
          </p:cNvPr>
          <p:cNvGraphicFramePr>
            <a:graphicFrameLocks noGrp="1"/>
          </p:cNvGraphicFramePr>
          <p:nvPr>
            <p:extLst>
              <p:ext uri="{D42A27DB-BD31-4B8C-83A1-F6EECF244321}">
                <p14:modId xmlns:p14="http://schemas.microsoft.com/office/powerpoint/2010/main" val="168555552"/>
              </p:ext>
            </p:extLst>
          </p:nvPr>
        </p:nvGraphicFramePr>
        <p:xfrm>
          <a:off x="701345" y="4035152"/>
          <a:ext cx="2053916" cy="588554"/>
        </p:xfrm>
        <a:graphic>
          <a:graphicData uri="http://schemas.openxmlformats.org/drawingml/2006/table">
            <a:tbl>
              <a:tblPr firstRow="1" bandRow="1">
                <a:tableStyleId>{5940675A-B579-460E-94D1-54222C63F5DA}</a:tableStyleId>
              </a:tblPr>
              <a:tblGrid>
                <a:gridCol w="513479">
                  <a:extLst>
                    <a:ext uri="{9D8B030D-6E8A-4147-A177-3AD203B41FA5}">
                      <a16:colId xmlns:a16="http://schemas.microsoft.com/office/drawing/2014/main" val="3887910638"/>
                    </a:ext>
                  </a:extLst>
                </a:gridCol>
                <a:gridCol w="513479">
                  <a:extLst>
                    <a:ext uri="{9D8B030D-6E8A-4147-A177-3AD203B41FA5}">
                      <a16:colId xmlns:a16="http://schemas.microsoft.com/office/drawing/2014/main" val="1516856262"/>
                    </a:ext>
                  </a:extLst>
                </a:gridCol>
                <a:gridCol w="513479">
                  <a:extLst>
                    <a:ext uri="{9D8B030D-6E8A-4147-A177-3AD203B41FA5}">
                      <a16:colId xmlns:a16="http://schemas.microsoft.com/office/drawing/2014/main" val="460353671"/>
                    </a:ext>
                  </a:extLst>
                </a:gridCol>
                <a:gridCol w="513479">
                  <a:extLst>
                    <a:ext uri="{9D8B030D-6E8A-4147-A177-3AD203B41FA5}">
                      <a16:colId xmlns:a16="http://schemas.microsoft.com/office/drawing/2014/main" val="1909009764"/>
                    </a:ext>
                  </a:extLst>
                </a:gridCol>
              </a:tblGrid>
              <a:tr h="588554">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6">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23</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19</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48</a:t>
                      </a:r>
                    </a:p>
                  </a:txBody>
                  <a:tcPr anchor="ctr">
                    <a:solidFill>
                      <a:schemeClr val="accent2">
                        <a:lumMod val="60000"/>
                        <a:lumOff val="40000"/>
                      </a:schemeClr>
                    </a:solidFill>
                  </a:tcPr>
                </a:tc>
                <a:extLst>
                  <a:ext uri="{0D108BD9-81ED-4DB2-BD59-A6C34878D82A}">
                    <a16:rowId xmlns:a16="http://schemas.microsoft.com/office/drawing/2014/main" val="107011253"/>
                  </a:ext>
                </a:extLst>
              </a:tr>
            </a:tbl>
          </a:graphicData>
        </a:graphic>
      </p:graphicFrame>
      <p:graphicFrame>
        <p:nvGraphicFramePr>
          <p:cNvPr id="18" name="Table 17">
            <a:extLst>
              <a:ext uri="{FF2B5EF4-FFF2-40B4-BE49-F238E27FC236}">
                <a16:creationId xmlns:a16="http://schemas.microsoft.com/office/drawing/2014/main" id="{B55CC6A1-B41D-01B7-1864-B04FBD7827D4}"/>
              </a:ext>
            </a:extLst>
          </p:cNvPr>
          <p:cNvGraphicFramePr>
            <a:graphicFrameLocks noGrp="1"/>
          </p:cNvGraphicFramePr>
          <p:nvPr>
            <p:extLst>
              <p:ext uri="{D42A27DB-BD31-4B8C-83A1-F6EECF244321}">
                <p14:modId xmlns:p14="http://schemas.microsoft.com/office/powerpoint/2010/main" val="1965989491"/>
              </p:ext>
            </p:extLst>
          </p:nvPr>
        </p:nvGraphicFramePr>
        <p:xfrm>
          <a:off x="4705218" y="4035152"/>
          <a:ext cx="487524" cy="588554"/>
        </p:xfrm>
        <a:graphic>
          <a:graphicData uri="http://schemas.openxmlformats.org/drawingml/2006/table">
            <a:tbl>
              <a:tblPr firstRow="1" bandRow="1">
                <a:tableStyleId>{5940675A-B579-460E-94D1-54222C63F5DA}</a:tableStyleId>
              </a:tblPr>
              <a:tblGrid>
                <a:gridCol w="487524">
                  <a:extLst>
                    <a:ext uri="{9D8B030D-6E8A-4147-A177-3AD203B41FA5}">
                      <a16:colId xmlns:a16="http://schemas.microsoft.com/office/drawing/2014/main" val="2301199826"/>
                    </a:ext>
                  </a:extLst>
                </a:gridCol>
              </a:tblGrid>
              <a:tr h="588554">
                <a:tc>
                  <a:txBody>
                    <a:bodyPr/>
                    <a:lstStyle/>
                    <a:p>
                      <a:pPr algn="ctr"/>
                      <a:r>
                        <a:rPr lang="en-US" sz="2000" dirty="0">
                          <a:latin typeface="Times New Roman" panose="02020603050405020304" pitchFamily="18" charset="0"/>
                          <a:cs typeface="Times New Roman" panose="02020603050405020304" pitchFamily="18" charset="0"/>
                        </a:rPr>
                        <a:t>67</a:t>
                      </a:r>
                    </a:p>
                  </a:txBody>
                  <a:tcPr anchor="ctr">
                    <a:solidFill>
                      <a:schemeClr val="accent6">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19" name="Table 18">
            <a:extLst>
              <a:ext uri="{FF2B5EF4-FFF2-40B4-BE49-F238E27FC236}">
                <a16:creationId xmlns:a16="http://schemas.microsoft.com/office/drawing/2014/main" id="{C0075258-356E-D32A-616A-EF7E7B475B1A}"/>
              </a:ext>
            </a:extLst>
          </p:cNvPr>
          <p:cNvGraphicFramePr>
            <a:graphicFrameLocks noGrp="1"/>
          </p:cNvGraphicFramePr>
          <p:nvPr>
            <p:extLst>
              <p:ext uri="{D42A27DB-BD31-4B8C-83A1-F6EECF244321}">
                <p14:modId xmlns:p14="http://schemas.microsoft.com/office/powerpoint/2010/main" val="4141386750"/>
              </p:ext>
            </p:extLst>
          </p:nvPr>
        </p:nvGraphicFramePr>
        <p:xfrm>
          <a:off x="338342" y="5072526"/>
          <a:ext cx="487524" cy="588554"/>
        </p:xfrm>
        <a:graphic>
          <a:graphicData uri="http://schemas.openxmlformats.org/drawingml/2006/table">
            <a:tbl>
              <a:tblPr firstRow="1" bandRow="1">
                <a:tableStyleId>{5940675A-B579-460E-94D1-54222C63F5DA}</a:tableStyleId>
              </a:tblPr>
              <a:tblGrid>
                <a:gridCol w="487524">
                  <a:extLst>
                    <a:ext uri="{9D8B030D-6E8A-4147-A177-3AD203B41FA5}">
                      <a16:colId xmlns:a16="http://schemas.microsoft.com/office/drawing/2014/main" val="2301199826"/>
                    </a:ext>
                  </a:extLst>
                </a:gridCol>
              </a:tblGrid>
              <a:tr h="588554">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extLst>
                  <a:ext uri="{0D108BD9-81ED-4DB2-BD59-A6C34878D82A}">
                    <a16:rowId xmlns:a16="http://schemas.microsoft.com/office/drawing/2014/main" val="194228830"/>
                  </a:ext>
                </a:extLst>
              </a:tr>
            </a:tbl>
          </a:graphicData>
        </a:graphic>
      </p:graphicFrame>
      <p:cxnSp>
        <p:nvCxnSpPr>
          <p:cNvPr id="22" name="Straight Arrow Connector 21">
            <a:extLst>
              <a:ext uri="{FF2B5EF4-FFF2-40B4-BE49-F238E27FC236}">
                <a16:creationId xmlns:a16="http://schemas.microsoft.com/office/drawing/2014/main" id="{CD9E180C-8751-68A0-154C-5FECB9619D33}"/>
              </a:ext>
            </a:extLst>
          </p:cNvPr>
          <p:cNvCxnSpPr>
            <a:cxnSpLocks/>
            <a:stCxn id="15" idx="2"/>
            <a:endCxn id="18" idx="0"/>
          </p:cNvCxnSpPr>
          <p:nvPr/>
        </p:nvCxnSpPr>
        <p:spPr>
          <a:xfrm>
            <a:off x="2755262" y="3443877"/>
            <a:ext cx="2193718" cy="5912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537007FE-D8F2-BEA3-EEE3-737FB39E46A2}"/>
              </a:ext>
            </a:extLst>
          </p:cNvPr>
          <p:cNvCxnSpPr>
            <a:cxnSpLocks/>
            <a:stCxn id="17" idx="2"/>
            <a:endCxn id="19" idx="0"/>
          </p:cNvCxnSpPr>
          <p:nvPr/>
        </p:nvCxnSpPr>
        <p:spPr>
          <a:xfrm flipH="1">
            <a:off x="582104" y="4623706"/>
            <a:ext cx="1146199" cy="44882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F44C997-F19E-28C6-2481-E822B4CFFA13}"/>
              </a:ext>
            </a:extLst>
          </p:cNvPr>
          <p:cNvCxnSpPr>
            <a:cxnSpLocks/>
            <a:stCxn id="15" idx="2"/>
            <a:endCxn id="17" idx="0"/>
          </p:cNvCxnSpPr>
          <p:nvPr/>
        </p:nvCxnSpPr>
        <p:spPr>
          <a:xfrm flipH="1">
            <a:off x="1728303" y="3443877"/>
            <a:ext cx="1026959" cy="5912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763D6E19-8940-6DED-73FE-1162DE3E2837}"/>
              </a:ext>
            </a:extLst>
          </p:cNvPr>
          <p:cNvCxnSpPr>
            <a:cxnSpLocks/>
            <a:stCxn id="17" idx="2"/>
            <a:endCxn id="54" idx="0"/>
          </p:cNvCxnSpPr>
          <p:nvPr/>
        </p:nvCxnSpPr>
        <p:spPr>
          <a:xfrm>
            <a:off x="1728303" y="4623706"/>
            <a:ext cx="708605" cy="46699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17467DF4-5E79-1A84-9271-C9598B643EFE}"/>
              </a:ext>
            </a:extLst>
          </p:cNvPr>
          <p:cNvSpPr txBox="1"/>
          <p:nvPr/>
        </p:nvSpPr>
        <p:spPr>
          <a:xfrm>
            <a:off x="6393630" y="1906206"/>
            <a:ext cx="5082051" cy="3754874"/>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 </a:t>
            </a:r>
            <a:r>
              <a:rPr lang="en-AU" sz="2000" b="0" i="0" u="none" strike="noStrike" dirty="0">
                <a:solidFill>
                  <a:srgbClr val="75715E"/>
                </a:solidFill>
                <a:effectLst/>
                <a:latin typeface="Times New Roman" panose="02020603050405020304" pitchFamily="18" charset="0"/>
                <a:cs typeface="Times New Roman" panose="02020603050405020304" pitchFamily="18" charset="0"/>
              </a:rPr>
              <a:t>find the partition position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def partition(array, low, high):</a:t>
            </a:r>
          </a:p>
          <a:p>
            <a:r>
              <a:rPr lang="en-US" sz="2000" dirty="0">
                <a:latin typeface="Times New Roman" panose="02020603050405020304" pitchFamily="18" charset="0"/>
                <a:cs typeface="Times New Roman" panose="02020603050405020304" pitchFamily="18" charset="0"/>
              </a:rPr>
              <a:t>   pivot = array[high]</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low - 1</a:t>
            </a:r>
          </a:p>
          <a:p>
            <a:r>
              <a:rPr lang="en-US" sz="2000" dirty="0">
                <a:latin typeface="Times New Roman" panose="02020603050405020304" pitchFamily="18" charset="0"/>
                <a:cs typeface="Times New Roman" panose="02020603050405020304" pitchFamily="18" charset="0"/>
              </a:rPr>
              <a:t>      for j in range(low, high):</a:t>
            </a: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if array[j] &lt;= pivot:</a:t>
            </a:r>
          </a:p>
          <a:p>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+ 1</a:t>
            </a:r>
          </a:p>
          <a:p>
            <a:r>
              <a:rPr lang="en-US" sz="2000" b="1" dirty="0">
                <a:latin typeface="Times New Roman" panose="02020603050405020304" pitchFamily="18" charset="0"/>
                <a:cs typeface="Times New Roman" panose="02020603050405020304" pitchFamily="18" charset="0"/>
              </a:rPr>
              <a:t>            (array[</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array[j]) = (array[j], array[</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(array[</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 array[high]) = (array[high], array[</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a:t>
            </a:r>
          </a:p>
          <a:p>
            <a:r>
              <a:rPr lang="en-US" sz="2000" dirty="0">
                <a:latin typeface="Times New Roman" panose="02020603050405020304" pitchFamily="18" charset="0"/>
                <a:cs typeface="Times New Roman" panose="02020603050405020304" pitchFamily="18" charset="0"/>
              </a:rPr>
              <a:t>return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a:t>
            </a:r>
          </a:p>
        </p:txBody>
      </p:sp>
      <p:graphicFrame>
        <p:nvGraphicFramePr>
          <p:cNvPr id="54" name="Table 53">
            <a:extLst>
              <a:ext uri="{FF2B5EF4-FFF2-40B4-BE49-F238E27FC236}">
                <a16:creationId xmlns:a16="http://schemas.microsoft.com/office/drawing/2014/main" id="{C26AC4CD-75B5-B643-FF04-EB1DF04DE2DC}"/>
              </a:ext>
            </a:extLst>
          </p:cNvPr>
          <p:cNvGraphicFramePr>
            <a:graphicFrameLocks noGrp="1"/>
          </p:cNvGraphicFramePr>
          <p:nvPr>
            <p:extLst>
              <p:ext uri="{D42A27DB-BD31-4B8C-83A1-F6EECF244321}">
                <p14:modId xmlns:p14="http://schemas.microsoft.com/office/powerpoint/2010/main" val="365032831"/>
              </p:ext>
            </p:extLst>
          </p:nvPr>
        </p:nvGraphicFramePr>
        <p:xfrm>
          <a:off x="1666690" y="5090701"/>
          <a:ext cx="1540437" cy="588554"/>
        </p:xfrm>
        <a:graphic>
          <a:graphicData uri="http://schemas.openxmlformats.org/drawingml/2006/table">
            <a:tbl>
              <a:tblPr firstRow="1" bandRow="1">
                <a:tableStyleId>{5940675A-B579-460E-94D1-54222C63F5DA}</a:tableStyleId>
              </a:tblPr>
              <a:tblGrid>
                <a:gridCol w="513479">
                  <a:extLst>
                    <a:ext uri="{9D8B030D-6E8A-4147-A177-3AD203B41FA5}">
                      <a16:colId xmlns:a16="http://schemas.microsoft.com/office/drawing/2014/main" val="2374622710"/>
                    </a:ext>
                  </a:extLst>
                </a:gridCol>
                <a:gridCol w="513479">
                  <a:extLst>
                    <a:ext uri="{9D8B030D-6E8A-4147-A177-3AD203B41FA5}">
                      <a16:colId xmlns:a16="http://schemas.microsoft.com/office/drawing/2014/main" val="504712745"/>
                    </a:ext>
                  </a:extLst>
                </a:gridCol>
                <a:gridCol w="513479">
                  <a:extLst>
                    <a:ext uri="{9D8B030D-6E8A-4147-A177-3AD203B41FA5}">
                      <a16:colId xmlns:a16="http://schemas.microsoft.com/office/drawing/2014/main" val="1474181682"/>
                    </a:ext>
                  </a:extLst>
                </a:gridCol>
              </a:tblGrid>
              <a:tr h="588554">
                <a:tc>
                  <a:txBody>
                    <a:bodyPr/>
                    <a:lstStyle/>
                    <a:p>
                      <a:pPr algn="ctr"/>
                      <a:r>
                        <a:rPr lang="en-US" sz="2000" dirty="0">
                          <a:latin typeface="Times New Roman" panose="02020603050405020304" pitchFamily="18" charset="0"/>
                          <a:cs typeface="Times New Roman" panose="02020603050405020304" pitchFamily="18" charset="0"/>
                        </a:rPr>
                        <a:t>23</a:t>
                      </a:r>
                    </a:p>
                  </a:txBody>
                  <a:tcPr anchor="ctr">
                    <a:solidFill>
                      <a:schemeClr val="accent6">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19</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48</a:t>
                      </a:r>
                    </a:p>
                  </a:txBody>
                  <a:tcPr anchor="ctr">
                    <a:solidFill>
                      <a:schemeClr val="accent2">
                        <a:lumMod val="60000"/>
                        <a:lumOff val="40000"/>
                      </a:schemeClr>
                    </a:solidFill>
                  </a:tcPr>
                </a:tc>
                <a:extLst>
                  <a:ext uri="{0D108BD9-81ED-4DB2-BD59-A6C34878D82A}">
                    <a16:rowId xmlns:a16="http://schemas.microsoft.com/office/drawing/2014/main" val="2260689704"/>
                  </a:ext>
                </a:extLst>
              </a:tr>
            </a:tbl>
          </a:graphicData>
        </a:graphic>
      </p:graphicFrame>
      <p:graphicFrame>
        <p:nvGraphicFramePr>
          <p:cNvPr id="56" name="Table 55">
            <a:extLst>
              <a:ext uri="{FF2B5EF4-FFF2-40B4-BE49-F238E27FC236}">
                <a16:creationId xmlns:a16="http://schemas.microsoft.com/office/drawing/2014/main" id="{6515AE1F-BBB8-2B7D-1A01-AE174FABF7F6}"/>
              </a:ext>
            </a:extLst>
          </p:cNvPr>
          <p:cNvGraphicFramePr>
            <a:graphicFrameLocks noGrp="1"/>
          </p:cNvGraphicFramePr>
          <p:nvPr>
            <p:extLst>
              <p:ext uri="{D42A27DB-BD31-4B8C-83A1-F6EECF244321}">
                <p14:modId xmlns:p14="http://schemas.microsoft.com/office/powerpoint/2010/main" val="431595453"/>
              </p:ext>
            </p:extLst>
          </p:nvPr>
        </p:nvGraphicFramePr>
        <p:xfrm>
          <a:off x="1291378" y="6195138"/>
          <a:ext cx="487524" cy="588554"/>
        </p:xfrm>
        <a:graphic>
          <a:graphicData uri="http://schemas.openxmlformats.org/drawingml/2006/table">
            <a:tbl>
              <a:tblPr firstRow="1" bandRow="1">
                <a:tableStyleId>{5940675A-B579-460E-94D1-54222C63F5DA}</a:tableStyleId>
              </a:tblPr>
              <a:tblGrid>
                <a:gridCol w="487524">
                  <a:extLst>
                    <a:ext uri="{9D8B030D-6E8A-4147-A177-3AD203B41FA5}">
                      <a16:colId xmlns:a16="http://schemas.microsoft.com/office/drawing/2014/main" val="2301199826"/>
                    </a:ext>
                  </a:extLst>
                </a:gridCol>
              </a:tblGrid>
              <a:tr h="588554">
                <a:tc>
                  <a:txBody>
                    <a:bodyPr/>
                    <a:lstStyle/>
                    <a:p>
                      <a:pPr algn="ctr"/>
                      <a:r>
                        <a:rPr lang="en-US" sz="2000" dirty="0">
                          <a:latin typeface="Times New Roman" panose="02020603050405020304" pitchFamily="18" charset="0"/>
                          <a:cs typeface="Times New Roman" panose="02020603050405020304" pitchFamily="18" charset="0"/>
                        </a:rPr>
                        <a:t>19</a:t>
                      </a:r>
                    </a:p>
                  </a:txBody>
                  <a:tcPr anchor="ctr">
                    <a:solidFill>
                      <a:schemeClr val="accent6">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57" name="Table 56">
            <a:extLst>
              <a:ext uri="{FF2B5EF4-FFF2-40B4-BE49-F238E27FC236}">
                <a16:creationId xmlns:a16="http://schemas.microsoft.com/office/drawing/2014/main" id="{D171B498-0792-F989-DD26-0A64BA5D9AC4}"/>
              </a:ext>
            </a:extLst>
          </p:cNvPr>
          <p:cNvGraphicFramePr>
            <a:graphicFrameLocks noGrp="1"/>
          </p:cNvGraphicFramePr>
          <p:nvPr>
            <p:extLst>
              <p:ext uri="{D42A27DB-BD31-4B8C-83A1-F6EECF244321}">
                <p14:modId xmlns:p14="http://schemas.microsoft.com/office/powerpoint/2010/main" val="2352090330"/>
              </p:ext>
            </p:extLst>
          </p:nvPr>
        </p:nvGraphicFramePr>
        <p:xfrm>
          <a:off x="3207127" y="6176963"/>
          <a:ext cx="500380" cy="588554"/>
        </p:xfrm>
        <a:graphic>
          <a:graphicData uri="http://schemas.openxmlformats.org/drawingml/2006/table">
            <a:tbl>
              <a:tblPr firstRow="1" bandRow="1">
                <a:tableStyleId>{5940675A-B579-460E-94D1-54222C63F5DA}</a:tableStyleId>
              </a:tblPr>
              <a:tblGrid>
                <a:gridCol w="500380">
                  <a:extLst>
                    <a:ext uri="{9D8B030D-6E8A-4147-A177-3AD203B41FA5}">
                      <a16:colId xmlns:a16="http://schemas.microsoft.com/office/drawing/2014/main" val="2301199826"/>
                    </a:ext>
                  </a:extLst>
                </a:gridCol>
              </a:tblGrid>
              <a:tr h="588554">
                <a:tc>
                  <a:txBody>
                    <a:bodyPr/>
                    <a:lstStyle/>
                    <a:p>
                      <a:pPr algn="ctr"/>
                      <a:r>
                        <a:rPr lang="en-US" sz="2000" dirty="0">
                          <a:latin typeface="Times New Roman" panose="02020603050405020304" pitchFamily="18" charset="0"/>
                          <a:cs typeface="Times New Roman" panose="02020603050405020304" pitchFamily="18" charset="0"/>
                        </a:rPr>
                        <a:t>48</a:t>
                      </a:r>
                    </a:p>
                  </a:txBody>
                  <a:tcPr anchor="ctr">
                    <a:solidFill>
                      <a:schemeClr val="accent2">
                        <a:lumMod val="60000"/>
                        <a:lumOff val="40000"/>
                      </a:schemeClr>
                    </a:solidFill>
                  </a:tcPr>
                </a:tc>
                <a:extLst>
                  <a:ext uri="{0D108BD9-81ED-4DB2-BD59-A6C34878D82A}">
                    <a16:rowId xmlns:a16="http://schemas.microsoft.com/office/drawing/2014/main" val="194228830"/>
                  </a:ext>
                </a:extLst>
              </a:tr>
            </a:tbl>
          </a:graphicData>
        </a:graphic>
      </p:graphicFrame>
      <p:cxnSp>
        <p:nvCxnSpPr>
          <p:cNvPr id="58" name="Straight Arrow Connector 57">
            <a:extLst>
              <a:ext uri="{FF2B5EF4-FFF2-40B4-BE49-F238E27FC236}">
                <a16:creationId xmlns:a16="http://schemas.microsoft.com/office/drawing/2014/main" id="{1C10981F-852D-C0D0-5527-9EC16532837E}"/>
              </a:ext>
            </a:extLst>
          </p:cNvPr>
          <p:cNvCxnSpPr>
            <a:cxnSpLocks/>
            <a:stCxn id="54" idx="2"/>
            <a:endCxn id="56" idx="0"/>
          </p:cNvCxnSpPr>
          <p:nvPr/>
        </p:nvCxnSpPr>
        <p:spPr>
          <a:xfrm flipH="1">
            <a:off x="1535140" y="5679255"/>
            <a:ext cx="901768" cy="5158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352D0239-68EC-5F04-A845-84CEF658CF9F}"/>
              </a:ext>
            </a:extLst>
          </p:cNvPr>
          <p:cNvCxnSpPr>
            <a:cxnSpLocks/>
            <a:stCxn id="54" idx="2"/>
            <a:endCxn id="57" idx="0"/>
          </p:cNvCxnSpPr>
          <p:nvPr/>
        </p:nvCxnSpPr>
        <p:spPr>
          <a:xfrm>
            <a:off x="2436908" y="5679255"/>
            <a:ext cx="1020409" cy="49770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510257C5-D9AA-7696-E63D-F81FAB374660}"/>
              </a:ext>
            </a:extLst>
          </p:cNvPr>
          <p:cNvSpPr txBox="1"/>
          <p:nvPr/>
        </p:nvSpPr>
        <p:spPr>
          <a:xfrm>
            <a:off x="285206" y="4098597"/>
            <a:ext cx="347712" cy="461665"/>
          </a:xfrm>
          <a:prstGeom prst="rect">
            <a:avLst/>
          </a:prstGeom>
          <a:noFill/>
        </p:spPr>
        <p:txBody>
          <a:bodyPr wrap="square" rtlCol="0">
            <a:sp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1</a:t>
            </a:r>
          </a:p>
        </p:txBody>
      </p:sp>
      <p:sp>
        <p:nvSpPr>
          <p:cNvPr id="66" name="TextBox 65">
            <a:extLst>
              <a:ext uri="{FF2B5EF4-FFF2-40B4-BE49-F238E27FC236}">
                <a16:creationId xmlns:a16="http://schemas.microsoft.com/office/drawing/2014/main" id="{14EA7E45-C5F2-CC00-0345-907AB478CDD0}"/>
              </a:ext>
            </a:extLst>
          </p:cNvPr>
          <p:cNvSpPr txBox="1"/>
          <p:nvPr/>
        </p:nvSpPr>
        <p:spPr>
          <a:xfrm>
            <a:off x="895199" y="6267516"/>
            <a:ext cx="347712" cy="461665"/>
          </a:xfrm>
          <a:prstGeom prst="rect">
            <a:avLst/>
          </a:prstGeom>
          <a:noFill/>
        </p:spPr>
        <p:txBody>
          <a:bodyPr wrap="square" rtlCol="0">
            <a:sp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2</a:t>
            </a:r>
          </a:p>
        </p:txBody>
      </p:sp>
      <p:sp>
        <p:nvSpPr>
          <p:cNvPr id="67" name="TextBox 66">
            <a:extLst>
              <a:ext uri="{FF2B5EF4-FFF2-40B4-BE49-F238E27FC236}">
                <a16:creationId xmlns:a16="http://schemas.microsoft.com/office/drawing/2014/main" id="{8574F8FB-478F-B3CE-6103-222FB58F34EA}"/>
              </a:ext>
            </a:extLst>
          </p:cNvPr>
          <p:cNvSpPr txBox="1"/>
          <p:nvPr/>
        </p:nvSpPr>
        <p:spPr>
          <a:xfrm>
            <a:off x="1291378" y="5163079"/>
            <a:ext cx="347712" cy="461665"/>
          </a:xfrm>
          <a:prstGeom prst="rect">
            <a:avLst/>
          </a:prstGeom>
          <a:noFill/>
        </p:spPr>
        <p:txBody>
          <a:bodyPr wrap="square" rtlCol="0">
            <a:sp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3</a:t>
            </a:r>
          </a:p>
        </p:txBody>
      </p:sp>
      <p:sp>
        <p:nvSpPr>
          <p:cNvPr id="68" name="TextBox 67">
            <a:extLst>
              <a:ext uri="{FF2B5EF4-FFF2-40B4-BE49-F238E27FC236}">
                <a16:creationId xmlns:a16="http://schemas.microsoft.com/office/drawing/2014/main" id="{81DF4858-D4B6-6947-78BC-D98639A3DBFA}"/>
              </a:ext>
            </a:extLst>
          </p:cNvPr>
          <p:cNvSpPr txBox="1"/>
          <p:nvPr/>
        </p:nvSpPr>
        <p:spPr>
          <a:xfrm>
            <a:off x="2750004" y="6240407"/>
            <a:ext cx="347712" cy="461665"/>
          </a:xfrm>
          <a:prstGeom prst="rect">
            <a:avLst/>
          </a:prstGeom>
          <a:noFill/>
        </p:spPr>
        <p:txBody>
          <a:bodyPr wrap="square" rtlCol="0">
            <a:sp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4</a:t>
            </a:r>
          </a:p>
        </p:txBody>
      </p:sp>
      <p:sp>
        <p:nvSpPr>
          <p:cNvPr id="69" name="TextBox 68">
            <a:extLst>
              <a:ext uri="{FF2B5EF4-FFF2-40B4-BE49-F238E27FC236}">
                <a16:creationId xmlns:a16="http://schemas.microsoft.com/office/drawing/2014/main" id="{6532024B-3F94-1BB5-80C4-EB7B8A8B592C}"/>
              </a:ext>
            </a:extLst>
          </p:cNvPr>
          <p:cNvSpPr txBox="1"/>
          <p:nvPr/>
        </p:nvSpPr>
        <p:spPr>
          <a:xfrm>
            <a:off x="876551" y="2898058"/>
            <a:ext cx="347712" cy="461665"/>
          </a:xfrm>
          <a:prstGeom prst="rect">
            <a:avLst/>
          </a:prstGeom>
          <a:noFill/>
        </p:spPr>
        <p:txBody>
          <a:bodyPr wrap="square" rtlCol="0">
            <a:sp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5</a:t>
            </a:r>
          </a:p>
        </p:txBody>
      </p:sp>
      <p:sp>
        <p:nvSpPr>
          <p:cNvPr id="70" name="TextBox 69">
            <a:extLst>
              <a:ext uri="{FF2B5EF4-FFF2-40B4-BE49-F238E27FC236}">
                <a16:creationId xmlns:a16="http://schemas.microsoft.com/office/drawing/2014/main" id="{5FA794F3-CA46-448D-A9BA-59CCC429668D}"/>
              </a:ext>
            </a:extLst>
          </p:cNvPr>
          <p:cNvSpPr txBox="1"/>
          <p:nvPr/>
        </p:nvSpPr>
        <p:spPr>
          <a:xfrm>
            <a:off x="4351339" y="4127811"/>
            <a:ext cx="347712" cy="461665"/>
          </a:xfrm>
          <a:prstGeom prst="rect">
            <a:avLst/>
          </a:prstGeom>
          <a:noFill/>
        </p:spPr>
        <p:txBody>
          <a:bodyPr wrap="square" rtlCol="0">
            <a:sp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6</a:t>
            </a:r>
          </a:p>
        </p:txBody>
      </p:sp>
      <p:sp>
        <p:nvSpPr>
          <p:cNvPr id="72" name="TextBox 71">
            <a:extLst>
              <a:ext uri="{FF2B5EF4-FFF2-40B4-BE49-F238E27FC236}">
                <a16:creationId xmlns:a16="http://schemas.microsoft.com/office/drawing/2014/main" id="{1B124470-CE7E-94DC-FAB5-9C083E465B63}"/>
              </a:ext>
            </a:extLst>
          </p:cNvPr>
          <p:cNvSpPr txBox="1"/>
          <p:nvPr/>
        </p:nvSpPr>
        <p:spPr>
          <a:xfrm>
            <a:off x="5192742" y="5792764"/>
            <a:ext cx="6875171" cy="923330"/>
          </a:xfrm>
          <a:prstGeom prst="rect">
            <a:avLst/>
          </a:prstGeom>
          <a:noFill/>
        </p:spPr>
        <p:txBody>
          <a:bodyPr wrap="square">
            <a:spAutoFit/>
          </a:bodyPr>
          <a:lstStyle/>
          <a:p>
            <a:r>
              <a:rPr lang="en-AU" b="1" i="0" u="none" strike="noStrike" dirty="0">
                <a:solidFill>
                  <a:srgbClr val="374151"/>
                </a:solidFill>
                <a:effectLst/>
                <a:latin typeface="Times New Roman" panose="02020603050405020304" pitchFamily="18" charset="0"/>
                <a:cs typeface="Times New Roman" panose="02020603050405020304" pitchFamily="18" charset="0"/>
              </a:rPr>
              <a:t>If we use the first element as the pivot and apply quicksort, the partition step will place all elements less than or equal to ‘pivot’ to the left of it, and all elements greater than ‘pivot’ to the right of it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222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Consider the algorithm for the sorting problem that sorts an array by counting, for each of its elements, the number of smaller elements and then uses this information to put the element in its appropriate position in the sorted array.</a:t>
            </a:r>
          </a:p>
          <a:p>
            <a:r>
              <a:rPr lang="en-US" dirty="0"/>
              <a:t>Apply this algorithm to sorting</a:t>
            </a:r>
            <a:br>
              <a:rPr lang="en-US" dirty="0"/>
            </a:br>
            <a:r>
              <a:rPr lang="en-US" dirty="0"/>
              <a:t>the list 60, 35, 81, 98, 14, 47</a:t>
            </a:r>
          </a:p>
          <a:p>
            <a:r>
              <a:rPr lang="en-US" dirty="0"/>
              <a:t>Is this algorithm stable?</a:t>
            </a:r>
          </a:p>
          <a:p>
            <a:r>
              <a:rPr lang="en-US" dirty="0"/>
              <a:t>Is it in place?</a:t>
            </a:r>
          </a:p>
        </p:txBody>
      </p:sp>
      <p:sp>
        <p:nvSpPr>
          <p:cNvPr id="5" name="TextBox 4">
            <a:extLst>
              <a:ext uri="{FF2B5EF4-FFF2-40B4-BE49-F238E27FC236}">
                <a16:creationId xmlns:a16="http://schemas.microsoft.com/office/drawing/2014/main" id="{2E3F1EE1-89AB-A0FF-11E3-DB712FA52AE9}"/>
              </a:ext>
            </a:extLst>
          </p:cNvPr>
          <p:cNvSpPr txBox="1"/>
          <p:nvPr/>
        </p:nvSpPr>
        <p:spPr>
          <a:xfrm>
            <a:off x="5834744" y="2951069"/>
            <a:ext cx="6362699" cy="3539430"/>
          </a:xfrm>
          <a:prstGeom prst="rect">
            <a:avLst/>
          </a:prstGeom>
          <a:noFill/>
        </p:spPr>
        <p:txBody>
          <a:bodyPr wrap="square">
            <a:spAutoFit/>
          </a:bodyPr>
          <a:lstStyle/>
          <a:p>
            <a:pPr marL="0" indent="0">
              <a:buNone/>
            </a:pPr>
            <a:r>
              <a:rPr lang="en-US" sz="2800" dirty="0">
                <a:latin typeface="Times New Roman" panose="02020603050405020304" pitchFamily="18" charset="0"/>
                <a:cs typeface="Times New Roman" panose="02020603050405020304" pitchFamily="18" charset="0"/>
              </a:rPr>
              <a:t>for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0 to n − 1 do</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Count[</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0</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for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0 to n − 2 do</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for j ←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+ 1 to n − 1 do</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if A[</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&lt; A[j]: Count[j] ← Count[j] + 1</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else: Count[</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Count[</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+ 1</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for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0 to n − 1 do</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S[Count[</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A[</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900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410140"/>
            <a:ext cx="10515600" cy="1325563"/>
          </a:xfrm>
        </p:spPr>
        <p:txBody>
          <a:bodyPr/>
          <a:lstStyle/>
          <a:p>
            <a:r>
              <a:rPr lang="en-US" dirty="0"/>
              <a:t>Problem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For quicksort:</a:t>
            </a:r>
          </a:p>
          <a:p>
            <a:r>
              <a:rPr lang="en-US" dirty="0"/>
              <a:t>Are arrays made up of all equal elements the worst-case input, the best-case input, or neither? Why?</a:t>
            </a:r>
          </a:p>
          <a:p>
            <a:r>
              <a:rPr lang="en-US" dirty="0"/>
              <a:t>Are strictly decreasing arrays the worst-case input, the best-case input, or neither? Why?</a:t>
            </a:r>
          </a:p>
        </p:txBody>
      </p:sp>
    </p:spTree>
    <p:extLst>
      <p:ext uri="{BB962C8B-B14F-4D97-AF65-F5344CB8AC3E}">
        <p14:creationId xmlns:p14="http://schemas.microsoft.com/office/powerpoint/2010/main" val="3945499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410140"/>
            <a:ext cx="10515600" cy="1325563"/>
          </a:xfrm>
        </p:spPr>
        <p:txBody>
          <a:bodyPr/>
          <a:lstStyle/>
          <a:p>
            <a:r>
              <a:rPr lang="en-US" dirty="0"/>
              <a:t>Solution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For both questions:</a:t>
            </a:r>
          </a:p>
          <a:p>
            <a:pPr lvl="1"/>
            <a:r>
              <a:rPr lang="en-US" dirty="0"/>
              <a:t>Worst case: If the pivot is always chosen as the first or last element =&gt; highly unbalanced partitions: one with no elements and the other with n-1 elements </a:t>
            </a:r>
          </a:p>
          <a:p>
            <a:pPr lvl="1"/>
            <a:r>
              <a:rPr lang="en-US" dirty="0"/>
              <a:t>Best case: if the pivot is always chosen as the median element =&gt; balanced partitions =&gt; O(</a:t>
            </a:r>
            <a:r>
              <a:rPr lang="en-US" dirty="0" err="1"/>
              <a:t>nlogn</a:t>
            </a:r>
            <a:r>
              <a:rPr lang="en-US" dirty="0"/>
              <a:t>), regardless of the input.</a:t>
            </a:r>
          </a:p>
          <a:p>
            <a:pPr lvl="1"/>
            <a:endParaRPr lang="en-US" dirty="0"/>
          </a:p>
          <a:p>
            <a:pPr lvl="1"/>
            <a:endParaRPr lang="en-US" dirty="0"/>
          </a:p>
          <a:p>
            <a:endParaRPr lang="en-US" dirty="0"/>
          </a:p>
        </p:txBody>
      </p:sp>
      <p:graphicFrame>
        <p:nvGraphicFramePr>
          <p:cNvPr id="4" name="Table 3">
            <a:extLst>
              <a:ext uri="{FF2B5EF4-FFF2-40B4-BE49-F238E27FC236}">
                <a16:creationId xmlns:a16="http://schemas.microsoft.com/office/drawing/2014/main" id="{C2CFF594-0A0C-EBB3-575B-320B9B4BB629}"/>
              </a:ext>
            </a:extLst>
          </p:cNvPr>
          <p:cNvGraphicFramePr>
            <a:graphicFrameLocks noGrp="1"/>
          </p:cNvGraphicFramePr>
          <p:nvPr>
            <p:extLst>
              <p:ext uri="{D42A27DB-BD31-4B8C-83A1-F6EECF244321}">
                <p14:modId xmlns:p14="http://schemas.microsoft.com/office/powerpoint/2010/main" val="3192179669"/>
              </p:ext>
            </p:extLst>
          </p:nvPr>
        </p:nvGraphicFramePr>
        <p:xfrm>
          <a:off x="2109418" y="3623544"/>
          <a:ext cx="2108418" cy="331283"/>
        </p:xfrm>
        <a:graphic>
          <a:graphicData uri="http://schemas.openxmlformats.org/drawingml/2006/table">
            <a:tbl>
              <a:tblPr firstRow="1" bandRow="1">
                <a:tableStyleId>{5940675A-B579-460E-94D1-54222C63F5DA}</a:tableStyleId>
              </a:tblPr>
              <a:tblGrid>
                <a:gridCol w="351403">
                  <a:extLst>
                    <a:ext uri="{9D8B030D-6E8A-4147-A177-3AD203B41FA5}">
                      <a16:colId xmlns:a16="http://schemas.microsoft.com/office/drawing/2014/main" val="4101062177"/>
                    </a:ext>
                  </a:extLst>
                </a:gridCol>
                <a:gridCol w="351403">
                  <a:extLst>
                    <a:ext uri="{9D8B030D-6E8A-4147-A177-3AD203B41FA5}">
                      <a16:colId xmlns:a16="http://schemas.microsoft.com/office/drawing/2014/main" val="3226581725"/>
                    </a:ext>
                  </a:extLst>
                </a:gridCol>
                <a:gridCol w="351403">
                  <a:extLst>
                    <a:ext uri="{9D8B030D-6E8A-4147-A177-3AD203B41FA5}">
                      <a16:colId xmlns:a16="http://schemas.microsoft.com/office/drawing/2014/main" val="3352806830"/>
                    </a:ext>
                  </a:extLst>
                </a:gridCol>
                <a:gridCol w="351403">
                  <a:extLst>
                    <a:ext uri="{9D8B030D-6E8A-4147-A177-3AD203B41FA5}">
                      <a16:colId xmlns:a16="http://schemas.microsoft.com/office/drawing/2014/main" val="2301199826"/>
                    </a:ext>
                  </a:extLst>
                </a:gridCol>
                <a:gridCol w="351403">
                  <a:extLst>
                    <a:ext uri="{9D8B030D-6E8A-4147-A177-3AD203B41FA5}">
                      <a16:colId xmlns:a16="http://schemas.microsoft.com/office/drawing/2014/main" val="419253283"/>
                    </a:ext>
                  </a:extLst>
                </a:gridCol>
                <a:gridCol w="351403">
                  <a:extLst>
                    <a:ext uri="{9D8B030D-6E8A-4147-A177-3AD203B41FA5}">
                      <a16:colId xmlns:a16="http://schemas.microsoft.com/office/drawing/2014/main" val="895590463"/>
                    </a:ext>
                  </a:extLst>
                </a:gridCol>
              </a:tblGrid>
              <a:tr h="331283">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noFill/>
                  </a:tcPr>
                </a:tc>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solidFill>
                      <a:schemeClr val="accent2">
                        <a:lumMod val="60000"/>
                        <a:lumOff val="40000"/>
                      </a:schemeClr>
                    </a:solidFill>
                  </a:tcPr>
                </a:tc>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noFill/>
                  </a:tcPr>
                </a:tc>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noFill/>
                  </a:tcPr>
                </a:tc>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noFill/>
                  </a:tcPr>
                </a:tc>
                <a:extLst>
                  <a:ext uri="{0D108BD9-81ED-4DB2-BD59-A6C34878D82A}">
                    <a16:rowId xmlns:a16="http://schemas.microsoft.com/office/drawing/2014/main" val="194228830"/>
                  </a:ext>
                </a:extLst>
              </a:tr>
            </a:tbl>
          </a:graphicData>
        </a:graphic>
      </p:graphicFrame>
      <p:graphicFrame>
        <p:nvGraphicFramePr>
          <p:cNvPr id="5" name="Table 4">
            <a:extLst>
              <a:ext uri="{FF2B5EF4-FFF2-40B4-BE49-F238E27FC236}">
                <a16:creationId xmlns:a16="http://schemas.microsoft.com/office/drawing/2014/main" id="{FA44E967-6DC1-C303-80AD-6DBE0EB4F308}"/>
              </a:ext>
            </a:extLst>
          </p:cNvPr>
          <p:cNvGraphicFramePr>
            <a:graphicFrameLocks noGrp="1"/>
          </p:cNvGraphicFramePr>
          <p:nvPr>
            <p:extLst>
              <p:ext uri="{D42A27DB-BD31-4B8C-83A1-F6EECF244321}">
                <p14:modId xmlns:p14="http://schemas.microsoft.com/office/powerpoint/2010/main" val="2926606405"/>
              </p:ext>
            </p:extLst>
          </p:nvPr>
        </p:nvGraphicFramePr>
        <p:xfrm>
          <a:off x="1274817" y="4421351"/>
          <a:ext cx="1110333" cy="331283"/>
        </p:xfrm>
        <a:graphic>
          <a:graphicData uri="http://schemas.openxmlformats.org/drawingml/2006/table">
            <a:tbl>
              <a:tblPr firstRow="1" bandRow="1">
                <a:tableStyleId>{5940675A-B579-460E-94D1-54222C63F5DA}</a:tableStyleId>
              </a:tblPr>
              <a:tblGrid>
                <a:gridCol w="370111">
                  <a:extLst>
                    <a:ext uri="{9D8B030D-6E8A-4147-A177-3AD203B41FA5}">
                      <a16:colId xmlns:a16="http://schemas.microsoft.com/office/drawing/2014/main" val="3887910638"/>
                    </a:ext>
                  </a:extLst>
                </a:gridCol>
                <a:gridCol w="370111">
                  <a:extLst>
                    <a:ext uri="{9D8B030D-6E8A-4147-A177-3AD203B41FA5}">
                      <a16:colId xmlns:a16="http://schemas.microsoft.com/office/drawing/2014/main" val="1516856262"/>
                    </a:ext>
                  </a:extLst>
                </a:gridCol>
                <a:gridCol w="370111">
                  <a:extLst>
                    <a:ext uri="{9D8B030D-6E8A-4147-A177-3AD203B41FA5}">
                      <a16:colId xmlns:a16="http://schemas.microsoft.com/office/drawing/2014/main" val="460353671"/>
                    </a:ext>
                  </a:extLst>
                </a:gridCol>
              </a:tblGrid>
              <a:tr h="331283">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noFill/>
                  </a:tcPr>
                </a:tc>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solidFill>
                      <a:schemeClr val="accent2">
                        <a:lumMod val="60000"/>
                        <a:lumOff val="40000"/>
                      </a:schemeClr>
                    </a:solidFill>
                  </a:tcPr>
                </a:tc>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noFill/>
                  </a:tcPr>
                </a:tc>
                <a:extLst>
                  <a:ext uri="{0D108BD9-81ED-4DB2-BD59-A6C34878D82A}">
                    <a16:rowId xmlns:a16="http://schemas.microsoft.com/office/drawing/2014/main" val="107011253"/>
                  </a:ext>
                </a:extLst>
              </a:tr>
            </a:tbl>
          </a:graphicData>
        </a:graphic>
      </p:graphicFrame>
      <p:graphicFrame>
        <p:nvGraphicFramePr>
          <p:cNvPr id="7" name="Table 6">
            <a:extLst>
              <a:ext uri="{FF2B5EF4-FFF2-40B4-BE49-F238E27FC236}">
                <a16:creationId xmlns:a16="http://schemas.microsoft.com/office/drawing/2014/main" id="{7894551D-420A-D5A0-81A4-7AA615B48F26}"/>
              </a:ext>
            </a:extLst>
          </p:cNvPr>
          <p:cNvGraphicFramePr>
            <a:graphicFrameLocks noGrp="1"/>
          </p:cNvGraphicFramePr>
          <p:nvPr>
            <p:extLst>
              <p:ext uri="{D42A27DB-BD31-4B8C-83A1-F6EECF244321}">
                <p14:modId xmlns:p14="http://schemas.microsoft.com/office/powerpoint/2010/main" val="3125316223"/>
              </p:ext>
            </p:extLst>
          </p:nvPr>
        </p:nvGraphicFramePr>
        <p:xfrm>
          <a:off x="474461" y="5200983"/>
          <a:ext cx="351403" cy="331283"/>
        </p:xfrm>
        <a:graphic>
          <a:graphicData uri="http://schemas.openxmlformats.org/drawingml/2006/table">
            <a:tbl>
              <a:tblPr firstRow="1" bandRow="1">
                <a:tableStyleId>{5940675A-B579-460E-94D1-54222C63F5DA}</a:tableStyleId>
              </a:tblPr>
              <a:tblGrid>
                <a:gridCol w="351403">
                  <a:extLst>
                    <a:ext uri="{9D8B030D-6E8A-4147-A177-3AD203B41FA5}">
                      <a16:colId xmlns:a16="http://schemas.microsoft.com/office/drawing/2014/main" val="2301199826"/>
                    </a:ext>
                  </a:extLst>
                </a:gridCol>
              </a:tblGrid>
              <a:tr h="331283">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noFill/>
                  </a:tcPr>
                </a:tc>
                <a:extLst>
                  <a:ext uri="{0D108BD9-81ED-4DB2-BD59-A6C34878D82A}">
                    <a16:rowId xmlns:a16="http://schemas.microsoft.com/office/drawing/2014/main" val="194228830"/>
                  </a:ext>
                </a:extLst>
              </a:tr>
            </a:tbl>
          </a:graphicData>
        </a:graphic>
      </p:graphicFrame>
      <p:cxnSp>
        <p:nvCxnSpPr>
          <p:cNvPr id="8" name="Straight Arrow Connector 7">
            <a:extLst>
              <a:ext uri="{FF2B5EF4-FFF2-40B4-BE49-F238E27FC236}">
                <a16:creationId xmlns:a16="http://schemas.microsoft.com/office/drawing/2014/main" id="{C841EBAE-243A-3BFE-9DDF-37EFCEC02F6C}"/>
              </a:ext>
            </a:extLst>
          </p:cNvPr>
          <p:cNvCxnSpPr>
            <a:cxnSpLocks/>
            <a:stCxn id="4" idx="2"/>
            <a:endCxn id="30" idx="0"/>
          </p:cNvCxnSpPr>
          <p:nvPr/>
        </p:nvCxnSpPr>
        <p:spPr>
          <a:xfrm>
            <a:off x="3163627" y="3954827"/>
            <a:ext cx="869153" cy="46652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4C3F29CB-4BD6-261F-CB9F-6EBEFC39F4AB}"/>
              </a:ext>
            </a:extLst>
          </p:cNvPr>
          <p:cNvCxnSpPr>
            <a:cxnSpLocks/>
            <a:stCxn id="5" idx="2"/>
            <a:endCxn id="7" idx="0"/>
          </p:cNvCxnSpPr>
          <p:nvPr/>
        </p:nvCxnSpPr>
        <p:spPr>
          <a:xfrm flipH="1">
            <a:off x="650162" y="4752634"/>
            <a:ext cx="1179821" cy="44834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BE4F421-A893-3321-8856-BB41A4990458}"/>
              </a:ext>
            </a:extLst>
          </p:cNvPr>
          <p:cNvCxnSpPr>
            <a:cxnSpLocks/>
            <a:stCxn id="4" idx="2"/>
            <a:endCxn id="5" idx="0"/>
          </p:cNvCxnSpPr>
          <p:nvPr/>
        </p:nvCxnSpPr>
        <p:spPr>
          <a:xfrm flipH="1">
            <a:off x="1829983" y="3954827"/>
            <a:ext cx="1333644" cy="46652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1F74F88-36D3-0778-5DB5-FD903B16989E}"/>
              </a:ext>
            </a:extLst>
          </p:cNvPr>
          <p:cNvCxnSpPr>
            <a:cxnSpLocks/>
            <a:stCxn id="30" idx="2"/>
            <a:endCxn id="45" idx="0"/>
          </p:cNvCxnSpPr>
          <p:nvPr/>
        </p:nvCxnSpPr>
        <p:spPr>
          <a:xfrm flipH="1">
            <a:off x="3739996" y="4752634"/>
            <a:ext cx="292784" cy="43386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aphicFrame>
        <p:nvGraphicFramePr>
          <p:cNvPr id="12" name="Table 11">
            <a:extLst>
              <a:ext uri="{FF2B5EF4-FFF2-40B4-BE49-F238E27FC236}">
                <a16:creationId xmlns:a16="http://schemas.microsoft.com/office/drawing/2014/main" id="{93EFB074-C619-5287-A12D-5D7CA8788C0D}"/>
              </a:ext>
            </a:extLst>
          </p:cNvPr>
          <p:cNvGraphicFramePr>
            <a:graphicFrameLocks noGrp="1"/>
          </p:cNvGraphicFramePr>
          <p:nvPr>
            <p:extLst>
              <p:ext uri="{D42A27DB-BD31-4B8C-83A1-F6EECF244321}">
                <p14:modId xmlns:p14="http://schemas.microsoft.com/office/powerpoint/2010/main" val="883121700"/>
              </p:ext>
            </p:extLst>
          </p:nvPr>
        </p:nvGraphicFramePr>
        <p:xfrm>
          <a:off x="2096796" y="5219158"/>
          <a:ext cx="370111" cy="331283"/>
        </p:xfrm>
        <a:graphic>
          <a:graphicData uri="http://schemas.openxmlformats.org/drawingml/2006/table">
            <a:tbl>
              <a:tblPr firstRow="1" bandRow="1">
                <a:tableStyleId>{5940675A-B579-460E-94D1-54222C63F5DA}</a:tableStyleId>
              </a:tblPr>
              <a:tblGrid>
                <a:gridCol w="370111">
                  <a:extLst>
                    <a:ext uri="{9D8B030D-6E8A-4147-A177-3AD203B41FA5}">
                      <a16:colId xmlns:a16="http://schemas.microsoft.com/office/drawing/2014/main" val="2374622710"/>
                    </a:ext>
                  </a:extLst>
                </a:gridCol>
              </a:tblGrid>
              <a:tr h="331283">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noFill/>
                  </a:tcPr>
                </a:tc>
                <a:extLst>
                  <a:ext uri="{0D108BD9-81ED-4DB2-BD59-A6C34878D82A}">
                    <a16:rowId xmlns:a16="http://schemas.microsoft.com/office/drawing/2014/main" val="2260689704"/>
                  </a:ext>
                </a:extLst>
              </a:tr>
            </a:tbl>
          </a:graphicData>
        </a:graphic>
      </p:graphicFrame>
      <p:graphicFrame>
        <p:nvGraphicFramePr>
          <p:cNvPr id="30" name="Table 29">
            <a:extLst>
              <a:ext uri="{FF2B5EF4-FFF2-40B4-BE49-F238E27FC236}">
                <a16:creationId xmlns:a16="http://schemas.microsoft.com/office/drawing/2014/main" id="{41D62953-A6AA-8F85-17BC-AFCB50FB6436}"/>
              </a:ext>
            </a:extLst>
          </p:cNvPr>
          <p:cNvGraphicFramePr>
            <a:graphicFrameLocks noGrp="1"/>
          </p:cNvGraphicFramePr>
          <p:nvPr>
            <p:extLst>
              <p:ext uri="{D42A27DB-BD31-4B8C-83A1-F6EECF244321}">
                <p14:modId xmlns:p14="http://schemas.microsoft.com/office/powerpoint/2010/main" val="1176122246"/>
              </p:ext>
            </p:extLst>
          </p:nvPr>
        </p:nvGraphicFramePr>
        <p:xfrm>
          <a:off x="3662669" y="4421351"/>
          <a:ext cx="740222" cy="331283"/>
        </p:xfrm>
        <a:graphic>
          <a:graphicData uri="http://schemas.openxmlformats.org/drawingml/2006/table">
            <a:tbl>
              <a:tblPr firstRow="1" bandRow="1">
                <a:tableStyleId>{5940675A-B579-460E-94D1-54222C63F5DA}</a:tableStyleId>
              </a:tblPr>
              <a:tblGrid>
                <a:gridCol w="370111">
                  <a:extLst>
                    <a:ext uri="{9D8B030D-6E8A-4147-A177-3AD203B41FA5}">
                      <a16:colId xmlns:a16="http://schemas.microsoft.com/office/drawing/2014/main" val="1516856262"/>
                    </a:ext>
                  </a:extLst>
                </a:gridCol>
                <a:gridCol w="370111">
                  <a:extLst>
                    <a:ext uri="{9D8B030D-6E8A-4147-A177-3AD203B41FA5}">
                      <a16:colId xmlns:a16="http://schemas.microsoft.com/office/drawing/2014/main" val="460353671"/>
                    </a:ext>
                  </a:extLst>
                </a:gridCol>
              </a:tblGrid>
              <a:tr h="331283">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solidFill>
                      <a:schemeClr val="accent2">
                        <a:lumMod val="60000"/>
                        <a:lumOff val="40000"/>
                      </a:schemeClr>
                    </a:solidFill>
                  </a:tcPr>
                </a:tc>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noFill/>
                  </a:tcPr>
                </a:tc>
                <a:extLst>
                  <a:ext uri="{0D108BD9-81ED-4DB2-BD59-A6C34878D82A}">
                    <a16:rowId xmlns:a16="http://schemas.microsoft.com/office/drawing/2014/main" val="107011253"/>
                  </a:ext>
                </a:extLst>
              </a:tr>
            </a:tbl>
          </a:graphicData>
        </a:graphic>
      </p:graphicFrame>
      <p:graphicFrame>
        <p:nvGraphicFramePr>
          <p:cNvPr id="32" name="Table 31">
            <a:extLst>
              <a:ext uri="{FF2B5EF4-FFF2-40B4-BE49-F238E27FC236}">
                <a16:creationId xmlns:a16="http://schemas.microsoft.com/office/drawing/2014/main" id="{A0C57956-4DA7-1CE3-E6C7-6BDB149FBF04}"/>
              </a:ext>
            </a:extLst>
          </p:cNvPr>
          <p:cNvGraphicFramePr>
            <a:graphicFrameLocks noGrp="1"/>
          </p:cNvGraphicFramePr>
          <p:nvPr>
            <p:extLst>
              <p:ext uri="{D42A27DB-BD31-4B8C-83A1-F6EECF244321}">
                <p14:modId xmlns:p14="http://schemas.microsoft.com/office/powerpoint/2010/main" val="3756068613"/>
              </p:ext>
            </p:extLst>
          </p:nvPr>
        </p:nvGraphicFramePr>
        <p:xfrm>
          <a:off x="7887162" y="3623544"/>
          <a:ext cx="2108418" cy="331283"/>
        </p:xfrm>
        <a:graphic>
          <a:graphicData uri="http://schemas.openxmlformats.org/drawingml/2006/table">
            <a:tbl>
              <a:tblPr firstRow="1" bandRow="1">
                <a:tableStyleId>{5940675A-B579-460E-94D1-54222C63F5DA}</a:tableStyleId>
              </a:tblPr>
              <a:tblGrid>
                <a:gridCol w="351403">
                  <a:extLst>
                    <a:ext uri="{9D8B030D-6E8A-4147-A177-3AD203B41FA5}">
                      <a16:colId xmlns:a16="http://schemas.microsoft.com/office/drawing/2014/main" val="4101062177"/>
                    </a:ext>
                  </a:extLst>
                </a:gridCol>
                <a:gridCol w="351403">
                  <a:extLst>
                    <a:ext uri="{9D8B030D-6E8A-4147-A177-3AD203B41FA5}">
                      <a16:colId xmlns:a16="http://schemas.microsoft.com/office/drawing/2014/main" val="3226581725"/>
                    </a:ext>
                  </a:extLst>
                </a:gridCol>
                <a:gridCol w="351403">
                  <a:extLst>
                    <a:ext uri="{9D8B030D-6E8A-4147-A177-3AD203B41FA5}">
                      <a16:colId xmlns:a16="http://schemas.microsoft.com/office/drawing/2014/main" val="3352806830"/>
                    </a:ext>
                  </a:extLst>
                </a:gridCol>
                <a:gridCol w="351403">
                  <a:extLst>
                    <a:ext uri="{9D8B030D-6E8A-4147-A177-3AD203B41FA5}">
                      <a16:colId xmlns:a16="http://schemas.microsoft.com/office/drawing/2014/main" val="2301199826"/>
                    </a:ext>
                  </a:extLst>
                </a:gridCol>
                <a:gridCol w="351403">
                  <a:extLst>
                    <a:ext uri="{9D8B030D-6E8A-4147-A177-3AD203B41FA5}">
                      <a16:colId xmlns:a16="http://schemas.microsoft.com/office/drawing/2014/main" val="419253283"/>
                    </a:ext>
                  </a:extLst>
                </a:gridCol>
                <a:gridCol w="351403">
                  <a:extLst>
                    <a:ext uri="{9D8B030D-6E8A-4147-A177-3AD203B41FA5}">
                      <a16:colId xmlns:a16="http://schemas.microsoft.com/office/drawing/2014/main" val="895590463"/>
                    </a:ext>
                  </a:extLst>
                </a:gridCol>
              </a:tblGrid>
              <a:tr h="331283">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solidFill>
                      <a:schemeClr val="accent6">
                        <a:lumMod val="60000"/>
                        <a:lumOff val="40000"/>
                      </a:schemeClr>
                    </a:solidFill>
                  </a:tcPr>
                </a:tc>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noFill/>
                  </a:tcPr>
                </a:tc>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noFill/>
                  </a:tcPr>
                </a:tc>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noFill/>
                  </a:tcPr>
                </a:tc>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noFill/>
                  </a:tcPr>
                </a:tc>
                <a:extLst>
                  <a:ext uri="{0D108BD9-81ED-4DB2-BD59-A6C34878D82A}">
                    <a16:rowId xmlns:a16="http://schemas.microsoft.com/office/drawing/2014/main" val="194228830"/>
                  </a:ext>
                </a:extLst>
              </a:tr>
            </a:tbl>
          </a:graphicData>
        </a:graphic>
      </p:graphicFrame>
      <p:cxnSp>
        <p:nvCxnSpPr>
          <p:cNvPr id="35" name="Straight Arrow Connector 34">
            <a:extLst>
              <a:ext uri="{FF2B5EF4-FFF2-40B4-BE49-F238E27FC236}">
                <a16:creationId xmlns:a16="http://schemas.microsoft.com/office/drawing/2014/main" id="{298B0522-1403-DEEF-589E-B15C3232E267}"/>
              </a:ext>
            </a:extLst>
          </p:cNvPr>
          <p:cNvCxnSpPr>
            <a:cxnSpLocks/>
            <a:stCxn id="32" idx="2"/>
            <a:endCxn id="56" idx="0"/>
          </p:cNvCxnSpPr>
          <p:nvPr/>
        </p:nvCxnSpPr>
        <p:spPr>
          <a:xfrm>
            <a:off x="8941371" y="3954827"/>
            <a:ext cx="73818" cy="19979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aphicFrame>
        <p:nvGraphicFramePr>
          <p:cNvPr id="44" name="Table 43">
            <a:extLst>
              <a:ext uri="{FF2B5EF4-FFF2-40B4-BE49-F238E27FC236}">
                <a16:creationId xmlns:a16="http://schemas.microsoft.com/office/drawing/2014/main" id="{561C7801-B136-3E17-73DF-820D78B3395F}"/>
              </a:ext>
            </a:extLst>
          </p:cNvPr>
          <p:cNvGraphicFramePr>
            <a:graphicFrameLocks noGrp="1"/>
          </p:cNvGraphicFramePr>
          <p:nvPr>
            <p:extLst>
              <p:ext uri="{D42A27DB-BD31-4B8C-83A1-F6EECF244321}">
                <p14:modId xmlns:p14="http://schemas.microsoft.com/office/powerpoint/2010/main" val="1335385779"/>
              </p:ext>
            </p:extLst>
          </p:nvPr>
        </p:nvGraphicFramePr>
        <p:xfrm>
          <a:off x="8865172" y="5196360"/>
          <a:ext cx="1110333" cy="331283"/>
        </p:xfrm>
        <a:graphic>
          <a:graphicData uri="http://schemas.openxmlformats.org/drawingml/2006/table">
            <a:tbl>
              <a:tblPr firstRow="1" bandRow="1">
                <a:tableStyleId>{5940675A-B579-460E-94D1-54222C63F5DA}</a:tableStyleId>
              </a:tblPr>
              <a:tblGrid>
                <a:gridCol w="370111">
                  <a:extLst>
                    <a:ext uri="{9D8B030D-6E8A-4147-A177-3AD203B41FA5}">
                      <a16:colId xmlns:a16="http://schemas.microsoft.com/office/drawing/2014/main" val="3887910638"/>
                    </a:ext>
                  </a:extLst>
                </a:gridCol>
                <a:gridCol w="370111">
                  <a:extLst>
                    <a:ext uri="{9D8B030D-6E8A-4147-A177-3AD203B41FA5}">
                      <a16:colId xmlns:a16="http://schemas.microsoft.com/office/drawing/2014/main" val="1516856262"/>
                    </a:ext>
                  </a:extLst>
                </a:gridCol>
                <a:gridCol w="370111">
                  <a:extLst>
                    <a:ext uri="{9D8B030D-6E8A-4147-A177-3AD203B41FA5}">
                      <a16:colId xmlns:a16="http://schemas.microsoft.com/office/drawing/2014/main" val="460353671"/>
                    </a:ext>
                  </a:extLst>
                </a:gridCol>
              </a:tblGrid>
              <a:tr h="331283">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solidFill>
                      <a:schemeClr val="accent6">
                        <a:lumMod val="60000"/>
                        <a:lumOff val="40000"/>
                      </a:schemeClr>
                    </a:solidFill>
                  </a:tcPr>
                </a:tc>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noFill/>
                  </a:tcPr>
                </a:tc>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noFill/>
                  </a:tcPr>
                </a:tc>
                <a:extLst>
                  <a:ext uri="{0D108BD9-81ED-4DB2-BD59-A6C34878D82A}">
                    <a16:rowId xmlns:a16="http://schemas.microsoft.com/office/drawing/2014/main" val="107011253"/>
                  </a:ext>
                </a:extLst>
              </a:tr>
            </a:tbl>
          </a:graphicData>
        </a:graphic>
      </p:graphicFrame>
      <p:graphicFrame>
        <p:nvGraphicFramePr>
          <p:cNvPr id="45" name="Table 44">
            <a:extLst>
              <a:ext uri="{FF2B5EF4-FFF2-40B4-BE49-F238E27FC236}">
                <a16:creationId xmlns:a16="http://schemas.microsoft.com/office/drawing/2014/main" id="{47675F11-4151-43C6-8009-93AF7B15C559}"/>
              </a:ext>
            </a:extLst>
          </p:cNvPr>
          <p:cNvGraphicFramePr>
            <a:graphicFrameLocks noGrp="1"/>
          </p:cNvGraphicFramePr>
          <p:nvPr>
            <p:extLst>
              <p:ext uri="{D42A27DB-BD31-4B8C-83A1-F6EECF244321}">
                <p14:modId xmlns:p14="http://schemas.microsoft.com/office/powerpoint/2010/main" val="1285332281"/>
              </p:ext>
            </p:extLst>
          </p:nvPr>
        </p:nvGraphicFramePr>
        <p:xfrm>
          <a:off x="3554941" y="5186501"/>
          <a:ext cx="370111" cy="331283"/>
        </p:xfrm>
        <a:graphic>
          <a:graphicData uri="http://schemas.openxmlformats.org/drawingml/2006/table">
            <a:tbl>
              <a:tblPr firstRow="1" bandRow="1">
                <a:tableStyleId>{5940675A-B579-460E-94D1-54222C63F5DA}</a:tableStyleId>
              </a:tblPr>
              <a:tblGrid>
                <a:gridCol w="370111">
                  <a:extLst>
                    <a:ext uri="{9D8B030D-6E8A-4147-A177-3AD203B41FA5}">
                      <a16:colId xmlns:a16="http://schemas.microsoft.com/office/drawing/2014/main" val="2374622710"/>
                    </a:ext>
                  </a:extLst>
                </a:gridCol>
              </a:tblGrid>
              <a:tr h="331283">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noFill/>
                  </a:tcPr>
                </a:tc>
                <a:extLst>
                  <a:ext uri="{0D108BD9-81ED-4DB2-BD59-A6C34878D82A}">
                    <a16:rowId xmlns:a16="http://schemas.microsoft.com/office/drawing/2014/main" val="2260689704"/>
                  </a:ext>
                </a:extLst>
              </a:tr>
            </a:tbl>
          </a:graphicData>
        </a:graphic>
      </p:graphicFrame>
      <p:cxnSp>
        <p:nvCxnSpPr>
          <p:cNvPr id="48" name="Straight Arrow Connector 47">
            <a:extLst>
              <a:ext uri="{FF2B5EF4-FFF2-40B4-BE49-F238E27FC236}">
                <a16:creationId xmlns:a16="http://schemas.microsoft.com/office/drawing/2014/main" id="{F02782C2-C83D-7D57-6508-F6D3ED9934CF}"/>
              </a:ext>
            </a:extLst>
          </p:cNvPr>
          <p:cNvCxnSpPr>
            <a:cxnSpLocks/>
            <a:stCxn id="5" idx="2"/>
            <a:endCxn id="12" idx="0"/>
          </p:cNvCxnSpPr>
          <p:nvPr/>
        </p:nvCxnSpPr>
        <p:spPr>
          <a:xfrm>
            <a:off x="1829983" y="4752634"/>
            <a:ext cx="451868" cy="46652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30F9BDDC-63AE-2E5A-69B7-28138CFD18EA}"/>
              </a:ext>
            </a:extLst>
          </p:cNvPr>
          <p:cNvSpPr txBox="1"/>
          <p:nvPr/>
        </p:nvSpPr>
        <p:spPr>
          <a:xfrm>
            <a:off x="1052292" y="6092762"/>
            <a:ext cx="330891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log(N) partitioning levels</a:t>
            </a:r>
          </a:p>
        </p:txBody>
      </p:sp>
      <p:cxnSp>
        <p:nvCxnSpPr>
          <p:cNvPr id="54" name="Straight Arrow Connector 53">
            <a:extLst>
              <a:ext uri="{FF2B5EF4-FFF2-40B4-BE49-F238E27FC236}">
                <a16:creationId xmlns:a16="http://schemas.microsoft.com/office/drawing/2014/main" id="{0412706E-D5D1-885B-0C6C-23363A477F66}"/>
              </a:ext>
            </a:extLst>
          </p:cNvPr>
          <p:cNvCxnSpPr>
            <a:cxnSpLocks/>
            <a:stCxn id="58" idx="2"/>
            <a:endCxn id="59" idx="0"/>
          </p:cNvCxnSpPr>
          <p:nvPr/>
        </p:nvCxnSpPr>
        <p:spPr>
          <a:xfrm>
            <a:off x="9523586" y="6187762"/>
            <a:ext cx="185055" cy="29071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aphicFrame>
        <p:nvGraphicFramePr>
          <p:cNvPr id="56" name="Table 55">
            <a:extLst>
              <a:ext uri="{FF2B5EF4-FFF2-40B4-BE49-F238E27FC236}">
                <a16:creationId xmlns:a16="http://schemas.microsoft.com/office/drawing/2014/main" id="{C5436BCA-20AD-DBA3-9A6E-3771E21848C4}"/>
              </a:ext>
            </a:extLst>
          </p:cNvPr>
          <p:cNvGraphicFramePr>
            <a:graphicFrameLocks noGrp="1"/>
          </p:cNvGraphicFramePr>
          <p:nvPr>
            <p:extLst>
              <p:ext uri="{D42A27DB-BD31-4B8C-83A1-F6EECF244321}">
                <p14:modId xmlns:p14="http://schemas.microsoft.com/office/powerpoint/2010/main" val="2879622615"/>
              </p:ext>
            </p:extLst>
          </p:nvPr>
        </p:nvGraphicFramePr>
        <p:xfrm>
          <a:off x="8136682" y="4154617"/>
          <a:ext cx="1757015" cy="331283"/>
        </p:xfrm>
        <a:graphic>
          <a:graphicData uri="http://schemas.openxmlformats.org/drawingml/2006/table">
            <a:tbl>
              <a:tblPr firstRow="1" bandRow="1">
                <a:tableStyleId>{5940675A-B579-460E-94D1-54222C63F5DA}</a:tableStyleId>
              </a:tblPr>
              <a:tblGrid>
                <a:gridCol w="351403">
                  <a:extLst>
                    <a:ext uri="{9D8B030D-6E8A-4147-A177-3AD203B41FA5}">
                      <a16:colId xmlns:a16="http://schemas.microsoft.com/office/drawing/2014/main" val="4101062177"/>
                    </a:ext>
                  </a:extLst>
                </a:gridCol>
                <a:gridCol w="351403">
                  <a:extLst>
                    <a:ext uri="{9D8B030D-6E8A-4147-A177-3AD203B41FA5}">
                      <a16:colId xmlns:a16="http://schemas.microsoft.com/office/drawing/2014/main" val="3226581725"/>
                    </a:ext>
                  </a:extLst>
                </a:gridCol>
                <a:gridCol w="351403">
                  <a:extLst>
                    <a:ext uri="{9D8B030D-6E8A-4147-A177-3AD203B41FA5}">
                      <a16:colId xmlns:a16="http://schemas.microsoft.com/office/drawing/2014/main" val="3352806830"/>
                    </a:ext>
                  </a:extLst>
                </a:gridCol>
                <a:gridCol w="351403">
                  <a:extLst>
                    <a:ext uri="{9D8B030D-6E8A-4147-A177-3AD203B41FA5}">
                      <a16:colId xmlns:a16="http://schemas.microsoft.com/office/drawing/2014/main" val="2301199826"/>
                    </a:ext>
                  </a:extLst>
                </a:gridCol>
                <a:gridCol w="351403">
                  <a:extLst>
                    <a:ext uri="{9D8B030D-6E8A-4147-A177-3AD203B41FA5}">
                      <a16:colId xmlns:a16="http://schemas.microsoft.com/office/drawing/2014/main" val="419253283"/>
                    </a:ext>
                  </a:extLst>
                </a:gridCol>
              </a:tblGrid>
              <a:tr h="331283">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solidFill>
                      <a:schemeClr val="accent6">
                        <a:lumMod val="60000"/>
                        <a:lumOff val="40000"/>
                      </a:schemeClr>
                    </a:solidFill>
                  </a:tcPr>
                </a:tc>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noFill/>
                  </a:tcPr>
                </a:tc>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noFill/>
                  </a:tcPr>
                </a:tc>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noFill/>
                  </a:tcPr>
                </a:tc>
                <a:extLst>
                  <a:ext uri="{0D108BD9-81ED-4DB2-BD59-A6C34878D82A}">
                    <a16:rowId xmlns:a16="http://schemas.microsoft.com/office/drawing/2014/main" val="194228830"/>
                  </a:ext>
                </a:extLst>
              </a:tr>
            </a:tbl>
          </a:graphicData>
        </a:graphic>
      </p:graphicFrame>
      <p:graphicFrame>
        <p:nvGraphicFramePr>
          <p:cNvPr id="58" name="Table 57">
            <a:extLst>
              <a:ext uri="{FF2B5EF4-FFF2-40B4-BE49-F238E27FC236}">
                <a16:creationId xmlns:a16="http://schemas.microsoft.com/office/drawing/2014/main" id="{9C915CAE-8586-F5A4-5241-CD777FAFFCD6}"/>
              </a:ext>
            </a:extLst>
          </p:cNvPr>
          <p:cNvGraphicFramePr>
            <a:graphicFrameLocks noGrp="1"/>
          </p:cNvGraphicFramePr>
          <p:nvPr>
            <p:extLst>
              <p:ext uri="{D42A27DB-BD31-4B8C-83A1-F6EECF244321}">
                <p14:modId xmlns:p14="http://schemas.microsoft.com/office/powerpoint/2010/main" val="3732569104"/>
              </p:ext>
            </p:extLst>
          </p:nvPr>
        </p:nvGraphicFramePr>
        <p:xfrm>
          <a:off x="9153475" y="5856479"/>
          <a:ext cx="740222" cy="331283"/>
        </p:xfrm>
        <a:graphic>
          <a:graphicData uri="http://schemas.openxmlformats.org/drawingml/2006/table">
            <a:tbl>
              <a:tblPr firstRow="1" bandRow="1">
                <a:tableStyleId>{5940675A-B579-460E-94D1-54222C63F5DA}</a:tableStyleId>
              </a:tblPr>
              <a:tblGrid>
                <a:gridCol w="370111">
                  <a:extLst>
                    <a:ext uri="{9D8B030D-6E8A-4147-A177-3AD203B41FA5}">
                      <a16:colId xmlns:a16="http://schemas.microsoft.com/office/drawing/2014/main" val="3887910638"/>
                    </a:ext>
                  </a:extLst>
                </a:gridCol>
                <a:gridCol w="370111">
                  <a:extLst>
                    <a:ext uri="{9D8B030D-6E8A-4147-A177-3AD203B41FA5}">
                      <a16:colId xmlns:a16="http://schemas.microsoft.com/office/drawing/2014/main" val="1516856262"/>
                    </a:ext>
                  </a:extLst>
                </a:gridCol>
              </a:tblGrid>
              <a:tr h="331283">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solidFill>
                      <a:schemeClr val="accent6">
                        <a:lumMod val="60000"/>
                        <a:lumOff val="40000"/>
                      </a:schemeClr>
                    </a:solidFill>
                  </a:tcPr>
                </a:tc>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noFill/>
                  </a:tcPr>
                </a:tc>
                <a:extLst>
                  <a:ext uri="{0D108BD9-81ED-4DB2-BD59-A6C34878D82A}">
                    <a16:rowId xmlns:a16="http://schemas.microsoft.com/office/drawing/2014/main" val="107011253"/>
                  </a:ext>
                </a:extLst>
              </a:tr>
            </a:tbl>
          </a:graphicData>
        </a:graphic>
      </p:graphicFrame>
      <p:graphicFrame>
        <p:nvGraphicFramePr>
          <p:cNvPr id="59" name="Table 58">
            <a:extLst>
              <a:ext uri="{FF2B5EF4-FFF2-40B4-BE49-F238E27FC236}">
                <a16:creationId xmlns:a16="http://schemas.microsoft.com/office/drawing/2014/main" id="{3480FDD7-3138-0461-C71B-28CB81E4E489}"/>
              </a:ext>
            </a:extLst>
          </p:cNvPr>
          <p:cNvGraphicFramePr>
            <a:graphicFrameLocks noGrp="1"/>
          </p:cNvGraphicFramePr>
          <p:nvPr>
            <p:extLst>
              <p:ext uri="{D42A27DB-BD31-4B8C-83A1-F6EECF244321}">
                <p14:modId xmlns:p14="http://schemas.microsoft.com/office/powerpoint/2010/main" val="2023859075"/>
              </p:ext>
            </p:extLst>
          </p:nvPr>
        </p:nvGraphicFramePr>
        <p:xfrm>
          <a:off x="9523586" y="6478481"/>
          <a:ext cx="370111" cy="331283"/>
        </p:xfrm>
        <a:graphic>
          <a:graphicData uri="http://schemas.openxmlformats.org/drawingml/2006/table">
            <a:tbl>
              <a:tblPr firstRow="1" bandRow="1">
                <a:tableStyleId>{5940675A-B579-460E-94D1-54222C63F5DA}</a:tableStyleId>
              </a:tblPr>
              <a:tblGrid>
                <a:gridCol w="370111">
                  <a:extLst>
                    <a:ext uri="{9D8B030D-6E8A-4147-A177-3AD203B41FA5}">
                      <a16:colId xmlns:a16="http://schemas.microsoft.com/office/drawing/2014/main" val="3887910638"/>
                    </a:ext>
                  </a:extLst>
                </a:gridCol>
              </a:tblGrid>
              <a:tr h="331283">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solidFill>
                      <a:schemeClr val="accent6">
                        <a:lumMod val="60000"/>
                        <a:lumOff val="40000"/>
                      </a:schemeClr>
                    </a:solidFill>
                  </a:tcPr>
                </a:tc>
                <a:extLst>
                  <a:ext uri="{0D108BD9-81ED-4DB2-BD59-A6C34878D82A}">
                    <a16:rowId xmlns:a16="http://schemas.microsoft.com/office/drawing/2014/main" val="107011253"/>
                  </a:ext>
                </a:extLst>
              </a:tr>
            </a:tbl>
          </a:graphicData>
        </a:graphic>
      </p:graphicFrame>
      <p:cxnSp>
        <p:nvCxnSpPr>
          <p:cNvPr id="62" name="Straight Arrow Connector 61">
            <a:extLst>
              <a:ext uri="{FF2B5EF4-FFF2-40B4-BE49-F238E27FC236}">
                <a16:creationId xmlns:a16="http://schemas.microsoft.com/office/drawing/2014/main" id="{B7A3287B-3BDB-7781-2B4E-E6B00785D029}"/>
              </a:ext>
            </a:extLst>
          </p:cNvPr>
          <p:cNvCxnSpPr>
            <a:cxnSpLocks/>
            <a:stCxn id="56" idx="2"/>
            <a:endCxn id="73" idx="0"/>
          </p:cNvCxnSpPr>
          <p:nvPr/>
        </p:nvCxnSpPr>
        <p:spPr>
          <a:xfrm>
            <a:off x="9015189" y="4485900"/>
            <a:ext cx="175738" cy="15484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13CB6DAE-8A29-954B-5569-29C375489842}"/>
              </a:ext>
            </a:extLst>
          </p:cNvPr>
          <p:cNvCxnSpPr>
            <a:cxnSpLocks/>
            <a:stCxn id="44" idx="2"/>
            <a:endCxn id="58" idx="0"/>
          </p:cNvCxnSpPr>
          <p:nvPr/>
        </p:nvCxnSpPr>
        <p:spPr>
          <a:xfrm>
            <a:off x="9420338" y="5527643"/>
            <a:ext cx="103248" cy="32883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aphicFrame>
        <p:nvGraphicFramePr>
          <p:cNvPr id="73" name="Table 72">
            <a:extLst>
              <a:ext uri="{FF2B5EF4-FFF2-40B4-BE49-F238E27FC236}">
                <a16:creationId xmlns:a16="http://schemas.microsoft.com/office/drawing/2014/main" id="{DAD64A41-FDB4-4146-95A5-6DB3A19AE9C0}"/>
              </a:ext>
            </a:extLst>
          </p:cNvPr>
          <p:cNvGraphicFramePr>
            <a:graphicFrameLocks noGrp="1"/>
          </p:cNvGraphicFramePr>
          <p:nvPr>
            <p:extLst>
              <p:ext uri="{D42A27DB-BD31-4B8C-83A1-F6EECF244321}">
                <p14:modId xmlns:p14="http://schemas.microsoft.com/office/powerpoint/2010/main" val="1090858961"/>
              </p:ext>
            </p:extLst>
          </p:nvPr>
        </p:nvGraphicFramePr>
        <p:xfrm>
          <a:off x="8488121" y="4640743"/>
          <a:ext cx="1405612" cy="331283"/>
        </p:xfrm>
        <a:graphic>
          <a:graphicData uri="http://schemas.openxmlformats.org/drawingml/2006/table">
            <a:tbl>
              <a:tblPr firstRow="1" bandRow="1">
                <a:tableStyleId>{5940675A-B579-460E-94D1-54222C63F5DA}</a:tableStyleId>
              </a:tblPr>
              <a:tblGrid>
                <a:gridCol w="351403">
                  <a:extLst>
                    <a:ext uri="{9D8B030D-6E8A-4147-A177-3AD203B41FA5}">
                      <a16:colId xmlns:a16="http://schemas.microsoft.com/office/drawing/2014/main" val="4101062177"/>
                    </a:ext>
                  </a:extLst>
                </a:gridCol>
                <a:gridCol w="351403">
                  <a:extLst>
                    <a:ext uri="{9D8B030D-6E8A-4147-A177-3AD203B41FA5}">
                      <a16:colId xmlns:a16="http://schemas.microsoft.com/office/drawing/2014/main" val="3226581725"/>
                    </a:ext>
                  </a:extLst>
                </a:gridCol>
                <a:gridCol w="351403">
                  <a:extLst>
                    <a:ext uri="{9D8B030D-6E8A-4147-A177-3AD203B41FA5}">
                      <a16:colId xmlns:a16="http://schemas.microsoft.com/office/drawing/2014/main" val="3352806830"/>
                    </a:ext>
                  </a:extLst>
                </a:gridCol>
                <a:gridCol w="351403">
                  <a:extLst>
                    <a:ext uri="{9D8B030D-6E8A-4147-A177-3AD203B41FA5}">
                      <a16:colId xmlns:a16="http://schemas.microsoft.com/office/drawing/2014/main" val="2301199826"/>
                    </a:ext>
                  </a:extLst>
                </a:gridCol>
              </a:tblGrid>
              <a:tr h="331283">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solidFill>
                      <a:schemeClr val="accent6">
                        <a:lumMod val="60000"/>
                        <a:lumOff val="40000"/>
                      </a:schemeClr>
                    </a:solidFill>
                  </a:tcPr>
                </a:tc>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noFill/>
                  </a:tcPr>
                </a:tc>
                <a:tc>
                  <a:txBody>
                    <a:bodyPr/>
                    <a:lstStyle/>
                    <a:p>
                      <a:pPr algn="ctr"/>
                      <a:endParaRPr lang="en-US" sz="1500" dirty="0">
                        <a:latin typeface="Times New Roman" panose="02020603050405020304" pitchFamily="18" charset="0"/>
                        <a:cs typeface="Times New Roman" panose="02020603050405020304" pitchFamily="18" charset="0"/>
                      </a:endParaRPr>
                    </a:p>
                  </a:txBody>
                  <a:tcPr marL="68580" marR="68580" marT="34290" marB="34290" anchor="ctr">
                    <a:noFill/>
                  </a:tcPr>
                </a:tc>
                <a:extLst>
                  <a:ext uri="{0D108BD9-81ED-4DB2-BD59-A6C34878D82A}">
                    <a16:rowId xmlns:a16="http://schemas.microsoft.com/office/drawing/2014/main" val="194228830"/>
                  </a:ext>
                </a:extLst>
              </a:tr>
            </a:tbl>
          </a:graphicData>
        </a:graphic>
      </p:graphicFrame>
      <p:cxnSp>
        <p:nvCxnSpPr>
          <p:cNvPr id="77" name="Straight Arrow Connector 76">
            <a:extLst>
              <a:ext uri="{FF2B5EF4-FFF2-40B4-BE49-F238E27FC236}">
                <a16:creationId xmlns:a16="http://schemas.microsoft.com/office/drawing/2014/main" id="{876EFCF4-D4D4-FF6E-9156-8503E0D93A11}"/>
              </a:ext>
            </a:extLst>
          </p:cNvPr>
          <p:cNvCxnSpPr>
            <a:cxnSpLocks/>
            <a:stCxn id="73" idx="2"/>
            <a:endCxn id="44" idx="0"/>
          </p:cNvCxnSpPr>
          <p:nvPr/>
        </p:nvCxnSpPr>
        <p:spPr>
          <a:xfrm>
            <a:off x="9190927" y="4972026"/>
            <a:ext cx="229411" cy="22433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EDCC3E91-DADF-9D2A-BDF8-553E4FEFA673}"/>
              </a:ext>
            </a:extLst>
          </p:cNvPr>
          <p:cNvSpPr txBox="1"/>
          <p:nvPr/>
        </p:nvSpPr>
        <p:spPr>
          <a:xfrm>
            <a:off x="6260854" y="5673198"/>
            <a:ext cx="281359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N partitioning levels</a:t>
            </a:r>
          </a:p>
        </p:txBody>
      </p:sp>
    </p:spTree>
    <p:extLst>
      <p:ext uri="{BB962C8B-B14F-4D97-AF65-F5344CB8AC3E}">
        <p14:creationId xmlns:p14="http://schemas.microsoft.com/office/powerpoint/2010/main" val="641887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410140"/>
            <a:ext cx="10515600" cy="1325563"/>
          </a:xfrm>
        </p:spPr>
        <p:txBody>
          <a:bodyPr/>
          <a:lstStyle/>
          <a:p>
            <a:r>
              <a:rPr lang="en-US" dirty="0"/>
              <a:t>Problem 8</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Find the smallest and the largest number of keys that a heap of height h can contain.</a:t>
                </a:r>
              </a:p>
              <a:p>
                <a:r>
                  <a:rPr lang="en-US" dirty="0"/>
                  <a:t>Prove that the height of a heap with n nodes is equal to [</a:t>
                </a:r>
                <a14:m>
                  <m:oMath xmlns:m="http://schemas.openxmlformats.org/officeDocument/2006/math">
                    <m:func>
                      <m:funcPr>
                        <m:ctrlPr>
                          <a:rPr lang="vi-VN" b="0" i="1" dirty="0" smtClean="0">
                            <a:latin typeface="Cambria Math" panose="02040503050406030204" pitchFamily="18" charset="0"/>
                          </a:rPr>
                        </m:ctrlPr>
                      </m:funcPr>
                      <m:fName>
                        <m:sSub>
                          <m:sSubPr>
                            <m:ctrlPr>
                              <a:rPr lang="vi-VN" b="0"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vi-VN" b="0" i="1" dirty="0" smtClean="0">
                                <a:latin typeface="Cambria Math" panose="02040503050406030204" pitchFamily="18" charset="0"/>
                              </a:rPr>
                              <m:t>2</m:t>
                            </m:r>
                          </m:sub>
                        </m:sSub>
                      </m:fName>
                      <m:e>
                        <m:r>
                          <m:rPr>
                            <m:sty m:val="p"/>
                          </m:rPr>
                          <a:rPr lang="en-US" i="1" dirty="0">
                            <a:latin typeface="Cambria Math" panose="02040503050406030204" pitchFamily="18" charset="0"/>
                          </a:rPr>
                          <m:t>n</m:t>
                        </m:r>
                      </m:e>
                    </m:func>
                  </m:oMath>
                </a14:m>
                <a:r>
                  <a:rPr lang="en-US" dirty="0"/>
                  <a:t>].</a:t>
                </a:r>
              </a:p>
              <a:p>
                <a:r>
                  <a:rPr lang="en-US" dirty="0"/>
                  <a:t>Outline an algorithm for checking whether an array H[1..n] is a heap and determine its time efficiency.</a:t>
                </a:r>
              </a:p>
            </p:txBody>
          </p:sp>
        </mc:Choice>
        <mc:Fallback>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156"/>
                </a:stretch>
              </a:blipFill>
            </p:spPr>
            <p:txBody>
              <a:bodyPr/>
              <a:lstStyle/>
              <a:p>
                <a:r>
                  <a:rPr lang="en-US">
                    <a:noFill/>
                  </a:rPr>
                  <a:t> </a:t>
                </a:r>
              </a:p>
            </p:txBody>
          </p:sp>
        </mc:Fallback>
      </mc:AlternateContent>
    </p:spTree>
    <p:extLst>
      <p:ext uri="{BB962C8B-B14F-4D97-AF65-F5344CB8AC3E}">
        <p14:creationId xmlns:p14="http://schemas.microsoft.com/office/powerpoint/2010/main" val="1157009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410140"/>
            <a:ext cx="10515600" cy="1325563"/>
          </a:xfrm>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Find the smallest number of keys that a heap of height h can contain.</a:t>
            </a:r>
          </a:p>
          <a:p>
            <a:pPr marL="0" indent="0">
              <a:buNone/>
            </a:pPr>
            <a:r>
              <a:rPr lang="en-US" dirty="0"/>
              <a:t>Smallest: The heap have a structure where each level has the minimum possible number of nodes</a:t>
            </a:r>
          </a:p>
          <a:p>
            <a:pPr>
              <a:buFont typeface="Symbol" pitchFamily="2" charset="2"/>
              <a:buChar char="Þ"/>
            </a:pPr>
            <a:r>
              <a:rPr lang="en-US" dirty="0"/>
              <a:t> One node at each level.</a:t>
            </a:r>
          </a:p>
          <a:p>
            <a:pPr marL="0" indent="0">
              <a:buNone/>
            </a:pPr>
            <a:r>
              <a:rPr lang="en-US" dirty="0"/>
              <a:t>Smallest number of keys = 1 (root) + 1 (first level) + 1 (second level) + ... + 1 (h-</a:t>
            </a:r>
            <a:r>
              <a:rPr lang="en-US" dirty="0" err="1"/>
              <a:t>th</a:t>
            </a:r>
            <a:r>
              <a:rPr lang="en-US" dirty="0"/>
              <a:t> level) = 1 + 1 + ... + 1 (h+1 times) = h + 1</a:t>
            </a:r>
          </a:p>
        </p:txBody>
      </p:sp>
    </p:spTree>
    <p:extLst>
      <p:ext uri="{BB962C8B-B14F-4D97-AF65-F5344CB8AC3E}">
        <p14:creationId xmlns:p14="http://schemas.microsoft.com/office/powerpoint/2010/main" val="527312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410140"/>
            <a:ext cx="10515600" cy="1325563"/>
          </a:xfrm>
        </p:spPr>
        <p:txBody>
          <a:bodyPr/>
          <a:lstStyle/>
          <a:p>
            <a:r>
              <a:rPr lang="en-US" dirty="0"/>
              <a:t>Solution 8</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Find the largest number of keys that a heap of height h can contain.</a:t>
                </a:r>
              </a:p>
              <a:p>
                <a:pPr marL="0" indent="0">
                  <a:buNone/>
                </a:pPr>
                <a:r>
                  <a:rPr lang="en-US" dirty="0"/>
                  <a:t>Largest: The heap is a complete binary tree with all levels completely filled. </a:t>
                </a:r>
              </a:p>
              <a:p>
                <a:pPr marL="0" indent="0">
                  <a:buNone/>
                </a:pPr>
                <a:r>
                  <a:rPr lang="en-US" dirty="0"/>
                  <a:t>=&gt; Two nodes at each level.</a:t>
                </a:r>
              </a:p>
              <a:p>
                <a:pPr marL="0" indent="0">
                  <a:buNone/>
                </a:pPr>
                <a:r>
                  <a:rPr lang="en-US" dirty="0"/>
                  <a:t>Largest number of keys =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oMath>
                </a14:m>
                <a:r>
                  <a:rPr lang="en-US" dirty="0"/>
                  <a:t> (root) +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AU" b="0" i="1" dirty="0" smtClean="0">
                            <a:latin typeface="Cambria Math" panose="02040503050406030204" pitchFamily="18" charset="0"/>
                          </a:rPr>
                          <m:t>1</m:t>
                        </m:r>
                      </m:sup>
                    </m:sSup>
                  </m:oMath>
                </a14:m>
                <a:r>
                  <a:rPr lang="en-US" dirty="0"/>
                  <a:t> (first level) +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AU" b="0" i="1" dirty="0" smtClean="0">
                            <a:latin typeface="Cambria Math" panose="02040503050406030204" pitchFamily="18" charset="0"/>
                          </a:rPr>
                          <m:t>2</m:t>
                        </m:r>
                      </m:sup>
                    </m:sSup>
                  </m:oMath>
                </a14:m>
                <a:r>
                  <a:rPr lang="en-US" dirty="0"/>
                  <a:t> (second level) + ... +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AU" b="0" i="1" dirty="0" smtClean="0">
                            <a:latin typeface="Cambria Math" panose="02040503050406030204" pitchFamily="18" charset="0"/>
                          </a:rPr>
                          <m:t>h</m:t>
                        </m:r>
                      </m:sup>
                    </m:sSup>
                  </m:oMath>
                </a14:m>
                <a:r>
                  <a:rPr lang="en-US" dirty="0"/>
                  <a:t> (h-</a:t>
                </a:r>
                <a:r>
                  <a:rPr lang="en-US" dirty="0" err="1"/>
                  <a:t>th</a:t>
                </a:r>
                <a:r>
                  <a:rPr lang="en-US" dirty="0"/>
                  <a:t> level) = </a:t>
                </a:r>
                <a14:m>
                  <m:oMath xmlns:m="http://schemas.openxmlformats.org/officeDocument/2006/math">
                    <m:nary>
                      <m:naryPr>
                        <m:chr m:val="∑"/>
                        <m:ctrlPr>
                          <a:rPr lang="en-US" i="1" smtClean="0">
                            <a:latin typeface="Cambria Math" panose="02040503050406030204" pitchFamily="18" charset="0"/>
                          </a:rPr>
                        </m:ctrlPr>
                      </m:naryPr>
                      <m:sub>
                        <m:r>
                          <m:rPr>
                            <m:brk m:alnAt="23"/>
                          </m:rPr>
                          <a:rPr lang="en-AU" b="0" i="1" smtClean="0">
                            <a:latin typeface="Cambria Math" panose="02040503050406030204" pitchFamily="18" charset="0"/>
                          </a:rPr>
                          <m:t>𝑖</m:t>
                        </m:r>
                        <m:r>
                          <a:rPr lang="en-AU" b="0" i="1" smtClean="0">
                            <a:latin typeface="Cambria Math" panose="02040503050406030204" pitchFamily="18" charset="0"/>
                          </a:rPr>
                          <m:t>=0</m:t>
                        </m:r>
                      </m:sub>
                      <m:sup>
                        <m:sSup>
                          <m:sSupPr>
                            <m:ctrlPr>
                              <a:rPr lang="en-AU" b="0" i="1" smtClean="0">
                                <a:latin typeface="Cambria Math" panose="02040503050406030204" pitchFamily="18" charset="0"/>
                              </a:rPr>
                            </m:ctrlPr>
                          </m:sSupPr>
                          <m:e>
                            <m:r>
                              <a:rPr lang="en-AU" b="0" i="1" smtClean="0">
                                <a:latin typeface="Cambria Math" panose="02040503050406030204" pitchFamily="18" charset="0"/>
                              </a:rPr>
                              <m:t>2</m:t>
                            </m:r>
                          </m:e>
                          <m:sup>
                            <m:r>
                              <a:rPr lang="en-AU" b="0" i="1" smtClean="0">
                                <a:latin typeface="Cambria Math" panose="02040503050406030204" pitchFamily="18" charset="0"/>
                              </a:rPr>
                              <m:t>h</m:t>
                            </m:r>
                            <m:r>
                              <a:rPr lang="en-AU" b="0" i="1" smtClean="0">
                                <a:latin typeface="Cambria Math" panose="02040503050406030204" pitchFamily="18" charset="0"/>
                              </a:rPr>
                              <m:t>+1</m:t>
                            </m:r>
                          </m:sup>
                        </m:sSup>
                        <m:r>
                          <a:rPr lang="en-AU" b="0" i="1" smtClean="0">
                            <a:latin typeface="Cambria Math" panose="02040503050406030204" pitchFamily="18" charset="0"/>
                          </a:rPr>
                          <m:t>−1</m:t>
                        </m:r>
                      </m:sup>
                      <m:e>
                        <m:sSup>
                          <m:sSupPr>
                            <m:ctrlPr>
                              <a:rPr lang="en-AU" b="0" i="1" smtClean="0">
                                <a:latin typeface="Cambria Math" panose="02040503050406030204" pitchFamily="18" charset="0"/>
                              </a:rPr>
                            </m:ctrlPr>
                          </m:sSupPr>
                          <m:e>
                            <m:r>
                              <a:rPr lang="en-AU" b="0" i="1" smtClean="0">
                                <a:latin typeface="Cambria Math" panose="02040503050406030204" pitchFamily="18" charset="0"/>
                              </a:rPr>
                              <m:t>2</m:t>
                            </m:r>
                          </m:e>
                          <m:sup>
                            <m:r>
                              <a:rPr lang="en-AU" b="0" i="1" smtClean="0">
                                <a:latin typeface="Cambria Math" panose="02040503050406030204" pitchFamily="18" charset="0"/>
                              </a:rPr>
                              <m:t>𝑖</m:t>
                            </m:r>
                          </m:sup>
                        </m:sSup>
                      </m:e>
                    </m:nary>
                  </m:oMath>
                </a14:m>
                <a:endParaRPr lang="en-US" dirty="0"/>
              </a:p>
            </p:txBody>
          </p:sp>
        </mc:Choice>
        <mc:Fallback>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2156" r="-1086"/>
                </a:stretch>
              </a:blipFill>
            </p:spPr>
            <p:txBody>
              <a:bodyPr/>
              <a:lstStyle/>
              <a:p>
                <a:r>
                  <a:rPr lang="en-US">
                    <a:noFill/>
                  </a:rPr>
                  <a:t> </a:t>
                </a:r>
              </a:p>
            </p:txBody>
          </p:sp>
        </mc:Fallback>
      </mc:AlternateContent>
    </p:spTree>
    <p:extLst>
      <p:ext uri="{BB962C8B-B14F-4D97-AF65-F5344CB8AC3E}">
        <p14:creationId xmlns:p14="http://schemas.microsoft.com/office/powerpoint/2010/main" val="2281206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410140"/>
            <a:ext cx="10515600" cy="1325563"/>
          </a:xfrm>
        </p:spPr>
        <p:txBody>
          <a:bodyPr/>
          <a:lstStyle/>
          <a:p>
            <a:r>
              <a:rPr lang="en-US" dirty="0"/>
              <a:t>Solution 8</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Prove that the height of a heap with n nodes is equal to [</a:t>
                </a:r>
                <a14:m>
                  <m:oMath xmlns:m="http://schemas.openxmlformats.org/officeDocument/2006/math">
                    <m:func>
                      <m:funcPr>
                        <m:ctrlPr>
                          <a:rPr lang="vi-VN" b="1" i="1" dirty="0" smtClean="0">
                            <a:latin typeface="Cambria Math" panose="02040503050406030204" pitchFamily="18" charset="0"/>
                          </a:rPr>
                        </m:ctrlPr>
                      </m:funcPr>
                      <m:fName>
                        <m:sSub>
                          <m:sSubPr>
                            <m:ctrlPr>
                              <a:rPr lang="vi-VN" b="1" i="1" dirty="0" smtClean="0">
                                <a:latin typeface="Cambria Math" panose="02040503050406030204" pitchFamily="18" charset="0"/>
                              </a:rPr>
                            </m:ctrlPr>
                          </m:sSubPr>
                          <m:e>
                            <m:r>
                              <a:rPr lang="en-US" b="1" i="0" dirty="0" smtClean="0">
                                <a:latin typeface="Cambria Math" panose="02040503050406030204" pitchFamily="18" charset="0"/>
                              </a:rPr>
                              <m:t>𝐥𝐨𝐠</m:t>
                            </m:r>
                          </m:e>
                          <m:sub>
                            <m:r>
                              <a:rPr lang="vi-VN" b="1" i="1" dirty="0" smtClean="0">
                                <a:latin typeface="Cambria Math" panose="02040503050406030204" pitchFamily="18" charset="0"/>
                              </a:rPr>
                              <m:t>𝟐</m:t>
                            </m:r>
                          </m:sub>
                        </m:sSub>
                      </m:fName>
                      <m:e>
                        <m:r>
                          <a:rPr lang="en-US" b="1" i="1" dirty="0">
                            <a:latin typeface="Cambria Math" panose="02040503050406030204" pitchFamily="18" charset="0"/>
                          </a:rPr>
                          <m:t>𝒏</m:t>
                        </m:r>
                      </m:e>
                    </m:func>
                  </m:oMath>
                </a14:m>
                <a:r>
                  <a:rPr lang="en-US" b="1" dirty="0"/>
                  <a:t>].</a:t>
                </a:r>
              </a:p>
              <a:p>
                <a:r>
                  <a:rPr lang="en-US" dirty="0"/>
                  <a:t>Minimum number of nodes: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oMath>
                </a14:m>
                <a:endParaRPr lang="en-US" dirty="0"/>
              </a:p>
              <a:p>
                <a:r>
                  <a:rPr lang="en-US" dirty="0"/>
                  <a:t>Maximum number of nodes: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AU" b="0" i="1" dirty="0" smtClean="0">
                            <a:latin typeface="Cambria Math" panose="02040503050406030204" pitchFamily="18" charset="0"/>
                          </a:rPr>
                          <m:t>+1</m:t>
                        </m:r>
                      </m:sup>
                    </m:sSup>
                    <m:r>
                      <a:rPr lang="en-AU" b="0" i="1" dirty="0" smtClean="0">
                        <a:latin typeface="Cambria Math" panose="02040503050406030204" pitchFamily="18" charset="0"/>
                      </a:rPr>
                      <m:t>−1</m:t>
                    </m:r>
                  </m:oMath>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AU" b="0" i="1" u="none" strike="noStrike" dirty="0" smtClean="0">
                              <a:solidFill>
                                <a:srgbClr val="374151"/>
                              </a:solidFill>
                              <a:effectLst/>
                              <a:latin typeface="Cambria Math" panose="02040503050406030204" pitchFamily="18" charset="0"/>
                            </a:rPr>
                          </m:ctrlPr>
                        </m:sSupPr>
                        <m:e>
                          <m:r>
                            <a:rPr lang="en-AU" b="0" i="1" u="none" strike="noStrike" dirty="0" smtClean="0">
                              <a:solidFill>
                                <a:srgbClr val="374151"/>
                              </a:solidFill>
                              <a:effectLst/>
                              <a:latin typeface="Cambria Math" panose="02040503050406030204" pitchFamily="18" charset="0"/>
                            </a:rPr>
                            <m:t>2</m:t>
                          </m:r>
                        </m:e>
                        <m:sup>
                          <m:r>
                            <a:rPr lang="en-AU" b="0" i="1" u="none" strike="noStrike" dirty="0" smtClean="0">
                              <a:solidFill>
                                <a:srgbClr val="374151"/>
                              </a:solidFill>
                              <a:effectLst/>
                              <a:latin typeface="Cambria Math" panose="02040503050406030204" pitchFamily="18" charset="0"/>
                            </a:rPr>
                            <m:t>h</m:t>
                          </m:r>
                        </m:sup>
                      </m:sSup>
                      <m:r>
                        <a:rPr lang="en-AU" b="0" i="1" u="none" strike="noStrike" dirty="0" smtClean="0">
                          <a:solidFill>
                            <a:srgbClr val="374151"/>
                          </a:solidFill>
                          <a:effectLst/>
                          <a:latin typeface="Cambria Math" panose="02040503050406030204" pitchFamily="18" charset="0"/>
                        </a:rPr>
                        <m:t> ≤ </m:t>
                      </m:r>
                      <m:r>
                        <a:rPr lang="en-AU" b="0" i="1" u="none" strike="noStrike" dirty="0" smtClean="0">
                          <a:solidFill>
                            <a:srgbClr val="374151"/>
                          </a:solidFill>
                          <a:effectLst/>
                          <a:latin typeface="Cambria Math" panose="02040503050406030204" pitchFamily="18" charset="0"/>
                        </a:rPr>
                        <m:t>𝑛</m:t>
                      </m:r>
                      <m:r>
                        <a:rPr lang="en-AU" b="0" i="1" u="none" strike="noStrike" dirty="0" smtClean="0">
                          <a:solidFill>
                            <a:srgbClr val="374151"/>
                          </a:solidFill>
                          <a:effectLst/>
                          <a:latin typeface="Cambria Math" panose="02040503050406030204" pitchFamily="18" charset="0"/>
                        </a:rPr>
                        <m:t> ≤ </m:t>
                      </m:r>
                      <m:sSup>
                        <m:sSupPr>
                          <m:ctrlPr>
                            <a:rPr lang="en-AU" b="0" i="1" u="none" strike="noStrike" dirty="0" smtClean="0">
                              <a:solidFill>
                                <a:srgbClr val="374151"/>
                              </a:solidFill>
                              <a:effectLst/>
                              <a:latin typeface="Cambria Math" panose="02040503050406030204" pitchFamily="18" charset="0"/>
                            </a:rPr>
                          </m:ctrlPr>
                        </m:sSupPr>
                        <m:e>
                          <m:r>
                            <a:rPr lang="en-AU" b="0" i="1" u="none" strike="noStrike" dirty="0" smtClean="0">
                              <a:solidFill>
                                <a:srgbClr val="374151"/>
                              </a:solidFill>
                              <a:effectLst/>
                              <a:latin typeface="Cambria Math" panose="02040503050406030204" pitchFamily="18" charset="0"/>
                            </a:rPr>
                            <m:t>2</m:t>
                          </m:r>
                        </m:e>
                        <m:sup>
                          <m:r>
                            <a:rPr lang="en-AU" b="0" i="1" u="none" strike="noStrike" dirty="0" smtClean="0">
                              <a:solidFill>
                                <a:srgbClr val="374151"/>
                              </a:solidFill>
                              <a:effectLst/>
                              <a:latin typeface="Cambria Math" panose="02040503050406030204" pitchFamily="18" charset="0"/>
                            </a:rPr>
                            <m:t>h</m:t>
                          </m:r>
                          <m:r>
                            <a:rPr lang="en-AU" b="0" i="1" u="none" strike="noStrike" dirty="0" smtClean="0">
                              <a:solidFill>
                                <a:srgbClr val="374151"/>
                              </a:solidFill>
                              <a:effectLst/>
                              <a:latin typeface="Cambria Math" panose="02040503050406030204" pitchFamily="18" charset="0"/>
                            </a:rPr>
                            <m:t>+1</m:t>
                          </m:r>
                        </m:sup>
                      </m:sSup>
                      <m:r>
                        <a:rPr lang="en-AU" b="0" i="1" u="none" strike="noStrike" dirty="0" smtClean="0">
                          <a:solidFill>
                            <a:srgbClr val="374151"/>
                          </a:solidFill>
                          <a:effectLst/>
                          <a:latin typeface="Cambria Math" panose="02040503050406030204" pitchFamily="18" charset="0"/>
                        </a:rPr>
                        <m:t> − 1</m:t>
                      </m:r>
                    </m:oMath>
                  </m:oMathPara>
                </a14:m>
                <a:endParaRPr lang="en-AU" b="0" u="none" strike="noStrike" dirty="0">
                  <a:solidFill>
                    <a:srgbClr val="374151"/>
                  </a:solidFill>
                  <a:effectLst/>
                </a:endParaRPr>
              </a:p>
              <a:p>
                <a:pPr marL="0" indent="0">
                  <a:buNone/>
                </a:pPr>
                <a14:m>
                  <m:oMathPara xmlns:m="http://schemas.openxmlformats.org/officeDocument/2006/math">
                    <m:oMathParaPr>
                      <m:jc m:val="centerGroup"/>
                    </m:oMathParaPr>
                    <m:oMath xmlns:m="http://schemas.openxmlformats.org/officeDocument/2006/math">
                      <m:func>
                        <m:funcPr>
                          <m:ctrlPr>
                            <a:rPr lang="en-AU" b="0" i="1" u="none" strike="noStrike" dirty="0" smtClean="0">
                              <a:solidFill>
                                <a:srgbClr val="374151"/>
                              </a:solidFill>
                              <a:effectLst/>
                              <a:latin typeface="Cambria Math" panose="02040503050406030204" pitchFamily="18" charset="0"/>
                            </a:rPr>
                          </m:ctrlPr>
                        </m:funcPr>
                        <m:fName>
                          <m:sSub>
                            <m:sSubPr>
                              <m:ctrlPr>
                                <a:rPr lang="en-AU" b="0" i="1" u="none" strike="noStrike" dirty="0" smtClean="0">
                                  <a:solidFill>
                                    <a:srgbClr val="374151"/>
                                  </a:solidFill>
                                  <a:effectLst/>
                                  <a:latin typeface="Cambria Math" panose="02040503050406030204" pitchFamily="18" charset="0"/>
                                </a:rPr>
                              </m:ctrlPr>
                            </m:sSubPr>
                            <m:e>
                              <m:r>
                                <m:rPr>
                                  <m:sty m:val="p"/>
                                </m:rPr>
                                <a:rPr lang="en-AU" b="0" i="0" u="none" strike="noStrike" dirty="0" smtClean="0">
                                  <a:solidFill>
                                    <a:srgbClr val="374151"/>
                                  </a:solidFill>
                                  <a:effectLst/>
                                  <a:latin typeface="Cambria Math" panose="02040503050406030204" pitchFamily="18" charset="0"/>
                                </a:rPr>
                                <m:t>log</m:t>
                              </m:r>
                            </m:e>
                            <m:sub>
                              <m:r>
                                <a:rPr lang="en-AU" b="0" i="1" u="none" strike="noStrike" dirty="0" smtClean="0">
                                  <a:solidFill>
                                    <a:srgbClr val="374151"/>
                                  </a:solidFill>
                                  <a:effectLst/>
                                  <a:latin typeface="Cambria Math" panose="02040503050406030204" pitchFamily="18" charset="0"/>
                                </a:rPr>
                                <m:t>2</m:t>
                              </m:r>
                            </m:sub>
                          </m:sSub>
                        </m:fName>
                        <m:e>
                          <m:sSup>
                            <m:sSupPr>
                              <m:ctrlPr>
                                <a:rPr lang="en-AU" b="0" i="1" u="none" strike="noStrike" dirty="0" smtClean="0">
                                  <a:solidFill>
                                    <a:srgbClr val="374151"/>
                                  </a:solidFill>
                                  <a:effectLst/>
                                  <a:latin typeface="Cambria Math" panose="02040503050406030204" pitchFamily="18" charset="0"/>
                                </a:rPr>
                              </m:ctrlPr>
                            </m:sSupPr>
                            <m:e>
                              <m:r>
                                <a:rPr lang="en-AU" b="0" i="1" u="none" strike="noStrike" dirty="0" smtClean="0">
                                  <a:solidFill>
                                    <a:srgbClr val="374151"/>
                                  </a:solidFill>
                                  <a:effectLst/>
                                  <a:latin typeface="Cambria Math" panose="02040503050406030204" pitchFamily="18" charset="0"/>
                                </a:rPr>
                                <m:t>2</m:t>
                              </m:r>
                            </m:e>
                            <m:sup>
                              <m:r>
                                <a:rPr lang="en-AU" b="0" i="1" u="none" strike="noStrike" dirty="0" smtClean="0">
                                  <a:solidFill>
                                    <a:srgbClr val="374151"/>
                                  </a:solidFill>
                                  <a:effectLst/>
                                  <a:latin typeface="Cambria Math" panose="02040503050406030204" pitchFamily="18" charset="0"/>
                                </a:rPr>
                                <m:t>h</m:t>
                              </m:r>
                            </m:sup>
                          </m:sSup>
                        </m:e>
                      </m:func>
                      <m:r>
                        <a:rPr lang="en-AU" b="0" i="1" u="none" strike="noStrike" dirty="0" smtClean="0">
                          <a:solidFill>
                            <a:srgbClr val="374151"/>
                          </a:solidFill>
                          <a:effectLst/>
                          <a:latin typeface="Cambria Math" panose="02040503050406030204" pitchFamily="18" charset="0"/>
                        </a:rPr>
                        <m:t> ≤</m:t>
                      </m:r>
                      <m:func>
                        <m:funcPr>
                          <m:ctrlPr>
                            <a:rPr lang="en-AU" b="0" i="1" u="none" strike="noStrike" dirty="0" smtClean="0">
                              <a:solidFill>
                                <a:srgbClr val="374151"/>
                              </a:solidFill>
                              <a:effectLst/>
                              <a:latin typeface="Cambria Math" panose="02040503050406030204" pitchFamily="18" charset="0"/>
                            </a:rPr>
                          </m:ctrlPr>
                        </m:funcPr>
                        <m:fName>
                          <m:sSub>
                            <m:sSubPr>
                              <m:ctrlPr>
                                <a:rPr lang="en-AU" b="0" i="1" u="none" strike="noStrike" dirty="0" smtClean="0">
                                  <a:solidFill>
                                    <a:srgbClr val="374151"/>
                                  </a:solidFill>
                                  <a:effectLst/>
                                  <a:latin typeface="Cambria Math" panose="02040503050406030204" pitchFamily="18" charset="0"/>
                                </a:rPr>
                              </m:ctrlPr>
                            </m:sSubPr>
                            <m:e>
                              <m:r>
                                <m:rPr>
                                  <m:sty m:val="p"/>
                                </m:rPr>
                                <a:rPr lang="en-AU" b="0" i="0" u="none" strike="noStrike" dirty="0" smtClean="0">
                                  <a:solidFill>
                                    <a:srgbClr val="374151"/>
                                  </a:solidFill>
                                  <a:effectLst/>
                                  <a:latin typeface="Cambria Math" panose="02040503050406030204" pitchFamily="18" charset="0"/>
                                </a:rPr>
                                <m:t>log</m:t>
                              </m:r>
                            </m:e>
                            <m:sub>
                              <m:r>
                                <a:rPr lang="en-AU" b="0" i="1" u="none" strike="noStrike" dirty="0" smtClean="0">
                                  <a:solidFill>
                                    <a:srgbClr val="374151"/>
                                  </a:solidFill>
                                  <a:effectLst/>
                                  <a:latin typeface="Cambria Math" panose="02040503050406030204" pitchFamily="18" charset="0"/>
                                </a:rPr>
                                <m:t>2</m:t>
                              </m:r>
                            </m:sub>
                          </m:sSub>
                        </m:fName>
                        <m:e>
                          <m:r>
                            <a:rPr lang="en-AU" b="0" i="1" u="none" strike="noStrike" dirty="0" smtClean="0">
                              <a:solidFill>
                                <a:srgbClr val="374151"/>
                              </a:solidFill>
                              <a:effectLst/>
                              <a:latin typeface="Cambria Math" panose="02040503050406030204" pitchFamily="18" charset="0"/>
                            </a:rPr>
                            <m:t>𝑛</m:t>
                          </m:r>
                        </m:e>
                      </m:func>
                      <m:r>
                        <a:rPr lang="en-AU" b="0" i="1" u="none" strike="noStrike" dirty="0" smtClean="0">
                          <a:solidFill>
                            <a:srgbClr val="374151"/>
                          </a:solidFill>
                          <a:effectLst/>
                          <a:latin typeface="Cambria Math" panose="02040503050406030204" pitchFamily="18" charset="0"/>
                        </a:rPr>
                        <m:t> ≤</m:t>
                      </m:r>
                      <m:func>
                        <m:funcPr>
                          <m:ctrlPr>
                            <a:rPr lang="en-AU" b="0" i="1" u="none" strike="noStrike" dirty="0" smtClean="0">
                              <a:solidFill>
                                <a:srgbClr val="374151"/>
                              </a:solidFill>
                              <a:effectLst/>
                              <a:latin typeface="Cambria Math" panose="02040503050406030204" pitchFamily="18" charset="0"/>
                            </a:rPr>
                          </m:ctrlPr>
                        </m:funcPr>
                        <m:fName>
                          <m:sSub>
                            <m:sSubPr>
                              <m:ctrlPr>
                                <a:rPr lang="en-AU" b="0" i="1" u="none" strike="noStrike" dirty="0" smtClean="0">
                                  <a:solidFill>
                                    <a:srgbClr val="374151"/>
                                  </a:solidFill>
                                  <a:effectLst/>
                                  <a:latin typeface="Cambria Math" panose="02040503050406030204" pitchFamily="18" charset="0"/>
                                </a:rPr>
                              </m:ctrlPr>
                            </m:sSubPr>
                            <m:e>
                              <m:r>
                                <m:rPr>
                                  <m:sty m:val="p"/>
                                </m:rPr>
                                <a:rPr lang="en-AU" b="0" i="0" u="none" strike="noStrike" dirty="0" smtClean="0">
                                  <a:solidFill>
                                    <a:srgbClr val="374151"/>
                                  </a:solidFill>
                                  <a:effectLst/>
                                  <a:latin typeface="Cambria Math" panose="02040503050406030204" pitchFamily="18" charset="0"/>
                                </a:rPr>
                                <m:t>log</m:t>
                              </m:r>
                            </m:e>
                            <m:sub>
                              <m:r>
                                <a:rPr lang="en-AU" b="0" i="1" u="none" strike="noStrike" dirty="0" smtClean="0">
                                  <a:solidFill>
                                    <a:srgbClr val="374151"/>
                                  </a:solidFill>
                                  <a:effectLst/>
                                  <a:latin typeface="Cambria Math" panose="02040503050406030204" pitchFamily="18" charset="0"/>
                                </a:rPr>
                                <m:t>2</m:t>
                              </m:r>
                            </m:sub>
                          </m:sSub>
                        </m:fName>
                        <m:e>
                          <m:d>
                            <m:dPr>
                              <m:ctrlPr>
                                <a:rPr lang="en-AU" b="0" i="1" u="none" strike="noStrike" dirty="0" smtClean="0">
                                  <a:solidFill>
                                    <a:srgbClr val="374151"/>
                                  </a:solidFill>
                                  <a:effectLst/>
                                  <a:latin typeface="Cambria Math" panose="02040503050406030204" pitchFamily="18" charset="0"/>
                                </a:rPr>
                              </m:ctrlPr>
                            </m:dPr>
                            <m:e>
                              <m:sSup>
                                <m:sSupPr>
                                  <m:ctrlPr>
                                    <a:rPr lang="en-AU" i="1" dirty="0">
                                      <a:solidFill>
                                        <a:srgbClr val="374151"/>
                                      </a:solidFill>
                                      <a:latin typeface="Cambria Math" panose="02040503050406030204" pitchFamily="18" charset="0"/>
                                    </a:rPr>
                                  </m:ctrlPr>
                                </m:sSupPr>
                                <m:e>
                                  <m:r>
                                    <a:rPr lang="en-AU" i="1" dirty="0">
                                      <a:solidFill>
                                        <a:srgbClr val="374151"/>
                                      </a:solidFill>
                                      <a:latin typeface="Cambria Math" panose="02040503050406030204" pitchFamily="18" charset="0"/>
                                    </a:rPr>
                                    <m:t>2</m:t>
                                  </m:r>
                                </m:e>
                                <m:sup>
                                  <m:r>
                                    <a:rPr lang="en-AU" i="1" dirty="0">
                                      <a:solidFill>
                                        <a:srgbClr val="374151"/>
                                      </a:solidFill>
                                      <a:latin typeface="Cambria Math" panose="02040503050406030204" pitchFamily="18" charset="0"/>
                                    </a:rPr>
                                    <m:t>h</m:t>
                                  </m:r>
                                  <m:r>
                                    <a:rPr lang="en-AU" i="1" dirty="0">
                                      <a:solidFill>
                                        <a:srgbClr val="374151"/>
                                      </a:solidFill>
                                      <a:latin typeface="Cambria Math" panose="02040503050406030204" pitchFamily="18" charset="0"/>
                                    </a:rPr>
                                    <m:t>+1</m:t>
                                  </m:r>
                                </m:sup>
                              </m:sSup>
                              <m:r>
                                <a:rPr lang="en-AU" b="0" i="1" dirty="0" smtClean="0">
                                  <a:solidFill>
                                    <a:srgbClr val="374151"/>
                                  </a:solidFill>
                                  <a:latin typeface="Cambria Math" panose="02040503050406030204" pitchFamily="18" charset="0"/>
                                </a:rPr>
                                <m:t>−1</m:t>
                              </m:r>
                            </m:e>
                          </m:d>
                          <m:r>
                            <a:rPr lang="en-AU" b="0" i="1" dirty="0" smtClean="0">
                              <a:solidFill>
                                <a:srgbClr val="374151"/>
                              </a:solidFill>
                              <a:latin typeface="Cambria Math" panose="02040503050406030204" pitchFamily="18" charset="0"/>
                            </a:rPr>
                            <m:t>&lt;</m:t>
                          </m:r>
                        </m:e>
                      </m:func>
                      <m:func>
                        <m:funcPr>
                          <m:ctrlPr>
                            <a:rPr lang="en-AU" i="1" dirty="0" smtClean="0">
                              <a:solidFill>
                                <a:srgbClr val="374151"/>
                              </a:solidFill>
                              <a:latin typeface="Cambria Math" panose="02040503050406030204" pitchFamily="18" charset="0"/>
                            </a:rPr>
                          </m:ctrlPr>
                        </m:funcPr>
                        <m:fName>
                          <m:sSub>
                            <m:sSubPr>
                              <m:ctrlPr>
                                <a:rPr lang="en-AU" i="1" dirty="0">
                                  <a:solidFill>
                                    <a:srgbClr val="374151"/>
                                  </a:solidFill>
                                  <a:latin typeface="Cambria Math" panose="02040503050406030204" pitchFamily="18" charset="0"/>
                                </a:rPr>
                              </m:ctrlPr>
                            </m:sSubPr>
                            <m:e>
                              <m:r>
                                <m:rPr>
                                  <m:sty m:val="p"/>
                                </m:rPr>
                                <a:rPr lang="en-AU" dirty="0">
                                  <a:solidFill>
                                    <a:srgbClr val="374151"/>
                                  </a:solidFill>
                                  <a:latin typeface="Cambria Math" panose="02040503050406030204" pitchFamily="18" charset="0"/>
                                </a:rPr>
                                <m:t>log</m:t>
                              </m:r>
                            </m:e>
                            <m:sub>
                              <m:r>
                                <a:rPr lang="en-AU" i="1" dirty="0">
                                  <a:solidFill>
                                    <a:srgbClr val="374151"/>
                                  </a:solidFill>
                                  <a:latin typeface="Cambria Math" panose="02040503050406030204" pitchFamily="18" charset="0"/>
                                </a:rPr>
                                <m:t>2</m:t>
                              </m:r>
                            </m:sub>
                          </m:sSub>
                        </m:fName>
                        <m:e>
                          <m:sSup>
                            <m:sSupPr>
                              <m:ctrlPr>
                                <a:rPr lang="en-AU" b="0" i="1" dirty="0" smtClean="0">
                                  <a:solidFill>
                                    <a:srgbClr val="374151"/>
                                  </a:solidFill>
                                  <a:latin typeface="Cambria Math" panose="02040503050406030204" pitchFamily="18" charset="0"/>
                                </a:rPr>
                              </m:ctrlPr>
                            </m:sSupPr>
                            <m:e>
                              <m:r>
                                <a:rPr lang="en-AU" b="0" i="1" dirty="0" smtClean="0">
                                  <a:solidFill>
                                    <a:srgbClr val="374151"/>
                                  </a:solidFill>
                                  <a:latin typeface="Cambria Math" panose="02040503050406030204" pitchFamily="18" charset="0"/>
                                </a:rPr>
                                <m:t>2</m:t>
                              </m:r>
                            </m:e>
                            <m:sup>
                              <m:r>
                                <a:rPr lang="en-AU" b="0" i="1" dirty="0" smtClean="0">
                                  <a:solidFill>
                                    <a:srgbClr val="374151"/>
                                  </a:solidFill>
                                  <a:latin typeface="Cambria Math" panose="02040503050406030204" pitchFamily="18" charset="0"/>
                                </a:rPr>
                                <m:t>h</m:t>
                              </m:r>
                              <m:r>
                                <a:rPr lang="en-AU" b="0" i="1" dirty="0" smtClean="0">
                                  <a:solidFill>
                                    <a:srgbClr val="374151"/>
                                  </a:solidFill>
                                  <a:latin typeface="Cambria Math" panose="02040503050406030204" pitchFamily="18" charset="0"/>
                                </a:rPr>
                                <m:t>+1</m:t>
                              </m:r>
                            </m:sup>
                          </m:sSup>
                        </m:e>
                      </m:func>
                    </m:oMath>
                  </m:oMathPara>
                </a14:m>
                <a:endParaRPr lang="en-AU" dirty="0">
                  <a:solidFill>
                    <a:srgbClr val="374151"/>
                  </a:solidFill>
                </a:endParaRP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h</m:t>
                      </m:r>
                      <m:r>
                        <a:rPr lang="en-AU" b="0" i="1" smtClean="0">
                          <a:latin typeface="Cambria Math" panose="02040503050406030204" pitchFamily="18" charset="0"/>
                        </a:rPr>
                        <m:t>≤</m:t>
                      </m:r>
                      <m:func>
                        <m:funcPr>
                          <m:ctrlPr>
                            <a:rPr lang="en-AU" b="0" i="1" smtClean="0">
                              <a:latin typeface="Cambria Math" panose="02040503050406030204" pitchFamily="18" charset="0"/>
                            </a:rPr>
                          </m:ctrlPr>
                        </m:funcPr>
                        <m:fName>
                          <m:sSub>
                            <m:sSubPr>
                              <m:ctrlPr>
                                <a:rPr lang="en-AU" b="0" i="1" smtClean="0">
                                  <a:latin typeface="Cambria Math" panose="02040503050406030204" pitchFamily="18" charset="0"/>
                                </a:rPr>
                              </m:ctrlPr>
                            </m:sSubPr>
                            <m:e>
                              <m:r>
                                <m:rPr>
                                  <m:sty m:val="p"/>
                                </m:rPr>
                                <a:rPr lang="en-AU" b="0" i="0" smtClean="0">
                                  <a:latin typeface="Cambria Math" panose="02040503050406030204" pitchFamily="18" charset="0"/>
                                </a:rPr>
                                <m:t>log</m:t>
                              </m:r>
                            </m:e>
                            <m:sub>
                              <m:r>
                                <a:rPr lang="en-AU" b="0" i="1" smtClean="0">
                                  <a:latin typeface="Cambria Math" panose="02040503050406030204" pitchFamily="18" charset="0"/>
                                </a:rPr>
                                <m:t>2</m:t>
                              </m:r>
                            </m:sub>
                          </m:sSub>
                        </m:fName>
                        <m:e>
                          <m:r>
                            <a:rPr lang="en-AU" b="0" i="1" smtClean="0">
                              <a:latin typeface="Cambria Math" panose="02040503050406030204" pitchFamily="18" charset="0"/>
                            </a:rPr>
                            <m:t>𝑛</m:t>
                          </m:r>
                        </m:e>
                      </m:func>
                      <m:r>
                        <a:rPr lang="en-AU" b="0" i="1" smtClean="0">
                          <a:latin typeface="Cambria Math" panose="02040503050406030204" pitchFamily="18" charset="0"/>
                        </a:rPr>
                        <m:t>&lt;</m:t>
                      </m:r>
                      <m:r>
                        <a:rPr lang="en-AU" b="0" i="1" smtClean="0">
                          <a:latin typeface="Cambria Math" panose="02040503050406030204" pitchFamily="18" charset="0"/>
                        </a:rPr>
                        <m:t>h</m:t>
                      </m:r>
                      <m:r>
                        <a:rPr lang="en-AU" b="0" i="1" smtClean="0">
                          <a:latin typeface="Cambria Math" panose="02040503050406030204" pitchFamily="18" charset="0"/>
                        </a:rPr>
                        <m:t>+1</m:t>
                      </m:r>
                    </m:oMath>
                  </m:oMathPara>
                </a14:m>
                <a:endParaRPr lang="en-AU" b="0" dirty="0"/>
              </a:p>
              <a:p>
                <a:pPr>
                  <a:buFont typeface="Symbol" pitchFamily="2" charset="2"/>
                  <a:buChar char="Þ"/>
                </a:pPr>
                <a:r>
                  <a:rPr lang="en-AU" b="0" dirty="0"/>
                  <a:t> </a:t>
                </a:r>
                <a14:m>
                  <m:oMath xmlns:m="http://schemas.openxmlformats.org/officeDocument/2006/math">
                    <m:r>
                      <a:rPr lang="en-AU" b="0" i="1" smtClean="0">
                        <a:latin typeface="Cambria Math" panose="02040503050406030204" pitchFamily="18" charset="0"/>
                      </a:rPr>
                      <m:t>h</m:t>
                    </m:r>
                    <m:r>
                      <a:rPr lang="en-AU" b="0" i="1" smtClean="0">
                        <a:latin typeface="Cambria Math" panose="02040503050406030204" pitchFamily="18" charset="0"/>
                      </a:rPr>
                      <m:t>=[</m:t>
                    </m:r>
                    <m:func>
                      <m:funcPr>
                        <m:ctrlPr>
                          <a:rPr lang="en-AU" b="0" i="1" smtClean="0">
                            <a:latin typeface="Cambria Math" panose="02040503050406030204" pitchFamily="18" charset="0"/>
                          </a:rPr>
                        </m:ctrlPr>
                      </m:funcPr>
                      <m:fName>
                        <m:sSub>
                          <m:sSubPr>
                            <m:ctrlPr>
                              <a:rPr lang="en-AU" b="0" i="1" smtClean="0">
                                <a:latin typeface="Cambria Math" panose="02040503050406030204" pitchFamily="18" charset="0"/>
                              </a:rPr>
                            </m:ctrlPr>
                          </m:sSubPr>
                          <m:e>
                            <m:r>
                              <m:rPr>
                                <m:sty m:val="p"/>
                              </m:rPr>
                              <a:rPr lang="en-AU" b="0" i="0" smtClean="0">
                                <a:latin typeface="Cambria Math" panose="02040503050406030204" pitchFamily="18" charset="0"/>
                              </a:rPr>
                              <m:t>log</m:t>
                            </m:r>
                          </m:e>
                          <m:sub>
                            <m:r>
                              <a:rPr lang="en-AU" b="0" i="1" smtClean="0">
                                <a:latin typeface="Cambria Math" panose="02040503050406030204" pitchFamily="18" charset="0"/>
                              </a:rPr>
                              <m:t>2</m:t>
                            </m:r>
                          </m:sub>
                        </m:sSub>
                      </m:fName>
                      <m:e>
                        <m:r>
                          <a:rPr lang="en-AU" b="0" i="1" smtClean="0">
                            <a:latin typeface="Cambria Math" panose="02040503050406030204" pitchFamily="18" charset="0"/>
                          </a:rPr>
                          <m:t>𝑛</m:t>
                        </m:r>
                      </m:e>
                    </m:func>
                    <m:r>
                      <a:rPr lang="en-AU" b="0" i="1" smtClean="0">
                        <a:latin typeface="Cambria Math" panose="02040503050406030204" pitchFamily="18" charset="0"/>
                      </a:rPr>
                      <m:t>]</m:t>
                    </m:r>
                  </m:oMath>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2156"/>
                </a:stretch>
              </a:blipFill>
            </p:spPr>
            <p:txBody>
              <a:bodyPr/>
              <a:lstStyle/>
              <a:p>
                <a:r>
                  <a:rPr lang="en-US">
                    <a:noFill/>
                  </a:rPr>
                  <a:t> </a:t>
                </a:r>
              </a:p>
            </p:txBody>
          </p:sp>
        </mc:Fallback>
      </mc:AlternateContent>
    </p:spTree>
    <p:extLst>
      <p:ext uri="{BB962C8B-B14F-4D97-AF65-F5344CB8AC3E}">
        <p14:creationId xmlns:p14="http://schemas.microsoft.com/office/powerpoint/2010/main" val="2561798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410140"/>
            <a:ext cx="10515600" cy="1325563"/>
          </a:xfrm>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3165389" cy="4703763"/>
          </a:xfrm>
        </p:spPr>
        <p:txBody>
          <a:bodyPr>
            <a:normAutofit/>
          </a:bodyPr>
          <a:lstStyle/>
          <a:p>
            <a:pPr marL="0" indent="0">
              <a:buNone/>
            </a:pPr>
            <a:r>
              <a:rPr lang="en-US" b="1" dirty="0"/>
              <a:t>Outline an algorithm for checking whether an array H[1..n] is a heap and determine its time efficiency.</a:t>
            </a:r>
          </a:p>
          <a:p>
            <a:pPr marL="0" indent="0">
              <a:buNone/>
            </a:pPr>
            <a:endParaRPr lang="en-US" b="1" dirty="0"/>
          </a:p>
        </p:txBody>
      </p:sp>
      <p:sp>
        <p:nvSpPr>
          <p:cNvPr id="5" name="TextBox 4">
            <a:extLst>
              <a:ext uri="{FF2B5EF4-FFF2-40B4-BE49-F238E27FC236}">
                <a16:creationId xmlns:a16="http://schemas.microsoft.com/office/drawing/2014/main" id="{338ABC14-C60D-0E8D-0718-32E3D58806EB}"/>
              </a:ext>
            </a:extLst>
          </p:cNvPr>
          <p:cNvSpPr txBox="1"/>
          <p:nvPr/>
        </p:nvSpPr>
        <p:spPr>
          <a:xfrm>
            <a:off x="4539050" y="-101106"/>
            <a:ext cx="7298725" cy="710963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is_max_heap</a:t>
            </a:r>
            <a:r>
              <a:rPr lang="en-US" sz="2400" dirty="0">
                <a:latin typeface="Times New Roman" panose="02020603050405020304" pitchFamily="18" charset="0"/>
                <a:cs typeface="Times New Roman" panose="02020603050405020304" pitchFamily="18" charset="0"/>
              </a:rPr>
              <a:t>(H):</a:t>
            </a:r>
          </a:p>
          <a:p>
            <a:r>
              <a:rPr lang="en-US" sz="2400" dirty="0">
                <a:latin typeface="Times New Roman" panose="02020603050405020304" pitchFamily="18" charset="0"/>
                <a:cs typeface="Times New Roman" panose="02020603050405020304" pitchFamily="18" charset="0"/>
              </a:rPr>
              <a:t>    n = </a:t>
            </a:r>
            <a:r>
              <a:rPr lang="en-US" sz="2400" dirty="0" err="1">
                <a:latin typeface="Times New Roman" panose="02020603050405020304" pitchFamily="18" charset="0"/>
                <a:cs typeface="Times New Roman" panose="02020603050405020304" pitchFamily="18" charset="0"/>
              </a:rPr>
              <a:t>len</a:t>
            </a:r>
            <a:r>
              <a:rPr lang="en-US" sz="2400" dirty="0">
                <a:latin typeface="Times New Roman" panose="02020603050405020304" pitchFamily="18" charset="0"/>
                <a:cs typeface="Times New Roman" panose="02020603050405020304" pitchFamily="18" charset="0"/>
              </a:rPr>
              <a:t>(H) - 1  # The number of nodes in the heap (excluding the first element, H[0])</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Iterate through the parent nodes</a:t>
            </a:r>
          </a:p>
          <a:p>
            <a:r>
              <a:rPr lang="en-US" sz="2400" dirty="0">
                <a:latin typeface="Times New Roman" panose="02020603050405020304" pitchFamily="18" charset="0"/>
                <a:cs typeface="Times New Roman" panose="02020603050405020304" pitchFamily="18" charset="0"/>
              </a:rPr>
              <a:t>    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in range(1, n//2 + 1):</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left_child</a:t>
            </a:r>
            <a:r>
              <a:rPr lang="en-US" sz="2400" dirty="0">
                <a:latin typeface="Times New Roman" panose="02020603050405020304" pitchFamily="18" charset="0"/>
                <a:cs typeface="Times New Roman" panose="02020603050405020304" pitchFamily="18" charset="0"/>
              </a:rPr>
              <a:t> = 2 * </a:t>
            </a:r>
            <a:r>
              <a:rPr lang="en-US" sz="2400" dirty="0" err="1">
                <a:latin typeface="Times New Roman" panose="02020603050405020304" pitchFamily="18" charset="0"/>
                <a:cs typeface="Times New Roman" panose="02020603050405020304" pitchFamily="18" charset="0"/>
              </a:rPr>
              <a:t>i</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right_child</a:t>
            </a:r>
            <a:r>
              <a:rPr lang="en-US" sz="2400" dirty="0">
                <a:latin typeface="Times New Roman" panose="02020603050405020304" pitchFamily="18" charset="0"/>
                <a:cs typeface="Times New Roman" panose="02020603050405020304" pitchFamily="18" charset="0"/>
              </a:rPr>
              <a:t> = 2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+ 1</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Check if the parent node follows the max-heap property with respect to its child nodes</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left_child</a:t>
            </a:r>
            <a:r>
              <a:rPr lang="en-US" sz="2400" dirty="0">
                <a:latin typeface="Times New Roman" panose="02020603050405020304" pitchFamily="18" charset="0"/>
                <a:cs typeface="Times New Roman" panose="02020603050405020304" pitchFamily="18" charset="0"/>
              </a:rPr>
              <a:t> &lt;= n and H[</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&lt; H[</a:t>
            </a:r>
            <a:r>
              <a:rPr lang="en-US" sz="2400" dirty="0" err="1">
                <a:latin typeface="Times New Roman" panose="02020603050405020304" pitchFamily="18" charset="0"/>
                <a:cs typeface="Times New Roman" panose="02020603050405020304" pitchFamily="18" charset="0"/>
              </a:rPr>
              <a:t>left_child</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False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right_child</a:t>
            </a:r>
            <a:r>
              <a:rPr lang="en-US" sz="2400" dirty="0">
                <a:latin typeface="Times New Roman" panose="02020603050405020304" pitchFamily="18" charset="0"/>
                <a:cs typeface="Times New Roman" panose="02020603050405020304" pitchFamily="18" charset="0"/>
              </a:rPr>
              <a:t> &lt;= n and H[</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&lt; H[</a:t>
            </a:r>
            <a:r>
              <a:rPr lang="en-US" sz="2400" dirty="0" err="1">
                <a:latin typeface="Times New Roman" panose="02020603050405020304" pitchFamily="18" charset="0"/>
                <a:cs typeface="Times New Roman" panose="02020603050405020304" pitchFamily="18" charset="0"/>
              </a:rPr>
              <a:t>right_child</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False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If all parent nodes follow the max-heap property, the array is a max-heap</a:t>
            </a:r>
          </a:p>
          <a:p>
            <a:r>
              <a:rPr lang="en-US" sz="2400" dirty="0">
                <a:latin typeface="Times New Roman" panose="02020603050405020304" pitchFamily="18" charset="0"/>
                <a:cs typeface="Times New Roman" panose="02020603050405020304" pitchFamily="18" charset="0"/>
              </a:rPr>
              <a:t>    return True</a:t>
            </a:r>
          </a:p>
        </p:txBody>
      </p:sp>
    </p:spTree>
    <p:extLst>
      <p:ext uri="{BB962C8B-B14F-4D97-AF65-F5344CB8AC3E}">
        <p14:creationId xmlns:p14="http://schemas.microsoft.com/office/powerpoint/2010/main" val="695601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410140"/>
            <a:ext cx="10515600" cy="1325563"/>
          </a:xfrm>
        </p:spPr>
        <p:txBody>
          <a:bodyPr/>
          <a:lstStyle/>
          <a:p>
            <a:r>
              <a:rPr lang="en-US" dirty="0"/>
              <a:t>Problem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Sort the following lists by heapsort by using the array representation of heaps. </a:t>
            </a:r>
          </a:p>
          <a:p>
            <a:pPr lvl="1"/>
            <a:r>
              <a:rPr lang="en-US" dirty="0"/>
              <a:t>1, 2, 3, 4, 5 (in increasing order) </a:t>
            </a:r>
          </a:p>
          <a:p>
            <a:pPr lvl="1"/>
            <a:r>
              <a:rPr lang="en-US" dirty="0"/>
              <a:t>5, 4, 3, 2, 1 (in increasing order) </a:t>
            </a:r>
          </a:p>
          <a:p>
            <a:pPr lvl="1"/>
            <a:r>
              <a:rPr lang="en-US" dirty="0"/>
              <a:t>S, O, R, T, I, N, G (in alphabetical order)</a:t>
            </a:r>
          </a:p>
          <a:p>
            <a:r>
              <a:rPr lang="en-US" dirty="0"/>
              <a:t>Is heapsort a stable sorting algorithm?</a:t>
            </a:r>
          </a:p>
        </p:txBody>
      </p:sp>
    </p:spTree>
    <p:extLst>
      <p:ext uri="{BB962C8B-B14F-4D97-AF65-F5344CB8AC3E}">
        <p14:creationId xmlns:p14="http://schemas.microsoft.com/office/powerpoint/2010/main" val="1277758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410140"/>
            <a:ext cx="10515600" cy="1325563"/>
          </a:xfrm>
        </p:spPr>
        <p:txBody>
          <a:bodyPr/>
          <a:lstStyle/>
          <a:p>
            <a:r>
              <a:rPr lang="en-US" dirty="0"/>
              <a:t>Problem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Sort the following lists by heapsort by using the array representation of heaps. </a:t>
            </a:r>
          </a:p>
          <a:p>
            <a:pPr lvl="1"/>
            <a:r>
              <a:rPr lang="en-US" b="1" dirty="0"/>
              <a:t>1, 2, 3, 4, 5 (in increasing order) </a:t>
            </a:r>
          </a:p>
          <a:p>
            <a:pPr lvl="1"/>
            <a:r>
              <a:rPr lang="en-US" b="1" dirty="0"/>
              <a:t>5, 4, 3, 2, 1 (in increasing order) </a:t>
            </a:r>
          </a:p>
          <a:p>
            <a:pPr lvl="1"/>
            <a:r>
              <a:rPr lang="en-US" b="1" dirty="0"/>
              <a:t>S, O, R, T, I, N, G (in alphabetical order)</a:t>
            </a:r>
          </a:p>
          <a:p>
            <a:pPr marL="0" indent="0">
              <a:buNone/>
            </a:pPr>
            <a:r>
              <a:rPr lang="en-US" dirty="0"/>
              <a:t>https://</a:t>
            </a:r>
            <a:r>
              <a:rPr lang="en-US" dirty="0" err="1"/>
              <a:t>www.cs.usfca.edu</a:t>
            </a:r>
            <a:r>
              <a:rPr lang="en-US" dirty="0"/>
              <a:t>/~</a:t>
            </a:r>
            <a:r>
              <a:rPr lang="en-US" dirty="0" err="1"/>
              <a:t>galles</a:t>
            </a:r>
            <a:r>
              <a:rPr lang="en-US" dirty="0"/>
              <a:t>/visualization/</a:t>
            </a:r>
            <a:r>
              <a:rPr lang="en-US" dirty="0" err="1"/>
              <a:t>HeapSort.html</a:t>
            </a:r>
            <a:endParaRPr lang="en-US" dirty="0"/>
          </a:p>
        </p:txBody>
      </p:sp>
    </p:spTree>
    <p:extLst>
      <p:ext uri="{BB962C8B-B14F-4D97-AF65-F5344CB8AC3E}">
        <p14:creationId xmlns:p14="http://schemas.microsoft.com/office/powerpoint/2010/main" val="1312259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410140"/>
            <a:ext cx="10515600" cy="1325563"/>
          </a:xfrm>
        </p:spPr>
        <p:txBody>
          <a:bodyPr/>
          <a:lstStyle/>
          <a:p>
            <a:r>
              <a:rPr lang="en-US" dirty="0"/>
              <a:t>Problem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heapsort a stable sorting algorithm?</a:t>
            </a:r>
          </a:p>
          <a:p>
            <a:r>
              <a:rPr lang="en-US" b="1" dirty="0"/>
              <a:t>No</a:t>
            </a:r>
          </a:p>
          <a:p>
            <a:pPr algn="l" fontAlgn="base"/>
            <a:r>
              <a:rPr lang="en-AU" b="1" i="0" u="none" strike="noStrike" dirty="0">
                <a:solidFill>
                  <a:srgbClr val="232629"/>
                </a:solidFill>
                <a:effectLst/>
              </a:rPr>
              <a:t>Example:</a:t>
            </a:r>
          </a:p>
          <a:p>
            <a:pPr lvl="1" fontAlgn="base"/>
            <a:r>
              <a:rPr lang="en-AU" b="0" i="0" u="none" strike="noStrike" dirty="0">
                <a:solidFill>
                  <a:srgbClr val="232629"/>
                </a:solidFill>
                <a:effectLst/>
              </a:rPr>
              <a:t>Consider array 21 </a:t>
            </a:r>
            <a:r>
              <a:rPr lang="en-AU" b="1" i="0" u="none" strike="noStrike" dirty="0">
                <a:solidFill>
                  <a:srgbClr val="232629"/>
                </a:solidFill>
                <a:effectLst/>
              </a:rPr>
              <a:t>20a 20b</a:t>
            </a:r>
            <a:r>
              <a:rPr lang="en-AU" b="0" i="0" u="none" strike="noStrike" dirty="0">
                <a:solidFill>
                  <a:srgbClr val="232629"/>
                </a:solidFill>
                <a:effectLst/>
              </a:rPr>
              <a:t> 12 11 8 7 (already in max-heap format)</a:t>
            </a:r>
          </a:p>
          <a:p>
            <a:pPr lvl="1" fontAlgn="base"/>
            <a:r>
              <a:rPr lang="en-AU" dirty="0">
                <a:solidFill>
                  <a:srgbClr val="232629"/>
                </a:solidFill>
              </a:rPr>
              <a:t>H</a:t>
            </a:r>
            <a:r>
              <a:rPr lang="en-AU" b="0" i="0" u="none" strike="noStrike" dirty="0">
                <a:solidFill>
                  <a:srgbClr val="232629"/>
                </a:solidFill>
                <a:effectLst/>
              </a:rPr>
              <a:t>eapsort first 21 is removed and placed in the last index</a:t>
            </a:r>
          </a:p>
          <a:p>
            <a:pPr lvl="1" fontAlgn="base"/>
            <a:r>
              <a:rPr lang="en-AU" b="0" i="0" u="none" strike="noStrike" dirty="0">
                <a:solidFill>
                  <a:srgbClr val="232629"/>
                </a:solidFill>
                <a:effectLst/>
              </a:rPr>
              <a:t>20a is removed and placed in last but one index</a:t>
            </a:r>
          </a:p>
          <a:p>
            <a:pPr lvl="1" fontAlgn="base"/>
            <a:r>
              <a:rPr lang="en-AU" b="0" i="0" u="none" strike="noStrike" dirty="0">
                <a:solidFill>
                  <a:srgbClr val="232629"/>
                </a:solidFill>
                <a:effectLst/>
              </a:rPr>
              <a:t>20b in the last but two index so after heap sort the array looks like</a:t>
            </a:r>
          </a:p>
          <a:p>
            <a:pPr lvl="1" fontAlgn="base"/>
            <a:r>
              <a:rPr lang="en-AU" b="0" i="0" u="none" strike="noStrike" dirty="0">
                <a:solidFill>
                  <a:srgbClr val="232629"/>
                </a:solidFill>
                <a:effectLst/>
              </a:rPr>
              <a:t>Final sequence: 7 8 11 12 </a:t>
            </a:r>
            <a:r>
              <a:rPr lang="en-AU" b="1" i="0" u="none" strike="noStrike" dirty="0">
                <a:solidFill>
                  <a:srgbClr val="232629"/>
                </a:solidFill>
                <a:effectLst/>
              </a:rPr>
              <a:t>20b 20a</a:t>
            </a:r>
            <a:r>
              <a:rPr lang="en-AU" b="0" i="0" u="none" strike="noStrike" dirty="0">
                <a:solidFill>
                  <a:srgbClr val="232629"/>
                </a:solidFill>
                <a:effectLst/>
              </a:rPr>
              <a:t> 21.</a:t>
            </a:r>
          </a:p>
          <a:p>
            <a:pPr marL="457200" lvl="1" indent="0" fontAlgn="base">
              <a:buNone/>
            </a:pPr>
            <a:endParaRPr lang="en-AU" b="0" i="0" u="none" strike="noStrike" dirty="0">
              <a:solidFill>
                <a:srgbClr val="232629"/>
              </a:solidFill>
              <a:effectLst/>
            </a:endParaRPr>
          </a:p>
          <a:p>
            <a:endParaRPr lang="en-US" b="1" dirty="0"/>
          </a:p>
        </p:txBody>
      </p:sp>
    </p:spTree>
    <p:extLst>
      <p:ext uri="{BB962C8B-B14F-4D97-AF65-F5344CB8AC3E}">
        <p14:creationId xmlns:p14="http://schemas.microsoft.com/office/powerpoint/2010/main" val="1593670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Apply this algorithm to sorting the list 60, 35, 81, 98, 14, 47</a:t>
            </a:r>
          </a:p>
        </p:txBody>
      </p:sp>
      <p:graphicFrame>
        <p:nvGraphicFramePr>
          <p:cNvPr id="5" name="Table 4">
            <a:extLst>
              <a:ext uri="{FF2B5EF4-FFF2-40B4-BE49-F238E27FC236}">
                <a16:creationId xmlns:a16="http://schemas.microsoft.com/office/drawing/2014/main" id="{6ED96260-A319-3F65-61FF-74DC83C08924}"/>
              </a:ext>
            </a:extLst>
          </p:cNvPr>
          <p:cNvGraphicFramePr>
            <a:graphicFrameLocks noGrp="1"/>
          </p:cNvGraphicFramePr>
          <p:nvPr/>
        </p:nvGraphicFramePr>
        <p:xfrm>
          <a:off x="1973133" y="3325350"/>
          <a:ext cx="3159150"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60</a:t>
                      </a:r>
                    </a:p>
                  </a:txBody>
                  <a:tcPr anchor="ct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35</a:t>
                      </a:r>
                    </a:p>
                  </a:txBody>
                  <a:tcPr anchor="ctr">
                    <a:solidFill>
                      <a:schemeClr val="accent6">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81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47</a:t>
                      </a:r>
                    </a:p>
                  </a:txBody>
                  <a:tcPr anchor="ctr"/>
                </a:tc>
                <a:extLst>
                  <a:ext uri="{0D108BD9-81ED-4DB2-BD59-A6C34878D82A}">
                    <a16:rowId xmlns:a16="http://schemas.microsoft.com/office/drawing/2014/main" val="194228830"/>
                  </a:ext>
                </a:extLst>
              </a:tr>
            </a:tbl>
          </a:graphicData>
        </a:graphic>
      </p:graphicFrame>
      <p:sp>
        <p:nvSpPr>
          <p:cNvPr id="12" name="TextBox 11">
            <a:extLst>
              <a:ext uri="{FF2B5EF4-FFF2-40B4-BE49-F238E27FC236}">
                <a16:creationId xmlns:a16="http://schemas.microsoft.com/office/drawing/2014/main" id="{BFAE08AD-1E3D-026D-3438-67B1339A3EFC}"/>
              </a:ext>
            </a:extLst>
          </p:cNvPr>
          <p:cNvSpPr txBox="1"/>
          <p:nvPr/>
        </p:nvSpPr>
        <p:spPr>
          <a:xfrm>
            <a:off x="1883811" y="2102028"/>
            <a:ext cx="99738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1</a:t>
            </a:r>
            <a:endParaRPr lang="en-US"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65ED3CAC-B02C-7E24-475D-08B89F975424}"/>
              </a:ext>
            </a:extLst>
          </p:cNvPr>
          <p:cNvSpPr txBox="1"/>
          <p:nvPr/>
        </p:nvSpPr>
        <p:spPr>
          <a:xfrm>
            <a:off x="1836136" y="3935320"/>
            <a:ext cx="781368"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=0</a:t>
            </a:r>
          </a:p>
        </p:txBody>
      </p:sp>
      <p:graphicFrame>
        <p:nvGraphicFramePr>
          <p:cNvPr id="17" name="Table 16">
            <a:extLst>
              <a:ext uri="{FF2B5EF4-FFF2-40B4-BE49-F238E27FC236}">
                <a16:creationId xmlns:a16="http://schemas.microsoft.com/office/drawing/2014/main" id="{BFC3125F-37FB-45DE-80EA-7BDC36E923FA}"/>
              </a:ext>
            </a:extLst>
          </p:cNvPr>
          <p:cNvGraphicFramePr>
            <a:graphicFrameLocks noGrp="1"/>
          </p:cNvGraphicFramePr>
          <p:nvPr/>
        </p:nvGraphicFramePr>
        <p:xfrm>
          <a:off x="1973133" y="2614395"/>
          <a:ext cx="3159150"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a:t>
                      </a:r>
                    </a:p>
                  </a:txBody>
                  <a:tcPr anchor="ctr">
                    <a:solidFill>
                      <a:srgbClr val="FFC000"/>
                    </a:solidFill>
                  </a:tcP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194228830"/>
                  </a:ext>
                </a:extLst>
              </a:tr>
            </a:tbl>
          </a:graphicData>
        </a:graphic>
      </p:graphicFrame>
      <p:sp>
        <p:nvSpPr>
          <p:cNvPr id="18" name="TextBox 17">
            <a:extLst>
              <a:ext uri="{FF2B5EF4-FFF2-40B4-BE49-F238E27FC236}">
                <a16:creationId xmlns:a16="http://schemas.microsoft.com/office/drawing/2014/main" id="{B81D4E67-1CA4-1EEA-99D5-A5F64FA077B2}"/>
              </a:ext>
            </a:extLst>
          </p:cNvPr>
          <p:cNvSpPr txBox="1"/>
          <p:nvPr/>
        </p:nvSpPr>
        <p:spPr>
          <a:xfrm>
            <a:off x="2382506" y="3927211"/>
            <a:ext cx="78136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j=1</a:t>
            </a:r>
          </a:p>
        </p:txBody>
      </p:sp>
      <p:graphicFrame>
        <p:nvGraphicFramePr>
          <p:cNvPr id="19" name="Table 18">
            <a:extLst>
              <a:ext uri="{FF2B5EF4-FFF2-40B4-BE49-F238E27FC236}">
                <a16:creationId xmlns:a16="http://schemas.microsoft.com/office/drawing/2014/main" id="{B220E131-B807-F094-EC14-9809BCFAFBE0}"/>
              </a:ext>
            </a:extLst>
          </p:cNvPr>
          <p:cNvGraphicFramePr>
            <a:graphicFrameLocks noGrp="1"/>
          </p:cNvGraphicFramePr>
          <p:nvPr/>
        </p:nvGraphicFramePr>
        <p:xfrm>
          <a:off x="2020318" y="5722758"/>
          <a:ext cx="3159150"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60</a:t>
                      </a:r>
                    </a:p>
                  </a:txBody>
                  <a:tcPr anchor="ct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81</a:t>
                      </a:r>
                    </a:p>
                  </a:txBody>
                  <a:tcPr anchor="ctr">
                    <a:solidFill>
                      <a:schemeClr val="accent6">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98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47</a:t>
                      </a:r>
                    </a:p>
                  </a:txBody>
                  <a:tcPr anchor="ctr"/>
                </a:tc>
                <a:extLst>
                  <a:ext uri="{0D108BD9-81ED-4DB2-BD59-A6C34878D82A}">
                    <a16:rowId xmlns:a16="http://schemas.microsoft.com/office/drawing/2014/main" val="194228830"/>
                  </a:ext>
                </a:extLst>
              </a:tr>
            </a:tbl>
          </a:graphicData>
        </a:graphic>
      </p:graphicFrame>
      <p:sp>
        <p:nvSpPr>
          <p:cNvPr id="20" name="TextBox 19">
            <a:extLst>
              <a:ext uri="{FF2B5EF4-FFF2-40B4-BE49-F238E27FC236}">
                <a16:creationId xmlns:a16="http://schemas.microsoft.com/office/drawing/2014/main" id="{958AD2A6-7D07-5FD2-9798-EB39CC80A1B9}"/>
              </a:ext>
            </a:extLst>
          </p:cNvPr>
          <p:cNvSpPr txBox="1"/>
          <p:nvPr/>
        </p:nvSpPr>
        <p:spPr>
          <a:xfrm>
            <a:off x="1930996" y="4499436"/>
            <a:ext cx="99738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2</a:t>
            </a:r>
            <a:endParaRPr lang="en-US" sz="2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48C423B6-780C-AE5A-7ABB-28DC0D8D8DFC}"/>
              </a:ext>
            </a:extLst>
          </p:cNvPr>
          <p:cNvSpPr txBox="1"/>
          <p:nvPr/>
        </p:nvSpPr>
        <p:spPr>
          <a:xfrm>
            <a:off x="1883321" y="6332728"/>
            <a:ext cx="781368"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=0</a:t>
            </a:r>
          </a:p>
        </p:txBody>
      </p:sp>
      <p:graphicFrame>
        <p:nvGraphicFramePr>
          <p:cNvPr id="22" name="Table 21">
            <a:extLst>
              <a:ext uri="{FF2B5EF4-FFF2-40B4-BE49-F238E27FC236}">
                <a16:creationId xmlns:a16="http://schemas.microsoft.com/office/drawing/2014/main" id="{C6D5992C-CBCB-3239-63D8-02F63B676D0D}"/>
              </a:ext>
            </a:extLst>
          </p:cNvPr>
          <p:cNvGraphicFramePr>
            <a:graphicFrameLocks noGrp="1"/>
          </p:cNvGraphicFramePr>
          <p:nvPr/>
        </p:nvGraphicFramePr>
        <p:xfrm>
          <a:off x="2020318" y="5011803"/>
          <a:ext cx="3159150"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solidFill>
                      <a:srgbClr val="FFC000"/>
                    </a:solidFill>
                  </a:tcP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194228830"/>
                  </a:ext>
                </a:extLst>
              </a:tr>
            </a:tbl>
          </a:graphicData>
        </a:graphic>
      </p:graphicFrame>
      <p:sp>
        <p:nvSpPr>
          <p:cNvPr id="23" name="TextBox 22">
            <a:extLst>
              <a:ext uri="{FF2B5EF4-FFF2-40B4-BE49-F238E27FC236}">
                <a16:creationId xmlns:a16="http://schemas.microsoft.com/office/drawing/2014/main" id="{6130B982-6508-CB98-DF54-BC6CA05819A1}"/>
              </a:ext>
            </a:extLst>
          </p:cNvPr>
          <p:cNvSpPr txBox="1"/>
          <p:nvPr/>
        </p:nvSpPr>
        <p:spPr>
          <a:xfrm>
            <a:off x="2961449" y="6342569"/>
            <a:ext cx="78136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j=2</a:t>
            </a:r>
          </a:p>
        </p:txBody>
      </p:sp>
      <p:graphicFrame>
        <p:nvGraphicFramePr>
          <p:cNvPr id="24" name="Table 23">
            <a:extLst>
              <a:ext uri="{FF2B5EF4-FFF2-40B4-BE49-F238E27FC236}">
                <a16:creationId xmlns:a16="http://schemas.microsoft.com/office/drawing/2014/main" id="{9CECEFC4-3063-CB97-54B3-A636A28963F7}"/>
              </a:ext>
            </a:extLst>
          </p:cNvPr>
          <p:cNvGraphicFramePr>
            <a:graphicFrameLocks noGrp="1"/>
          </p:cNvGraphicFramePr>
          <p:nvPr/>
        </p:nvGraphicFramePr>
        <p:xfrm>
          <a:off x="6411790" y="3325350"/>
          <a:ext cx="3159150"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60</a:t>
                      </a:r>
                    </a:p>
                  </a:txBody>
                  <a:tcPr anchor="ct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35</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81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98</a:t>
                      </a:r>
                    </a:p>
                  </a:txBody>
                  <a:tcPr anchor="ctr">
                    <a:solidFill>
                      <a:schemeClr val="accent6">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14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47</a:t>
                      </a:r>
                    </a:p>
                  </a:txBody>
                  <a:tcPr anchor="ctr"/>
                </a:tc>
                <a:extLst>
                  <a:ext uri="{0D108BD9-81ED-4DB2-BD59-A6C34878D82A}">
                    <a16:rowId xmlns:a16="http://schemas.microsoft.com/office/drawing/2014/main" val="194228830"/>
                  </a:ext>
                </a:extLst>
              </a:tr>
            </a:tbl>
          </a:graphicData>
        </a:graphic>
      </p:graphicFrame>
      <p:sp>
        <p:nvSpPr>
          <p:cNvPr id="25" name="TextBox 24">
            <a:extLst>
              <a:ext uri="{FF2B5EF4-FFF2-40B4-BE49-F238E27FC236}">
                <a16:creationId xmlns:a16="http://schemas.microsoft.com/office/drawing/2014/main" id="{981F2E7D-910D-BBE7-CD95-AE0D39CA003D}"/>
              </a:ext>
            </a:extLst>
          </p:cNvPr>
          <p:cNvSpPr txBox="1"/>
          <p:nvPr/>
        </p:nvSpPr>
        <p:spPr>
          <a:xfrm>
            <a:off x="6322468" y="2102028"/>
            <a:ext cx="99738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3</a:t>
            </a:r>
            <a:endParaRPr lang="en-US" sz="24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79B74DDD-5C83-15D3-F621-753470B93E0A}"/>
              </a:ext>
            </a:extLst>
          </p:cNvPr>
          <p:cNvSpPr txBox="1"/>
          <p:nvPr/>
        </p:nvSpPr>
        <p:spPr>
          <a:xfrm>
            <a:off x="6274793" y="3935320"/>
            <a:ext cx="781368"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=0</a:t>
            </a:r>
          </a:p>
        </p:txBody>
      </p:sp>
      <p:graphicFrame>
        <p:nvGraphicFramePr>
          <p:cNvPr id="27" name="Table 26">
            <a:extLst>
              <a:ext uri="{FF2B5EF4-FFF2-40B4-BE49-F238E27FC236}">
                <a16:creationId xmlns:a16="http://schemas.microsoft.com/office/drawing/2014/main" id="{352EF643-4274-316A-BDAD-F21C7ED58559}"/>
              </a:ext>
            </a:extLst>
          </p:cNvPr>
          <p:cNvGraphicFramePr>
            <a:graphicFrameLocks noGrp="1"/>
          </p:cNvGraphicFramePr>
          <p:nvPr/>
        </p:nvGraphicFramePr>
        <p:xfrm>
          <a:off x="6411790" y="2614395"/>
          <a:ext cx="3159150"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solidFill>
                      <a:srgbClr val="FFC000"/>
                    </a:solidFill>
                  </a:tcP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194228830"/>
                  </a:ext>
                </a:extLst>
              </a:tr>
            </a:tbl>
          </a:graphicData>
        </a:graphic>
      </p:graphicFrame>
      <p:sp>
        <p:nvSpPr>
          <p:cNvPr id="28" name="TextBox 27">
            <a:extLst>
              <a:ext uri="{FF2B5EF4-FFF2-40B4-BE49-F238E27FC236}">
                <a16:creationId xmlns:a16="http://schemas.microsoft.com/office/drawing/2014/main" id="{106A8445-3876-77F1-51A4-27612260B30C}"/>
              </a:ext>
            </a:extLst>
          </p:cNvPr>
          <p:cNvSpPr txBox="1"/>
          <p:nvPr/>
        </p:nvSpPr>
        <p:spPr>
          <a:xfrm>
            <a:off x="7876133" y="3956187"/>
            <a:ext cx="78136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j=3</a:t>
            </a:r>
          </a:p>
        </p:txBody>
      </p:sp>
      <p:graphicFrame>
        <p:nvGraphicFramePr>
          <p:cNvPr id="29" name="Table 28">
            <a:extLst>
              <a:ext uri="{FF2B5EF4-FFF2-40B4-BE49-F238E27FC236}">
                <a16:creationId xmlns:a16="http://schemas.microsoft.com/office/drawing/2014/main" id="{3436ECE6-7611-43B1-A624-1DA3D2672A57}"/>
              </a:ext>
            </a:extLst>
          </p:cNvPr>
          <p:cNvGraphicFramePr>
            <a:graphicFrameLocks noGrp="1"/>
          </p:cNvGraphicFramePr>
          <p:nvPr/>
        </p:nvGraphicFramePr>
        <p:xfrm>
          <a:off x="6411790" y="5703076"/>
          <a:ext cx="3159150"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60</a:t>
                      </a:r>
                    </a:p>
                  </a:txBody>
                  <a:tcPr anchor="ct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81</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98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14</a:t>
                      </a:r>
                    </a:p>
                  </a:txBody>
                  <a:tcPr anchor="ctr">
                    <a:solidFill>
                      <a:schemeClr val="accent6">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47</a:t>
                      </a:r>
                    </a:p>
                  </a:txBody>
                  <a:tcPr anchor="ctr">
                    <a:noFill/>
                  </a:tcPr>
                </a:tc>
                <a:extLst>
                  <a:ext uri="{0D108BD9-81ED-4DB2-BD59-A6C34878D82A}">
                    <a16:rowId xmlns:a16="http://schemas.microsoft.com/office/drawing/2014/main" val="194228830"/>
                  </a:ext>
                </a:extLst>
              </a:tr>
            </a:tbl>
          </a:graphicData>
        </a:graphic>
      </p:graphicFrame>
      <p:sp>
        <p:nvSpPr>
          <p:cNvPr id="30" name="TextBox 29">
            <a:extLst>
              <a:ext uri="{FF2B5EF4-FFF2-40B4-BE49-F238E27FC236}">
                <a16:creationId xmlns:a16="http://schemas.microsoft.com/office/drawing/2014/main" id="{39030249-6362-4DFE-4C3E-2D99044DF4F5}"/>
              </a:ext>
            </a:extLst>
          </p:cNvPr>
          <p:cNvSpPr txBox="1"/>
          <p:nvPr/>
        </p:nvSpPr>
        <p:spPr>
          <a:xfrm>
            <a:off x="6322468" y="4479754"/>
            <a:ext cx="99738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4</a:t>
            </a:r>
            <a:endParaRPr lang="en-US" sz="24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4A59DA35-291B-537E-70C0-7581A3B515B6}"/>
              </a:ext>
            </a:extLst>
          </p:cNvPr>
          <p:cNvSpPr txBox="1"/>
          <p:nvPr/>
        </p:nvSpPr>
        <p:spPr>
          <a:xfrm>
            <a:off x="6274793" y="6313046"/>
            <a:ext cx="781368"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=0</a:t>
            </a:r>
          </a:p>
        </p:txBody>
      </p:sp>
      <p:graphicFrame>
        <p:nvGraphicFramePr>
          <p:cNvPr id="32" name="Table 31">
            <a:extLst>
              <a:ext uri="{FF2B5EF4-FFF2-40B4-BE49-F238E27FC236}">
                <a16:creationId xmlns:a16="http://schemas.microsoft.com/office/drawing/2014/main" id="{9EF1EB1C-6178-1B20-C222-272EBD58F68B}"/>
              </a:ext>
            </a:extLst>
          </p:cNvPr>
          <p:cNvGraphicFramePr>
            <a:graphicFrameLocks noGrp="1"/>
          </p:cNvGraphicFramePr>
          <p:nvPr/>
        </p:nvGraphicFramePr>
        <p:xfrm>
          <a:off x="6411790" y="4992121"/>
          <a:ext cx="3159150"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2</a:t>
                      </a:r>
                    </a:p>
                  </a:txBody>
                  <a:tcPr anchor="ctr">
                    <a:solidFill>
                      <a:srgbClr val="FFC000"/>
                    </a:solidFill>
                  </a:tcP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194228830"/>
                  </a:ext>
                </a:extLst>
              </a:tr>
            </a:tbl>
          </a:graphicData>
        </a:graphic>
      </p:graphicFrame>
      <p:sp>
        <p:nvSpPr>
          <p:cNvPr id="33" name="TextBox 32">
            <a:extLst>
              <a:ext uri="{FF2B5EF4-FFF2-40B4-BE49-F238E27FC236}">
                <a16:creationId xmlns:a16="http://schemas.microsoft.com/office/drawing/2014/main" id="{3C7607EA-ACD6-4218-E6AF-7BD5BD23CB18}"/>
              </a:ext>
            </a:extLst>
          </p:cNvPr>
          <p:cNvSpPr txBox="1"/>
          <p:nvPr/>
        </p:nvSpPr>
        <p:spPr>
          <a:xfrm>
            <a:off x="8398888" y="6313046"/>
            <a:ext cx="78136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j=4</a:t>
            </a:r>
          </a:p>
        </p:txBody>
      </p:sp>
      <p:sp>
        <p:nvSpPr>
          <p:cNvPr id="6" name="TextBox 5">
            <a:extLst>
              <a:ext uri="{FF2B5EF4-FFF2-40B4-BE49-F238E27FC236}">
                <a16:creationId xmlns:a16="http://schemas.microsoft.com/office/drawing/2014/main" id="{EAA33BC6-5748-AC1B-30DC-AAE22130FCFE}"/>
              </a:ext>
            </a:extLst>
          </p:cNvPr>
          <p:cNvSpPr txBox="1"/>
          <p:nvPr/>
        </p:nvSpPr>
        <p:spPr>
          <a:xfrm>
            <a:off x="9477473" y="4110422"/>
            <a:ext cx="2633058" cy="830997"/>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Keep doing these steps…</a:t>
            </a:r>
            <a:endParaRPr lang="en-US" sz="2400" dirty="0"/>
          </a:p>
        </p:txBody>
      </p:sp>
    </p:spTree>
    <p:extLst>
      <p:ext uri="{BB962C8B-B14F-4D97-AF65-F5344CB8AC3E}">
        <p14:creationId xmlns:p14="http://schemas.microsoft.com/office/powerpoint/2010/main" val="1307362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410140"/>
            <a:ext cx="10515600" cy="1325563"/>
          </a:xfrm>
        </p:spPr>
        <p:txBody>
          <a:bodyPr/>
          <a:lstStyle/>
          <a:p>
            <a:r>
              <a:rPr lang="en-US" dirty="0"/>
              <a:t>Problem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What exactly are the smallest and largest numbers of movements and comparisons to sort four elements using heapsort(), quicksort(), and </a:t>
            </a:r>
            <a:r>
              <a:rPr lang="en-US" dirty="0" err="1"/>
              <a:t>mergesort</a:t>
            </a:r>
            <a:r>
              <a:rPr lang="en-US" dirty="0"/>
              <a:t>()?</a:t>
            </a:r>
          </a:p>
          <a:p>
            <a:pPr marL="0" indent="0">
              <a:buNone/>
            </a:pPr>
            <a:endParaRPr lang="en-US" dirty="0"/>
          </a:p>
        </p:txBody>
      </p:sp>
    </p:spTree>
    <p:extLst>
      <p:ext uri="{BB962C8B-B14F-4D97-AF65-F5344CB8AC3E}">
        <p14:creationId xmlns:p14="http://schemas.microsoft.com/office/powerpoint/2010/main" val="294142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410140"/>
            <a:ext cx="10515600" cy="1325563"/>
          </a:xfrm>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According to solutions above</a:t>
            </a:r>
          </a:p>
          <a:p>
            <a:pPr marL="0" indent="0">
              <a:buNone/>
            </a:pPr>
            <a:endParaRPr lang="en-US" dirty="0"/>
          </a:p>
        </p:txBody>
      </p:sp>
      <mc:AlternateContent xmlns:mc="http://schemas.openxmlformats.org/markup-compatibility/2006">
        <mc:Choice xmlns:a14="http://schemas.microsoft.com/office/drawing/2010/main" Requires="a14">
          <p:graphicFrame>
            <p:nvGraphicFramePr>
              <p:cNvPr id="5" name="Table 5">
                <a:extLst>
                  <a:ext uri="{FF2B5EF4-FFF2-40B4-BE49-F238E27FC236}">
                    <a16:creationId xmlns:a16="http://schemas.microsoft.com/office/drawing/2014/main" id="{3DC26F8D-A468-657F-50AD-F8A8B8700BB1}"/>
                  </a:ext>
                </a:extLst>
              </p:cNvPr>
              <p:cNvGraphicFramePr>
                <a:graphicFrameLocks noGrp="1"/>
              </p:cNvGraphicFramePr>
              <p:nvPr>
                <p:extLst>
                  <p:ext uri="{D42A27DB-BD31-4B8C-83A1-F6EECF244321}">
                    <p14:modId xmlns:p14="http://schemas.microsoft.com/office/powerpoint/2010/main" val="3270072190"/>
                  </p:ext>
                </p:extLst>
              </p:nvPr>
            </p:nvGraphicFramePr>
            <p:xfrm>
              <a:off x="1893330" y="2943208"/>
              <a:ext cx="8405340" cy="2423014"/>
            </p:xfrm>
            <a:graphic>
              <a:graphicData uri="http://schemas.openxmlformats.org/drawingml/2006/table">
                <a:tbl>
                  <a:tblPr firstRow="1" bandRow="1">
                    <a:tableStyleId>{5940675A-B579-460E-94D1-54222C63F5DA}</a:tableStyleId>
                  </a:tblPr>
                  <a:tblGrid>
                    <a:gridCol w="2101335">
                      <a:extLst>
                        <a:ext uri="{9D8B030D-6E8A-4147-A177-3AD203B41FA5}">
                          <a16:colId xmlns:a16="http://schemas.microsoft.com/office/drawing/2014/main" val="3272169858"/>
                        </a:ext>
                      </a:extLst>
                    </a:gridCol>
                    <a:gridCol w="2101335">
                      <a:extLst>
                        <a:ext uri="{9D8B030D-6E8A-4147-A177-3AD203B41FA5}">
                          <a16:colId xmlns:a16="http://schemas.microsoft.com/office/drawing/2014/main" val="1243077492"/>
                        </a:ext>
                      </a:extLst>
                    </a:gridCol>
                    <a:gridCol w="2101335">
                      <a:extLst>
                        <a:ext uri="{9D8B030D-6E8A-4147-A177-3AD203B41FA5}">
                          <a16:colId xmlns:a16="http://schemas.microsoft.com/office/drawing/2014/main" val="3012187536"/>
                        </a:ext>
                      </a:extLst>
                    </a:gridCol>
                    <a:gridCol w="2101335">
                      <a:extLst>
                        <a:ext uri="{9D8B030D-6E8A-4147-A177-3AD203B41FA5}">
                          <a16:colId xmlns:a16="http://schemas.microsoft.com/office/drawing/2014/main" val="2296945628"/>
                        </a:ext>
                      </a:extLst>
                    </a:gridCol>
                  </a:tblGrid>
                  <a:tr h="611178">
                    <a:tc>
                      <a:txBody>
                        <a:bodyPr/>
                        <a:lstStyle/>
                        <a:p>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1" dirty="0">
                              <a:latin typeface="Times New Roman" panose="02020603050405020304" pitchFamily="18" charset="0"/>
                              <a:cs typeface="Times New Roman" panose="02020603050405020304" pitchFamily="18" charset="0"/>
                            </a:rPr>
                            <a:t>Heapsort</a:t>
                          </a:r>
                        </a:p>
                      </a:txBody>
                      <a:tcPr/>
                    </a:tc>
                    <a:tc>
                      <a:txBody>
                        <a:bodyPr/>
                        <a:lstStyle/>
                        <a:p>
                          <a:r>
                            <a:rPr lang="en-US" sz="2400" b="1" dirty="0">
                              <a:latin typeface="Times New Roman" panose="02020603050405020304" pitchFamily="18" charset="0"/>
                              <a:cs typeface="Times New Roman" panose="02020603050405020304" pitchFamily="18" charset="0"/>
                            </a:rPr>
                            <a:t>Quicksort</a:t>
                          </a:r>
                        </a:p>
                      </a:txBody>
                      <a:tcPr/>
                    </a:tc>
                    <a:tc>
                      <a:txBody>
                        <a:bodyPr/>
                        <a:lstStyle/>
                        <a:p>
                          <a:r>
                            <a:rPr lang="en-US" sz="2400" b="1" dirty="0" err="1">
                              <a:latin typeface="Times New Roman" panose="02020603050405020304" pitchFamily="18" charset="0"/>
                              <a:cs typeface="Times New Roman" panose="02020603050405020304" pitchFamily="18" charset="0"/>
                            </a:rPr>
                            <a:t>Mergesort</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088981"/>
                      </a:ext>
                    </a:extLst>
                  </a:tr>
                  <a:tr h="901397">
                    <a:tc>
                      <a:txBody>
                        <a:bodyPr/>
                        <a:lstStyle/>
                        <a:p>
                          <a:r>
                            <a:rPr lang="en-US" sz="2400" dirty="0">
                              <a:latin typeface="Times New Roman" panose="02020603050405020304" pitchFamily="18" charset="0"/>
                              <a:cs typeface="Times New Roman" panose="02020603050405020304" pitchFamily="18" charset="0"/>
                            </a:rPr>
                            <a:t>Best case</a:t>
                          </a:r>
                        </a:p>
                      </a:txBody>
                      <a:tcPr/>
                    </a:tc>
                    <a:tc>
                      <a:txBody>
                        <a:bodyPr/>
                        <a:lstStyle/>
                        <a:p>
                          <a:r>
                            <a:rPr lang="en-US" sz="2400" dirty="0">
                              <a:latin typeface="Times New Roman" panose="02020603050405020304" pitchFamily="18" charset="0"/>
                              <a:cs typeface="Times New Roman" panose="02020603050405020304" pitchFamily="18" charset="0"/>
                            </a:rPr>
                            <a:t>O(</a:t>
                          </a:r>
                          <a:r>
                            <a:rPr lang="en-US" sz="2400" dirty="0" err="1">
                              <a:latin typeface="Times New Roman" panose="02020603050405020304" pitchFamily="18" charset="0"/>
                              <a:cs typeface="Times New Roman" panose="02020603050405020304" pitchFamily="18" charset="0"/>
                            </a:rPr>
                            <a:t>nlogn</a:t>
                          </a:r>
                          <a:r>
                            <a:rPr lang="en-US" sz="2400" dirty="0">
                              <a:latin typeface="Times New Roman" panose="02020603050405020304" pitchFamily="18"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O(</a:t>
                          </a:r>
                          <a:r>
                            <a:rPr lang="en-US" sz="2400" dirty="0" err="1">
                              <a:latin typeface="Times New Roman" panose="02020603050405020304" pitchFamily="18" charset="0"/>
                              <a:cs typeface="Times New Roman" panose="02020603050405020304" pitchFamily="18" charset="0"/>
                            </a:rPr>
                            <a:t>nlogn</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O(</a:t>
                          </a:r>
                          <a:r>
                            <a:rPr lang="en-US" sz="2400" dirty="0" err="1">
                              <a:latin typeface="Times New Roman" panose="02020603050405020304" pitchFamily="18" charset="0"/>
                              <a:cs typeface="Times New Roman" panose="02020603050405020304" pitchFamily="18" charset="0"/>
                            </a:rPr>
                            <a:t>nlogn</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95400524"/>
                      </a:ext>
                    </a:extLst>
                  </a:tr>
                  <a:tr h="910439">
                    <a:tc>
                      <a:txBody>
                        <a:bodyPr/>
                        <a:lstStyle/>
                        <a:p>
                          <a:r>
                            <a:rPr lang="en-US" sz="2400" dirty="0">
                              <a:latin typeface="Times New Roman" panose="02020603050405020304" pitchFamily="18" charset="0"/>
                              <a:cs typeface="Times New Roman" panose="02020603050405020304" pitchFamily="18" charset="0"/>
                            </a:rPr>
                            <a:t>Worst case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O(</a:t>
                          </a:r>
                          <a:r>
                            <a:rPr lang="en-US" sz="2400" dirty="0" err="1">
                              <a:latin typeface="Times New Roman" panose="02020603050405020304" pitchFamily="18" charset="0"/>
                              <a:cs typeface="Times New Roman" panose="02020603050405020304" pitchFamily="18" charset="0"/>
                            </a:rPr>
                            <a:t>nlogn</a:t>
                          </a:r>
                          <a:r>
                            <a:rPr lang="en-US" sz="2400" dirty="0">
                              <a:latin typeface="Times New Roman" panose="02020603050405020304" pitchFamily="18"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O(</a:t>
                          </a:r>
                          <a14:m>
                            <m:oMath xmlns:m="http://schemas.openxmlformats.org/officeDocument/2006/math">
                              <m:sSup>
                                <m:sSupPr>
                                  <m:ctrlPr>
                                    <a:rPr lang="vi-VN" sz="2400" b="0" dirty="0" smtClean="0"/>
                                  </m:ctrlPr>
                                </m:sSupPr>
                                <m:e>
                                  <m:r>
                                    <m:rPr>
                                      <m:sty m:val="p"/>
                                    </m:rPr>
                                    <a:rPr lang="en-US" sz="2400" dirty="0" smtClean="0"/>
                                    <m:t>n</m:t>
                                  </m:r>
                                </m:e>
                                <m:sup>
                                  <m:r>
                                    <a:rPr lang="vi-VN" sz="2400" b="0" dirty="0" smtClean="0"/>
                                    <m:t>2</m:t>
                                  </m:r>
                                </m:sup>
                              </m:sSup>
                            </m:oMath>
                          </a14:m>
                          <a:r>
                            <a:rPr lang="en-US" sz="2400" dirty="0">
                              <a:latin typeface="Times New Roman" panose="02020603050405020304" pitchFamily="18"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O(</a:t>
                          </a:r>
                          <a:r>
                            <a:rPr lang="en-US" sz="2400" dirty="0" err="1">
                              <a:latin typeface="Times New Roman" panose="02020603050405020304" pitchFamily="18" charset="0"/>
                              <a:cs typeface="Times New Roman" panose="02020603050405020304" pitchFamily="18" charset="0"/>
                            </a:rPr>
                            <a:t>nlogn</a:t>
                          </a:r>
                          <a:r>
                            <a:rPr lang="en-US" sz="2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728237784"/>
                      </a:ext>
                    </a:extLst>
                  </a:tr>
                </a:tbl>
              </a:graphicData>
            </a:graphic>
          </p:graphicFrame>
        </mc:Choice>
        <mc:Fallback>
          <p:graphicFrame>
            <p:nvGraphicFramePr>
              <p:cNvPr id="5" name="Table 5">
                <a:extLst>
                  <a:ext uri="{FF2B5EF4-FFF2-40B4-BE49-F238E27FC236}">
                    <a16:creationId xmlns:a16="http://schemas.microsoft.com/office/drawing/2014/main" id="{3DC26F8D-A468-657F-50AD-F8A8B8700BB1}"/>
                  </a:ext>
                </a:extLst>
              </p:cNvPr>
              <p:cNvGraphicFramePr>
                <a:graphicFrameLocks noGrp="1"/>
              </p:cNvGraphicFramePr>
              <p:nvPr>
                <p:extLst>
                  <p:ext uri="{D42A27DB-BD31-4B8C-83A1-F6EECF244321}">
                    <p14:modId xmlns:p14="http://schemas.microsoft.com/office/powerpoint/2010/main" val="3270072190"/>
                  </p:ext>
                </p:extLst>
              </p:nvPr>
            </p:nvGraphicFramePr>
            <p:xfrm>
              <a:off x="1893330" y="2943208"/>
              <a:ext cx="8405340" cy="2423014"/>
            </p:xfrm>
            <a:graphic>
              <a:graphicData uri="http://schemas.openxmlformats.org/drawingml/2006/table">
                <a:tbl>
                  <a:tblPr firstRow="1" bandRow="1">
                    <a:tableStyleId>{5940675A-B579-460E-94D1-54222C63F5DA}</a:tableStyleId>
                  </a:tblPr>
                  <a:tblGrid>
                    <a:gridCol w="2101335">
                      <a:extLst>
                        <a:ext uri="{9D8B030D-6E8A-4147-A177-3AD203B41FA5}">
                          <a16:colId xmlns:a16="http://schemas.microsoft.com/office/drawing/2014/main" val="3272169858"/>
                        </a:ext>
                      </a:extLst>
                    </a:gridCol>
                    <a:gridCol w="2101335">
                      <a:extLst>
                        <a:ext uri="{9D8B030D-6E8A-4147-A177-3AD203B41FA5}">
                          <a16:colId xmlns:a16="http://schemas.microsoft.com/office/drawing/2014/main" val="1243077492"/>
                        </a:ext>
                      </a:extLst>
                    </a:gridCol>
                    <a:gridCol w="2101335">
                      <a:extLst>
                        <a:ext uri="{9D8B030D-6E8A-4147-A177-3AD203B41FA5}">
                          <a16:colId xmlns:a16="http://schemas.microsoft.com/office/drawing/2014/main" val="3012187536"/>
                        </a:ext>
                      </a:extLst>
                    </a:gridCol>
                    <a:gridCol w="2101335">
                      <a:extLst>
                        <a:ext uri="{9D8B030D-6E8A-4147-A177-3AD203B41FA5}">
                          <a16:colId xmlns:a16="http://schemas.microsoft.com/office/drawing/2014/main" val="2296945628"/>
                        </a:ext>
                      </a:extLst>
                    </a:gridCol>
                  </a:tblGrid>
                  <a:tr h="611178">
                    <a:tc>
                      <a:txBody>
                        <a:bodyPr/>
                        <a:lstStyle/>
                        <a:p>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1" dirty="0">
                              <a:latin typeface="Times New Roman" panose="02020603050405020304" pitchFamily="18" charset="0"/>
                              <a:cs typeface="Times New Roman" panose="02020603050405020304" pitchFamily="18" charset="0"/>
                            </a:rPr>
                            <a:t>Heapsort</a:t>
                          </a:r>
                        </a:p>
                      </a:txBody>
                      <a:tcPr/>
                    </a:tc>
                    <a:tc>
                      <a:txBody>
                        <a:bodyPr/>
                        <a:lstStyle/>
                        <a:p>
                          <a:r>
                            <a:rPr lang="en-US" sz="2400" b="1" dirty="0">
                              <a:latin typeface="Times New Roman" panose="02020603050405020304" pitchFamily="18" charset="0"/>
                              <a:cs typeface="Times New Roman" panose="02020603050405020304" pitchFamily="18" charset="0"/>
                            </a:rPr>
                            <a:t>Quicksort</a:t>
                          </a:r>
                        </a:p>
                      </a:txBody>
                      <a:tcPr/>
                    </a:tc>
                    <a:tc>
                      <a:txBody>
                        <a:bodyPr/>
                        <a:lstStyle/>
                        <a:p>
                          <a:r>
                            <a:rPr lang="en-US" sz="2400" b="1" dirty="0" err="1">
                              <a:latin typeface="Times New Roman" panose="02020603050405020304" pitchFamily="18" charset="0"/>
                              <a:cs typeface="Times New Roman" panose="02020603050405020304" pitchFamily="18" charset="0"/>
                            </a:rPr>
                            <a:t>Mergesort</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088981"/>
                      </a:ext>
                    </a:extLst>
                  </a:tr>
                  <a:tr h="901397">
                    <a:tc>
                      <a:txBody>
                        <a:bodyPr/>
                        <a:lstStyle/>
                        <a:p>
                          <a:r>
                            <a:rPr lang="en-US" sz="2400" dirty="0">
                              <a:latin typeface="Times New Roman" panose="02020603050405020304" pitchFamily="18" charset="0"/>
                              <a:cs typeface="Times New Roman" panose="02020603050405020304" pitchFamily="18" charset="0"/>
                            </a:rPr>
                            <a:t>Best case</a:t>
                          </a:r>
                        </a:p>
                      </a:txBody>
                      <a:tcPr/>
                    </a:tc>
                    <a:tc>
                      <a:txBody>
                        <a:bodyPr/>
                        <a:lstStyle/>
                        <a:p>
                          <a:r>
                            <a:rPr lang="en-US" sz="2400" dirty="0">
                              <a:latin typeface="Times New Roman" panose="02020603050405020304" pitchFamily="18" charset="0"/>
                              <a:cs typeface="Times New Roman" panose="02020603050405020304" pitchFamily="18" charset="0"/>
                            </a:rPr>
                            <a:t>O(</a:t>
                          </a:r>
                          <a:r>
                            <a:rPr lang="en-US" sz="2400" dirty="0" err="1">
                              <a:latin typeface="Times New Roman" panose="02020603050405020304" pitchFamily="18" charset="0"/>
                              <a:cs typeface="Times New Roman" panose="02020603050405020304" pitchFamily="18" charset="0"/>
                            </a:rPr>
                            <a:t>nlogn</a:t>
                          </a:r>
                          <a:r>
                            <a:rPr lang="en-US" sz="2400" dirty="0">
                              <a:latin typeface="Times New Roman" panose="02020603050405020304" pitchFamily="18"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O(</a:t>
                          </a:r>
                          <a:r>
                            <a:rPr lang="en-US" sz="2400" dirty="0" err="1">
                              <a:latin typeface="Times New Roman" panose="02020603050405020304" pitchFamily="18" charset="0"/>
                              <a:cs typeface="Times New Roman" panose="02020603050405020304" pitchFamily="18" charset="0"/>
                            </a:rPr>
                            <a:t>nlogn</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O(</a:t>
                          </a:r>
                          <a:r>
                            <a:rPr lang="en-US" sz="2400" dirty="0" err="1">
                              <a:latin typeface="Times New Roman" panose="02020603050405020304" pitchFamily="18" charset="0"/>
                              <a:cs typeface="Times New Roman" panose="02020603050405020304" pitchFamily="18" charset="0"/>
                            </a:rPr>
                            <a:t>nlogn</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95400524"/>
                      </a:ext>
                    </a:extLst>
                  </a:tr>
                  <a:tr h="910439">
                    <a:tc>
                      <a:txBody>
                        <a:bodyPr/>
                        <a:lstStyle/>
                        <a:p>
                          <a:r>
                            <a:rPr lang="en-US" sz="2400" dirty="0">
                              <a:latin typeface="Times New Roman" panose="02020603050405020304" pitchFamily="18" charset="0"/>
                              <a:cs typeface="Times New Roman" panose="02020603050405020304" pitchFamily="18" charset="0"/>
                            </a:rPr>
                            <a:t>Worst case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O(</a:t>
                          </a:r>
                          <a:r>
                            <a:rPr lang="en-US" sz="2400" dirty="0" err="1">
                              <a:latin typeface="Times New Roman" panose="02020603050405020304" pitchFamily="18" charset="0"/>
                              <a:cs typeface="Times New Roman" panose="02020603050405020304" pitchFamily="18" charset="0"/>
                            </a:rPr>
                            <a:t>nlogn</a:t>
                          </a:r>
                          <a:r>
                            <a:rPr lang="en-US" sz="2400" dirty="0">
                              <a:latin typeface="Times New Roman" panose="02020603050405020304" pitchFamily="18" charset="0"/>
                              <a:cs typeface="Times New Roman" panose="02020603050405020304" pitchFamily="18" charset="0"/>
                            </a:rPr>
                            <a:t>)</a:t>
                          </a:r>
                        </a:p>
                      </a:txBody>
                      <a:tcPr/>
                    </a:tc>
                    <a:tc>
                      <a:txBody>
                        <a:bodyPr/>
                        <a:lstStyle/>
                        <a:p>
                          <a:endParaRPr lang="en-US"/>
                        </a:p>
                      </a:txBody>
                      <a:tcPr>
                        <a:blipFill>
                          <a:blip r:embed="rId3"/>
                          <a:stretch>
                            <a:fillRect l="-200000" t="-170833" r="-100602" b="-1389"/>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O(</a:t>
                          </a:r>
                          <a:r>
                            <a:rPr lang="en-US" sz="2400" dirty="0" err="1">
                              <a:latin typeface="Times New Roman" panose="02020603050405020304" pitchFamily="18" charset="0"/>
                              <a:cs typeface="Times New Roman" panose="02020603050405020304" pitchFamily="18" charset="0"/>
                            </a:rPr>
                            <a:t>nlogn</a:t>
                          </a:r>
                          <a:r>
                            <a:rPr lang="en-US" sz="2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728237784"/>
                      </a:ext>
                    </a:extLst>
                  </a:tr>
                </a:tbl>
              </a:graphicData>
            </a:graphic>
          </p:graphicFrame>
        </mc:Fallback>
      </mc:AlternateContent>
    </p:spTree>
    <p:extLst>
      <p:ext uri="{BB962C8B-B14F-4D97-AF65-F5344CB8AC3E}">
        <p14:creationId xmlns:p14="http://schemas.microsoft.com/office/powerpoint/2010/main" val="508489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410140"/>
            <a:ext cx="10515600" cy="1325563"/>
          </a:xfrm>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Apply to sort four elements</a:t>
            </a:r>
          </a:p>
        </p:txBody>
      </p:sp>
      <mc:AlternateContent xmlns:mc="http://schemas.openxmlformats.org/markup-compatibility/2006">
        <mc:Choice xmlns:a14="http://schemas.microsoft.com/office/drawing/2010/main" Requires="a14">
          <p:graphicFrame>
            <p:nvGraphicFramePr>
              <p:cNvPr id="5" name="Table 5">
                <a:extLst>
                  <a:ext uri="{FF2B5EF4-FFF2-40B4-BE49-F238E27FC236}">
                    <a16:creationId xmlns:a16="http://schemas.microsoft.com/office/drawing/2014/main" id="{3DC26F8D-A468-657F-50AD-F8A8B8700BB1}"/>
                  </a:ext>
                </a:extLst>
              </p:cNvPr>
              <p:cNvGraphicFramePr>
                <a:graphicFrameLocks noGrp="1"/>
              </p:cNvGraphicFramePr>
              <p:nvPr>
                <p:extLst>
                  <p:ext uri="{D42A27DB-BD31-4B8C-83A1-F6EECF244321}">
                    <p14:modId xmlns:p14="http://schemas.microsoft.com/office/powerpoint/2010/main" val="1170993801"/>
                  </p:ext>
                </p:extLst>
              </p:nvPr>
            </p:nvGraphicFramePr>
            <p:xfrm>
              <a:off x="1169086" y="2961786"/>
              <a:ext cx="9853828" cy="2423014"/>
            </p:xfrm>
            <a:graphic>
              <a:graphicData uri="http://schemas.openxmlformats.org/drawingml/2006/table">
                <a:tbl>
                  <a:tblPr firstRow="1" bandRow="1">
                    <a:tableStyleId>{5940675A-B579-460E-94D1-54222C63F5DA}</a:tableStyleId>
                  </a:tblPr>
                  <a:tblGrid>
                    <a:gridCol w="2463457">
                      <a:extLst>
                        <a:ext uri="{9D8B030D-6E8A-4147-A177-3AD203B41FA5}">
                          <a16:colId xmlns:a16="http://schemas.microsoft.com/office/drawing/2014/main" val="3272169858"/>
                        </a:ext>
                      </a:extLst>
                    </a:gridCol>
                    <a:gridCol w="2463457">
                      <a:extLst>
                        <a:ext uri="{9D8B030D-6E8A-4147-A177-3AD203B41FA5}">
                          <a16:colId xmlns:a16="http://schemas.microsoft.com/office/drawing/2014/main" val="1243077492"/>
                        </a:ext>
                      </a:extLst>
                    </a:gridCol>
                    <a:gridCol w="2463457">
                      <a:extLst>
                        <a:ext uri="{9D8B030D-6E8A-4147-A177-3AD203B41FA5}">
                          <a16:colId xmlns:a16="http://schemas.microsoft.com/office/drawing/2014/main" val="3012187536"/>
                        </a:ext>
                      </a:extLst>
                    </a:gridCol>
                    <a:gridCol w="2463457">
                      <a:extLst>
                        <a:ext uri="{9D8B030D-6E8A-4147-A177-3AD203B41FA5}">
                          <a16:colId xmlns:a16="http://schemas.microsoft.com/office/drawing/2014/main" val="2296945628"/>
                        </a:ext>
                      </a:extLst>
                    </a:gridCol>
                  </a:tblGrid>
                  <a:tr h="611178">
                    <a:tc>
                      <a:txBody>
                        <a:bodyPr/>
                        <a:lstStyle/>
                        <a:p>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1" dirty="0">
                              <a:latin typeface="Times New Roman" panose="02020603050405020304" pitchFamily="18" charset="0"/>
                              <a:cs typeface="Times New Roman" panose="02020603050405020304" pitchFamily="18" charset="0"/>
                            </a:rPr>
                            <a:t>Heapsort</a:t>
                          </a:r>
                        </a:p>
                      </a:txBody>
                      <a:tcPr/>
                    </a:tc>
                    <a:tc>
                      <a:txBody>
                        <a:bodyPr/>
                        <a:lstStyle/>
                        <a:p>
                          <a:r>
                            <a:rPr lang="en-US" sz="2400" b="1" dirty="0">
                              <a:latin typeface="Times New Roman" panose="02020603050405020304" pitchFamily="18" charset="0"/>
                              <a:cs typeface="Times New Roman" panose="02020603050405020304" pitchFamily="18" charset="0"/>
                            </a:rPr>
                            <a:t>Quicksort</a:t>
                          </a:r>
                        </a:p>
                      </a:txBody>
                      <a:tcPr/>
                    </a:tc>
                    <a:tc>
                      <a:txBody>
                        <a:bodyPr/>
                        <a:lstStyle/>
                        <a:p>
                          <a:r>
                            <a:rPr lang="en-US" sz="2400" b="1" dirty="0" err="1">
                              <a:latin typeface="Times New Roman" panose="02020603050405020304" pitchFamily="18" charset="0"/>
                              <a:cs typeface="Times New Roman" panose="02020603050405020304" pitchFamily="18" charset="0"/>
                            </a:rPr>
                            <a:t>Mergesort</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088981"/>
                      </a:ext>
                    </a:extLst>
                  </a:tr>
                  <a:tr h="901397">
                    <a:tc>
                      <a:txBody>
                        <a:bodyPr/>
                        <a:lstStyle/>
                        <a:p>
                          <a:r>
                            <a:rPr lang="en-US" sz="2400" dirty="0">
                              <a:latin typeface="Times New Roman" panose="02020603050405020304" pitchFamily="18" charset="0"/>
                              <a:cs typeface="Times New Roman" panose="02020603050405020304" pitchFamily="18" charset="0"/>
                            </a:rPr>
                            <a:t>Best case</a:t>
                          </a:r>
                        </a:p>
                      </a:txBody>
                      <a:tcPr/>
                    </a:tc>
                    <a:tc>
                      <a:txBody>
                        <a:bodyPr/>
                        <a:lstStyle/>
                        <a:p>
                          <a:r>
                            <a:rPr lang="en-US" sz="2400" dirty="0">
                              <a:latin typeface="Times New Roman" panose="02020603050405020304" pitchFamily="18" charset="0"/>
                              <a:cs typeface="Times New Roman" panose="02020603050405020304" pitchFamily="18" charset="0"/>
                            </a:rPr>
                            <a:t>O(4log4) = O(8)</a:t>
                          </a:r>
                        </a:p>
                      </a:txBody>
                      <a:tcPr/>
                    </a:tc>
                    <a:tc>
                      <a:txBody>
                        <a:bodyPr/>
                        <a:lstStyle/>
                        <a:p>
                          <a:r>
                            <a:rPr lang="en-US" sz="2400" dirty="0">
                              <a:latin typeface="Times New Roman" panose="02020603050405020304" pitchFamily="18" charset="0"/>
                              <a:cs typeface="Times New Roman" panose="02020603050405020304" pitchFamily="18" charset="0"/>
                            </a:rPr>
                            <a:t>O(4log4) = O(8)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O(4log4) = O(8)</a:t>
                          </a:r>
                        </a:p>
                      </a:txBody>
                      <a:tcPr/>
                    </a:tc>
                    <a:extLst>
                      <a:ext uri="{0D108BD9-81ED-4DB2-BD59-A6C34878D82A}">
                        <a16:rowId xmlns:a16="http://schemas.microsoft.com/office/drawing/2014/main" val="3495400524"/>
                      </a:ext>
                    </a:extLst>
                  </a:tr>
                  <a:tr h="910439">
                    <a:tc>
                      <a:txBody>
                        <a:bodyPr/>
                        <a:lstStyle/>
                        <a:p>
                          <a:r>
                            <a:rPr lang="en-US" sz="2400" dirty="0">
                              <a:latin typeface="Times New Roman" panose="02020603050405020304" pitchFamily="18" charset="0"/>
                              <a:cs typeface="Times New Roman" panose="02020603050405020304" pitchFamily="18" charset="0"/>
                            </a:rPr>
                            <a:t>Worst case</a:t>
                          </a:r>
                        </a:p>
                      </a:txBody>
                      <a:tcPr/>
                    </a:tc>
                    <a:tc>
                      <a:txBody>
                        <a:bodyPr/>
                        <a:lstStyle/>
                        <a:p>
                          <a:r>
                            <a:rPr lang="en-US" sz="2400" dirty="0">
                              <a:latin typeface="Times New Roman" panose="02020603050405020304" pitchFamily="18" charset="0"/>
                              <a:cs typeface="Times New Roman" panose="02020603050405020304" pitchFamily="18" charset="0"/>
                            </a:rPr>
                            <a:t>O(4log4) = O(8)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O(</a:t>
                          </a:r>
                          <a14:m>
                            <m:oMath xmlns:m="http://schemas.openxmlformats.org/officeDocument/2006/math">
                              <m:sSup>
                                <m:sSupPr>
                                  <m:ctrlPr>
                                    <a:rPr lang="vi-VN" sz="2400" b="0" dirty="0" smtClean="0"/>
                                  </m:ctrlPr>
                                </m:sSupPr>
                                <m:e>
                                  <m:r>
                                    <m:rPr>
                                      <m:sty m:val="p"/>
                                    </m:rPr>
                                    <a:rPr lang="en-US" sz="2400" dirty="0" smtClean="0"/>
                                    <m:t>n</m:t>
                                  </m:r>
                                </m:e>
                                <m:sup>
                                  <m:r>
                                    <a:rPr lang="vi-VN" sz="2400" b="0" dirty="0" smtClean="0"/>
                                    <m:t>2</m:t>
                                  </m:r>
                                </m:sup>
                              </m:sSup>
                            </m:oMath>
                          </a14:m>
                          <a:r>
                            <a:rPr lang="en-US" sz="2400" dirty="0">
                              <a:latin typeface="Times New Roman" panose="02020603050405020304" pitchFamily="18" charset="0"/>
                              <a:cs typeface="Times New Roman" panose="02020603050405020304" pitchFamily="18" charset="0"/>
                            </a:rPr>
                            <a:t>) = O(16)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O(4log4) = O(8)</a:t>
                          </a:r>
                        </a:p>
                      </a:txBody>
                      <a:tcPr/>
                    </a:tc>
                    <a:extLst>
                      <a:ext uri="{0D108BD9-81ED-4DB2-BD59-A6C34878D82A}">
                        <a16:rowId xmlns:a16="http://schemas.microsoft.com/office/drawing/2014/main" val="3728237784"/>
                      </a:ext>
                    </a:extLst>
                  </a:tr>
                </a:tbl>
              </a:graphicData>
            </a:graphic>
          </p:graphicFrame>
        </mc:Choice>
        <mc:Fallback>
          <p:graphicFrame>
            <p:nvGraphicFramePr>
              <p:cNvPr id="5" name="Table 5">
                <a:extLst>
                  <a:ext uri="{FF2B5EF4-FFF2-40B4-BE49-F238E27FC236}">
                    <a16:creationId xmlns:a16="http://schemas.microsoft.com/office/drawing/2014/main" id="{3DC26F8D-A468-657F-50AD-F8A8B8700BB1}"/>
                  </a:ext>
                </a:extLst>
              </p:cNvPr>
              <p:cNvGraphicFramePr>
                <a:graphicFrameLocks noGrp="1"/>
              </p:cNvGraphicFramePr>
              <p:nvPr>
                <p:extLst>
                  <p:ext uri="{D42A27DB-BD31-4B8C-83A1-F6EECF244321}">
                    <p14:modId xmlns:p14="http://schemas.microsoft.com/office/powerpoint/2010/main" val="1170993801"/>
                  </p:ext>
                </p:extLst>
              </p:nvPr>
            </p:nvGraphicFramePr>
            <p:xfrm>
              <a:off x="1169086" y="2961786"/>
              <a:ext cx="9853828" cy="2423014"/>
            </p:xfrm>
            <a:graphic>
              <a:graphicData uri="http://schemas.openxmlformats.org/drawingml/2006/table">
                <a:tbl>
                  <a:tblPr firstRow="1" bandRow="1">
                    <a:tableStyleId>{5940675A-B579-460E-94D1-54222C63F5DA}</a:tableStyleId>
                  </a:tblPr>
                  <a:tblGrid>
                    <a:gridCol w="2463457">
                      <a:extLst>
                        <a:ext uri="{9D8B030D-6E8A-4147-A177-3AD203B41FA5}">
                          <a16:colId xmlns:a16="http://schemas.microsoft.com/office/drawing/2014/main" val="3272169858"/>
                        </a:ext>
                      </a:extLst>
                    </a:gridCol>
                    <a:gridCol w="2463457">
                      <a:extLst>
                        <a:ext uri="{9D8B030D-6E8A-4147-A177-3AD203B41FA5}">
                          <a16:colId xmlns:a16="http://schemas.microsoft.com/office/drawing/2014/main" val="1243077492"/>
                        </a:ext>
                      </a:extLst>
                    </a:gridCol>
                    <a:gridCol w="2463457">
                      <a:extLst>
                        <a:ext uri="{9D8B030D-6E8A-4147-A177-3AD203B41FA5}">
                          <a16:colId xmlns:a16="http://schemas.microsoft.com/office/drawing/2014/main" val="3012187536"/>
                        </a:ext>
                      </a:extLst>
                    </a:gridCol>
                    <a:gridCol w="2463457">
                      <a:extLst>
                        <a:ext uri="{9D8B030D-6E8A-4147-A177-3AD203B41FA5}">
                          <a16:colId xmlns:a16="http://schemas.microsoft.com/office/drawing/2014/main" val="2296945628"/>
                        </a:ext>
                      </a:extLst>
                    </a:gridCol>
                  </a:tblGrid>
                  <a:tr h="611178">
                    <a:tc>
                      <a:txBody>
                        <a:bodyPr/>
                        <a:lstStyle/>
                        <a:p>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1" dirty="0">
                              <a:latin typeface="Times New Roman" panose="02020603050405020304" pitchFamily="18" charset="0"/>
                              <a:cs typeface="Times New Roman" panose="02020603050405020304" pitchFamily="18" charset="0"/>
                            </a:rPr>
                            <a:t>Heapsort</a:t>
                          </a:r>
                        </a:p>
                      </a:txBody>
                      <a:tcPr/>
                    </a:tc>
                    <a:tc>
                      <a:txBody>
                        <a:bodyPr/>
                        <a:lstStyle/>
                        <a:p>
                          <a:r>
                            <a:rPr lang="en-US" sz="2400" b="1" dirty="0">
                              <a:latin typeface="Times New Roman" panose="02020603050405020304" pitchFamily="18" charset="0"/>
                              <a:cs typeface="Times New Roman" panose="02020603050405020304" pitchFamily="18" charset="0"/>
                            </a:rPr>
                            <a:t>Quicksort</a:t>
                          </a:r>
                        </a:p>
                      </a:txBody>
                      <a:tcPr/>
                    </a:tc>
                    <a:tc>
                      <a:txBody>
                        <a:bodyPr/>
                        <a:lstStyle/>
                        <a:p>
                          <a:r>
                            <a:rPr lang="en-US" sz="2400" b="1" dirty="0" err="1">
                              <a:latin typeface="Times New Roman" panose="02020603050405020304" pitchFamily="18" charset="0"/>
                              <a:cs typeface="Times New Roman" panose="02020603050405020304" pitchFamily="18" charset="0"/>
                            </a:rPr>
                            <a:t>Mergesort</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088981"/>
                      </a:ext>
                    </a:extLst>
                  </a:tr>
                  <a:tr h="901397">
                    <a:tc>
                      <a:txBody>
                        <a:bodyPr/>
                        <a:lstStyle/>
                        <a:p>
                          <a:r>
                            <a:rPr lang="en-US" sz="2400" dirty="0">
                              <a:latin typeface="Times New Roman" panose="02020603050405020304" pitchFamily="18" charset="0"/>
                              <a:cs typeface="Times New Roman" panose="02020603050405020304" pitchFamily="18" charset="0"/>
                            </a:rPr>
                            <a:t>Best case</a:t>
                          </a:r>
                        </a:p>
                      </a:txBody>
                      <a:tcPr/>
                    </a:tc>
                    <a:tc>
                      <a:txBody>
                        <a:bodyPr/>
                        <a:lstStyle/>
                        <a:p>
                          <a:r>
                            <a:rPr lang="en-US" sz="2400" dirty="0">
                              <a:latin typeface="Times New Roman" panose="02020603050405020304" pitchFamily="18" charset="0"/>
                              <a:cs typeface="Times New Roman" panose="02020603050405020304" pitchFamily="18" charset="0"/>
                            </a:rPr>
                            <a:t>O(4log4) = O(8)</a:t>
                          </a:r>
                        </a:p>
                      </a:txBody>
                      <a:tcPr/>
                    </a:tc>
                    <a:tc>
                      <a:txBody>
                        <a:bodyPr/>
                        <a:lstStyle/>
                        <a:p>
                          <a:r>
                            <a:rPr lang="en-US" sz="2400" dirty="0">
                              <a:latin typeface="Times New Roman" panose="02020603050405020304" pitchFamily="18" charset="0"/>
                              <a:cs typeface="Times New Roman" panose="02020603050405020304" pitchFamily="18" charset="0"/>
                            </a:rPr>
                            <a:t>O(4log4) = O(8)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O(4log4) = O(8)</a:t>
                          </a:r>
                        </a:p>
                      </a:txBody>
                      <a:tcPr/>
                    </a:tc>
                    <a:extLst>
                      <a:ext uri="{0D108BD9-81ED-4DB2-BD59-A6C34878D82A}">
                        <a16:rowId xmlns:a16="http://schemas.microsoft.com/office/drawing/2014/main" val="3495400524"/>
                      </a:ext>
                    </a:extLst>
                  </a:tr>
                  <a:tr h="910439">
                    <a:tc>
                      <a:txBody>
                        <a:bodyPr/>
                        <a:lstStyle/>
                        <a:p>
                          <a:r>
                            <a:rPr lang="en-US" sz="2400" dirty="0">
                              <a:latin typeface="Times New Roman" panose="02020603050405020304" pitchFamily="18" charset="0"/>
                              <a:cs typeface="Times New Roman" panose="02020603050405020304" pitchFamily="18" charset="0"/>
                            </a:rPr>
                            <a:t>Worst case</a:t>
                          </a:r>
                        </a:p>
                      </a:txBody>
                      <a:tcPr/>
                    </a:tc>
                    <a:tc>
                      <a:txBody>
                        <a:bodyPr/>
                        <a:lstStyle/>
                        <a:p>
                          <a:r>
                            <a:rPr lang="en-US" sz="2400" dirty="0">
                              <a:latin typeface="Times New Roman" panose="02020603050405020304" pitchFamily="18" charset="0"/>
                              <a:cs typeface="Times New Roman" panose="02020603050405020304" pitchFamily="18" charset="0"/>
                            </a:rPr>
                            <a:t>O(4log4) = O(8)</a:t>
                          </a:r>
                        </a:p>
                      </a:txBody>
                      <a:tcPr/>
                    </a:tc>
                    <a:tc>
                      <a:txBody>
                        <a:bodyPr/>
                        <a:lstStyle/>
                        <a:p>
                          <a:endParaRPr lang="en-US"/>
                        </a:p>
                      </a:txBody>
                      <a:tcPr>
                        <a:blipFill>
                          <a:blip r:embed="rId3"/>
                          <a:stretch>
                            <a:fillRect l="-200515" t="-170833" r="-101031" b="-277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O(4log4) = O(8)</a:t>
                          </a:r>
                        </a:p>
                      </a:txBody>
                      <a:tcPr/>
                    </a:tc>
                    <a:extLst>
                      <a:ext uri="{0D108BD9-81ED-4DB2-BD59-A6C34878D82A}">
                        <a16:rowId xmlns:a16="http://schemas.microsoft.com/office/drawing/2014/main" val="3728237784"/>
                      </a:ext>
                    </a:extLst>
                  </a:tr>
                </a:tbl>
              </a:graphicData>
            </a:graphic>
          </p:graphicFrame>
        </mc:Fallback>
      </mc:AlternateContent>
    </p:spTree>
    <p:extLst>
      <p:ext uri="{BB962C8B-B14F-4D97-AF65-F5344CB8AC3E}">
        <p14:creationId xmlns:p14="http://schemas.microsoft.com/office/powerpoint/2010/main" val="2566464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this algorithm stable?</a:t>
            </a:r>
          </a:p>
          <a:p>
            <a:r>
              <a:rPr lang="en-US" dirty="0"/>
              <a:t>No</a:t>
            </a:r>
          </a:p>
          <a:p>
            <a:r>
              <a:rPr lang="en-US" dirty="0"/>
              <a:t>If the algorithm encounters A[</a:t>
            </a:r>
            <a:r>
              <a:rPr lang="en-US" dirty="0" err="1"/>
              <a:t>i</a:t>
            </a:r>
            <a:r>
              <a:rPr lang="en-US" dirty="0"/>
              <a:t>] before A[j] during the iteration, it will increment Count[j] for each element in A that is greater than A[j], including A[</a:t>
            </a:r>
            <a:r>
              <a:rPr lang="en-US" dirty="0" err="1"/>
              <a:t>i</a:t>
            </a:r>
            <a:r>
              <a:rPr lang="en-US" dirty="0"/>
              <a:t>]</a:t>
            </a:r>
          </a:p>
          <a:p>
            <a:r>
              <a:rPr lang="en-US" dirty="0"/>
              <a:t>For example:</a:t>
            </a:r>
          </a:p>
        </p:txBody>
      </p:sp>
      <p:graphicFrame>
        <p:nvGraphicFramePr>
          <p:cNvPr id="4" name="Table 3">
            <a:extLst>
              <a:ext uri="{FF2B5EF4-FFF2-40B4-BE49-F238E27FC236}">
                <a16:creationId xmlns:a16="http://schemas.microsoft.com/office/drawing/2014/main" id="{B1810E37-B257-0627-56D8-7B24DF3C81D2}"/>
              </a:ext>
            </a:extLst>
          </p:cNvPr>
          <p:cNvGraphicFramePr>
            <a:graphicFrameLocks noGrp="1"/>
          </p:cNvGraphicFramePr>
          <p:nvPr>
            <p:extLst>
              <p:ext uri="{D42A27DB-BD31-4B8C-83A1-F6EECF244321}">
                <p14:modId xmlns:p14="http://schemas.microsoft.com/office/powerpoint/2010/main" val="845226657"/>
              </p:ext>
            </p:extLst>
          </p:nvPr>
        </p:nvGraphicFramePr>
        <p:xfrm>
          <a:off x="838200" y="4755148"/>
          <a:ext cx="3159150"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4</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chemeClr val="accent6">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7" name="Table 6">
            <a:extLst>
              <a:ext uri="{FF2B5EF4-FFF2-40B4-BE49-F238E27FC236}">
                <a16:creationId xmlns:a16="http://schemas.microsoft.com/office/drawing/2014/main" id="{409E4BA0-48ED-4B4B-CD55-01302F6826E5}"/>
              </a:ext>
            </a:extLst>
          </p:cNvPr>
          <p:cNvGraphicFramePr>
            <a:graphicFrameLocks noGrp="1"/>
          </p:cNvGraphicFramePr>
          <p:nvPr>
            <p:extLst>
              <p:ext uri="{D42A27DB-BD31-4B8C-83A1-F6EECF244321}">
                <p14:modId xmlns:p14="http://schemas.microsoft.com/office/powerpoint/2010/main" val="2983509432"/>
              </p:ext>
            </p:extLst>
          </p:nvPr>
        </p:nvGraphicFramePr>
        <p:xfrm>
          <a:off x="4807452" y="4755148"/>
          <a:ext cx="3159150"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4</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chemeClr val="accent6">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8" name="Table 7">
            <a:extLst>
              <a:ext uri="{FF2B5EF4-FFF2-40B4-BE49-F238E27FC236}">
                <a16:creationId xmlns:a16="http://schemas.microsoft.com/office/drawing/2014/main" id="{B8773040-40E2-4B2F-EB8A-53C823F67410}"/>
              </a:ext>
            </a:extLst>
          </p:cNvPr>
          <p:cNvGraphicFramePr>
            <a:graphicFrameLocks noGrp="1"/>
          </p:cNvGraphicFramePr>
          <p:nvPr>
            <p:extLst>
              <p:ext uri="{D42A27DB-BD31-4B8C-83A1-F6EECF244321}">
                <p14:modId xmlns:p14="http://schemas.microsoft.com/office/powerpoint/2010/main" val="4113382768"/>
              </p:ext>
            </p:extLst>
          </p:nvPr>
        </p:nvGraphicFramePr>
        <p:xfrm>
          <a:off x="4807452" y="4060805"/>
          <a:ext cx="3159150"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tblGrid>
              <a:tr h="629652">
                <a:tc>
                  <a:txBody>
                    <a:bodyPr/>
                    <a:lstStyle/>
                    <a:p>
                      <a:pPr algn="ctr"/>
                      <a:r>
                        <a:rPr lang="en-US" sz="2000" b="1" dirty="0">
                          <a:latin typeface="Times New Roman" panose="02020603050405020304" pitchFamily="18" charset="0"/>
                          <a:cs typeface="Times New Roman" panose="02020603050405020304" pitchFamily="18"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dirty="0">
                          <a:latin typeface="Times New Roman" panose="02020603050405020304" pitchFamily="18" charset="0"/>
                          <a:cs typeface="Times New Roman" panose="02020603050405020304" pitchFamily="18"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latin typeface="Times New Roman" panose="02020603050405020304" pitchFamily="18" charset="0"/>
                          <a:cs typeface="Times New Roman" panose="02020603050405020304" pitchFamily="18"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4228830"/>
                  </a:ext>
                </a:extLst>
              </a:tr>
            </a:tbl>
          </a:graphicData>
        </a:graphic>
      </p:graphicFrame>
      <p:graphicFrame>
        <p:nvGraphicFramePr>
          <p:cNvPr id="9" name="Table 8">
            <a:extLst>
              <a:ext uri="{FF2B5EF4-FFF2-40B4-BE49-F238E27FC236}">
                <a16:creationId xmlns:a16="http://schemas.microsoft.com/office/drawing/2014/main" id="{F21E2444-C9E8-A479-9D3F-A62CE4795346}"/>
              </a:ext>
            </a:extLst>
          </p:cNvPr>
          <p:cNvGraphicFramePr>
            <a:graphicFrameLocks noGrp="1"/>
          </p:cNvGraphicFramePr>
          <p:nvPr>
            <p:extLst>
              <p:ext uri="{D42A27DB-BD31-4B8C-83A1-F6EECF244321}">
                <p14:modId xmlns:p14="http://schemas.microsoft.com/office/powerpoint/2010/main" val="3430910434"/>
              </p:ext>
            </p:extLst>
          </p:nvPr>
        </p:nvGraphicFramePr>
        <p:xfrm>
          <a:off x="8776704" y="4755148"/>
          <a:ext cx="3159150"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chemeClr val="accent6">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4</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noFill/>
                  </a:tcPr>
                </a:tc>
                <a:extLst>
                  <a:ext uri="{0D108BD9-81ED-4DB2-BD59-A6C34878D82A}">
                    <a16:rowId xmlns:a16="http://schemas.microsoft.com/office/drawing/2014/main" val="194228830"/>
                  </a:ext>
                </a:extLst>
              </a:tr>
            </a:tbl>
          </a:graphicData>
        </a:graphic>
      </p:graphicFrame>
      <p:cxnSp>
        <p:nvCxnSpPr>
          <p:cNvPr id="11" name="Straight Arrow Connector 10">
            <a:extLst>
              <a:ext uri="{FF2B5EF4-FFF2-40B4-BE49-F238E27FC236}">
                <a16:creationId xmlns:a16="http://schemas.microsoft.com/office/drawing/2014/main" id="{87D0374D-7B5C-70C6-384C-6AE5AFA1906D}"/>
              </a:ext>
            </a:extLst>
          </p:cNvPr>
          <p:cNvCxnSpPr/>
          <p:nvPr/>
        </p:nvCxnSpPr>
        <p:spPr>
          <a:xfrm>
            <a:off x="4180114" y="5069974"/>
            <a:ext cx="4408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393370-0734-A882-1287-02DD967543B8}"/>
              </a:ext>
            </a:extLst>
          </p:cNvPr>
          <p:cNvCxnSpPr/>
          <p:nvPr/>
        </p:nvCxnSpPr>
        <p:spPr>
          <a:xfrm>
            <a:off x="8137071" y="5069974"/>
            <a:ext cx="4408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0C04526-F342-E3CC-78AF-2FD0D899284A}"/>
              </a:ext>
            </a:extLst>
          </p:cNvPr>
          <p:cNvSpPr txBox="1"/>
          <p:nvPr/>
        </p:nvSpPr>
        <p:spPr>
          <a:xfrm>
            <a:off x="3932312" y="4137564"/>
            <a:ext cx="93647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Count</a:t>
            </a:r>
          </a:p>
        </p:txBody>
      </p:sp>
    </p:spTree>
    <p:extLst>
      <p:ext uri="{BB962C8B-B14F-4D97-AF65-F5344CB8AC3E}">
        <p14:creationId xmlns:p14="http://schemas.microsoft.com/office/powerpoint/2010/main" val="267282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it in place?</a:t>
            </a:r>
          </a:p>
          <a:p>
            <a:r>
              <a:rPr lang="en-US" dirty="0"/>
              <a:t>No</a:t>
            </a:r>
          </a:p>
          <a:p>
            <a:r>
              <a:rPr lang="en-US" dirty="0"/>
              <a:t>This algorithm uses additional memory for the Count and S arrays, so it is not an in-place algorithm</a:t>
            </a:r>
          </a:p>
        </p:txBody>
      </p:sp>
    </p:spTree>
    <p:extLst>
      <p:ext uri="{BB962C8B-B14F-4D97-AF65-F5344CB8AC3E}">
        <p14:creationId xmlns:p14="http://schemas.microsoft.com/office/powerpoint/2010/main" val="1784826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lstStyle/>
          <a:p>
            <a:pPr marL="0" indent="0">
              <a:buNone/>
            </a:pPr>
            <a:r>
              <a:rPr lang="en-US" dirty="0"/>
              <a:t>Insertion sort goes sequentially through the array when making comparisons to find a proper place for an element currently processed. Consider using binary search instead and give a complexity of the resulting insertion sort.</a:t>
            </a:r>
          </a:p>
        </p:txBody>
      </p:sp>
    </p:spTree>
    <p:extLst>
      <p:ext uri="{BB962C8B-B14F-4D97-AF65-F5344CB8AC3E}">
        <p14:creationId xmlns:p14="http://schemas.microsoft.com/office/powerpoint/2010/main" val="2645602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Traditional insertion sort:</a:t>
                </a:r>
              </a:p>
              <a:p>
                <a:pPr lvl="1"/>
                <a:r>
                  <a:rPr lang="en-US" dirty="0"/>
                  <a:t>Take O(n) to to find the proper insertion position</a:t>
                </a:r>
              </a:p>
              <a:p>
                <a:pPr lvl="1"/>
                <a:r>
                  <a:rPr lang="en-US" dirty="0"/>
                  <a:t>Time complexity: </a:t>
                </a:r>
                <a14:m>
                  <m:oMath xmlns:m="http://schemas.openxmlformats.org/officeDocument/2006/math">
                    <m:r>
                      <m:rPr>
                        <m:sty m:val="p"/>
                      </m:rPr>
                      <a:rPr lang="en-AU" b="0" i="0" dirty="0" smtClean="0">
                        <a:latin typeface="Cambria Math" panose="02040503050406030204" pitchFamily="18" charset="0"/>
                      </a:rPr>
                      <m:t>Θ</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m:t>
                    </m:r>
                    <m:r>
                      <m:rPr>
                        <m:sty m:val="p"/>
                      </m:rPr>
                      <a:rPr lang="en-AU" dirty="0">
                        <a:latin typeface="Cambria Math" panose="02040503050406030204" pitchFamily="18" charset="0"/>
                      </a:rPr>
                      <m:t>Θ</m:t>
                    </m:r>
                    <m:r>
                      <a:rPr lang="en-US"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m:t>
                    </m:r>
                  </m:oMath>
                </a14:m>
                <a:endParaRPr lang="en-US" dirty="0"/>
              </a:p>
              <a:p>
                <a:r>
                  <a:rPr lang="en-US" dirty="0"/>
                  <a:t>Binary insertion sort:</a:t>
                </a:r>
              </a:p>
              <a:p>
                <a:pPr lvl="1"/>
                <a:r>
                  <a:rPr lang="en-US" dirty="0"/>
                  <a:t>Take O(</a:t>
                </a:r>
                <a:r>
                  <a:rPr lang="en-US" dirty="0" err="1"/>
                  <a:t>logn</a:t>
                </a:r>
                <a:r>
                  <a:rPr lang="en-US" dirty="0"/>
                  <a:t>) to to find the proper insertion position </a:t>
                </a:r>
              </a:p>
              <a:p>
                <a:pPr lvl="1"/>
                <a:r>
                  <a:rPr lang="en-US" dirty="0"/>
                  <a:t>Time complexity: </a:t>
                </a:r>
                <a14:m>
                  <m:oMath xmlns:m="http://schemas.openxmlformats.org/officeDocument/2006/math">
                    <m:r>
                      <m:rPr>
                        <m:sty m:val="p"/>
                      </m:rPr>
                      <a:rPr lang="en-AU" dirty="0">
                        <a:latin typeface="Cambria Math" panose="02040503050406030204" pitchFamily="18" charset="0"/>
                      </a:rPr>
                      <m:t>Θ</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err="1" smtClean="0">
                        <a:latin typeface="Cambria Math" panose="02040503050406030204" pitchFamily="18" charset="0"/>
                      </a:rPr>
                      <m:t>𝑙𝑜𝑔𝑛</m:t>
                    </m:r>
                    <m:r>
                      <a:rPr lang="en-US" i="1" dirty="0" smtClean="0">
                        <a:latin typeface="Cambria Math" panose="02040503050406030204" pitchFamily="18" charset="0"/>
                      </a:rPr>
                      <m:t>) =</m:t>
                    </m:r>
                    <m:r>
                      <m:rPr>
                        <m:sty m:val="p"/>
                      </m:rPr>
                      <a:rPr lang="en-AU" dirty="0">
                        <a:latin typeface="Cambria Math" panose="02040503050406030204" pitchFamily="18" charset="0"/>
                      </a:rPr>
                      <m:t>Θ</m:t>
                    </m:r>
                    <m:r>
                      <a:rPr lang="en-US" i="1" dirty="0" smtClean="0">
                        <a:latin typeface="Cambria Math" panose="02040503050406030204" pitchFamily="18" charset="0"/>
                      </a:rPr>
                      <m:t>(</m:t>
                    </m:r>
                    <m:r>
                      <a:rPr lang="en-US" i="1" dirty="0" err="1" smtClean="0">
                        <a:latin typeface="Cambria Math" panose="02040503050406030204" pitchFamily="18" charset="0"/>
                      </a:rPr>
                      <m:t>𝑛𝑙𝑜𝑔𝑛</m:t>
                    </m:r>
                    <m:r>
                      <a:rPr lang="en-US" i="1" dirty="0" smtClean="0">
                        <a:latin typeface="Cambria Math" panose="02040503050406030204" pitchFamily="18" charset="0"/>
                      </a:rPr>
                      <m:t>)</m:t>
                    </m:r>
                  </m:oMath>
                </a14:m>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156"/>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8461B8FE-BEA7-FE7C-80CB-8DB9977FB9D2}"/>
              </a:ext>
            </a:extLst>
          </p:cNvPr>
          <p:cNvGraphicFramePr>
            <a:graphicFrameLocks noGrp="1"/>
          </p:cNvGraphicFramePr>
          <p:nvPr>
            <p:extLst>
              <p:ext uri="{D42A27DB-BD31-4B8C-83A1-F6EECF244321}">
                <p14:modId xmlns:p14="http://schemas.microsoft.com/office/powerpoint/2010/main" val="3595847211"/>
              </p:ext>
            </p:extLst>
          </p:nvPr>
        </p:nvGraphicFramePr>
        <p:xfrm>
          <a:off x="838200" y="5188710"/>
          <a:ext cx="4030348" cy="444063"/>
        </p:xfrm>
        <a:graphic>
          <a:graphicData uri="http://schemas.openxmlformats.org/drawingml/2006/table">
            <a:tbl>
              <a:tblPr firstRow="1" bandRow="1">
                <a:tableStyleId>{5940675A-B579-460E-94D1-54222C63F5DA}</a:tableStyleId>
              </a:tblPr>
              <a:tblGrid>
                <a:gridCol w="575764">
                  <a:extLst>
                    <a:ext uri="{9D8B030D-6E8A-4147-A177-3AD203B41FA5}">
                      <a16:colId xmlns:a16="http://schemas.microsoft.com/office/drawing/2014/main" val="4101062177"/>
                    </a:ext>
                  </a:extLst>
                </a:gridCol>
                <a:gridCol w="575764">
                  <a:extLst>
                    <a:ext uri="{9D8B030D-6E8A-4147-A177-3AD203B41FA5}">
                      <a16:colId xmlns:a16="http://schemas.microsoft.com/office/drawing/2014/main" val="3226581725"/>
                    </a:ext>
                  </a:extLst>
                </a:gridCol>
                <a:gridCol w="575764">
                  <a:extLst>
                    <a:ext uri="{9D8B030D-6E8A-4147-A177-3AD203B41FA5}">
                      <a16:colId xmlns:a16="http://schemas.microsoft.com/office/drawing/2014/main" val="3352806830"/>
                    </a:ext>
                  </a:extLst>
                </a:gridCol>
                <a:gridCol w="575764">
                  <a:extLst>
                    <a:ext uri="{9D8B030D-6E8A-4147-A177-3AD203B41FA5}">
                      <a16:colId xmlns:a16="http://schemas.microsoft.com/office/drawing/2014/main" val="2301199826"/>
                    </a:ext>
                  </a:extLst>
                </a:gridCol>
                <a:gridCol w="575764">
                  <a:extLst>
                    <a:ext uri="{9D8B030D-6E8A-4147-A177-3AD203B41FA5}">
                      <a16:colId xmlns:a16="http://schemas.microsoft.com/office/drawing/2014/main" val="419253283"/>
                    </a:ext>
                  </a:extLst>
                </a:gridCol>
                <a:gridCol w="575764">
                  <a:extLst>
                    <a:ext uri="{9D8B030D-6E8A-4147-A177-3AD203B41FA5}">
                      <a16:colId xmlns:a16="http://schemas.microsoft.com/office/drawing/2014/main" val="895590463"/>
                    </a:ext>
                  </a:extLst>
                </a:gridCol>
                <a:gridCol w="575764">
                  <a:extLst>
                    <a:ext uri="{9D8B030D-6E8A-4147-A177-3AD203B41FA5}">
                      <a16:colId xmlns:a16="http://schemas.microsoft.com/office/drawing/2014/main" val="1308371549"/>
                    </a:ext>
                  </a:extLst>
                </a:gridCol>
              </a:tblGrid>
              <a:tr h="444063">
                <a:tc>
                  <a:txBody>
                    <a:bodyPr/>
                    <a:lstStyle/>
                    <a:p>
                      <a:pPr algn="ctr"/>
                      <a:r>
                        <a:rPr lang="en-US" sz="2000" dirty="0">
                          <a:latin typeface="Times New Roman" panose="02020603050405020304" pitchFamily="18" charset="0"/>
                          <a:cs typeface="Times New Roman" panose="02020603050405020304" pitchFamily="18" charset="0"/>
                        </a:rPr>
                        <a:t>100</a:t>
                      </a:r>
                    </a:p>
                  </a:txBody>
                  <a:tcPr anchor="ctr">
                    <a:solidFill>
                      <a:schemeClr val="accent6">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noFill/>
                  </a:tcPr>
                </a:tc>
                <a:extLst>
                  <a:ext uri="{0D108BD9-81ED-4DB2-BD59-A6C34878D82A}">
                    <a16:rowId xmlns:a16="http://schemas.microsoft.com/office/drawing/2014/main" val="194228830"/>
                  </a:ext>
                </a:extLst>
              </a:tr>
            </a:tbl>
          </a:graphicData>
        </a:graphic>
      </p:graphicFrame>
      <p:sp>
        <p:nvSpPr>
          <p:cNvPr id="5" name="Oval 4">
            <a:extLst>
              <a:ext uri="{FF2B5EF4-FFF2-40B4-BE49-F238E27FC236}">
                <a16:creationId xmlns:a16="http://schemas.microsoft.com/office/drawing/2014/main" id="{7ED6D8B6-C6B7-D82B-B0CD-3CBAA04EF095}"/>
              </a:ext>
            </a:extLst>
          </p:cNvPr>
          <p:cNvSpPr/>
          <p:nvPr/>
        </p:nvSpPr>
        <p:spPr>
          <a:xfrm>
            <a:off x="8635137" y="4425181"/>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197519C-ADD9-05C7-08F9-BF6B871C105F}"/>
              </a:ext>
            </a:extLst>
          </p:cNvPr>
          <p:cNvSpPr/>
          <p:nvPr/>
        </p:nvSpPr>
        <p:spPr>
          <a:xfrm>
            <a:off x="8127807" y="4893779"/>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05AAFC7-EC51-4C20-FE6B-64B5DD365276}"/>
              </a:ext>
            </a:extLst>
          </p:cNvPr>
          <p:cNvSpPr/>
          <p:nvPr/>
        </p:nvSpPr>
        <p:spPr>
          <a:xfrm>
            <a:off x="9070694" y="4893779"/>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A11AC5C-7530-BDAF-A459-5794564A8920}"/>
              </a:ext>
            </a:extLst>
          </p:cNvPr>
          <p:cNvSpPr/>
          <p:nvPr/>
        </p:nvSpPr>
        <p:spPr>
          <a:xfrm>
            <a:off x="7823008" y="5453940"/>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52E222F-1E2B-B81B-5113-639E1FE4F18D}"/>
              </a:ext>
            </a:extLst>
          </p:cNvPr>
          <p:cNvSpPr/>
          <p:nvPr/>
        </p:nvSpPr>
        <p:spPr>
          <a:xfrm>
            <a:off x="8376457" y="5453940"/>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E60086A-3122-D68E-FB56-2D9E2CBFF1AF}"/>
              </a:ext>
            </a:extLst>
          </p:cNvPr>
          <p:cNvSpPr/>
          <p:nvPr/>
        </p:nvSpPr>
        <p:spPr>
          <a:xfrm>
            <a:off x="9041026" y="5453940"/>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86C730A-F4E5-FF17-7121-9E1011D061D0}"/>
              </a:ext>
            </a:extLst>
          </p:cNvPr>
          <p:cNvSpPr/>
          <p:nvPr/>
        </p:nvSpPr>
        <p:spPr>
          <a:xfrm>
            <a:off x="9613347" y="5453939"/>
            <a:ext cx="756348" cy="5788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100</a:t>
            </a:r>
          </a:p>
        </p:txBody>
      </p:sp>
      <p:cxnSp>
        <p:nvCxnSpPr>
          <p:cNvPr id="13" name="Straight Connector 12">
            <a:extLst>
              <a:ext uri="{FF2B5EF4-FFF2-40B4-BE49-F238E27FC236}">
                <a16:creationId xmlns:a16="http://schemas.microsoft.com/office/drawing/2014/main" id="{B09B9AA0-E291-153E-5B16-639DD33B7CD1}"/>
              </a:ext>
            </a:extLst>
          </p:cNvPr>
          <p:cNvCxnSpPr>
            <a:stCxn id="5" idx="3"/>
            <a:endCxn id="6" idx="7"/>
          </p:cNvCxnSpPr>
          <p:nvPr/>
        </p:nvCxnSpPr>
        <p:spPr>
          <a:xfrm flipH="1">
            <a:off x="8436119" y="4730468"/>
            <a:ext cx="251916" cy="21569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B350AA2-86B5-7103-DBFD-CC5BB00CC40F}"/>
              </a:ext>
            </a:extLst>
          </p:cNvPr>
          <p:cNvCxnSpPr>
            <a:cxnSpLocks/>
            <a:stCxn id="6" idx="3"/>
            <a:endCxn id="8" idx="0"/>
          </p:cNvCxnSpPr>
          <p:nvPr/>
        </p:nvCxnSpPr>
        <p:spPr>
          <a:xfrm flipH="1">
            <a:off x="8003613" y="5199066"/>
            <a:ext cx="177092" cy="2548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EFB95EF-12F9-87B0-EE17-61CAE6257CBF}"/>
              </a:ext>
            </a:extLst>
          </p:cNvPr>
          <p:cNvCxnSpPr>
            <a:cxnSpLocks/>
            <a:stCxn id="6" idx="5"/>
            <a:endCxn id="9" idx="0"/>
          </p:cNvCxnSpPr>
          <p:nvPr/>
        </p:nvCxnSpPr>
        <p:spPr>
          <a:xfrm>
            <a:off x="8436119" y="5199066"/>
            <a:ext cx="120943" cy="2548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1589F3C-A3AF-68B4-99C6-E620B8F689A4}"/>
              </a:ext>
            </a:extLst>
          </p:cNvPr>
          <p:cNvCxnSpPr>
            <a:cxnSpLocks/>
            <a:stCxn id="5" idx="5"/>
            <a:endCxn id="7" idx="1"/>
          </p:cNvCxnSpPr>
          <p:nvPr/>
        </p:nvCxnSpPr>
        <p:spPr>
          <a:xfrm>
            <a:off x="8943449" y="4730468"/>
            <a:ext cx="180143" cy="21569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20A1E2-AA6B-225C-17CC-D87730833B12}"/>
              </a:ext>
            </a:extLst>
          </p:cNvPr>
          <p:cNvCxnSpPr>
            <a:cxnSpLocks/>
            <a:stCxn id="7" idx="4"/>
            <a:endCxn id="10" idx="0"/>
          </p:cNvCxnSpPr>
          <p:nvPr/>
        </p:nvCxnSpPr>
        <p:spPr>
          <a:xfrm flipH="1">
            <a:off x="9221631" y="5251445"/>
            <a:ext cx="29668" cy="20249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A892B17-73E5-4044-79AB-9BC67B370C25}"/>
              </a:ext>
            </a:extLst>
          </p:cNvPr>
          <p:cNvCxnSpPr>
            <a:cxnSpLocks/>
            <a:stCxn id="7" idx="5"/>
            <a:endCxn id="12" idx="0"/>
          </p:cNvCxnSpPr>
          <p:nvPr/>
        </p:nvCxnSpPr>
        <p:spPr>
          <a:xfrm>
            <a:off x="9379006" y="5199066"/>
            <a:ext cx="612515" cy="25487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839607B-69DE-3E8B-10CB-33B60B47E3D6}"/>
              </a:ext>
            </a:extLst>
          </p:cNvPr>
          <p:cNvSpPr txBox="1"/>
          <p:nvPr/>
        </p:nvSpPr>
        <p:spPr>
          <a:xfrm>
            <a:off x="1728610" y="5709576"/>
            <a:ext cx="2249527" cy="646331"/>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Traditional insert sort.</a:t>
            </a:r>
          </a:p>
          <a:p>
            <a:pPr algn="ctr"/>
            <a:r>
              <a:rPr lang="en-US" dirty="0">
                <a:latin typeface="Times New Roman" panose="02020603050405020304" pitchFamily="18" charset="0"/>
                <a:cs typeface="Times New Roman" panose="02020603050405020304" pitchFamily="18" charset="0"/>
              </a:rPr>
              <a:t>Take O(n) to insert</a:t>
            </a:r>
          </a:p>
        </p:txBody>
      </p:sp>
      <p:sp>
        <p:nvSpPr>
          <p:cNvPr id="39" name="TextBox 38">
            <a:extLst>
              <a:ext uri="{FF2B5EF4-FFF2-40B4-BE49-F238E27FC236}">
                <a16:creationId xmlns:a16="http://schemas.microsoft.com/office/drawing/2014/main" id="{E17D6D64-532B-6D1E-EA24-0DB5D3DEAFDF}"/>
              </a:ext>
            </a:extLst>
          </p:cNvPr>
          <p:cNvSpPr txBox="1"/>
          <p:nvPr/>
        </p:nvSpPr>
        <p:spPr>
          <a:xfrm>
            <a:off x="7830036" y="6109649"/>
            <a:ext cx="2226828" cy="646331"/>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Binary insertion sort.</a:t>
            </a:r>
          </a:p>
          <a:p>
            <a:pPr algn="ctr"/>
            <a:r>
              <a:rPr lang="en-US" dirty="0">
                <a:latin typeface="Times New Roman" panose="02020603050405020304" pitchFamily="18" charset="0"/>
                <a:cs typeface="Times New Roman" panose="02020603050405020304" pitchFamily="18" charset="0"/>
              </a:rPr>
              <a:t>Take O(</a:t>
            </a:r>
            <a:r>
              <a:rPr lang="en-US" dirty="0" err="1">
                <a:latin typeface="Times New Roman" panose="02020603050405020304" pitchFamily="18" charset="0"/>
                <a:cs typeface="Times New Roman" panose="02020603050405020304" pitchFamily="18" charset="0"/>
              </a:rPr>
              <a:t>logn</a:t>
            </a:r>
            <a:r>
              <a:rPr lang="en-US" dirty="0">
                <a:latin typeface="Times New Roman" panose="02020603050405020304" pitchFamily="18" charset="0"/>
                <a:cs typeface="Times New Roman" panose="02020603050405020304" pitchFamily="18" charset="0"/>
              </a:rPr>
              <a:t>) to insert</a:t>
            </a:r>
          </a:p>
        </p:txBody>
      </p:sp>
      <p:sp>
        <p:nvSpPr>
          <p:cNvPr id="42" name="TextBox 41">
            <a:extLst>
              <a:ext uri="{FF2B5EF4-FFF2-40B4-BE49-F238E27FC236}">
                <a16:creationId xmlns:a16="http://schemas.microsoft.com/office/drawing/2014/main" id="{3A101BBC-06DB-F4FA-485A-2CD1CEAB5C2F}"/>
              </a:ext>
            </a:extLst>
          </p:cNvPr>
          <p:cNvSpPr txBox="1"/>
          <p:nvPr/>
        </p:nvSpPr>
        <p:spPr>
          <a:xfrm>
            <a:off x="4720483" y="5097009"/>
            <a:ext cx="1220536"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Index to insert</a:t>
            </a:r>
          </a:p>
        </p:txBody>
      </p:sp>
      <p:cxnSp>
        <p:nvCxnSpPr>
          <p:cNvPr id="44" name="Elbow Connector 43">
            <a:extLst>
              <a:ext uri="{FF2B5EF4-FFF2-40B4-BE49-F238E27FC236}">
                <a16:creationId xmlns:a16="http://schemas.microsoft.com/office/drawing/2014/main" id="{98FAA836-180C-18BF-8CE0-6EF3729BABDB}"/>
              </a:ext>
            </a:extLst>
          </p:cNvPr>
          <p:cNvCxnSpPr>
            <a:cxnSpLocks/>
            <a:stCxn id="4" idx="1"/>
            <a:endCxn id="42" idx="0"/>
          </p:cNvCxnSpPr>
          <p:nvPr/>
        </p:nvCxnSpPr>
        <p:spPr>
          <a:xfrm rot="10800000" flipH="1">
            <a:off x="838199" y="5097009"/>
            <a:ext cx="4492551" cy="313732"/>
          </a:xfrm>
          <a:prstGeom prst="bentConnector4">
            <a:avLst>
              <a:gd name="adj1" fmla="val -5088"/>
              <a:gd name="adj2" fmla="val 17286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47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lstStyle/>
              <a:p>
                <a:r>
                  <a:rPr lang="en-US" dirty="0"/>
                  <a:t>Apply merge sort to sort the list E, X, A, M, P, L, E in alphabetical order.</a:t>
                </a:r>
              </a:p>
              <a:p>
                <a:r>
                  <a:rPr lang="en-US" dirty="0"/>
                  <a:t>Is merge sort a stable sorting algorithm?</a:t>
                </a:r>
              </a:p>
              <a:p>
                <a:r>
                  <a:rPr lang="en-US" dirty="0"/>
                  <a:t>Solve the recurrence relation for the number of key comparisons made by merge sort in the worst case. You may assume that </a:t>
                </a:r>
                <a14:m>
                  <m:oMath xmlns:m="http://schemas.openxmlformats.org/officeDocument/2006/math">
                    <m:r>
                      <a:rPr lang="en-AU" b="0" i="1" dirty="0" smtClean="0">
                        <a:latin typeface="Cambria Math" panose="02040503050406030204" pitchFamily="18" charset="0"/>
                      </a:rPr>
                      <m:t>𝑛</m:t>
                    </m:r>
                    <m:r>
                      <a:rPr lang="en-AU" b="0" i="1" dirty="0" smtClean="0">
                        <a:latin typeface="Cambria Math" panose="02040503050406030204" pitchFamily="18" charset="0"/>
                      </a:rPr>
                      <m:t>=</m:t>
                    </m:r>
                    <m:sSup>
                      <m:sSupPr>
                        <m:ctrlPr>
                          <a:rPr lang="en-AU" b="0" i="1" dirty="0" smtClean="0">
                            <a:latin typeface="Cambria Math" panose="02040503050406030204" pitchFamily="18" charset="0"/>
                          </a:rPr>
                        </m:ctrlPr>
                      </m:sSupPr>
                      <m:e>
                        <m:r>
                          <a:rPr lang="en-AU" b="0" i="1" dirty="0" smtClean="0">
                            <a:latin typeface="Cambria Math" panose="02040503050406030204" pitchFamily="18" charset="0"/>
                          </a:rPr>
                          <m:t>2</m:t>
                        </m:r>
                      </m:e>
                      <m:sup>
                        <m:r>
                          <a:rPr lang="en-AU" b="0" i="1" dirty="0" smtClean="0">
                            <a:latin typeface="Cambria Math" panose="02040503050406030204" pitchFamily="18" charset="0"/>
                          </a:rPr>
                          <m:t>𝑘</m:t>
                        </m:r>
                      </m:sup>
                    </m:sSup>
                  </m:oMath>
                </a14:m>
                <a:endParaRPr lang="en-US" dirty="0"/>
              </a:p>
              <a:p>
                <a:r>
                  <a:rPr lang="en-US" dirty="0"/>
                  <a:t>Set up a recurrence relation for the number of key comparisons made by merge sort on best-case inputs and solve it for </a:t>
                </a:r>
                <a14:m>
                  <m:oMath xmlns:m="http://schemas.openxmlformats.org/officeDocument/2006/math">
                    <m:r>
                      <a:rPr lang="en-AU" b="0" i="1" dirty="0" smtClean="0">
                        <a:latin typeface="Cambria Math" panose="02040503050406030204" pitchFamily="18" charset="0"/>
                      </a:rPr>
                      <m:t>𝑛</m:t>
                    </m:r>
                    <m:r>
                      <a:rPr lang="en-AU" b="0" i="1" dirty="0" smtClean="0">
                        <a:latin typeface="Cambria Math" panose="02040503050406030204" pitchFamily="18" charset="0"/>
                      </a:rPr>
                      <m:t>=</m:t>
                    </m:r>
                    <m:sSup>
                      <m:sSupPr>
                        <m:ctrlPr>
                          <a:rPr lang="en-AU" b="0" i="1" dirty="0" smtClean="0">
                            <a:latin typeface="Cambria Math" panose="02040503050406030204" pitchFamily="18" charset="0"/>
                          </a:rPr>
                        </m:ctrlPr>
                      </m:sSupPr>
                      <m:e>
                        <m:r>
                          <a:rPr lang="en-AU" b="0" i="1" dirty="0" smtClean="0">
                            <a:latin typeface="Cambria Math" panose="02040503050406030204" pitchFamily="18" charset="0"/>
                          </a:rPr>
                          <m:t>2</m:t>
                        </m:r>
                      </m:e>
                      <m:sup>
                        <m:r>
                          <a:rPr lang="en-AU" b="0" i="1" dirty="0" smtClean="0">
                            <a:latin typeface="Cambria Math" panose="02040503050406030204" pitchFamily="18" charset="0"/>
                          </a:rPr>
                          <m:t>𝑘</m:t>
                        </m:r>
                      </m:sup>
                    </m:sSup>
                  </m:oMath>
                </a14:m>
                <a:endParaRPr lang="en-US"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156" r="-1206"/>
                </a:stretch>
              </a:blipFill>
            </p:spPr>
            <p:txBody>
              <a:bodyPr/>
              <a:lstStyle/>
              <a:p>
                <a:r>
                  <a:rPr lang="en-US">
                    <a:noFill/>
                  </a:rPr>
                  <a:t> </a:t>
                </a:r>
              </a:p>
            </p:txBody>
          </p:sp>
        </mc:Fallback>
      </mc:AlternateContent>
    </p:spTree>
    <p:extLst>
      <p:ext uri="{BB962C8B-B14F-4D97-AF65-F5344CB8AC3E}">
        <p14:creationId xmlns:p14="http://schemas.microsoft.com/office/powerpoint/2010/main" val="4177394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D7AB-5C37-03F9-F715-9859F8EBB9E4}"/>
              </a:ext>
            </a:extLst>
          </p:cNvPr>
          <p:cNvSpPr>
            <a:spLocks noGrp="1"/>
          </p:cNvSpPr>
          <p:nvPr>
            <p:ph type="title"/>
          </p:nvPr>
        </p:nvSpPr>
        <p:spPr/>
        <p:txBody>
          <a:bodyPr/>
          <a:lstStyle/>
          <a:p>
            <a:r>
              <a:rPr lang="en-US" dirty="0"/>
              <a:t>Solution 3</a:t>
            </a:r>
          </a:p>
        </p:txBody>
      </p:sp>
      <p:graphicFrame>
        <p:nvGraphicFramePr>
          <p:cNvPr id="4" name="Table 3">
            <a:extLst>
              <a:ext uri="{FF2B5EF4-FFF2-40B4-BE49-F238E27FC236}">
                <a16:creationId xmlns:a16="http://schemas.microsoft.com/office/drawing/2014/main" id="{5908430B-07A2-7A06-8AD0-B982D4BC6C09}"/>
              </a:ext>
            </a:extLst>
          </p:cNvPr>
          <p:cNvGraphicFramePr>
            <a:graphicFrameLocks noGrp="1"/>
          </p:cNvGraphicFramePr>
          <p:nvPr>
            <p:extLst>
              <p:ext uri="{D42A27DB-BD31-4B8C-83A1-F6EECF244321}">
                <p14:modId xmlns:p14="http://schemas.microsoft.com/office/powerpoint/2010/main" val="2661092968"/>
              </p:ext>
            </p:extLst>
          </p:nvPr>
        </p:nvGraphicFramePr>
        <p:xfrm>
          <a:off x="5337573" y="947578"/>
          <a:ext cx="2210873" cy="396240"/>
        </p:xfrm>
        <a:graphic>
          <a:graphicData uri="http://schemas.openxmlformats.org/drawingml/2006/table">
            <a:tbl>
              <a:tblPr firstRow="1" bandRow="1">
                <a:tableStyleId>{5940675A-B579-460E-94D1-54222C63F5DA}</a:tableStyleId>
              </a:tblPr>
              <a:tblGrid>
                <a:gridCol w="315839">
                  <a:extLst>
                    <a:ext uri="{9D8B030D-6E8A-4147-A177-3AD203B41FA5}">
                      <a16:colId xmlns:a16="http://schemas.microsoft.com/office/drawing/2014/main" val="4101062177"/>
                    </a:ext>
                  </a:extLst>
                </a:gridCol>
                <a:gridCol w="315839">
                  <a:extLst>
                    <a:ext uri="{9D8B030D-6E8A-4147-A177-3AD203B41FA5}">
                      <a16:colId xmlns:a16="http://schemas.microsoft.com/office/drawing/2014/main" val="3226581725"/>
                    </a:ext>
                  </a:extLst>
                </a:gridCol>
                <a:gridCol w="315839">
                  <a:extLst>
                    <a:ext uri="{9D8B030D-6E8A-4147-A177-3AD203B41FA5}">
                      <a16:colId xmlns:a16="http://schemas.microsoft.com/office/drawing/2014/main" val="3352806830"/>
                    </a:ext>
                  </a:extLst>
                </a:gridCol>
                <a:gridCol w="315839">
                  <a:extLst>
                    <a:ext uri="{9D8B030D-6E8A-4147-A177-3AD203B41FA5}">
                      <a16:colId xmlns:a16="http://schemas.microsoft.com/office/drawing/2014/main" val="2301199826"/>
                    </a:ext>
                  </a:extLst>
                </a:gridCol>
                <a:gridCol w="315839">
                  <a:extLst>
                    <a:ext uri="{9D8B030D-6E8A-4147-A177-3AD203B41FA5}">
                      <a16:colId xmlns:a16="http://schemas.microsoft.com/office/drawing/2014/main" val="419253283"/>
                    </a:ext>
                  </a:extLst>
                </a:gridCol>
                <a:gridCol w="315839">
                  <a:extLst>
                    <a:ext uri="{9D8B030D-6E8A-4147-A177-3AD203B41FA5}">
                      <a16:colId xmlns:a16="http://schemas.microsoft.com/office/drawing/2014/main" val="895590463"/>
                    </a:ext>
                  </a:extLst>
                </a:gridCol>
                <a:gridCol w="315839">
                  <a:extLst>
                    <a:ext uri="{9D8B030D-6E8A-4147-A177-3AD203B41FA5}">
                      <a16:colId xmlns:a16="http://schemas.microsoft.com/office/drawing/2014/main" val="1308371549"/>
                    </a:ext>
                  </a:extLst>
                </a:gridCol>
              </a:tblGrid>
              <a:tr h="381950">
                <a:tc>
                  <a:txBody>
                    <a:bodyPr/>
                    <a:lstStyle/>
                    <a:p>
                      <a:pPr algn="ctr"/>
                      <a:r>
                        <a:rPr lang="en-US" sz="2000" dirty="0">
                          <a:latin typeface="Times New Roman" panose="02020603050405020304" pitchFamily="18" charset="0"/>
                          <a:cs typeface="Times New Roman" panose="02020603050405020304" pitchFamily="18" charset="0"/>
                        </a:rPr>
                        <a:t>E</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X</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A</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M</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P</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L</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E</a:t>
                      </a:r>
                    </a:p>
                  </a:txBody>
                  <a:tcPr anchor="ctr">
                    <a:noFill/>
                  </a:tcPr>
                </a:tc>
                <a:extLst>
                  <a:ext uri="{0D108BD9-81ED-4DB2-BD59-A6C34878D82A}">
                    <a16:rowId xmlns:a16="http://schemas.microsoft.com/office/drawing/2014/main" val="194228830"/>
                  </a:ext>
                </a:extLst>
              </a:tr>
            </a:tbl>
          </a:graphicData>
        </a:graphic>
      </p:graphicFrame>
      <p:graphicFrame>
        <p:nvGraphicFramePr>
          <p:cNvPr id="5" name="Table 4">
            <a:extLst>
              <a:ext uri="{FF2B5EF4-FFF2-40B4-BE49-F238E27FC236}">
                <a16:creationId xmlns:a16="http://schemas.microsoft.com/office/drawing/2014/main" id="{589D303F-B53F-E252-40B3-0E8084EA1612}"/>
              </a:ext>
            </a:extLst>
          </p:cNvPr>
          <p:cNvGraphicFramePr>
            <a:graphicFrameLocks noGrp="1"/>
          </p:cNvGraphicFramePr>
          <p:nvPr>
            <p:extLst>
              <p:ext uri="{D42A27DB-BD31-4B8C-83A1-F6EECF244321}">
                <p14:modId xmlns:p14="http://schemas.microsoft.com/office/powerpoint/2010/main" val="4045407616"/>
              </p:ext>
            </p:extLst>
          </p:nvPr>
        </p:nvGraphicFramePr>
        <p:xfrm>
          <a:off x="3493852" y="1675970"/>
          <a:ext cx="1281388" cy="396240"/>
        </p:xfrm>
        <a:graphic>
          <a:graphicData uri="http://schemas.openxmlformats.org/drawingml/2006/table">
            <a:tbl>
              <a:tblPr firstRow="1" bandRow="1">
                <a:tableStyleId>{5940675A-B579-460E-94D1-54222C63F5DA}</a:tableStyleId>
              </a:tblPr>
              <a:tblGrid>
                <a:gridCol w="320347">
                  <a:extLst>
                    <a:ext uri="{9D8B030D-6E8A-4147-A177-3AD203B41FA5}">
                      <a16:colId xmlns:a16="http://schemas.microsoft.com/office/drawing/2014/main" val="4101062177"/>
                    </a:ext>
                  </a:extLst>
                </a:gridCol>
                <a:gridCol w="320347">
                  <a:extLst>
                    <a:ext uri="{9D8B030D-6E8A-4147-A177-3AD203B41FA5}">
                      <a16:colId xmlns:a16="http://schemas.microsoft.com/office/drawing/2014/main" val="3226581725"/>
                    </a:ext>
                  </a:extLst>
                </a:gridCol>
                <a:gridCol w="320347">
                  <a:extLst>
                    <a:ext uri="{9D8B030D-6E8A-4147-A177-3AD203B41FA5}">
                      <a16:colId xmlns:a16="http://schemas.microsoft.com/office/drawing/2014/main" val="3352806830"/>
                    </a:ext>
                  </a:extLst>
                </a:gridCol>
                <a:gridCol w="320347">
                  <a:extLst>
                    <a:ext uri="{9D8B030D-6E8A-4147-A177-3AD203B41FA5}">
                      <a16:colId xmlns:a16="http://schemas.microsoft.com/office/drawing/2014/main" val="2361599334"/>
                    </a:ext>
                  </a:extLst>
                </a:gridCol>
              </a:tblGrid>
              <a:tr h="381950">
                <a:tc>
                  <a:txBody>
                    <a:bodyPr/>
                    <a:lstStyle/>
                    <a:p>
                      <a:pPr algn="ctr"/>
                      <a:r>
                        <a:rPr lang="en-US" sz="2000" dirty="0">
                          <a:latin typeface="Times New Roman" panose="02020603050405020304" pitchFamily="18" charset="0"/>
                          <a:cs typeface="Times New Roman" panose="02020603050405020304" pitchFamily="18" charset="0"/>
                        </a:rPr>
                        <a:t>E</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X</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A</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M</a:t>
                      </a:r>
                    </a:p>
                  </a:txBody>
                  <a:tcPr anchor="ctr">
                    <a:noFill/>
                  </a:tcPr>
                </a:tc>
                <a:extLst>
                  <a:ext uri="{0D108BD9-81ED-4DB2-BD59-A6C34878D82A}">
                    <a16:rowId xmlns:a16="http://schemas.microsoft.com/office/drawing/2014/main" val="194228830"/>
                  </a:ext>
                </a:extLst>
              </a:tr>
            </a:tbl>
          </a:graphicData>
        </a:graphic>
      </p:graphicFrame>
      <p:graphicFrame>
        <p:nvGraphicFramePr>
          <p:cNvPr id="6" name="Table 5">
            <a:extLst>
              <a:ext uri="{FF2B5EF4-FFF2-40B4-BE49-F238E27FC236}">
                <a16:creationId xmlns:a16="http://schemas.microsoft.com/office/drawing/2014/main" id="{A0BA69B2-4541-1860-59E7-F610321B631E}"/>
              </a:ext>
            </a:extLst>
          </p:cNvPr>
          <p:cNvGraphicFramePr>
            <a:graphicFrameLocks noGrp="1"/>
          </p:cNvGraphicFramePr>
          <p:nvPr>
            <p:extLst>
              <p:ext uri="{D42A27DB-BD31-4B8C-83A1-F6EECF244321}">
                <p14:modId xmlns:p14="http://schemas.microsoft.com/office/powerpoint/2010/main" val="2268392876"/>
              </p:ext>
            </p:extLst>
          </p:nvPr>
        </p:nvGraphicFramePr>
        <p:xfrm>
          <a:off x="8402212" y="1675970"/>
          <a:ext cx="953508" cy="396240"/>
        </p:xfrm>
        <a:graphic>
          <a:graphicData uri="http://schemas.openxmlformats.org/drawingml/2006/table">
            <a:tbl>
              <a:tblPr firstRow="1" bandRow="1">
                <a:tableStyleId>{5940675A-B579-460E-94D1-54222C63F5DA}</a:tableStyleId>
              </a:tblPr>
              <a:tblGrid>
                <a:gridCol w="317836">
                  <a:extLst>
                    <a:ext uri="{9D8B030D-6E8A-4147-A177-3AD203B41FA5}">
                      <a16:colId xmlns:a16="http://schemas.microsoft.com/office/drawing/2014/main" val="2301199826"/>
                    </a:ext>
                  </a:extLst>
                </a:gridCol>
                <a:gridCol w="317836">
                  <a:extLst>
                    <a:ext uri="{9D8B030D-6E8A-4147-A177-3AD203B41FA5}">
                      <a16:colId xmlns:a16="http://schemas.microsoft.com/office/drawing/2014/main" val="419253283"/>
                    </a:ext>
                  </a:extLst>
                </a:gridCol>
                <a:gridCol w="317836">
                  <a:extLst>
                    <a:ext uri="{9D8B030D-6E8A-4147-A177-3AD203B41FA5}">
                      <a16:colId xmlns:a16="http://schemas.microsoft.com/office/drawing/2014/main" val="895590463"/>
                    </a:ext>
                  </a:extLst>
                </a:gridCol>
              </a:tblGrid>
              <a:tr h="381950">
                <a:tc>
                  <a:txBody>
                    <a:bodyPr/>
                    <a:lstStyle/>
                    <a:p>
                      <a:pPr algn="ctr"/>
                      <a:r>
                        <a:rPr lang="en-US" sz="2000" dirty="0">
                          <a:latin typeface="Times New Roman" panose="02020603050405020304" pitchFamily="18" charset="0"/>
                          <a:cs typeface="Times New Roman" panose="02020603050405020304" pitchFamily="18" charset="0"/>
                        </a:rPr>
                        <a:t>P</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L</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E</a:t>
                      </a:r>
                    </a:p>
                  </a:txBody>
                  <a:tcPr anchor="ctr">
                    <a:noFill/>
                  </a:tcPr>
                </a:tc>
                <a:extLst>
                  <a:ext uri="{0D108BD9-81ED-4DB2-BD59-A6C34878D82A}">
                    <a16:rowId xmlns:a16="http://schemas.microsoft.com/office/drawing/2014/main" val="194228830"/>
                  </a:ext>
                </a:extLst>
              </a:tr>
            </a:tbl>
          </a:graphicData>
        </a:graphic>
      </p:graphicFrame>
      <p:graphicFrame>
        <p:nvGraphicFramePr>
          <p:cNvPr id="7" name="Table 6">
            <a:extLst>
              <a:ext uri="{FF2B5EF4-FFF2-40B4-BE49-F238E27FC236}">
                <a16:creationId xmlns:a16="http://schemas.microsoft.com/office/drawing/2014/main" id="{B9D6C9AA-3B0B-03E2-FD08-2982D81D8330}"/>
              </a:ext>
            </a:extLst>
          </p:cNvPr>
          <p:cNvGraphicFramePr>
            <a:graphicFrameLocks noGrp="1"/>
          </p:cNvGraphicFramePr>
          <p:nvPr>
            <p:extLst>
              <p:ext uri="{D42A27DB-BD31-4B8C-83A1-F6EECF244321}">
                <p14:modId xmlns:p14="http://schemas.microsoft.com/office/powerpoint/2010/main" val="2809837641"/>
              </p:ext>
            </p:extLst>
          </p:nvPr>
        </p:nvGraphicFramePr>
        <p:xfrm>
          <a:off x="2527717" y="2686447"/>
          <a:ext cx="635672" cy="396240"/>
        </p:xfrm>
        <a:graphic>
          <a:graphicData uri="http://schemas.openxmlformats.org/drawingml/2006/table">
            <a:tbl>
              <a:tblPr firstRow="1" bandRow="1">
                <a:tableStyleId>{5940675A-B579-460E-94D1-54222C63F5DA}</a:tableStyleId>
              </a:tblPr>
              <a:tblGrid>
                <a:gridCol w="317836">
                  <a:extLst>
                    <a:ext uri="{9D8B030D-6E8A-4147-A177-3AD203B41FA5}">
                      <a16:colId xmlns:a16="http://schemas.microsoft.com/office/drawing/2014/main" val="4101062177"/>
                    </a:ext>
                  </a:extLst>
                </a:gridCol>
                <a:gridCol w="317836">
                  <a:extLst>
                    <a:ext uri="{9D8B030D-6E8A-4147-A177-3AD203B41FA5}">
                      <a16:colId xmlns:a16="http://schemas.microsoft.com/office/drawing/2014/main" val="3226581725"/>
                    </a:ext>
                  </a:extLst>
                </a:gridCol>
              </a:tblGrid>
              <a:tr h="381950">
                <a:tc>
                  <a:txBody>
                    <a:bodyPr/>
                    <a:lstStyle/>
                    <a:p>
                      <a:pPr algn="ctr"/>
                      <a:r>
                        <a:rPr lang="en-US" sz="2000" dirty="0">
                          <a:latin typeface="Times New Roman" panose="02020603050405020304" pitchFamily="18" charset="0"/>
                          <a:cs typeface="Times New Roman" panose="02020603050405020304" pitchFamily="18" charset="0"/>
                        </a:rPr>
                        <a:t>E</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X</a:t>
                      </a:r>
                    </a:p>
                  </a:txBody>
                  <a:tcPr anchor="ctr">
                    <a:noFill/>
                  </a:tcPr>
                </a:tc>
                <a:extLst>
                  <a:ext uri="{0D108BD9-81ED-4DB2-BD59-A6C34878D82A}">
                    <a16:rowId xmlns:a16="http://schemas.microsoft.com/office/drawing/2014/main" val="194228830"/>
                  </a:ext>
                </a:extLst>
              </a:tr>
            </a:tbl>
          </a:graphicData>
        </a:graphic>
      </p:graphicFrame>
      <p:graphicFrame>
        <p:nvGraphicFramePr>
          <p:cNvPr id="9" name="Table 8">
            <a:extLst>
              <a:ext uri="{FF2B5EF4-FFF2-40B4-BE49-F238E27FC236}">
                <a16:creationId xmlns:a16="http://schemas.microsoft.com/office/drawing/2014/main" id="{0D91A07F-4D96-D6C3-F76F-1CCCBC5970C5}"/>
              </a:ext>
            </a:extLst>
          </p:cNvPr>
          <p:cNvGraphicFramePr>
            <a:graphicFrameLocks noGrp="1"/>
          </p:cNvGraphicFramePr>
          <p:nvPr>
            <p:extLst>
              <p:ext uri="{D42A27DB-BD31-4B8C-83A1-F6EECF244321}">
                <p14:modId xmlns:p14="http://schemas.microsoft.com/office/powerpoint/2010/main" val="3055721971"/>
              </p:ext>
            </p:extLst>
          </p:nvPr>
        </p:nvGraphicFramePr>
        <p:xfrm>
          <a:off x="1975757" y="3520580"/>
          <a:ext cx="317836" cy="396240"/>
        </p:xfrm>
        <a:graphic>
          <a:graphicData uri="http://schemas.openxmlformats.org/drawingml/2006/table">
            <a:tbl>
              <a:tblPr firstRow="1" bandRow="1">
                <a:tableStyleId>{5940675A-B579-460E-94D1-54222C63F5DA}</a:tableStyleId>
              </a:tblPr>
              <a:tblGrid>
                <a:gridCol w="317836">
                  <a:extLst>
                    <a:ext uri="{9D8B030D-6E8A-4147-A177-3AD203B41FA5}">
                      <a16:colId xmlns:a16="http://schemas.microsoft.com/office/drawing/2014/main" val="3352806830"/>
                    </a:ext>
                  </a:extLst>
                </a:gridCol>
              </a:tblGrid>
              <a:tr h="381950">
                <a:tc>
                  <a:txBody>
                    <a:bodyPr/>
                    <a:lstStyle/>
                    <a:p>
                      <a:pPr algn="ctr"/>
                      <a:r>
                        <a:rPr lang="en-US" sz="2000" dirty="0">
                          <a:latin typeface="Times New Roman" panose="02020603050405020304" pitchFamily="18" charset="0"/>
                          <a:cs typeface="Times New Roman" panose="02020603050405020304" pitchFamily="18" charset="0"/>
                        </a:rPr>
                        <a:t>E</a:t>
                      </a:r>
                    </a:p>
                  </a:txBody>
                  <a:tcPr anchor="ctr">
                    <a:noFill/>
                  </a:tcPr>
                </a:tc>
                <a:extLst>
                  <a:ext uri="{0D108BD9-81ED-4DB2-BD59-A6C34878D82A}">
                    <a16:rowId xmlns:a16="http://schemas.microsoft.com/office/drawing/2014/main" val="194228830"/>
                  </a:ext>
                </a:extLst>
              </a:tr>
            </a:tbl>
          </a:graphicData>
        </a:graphic>
      </p:graphicFrame>
      <p:graphicFrame>
        <p:nvGraphicFramePr>
          <p:cNvPr id="10" name="Table 9">
            <a:extLst>
              <a:ext uri="{FF2B5EF4-FFF2-40B4-BE49-F238E27FC236}">
                <a16:creationId xmlns:a16="http://schemas.microsoft.com/office/drawing/2014/main" id="{6C1292F5-CEA3-5B62-F27B-31DD4DB796C6}"/>
              </a:ext>
            </a:extLst>
          </p:cNvPr>
          <p:cNvGraphicFramePr>
            <a:graphicFrameLocks noGrp="1"/>
          </p:cNvGraphicFramePr>
          <p:nvPr>
            <p:extLst>
              <p:ext uri="{D42A27DB-BD31-4B8C-83A1-F6EECF244321}">
                <p14:modId xmlns:p14="http://schemas.microsoft.com/office/powerpoint/2010/main" val="2266092045"/>
              </p:ext>
            </p:extLst>
          </p:nvPr>
        </p:nvGraphicFramePr>
        <p:xfrm>
          <a:off x="3176016" y="3521641"/>
          <a:ext cx="317836" cy="396240"/>
        </p:xfrm>
        <a:graphic>
          <a:graphicData uri="http://schemas.openxmlformats.org/drawingml/2006/table">
            <a:tbl>
              <a:tblPr firstRow="1" bandRow="1">
                <a:tableStyleId>{5940675A-B579-460E-94D1-54222C63F5DA}</a:tableStyleId>
              </a:tblPr>
              <a:tblGrid>
                <a:gridCol w="317836">
                  <a:extLst>
                    <a:ext uri="{9D8B030D-6E8A-4147-A177-3AD203B41FA5}">
                      <a16:colId xmlns:a16="http://schemas.microsoft.com/office/drawing/2014/main" val="3352806830"/>
                    </a:ext>
                  </a:extLst>
                </a:gridCol>
              </a:tblGrid>
              <a:tr h="381950">
                <a:tc>
                  <a:txBody>
                    <a:bodyPr/>
                    <a:lstStyle/>
                    <a:p>
                      <a:pPr algn="ctr"/>
                      <a:r>
                        <a:rPr lang="en-US" sz="2000" dirty="0">
                          <a:latin typeface="Times New Roman" panose="02020603050405020304" pitchFamily="18" charset="0"/>
                          <a:cs typeface="Times New Roman" panose="02020603050405020304" pitchFamily="18" charset="0"/>
                        </a:rPr>
                        <a:t>X</a:t>
                      </a:r>
                    </a:p>
                  </a:txBody>
                  <a:tcPr anchor="ctr">
                    <a:noFill/>
                  </a:tcPr>
                </a:tc>
                <a:extLst>
                  <a:ext uri="{0D108BD9-81ED-4DB2-BD59-A6C34878D82A}">
                    <a16:rowId xmlns:a16="http://schemas.microsoft.com/office/drawing/2014/main" val="194228830"/>
                  </a:ext>
                </a:extLst>
              </a:tr>
            </a:tbl>
          </a:graphicData>
        </a:graphic>
      </p:graphicFrame>
      <p:graphicFrame>
        <p:nvGraphicFramePr>
          <p:cNvPr id="11" name="Table 10">
            <a:extLst>
              <a:ext uri="{FF2B5EF4-FFF2-40B4-BE49-F238E27FC236}">
                <a16:creationId xmlns:a16="http://schemas.microsoft.com/office/drawing/2014/main" id="{487FBA0B-01C4-497D-4620-B54B337EDA6F}"/>
              </a:ext>
            </a:extLst>
          </p:cNvPr>
          <p:cNvGraphicFramePr>
            <a:graphicFrameLocks noGrp="1"/>
          </p:cNvGraphicFramePr>
          <p:nvPr>
            <p:extLst>
              <p:ext uri="{D42A27DB-BD31-4B8C-83A1-F6EECF244321}">
                <p14:modId xmlns:p14="http://schemas.microsoft.com/office/powerpoint/2010/main" val="1330069745"/>
              </p:ext>
            </p:extLst>
          </p:nvPr>
        </p:nvGraphicFramePr>
        <p:xfrm>
          <a:off x="7548446" y="2673604"/>
          <a:ext cx="635672" cy="396240"/>
        </p:xfrm>
        <a:graphic>
          <a:graphicData uri="http://schemas.openxmlformats.org/drawingml/2006/table">
            <a:tbl>
              <a:tblPr firstRow="1" bandRow="1">
                <a:tableStyleId>{5940675A-B579-460E-94D1-54222C63F5DA}</a:tableStyleId>
              </a:tblPr>
              <a:tblGrid>
                <a:gridCol w="317836">
                  <a:extLst>
                    <a:ext uri="{9D8B030D-6E8A-4147-A177-3AD203B41FA5}">
                      <a16:colId xmlns:a16="http://schemas.microsoft.com/office/drawing/2014/main" val="4101062177"/>
                    </a:ext>
                  </a:extLst>
                </a:gridCol>
                <a:gridCol w="317836">
                  <a:extLst>
                    <a:ext uri="{9D8B030D-6E8A-4147-A177-3AD203B41FA5}">
                      <a16:colId xmlns:a16="http://schemas.microsoft.com/office/drawing/2014/main" val="3226581725"/>
                    </a:ext>
                  </a:extLst>
                </a:gridCol>
              </a:tblGrid>
              <a:tr h="381950">
                <a:tc>
                  <a:txBody>
                    <a:bodyPr/>
                    <a:lstStyle/>
                    <a:p>
                      <a:pPr algn="ctr"/>
                      <a:r>
                        <a:rPr lang="en-US" sz="2000" dirty="0">
                          <a:latin typeface="Times New Roman" panose="02020603050405020304" pitchFamily="18" charset="0"/>
                          <a:cs typeface="Times New Roman" panose="02020603050405020304" pitchFamily="18" charset="0"/>
                        </a:rPr>
                        <a:t>P</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L</a:t>
                      </a:r>
                    </a:p>
                  </a:txBody>
                  <a:tcPr anchor="ctr">
                    <a:noFill/>
                  </a:tcPr>
                </a:tc>
                <a:extLst>
                  <a:ext uri="{0D108BD9-81ED-4DB2-BD59-A6C34878D82A}">
                    <a16:rowId xmlns:a16="http://schemas.microsoft.com/office/drawing/2014/main" val="194228830"/>
                  </a:ext>
                </a:extLst>
              </a:tr>
            </a:tbl>
          </a:graphicData>
        </a:graphic>
      </p:graphicFrame>
      <p:graphicFrame>
        <p:nvGraphicFramePr>
          <p:cNvPr id="12" name="Table 11">
            <a:extLst>
              <a:ext uri="{FF2B5EF4-FFF2-40B4-BE49-F238E27FC236}">
                <a16:creationId xmlns:a16="http://schemas.microsoft.com/office/drawing/2014/main" id="{D9676490-A1FA-8BFB-9039-B9F82D777035}"/>
              </a:ext>
            </a:extLst>
          </p:cNvPr>
          <p:cNvGraphicFramePr>
            <a:graphicFrameLocks noGrp="1"/>
          </p:cNvGraphicFramePr>
          <p:nvPr>
            <p:extLst>
              <p:ext uri="{D42A27DB-BD31-4B8C-83A1-F6EECF244321}">
                <p14:modId xmlns:p14="http://schemas.microsoft.com/office/powerpoint/2010/main" val="2757218744"/>
              </p:ext>
            </p:extLst>
          </p:nvPr>
        </p:nvGraphicFramePr>
        <p:xfrm>
          <a:off x="9196802" y="2676901"/>
          <a:ext cx="317836" cy="396240"/>
        </p:xfrm>
        <a:graphic>
          <a:graphicData uri="http://schemas.openxmlformats.org/drawingml/2006/table">
            <a:tbl>
              <a:tblPr firstRow="1" bandRow="1">
                <a:tableStyleId>{5940675A-B579-460E-94D1-54222C63F5DA}</a:tableStyleId>
              </a:tblPr>
              <a:tblGrid>
                <a:gridCol w="317836">
                  <a:extLst>
                    <a:ext uri="{9D8B030D-6E8A-4147-A177-3AD203B41FA5}">
                      <a16:colId xmlns:a16="http://schemas.microsoft.com/office/drawing/2014/main" val="3352806830"/>
                    </a:ext>
                  </a:extLst>
                </a:gridCol>
              </a:tblGrid>
              <a:tr h="381950">
                <a:tc>
                  <a:txBody>
                    <a:bodyPr/>
                    <a:lstStyle/>
                    <a:p>
                      <a:pPr algn="ctr"/>
                      <a:r>
                        <a:rPr lang="en-US" sz="2000" dirty="0">
                          <a:latin typeface="Times New Roman" panose="02020603050405020304" pitchFamily="18" charset="0"/>
                          <a:cs typeface="Times New Roman" panose="02020603050405020304" pitchFamily="18" charset="0"/>
                        </a:rPr>
                        <a:t>E</a:t>
                      </a:r>
                    </a:p>
                  </a:txBody>
                  <a:tcPr anchor="ctr">
                    <a:noFill/>
                  </a:tcPr>
                </a:tc>
                <a:extLst>
                  <a:ext uri="{0D108BD9-81ED-4DB2-BD59-A6C34878D82A}">
                    <a16:rowId xmlns:a16="http://schemas.microsoft.com/office/drawing/2014/main" val="194228830"/>
                  </a:ext>
                </a:extLst>
              </a:tr>
            </a:tbl>
          </a:graphicData>
        </a:graphic>
      </p:graphicFrame>
      <p:graphicFrame>
        <p:nvGraphicFramePr>
          <p:cNvPr id="13" name="Table 12">
            <a:extLst>
              <a:ext uri="{FF2B5EF4-FFF2-40B4-BE49-F238E27FC236}">
                <a16:creationId xmlns:a16="http://schemas.microsoft.com/office/drawing/2014/main" id="{6FBF9808-3F54-098A-4773-634542B669B0}"/>
              </a:ext>
            </a:extLst>
          </p:cNvPr>
          <p:cNvGraphicFramePr>
            <a:graphicFrameLocks noGrp="1"/>
          </p:cNvGraphicFramePr>
          <p:nvPr>
            <p:extLst>
              <p:ext uri="{D42A27DB-BD31-4B8C-83A1-F6EECF244321}">
                <p14:modId xmlns:p14="http://schemas.microsoft.com/office/powerpoint/2010/main" val="181047798"/>
              </p:ext>
            </p:extLst>
          </p:nvPr>
        </p:nvGraphicFramePr>
        <p:xfrm>
          <a:off x="7009609" y="3520580"/>
          <a:ext cx="317836" cy="396240"/>
        </p:xfrm>
        <a:graphic>
          <a:graphicData uri="http://schemas.openxmlformats.org/drawingml/2006/table">
            <a:tbl>
              <a:tblPr firstRow="1" bandRow="1">
                <a:tableStyleId>{5940675A-B579-460E-94D1-54222C63F5DA}</a:tableStyleId>
              </a:tblPr>
              <a:tblGrid>
                <a:gridCol w="317836">
                  <a:extLst>
                    <a:ext uri="{9D8B030D-6E8A-4147-A177-3AD203B41FA5}">
                      <a16:colId xmlns:a16="http://schemas.microsoft.com/office/drawing/2014/main" val="3352806830"/>
                    </a:ext>
                  </a:extLst>
                </a:gridCol>
              </a:tblGrid>
              <a:tr h="381950">
                <a:tc>
                  <a:txBody>
                    <a:bodyPr/>
                    <a:lstStyle/>
                    <a:p>
                      <a:pPr algn="ctr"/>
                      <a:r>
                        <a:rPr lang="en-US" sz="2000" dirty="0">
                          <a:latin typeface="Times New Roman" panose="02020603050405020304" pitchFamily="18" charset="0"/>
                          <a:cs typeface="Times New Roman" panose="02020603050405020304" pitchFamily="18" charset="0"/>
                        </a:rPr>
                        <a:t>P</a:t>
                      </a:r>
                    </a:p>
                  </a:txBody>
                  <a:tcPr anchor="ctr">
                    <a:noFill/>
                  </a:tcPr>
                </a:tc>
                <a:extLst>
                  <a:ext uri="{0D108BD9-81ED-4DB2-BD59-A6C34878D82A}">
                    <a16:rowId xmlns:a16="http://schemas.microsoft.com/office/drawing/2014/main" val="194228830"/>
                  </a:ext>
                </a:extLst>
              </a:tr>
            </a:tbl>
          </a:graphicData>
        </a:graphic>
      </p:graphicFrame>
      <p:graphicFrame>
        <p:nvGraphicFramePr>
          <p:cNvPr id="14" name="Table 13">
            <a:extLst>
              <a:ext uri="{FF2B5EF4-FFF2-40B4-BE49-F238E27FC236}">
                <a16:creationId xmlns:a16="http://schemas.microsoft.com/office/drawing/2014/main" id="{B3C8F402-2F9D-995E-68E7-F9591F8D6087}"/>
              </a:ext>
            </a:extLst>
          </p:cNvPr>
          <p:cNvGraphicFramePr>
            <a:graphicFrameLocks noGrp="1"/>
          </p:cNvGraphicFramePr>
          <p:nvPr>
            <p:extLst>
              <p:ext uri="{D42A27DB-BD31-4B8C-83A1-F6EECF244321}">
                <p14:modId xmlns:p14="http://schemas.microsoft.com/office/powerpoint/2010/main" val="92453773"/>
              </p:ext>
            </p:extLst>
          </p:nvPr>
        </p:nvGraphicFramePr>
        <p:xfrm>
          <a:off x="8144833" y="3520580"/>
          <a:ext cx="317836" cy="396240"/>
        </p:xfrm>
        <a:graphic>
          <a:graphicData uri="http://schemas.openxmlformats.org/drawingml/2006/table">
            <a:tbl>
              <a:tblPr firstRow="1" bandRow="1">
                <a:tableStyleId>{5940675A-B579-460E-94D1-54222C63F5DA}</a:tableStyleId>
              </a:tblPr>
              <a:tblGrid>
                <a:gridCol w="317836">
                  <a:extLst>
                    <a:ext uri="{9D8B030D-6E8A-4147-A177-3AD203B41FA5}">
                      <a16:colId xmlns:a16="http://schemas.microsoft.com/office/drawing/2014/main" val="3352806830"/>
                    </a:ext>
                  </a:extLst>
                </a:gridCol>
              </a:tblGrid>
              <a:tr h="381950">
                <a:tc>
                  <a:txBody>
                    <a:bodyPr/>
                    <a:lstStyle/>
                    <a:p>
                      <a:pPr algn="ctr"/>
                      <a:r>
                        <a:rPr lang="en-US" sz="2000" dirty="0">
                          <a:latin typeface="Times New Roman" panose="02020603050405020304" pitchFamily="18" charset="0"/>
                          <a:cs typeface="Times New Roman" panose="02020603050405020304" pitchFamily="18" charset="0"/>
                        </a:rPr>
                        <a:t>L</a:t>
                      </a:r>
                    </a:p>
                  </a:txBody>
                  <a:tcPr anchor="ctr">
                    <a:noFill/>
                  </a:tcPr>
                </a:tc>
                <a:extLst>
                  <a:ext uri="{0D108BD9-81ED-4DB2-BD59-A6C34878D82A}">
                    <a16:rowId xmlns:a16="http://schemas.microsoft.com/office/drawing/2014/main" val="194228830"/>
                  </a:ext>
                </a:extLst>
              </a:tr>
            </a:tbl>
          </a:graphicData>
        </a:graphic>
      </p:graphicFrame>
      <p:graphicFrame>
        <p:nvGraphicFramePr>
          <p:cNvPr id="15" name="Table 14">
            <a:extLst>
              <a:ext uri="{FF2B5EF4-FFF2-40B4-BE49-F238E27FC236}">
                <a16:creationId xmlns:a16="http://schemas.microsoft.com/office/drawing/2014/main" id="{28FC15F8-71DE-2F53-EAEE-2460B458ED72}"/>
              </a:ext>
            </a:extLst>
          </p:cNvPr>
          <p:cNvGraphicFramePr>
            <a:graphicFrameLocks noGrp="1"/>
          </p:cNvGraphicFramePr>
          <p:nvPr>
            <p:extLst>
              <p:ext uri="{D42A27DB-BD31-4B8C-83A1-F6EECF244321}">
                <p14:modId xmlns:p14="http://schemas.microsoft.com/office/powerpoint/2010/main" val="1841474969"/>
              </p:ext>
            </p:extLst>
          </p:nvPr>
        </p:nvGraphicFramePr>
        <p:xfrm>
          <a:off x="4677696" y="2681867"/>
          <a:ext cx="635672" cy="396240"/>
        </p:xfrm>
        <a:graphic>
          <a:graphicData uri="http://schemas.openxmlformats.org/drawingml/2006/table">
            <a:tbl>
              <a:tblPr firstRow="1" bandRow="1">
                <a:tableStyleId>{5940675A-B579-460E-94D1-54222C63F5DA}</a:tableStyleId>
              </a:tblPr>
              <a:tblGrid>
                <a:gridCol w="317836">
                  <a:extLst>
                    <a:ext uri="{9D8B030D-6E8A-4147-A177-3AD203B41FA5}">
                      <a16:colId xmlns:a16="http://schemas.microsoft.com/office/drawing/2014/main" val="4101062177"/>
                    </a:ext>
                  </a:extLst>
                </a:gridCol>
                <a:gridCol w="317836">
                  <a:extLst>
                    <a:ext uri="{9D8B030D-6E8A-4147-A177-3AD203B41FA5}">
                      <a16:colId xmlns:a16="http://schemas.microsoft.com/office/drawing/2014/main" val="3226581725"/>
                    </a:ext>
                  </a:extLst>
                </a:gridCol>
              </a:tblGrid>
              <a:tr h="381950">
                <a:tc>
                  <a:txBody>
                    <a:bodyPr/>
                    <a:lstStyle/>
                    <a:p>
                      <a:pPr algn="ctr"/>
                      <a:r>
                        <a:rPr lang="en-US" sz="2000" dirty="0">
                          <a:latin typeface="Times New Roman" panose="02020603050405020304" pitchFamily="18" charset="0"/>
                          <a:cs typeface="Times New Roman" panose="02020603050405020304" pitchFamily="18" charset="0"/>
                        </a:rPr>
                        <a:t>A</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M</a:t>
                      </a:r>
                    </a:p>
                  </a:txBody>
                  <a:tcPr anchor="ctr">
                    <a:noFill/>
                  </a:tcPr>
                </a:tc>
                <a:extLst>
                  <a:ext uri="{0D108BD9-81ED-4DB2-BD59-A6C34878D82A}">
                    <a16:rowId xmlns:a16="http://schemas.microsoft.com/office/drawing/2014/main" val="194228830"/>
                  </a:ext>
                </a:extLst>
              </a:tr>
            </a:tbl>
          </a:graphicData>
        </a:graphic>
      </p:graphicFrame>
      <p:graphicFrame>
        <p:nvGraphicFramePr>
          <p:cNvPr id="16" name="Table 15">
            <a:extLst>
              <a:ext uri="{FF2B5EF4-FFF2-40B4-BE49-F238E27FC236}">
                <a16:creationId xmlns:a16="http://schemas.microsoft.com/office/drawing/2014/main" id="{68885BC1-A414-29FB-95A2-A0F39EDCBA43}"/>
              </a:ext>
            </a:extLst>
          </p:cNvPr>
          <p:cNvGraphicFramePr>
            <a:graphicFrameLocks noGrp="1"/>
          </p:cNvGraphicFramePr>
          <p:nvPr>
            <p:extLst>
              <p:ext uri="{D42A27DB-BD31-4B8C-83A1-F6EECF244321}">
                <p14:modId xmlns:p14="http://schemas.microsoft.com/office/powerpoint/2010/main" val="3440909072"/>
              </p:ext>
            </p:extLst>
          </p:nvPr>
        </p:nvGraphicFramePr>
        <p:xfrm>
          <a:off x="4292940" y="3528117"/>
          <a:ext cx="317836" cy="396240"/>
        </p:xfrm>
        <a:graphic>
          <a:graphicData uri="http://schemas.openxmlformats.org/drawingml/2006/table">
            <a:tbl>
              <a:tblPr firstRow="1" bandRow="1">
                <a:tableStyleId>{5940675A-B579-460E-94D1-54222C63F5DA}</a:tableStyleId>
              </a:tblPr>
              <a:tblGrid>
                <a:gridCol w="317836">
                  <a:extLst>
                    <a:ext uri="{9D8B030D-6E8A-4147-A177-3AD203B41FA5}">
                      <a16:colId xmlns:a16="http://schemas.microsoft.com/office/drawing/2014/main" val="3352806830"/>
                    </a:ext>
                  </a:extLst>
                </a:gridCol>
              </a:tblGrid>
              <a:tr h="381950">
                <a:tc>
                  <a:txBody>
                    <a:bodyPr/>
                    <a:lstStyle/>
                    <a:p>
                      <a:pPr algn="ctr"/>
                      <a:r>
                        <a:rPr lang="en-US" sz="2000" dirty="0">
                          <a:latin typeface="Times New Roman" panose="02020603050405020304" pitchFamily="18" charset="0"/>
                          <a:cs typeface="Times New Roman" panose="02020603050405020304" pitchFamily="18" charset="0"/>
                        </a:rPr>
                        <a:t>A</a:t>
                      </a:r>
                    </a:p>
                  </a:txBody>
                  <a:tcPr anchor="ctr">
                    <a:noFill/>
                  </a:tcPr>
                </a:tc>
                <a:extLst>
                  <a:ext uri="{0D108BD9-81ED-4DB2-BD59-A6C34878D82A}">
                    <a16:rowId xmlns:a16="http://schemas.microsoft.com/office/drawing/2014/main" val="194228830"/>
                  </a:ext>
                </a:extLst>
              </a:tr>
            </a:tbl>
          </a:graphicData>
        </a:graphic>
      </p:graphicFrame>
      <p:graphicFrame>
        <p:nvGraphicFramePr>
          <p:cNvPr id="17" name="Table 16">
            <a:extLst>
              <a:ext uri="{FF2B5EF4-FFF2-40B4-BE49-F238E27FC236}">
                <a16:creationId xmlns:a16="http://schemas.microsoft.com/office/drawing/2014/main" id="{47FB81E8-2F83-1FBF-2FFC-A5C6DB830F1D}"/>
              </a:ext>
            </a:extLst>
          </p:cNvPr>
          <p:cNvGraphicFramePr>
            <a:graphicFrameLocks noGrp="1"/>
          </p:cNvGraphicFramePr>
          <p:nvPr>
            <p:extLst>
              <p:ext uri="{D42A27DB-BD31-4B8C-83A1-F6EECF244321}">
                <p14:modId xmlns:p14="http://schemas.microsoft.com/office/powerpoint/2010/main" val="1187520536"/>
              </p:ext>
            </p:extLst>
          </p:nvPr>
        </p:nvGraphicFramePr>
        <p:xfrm>
          <a:off x="5328581" y="3521641"/>
          <a:ext cx="317836" cy="396240"/>
        </p:xfrm>
        <a:graphic>
          <a:graphicData uri="http://schemas.openxmlformats.org/drawingml/2006/table">
            <a:tbl>
              <a:tblPr firstRow="1" bandRow="1">
                <a:tableStyleId>{5940675A-B579-460E-94D1-54222C63F5DA}</a:tableStyleId>
              </a:tblPr>
              <a:tblGrid>
                <a:gridCol w="317836">
                  <a:extLst>
                    <a:ext uri="{9D8B030D-6E8A-4147-A177-3AD203B41FA5}">
                      <a16:colId xmlns:a16="http://schemas.microsoft.com/office/drawing/2014/main" val="3352806830"/>
                    </a:ext>
                  </a:extLst>
                </a:gridCol>
              </a:tblGrid>
              <a:tr h="381950">
                <a:tc>
                  <a:txBody>
                    <a:bodyPr/>
                    <a:lstStyle/>
                    <a:p>
                      <a:pPr algn="ctr"/>
                      <a:r>
                        <a:rPr lang="en-US" sz="2000" dirty="0">
                          <a:latin typeface="Times New Roman" panose="02020603050405020304" pitchFamily="18" charset="0"/>
                          <a:cs typeface="Times New Roman" panose="02020603050405020304" pitchFamily="18" charset="0"/>
                        </a:rPr>
                        <a:t>M</a:t>
                      </a:r>
                    </a:p>
                  </a:txBody>
                  <a:tcPr anchor="ctr">
                    <a:noFill/>
                  </a:tcPr>
                </a:tc>
                <a:extLst>
                  <a:ext uri="{0D108BD9-81ED-4DB2-BD59-A6C34878D82A}">
                    <a16:rowId xmlns:a16="http://schemas.microsoft.com/office/drawing/2014/main" val="194228830"/>
                  </a:ext>
                </a:extLst>
              </a:tr>
            </a:tbl>
          </a:graphicData>
        </a:graphic>
      </p:graphicFrame>
      <p:graphicFrame>
        <p:nvGraphicFramePr>
          <p:cNvPr id="19" name="Table 18">
            <a:extLst>
              <a:ext uri="{FF2B5EF4-FFF2-40B4-BE49-F238E27FC236}">
                <a16:creationId xmlns:a16="http://schemas.microsoft.com/office/drawing/2014/main" id="{A76B890C-15DB-7E5C-32BA-782B3ED4207A}"/>
              </a:ext>
            </a:extLst>
          </p:cNvPr>
          <p:cNvGraphicFramePr>
            <a:graphicFrameLocks noGrp="1"/>
          </p:cNvGraphicFramePr>
          <p:nvPr>
            <p:extLst>
              <p:ext uri="{D42A27DB-BD31-4B8C-83A1-F6EECF244321}">
                <p14:modId xmlns:p14="http://schemas.microsoft.com/office/powerpoint/2010/main" val="2042601041"/>
              </p:ext>
            </p:extLst>
          </p:nvPr>
        </p:nvGraphicFramePr>
        <p:xfrm>
          <a:off x="2527717" y="4526682"/>
          <a:ext cx="635672" cy="396240"/>
        </p:xfrm>
        <a:graphic>
          <a:graphicData uri="http://schemas.openxmlformats.org/drawingml/2006/table">
            <a:tbl>
              <a:tblPr firstRow="1" bandRow="1">
                <a:tableStyleId>{5940675A-B579-460E-94D1-54222C63F5DA}</a:tableStyleId>
              </a:tblPr>
              <a:tblGrid>
                <a:gridCol w="317836">
                  <a:extLst>
                    <a:ext uri="{9D8B030D-6E8A-4147-A177-3AD203B41FA5}">
                      <a16:colId xmlns:a16="http://schemas.microsoft.com/office/drawing/2014/main" val="4101062177"/>
                    </a:ext>
                  </a:extLst>
                </a:gridCol>
                <a:gridCol w="317836">
                  <a:extLst>
                    <a:ext uri="{9D8B030D-6E8A-4147-A177-3AD203B41FA5}">
                      <a16:colId xmlns:a16="http://schemas.microsoft.com/office/drawing/2014/main" val="3226581725"/>
                    </a:ext>
                  </a:extLst>
                </a:gridCol>
              </a:tblGrid>
              <a:tr h="381950">
                <a:tc>
                  <a:txBody>
                    <a:bodyPr/>
                    <a:lstStyle/>
                    <a:p>
                      <a:pPr algn="ctr"/>
                      <a:r>
                        <a:rPr lang="en-US" sz="2000" dirty="0">
                          <a:latin typeface="Times New Roman" panose="02020603050405020304" pitchFamily="18" charset="0"/>
                          <a:cs typeface="Times New Roman" panose="02020603050405020304" pitchFamily="18" charset="0"/>
                        </a:rPr>
                        <a:t>E</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X</a:t>
                      </a:r>
                    </a:p>
                  </a:txBody>
                  <a:tcPr anchor="ctr">
                    <a:noFill/>
                  </a:tcPr>
                </a:tc>
                <a:extLst>
                  <a:ext uri="{0D108BD9-81ED-4DB2-BD59-A6C34878D82A}">
                    <a16:rowId xmlns:a16="http://schemas.microsoft.com/office/drawing/2014/main" val="194228830"/>
                  </a:ext>
                </a:extLst>
              </a:tr>
            </a:tbl>
          </a:graphicData>
        </a:graphic>
      </p:graphicFrame>
      <p:graphicFrame>
        <p:nvGraphicFramePr>
          <p:cNvPr id="20" name="Table 19">
            <a:extLst>
              <a:ext uri="{FF2B5EF4-FFF2-40B4-BE49-F238E27FC236}">
                <a16:creationId xmlns:a16="http://schemas.microsoft.com/office/drawing/2014/main" id="{046707DE-1A4B-1D98-ADE5-B937105354FA}"/>
              </a:ext>
            </a:extLst>
          </p:cNvPr>
          <p:cNvGraphicFramePr>
            <a:graphicFrameLocks noGrp="1"/>
          </p:cNvGraphicFramePr>
          <p:nvPr>
            <p:extLst>
              <p:ext uri="{D42A27DB-BD31-4B8C-83A1-F6EECF244321}">
                <p14:modId xmlns:p14="http://schemas.microsoft.com/office/powerpoint/2010/main" val="2666406806"/>
              </p:ext>
            </p:extLst>
          </p:nvPr>
        </p:nvGraphicFramePr>
        <p:xfrm>
          <a:off x="4677696" y="4522102"/>
          <a:ext cx="635672" cy="396240"/>
        </p:xfrm>
        <a:graphic>
          <a:graphicData uri="http://schemas.openxmlformats.org/drawingml/2006/table">
            <a:tbl>
              <a:tblPr firstRow="1" bandRow="1">
                <a:tableStyleId>{5940675A-B579-460E-94D1-54222C63F5DA}</a:tableStyleId>
              </a:tblPr>
              <a:tblGrid>
                <a:gridCol w="317836">
                  <a:extLst>
                    <a:ext uri="{9D8B030D-6E8A-4147-A177-3AD203B41FA5}">
                      <a16:colId xmlns:a16="http://schemas.microsoft.com/office/drawing/2014/main" val="4101062177"/>
                    </a:ext>
                  </a:extLst>
                </a:gridCol>
                <a:gridCol w="317836">
                  <a:extLst>
                    <a:ext uri="{9D8B030D-6E8A-4147-A177-3AD203B41FA5}">
                      <a16:colId xmlns:a16="http://schemas.microsoft.com/office/drawing/2014/main" val="3226581725"/>
                    </a:ext>
                  </a:extLst>
                </a:gridCol>
              </a:tblGrid>
              <a:tr h="381950">
                <a:tc>
                  <a:txBody>
                    <a:bodyPr/>
                    <a:lstStyle/>
                    <a:p>
                      <a:pPr algn="ctr"/>
                      <a:r>
                        <a:rPr lang="en-US" sz="2000" dirty="0">
                          <a:latin typeface="Times New Roman" panose="02020603050405020304" pitchFamily="18" charset="0"/>
                          <a:cs typeface="Times New Roman" panose="02020603050405020304" pitchFamily="18" charset="0"/>
                        </a:rPr>
                        <a:t>A</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M</a:t>
                      </a:r>
                    </a:p>
                  </a:txBody>
                  <a:tcPr anchor="ctr">
                    <a:noFill/>
                  </a:tcPr>
                </a:tc>
                <a:extLst>
                  <a:ext uri="{0D108BD9-81ED-4DB2-BD59-A6C34878D82A}">
                    <a16:rowId xmlns:a16="http://schemas.microsoft.com/office/drawing/2014/main" val="194228830"/>
                  </a:ext>
                </a:extLst>
              </a:tr>
            </a:tbl>
          </a:graphicData>
        </a:graphic>
      </p:graphicFrame>
      <p:graphicFrame>
        <p:nvGraphicFramePr>
          <p:cNvPr id="21" name="Table 20">
            <a:extLst>
              <a:ext uri="{FF2B5EF4-FFF2-40B4-BE49-F238E27FC236}">
                <a16:creationId xmlns:a16="http://schemas.microsoft.com/office/drawing/2014/main" id="{F8C7EE85-C916-D398-2293-43AA1F97EDA9}"/>
              </a:ext>
            </a:extLst>
          </p:cNvPr>
          <p:cNvGraphicFramePr>
            <a:graphicFrameLocks noGrp="1"/>
          </p:cNvGraphicFramePr>
          <p:nvPr>
            <p:extLst>
              <p:ext uri="{D42A27DB-BD31-4B8C-83A1-F6EECF244321}">
                <p14:modId xmlns:p14="http://schemas.microsoft.com/office/powerpoint/2010/main" val="883526185"/>
              </p:ext>
            </p:extLst>
          </p:nvPr>
        </p:nvGraphicFramePr>
        <p:xfrm>
          <a:off x="3553039" y="5380264"/>
          <a:ext cx="1281388" cy="396240"/>
        </p:xfrm>
        <a:graphic>
          <a:graphicData uri="http://schemas.openxmlformats.org/drawingml/2006/table">
            <a:tbl>
              <a:tblPr firstRow="1" bandRow="1">
                <a:tableStyleId>{5940675A-B579-460E-94D1-54222C63F5DA}</a:tableStyleId>
              </a:tblPr>
              <a:tblGrid>
                <a:gridCol w="320347">
                  <a:extLst>
                    <a:ext uri="{9D8B030D-6E8A-4147-A177-3AD203B41FA5}">
                      <a16:colId xmlns:a16="http://schemas.microsoft.com/office/drawing/2014/main" val="4101062177"/>
                    </a:ext>
                  </a:extLst>
                </a:gridCol>
                <a:gridCol w="320347">
                  <a:extLst>
                    <a:ext uri="{9D8B030D-6E8A-4147-A177-3AD203B41FA5}">
                      <a16:colId xmlns:a16="http://schemas.microsoft.com/office/drawing/2014/main" val="3226581725"/>
                    </a:ext>
                  </a:extLst>
                </a:gridCol>
                <a:gridCol w="320347">
                  <a:extLst>
                    <a:ext uri="{9D8B030D-6E8A-4147-A177-3AD203B41FA5}">
                      <a16:colId xmlns:a16="http://schemas.microsoft.com/office/drawing/2014/main" val="3352806830"/>
                    </a:ext>
                  </a:extLst>
                </a:gridCol>
                <a:gridCol w="320347">
                  <a:extLst>
                    <a:ext uri="{9D8B030D-6E8A-4147-A177-3AD203B41FA5}">
                      <a16:colId xmlns:a16="http://schemas.microsoft.com/office/drawing/2014/main" val="2361599334"/>
                    </a:ext>
                  </a:extLst>
                </a:gridCol>
              </a:tblGrid>
              <a:tr h="381950">
                <a:tc>
                  <a:txBody>
                    <a:bodyPr/>
                    <a:lstStyle/>
                    <a:p>
                      <a:pPr algn="ctr"/>
                      <a:r>
                        <a:rPr lang="en-US" sz="2000" dirty="0">
                          <a:latin typeface="Times New Roman" panose="02020603050405020304" pitchFamily="18" charset="0"/>
                          <a:cs typeface="Times New Roman" panose="02020603050405020304" pitchFamily="18" charset="0"/>
                        </a:rPr>
                        <a:t>A</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E</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M</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X</a:t>
                      </a:r>
                    </a:p>
                  </a:txBody>
                  <a:tcPr anchor="ctr">
                    <a:noFill/>
                  </a:tcPr>
                </a:tc>
                <a:extLst>
                  <a:ext uri="{0D108BD9-81ED-4DB2-BD59-A6C34878D82A}">
                    <a16:rowId xmlns:a16="http://schemas.microsoft.com/office/drawing/2014/main" val="194228830"/>
                  </a:ext>
                </a:extLst>
              </a:tr>
            </a:tbl>
          </a:graphicData>
        </a:graphic>
      </p:graphicFrame>
      <p:graphicFrame>
        <p:nvGraphicFramePr>
          <p:cNvPr id="22" name="Table 21">
            <a:extLst>
              <a:ext uri="{FF2B5EF4-FFF2-40B4-BE49-F238E27FC236}">
                <a16:creationId xmlns:a16="http://schemas.microsoft.com/office/drawing/2014/main" id="{E9CCF3EF-D073-68D0-BE8A-A03A54FE8F1B}"/>
              </a:ext>
            </a:extLst>
          </p:cNvPr>
          <p:cNvGraphicFramePr>
            <a:graphicFrameLocks noGrp="1"/>
          </p:cNvGraphicFramePr>
          <p:nvPr>
            <p:extLst>
              <p:ext uri="{D42A27DB-BD31-4B8C-83A1-F6EECF244321}">
                <p14:modId xmlns:p14="http://schemas.microsoft.com/office/powerpoint/2010/main" val="293052879"/>
              </p:ext>
            </p:extLst>
          </p:nvPr>
        </p:nvGraphicFramePr>
        <p:xfrm>
          <a:off x="7866282" y="4537825"/>
          <a:ext cx="635672" cy="396240"/>
        </p:xfrm>
        <a:graphic>
          <a:graphicData uri="http://schemas.openxmlformats.org/drawingml/2006/table">
            <a:tbl>
              <a:tblPr firstRow="1" bandRow="1">
                <a:tableStyleId>{5940675A-B579-460E-94D1-54222C63F5DA}</a:tableStyleId>
              </a:tblPr>
              <a:tblGrid>
                <a:gridCol w="317836">
                  <a:extLst>
                    <a:ext uri="{9D8B030D-6E8A-4147-A177-3AD203B41FA5}">
                      <a16:colId xmlns:a16="http://schemas.microsoft.com/office/drawing/2014/main" val="4101062177"/>
                    </a:ext>
                  </a:extLst>
                </a:gridCol>
                <a:gridCol w="317836">
                  <a:extLst>
                    <a:ext uri="{9D8B030D-6E8A-4147-A177-3AD203B41FA5}">
                      <a16:colId xmlns:a16="http://schemas.microsoft.com/office/drawing/2014/main" val="3226581725"/>
                    </a:ext>
                  </a:extLst>
                </a:gridCol>
              </a:tblGrid>
              <a:tr h="381950">
                <a:tc>
                  <a:txBody>
                    <a:bodyPr/>
                    <a:lstStyle/>
                    <a:p>
                      <a:pPr algn="ctr"/>
                      <a:r>
                        <a:rPr lang="en-US" sz="2000" dirty="0">
                          <a:latin typeface="Times New Roman" panose="02020603050405020304" pitchFamily="18" charset="0"/>
                          <a:cs typeface="Times New Roman" panose="02020603050405020304" pitchFamily="18" charset="0"/>
                        </a:rPr>
                        <a:t>L</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P</a:t>
                      </a:r>
                    </a:p>
                  </a:txBody>
                  <a:tcPr anchor="ctr">
                    <a:noFill/>
                  </a:tcPr>
                </a:tc>
                <a:extLst>
                  <a:ext uri="{0D108BD9-81ED-4DB2-BD59-A6C34878D82A}">
                    <a16:rowId xmlns:a16="http://schemas.microsoft.com/office/drawing/2014/main" val="194228830"/>
                  </a:ext>
                </a:extLst>
              </a:tr>
            </a:tbl>
          </a:graphicData>
        </a:graphic>
      </p:graphicFrame>
      <p:graphicFrame>
        <p:nvGraphicFramePr>
          <p:cNvPr id="24" name="Table 23">
            <a:extLst>
              <a:ext uri="{FF2B5EF4-FFF2-40B4-BE49-F238E27FC236}">
                <a16:creationId xmlns:a16="http://schemas.microsoft.com/office/drawing/2014/main" id="{7E70CAE1-D63B-B51C-838C-856B2D09A2D9}"/>
              </a:ext>
            </a:extLst>
          </p:cNvPr>
          <p:cNvGraphicFramePr>
            <a:graphicFrameLocks noGrp="1"/>
          </p:cNvGraphicFramePr>
          <p:nvPr>
            <p:extLst>
              <p:ext uri="{D42A27DB-BD31-4B8C-83A1-F6EECF244321}">
                <p14:modId xmlns:p14="http://schemas.microsoft.com/office/powerpoint/2010/main" val="3885150012"/>
              </p:ext>
            </p:extLst>
          </p:nvPr>
        </p:nvGraphicFramePr>
        <p:xfrm>
          <a:off x="8316689" y="5384801"/>
          <a:ext cx="953508" cy="396240"/>
        </p:xfrm>
        <a:graphic>
          <a:graphicData uri="http://schemas.openxmlformats.org/drawingml/2006/table">
            <a:tbl>
              <a:tblPr firstRow="1" bandRow="1">
                <a:tableStyleId>{5940675A-B579-460E-94D1-54222C63F5DA}</a:tableStyleId>
              </a:tblPr>
              <a:tblGrid>
                <a:gridCol w="317836">
                  <a:extLst>
                    <a:ext uri="{9D8B030D-6E8A-4147-A177-3AD203B41FA5}">
                      <a16:colId xmlns:a16="http://schemas.microsoft.com/office/drawing/2014/main" val="2301199826"/>
                    </a:ext>
                  </a:extLst>
                </a:gridCol>
                <a:gridCol w="317836">
                  <a:extLst>
                    <a:ext uri="{9D8B030D-6E8A-4147-A177-3AD203B41FA5}">
                      <a16:colId xmlns:a16="http://schemas.microsoft.com/office/drawing/2014/main" val="419253283"/>
                    </a:ext>
                  </a:extLst>
                </a:gridCol>
                <a:gridCol w="317836">
                  <a:extLst>
                    <a:ext uri="{9D8B030D-6E8A-4147-A177-3AD203B41FA5}">
                      <a16:colId xmlns:a16="http://schemas.microsoft.com/office/drawing/2014/main" val="895590463"/>
                    </a:ext>
                  </a:extLst>
                </a:gridCol>
              </a:tblGrid>
              <a:tr h="381950">
                <a:tc>
                  <a:txBody>
                    <a:bodyPr/>
                    <a:lstStyle/>
                    <a:p>
                      <a:pPr algn="ctr"/>
                      <a:r>
                        <a:rPr lang="en-US" sz="2000" dirty="0">
                          <a:latin typeface="Times New Roman" panose="02020603050405020304" pitchFamily="18" charset="0"/>
                          <a:cs typeface="Times New Roman" panose="02020603050405020304" pitchFamily="18" charset="0"/>
                        </a:rPr>
                        <a:t>E</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L</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P</a:t>
                      </a:r>
                    </a:p>
                  </a:txBody>
                  <a:tcPr anchor="ctr">
                    <a:noFill/>
                  </a:tcPr>
                </a:tc>
                <a:extLst>
                  <a:ext uri="{0D108BD9-81ED-4DB2-BD59-A6C34878D82A}">
                    <a16:rowId xmlns:a16="http://schemas.microsoft.com/office/drawing/2014/main" val="194228830"/>
                  </a:ext>
                </a:extLst>
              </a:tr>
            </a:tbl>
          </a:graphicData>
        </a:graphic>
      </p:graphicFrame>
      <p:graphicFrame>
        <p:nvGraphicFramePr>
          <p:cNvPr id="25" name="Table 24">
            <a:extLst>
              <a:ext uri="{FF2B5EF4-FFF2-40B4-BE49-F238E27FC236}">
                <a16:creationId xmlns:a16="http://schemas.microsoft.com/office/drawing/2014/main" id="{258424FF-EF43-6A18-7E33-C3C8909FB936}"/>
              </a:ext>
            </a:extLst>
          </p:cNvPr>
          <p:cNvGraphicFramePr>
            <a:graphicFrameLocks noGrp="1"/>
          </p:cNvGraphicFramePr>
          <p:nvPr>
            <p:extLst>
              <p:ext uri="{D42A27DB-BD31-4B8C-83A1-F6EECF244321}">
                <p14:modId xmlns:p14="http://schemas.microsoft.com/office/powerpoint/2010/main" val="1794070772"/>
              </p:ext>
            </p:extLst>
          </p:nvPr>
        </p:nvGraphicFramePr>
        <p:xfrm>
          <a:off x="5337573" y="6093582"/>
          <a:ext cx="2210873" cy="396240"/>
        </p:xfrm>
        <a:graphic>
          <a:graphicData uri="http://schemas.openxmlformats.org/drawingml/2006/table">
            <a:tbl>
              <a:tblPr firstRow="1" bandRow="1">
                <a:tableStyleId>{5940675A-B579-460E-94D1-54222C63F5DA}</a:tableStyleId>
              </a:tblPr>
              <a:tblGrid>
                <a:gridCol w="315839">
                  <a:extLst>
                    <a:ext uri="{9D8B030D-6E8A-4147-A177-3AD203B41FA5}">
                      <a16:colId xmlns:a16="http://schemas.microsoft.com/office/drawing/2014/main" val="4101062177"/>
                    </a:ext>
                  </a:extLst>
                </a:gridCol>
                <a:gridCol w="315839">
                  <a:extLst>
                    <a:ext uri="{9D8B030D-6E8A-4147-A177-3AD203B41FA5}">
                      <a16:colId xmlns:a16="http://schemas.microsoft.com/office/drawing/2014/main" val="3226581725"/>
                    </a:ext>
                  </a:extLst>
                </a:gridCol>
                <a:gridCol w="315839">
                  <a:extLst>
                    <a:ext uri="{9D8B030D-6E8A-4147-A177-3AD203B41FA5}">
                      <a16:colId xmlns:a16="http://schemas.microsoft.com/office/drawing/2014/main" val="3352806830"/>
                    </a:ext>
                  </a:extLst>
                </a:gridCol>
                <a:gridCol w="315839">
                  <a:extLst>
                    <a:ext uri="{9D8B030D-6E8A-4147-A177-3AD203B41FA5}">
                      <a16:colId xmlns:a16="http://schemas.microsoft.com/office/drawing/2014/main" val="2301199826"/>
                    </a:ext>
                  </a:extLst>
                </a:gridCol>
                <a:gridCol w="315839">
                  <a:extLst>
                    <a:ext uri="{9D8B030D-6E8A-4147-A177-3AD203B41FA5}">
                      <a16:colId xmlns:a16="http://schemas.microsoft.com/office/drawing/2014/main" val="419253283"/>
                    </a:ext>
                  </a:extLst>
                </a:gridCol>
                <a:gridCol w="315839">
                  <a:extLst>
                    <a:ext uri="{9D8B030D-6E8A-4147-A177-3AD203B41FA5}">
                      <a16:colId xmlns:a16="http://schemas.microsoft.com/office/drawing/2014/main" val="895590463"/>
                    </a:ext>
                  </a:extLst>
                </a:gridCol>
                <a:gridCol w="315839">
                  <a:extLst>
                    <a:ext uri="{9D8B030D-6E8A-4147-A177-3AD203B41FA5}">
                      <a16:colId xmlns:a16="http://schemas.microsoft.com/office/drawing/2014/main" val="1308371549"/>
                    </a:ext>
                  </a:extLst>
                </a:gridCol>
              </a:tblGrid>
              <a:tr h="381950">
                <a:tc>
                  <a:txBody>
                    <a:bodyPr/>
                    <a:lstStyle/>
                    <a:p>
                      <a:pPr algn="ctr"/>
                      <a:r>
                        <a:rPr lang="en-US" sz="2000" dirty="0">
                          <a:latin typeface="Times New Roman" panose="02020603050405020304" pitchFamily="18" charset="0"/>
                          <a:cs typeface="Times New Roman" panose="02020603050405020304" pitchFamily="18" charset="0"/>
                        </a:rPr>
                        <a:t>A</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E</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E</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L</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M</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P</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X</a:t>
                      </a:r>
                    </a:p>
                  </a:txBody>
                  <a:tcPr anchor="ctr">
                    <a:noFill/>
                  </a:tcPr>
                </a:tc>
                <a:extLst>
                  <a:ext uri="{0D108BD9-81ED-4DB2-BD59-A6C34878D82A}">
                    <a16:rowId xmlns:a16="http://schemas.microsoft.com/office/drawing/2014/main" val="194228830"/>
                  </a:ext>
                </a:extLst>
              </a:tr>
            </a:tbl>
          </a:graphicData>
        </a:graphic>
      </p:graphicFrame>
      <p:cxnSp>
        <p:nvCxnSpPr>
          <p:cNvPr id="27" name="Straight Arrow Connector 26">
            <a:extLst>
              <a:ext uri="{FF2B5EF4-FFF2-40B4-BE49-F238E27FC236}">
                <a16:creationId xmlns:a16="http://schemas.microsoft.com/office/drawing/2014/main" id="{994ABE28-E432-4ED9-6687-C28939651592}"/>
              </a:ext>
            </a:extLst>
          </p:cNvPr>
          <p:cNvCxnSpPr>
            <a:cxnSpLocks/>
            <a:stCxn id="4" idx="2"/>
            <a:endCxn id="5" idx="0"/>
          </p:cNvCxnSpPr>
          <p:nvPr/>
        </p:nvCxnSpPr>
        <p:spPr>
          <a:xfrm flipH="1">
            <a:off x="4134546" y="1343818"/>
            <a:ext cx="2308463" cy="33215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B01C5E6-6DDF-2A89-F0AD-B2C0046F2741}"/>
              </a:ext>
            </a:extLst>
          </p:cNvPr>
          <p:cNvCxnSpPr>
            <a:cxnSpLocks/>
            <a:stCxn id="5" idx="2"/>
            <a:endCxn id="7" idx="0"/>
          </p:cNvCxnSpPr>
          <p:nvPr/>
        </p:nvCxnSpPr>
        <p:spPr>
          <a:xfrm flipH="1">
            <a:off x="2845553" y="2072210"/>
            <a:ext cx="1288993" cy="61423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C152B49-FF54-1FA5-9FA1-C5C42093E66A}"/>
              </a:ext>
            </a:extLst>
          </p:cNvPr>
          <p:cNvCxnSpPr>
            <a:cxnSpLocks/>
            <a:stCxn id="5" idx="2"/>
            <a:endCxn id="15" idx="0"/>
          </p:cNvCxnSpPr>
          <p:nvPr/>
        </p:nvCxnSpPr>
        <p:spPr>
          <a:xfrm>
            <a:off x="4134546" y="2072210"/>
            <a:ext cx="860986" cy="60965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A845A777-5034-617E-4134-E9F5883AFD25}"/>
              </a:ext>
            </a:extLst>
          </p:cNvPr>
          <p:cNvCxnSpPr>
            <a:cxnSpLocks/>
            <a:stCxn id="7" idx="2"/>
            <a:endCxn id="9" idx="0"/>
          </p:cNvCxnSpPr>
          <p:nvPr/>
        </p:nvCxnSpPr>
        <p:spPr>
          <a:xfrm flipH="1">
            <a:off x="2134675" y="3082687"/>
            <a:ext cx="710878" cy="43789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1DC30262-EFEE-FCBD-1E1C-7C047F640B84}"/>
              </a:ext>
            </a:extLst>
          </p:cNvPr>
          <p:cNvCxnSpPr>
            <a:cxnSpLocks/>
            <a:stCxn id="7" idx="2"/>
            <a:endCxn id="10" idx="0"/>
          </p:cNvCxnSpPr>
          <p:nvPr/>
        </p:nvCxnSpPr>
        <p:spPr>
          <a:xfrm>
            <a:off x="2845553" y="3082687"/>
            <a:ext cx="489381" cy="43895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81C4859A-03C1-C9A5-AC59-714510A1E477}"/>
              </a:ext>
            </a:extLst>
          </p:cNvPr>
          <p:cNvCxnSpPr>
            <a:cxnSpLocks/>
            <a:stCxn id="15" idx="2"/>
            <a:endCxn id="16" idx="0"/>
          </p:cNvCxnSpPr>
          <p:nvPr/>
        </p:nvCxnSpPr>
        <p:spPr>
          <a:xfrm flipH="1">
            <a:off x="4451858" y="3078107"/>
            <a:ext cx="543674" cy="45001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BBF3AD07-A7AA-31A2-8AAC-05AC54A87025}"/>
              </a:ext>
            </a:extLst>
          </p:cNvPr>
          <p:cNvCxnSpPr>
            <a:cxnSpLocks/>
            <a:stCxn id="4" idx="2"/>
            <a:endCxn id="6" idx="0"/>
          </p:cNvCxnSpPr>
          <p:nvPr/>
        </p:nvCxnSpPr>
        <p:spPr>
          <a:xfrm>
            <a:off x="6443009" y="1343818"/>
            <a:ext cx="2435957" cy="33215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759FAA22-5FF2-A5A8-8E80-C2DC9F43346D}"/>
              </a:ext>
            </a:extLst>
          </p:cNvPr>
          <p:cNvCxnSpPr>
            <a:cxnSpLocks/>
            <a:stCxn id="15" idx="2"/>
            <a:endCxn id="17" idx="0"/>
          </p:cNvCxnSpPr>
          <p:nvPr/>
        </p:nvCxnSpPr>
        <p:spPr>
          <a:xfrm>
            <a:off x="4995532" y="3078107"/>
            <a:ext cx="491967" cy="44353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E275E03-8340-52D0-EFA3-C9BB48E26388}"/>
              </a:ext>
            </a:extLst>
          </p:cNvPr>
          <p:cNvCxnSpPr>
            <a:cxnSpLocks/>
            <a:stCxn id="9" idx="2"/>
            <a:endCxn id="19" idx="0"/>
          </p:cNvCxnSpPr>
          <p:nvPr/>
        </p:nvCxnSpPr>
        <p:spPr>
          <a:xfrm>
            <a:off x="2134675" y="3916820"/>
            <a:ext cx="710878" cy="60986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95DF9CB4-967B-D57B-8F11-5930CD9BAD4B}"/>
              </a:ext>
            </a:extLst>
          </p:cNvPr>
          <p:cNvCxnSpPr>
            <a:cxnSpLocks/>
            <a:stCxn id="10" idx="2"/>
            <a:endCxn id="19" idx="0"/>
          </p:cNvCxnSpPr>
          <p:nvPr/>
        </p:nvCxnSpPr>
        <p:spPr>
          <a:xfrm flipH="1">
            <a:off x="2845553" y="3917881"/>
            <a:ext cx="489381" cy="6088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F673615A-ADE7-46BA-4B40-BCD2C8BAE545}"/>
              </a:ext>
            </a:extLst>
          </p:cNvPr>
          <p:cNvCxnSpPr>
            <a:cxnSpLocks/>
            <a:stCxn id="16" idx="2"/>
            <a:endCxn id="20" idx="0"/>
          </p:cNvCxnSpPr>
          <p:nvPr/>
        </p:nvCxnSpPr>
        <p:spPr>
          <a:xfrm>
            <a:off x="4451858" y="3924357"/>
            <a:ext cx="543674" cy="5977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F13D69B9-EC4A-690A-4CEC-5D93F4184818}"/>
              </a:ext>
            </a:extLst>
          </p:cNvPr>
          <p:cNvCxnSpPr>
            <a:cxnSpLocks/>
            <a:stCxn id="17" idx="2"/>
            <a:endCxn id="20" idx="0"/>
          </p:cNvCxnSpPr>
          <p:nvPr/>
        </p:nvCxnSpPr>
        <p:spPr>
          <a:xfrm flipH="1">
            <a:off x="4995532" y="3917881"/>
            <a:ext cx="491967" cy="60422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6899D659-7C0C-29DA-E0A4-8304645D80E5}"/>
              </a:ext>
            </a:extLst>
          </p:cNvPr>
          <p:cNvCxnSpPr>
            <a:cxnSpLocks/>
            <a:stCxn id="19" idx="2"/>
            <a:endCxn id="21" idx="0"/>
          </p:cNvCxnSpPr>
          <p:nvPr/>
        </p:nvCxnSpPr>
        <p:spPr>
          <a:xfrm>
            <a:off x="2845553" y="4922922"/>
            <a:ext cx="1348180" cy="45734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73E15D99-B5A9-0649-B493-73E6A51A782D}"/>
              </a:ext>
            </a:extLst>
          </p:cNvPr>
          <p:cNvCxnSpPr>
            <a:cxnSpLocks/>
            <a:stCxn id="20" idx="2"/>
            <a:endCxn id="21" idx="0"/>
          </p:cNvCxnSpPr>
          <p:nvPr/>
        </p:nvCxnSpPr>
        <p:spPr>
          <a:xfrm flipH="1">
            <a:off x="4193733" y="4918342"/>
            <a:ext cx="801799" cy="46192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694BEF66-33A3-C41C-8CB5-BF55768DB2E4}"/>
              </a:ext>
            </a:extLst>
          </p:cNvPr>
          <p:cNvCxnSpPr>
            <a:cxnSpLocks/>
            <a:stCxn id="6" idx="2"/>
            <a:endCxn id="12" idx="0"/>
          </p:cNvCxnSpPr>
          <p:nvPr/>
        </p:nvCxnSpPr>
        <p:spPr>
          <a:xfrm>
            <a:off x="8878966" y="2072210"/>
            <a:ext cx="476754" cy="60469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8CB9857-920F-DC6A-8433-8F589FDC4BF1}"/>
              </a:ext>
            </a:extLst>
          </p:cNvPr>
          <p:cNvCxnSpPr>
            <a:cxnSpLocks/>
            <a:stCxn id="6" idx="2"/>
            <a:endCxn id="11" idx="0"/>
          </p:cNvCxnSpPr>
          <p:nvPr/>
        </p:nvCxnSpPr>
        <p:spPr>
          <a:xfrm flipH="1">
            <a:off x="7866282" y="2072210"/>
            <a:ext cx="1012684" cy="60139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C673EE39-483C-CB39-B9A3-00B783BEE3A4}"/>
              </a:ext>
            </a:extLst>
          </p:cNvPr>
          <p:cNvCxnSpPr>
            <a:cxnSpLocks/>
            <a:stCxn id="11" idx="2"/>
            <a:endCxn id="13" idx="0"/>
          </p:cNvCxnSpPr>
          <p:nvPr/>
        </p:nvCxnSpPr>
        <p:spPr>
          <a:xfrm flipH="1">
            <a:off x="7168527" y="3069844"/>
            <a:ext cx="697755" cy="45073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D8E60DBD-A869-AC6A-7E62-C1065D2F5FFD}"/>
              </a:ext>
            </a:extLst>
          </p:cNvPr>
          <p:cNvCxnSpPr>
            <a:cxnSpLocks/>
            <a:stCxn id="11" idx="2"/>
            <a:endCxn id="14" idx="0"/>
          </p:cNvCxnSpPr>
          <p:nvPr/>
        </p:nvCxnSpPr>
        <p:spPr>
          <a:xfrm>
            <a:off x="7866282" y="3069844"/>
            <a:ext cx="437469" cy="45073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8EFD47DC-5379-03BA-10AA-237FB87977A9}"/>
              </a:ext>
            </a:extLst>
          </p:cNvPr>
          <p:cNvCxnSpPr>
            <a:cxnSpLocks/>
            <a:stCxn id="12" idx="2"/>
            <a:endCxn id="24" idx="0"/>
          </p:cNvCxnSpPr>
          <p:nvPr/>
        </p:nvCxnSpPr>
        <p:spPr>
          <a:xfrm flipH="1">
            <a:off x="8793443" y="3073141"/>
            <a:ext cx="562277" cy="23116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312A0528-78B6-26FE-6884-B7A927BDD77F}"/>
              </a:ext>
            </a:extLst>
          </p:cNvPr>
          <p:cNvCxnSpPr>
            <a:cxnSpLocks/>
            <a:stCxn id="14" idx="2"/>
            <a:endCxn id="22" idx="0"/>
          </p:cNvCxnSpPr>
          <p:nvPr/>
        </p:nvCxnSpPr>
        <p:spPr>
          <a:xfrm flipH="1">
            <a:off x="8184118" y="3916820"/>
            <a:ext cx="119633" cy="62100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61900C10-E2FA-D9B3-1DF5-FF73E101B8BA}"/>
              </a:ext>
            </a:extLst>
          </p:cNvPr>
          <p:cNvCxnSpPr>
            <a:cxnSpLocks/>
            <a:stCxn id="13" idx="2"/>
            <a:endCxn id="22" idx="0"/>
          </p:cNvCxnSpPr>
          <p:nvPr/>
        </p:nvCxnSpPr>
        <p:spPr>
          <a:xfrm>
            <a:off x="7168527" y="3916820"/>
            <a:ext cx="1015591" cy="62100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E3E8B9E8-6DEB-5CD5-4555-69E253F8D61F}"/>
              </a:ext>
            </a:extLst>
          </p:cNvPr>
          <p:cNvCxnSpPr>
            <a:cxnSpLocks/>
            <a:stCxn id="22" idx="2"/>
            <a:endCxn id="24" idx="0"/>
          </p:cNvCxnSpPr>
          <p:nvPr/>
        </p:nvCxnSpPr>
        <p:spPr>
          <a:xfrm>
            <a:off x="8184118" y="4934065"/>
            <a:ext cx="609325" cy="45073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B0217273-D16F-4EE5-0E85-C11EDF7C6592}"/>
              </a:ext>
            </a:extLst>
          </p:cNvPr>
          <p:cNvCxnSpPr>
            <a:cxnSpLocks/>
            <a:stCxn id="24" idx="2"/>
            <a:endCxn id="25" idx="0"/>
          </p:cNvCxnSpPr>
          <p:nvPr/>
        </p:nvCxnSpPr>
        <p:spPr>
          <a:xfrm flipH="1">
            <a:off x="6443009" y="5781041"/>
            <a:ext cx="2350434" cy="31254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1B345FD9-7EBD-58B1-849C-F359662EC6DF}"/>
              </a:ext>
            </a:extLst>
          </p:cNvPr>
          <p:cNvCxnSpPr>
            <a:cxnSpLocks/>
            <a:stCxn id="21" idx="2"/>
            <a:endCxn id="25" idx="0"/>
          </p:cNvCxnSpPr>
          <p:nvPr/>
        </p:nvCxnSpPr>
        <p:spPr>
          <a:xfrm>
            <a:off x="4193733" y="5776504"/>
            <a:ext cx="2249276" cy="31707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2580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otalTime>10806</TotalTime>
  <Words>3159</Words>
  <Application>Microsoft Macintosh PowerPoint</Application>
  <PresentationFormat>Widescreen</PresentationFormat>
  <Paragraphs>460</Paragraphs>
  <Slides>32</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Cambria Math</vt:lpstr>
      <vt:lpstr>Söhne</vt:lpstr>
      <vt:lpstr>Symbol</vt:lpstr>
      <vt:lpstr>Times New Roman</vt:lpstr>
      <vt:lpstr>Office Theme</vt:lpstr>
      <vt:lpstr>Computing Algorithms – 2801ICT</vt:lpstr>
      <vt:lpstr>Problem 1</vt:lpstr>
      <vt:lpstr>Solution 1</vt:lpstr>
      <vt:lpstr>Solution 1</vt:lpstr>
      <vt:lpstr>Solution 1</vt:lpstr>
      <vt:lpstr>Problem 2</vt:lpstr>
      <vt:lpstr>Solution 2</vt:lpstr>
      <vt:lpstr>Problem 3</vt:lpstr>
      <vt:lpstr>Solution 3</vt:lpstr>
      <vt:lpstr>Solution 3</vt:lpstr>
      <vt:lpstr>Solution 3</vt:lpstr>
      <vt:lpstr>Problem 4</vt:lpstr>
      <vt:lpstr>Solution 4</vt:lpstr>
      <vt:lpstr>Solution 4</vt:lpstr>
      <vt:lpstr>Problem 5</vt:lpstr>
      <vt:lpstr>Solution 5</vt:lpstr>
      <vt:lpstr>Problem 6</vt:lpstr>
      <vt:lpstr>Solution 6</vt:lpstr>
      <vt:lpstr>Solution 6</vt:lpstr>
      <vt:lpstr>Problem 7</vt:lpstr>
      <vt:lpstr>Solution 7</vt:lpstr>
      <vt:lpstr>Problem 8</vt:lpstr>
      <vt:lpstr>Solution 8</vt:lpstr>
      <vt:lpstr>Solution 8</vt:lpstr>
      <vt:lpstr>Solution 8</vt:lpstr>
      <vt:lpstr>Solution 8</vt:lpstr>
      <vt:lpstr>Problem 9</vt:lpstr>
      <vt:lpstr>Problem 9</vt:lpstr>
      <vt:lpstr>Problem 9</vt:lpstr>
      <vt:lpstr>Problem 10</vt:lpstr>
      <vt:lpstr>Solution 10</vt:lpstr>
      <vt:lpstr>Solution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Minh Hieu Nguyen</cp:lastModifiedBy>
  <cp:revision>348</cp:revision>
  <dcterms:created xsi:type="dcterms:W3CDTF">2023-03-13T01:53:07Z</dcterms:created>
  <dcterms:modified xsi:type="dcterms:W3CDTF">2023-04-02T01:20:33Z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