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85" r:id="rId3"/>
    <p:sldId id="374" r:id="rId4"/>
    <p:sldId id="375" r:id="rId5"/>
    <p:sldId id="453" r:id="rId6"/>
    <p:sldId id="454" r:id="rId7"/>
    <p:sldId id="392" r:id="rId8"/>
    <p:sldId id="393" r:id="rId9"/>
    <p:sldId id="394" r:id="rId10"/>
    <p:sldId id="395" r:id="rId11"/>
    <p:sldId id="396" r:id="rId12"/>
    <p:sldId id="397" r:id="rId13"/>
    <p:sldId id="398" r:id="rId14"/>
    <p:sldId id="402" r:id="rId15"/>
    <p:sldId id="403" r:id="rId16"/>
    <p:sldId id="404" r:id="rId17"/>
    <p:sldId id="405" r:id="rId18"/>
    <p:sldId id="399" r:id="rId19"/>
    <p:sldId id="400" r:id="rId20"/>
    <p:sldId id="455" r:id="rId21"/>
    <p:sldId id="456" r:id="rId22"/>
    <p:sldId id="408" r:id="rId23"/>
    <p:sldId id="401" r:id="rId24"/>
    <p:sldId id="407" r:id="rId25"/>
    <p:sldId id="409" r:id="rId26"/>
    <p:sldId id="406"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61" r:id="rId45"/>
    <p:sldId id="462" r:id="rId46"/>
    <p:sldId id="463" r:id="rId47"/>
    <p:sldId id="427" r:id="rId48"/>
    <p:sldId id="428" r:id="rId49"/>
    <p:sldId id="429" r:id="rId50"/>
    <p:sldId id="430" r:id="rId51"/>
    <p:sldId id="431" r:id="rId52"/>
    <p:sldId id="432" r:id="rId53"/>
    <p:sldId id="457" r:id="rId54"/>
    <p:sldId id="458" r:id="rId55"/>
    <p:sldId id="459" r:id="rId56"/>
    <p:sldId id="433" r:id="rId57"/>
    <p:sldId id="434" r:id="rId58"/>
    <p:sldId id="435" r:id="rId59"/>
    <p:sldId id="436" r:id="rId60"/>
    <p:sldId id="460"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51" r:id="rId76"/>
    <p:sldId id="45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44"/>
    <p:restoredTop sz="68467"/>
  </p:normalViewPr>
  <p:slideViewPr>
    <p:cSldViewPr snapToGrid="0">
      <p:cViewPr varScale="1">
        <p:scale>
          <a:sx n="73" d="100"/>
          <a:sy n="73" d="100"/>
        </p:scale>
        <p:origin x="20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4081364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100616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4/17/23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4/17/23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T(</a:t>
            </a:r>
            <a:r>
              <a:rPr lang="en-US" b="1" dirty="0" err="1"/>
              <a:t>i</a:t>
            </a:r>
            <a:r>
              <a:rPr lang="en-US" b="1" dirty="0"/>
              <a:t>) = T(i-1) * T(n-</a:t>
            </a:r>
            <a:r>
              <a:rPr lang="en-US" b="1" dirty="0" err="1"/>
              <a:t>i</a:t>
            </a:r>
            <a:r>
              <a:rPr lang="en-US" b="1" dirty="0"/>
              <a:t>) for </a:t>
            </a:r>
            <a:r>
              <a:rPr lang="en-US" b="1" dirty="0" err="1"/>
              <a:t>i</a:t>
            </a:r>
            <a:r>
              <a:rPr lang="en-US" b="1" dirty="0"/>
              <a:t> from 1 to n</a:t>
            </a:r>
          </a:p>
          <a:p>
            <a:pPr marL="0" indent="0">
              <a:buNone/>
            </a:pPr>
            <a:r>
              <a:rPr lang="en-US" b="1" dirty="0"/>
              <a:t>   T(0) = T(1) = 1</a:t>
            </a:r>
          </a:p>
        </p:txBody>
      </p:sp>
    </p:spTree>
    <p:extLst>
      <p:ext uri="{BB962C8B-B14F-4D97-AF65-F5344CB8AC3E}">
        <p14:creationId xmlns:p14="http://schemas.microsoft.com/office/powerpoint/2010/main" val="2894688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a:t>
            </a:r>
          </a:p>
          <a:p>
            <a:r>
              <a:rPr lang="en-US" sz="2400" dirty="0">
                <a:latin typeface="Times New Roman" panose="02020603050405020304" pitchFamily="18" charset="0"/>
                <a:cs typeface="Times New Roman" panose="02020603050405020304" pitchFamily="18" charset="0"/>
              </a:rPr>
              <a:t>2        | 56</a:t>
            </a:r>
          </a:p>
          <a:p>
            <a:r>
              <a:rPr lang="en-US" sz="2400" dirty="0">
                <a:latin typeface="Times New Roman" panose="02020603050405020304" pitchFamily="18" charset="0"/>
                <a:cs typeface="Times New Roman" panose="02020603050405020304" pitchFamily="18" charset="0"/>
              </a:rPr>
              <a:t>3        |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a:p>
            <a:r>
              <a:rPr lang="en-US" sz="2400" dirty="0">
                <a:latin typeface="Times New Roman" panose="02020603050405020304" pitchFamily="18" charset="0"/>
                <a:cs typeface="Times New Roman" panose="02020603050405020304" pitchFamily="18" charset="0"/>
              </a:rPr>
              <a:t>11      | 31</a:t>
            </a:r>
          </a:p>
          <a:p>
            <a:r>
              <a:rPr lang="en-US" sz="2400" dirty="0">
                <a:latin typeface="Times New Roman" panose="02020603050405020304" pitchFamily="18" charset="0"/>
                <a:cs typeface="Times New Roman" panose="02020603050405020304" pitchFamily="18" charset="0"/>
              </a:rPr>
              <a:t>12      | 19</a:t>
            </a:r>
          </a:p>
        </p:txBody>
      </p:sp>
    </p:spTree>
    <p:extLst>
      <p:ext uri="{BB962C8B-B14F-4D97-AF65-F5344CB8AC3E}">
        <p14:creationId xmlns:p14="http://schemas.microsoft.com/office/powerpoint/2010/main" val="3162215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0" i="0" u="none" strike="noStrike" dirty="0">
                <a:effectLst/>
              </a:rPr>
              <a:t>Largest number of key comparisons in a successful search:</a:t>
            </a:r>
          </a:p>
          <a:p>
            <a:r>
              <a:rPr lang="en-AU" b="0" i="0" u="none" strike="noStrike" dirty="0">
                <a:effectLst/>
              </a:rPr>
              <a:t>56 is at index 1: 1 comparison.</a:t>
            </a:r>
          </a:p>
          <a:p>
            <a:r>
              <a:rPr lang="en-AU" b="0" i="0" u="none" strike="noStrike" dirty="0">
                <a:effectLst/>
              </a:rPr>
              <a:t>30 is at index 8: 1 comparison.</a:t>
            </a:r>
          </a:p>
          <a:p>
            <a:r>
              <a:rPr lang="en-AU" b="0" i="0" u="none" strike="noStrike" dirty="0">
                <a:effectLst/>
              </a:rPr>
              <a:t>20 is at index 9: 1 comparison.</a:t>
            </a:r>
          </a:p>
          <a:p>
            <a:r>
              <a:rPr lang="en-AU" b="0" i="0" u="none" strike="noStrike" dirty="0">
                <a:effectLst/>
              </a:rPr>
              <a:t>75 is at index 10: 2 comparisons (collisions with 20).</a:t>
            </a:r>
          </a:p>
          <a:p>
            <a:r>
              <a:rPr lang="en-AU" b="0" i="0" u="none" strike="noStrike" dirty="0">
                <a:effectLst/>
              </a:rPr>
              <a:t>31 is at index 11: 3 comparisons (collisions with 20 and 75).</a:t>
            </a:r>
          </a:p>
          <a:p>
            <a:r>
              <a:rPr lang="en-AU" b="0" i="0" u="none" strike="noStrike" dirty="0">
                <a:effectLst/>
              </a:rPr>
              <a:t>19 is at index 12: 3 comparisons (collisions with 30 and 20).</a:t>
            </a:r>
          </a:p>
          <a:p>
            <a:pPr>
              <a:buFont typeface="Symbol" pitchFamily="2" charset="2"/>
              <a:buChar char="Þ"/>
            </a:pPr>
            <a:r>
              <a:rPr lang="en-AU" b="0" i="0" u="none" strike="noStrike" dirty="0">
                <a:effectLst/>
              </a:rPr>
              <a:t> </a:t>
            </a:r>
            <a:r>
              <a:rPr lang="en-AU" b="1" i="0" u="none" strike="noStrike" dirty="0">
                <a:effectLst/>
              </a:rPr>
              <a:t>Largest number of key comparisons in a successful search is 3 (for 31 and 19).</a:t>
            </a:r>
          </a:p>
          <a:p>
            <a:pPr>
              <a:buFont typeface="Symbol" pitchFamily="2" charset="2"/>
              <a:buChar char="Þ"/>
            </a:pPr>
            <a:r>
              <a:rPr lang="en-AU" b="1" i="0" u="none" strike="noStrike" dirty="0">
                <a:effectLst/>
              </a:rPr>
              <a:t> Average key comparisons = Total key comparisons / Number of input values </a:t>
            </a:r>
            <a:br>
              <a:rPr lang="en-AU" b="1" i="0" u="none" strike="noStrike" dirty="0">
                <a:effectLst/>
              </a:rPr>
            </a:br>
            <a:br>
              <a:rPr lang="en-AU" b="1" i="0" u="none" strike="noStrike" dirty="0">
                <a:effectLst/>
              </a:rPr>
            </a:br>
            <a:r>
              <a:rPr lang="en-AU" b="1" i="0" u="none" strike="noStrike" dirty="0">
                <a:effectLst/>
              </a:rPr>
              <a:t>  = 11 / 6 ≈1.83</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r>
                  <a:rPr lang="en-US" dirty="0"/>
                  <a:t>The average number of key comparisons in a successful search is given by:</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m:oMathPara>
                </a14:m>
                <a:endParaRPr lang="en-US" dirty="0"/>
              </a:p>
              <a:p>
                <a14:m>
                  <m:oMath xmlns:m="http://schemas.openxmlformats.org/officeDocument/2006/math">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a14:m>
                <a:r>
                  <a:rPr lang="en-US" dirty="0"/>
                  <a:t>: </a:t>
                </a:r>
                <a:r>
                  <a:rPr lang="en-AU" dirty="0"/>
                  <a:t>represents the maximum number of iterations needed to find the target element in a sorted array of size n, excluding the initial comparison</a:t>
                </a:r>
              </a:p>
              <a:p>
                <a:r>
                  <a:rPr lang="en-US" dirty="0"/>
                  <a:t>1: This term accounts for the initial key comparison. When you start the binary search, you first compare the middle element of the array with the target value.</a:t>
                </a:r>
              </a:p>
              <a:p>
                <a:pPr>
                  <a:buFont typeface="Symbol" pitchFamily="2" charset="2"/>
                  <a:buChar char="Þ"/>
                </a:pPr>
                <a:r>
                  <a:rPr lang="en-US" dirty="0"/>
                  <a:t> The average number of key comparisons can be calculated as: </a:t>
                </a:r>
                <a14:m>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a:rPr lang="en-AU" b="0" i="1" dirty="0" smtClean="0">
                        <a:latin typeface="Cambria Math" panose="02040503050406030204" pitchFamily="18" charset="0"/>
                      </a:rPr>
                      <m:t>13=1+3.7=4.7</m:t>
                    </m:r>
                  </m:oMath>
                </a14:m>
                <a:endParaRPr lang="en-US" dirty="0"/>
              </a:p>
              <a:p>
                <a:pPr>
                  <a:buFont typeface="Symbol" pitchFamily="2" charset="2"/>
                  <a:buChar char="Þ"/>
                </a:pPr>
                <a:endParaRPr lang="en-US" dirty="0"/>
              </a:p>
              <a:p>
                <a:pPr>
                  <a:buFont typeface="Symbol" pitchFamily="2" charset="2"/>
                  <a:buChar char="Þ"/>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086"/>
                </a:stretch>
              </a:blipFill>
            </p:spPr>
            <p:txBody>
              <a:bodyPr/>
              <a:lstStyle/>
              <a:p>
                <a:r>
                  <a:rPr lang="en-US">
                    <a:noFill/>
                  </a:rPr>
                  <a:t> </a:t>
                </a:r>
              </a:p>
            </p:txBody>
          </p:sp>
        </mc:Fallback>
      </mc:AlternateContent>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201713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r>
                  <a:rPr lang="en-US" dirty="0"/>
                  <a:t>The average number of key comparisons in a successful search is given by:</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m:oMathPara>
                </a14:m>
                <a:endParaRPr lang="en-US" dirty="0"/>
              </a:p>
              <a:p>
                <a14:m>
                  <m:oMath xmlns:m="http://schemas.openxmlformats.org/officeDocument/2006/math">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a14:m>
                <a:r>
                  <a:rPr lang="en-US" dirty="0"/>
                  <a:t>: </a:t>
                </a:r>
                <a:r>
                  <a:rPr lang="en-AU" dirty="0"/>
                  <a:t>represents the maximum number of iterations needed to find the target element in a sorted array of size n, excluding the initial comparison</a:t>
                </a:r>
              </a:p>
              <a:p>
                <a:r>
                  <a:rPr lang="en-US" dirty="0"/>
                  <a:t>1: This term accounts for the initial key comparison. When you start the binary search, you first compare the middle element of the array with the target value.</a:t>
                </a:r>
              </a:p>
              <a:p>
                <a:pPr>
                  <a:buFont typeface="Symbol" pitchFamily="2" charset="2"/>
                  <a:buChar char="Þ"/>
                </a:pPr>
                <a:r>
                  <a:rPr lang="en-US" dirty="0"/>
                  <a:t> The average number of key comparisons can be calculated as: </a:t>
                </a:r>
                <a14:m>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a:rPr lang="en-AU" b="0" i="1" dirty="0" smtClean="0">
                        <a:latin typeface="Cambria Math" panose="02040503050406030204" pitchFamily="18" charset="0"/>
                      </a:rPr>
                      <m:t>13=1+3.7=4.7</m:t>
                    </m:r>
                  </m:oMath>
                </a14:m>
                <a:endParaRPr lang="en-US" dirty="0"/>
              </a:p>
              <a:p>
                <a:pPr>
                  <a:buFont typeface="Symbol" pitchFamily="2" charset="2"/>
                  <a:buChar char="Þ"/>
                </a:pPr>
                <a:endParaRPr lang="en-US" dirty="0"/>
              </a:p>
              <a:p>
                <a:pPr>
                  <a:buFont typeface="Symbol" pitchFamily="2" charset="2"/>
                  <a:buChar char="Þ"/>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086"/>
                </a:stretch>
              </a:blipFill>
            </p:spPr>
            <p:txBody>
              <a:bodyPr/>
              <a:lstStyle/>
              <a:p>
                <a:r>
                  <a:rPr lang="en-US">
                    <a:noFill/>
                  </a:rPr>
                  <a:t> </a:t>
                </a:r>
              </a:p>
            </p:txBody>
          </p:sp>
        </mc:Fallback>
      </mc:AlternateContent>
    </p:spTree>
    <p:extLst>
      <p:ext uri="{BB962C8B-B14F-4D97-AF65-F5344CB8AC3E}">
        <p14:creationId xmlns:p14="http://schemas.microsoft.com/office/powerpoint/2010/main" val="2524737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11753</TotalTime>
  <Words>9720</Words>
  <Application>Microsoft Macintosh PowerPoint</Application>
  <PresentationFormat>Widescreen</PresentationFormat>
  <Paragraphs>751</Paragraphs>
  <Slides>76</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vt:lpstr>
      <vt:lpstr>Problem 7</vt:lpstr>
      <vt:lpstr>Problem 7</vt:lpstr>
      <vt:lpstr>Problem 7</vt:lpstr>
      <vt:lpstr>Problem 7</vt:lpstr>
      <vt:lpstr>Problem 8</vt:lpstr>
      <vt:lpstr>Solution 8</vt:lpstr>
      <vt:lpstr>Solution 8</vt:lpstr>
      <vt:lpstr>Problem 9</vt:lpstr>
      <vt:lpstr>Solution 9</vt:lpstr>
      <vt:lpstr>Solution 9</vt:lpstr>
      <vt:lpstr>Problem 9</vt:lpstr>
      <vt:lpstr>Problem 9</vt:lpstr>
      <vt:lpstr>Problem 9</vt:lpstr>
      <vt:lpstr>Solution 9</vt:lpstr>
      <vt:lpstr>Problem 10</vt:lpstr>
      <vt:lpstr>Solution 10</vt:lpstr>
      <vt:lpstr>Solution 10</vt:lpstr>
      <vt:lpstr>Solution 10</vt:lpstr>
      <vt:lpstr>Solution 10</vt:lpstr>
      <vt:lpstr>Problem 11</vt:lpstr>
      <vt:lpstr>Solution 11</vt:lpstr>
      <vt:lpstr>Solution 11</vt:lpstr>
      <vt:lpstr>Problem 12</vt:lpstr>
      <vt:lpstr>Solution 12</vt:lpstr>
      <vt:lpstr>Solution 12</vt:lpstr>
      <vt:lpstr>Solution 12</vt:lpstr>
      <vt:lpstr>Solution 12</vt:lpstr>
      <vt:lpstr>Solution 12</vt:lpstr>
      <vt:lpstr>Solution 12</vt:lpstr>
      <vt:lpstr>Solution 12</vt:lpstr>
      <vt:lpstr>Problem 13</vt:lpstr>
      <vt:lpstr>Solution 13</vt:lpstr>
      <vt:lpstr>Solution 13</vt:lpstr>
      <vt:lpstr>Solution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571</cp:revision>
  <dcterms:created xsi:type="dcterms:W3CDTF">2023-03-13T01:53:07Z</dcterms:created>
  <dcterms:modified xsi:type="dcterms:W3CDTF">2023-04-17T03:42:58Z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