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5" r:id="rId3"/>
    <p:sldId id="286" r:id="rId4"/>
    <p:sldId id="336" r:id="rId5"/>
    <p:sldId id="337" r:id="rId6"/>
    <p:sldId id="338" r:id="rId7"/>
    <p:sldId id="340" r:id="rId8"/>
    <p:sldId id="341" r:id="rId9"/>
    <p:sldId id="342" r:id="rId10"/>
    <p:sldId id="343" r:id="rId11"/>
    <p:sldId id="344" r:id="rId12"/>
    <p:sldId id="339" r:id="rId13"/>
    <p:sldId id="345" r:id="rId14"/>
    <p:sldId id="287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3A5A-AE6F-1B4A-BDBE-364FF0013C2F}" v="113" dt="2023-03-13T13:00:05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6"/>
    <p:restoredTop sz="68459"/>
  </p:normalViewPr>
  <p:slideViewPr>
    <p:cSldViewPr snapToGrid="0">
      <p:cViewPr varScale="1">
        <p:scale>
          <a:sx n="79" d="100"/>
          <a:sy n="79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D70BE-9BA5-0840-995B-BFFD4C7FE959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35255-6890-E941-897F-F14FE0A0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7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5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6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0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Ring Topology: In a ring topology, each device is connected to exactly two other devices, forming a closed loop. To check if the given matrix represents a ring topology, we can check if each row and column has exactly two non-zero entries, and if the non-zero entries form a cyclic pattern.</a:t>
            </a:r>
          </a:p>
          <a:p>
            <a:pPr algn="l">
              <a:buFont typeface="+mj-lt"/>
              <a:buNone/>
            </a:pPr>
            <a:endParaRPr lang="en-AU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Check if the given matrix represents a ring topology: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For each row </a:t>
            </a:r>
            <a:r>
              <a:rPr lang="en-AU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Count the number of non-zero entries.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count is not equal to 2, return false.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non-zero entries do not form a cyclic pattern, return false.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For each column j: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Count the number of non-zero entries.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count is not equal to 2, return false.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non-zero entries do not form a cyclic pattern, return false.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all rows and columns pass the above checks, return true for ring topology.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9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34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6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2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0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0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51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7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Ring Topology: In a ring topology, each device is connected to exactly two other devices, forming a closed loop. To check if the given matrix represents a ring topology, we can check if each row and column has exactly two non-zero entries, and if the non-zero entries form a cyclic pattern.</a:t>
            </a:r>
          </a:p>
          <a:p>
            <a:pPr algn="l">
              <a:buFont typeface="+mj-lt"/>
              <a:buNone/>
            </a:pPr>
            <a:endParaRPr lang="en-AU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Check if the given matrix represents a ring topology: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For each row </a:t>
            </a:r>
            <a:r>
              <a:rPr lang="en-AU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i</a:t>
            </a: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Count the number of non-zero entries.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count is not equal to 2, return false.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non-zero entries do not form a cyclic pattern, return false.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For each column j: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Count the number of non-zero entries.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count is not equal to 2, return false.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the non-zero entries do not form a cyclic pattern, return false.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If all rows and columns pass the above checks, return true for ring topology.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9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22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9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5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82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8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63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7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0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06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35255-6890-E941-897F-F14FE0A00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B8DE5-2058-4B59-8DF3-E2499D1B0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27A-1EC1-3C9C-67CA-7C7671A4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1242A-F1F6-22A4-6214-ADE67011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5DE4-7F89-F3DE-2A96-A715169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50E-2B83-2051-4853-D663B7CE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A201-894D-6E34-16AF-A8584427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86D7-AFA0-3DF4-2206-E61FF938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1394-6BDC-6588-964B-DEB733548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6E63-37E7-3277-97AF-1AF5C8DA5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3C9E-3C04-C1A4-78F9-4516C6DD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2301-9800-EAB0-0821-993E8970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AEA60-2B5B-086A-8E57-A22911A29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D9FFF-4C28-B6DB-1CBE-AA9E0AEF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591D-A3AE-7FBD-F8B0-5D39ADC0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2FDA-27AA-A22C-86B6-DE33BDA5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1D43-945E-5C54-EBBE-440F4A4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207F-5DD4-F52D-2403-91934518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F0BE-AC61-4DC2-41D7-C4098E3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C10C-35B7-8F73-66EA-8C0F5E7D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605F-0325-2697-A73C-56E8210B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CAD1-8AC5-EBF5-FCCC-05602DA7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7856-4087-5848-FFBC-FA1650B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18CF-50AA-1994-0808-0C462064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371C-7241-C513-F405-6804D1CD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6EFB-B1F1-0AA4-196D-BA7E02E3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94D7-614F-EB7A-5E9A-79CFE823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BA7-076F-5465-A451-85D56938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73DC-2066-135C-8A13-F53E8679D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F446-CDBD-2F7C-7C92-0B3C57C5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EFA2-B961-89AC-03C1-456F7394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3A81F-CBBF-64AC-09BE-EB28E2B3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6D200-C5BE-0985-6478-ED70697C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FAC0-A1FE-AB3A-E3C7-A240EC33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93B1-AF65-92A1-3217-5CC2CDEF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68DF7-7AB0-63FC-0A3C-C87D9C81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F9938-9E97-AAE4-8D2F-6A5E79F3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5B2C-9098-7923-EFB5-135B92967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D6801-E4A1-353B-166C-1CA9B7DB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DE47C-26EF-B548-C566-722D94A0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F9B2D-BB73-33B1-F4EA-A72C27B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4B7-5C3E-712A-E2B1-E1871050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9109C-CAD1-37EB-BE5D-0F9FE115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500B-B049-AE52-BBA4-1D13A27F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10931-1F0D-ED67-2693-8B097DB3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071D6-B5AF-D740-4E51-F9B7EBA3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5DFBB-BD3F-6F3A-0634-50E6258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6613-B756-B27D-FE73-29B762D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5D2B-D3BE-3D7C-6AD7-D773C85D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A2B8-27C6-16E1-EEF3-E4E48499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8FDF-DF3D-CBBC-1575-1D73484B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EDEC-FABD-5D4B-7881-AD19317C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00631-F292-721E-C272-3C1A4E25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F324-AA28-57FA-103D-2F872492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FAF0-61F8-5A63-21EC-EBBDB813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64452-6457-9A40-208F-D8D60FA2F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0B495-592B-6188-B231-7C393F41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2854-AAC8-062E-06BC-E001EC14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B4D-07D2-EE44-97CA-39515812F8F1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FD51-3186-49EC-86D1-85BBB7C7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2A70-CA3A-C5E2-C0B9-08A358E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5E09-5652-034E-A7E0-761DD8991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DD654-4C38-3FF5-18CF-A278B879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2F63-0D2A-5687-14E3-8B1EF4C0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BE90-9FDF-218A-3848-ACE3E5C9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4F78B4D-07D2-EE44-97CA-39515812F8F1}" type="datetimeFigureOut">
              <a:rPr lang="en-US" smtClean="0"/>
              <a:pPr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81A5-B1B5-41C9-D3F4-EC056AA6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924E-3A2C-95C4-89C1-012087A3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EFA5E09-5652-034E-A7E0-761DD8991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4DE5-C3D7-3866-105C-9B53FD45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Algorithms – 2801ICT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8AE77-FB7D-37D1-BA68-387F4D55E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Workshop 4 – Analysis of Algorithms Efficiency</a:t>
            </a:r>
          </a:p>
        </p:txBody>
      </p:sp>
    </p:spTree>
    <p:extLst>
      <p:ext uri="{BB962C8B-B14F-4D97-AF65-F5344CB8AC3E}">
        <p14:creationId xmlns:p14="http://schemas.microsoft.com/office/powerpoint/2010/main" val="263373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936B0-DA59-2BA1-6801-DA90534C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21388"/>
              </p:ext>
            </p:extLst>
          </p:nvPr>
        </p:nvGraphicFramePr>
        <p:xfrm>
          <a:off x="2719565" y="1289959"/>
          <a:ext cx="3193242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77D390-1111-0E3F-4D9F-5D253F316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09678"/>
              </p:ext>
            </p:extLst>
          </p:nvPr>
        </p:nvGraphicFramePr>
        <p:xfrm>
          <a:off x="1914931" y="2591474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0F86E-6E32-9292-EA13-12060809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96994"/>
              </p:ext>
            </p:extLst>
          </p:nvPr>
        </p:nvGraphicFramePr>
        <p:xfrm>
          <a:off x="5409395" y="2591474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8EF9F1-EC72-075B-8010-C8D33E823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39132"/>
              </p:ext>
            </p:extLst>
          </p:nvPr>
        </p:nvGraphicFramePr>
        <p:xfrm>
          <a:off x="1311915" y="3796919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57E3ED-3AB2-D06B-0F0B-5B4CD29A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71586"/>
              </p:ext>
            </p:extLst>
          </p:nvPr>
        </p:nvGraphicFramePr>
        <p:xfrm>
          <a:off x="3174639" y="380021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8556DB-A458-B9EF-307B-BA6D91398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5271"/>
              </p:ext>
            </p:extLst>
          </p:nvPr>
        </p:nvGraphicFramePr>
        <p:xfrm>
          <a:off x="1045811" y="5038318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C4DD8A-B816-9C29-F78F-48D7B4C68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62560"/>
              </p:ext>
            </p:extLst>
          </p:nvPr>
        </p:nvGraphicFramePr>
        <p:xfrm>
          <a:off x="2181035" y="5038318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426A1B-941D-CC30-C1AF-52089D4B6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72789"/>
              </p:ext>
            </p:extLst>
          </p:nvPr>
        </p:nvGraphicFramePr>
        <p:xfrm>
          <a:off x="4784717" y="3796919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30BAFF-1900-FB4B-B287-5A9CA6F6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12943"/>
              </p:ext>
            </p:extLst>
          </p:nvPr>
        </p:nvGraphicFramePr>
        <p:xfrm>
          <a:off x="6647441" y="380021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E77EC1-1236-1143-DEF5-8BD1721B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42679"/>
              </p:ext>
            </p:extLst>
          </p:nvPr>
        </p:nvGraphicFramePr>
        <p:xfrm>
          <a:off x="4518613" y="5038318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5CDF72-7C33-C064-DA2F-A1BF1262D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9779"/>
              </p:ext>
            </p:extLst>
          </p:nvPr>
        </p:nvGraphicFramePr>
        <p:xfrm>
          <a:off x="5653837" y="5038318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97232-CFA0-380E-9474-37A27F85BF22}"/>
                  </a:ext>
                </a:extLst>
              </p:cNvPr>
              <p:cNvSpPr txBox="1"/>
              <p:nvPr/>
            </p:nvSpPr>
            <p:spPr>
              <a:xfrm>
                <a:off x="3758272" y="802008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97232-CFA0-380E-9474-37A27F85B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272" y="802008"/>
                <a:ext cx="1115827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534CA8-942C-5F77-2720-74E17C5B4F54}"/>
                  </a:ext>
                </a:extLst>
              </p:cNvPr>
              <p:cNvSpPr txBox="1"/>
              <p:nvPr/>
            </p:nvSpPr>
            <p:spPr>
              <a:xfrm>
                <a:off x="2155327" y="2169216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534CA8-942C-5F77-2720-74E17C5B4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27" y="2169216"/>
                <a:ext cx="1115827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9B6866-58FD-5A69-599F-8F16273D2B7E}"/>
                  </a:ext>
                </a:extLst>
              </p:cNvPr>
              <p:cNvSpPr txBox="1"/>
              <p:nvPr/>
            </p:nvSpPr>
            <p:spPr>
              <a:xfrm>
                <a:off x="5628130" y="2146950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9B6866-58FD-5A69-599F-8F16273D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30" y="2146950"/>
                <a:ext cx="111582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D3FEDE-9120-3656-6CC4-35C4D99345B9}"/>
                  </a:ext>
                </a:extLst>
              </p:cNvPr>
              <p:cNvSpPr txBox="1"/>
              <p:nvPr/>
            </p:nvSpPr>
            <p:spPr>
              <a:xfrm>
                <a:off x="743171" y="4638208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D3FEDE-9120-3656-6CC4-35C4D9934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71" y="4638208"/>
                <a:ext cx="1115827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210736-012A-65CC-1C70-A9AB561765BA}"/>
                  </a:ext>
                </a:extLst>
              </p:cNvPr>
              <p:cNvSpPr txBox="1"/>
              <p:nvPr/>
            </p:nvSpPr>
            <p:spPr>
              <a:xfrm>
                <a:off x="1904101" y="4640580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210736-012A-65CC-1C70-A9AB5617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01" y="4640580"/>
                <a:ext cx="1115827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80DF7D-7DC9-0A27-FBFB-66F3545550A7}"/>
                  </a:ext>
                </a:extLst>
              </p:cNvPr>
              <p:cNvSpPr txBox="1"/>
              <p:nvPr/>
            </p:nvSpPr>
            <p:spPr>
              <a:xfrm>
                <a:off x="4221916" y="4638208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80DF7D-7DC9-0A27-FBFB-66F35455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16" y="4638208"/>
                <a:ext cx="1115827" cy="400110"/>
              </a:xfrm>
              <a:prstGeom prst="rect">
                <a:avLst/>
              </a:prstGeom>
              <a:blipFill>
                <a:blip r:embed="rId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A85FC0-8691-7CFF-FEF2-72FA1096DC22}"/>
                  </a:ext>
                </a:extLst>
              </p:cNvPr>
              <p:cNvSpPr txBox="1"/>
              <p:nvPr/>
            </p:nvSpPr>
            <p:spPr>
              <a:xfrm>
                <a:off x="5394820" y="4638208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A85FC0-8691-7CFF-FEF2-72FA1096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820" y="4638208"/>
                <a:ext cx="1115827" cy="400110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5CE148B7-176E-D8FE-238D-AB8ACA945832}"/>
              </a:ext>
            </a:extLst>
          </p:cNvPr>
          <p:cNvSpPr/>
          <p:nvPr/>
        </p:nvSpPr>
        <p:spPr>
          <a:xfrm>
            <a:off x="7609033" y="1289959"/>
            <a:ext cx="718538" cy="437801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9CC41-C93F-CD64-A500-F578564E9066}"/>
              </a:ext>
            </a:extLst>
          </p:cNvPr>
          <p:cNvSpPr txBox="1"/>
          <p:nvPr/>
        </p:nvSpPr>
        <p:spPr>
          <a:xfrm>
            <a:off x="8556170" y="3329086"/>
            <a:ext cx="3635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the algorithm: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B8D068-C5A4-EDEA-1346-4F7A5ECE7220}"/>
                  </a:ext>
                </a:extLst>
              </p:cNvPr>
              <p:cNvSpPr txBox="1"/>
              <p:nvPr/>
            </p:nvSpPr>
            <p:spPr>
              <a:xfrm>
                <a:off x="1357017" y="3350192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B8D068-C5A4-EDEA-1346-4F7A5ECE7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17" y="3350192"/>
                <a:ext cx="1115827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7FEF76-0D2A-2562-624F-BF900C07118F}"/>
                  </a:ext>
                </a:extLst>
              </p:cNvPr>
              <p:cNvSpPr txBox="1"/>
              <p:nvPr/>
            </p:nvSpPr>
            <p:spPr>
              <a:xfrm>
                <a:off x="2930870" y="3350192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37FEF76-0D2A-2562-624F-BF900C07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70" y="3350192"/>
                <a:ext cx="1115827" cy="400110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80C93E-4D0B-FD0D-185A-AA779CC7A5F6}"/>
                  </a:ext>
                </a:extLst>
              </p:cNvPr>
              <p:cNvSpPr txBox="1"/>
              <p:nvPr/>
            </p:nvSpPr>
            <p:spPr>
              <a:xfrm>
                <a:off x="4802844" y="3350192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80C93E-4D0B-FD0D-185A-AA779CC7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844" y="3350192"/>
                <a:ext cx="1115827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6A83B7-7E3C-E399-977C-E8F00F48D7DD}"/>
                  </a:ext>
                </a:extLst>
              </p:cNvPr>
              <p:cNvSpPr txBox="1"/>
              <p:nvPr/>
            </p:nvSpPr>
            <p:spPr>
              <a:xfrm>
                <a:off x="6376697" y="3350192"/>
                <a:ext cx="11158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vi-V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6A83B7-7E3C-E399-977C-E8F00F48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97" y="3350192"/>
                <a:ext cx="1115827" cy="400110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2384D-EF41-8F8B-D9B1-FC0D32B298F9}"/>
                  </a:ext>
                </a:extLst>
              </p:cNvPr>
              <p:cNvSpPr txBox="1"/>
              <p:nvPr/>
            </p:nvSpPr>
            <p:spPr>
              <a:xfrm>
                <a:off x="8556170" y="589122"/>
                <a:ext cx="319324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vi-V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compare the largest and smallest of two arrays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22384D-EF41-8F8B-D9B1-FC0D32B2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70" y="589122"/>
                <a:ext cx="3193242" cy="1015663"/>
              </a:xfrm>
              <a:prstGeom prst="rect">
                <a:avLst/>
              </a:prstGeom>
              <a:blipFill>
                <a:blip r:embed="rId13"/>
                <a:stretch>
                  <a:fillRect l="-1984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does this algorithm compare with the brute-force algorithm for this problem?</a:t>
            </a:r>
          </a:p>
          <a:p>
            <a:r>
              <a:rPr lang="en-US" sz="2400" dirty="0"/>
              <a:t>Brute-force: requires O(n)</a:t>
            </a:r>
          </a:p>
          <a:p>
            <a:r>
              <a:rPr lang="en-US" sz="2400" dirty="0"/>
              <a:t>Divide and conquer: requires O(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=&gt; Divide and conquer is faster than brute-force</a:t>
            </a:r>
          </a:p>
        </p:txBody>
      </p:sp>
    </p:spTree>
    <p:extLst>
      <p:ext uri="{BB962C8B-B14F-4D97-AF65-F5344CB8AC3E}">
        <p14:creationId xmlns:p14="http://schemas.microsoft.com/office/powerpoint/2010/main" val="165137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Analyse</a:t>
            </a:r>
            <a:r>
              <a:rPr lang="en-US" b="1" dirty="0"/>
              <a:t> the time complexity for computing F(n)=F(n-1) + F(n-2) for a given number n using the dynamic programming approach.</a:t>
            </a:r>
          </a:p>
        </p:txBody>
      </p:sp>
    </p:spTree>
    <p:extLst>
      <p:ext uri="{BB962C8B-B14F-4D97-AF65-F5344CB8AC3E}">
        <p14:creationId xmlns:p14="http://schemas.microsoft.com/office/powerpoint/2010/main" val="125893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Analyse</a:t>
            </a:r>
            <a:r>
              <a:rPr lang="en-US" b="1" dirty="0"/>
              <a:t> the time complexity for computing F(n)=F(n-1) + F(n-2) for a given number n using the dynamic programming approach.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9E522-0A13-6681-B5B1-90976F6556DA}"/>
              </a:ext>
            </a:extLst>
          </p:cNvPr>
          <p:cNvSpPr txBox="1"/>
          <p:nvPr/>
        </p:nvSpPr>
        <p:spPr>
          <a:xfrm>
            <a:off x="838200" y="2398091"/>
            <a:ext cx="422382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to n: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-1 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F(n)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&lt; 3) return 1 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== -1)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 = F(n-1) + F(n-2) 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BB096-6623-8BAF-15B9-7727FB5F5BCA}"/>
              </a:ext>
            </a:extLst>
          </p:cNvPr>
          <p:cNvSpPr txBox="1"/>
          <p:nvPr/>
        </p:nvSpPr>
        <p:spPr>
          <a:xfrm>
            <a:off x="5617028" y="2391311"/>
            <a:ext cx="69383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F(2) = 1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F(3) = F(2) + F(1) = 1 + 1 = 2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F(4) = F(3) + F(2) = 2 + 1 = 3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F(5) = F(4) + F(3) = 3 + 2 = 5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F(n-1) + F(n-2)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requires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 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E31FB-060B-C765-225B-B8DF9A781369}"/>
              </a:ext>
            </a:extLst>
          </p:cNvPr>
          <p:cNvSpPr txBox="1"/>
          <p:nvPr/>
        </p:nvSpPr>
        <p:spPr>
          <a:xfrm>
            <a:off x="838200" y="5207467"/>
            <a:ext cx="642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solutions of sub-problems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sub-problems once</a:t>
            </a:r>
          </a:p>
          <a:p>
            <a:pPr marL="342900" indent="-342900">
              <a:buFont typeface="Symbol" pitchFamily="2" charset="2"/>
              <a:buChar char="Þ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7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a recursive algorithm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 for any nonnegative integer n that is based on the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Set up a recurrence relation for the number of additions made by the algorithm and solve it.</a:t>
                </a:r>
              </a:p>
              <a:p>
                <a:r>
                  <a:rPr lang="en-US" dirty="0"/>
                  <a:t>Draw a tree of recursive calls for this algorithm and count the number of calls made by the algorithm.</a:t>
                </a:r>
              </a:p>
              <a:p>
                <a:r>
                  <a:rPr lang="en-US" strike="sngStrike" dirty="0"/>
                  <a:t>Is it a good algorithm for solving this problem?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15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75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Design a recursive algorithm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for any nonnegative integer n that is based on the formula: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vi-V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vi-V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def </a:t>
                </a:r>
                <a:r>
                  <a:rPr lang="en-US" dirty="0" err="1"/>
                  <a:t>power_of_two</a:t>
                </a:r>
                <a:r>
                  <a:rPr lang="en-US" dirty="0"/>
                  <a:t>(n):</a:t>
                </a:r>
              </a:p>
              <a:p>
                <a:pPr marL="0" indent="0">
                  <a:buNone/>
                </a:pPr>
                <a:r>
                  <a:rPr lang="en-US" dirty="0"/>
                  <a:t>    if n == 0:</a:t>
                </a:r>
              </a:p>
              <a:p>
                <a:pPr marL="0" indent="0">
                  <a:buNone/>
                </a:pPr>
                <a:r>
                  <a:rPr lang="en-US" dirty="0"/>
                  <a:t>        return 1</a:t>
                </a:r>
              </a:p>
              <a:p>
                <a:pPr marL="0" indent="0">
                  <a:buNone/>
                </a:pPr>
                <a:r>
                  <a:rPr lang="en-US" dirty="0"/>
                  <a:t>    else:</a:t>
                </a:r>
              </a:p>
              <a:p>
                <a:pPr marL="0" indent="0">
                  <a:buNone/>
                </a:pPr>
                <a:r>
                  <a:rPr lang="en-US" dirty="0"/>
                  <a:t>        return 2 * </a:t>
                </a:r>
                <a:r>
                  <a:rPr lang="en-US" dirty="0" err="1"/>
                  <a:t>power_of_two</a:t>
                </a:r>
                <a:r>
                  <a:rPr lang="en-US" dirty="0"/>
                  <a:t>(n-1)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2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Set up a recurrence relation for the number of additions made by the algorithm and solve it</a:t>
            </a:r>
          </a:p>
          <a:p>
            <a:pPr marL="0" indent="0">
              <a:buNone/>
            </a:pPr>
            <a:r>
              <a:rPr lang="en-US" dirty="0"/>
              <a:t>T(n) be the number of additions made by the recursive algorithm</a:t>
            </a:r>
          </a:p>
          <a:p>
            <a:pPr marL="0" indent="0">
              <a:buNone/>
            </a:pPr>
            <a:r>
              <a:rPr lang="en-US" dirty="0"/>
              <a:t>T(n) = T(n-1) + 1</a:t>
            </a:r>
          </a:p>
          <a:p>
            <a:pPr marL="0" indent="0">
              <a:buNone/>
            </a:pPr>
            <a:r>
              <a:rPr lang="en-US" dirty="0"/>
              <a:t>         = (T(n-2) + 1) + 1</a:t>
            </a:r>
          </a:p>
          <a:p>
            <a:pPr marL="0" indent="0">
              <a:buNone/>
            </a:pPr>
            <a:r>
              <a:rPr lang="en-US" dirty="0"/>
              <a:t>         = (T(n-3) + 1) + 2</a:t>
            </a:r>
          </a:p>
          <a:p>
            <a:pPr marL="0" indent="0">
              <a:buNone/>
            </a:pPr>
            <a:r>
              <a:rPr lang="en-US" dirty="0"/>
              <a:t>         = …</a:t>
            </a:r>
          </a:p>
          <a:p>
            <a:pPr marL="0" indent="0">
              <a:buNone/>
            </a:pPr>
            <a:r>
              <a:rPr lang="en-US" dirty="0"/>
              <a:t>         = T(n-(n-1)) + 1 + n-2</a:t>
            </a:r>
          </a:p>
          <a:p>
            <a:pPr marL="0" indent="0">
              <a:buNone/>
            </a:pPr>
            <a:r>
              <a:rPr lang="en-US" dirty="0"/>
              <a:t>         = T(0) + 1 + n-1 = n</a:t>
            </a:r>
          </a:p>
          <a:p>
            <a:pPr>
              <a:buFont typeface="Symbol" pitchFamily="2" charset="2"/>
              <a:buChar char="Þ"/>
            </a:pPr>
            <a:r>
              <a:rPr lang="en-US" b="1" dirty="0"/>
              <a:t> Time complexity: O(n)</a:t>
            </a:r>
          </a:p>
          <a:p>
            <a:pPr>
              <a:buFont typeface="Symbol" pitchFamily="2" charset="2"/>
              <a:buChar char="Þ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363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BE68C-0C4A-42BA-6797-C5CE50C33302}"/>
              </a:ext>
            </a:extLst>
          </p:cNvPr>
          <p:cNvSpPr txBox="1"/>
          <p:nvPr/>
        </p:nvSpPr>
        <p:spPr>
          <a:xfrm>
            <a:off x="968853" y="2576133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83CD8-85B0-935F-A951-1645F68EC031}"/>
              </a:ext>
            </a:extLst>
          </p:cNvPr>
          <p:cNvSpPr txBox="1"/>
          <p:nvPr/>
        </p:nvSpPr>
        <p:spPr>
          <a:xfrm>
            <a:off x="968852" y="3304874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719AF-B77A-FC2D-60E4-7E14E52817C0}"/>
              </a:ext>
            </a:extLst>
          </p:cNvPr>
          <p:cNvSpPr txBox="1"/>
          <p:nvPr/>
        </p:nvSpPr>
        <p:spPr>
          <a:xfrm>
            <a:off x="968852" y="4033615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F(n-2)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E4533-1B84-8DBC-D732-DBC91B180115}"/>
              </a:ext>
            </a:extLst>
          </p:cNvPr>
          <p:cNvSpPr txBox="1"/>
          <p:nvPr/>
        </p:nvSpPr>
        <p:spPr>
          <a:xfrm>
            <a:off x="968852" y="5948804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5EC11-F5E3-1DAD-B69A-5C6D90FCCDBD}"/>
              </a:ext>
            </a:extLst>
          </p:cNvPr>
          <p:cNvSpPr txBox="1"/>
          <p:nvPr/>
        </p:nvSpPr>
        <p:spPr>
          <a:xfrm>
            <a:off x="2505404" y="2560743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AD8BA-090C-051C-2982-8E7C113A0088}"/>
              </a:ext>
            </a:extLst>
          </p:cNvPr>
          <p:cNvSpPr txBox="1"/>
          <p:nvPr/>
        </p:nvSpPr>
        <p:spPr>
          <a:xfrm>
            <a:off x="2505403" y="3289484"/>
            <a:ext cx="101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 call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A7F4-C249-E250-F37F-3C72FAA71845}"/>
              </a:ext>
            </a:extLst>
          </p:cNvPr>
          <p:cNvSpPr txBox="1"/>
          <p:nvPr/>
        </p:nvSpPr>
        <p:spPr>
          <a:xfrm>
            <a:off x="2505404" y="3949285"/>
            <a:ext cx="101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CA998-917A-EF7E-BC4C-8898148C43FD}"/>
              </a:ext>
            </a:extLst>
          </p:cNvPr>
          <p:cNvSpPr txBox="1"/>
          <p:nvPr/>
        </p:nvSpPr>
        <p:spPr>
          <a:xfrm>
            <a:off x="2505403" y="5933414"/>
            <a:ext cx="101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4136F-23D8-E4C6-FDF5-4C6E8212DAF3}"/>
              </a:ext>
            </a:extLst>
          </p:cNvPr>
          <p:cNvSpPr txBox="1"/>
          <p:nvPr/>
        </p:nvSpPr>
        <p:spPr>
          <a:xfrm rot="5400000">
            <a:off x="1348845" y="4989230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CD887-E67A-F0FE-0EE0-77CE5EFCDCA6}"/>
              </a:ext>
            </a:extLst>
          </p:cNvPr>
          <p:cNvSpPr txBox="1"/>
          <p:nvPr/>
        </p:nvSpPr>
        <p:spPr>
          <a:xfrm rot="5400000">
            <a:off x="2846732" y="4989231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32FFC1-196A-F813-ED6C-45B2EE00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Draw a tree of recursive calls for this algorithm and count the number of calls made by the algorithm.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B5C6E-3E49-9C65-52AB-27D856D02F02}"/>
              </a:ext>
            </a:extLst>
          </p:cNvPr>
          <p:cNvSpPr txBox="1"/>
          <p:nvPr/>
        </p:nvSpPr>
        <p:spPr>
          <a:xfrm>
            <a:off x="4548367" y="3776098"/>
            <a:ext cx="4748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calls: n</a:t>
            </a:r>
          </a:p>
        </p:txBody>
      </p:sp>
    </p:spTree>
    <p:extLst>
      <p:ext uri="{BB962C8B-B14F-4D97-AF65-F5344CB8AC3E}">
        <p14:creationId xmlns:p14="http://schemas.microsoft.com/office/powerpoint/2010/main" val="35922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complexity of the function used to find the kth smallest integer in an unordered array of integers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7628D0-3C16-BD52-D41C-E487300753B0}"/>
              </a:ext>
            </a:extLst>
          </p:cNvPr>
          <p:cNvSpPr txBox="1"/>
          <p:nvPr/>
        </p:nvSpPr>
        <p:spPr>
          <a:xfrm>
            <a:off x="3539218" y="2333685"/>
            <a:ext cx="60987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k, int n)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mini,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k;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mini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i+1; j &lt; 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(a[j] &lt; a[mini]) mini = j;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a[mini];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a[mini]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a[k-1];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09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5970814" cy="4703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Outer loop performs k iterations, each iteration (inner loop) performs n-k iterations</a:t>
                </a:r>
              </a:p>
              <a:p>
                <a:r>
                  <a:rPr lang="en-US" dirty="0"/>
                  <a:t>Total number of iterations: k*(n-k)</a:t>
                </a:r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^2)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5970814" cy="4703763"/>
              </a:xfrm>
              <a:blipFill>
                <a:blip r:embed="rId3"/>
                <a:stretch>
                  <a:fillRect l="-1911" t="-2156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6423FB7-F0BB-A6F7-FB48-3CFA075551D9}"/>
              </a:ext>
            </a:extLst>
          </p:cNvPr>
          <p:cNvSpPr txBox="1"/>
          <p:nvPr/>
        </p:nvSpPr>
        <p:spPr>
          <a:xfrm>
            <a:off x="7066190" y="1473200"/>
            <a:ext cx="60987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a[], int k, int n)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mini,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k;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mini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i+1; j &lt; n;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(a[j] &lt; a[mini]) mini = j;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a[mini];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a[mini]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a[k-1];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71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Analyze the time complexity for the recursive Fibonacci algorithm.</a:t>
            </a:r>
          </a:p>
        </p:txBody>
      </p:sp>
    </p:spTree>
    <p:extLst>
      <p:ext uri="{BB962C8B-B14F-4D97-AF65-F5344CB8AC3E}">
        <p14:creationId xmlns:p14="http://schemas.microsoft.com/office/powerpoint/2010/main" val="16900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order of growth for solutions of the following recurrences.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order of growth for solutions of the following recurrences.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 4</a:t>
                </a:r>
              </a:p>
              <a:p>
                <a:pPr marL="0" indent="0">
                  <a:buNone/>
                </a:pPr>
                <a:r>
                  <a:rPr lang="en-US" dirty="0"/>
                  <a:t>b = 2</a:t>
                </a:r>
              </a:p>
              <a:p>
                <a:pPr marL="0" indent="0">
                  <a:buNone/>
                </a:pPr>
                <a:r>
                  <a:rPr lang="en-US" dirty="0"/>
                  <a:t>d = 1</a:t>
                </a:r>
              </a:p>
              <a:p>
                <a:pPr marL="0" indent="0">
                  <a:buNone/>
                </a:pPr>
                <a:r>
                  <a:rPr lang="en-US" dirty="0"/>
                  <a:t>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=&gt; T(n)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/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(n/b) +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AU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AU" sz="28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8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blipFill>
                <a:blip r:embed="rId4"/>
                <a:stretch>
                  <a:fillRect l="-2865" t="-3378" b="-7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9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order of growth for solutions of the following recurrences.</a:t>
                </a:r>
              </a:p>
              <a:p>
                <a:pPr marL="514350" indent="-514350">
                  <a:buFont typeface="+mj-lt"/>
                  <a:buAutoNum type="alphaUcPeriod" startAt="2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 4</a:t>
                </a:r>
              </a:p>
              <a:p>
                <a:pPr marL="0" indent="0">
                  <a:buNone/>
                </a:pPr>
                <a:r>
                  <a:rPr lang="en-US" dirty="0"/>
                  <a:t>b = 2</a:t>
                </a:r>
              </a:p>
              <a:p>
                <a:pPr marL="0" indent="0">
                  <a:buNone/>
                </a:pPr>
                <a:r>
                  <a:rPr lang="en-US" dirty="0"/>
                  <a:t>d = 2</a:t>
                </a:r>
              </a:p>
              <a:p>
                <a:pPr marL="0" indent="0">
                  <a:buNone/>
                </a:pPr>
                <a:r>
                  <a:rPr lang="en-US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=&gt; T(n)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AU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logn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/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(n/b) +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AU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  <m:r>
                      <a:rPr 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𝒍𝒐𝒈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AU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blipFill>
                <a:blip r:embed="rId4"/>
                <a:stretch>
                  <a:fillRect l="-2865" t="-337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Find the order of growth for solutions of the following recurrences.</a:t>
                </a:r>
              </a:p>
              <a:p>
                <a:pPr marL="514350" indent="-514350">
                  <a:buFont typeface="+mj-lt"/>
                  <a:buAutoNum type="alphaUcPeriod" startAt="3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 + </m:t>
                    </m:r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(1) = 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 4</a:t>
                </a:r>
              </a:p>
              <a:p>
                <a:pPr marL="0" indent="0">
                  <a:buNone/>
                </a:pPr>
                <a:r>
                  <a:rPr lang="en-US" dirty="0"/>
                  <a:t>b = 2</a:t>
                </a:r>
              </a:p>
              <a:p>
                <a:pPr marL="0" indent="0">
                  <a:buNone/>
                </a:pPr>
                <a:r>
                  <a:rPr lang="en-US" dirty="0"/>
                  <a:t>d = 3</a:t>
                </a:r>
              </a:p>
              <a:p>
                <a:pPr marL="0" indent="0">
                  <a:buNone/>
                </a:pPr>
                <a:r>
                  <a:rPr lang="en-US" dirty="0"/>
                  <a:t>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=&gt; T(n)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/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(n/b) +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AU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AU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AU" sz="2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AU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CD4DE9-BE51-26E2-C57C-3995576C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88" y="1978422"/>
                <a:ext cx="4425042" cy="1875835"/>
              </a:xfrm>
              <a:prstGeom prst="rect">
                <a:avLst/>
              </a:prstGeom>
              <a:blipFill>
                <a:blip r:embed="rId4"/>
                <a:stretch>
                  <a:fillRect l="-2865" t="-3378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4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mathematical induction to show that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 dirty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dirty="0"/>
                  <a:t> the solution of the recurrence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panose="02040503050406030204" pitchFamily="18" charset="0"/>
                      </a:rPr>
                      <m:t>nlogn</m:t>
                    </m:r>
                  </m:oMath>
                </a14:m>
                <a:endParaRPr lang="vi-VN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vi-V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a:rPr lang="vi-V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79" t="-25606" b="-3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0C4426-3094-AE66-BA04-4C2241099931}"/>
                  </a:ext>
                </a:extLst>
              </p:cNvPr>
              <p:cNvSpPr txBox="1"/>
              <p:nvPr/>
            </p:nvSpPr>
            <p:spPr>
              <a:xfrm>
                <a:off x="4186494" y="2849731"/>
                <a:ext cx="1190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0C4426-3094-AE66-BA04-4C2241099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94" y="2849731"/>
                <a:ext cx="1190775" cy="461665"/>
              </a:xfrm>
              <a:prstGeom prst="rect">
                <a:avLst/>
              </a:prstGeom>
              <a:blipFill>
                <a:blip r:embed="rId4"/>
                <a:stretch>
                  <a:fillRect l="-736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CAED6-F732-4A05-884C-98AB65BBFB35}"/>
                  </a:ext>
                </a:extLst>
              </p:cNvPr>
              <p:cNvSpPr txBox="1"/>
              <p:nvPr/>
            </p:nvSpPr>
            <p:spPr>
              <a:xfrm>
                <a:off x="4186494" y="3408120"/>
                <a:ext cx="2123658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2400" i="1" dirty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 &gt;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CAED6-F732-4A05-884C-98AB65BB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94" y="3408120"/>
                <a:ext cx="2123658" cy="478080"/>
              </a:xfrm>
              <a:prstGeom prst="rect">
                <a:avLst/>
              </a:prstGeom>
              <a:blipFill>
                <a:blip r:embed="rId5"/>
                <a:stretch>
                  <a:fillRect l="-4167" t="-5128" r="-3571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4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AU" b="1" i="0" u="none" strike="noStrike" dirty="0">
                    <a:effectLst/>
                  </a:rPr>
                  <a:t>Base Case:</a:t>
                </a:r>
                <a:r>
                  <a:rPr lang="en-AU" b="0" i="0" u="none" strike="noStrike" dirty="0">
                    <a:effectLst/>
                  </a:rPr>
                  <a:t> When 𝑛 = 2, we have 𝑇(2) = 2. This satisfies 𝑇(2) = 2log2 = 2.</a:t>
                </a:r>
                <a:endParaRPr lang="en-US" b="0" i="1" u="none" strike="noStrike" dirty="0">
                  <a:effectLst/>
                </a:endParaRPr>
              </a:p>
              <a:p>
                <a:r>
                  <a:rPr lang="en-AU" b="1" i="0" u="none" strike="noStrike" dirty="0">
                    <a:effectLst/>
                  </a:rPr>
                  <a:t>Inductive Hypothesis:</a:t>
                </a:r>
                <a:r>
                  <a:rPr lang="en-AU" b="0" i="0" u="none" strike="noStrike" dirty="0">
                    <a:effectLst/>
                  </a:rPr>
                  <a:t> Assume that the equation 𝑇(𝑛) = 𝑛log𝑛 holds for all values of 𝑛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AU" b="0" i="0" u="none" strike="noStrike" dirty="0">
                    <a:effectLst/>
                  </a:rPr>
                  <a:t> for some positive integer 𝑘.</a:t>
                </a:r>
                <a:endParaRPr lang="en-US" i="1" dirty="0"/>
              </a:p>
              <a:p>
                <a:r>
                  <a:rPr lang="en-AU" b="1" i="0" u="none" strike="noStrike" dirty="0">
                    <a:effectLst/>
                  </a:rPr>
                  <a:t>Inductive Step:</a:t>
                </a:r>
                <a:r>
                  <a:rPr lang="en-AU" b="0" i="0" u="none" strike="noStrike" dirty="0">
                    <a:effectLst/>
                  </a:rPr>
                  <a:t> We will prove that the equation 𝑇(𝑛) = 𝑛log𝑛 also holds for 𝑛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b="0" i="0" u="none" strike="noStrike" dirty="0">
                    <a:effectLst/>
                  </a:rPr>
                  <a:t>. That is, we need to show that 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u="none" strike="noStrike" dirty="0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b="0" i="0" u="none" strike="noStrike" dirty="0">
                    <a:effectLst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b="0" i="0" u="none" strike="noStrike" dirty="0">
                    <a:effectLst/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b="0" i="0" u="none" strike="noStrike" dirty="0">
                    <a:effectLst/>
                  </a:rPr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84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0C4426-3094-AE66-BA04-4C2241099931}"/>
                  </a:ext>
                </a:extLst>
              </p:cNvPr>
              <p:cNvSpPr txBox="1"/>
              <p:nvPr/>
            </p:nvSpPr>
            <p:spPr>
              <a:xfrm>
                <a:off x="4121179" y="1456871"/>
                <a:ext cx="1190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0C4426-3094-AE66-BA04-4C2241099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79" y="1456871"/>
                <a:ext cx="1190775" cy="461665"/>
              </a:xfrm>
              <a:prstGeom prst="rect">
                <a:avLst/>
              </a:prstGeom>
              <a:blipFill>
                <a:blip r:embed="rId4"/>
                <a:stretch>
                  <a:fillRect l="-84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CAED6-F732-4A05-884C-98AB65BBFB35}"/>
                  </a:ext>
                </a:extLst>
              </p:cNvPr>
              <p:cNvSpPr txBox="1"/>
              <p:nvPr/>
            </p:nvSpPr>
            <p:spPr>
              <a:xfrm>
                <a:off x="4121179" y="2015260"/>
                <a:ext cx="2123658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2400" i="1" dirty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 &gt;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CAED6-F732-4A05-884C-98AB65BB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179" y="2015260"/>
                <a:ext cx="2123658" cy="478080"/>
              </a:xfrm>
              <a:prstGeom prst="rect">
                <a:avLst/>
              </a:prstGeom>
              <a:blipFill>
                <a:blip r:embed="rId5"/>
                <a:stretch>
                  <a:fillRect l="-4762" t="-5128" r="-3571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E7892A-822D-FC0D-8C0A-E248A6758E4B}"/>
                  </a:ext>
                </a:extLst>
              </p:cNvPr>
              <p:cNvSpPr txBox="1"/>
              <p:nvPr/>
            </p:nvSpPr>
            <p:spPr>
              <a:xfrm>
                <a:off x="1267974" y="1505804"/>
                <a:ext cx="3091755" cy="1051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vi-V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vi-V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vi-VN" sz="2400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num>
                                  <m:den>
                                    <m:r>
                                      <a:rPr lang="vi-V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vi-V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E7892A-822D-FC0D-8C0A-E248A675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74" y="1505804"/>
                <a:ext cx="3091755" cy="1051570"/>
              </a:xfrm>
              <a:prstGeom prst="rect">
                <a:avLst/>
              </a:prstGeom>
              <a:blipFill>
                <a:blip r:embed="rId6"/>
                <a:stretch>
                  <a:fillRect l="-20816" t="-202381" b="-2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79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Inductive Step:</a:t>
                </a:r>
                <a:r>
                  <a:rPr lang="en-AU" b="0" i="0" u="none" strike="noStrike" dirty="0">
                    <a:solidFill>
                      <a:schemeClr val="tx1"/>
                    </a:solidFill>
                    <a:effectLst/>
                  </a:rPr>
                  <a:t> We will prove that the equation 𝑇(𝑛) = 𝑛log𝑛 also holds for </a:t>
                </a:r>
                <a14:m>
                  <m:oMath xmlns:m="http://schemas.openxmlformats.org/officeDocument/2006/math">
                    <m:r>
                      <a:rPr lang="en-AU" b="0" i="1" u="none" strike="noStrike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u="none" strike="noStrike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0" i="1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b="0" i="1" u="none" strike="noStrike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AU" b="0" i="1" u="none" strike="noStrike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b="0" i="0" u="none" strike="noStrike" dirty="0">
                    <a:solidFill>
                      <a:schemeClr val="tx1"/>
                    </a:solidFill>
                    <a:effectLst/>
                  </a:rPr>
                  <a:t>That is, </a:t>
                </a:r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we need to show that 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Using the recurrence relation 𝑇(𝑛) = 2𝑇(𝑛/2) + 𝑛, we can write:  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2𝑇(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Using the inductive hypothesis, we substitute 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):  𝑇(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𝑘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(𝑘+1)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log(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vi-V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Therefore, the equation 𝑇(𝑛) = 𝑛log𝑛 holds for all values of 𝑛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positive integer 𝑘, and hence it is proven by mathematical induction that when 𝑛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solution to the recurrence relation 𝑇(𝑛) = 2𝑇(𝑛/2) + 𝑛 is 𝑇(𝑛) = 𝑛log𝑛.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965" r="-1689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2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Consider the following algorithm. </a:t>
            </a:r>
          </a:p>
          <a:p>
            <a:pPr marL="0" indent="0">
              <a:buNone/>
            </a:pPr>
            <a:r>
              <a:rPr lang="en-AU" dirty="0"/>
              <a:t>ALGORITHM Mystery(n)</a:t>
            </a:r>
          </a:p>
          <a:p>
            <a:pPr marL="0" indent="0">
              <a:buNone/>
            </a:pPr>
            <a:r>
              <a:rPr lang="en-AU" dirty="0"/>
              <a:t>//Input: A nonnegative integer n </a:t>
            </a:r>
          </a:p>
          <a:p>
            <a:pPr marL="0" indent="0">
              <a:buNone/>
            </a:pPr>
            <a:r>
              <a:rPr lang="en-AU" dirty="0"/>
              <a:t>S ←0 </a:t>
            </a:r>
          </a:p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i</a:t>
            </a:r>
            <a:r>
              <a:rPr lang="en-AU" dirty="0"/>
              <a:t> ←1 to n do </a:t>
            </a:r>
          </a:p>
          <a:p>
            <a:pPr marL="0" indent="0">
              <a:buNone/>
            </a:pPr>
            <a:r>
              <a:rPr lang="en-AU" dirty="0"/>
              <a:t>	S ←S + </a:t>
            </a:r>
            <a:r>
              <a:rPr lang="en-AU" dirty="0" err="1"/>
              <a:t>i</a:t>
            </a:r>
            <a:r>
              <a:rPr lang="en-AU" dirty="0"/>
              <a:t> ∗ </a:t>
            </a:r>
            <a:r>
              <a:rPr lang="en-AU" dirty="0" err="1"/>
              <a:t>i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return S </a:t>
            </a:r>
          </a:p>
          <a:p>
            <a:pPr marL="514350" indent="-514350">
              <a:buAutoNum type="alphaUcPeriod"/>
            </a:pPr>
            <a:r>
              <a:rPr lang="en-AU" dirty="0"/>
              <a:t>What does this algorithm compute?</a:t>
            </a:r>
          </a:p>
          <a:p>
            <a:pPr marL="514350" indent="-514350">
              <a:buAutoNum type="alphaUcPeriod"/>
            </a:pPr>
            <a:r>
              <a:rPr lang="en-US" dirty="0"/>
              <a:t>What are its basic operations?</a:t>
            </a:r>
            <a:endParaRPr lang="en-AU" dirty="0"/>
          </a:p>
          <a:p>
            <a:pPr marL="514350" indent="-514350">
              <a:buAutoNum type="alphaUcPeriod"/>
            </a:pPr>
            <a:r>
              <a:rPr lang="en-US" dirty="0"/>
              <a:t>How many times are the basic operations executed?</a:t>
            </a:r>
          </a:p>
          <a:p>
            <a:pPr marL="514350" indent="-514350">
              <a:buAutoNum type="alphaUcPeriod"/>
            </a:pPr>
            <a:r>
              <a:rPr lang="en-US" dirty="0"/>
              <a:t>What is the efficiency class of this algorithm?</a:t>
            </a:r>
          </a:p>
          <a:p>
            <a:pPr marL="514350" indent="-514350">
              <a:buAutoNum type="alphaUcPeriod"/>
            </a:pPr>
            <a:r>
              <a:rPr lang="en-US" dirty="0"/>
              <a:t>Suggest an improvement, or a better algorithm altogether, and indicate its efficiency class.</a:t>
            </a:r>
          </a:p>
        </p:txBody>
      </p:sp>
    </p:spTree>
    <p:extLst>
      <p:ext uri="{BB962C8B-B14F-4D97-AF65-F5344CB8AC3E}">
        <p14:creationId xmlns:p14="http://schemas.microsoft.com/office/powerpoint/2010/main" val="252606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lphaUcPeriod"/>
                </a:pPr>
                <a:r>
                  <a:rPr lang="en-AU" b="1" dirty="0"/>
                  <a:t>What does this algorithm compute?</a:t>
                </a:r>
              </a:p>
              <a:p>
                <a:pPr marL="0" indent="0">
                  <a:buNone/>
                </a:pPr>
                <a:r>
                  <a:rPr lang="en-AU" dirty="0"/>
                  <a:t>The algorithm computes the sum of the squares of the first n non-negative integers.</a:t>
                </a:r>
              </a:p>
              <a:p>
                <a:pPr marL="0" indent="0">
                  <a:buNone/>
                </a:pPr>
                <a:r>
                  <a:rPr lang="en-AU" dirty="0"/>
                  <a:t>S = S+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81BA8C3-628A-6D96-023D-48A56CE79003}"/>
              </a:ext>
            </a:extLst>
          </p:cNvPr>
          <p:cNvSpPr txBox="1"/>
          <p:nvPr/>
        </p:nvSpPr>
        <p:spPr>
          <a:xfrm>
            <a:off x="6467475" y="3808750"/>
            <a:ext cx="4227740" cy="198914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nonnegative integer n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←0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←1 to n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←S +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 </a:t>
            </a:r>
          </a:p>
        </p:txBody>
      </p:sp>
    </p:spTree>
    <p:extLst>
      <p:ext uri="{BB962C8B-B14F-4D97-AF65-F5344CB8AC3E}">
        <p14:creationId xmlns:p14="http://schemas.microsoft.com/office/powerpoint/2010/main" val="46333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 startAt="2"/>
                </a:pPr>
                <a:r>
                  <a:rPr lang="en-US" b="1" dirty="0"/>
                  <a:t>What are its basic operations?</a:t>
                </a:r>
              </a:p>
              <a:p>
                <a:pPr marL="0" indent="0">
                  <a:buNone/>
                </a:pPr>
                <a:r>
                  <a:rPr lang="en-AU" dirty="0"/>
                  <a:t>The basic operation of the given algorithm are:</a:t>
                </a:r>
              </a:p>
              <a:p>
                <a:r>
                  <a:rPr lang="en-AU" dirty="0"/>
                  <a:t>Initialize a variable and variable assignment: 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AU" dirty="0"/>
                  <a:t> 0</a:t>
                </a:r>
              </a:p>
              <a:p>
                <a:r>
                  <a:rPr lang="en-AU" dirty="0"/>
                  <a:t>Variable increment: </a:t>
                </a:r>
                <a:r>
                  <a:rPr lang="en-AU" dirty="0" err="1"/>
                  <a:t>i</a:t>
                </a:r>
                <a:r>
                  <a:rPr lang="en-AU" dirty="0"/>
                  <a:t>++ (</a:t>
                </a:r>
                <a:r>
                  <a:rPr lang="en-AU" dirty="0" err="1"/>
                  <a:t>i</a:t>
                </a:r>
                <a:r>
                  <a:rPr lang="en-AU" dirty="0"/>
                  <a:t> from 1 to n)</a:t>
                </a:r>
              </a:p>
              <a:p>
                <a:r>
                  <a:rPr lang="en-AU" dirty="0"/>
                  <a:t>Addition: 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vi-V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Multiplication : </a:t>
                </a:r>
                <a:r>
                  <a:rPr lang="en-AU" dirty="0" err="1"/>
                  <a:t>i</a:t>
                </a:r>
                <a:r>
                  <a:rPr lang="en-AU" dirty="0"/>
                  <a:t>*</a:t>
                </a:r>
                <a:r>
                  <a:rPr lang="en-AU" dirty="0" err="1"/>
                  <a:t>i</a:t>
                </a:r>
                <a:endParaRPr lang="en-AU" dirty="0"/>
              </a:p>
              <a:p>
                <a:r>
                  <a:rPr lang="en-AU" dirty="0"/>
                  <a:t>Value return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7826EF-AE6B-6DA0-C8E6-711C21CB605B}"/>
              </a:ext>
            </a:extLst>
          </p:cNvPr>
          <p:cNvSpPr txBox="1"/>
          <p:nvPr/>
        </p:nvSpPr>
        <p:spPr>
          <a:xfrm>
            <a:off x="6467475" y="3808750"/>
            <a:ext cx="4227740" cy="198914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nonnegative integer n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←0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←1 to n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←S +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 </a:t>
            </a:r>
          </a:p>
        </p:txBody>
      </p:sp>
    </p:spTree>
    <p:extLst>
      <p:ext uri="{BB962C8B-B14F-4D97-AF65-F5344CB8AC3E}">
        <p14:creationId xmlns:p14="http://schemas.microsoft.com/office/powerpoint/2010/main" val="27836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 fib(n):</a:t>
                </a:r>
              </a:p>
              <a:p>
                <a:pPr marL="0" indent="0">
                  <a:buNone/>
                </a:pPr>
                <a:r>
                  <a:rPr lang="en-US" dirty="0"/>
                  <a:t>    if n &lt; 2:</a:t>
                </a:r>
              </a:p>
              <a:p>
                <a:pPr marL="0" indent="0">
                  <a:buNone/>
                </a:pPr>
                <a:r>
                  <a:rPr lang="en-US" dirty="0"/>
                  <a:t>        return n</a:t>
                </a:r>
              </a:p>
              <a:p>
                <a:pPr marL="0" indent="0">
                  <a:buNone/>
                </a:pPr>
                <a:r>
                  <a:rPr lang="en-US" dirty="0"/>
                  <a:t>    return fib(n-1) + fib(n-2)</a:t>
                </a:r>
              </a:p>
              <a:p>
                <a:endParaRPr lang="en-US" dirty="0"/>
              </a:p>
              <a:p>
                <a:r>
                  <a:rPr lang="en-US" dirty="0"/>
                  <a:t>Let T(n) be the time taken by the recursive Fibonacci algorithm to calculate the nth Fibonacci number</a:t>
                </a:r>
              </a:p>
              <a:p>
                <a:r>
                  <a:rPr lang="en-US" dirty="0"/>
                  <a:t>T(n) = T(n-1) + T(n-2) + 1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T(n-1) + T(n-1) = 2T(n-1)</a:t>
                </a:r>
              </a:p>
              <a:p>
                <a:r>
                  <a:rPr lang="en-US" dirty="0"/>
                  <a:t>T(n) = 2(2T(n-2)) = 2(2(2T(n-3))) = …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Symbol" pitchFamily="2" charset="2"/>
                  <a:buChar char="Þ"/>
                </a:pPr>
                <a:r>
                  <a:rPr lang="en-US" dirty="0"/>
                  <a:t>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Symbol" pitchFamily="2" charset="2"/>
                  <a:buChar char="Þ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4592FA-DDE1-10C1-7449-B4582CFC064F}"/>
              </a:ext>
            </a:extLst>
          </p:cNvPr>
          <p:cNvSpPr txBox="1"/>
          <p:nvPr/>
        </p:nvSpPr>
        <p:spPr>
          <a:xfrm>
            <a:off x="5257800" y="1895639"/>
            <a:ext cx="538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DC9997-41A6-32AE-FB43-152DE90B7BE7}"/>
              </a:ext>
            </a:extLst>
          </p:cNvPr>
          <p:cNvCxnSpPr>
            <a:cxnSpLocks/>
          </p:cNvCxnSpPr>
          <p:nvPr/>
        </p:nvCxnSpPr>
        <p:spPr>
          <a:xfrm>
            <a:off x="2596243" y="2188027"/>
            <a:ext cx="2661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B44514-2343-4656-59D7-80E3AEAB68C9}"/>
              </a:ext>
            </a:extLst>
          </p:cNvPr>
          <p:cNvSpPr txBox="1"/>
          <p:nvPr/>
        </p:nvSpPr>
        <p:spPr>
          <a:xfrm>
            <a:off x="5796642" y="2947638"/>
            <a:ext cx="40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T(n-1) + T(n-2)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633B8E-AC4F-EC5B-685F-53AE6BBE025E}"/>
              </a:ext>
            </a:extLst>
          </p:cNvPr>
          <p:cNvCxnSpPr>
            <a:cxnSpLocks/>
          </p:cNvCxnSpPr>
          <p:nvPr/>
        </p:nvCxnSpPr>
        <p:spPr>
          <a:xfrm>
            <a:off x="4887686" y="3240026"/>
            <a:ext cx="1447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3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How many times are the basic operations executed?</a:t>
            </a:r>
          </a:p>
          <a:p>
            <a:r>
              <a:rPr lang="en-AU" dirty="0"/>
              <a:t>Initialize a variable and variable assignment: once</a:t>
            </a:r>
          </a:p>
          <a:p>
            <a:r>
              <a:rPr lang="en-AU" dirty="0"/>
              <a:t>Variable increment: n times</a:t>
            </a:r>
          </a:p>
          <a:p>
            <a:r>
              <a:rPr lang="en-AU" dirty="0"/>
              <a:t>Addition: n times</a:t>
            </a:r>
          </a:p>
          <a:p>
            <a:r>
              <a:rPr lang="en-AU" dirty="0"/>
              <a:t>Multiplication : n times</a:t>
            </a:r>
          </a:p>
          <a:p>
            <a:r>
              <a:rPr lang="en-AU" dirty="0"/>
              <a:t>Value return: once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3C755-F91F-8605-E5F4-EA987842A433}"/>
              </a:ext>
            </a:extLst>
          </p:cNvPr>
          <p:cNvSpPr txBox="1"/>
          <p:nvPr/>
        </p:nvSpPr>
        <p:spPr>
          <a:xfrm>
            <a:off x="6467475" y="3808750"/>
            <a:ext cx="4227740" cy="198914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nonnegative integer n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←0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←1 to n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←S +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 </a:t>
            </a:r>
          </a:p>
        </p:txBody>
      </p:sp>
    </p:spTree>
    <p:extLst>
      <p:ext uri="{BB962C8B-B14F-4D97-AF65-F5344CB8AC3E}">
        <p14:creationId xmlns:p14="http://schemas.microsoft.com/office/powerpoint/2010/main" val="3550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71"/>
            <a:ext cx="10515600" cy="4703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What is the efficiency class of this algorithm?</a:t>
            </a:r>
          </a:p>
          <a:p>
            <a:pPr marL="0" indent="0">
              <a:buNone/>
            </a:pPr>
            <a:r>
              <a:rPr lang="en-AU" dirty="0"/>
              <a:t>The algorithm consists of a single loop that iterates </a:t>
            </a:r>
            <a:r>
              <a:rPr lang="en-AU" b="1" dirty="0"/>
              <a:t>n times.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Within each iteration, a constant number of arithmetic operations (one addition and one multiplication) are performed. </a:t>
            </a:r>
          </a:p>
          <a:p>
            <a:pPr>
              <a:buFont typeface="Symbol" pitchFamily="2" charset="2"/>
              <a:buChar char="Þ"/>
            </a:pPr>
            <a:r>
              <a:rPr lang="en-AU" dirty="0"/>
              <a:t> The efficiency class of this algorithm is linear with respect to the input size n (O(n))</a:t>
            </a:r>
          </a:p>
          <a:p>
            <a:pPr>
              <a:buFont typeface="Symbol" pitchFamily="2" charset="2"/>
              <a:buChar char="Þ"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20F2E-EB8F-42E0-8926-CB56F67382C3}"/>
              </a:ext>
            </a:extLst>
          </p:cNvPr>
          <p:cNvSpPr txBox="1"/>
          <p:nvPr/>
        </p:nvSpPr>
        <p:spPr>
          <a:xfrm>
            <a:off x="6467475" y="4187822"/>
            <a:ext cx="4227740" cy="1989141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nonnegative integer n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←0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←1 to n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←S +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 </a:t>
            </a:r>
          </a:p>
        </p:txBody>
      </p:sp>
    </p:spTree>
    <p:extLst>
      <p:ext uri="{BB962C8B-B14F-4D97-AF65-F5344CB8AC3E}">
        <p14:creationId xmlns:p14="http://schemas.microsoft.com/office/powerpoint/2010/main" val="3209807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Suggest an improvement, or a better algorithm altogether, and indicate its efficiency class.</a:t>
            </a:r>
          </a:p>
          <a:p>
            <a:r>
              <a:rPr lang="en-AU" dirty="0"/>
              <a:t>Improvement: use the closed-form formula for the sum of squares of the first n integers: </a:t>
            </a:r>
            <a:r>
              <a:rPr lang="en-AU" b="1" dirty="0"/>
              <a:t>S=n(n+1)(2n+1)/6</a:t>
            </a:r>
          </a:p>
          <a:p>
            <a:pPr>
              <a:buFont typeface="Symbol" pitchFamily="2" charset="2"/>
              <a:buChar char="Þ"/>
            </a:pPr>
            <a:r>
              <a:rPr lang="en-AU" dirty="0"/>
              <a:t> Compute the sum of squares in constant time, regardless of the value of n (O(1))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0B5F9-3C0E-C086-8ACB-EFCDC5414500}"/>
              </a:ext>
            </a:extLst>
          </p:cNvPr>
          <p:cNvSpPr txBox="1"/>
          <p:nvPr/>
        </p:nvSpPr>
        <p:spPr>
          <a:xfrm>
            <a:off x="6936920" y="4633511"/>
            <a:ext cx="4227740" cy="1200329"/>
          </a:xfrm>
          <a:prstGeom prst="rect">
            <a:avLst/>
          </a:prstGeom>
          <a:noFill/>
          <a:ln w="15875"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nonnegative integer n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← n*(n+1)(2n+1)/6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 </a:t>
            </a:r>
          </a:p>
        </p:txBody>
      </p:sp>
    </p:spTree>
    <p:extLst>
      <p:ext uri="{BB962C8B-B14F-4D97-AF65-F5344CB8AC3E}">
        <p14:creationId xmlns:p14="http://schemas.microsoft.com/office/powerpoint/2010/main" val="1693671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Prove: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1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vi-V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r>
                  <a:rPr lang="en-AU" b="1" i="0" u="none" strike="noStrike" dirty="0">
                    <a:effectLst/>
                  </a:rPr>
                  <a:t>Base Case:</a:t>
                </a:r>
                <a:r>
                  <a:rPr lang="en-AU" b="0" i="0" u="none" strike="noStrike" dirty="0">
                    <a:solidFill>
                      <a:srgbClr val="374151"/>
                    </a:solidFill>
                    <a:effectLst/>
                  </a:rPr>
                  <a:t> </a:t>
                </a:r>
                <a:r>
                  <a:rPr lang="en-AU" b="0" i="0" u="none" strike="noStrike" dirty="0">
                    <a:solidFill>
                      <a:schemeClr val="tx1"/>
                    </a:solidFill>
                    <a:effectLst/>
                  </a:rPr>
                  <a:t>the equation holds true for 𝑛 =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b="0" i="1" u="none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1(1+1)(2∗1+1)</m:t>
                        </m:r>
                      </m:num>
                      <m:den>
                        <m:r>
                          <a:rPr lang="vi-VN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b="0" i="0" u="none" strike="noStrike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Inductive Hypothesis:</a:t>
                </a:r>
                <a:r>
                  <a:rPr lang="en-AU" b="0" i="0" u="none" strike="noStrike" dirty="0">
                    <a:solidFill>
                      <a:schemeClr val="tx1"/>
                    </a:solidFill>
                    <a:effectLst/>
                  </a:rPr>
                  <a:t> Assume that the equation is true for some positive integer k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r>
                  <a:rPr lang="en-AU" b="1" i="0" u="none" strike="noStrike" dirty="0">
                    <a:solidFill>
                      <a:schemeClr val="tx1"/>
                    </a:solidFill>
                    <a:effectLst/>
                  </a:rPr>
                  <a:t>Inductive Step:</a:t>
                </a:r>
                <a:r>
                  <a:rPr lang="en-AU" b="0" i="0" u="none" strike="noStrike" dirty="0">
                    <a:solidFill>
                      <a:schemeClr val="tx1"/>
                    </a:solidFill>
                    <a:effectLst/>
                  </a:rPr>
                  <a:t> We want to show that it is also true for k+1: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vi-V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d>
                            <m:dPr>
                              <m:ctrlP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508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AU" b="1" dirty="0"/>
                  <a:t>Prove:</a:t>
                </a:r>
              </a:p>
              <a:p>
                <a:pPr marL="0" indent="0">
                  <a:buNone/>
                </a:pPr>
                <a:r>
                  <a:rPr lang="en-AU" dirty="0"/>
                  <a:t>Start from the left side:</a:t>
                </a:r>
                <a:endParaRPr lang="en-AU" b="0" i="0" u="none" strike="noStrike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vi-V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+1)(2</m:t>
                          </m:r>
                          <m:sSup>
                            <m:sSup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+6)</m:t>
                          </m:r>
                        </m:num>
                        <m:den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vi-V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+1)(2</m:t>
                          </m:r>
                          <m:sSup>
                            <m:sSup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vi-V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2)(2</m:t>
                          </m:r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vi-VN" b="0" dirty="0"/>
              </a:p>
              <a:p>
                <a:pPr>
                  <a:buFont typeface="Symbol" pitchFamily="2" charset="2"/>
                  <a:buChar char="Þ"/>
                </a:pPr>
                <a:r>
                  <a:rPr lang="vi-VN" b="0" dirty="0"/>
                  <a:t> We have shown that if the equation is true for k, then it is also true for k+1.</a:t>
                </a:r>
              </a:p>
              <a:p>
                <a:pPr>
                  <a:buFont typeface="Symbol" pitchFamily="2" charset="2"/>
                  <a:buChar char="Þ"/>
                </a:pPr>
                <a:r>
                  <a:rPr lang="vi-VN" b="0" dirty="0"/>
                  <a:t> Bymathematical induction, the equation is true for all positive integers 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13851-7D5E-4973-86DF-6DE3C0A68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83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Consider the following algorithm. </a:t>
            </a:r>
          </a:p>
          <a:p>
            <a:pPr marL="0" indent="0">
              <a:buNone/>
            </a:pPr>
            <a:r>
              <a:rPr lang="en-AU" dirty="0"/>
              <a:t>ALGORITHM Enigma(A[0..n − 1, 0..n − 1]) </a:t>
            </a:r>
          </a:p>
          <a:p>
            <a:pPr marL="0" indent="0">
              <a:buNone/>
            </a:pPr>
            <a:r>
              <a:rPr lang="en-AU" dirty="0"/>
              <a:t>//Input: A matrix A[0..n − 1, 0..n − 1] of real numbers </a:t>
            </a:r>
          </a:p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i</a:t>
            </a:r>
            <a:r>
              <a:rPr lang="en-AU" dirty="0"/>
              <a:t> ←0 to n − 2 do </a:t>
            </a:r>
          </a:p>
          <a:p>
            <a:pPr marL="0" indent="0">
              <a:buNone/>
            </a:pPr>
            <a:r>
              <a:rPr lang="en-AU" dirty="0"/>
              <a:t>	for j ←</a:t>
            </a:r>
            <a:r>
              <a:rPr lang="en-AU" dirty="0" err="1"/>
              <a:t>i</a:t>
            </a:r>
            <a:r>
              <a:rPr lang="en-AU" dirty="0"/>
              <a:t> + 1 to n − 1 do </a:t>
            </a:r>
          </a:p>
          <a:p>
            <a:pPr marL="0" indent="0">
              <a:buNone/>
            </a:pPr>
            <a:r>
              <a:rPr lang="en-AU" dirty="0"/>
              <a:t>		if A[</a:t>
            </a:r>
            <a:r>
              <a:rPr lang="en-AU" dirty="0" err="1"/>
              <a:t>i</a:t>
            </a:r>
            <a:r>
              <a:rPr lang="en-AU" dirty="0"/>
              <a:t>, j ] ≠ A[j, </a:t>
            </a:r>
            <a:r>
              <a:rPr lang="en-AU" dirty="0" err="1"/>
              <a:t>i</a:t>
            </a:r>
            <a:r>
              <a:rPr lang="en-AU" dirty="0"/>
              <a:t>] </a:t>
            </a:r>
          </a:p>
          <a:p>
            <a:pPr marL="0" indent="0">
              <a:buNone/>
            </a:pPr>
            <a:r>
              <a:rPr lang="en-AU" dirty="0"/>
              <a:t>			return false </a:t>
            </a:r>
          </a:p>
          <a:p>
            <a:pPr marL="0" indent="0">
              <a:buNone/>
            </a:pPr>
            <a:r>
              <a:rPr lang="en-AU" dirty="0"/>
              <a:t>return true</a:t>
            </a:r>
          </a:p>
          <a:p>
            <a:pPr marL="514350" indent="-514350">
              <a:buAutoNum type="alphaUcPeriod"/>
            </a:pPr>
            <a:r>
              <a:rPr lang="en-AU" dirty="0"/>
              <a:t>What does this algorithm compute?</a:t>
            </a:r>
          </a:p>
          <a:p>
            <a:pPr marL="514350" indent="-514350">
              <a:buAutoNum type="alphaUcPeriod"/>
            </a:pPr>
            <a:r>
              <a:rPr lang="en-US" dirty="0"/>
              <a:t>What are its basic operations?</a:t>
            </a:r>
            <a:endParaRPr lang="en-AU" dirty="0"/>
          </a:p>
          <a:p>
            <a:pPr marL="514350" indent="-514350">
              <a:buAutoNum type="alphaUcPeriod"/>
            </a:pPr>
            <a:r>
              <a:rPr lang="en-US" dirty="0"/>
              <a:t>How many times are the basic operations executed?</a:t>
            </a:r>
          </a:p>
          <a:p>
            <a:pPr marL="514350" indent="-514350">
              <a:buAutoNum type="alphaUcPeriod"/>
            </a:pPr>
            <a:r>
              <a:rPr lang="en-US" dirty="0"/>
              <a:t>What is the efficiency class of this algorithm?</a:t>
            </a:r>
          </a:p>
          <a:p>
            <a:pPr marL="514350" indent="-514350">
              <a:buAutoNum type="alphaUcPeriod"/>
            </a:pPr>
            <a:r>
              <a:rPr lang="en-US" dirty="0"/>
              <a:t>Suggest an improvement, or a better algorithm altogether, and indicate its efficiency class.</a:t>
            </a:r>
          </a:p>
        </p:txBody>
      </p:sp>
    </p:spTree>
    <p:extLst>
      <p:ext uri="{BB962C8B-B14F-4D97-AF65-F5344CB8AC3E}">
        <p14:creationId xmlns:p14="http://schemas.microsoft.com/office/powerpoint/2010/main" val="1887094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AU" b="1" dirty="0"/>
              <a:t>What does this algorithm compute?</a:t>
            </a:r>
          </a:p>
          <a:p>
            <a:pPr marL="0" indent="0">
              <a:buNone/>
            </a:pPr>
            <a:r>
              <a:rPr lang="en-AU" dirty="0"/>
              <a:t>The Enigma algorithm checks whether a given square matrix A[0..n-1, 0..n-1] of real numbers is symmetric, that is, whether A[</a:t>
            </a:r>
            <a:r>
              <a:rPr lang="en-AU" dirty="0" err="1"/>
              <a:t>i,j</a:t>
            </a:r>
            <a:r>
              <a:rPr lang="en-AU" dirty="0"/>
              <a:t>] = A[</a:t>
            </a:r>
            <a:r>
              <a:rPr lang="en-AU" dirty="0" err="1"/>
              <a:t>j,i</a:t>
            </a:r>
            <a:r>
              <a:rPr lang="en-AU" dirty="0"/>
              <a:t>] for all </a:t>
            </a:r>
            <a:r>
              <a:rPr lang="en-AU" dirty="0" err="1"/>
              <a:t>i</a:t>
            </a:r>
            <a:r>
              <a:rPr lang="en-AU" dirty="0"/>
              <a:t> and j in the range 0 to n-1.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332D2-19D1-FD67-9737-163C9E231045}"/>
              </a:ext>
            </a:extLst>
          </p:cNvPr>
          <p:cNvSpPr txBox="1"/>
          <p:nvPr/>
        </p:nvSpPr>
        <p:spPr>
          <a:xfrm>
            <a:off x="5453743" y="3792757"/>
            <a:ext cx="6738257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algorithm.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Enigma(A[0..n − 1, 0..n − 1])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matrix A[0..n − 1, 0..n − 1] of real numbers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←0 to n − 2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←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to n − 1 do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A[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 ≠ A[j,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982224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29"/>
            <a:ext cx="10515600" cy="4703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What are its basic operations?</a:t>
            </a:r>
          </a:p>
          <a:p>
            <a:pPr marL="0" indent="0">
              <a:buNone/>
            </a:pPr>
            <a:r>
              <a:rPr lang="en-AU" dirty="0"/>
              <a:t>The basic operation of the given algorithm are:</a:t>
            </a:r>
          </a:p>
          <a:p>
            <a:r>
              <a:rPr lang="en-AU" dirty="0"/>
              <a:t>Initialize an array</a:t>
            </a:r>
          </a:p>
          <a:p>
            <a:r>
              <a:rPr lang="en-AU" dirty="0"/>
              <a:t>Variable increment: </a:t>
            </a:r>
            <a:r>
              <a:rPr lang="en-AU" dirty="0" err="1"/>
              <a:t>i</a:t>
            </a:r>
            <a:r>
              <a:rPr lang="en-AU" dirty="0"/>
              <a:t>++ (from 1 to n) and </a:t>
            </a:r>
            <a:r>
              <a:rPr lang="en-AU" dirty="0" err="1"/>
              <a:t>j++</a:t>
            </a:r>
            <a:r>
              <a:rPr lang="en-AU" dirty="0"/>
              <a:t> (from i+1 to n-1)</a:t>
            </a:r>
          </a:p>
          <a:p>
            <a:r>
              <a:rPr lang="en-AU" dirty="0"/>
              <a:t>Comparison: if A[</a:t>
            </a:r>
            <a:r>
              <a:rPr lang="en-AU" dirty="0" err="1"/>
              <a:t>i</a:t>
            </a:r>
            <a:r>
              <a:rPr lang="en-AU" dirty="0"/>
              <a:t>, j ] ≠ A[j, </a:t>
            </a:r>
            <a:r>
              <a:rPr lang="en-AU" dirty="0" err="1"/>
              <a:t>i</a:t>
            </a:r>
            <a:r>
              <a:rPr lang="en-AU" dirty="0"/>
              <a:t>]</a:t>
            </a:r>
          </a:p>
          <a:p>
            <a:r>
              <a:rPr lang="en-AU" dirty="0"/>
              <a:t>Value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C237D-EC21-B754-8B90-3F8096312177}"/>
              </a:ext>
            </a:extLst>
          </p:cNvPr>
          <p:cNvSpPr txBox="1"/>
          <p:nvPr/>
        </p:nvSpPr>
        <p:spPr>
          <a:xfrm>
            <a:off x="5453743" y="4285200"/>
            <a:ext cx="6738257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algorithm.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Enigma(A[0..n − 1, 0..n − 1])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matrix A[0..n − 1, 0..n − 1] of real numbers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←0 to n − 2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←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to n − 1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A[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 ≠ A[j,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413838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How many times are the basic operations executed?</a:t>
            </a:r>
          </a:p>
          <a:p>
            <a:r>
              <a:rPr lang="en-AU" dirty="0"/>
              <a:t>Initialize an array: once</a:t>
            </a:r>
          </a:p>
          <a:p>
            <a:r>
              <a:rPr lang="en-AU" dirty="0"/>
              <a:t>Variable increment: (n-1) + (n-2) + ... + 1 = n*(n-1)/2 times</a:t>
            </a:r>
          </a:p>
          <a:p>
            <a:r>
              <a:rPr lang="en-AU" dirty="0"/>
              <a:t>Comparison: (n-1) + (n-2) + ... + 1 = n*(n-1)/2 times</a:t>
            </a:r>
          </a:p>
          <a:p>
            <a:r>
              <a:rPr lang="en-AU" dirty="0"/>
              <a:t>Value returns: once</a:t>
            </a:r>
          </a:p>
          <a:p>
            <a:pPr marL="514350" indent="-514350">
              <a:buFont typeface="+mj-lt"/>
              <a:buAutoNum type="alphaUcPeriod" startAt="3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90DE7-E359-ABC5-9B2F-91FE37715B52}"/>
              </a:ext>
            </a:extLst>
          </p:cNvPr>
          <p:cNvSpPr txBox="1"/>
          <p:nvPr/>
        </p:nvSpPr>
        <p:spPr>
          <a:xfrm>
            <a:off x="5453743" y="4285200"/>
            <a:ext cx="6738257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algorithm.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Enigma(A[0..n − 1, 0..n − 1])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matrix A[0..n − 1, 0..n − 1] of real numbers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←0 to n − 2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←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to n − 1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A[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 ≠ A[j,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34161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71"/>
            <a:ext cx="10515600" cy="47037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What is the efficiency class of this algorithm?</a:t>
            </a:r>
          </a:p>
          <a:p>
            <a:pPr marL="0" indent="0">
              <a:buNone/>
            </a:pPr>
            <a:r>
              <a:rPr lang="en-AU" dirty="0"/>
              <a:t>Therefore, the total number of iterations in both loops is: </a:t>
            </a:r>
            <a:r>
              <a:rPr lang="en-AU" b="1" dirty="0"/>
              <a:t>n*(n-1)/2</a:t>
            </a:r>
          </a:p>
          <a:p>
            <a:pPr>
              <a:buFont typeface="Symbol" pitchFamily="2" charset="2"/>
              <a:buChar char="Þ"/>
            </a:pPr>
            <a:r>
              <a:rPr lang="en-AU" dirty="0"/>
              <a:t> The time complexity of the algorithm is O(n^2)</a:t>
            </a:r>
          </a:p>
          <a:p>
            <a:pPr>
              <a:buFont typeface="Symbol" pitchFamily="2" charset="2"/>
              <a:buChar char="Þ"/>
            </a:pPr>
            <a:r>
              <a:rPr lang="en-AU" dirty="0"/>
              <a:t> The Enigma algorithm belongs to the efficiency class O(n^2), which is the class of quadratic-time algorithms.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7833A-8D4B-4641-79FA-85DB23CAA6DF}"/>
              </a:ext>
            </a:extLst>
          </p:cNvPr>
          <p:cNvSpPr txBox="1"/>
          <p:nvPr/>
        </p:nvSpPr>
        <p:spPr>
          <a:xfrm>
            <a:off x="5453743" y="4285200"/>
            <a:ext cx="6738257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algorithm.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Enigma(A[0..n − 1, 0..n − 1])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matrix A[0..n − 1, 0..n − 1] of real numbers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←0 to n − 2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←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to n − 1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A[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 ≠ A[j,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21034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method (Tree method)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E30B78-67D7-EAF1-56B8-84CCE323C310}"/>
              </a:ext>
            </a:extLst>
          </p:cNvPr>
          <p:cNvSpPr txBox="1"/>
          <p:nvPr/>
        </p:nvSpPr>
        <p:spPr>
          <a:xfrm>
            <a:off x="1314450" y="4533470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143D0-B5D4-957D-B92F-4F5FC0A56598}"/>
              </a:ext>
            </a:extLst>
          </p:cNvPr>
          <p:cNvSpPr txBox="1"/>
          <p:nvPr/>
        </p:nvSpPr>
        <p:spPr>
          <a:xfrm>
            <a:off x="43534" y="4533471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A5E3B0-2ABD-B7E7-DA02-6F516835F38F}"/>
              </a:ext>
            </a:extLst>
          </p:cNvPr>
          <p:cNvSpPr txBox="1"/>
          <p:nvPr/>
        </p:nvSpPr>
        <p:spPr>
          <a:xfrm>
            <a:off x="4033164" y="4533469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3155C-3EFE-DFC3-16FF-B8A0456E3FB2}"/>
              </a:ext>
            </a:extLst>
          </p:cNvPr>
          <p:cNvSpPr txBox="1"/>
          <p:nvPr/>
        </p:nvSpPr>
        <p:spPr>
          <a:xfrm>
            <a:off x="2762248" y="4533469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07ABC9-1132-F7CC-2D53-AA720646A679}"/>
              </a:ext>
            </a:extLst>
          </p:cNvPr>
          <p:cNvSpPr txBox="1"/>
          <p:nvPr/>
        </p:nvSpPr>
        <p:spPr>
          <a:xfrm>
            <a:off x="6730072" y="4533468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Fib(n-5)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D9B28C-5DAA-BABA-EB4C-7D1E528102AA}"/>
              </a:ext>
            </a:extLst>
          </p:cNvPr>
          <p:cNvSpPr txBox="1"/>
          <p:nvPr/>
        </p:nvSpPr>
        <p:spPr>
          <a:xfrm>
            <a:off x="5480970" y="4533469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B3870-B41F-71BB-DE7D-66ED60AC58CE}"/>
              </a:ext>
            </a:extLst>
          </p:cNvPr>
          <p:cNvSpPr txBox="1"/>
          <p:nvPr/>
        </p:nvSpPr>
        <p:spPr>
          <a:xfrm>
            <a:off x="9448786" y="4533468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Fib(n-6)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05907-5F99-FDB0-E5A1-22EC4BA1397E}"/>
              </a:ext>
            </a:extLst>
          </p:cNvPr>
          <p:cNvSpPr txBox="1"/>
          <p:nvPr/>
        </p:nvSpPr>
        <p:spPr>
          <a:xfrm>
            <a:off x="8177870" y="4533468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4E0DC-D0D2-0187-908A-3EEBF6448F4E}"/>
              </a:ext>
            </a:extLst>
          </p:cNvPr>
          <p:cNvSpPr txBox="1"/>
          <p:nvPr/>
        </p:nvSpPr>
        <p:spPr>
          <a:xfrm>
            <a:off x="658582" y="3725915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56E2CF-54A9-A9DF-FBD2-5688ED93BA43}"/>
              </a:ext>
            </a:extLst>
          </p:cNvPr>
          <p:cNvSpPr txBox="1"/>
          <p:nvPr/>
        </p:nvSpPr>
        <p:spPr>
          <a:xfrm>
            <a:off x="3352809" y="3725913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DDC79C-8B5C-85BD-35B7-A788B3526B21}"/>
              </a:ext>
            </a:extLst>
          </p:cNvPr>
          <p:cNvSpPr txBox="1"/>
          <p:nvPr/>
        </p:nvSpPr>
        <p:spPr>
          <a:xfrm>
            <a:off x="6096000" y="3725911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DA3BD5-5254-9E7B-9C6C-D3187D41B9BF}"/>
              </a:ext>
            </a:extLst>
          </p:cNvPr>
          <p:cNvSpPr txBox="1"/>
          <p:nvPr/>
        </p:nvSpPr>
        <p:spPr>
          <a:xfrm>
            <a:off x="8787483" y="3701357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32355-A1CF-9703-AD81-45F9D5279567}"/>
              </a:ext>
            </a:extLst>
          </p:cNvPr>
          <p:cNvSpPr txBox="1"/>
          <p:nvPr/>
        </p:nvSpPr>
        <p:spPr>
          <a:xfrm>
            <a:off x="1891396" y="2808504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A16D0C-9135-63D1-18FD-50FD0665407E}"/>
              </a:ext>
            </a:extLst>
          </p:cNvPr>
          <p:cNvSpPr txBox="1"/>
          <p:nvPr/>
        </p:nvSpPr>
        <p:spPr>
          <a:xfrm>
            <a:off x="7437667" y="2808505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425DC-1C31-1A65-79A9-2F2119B9FBD2}"/>
              </a:ext>
            </a:extLst>
          </p:cNvPr>
          <p:cNvSpPr txBox="1"/>
          <p:nvPr/>
        </p:nvSpPr>
        <p:spPr>
          <a:xfrm>
            <a:off x="4626452" y="2118930"/>
            <a:ext cx="1132123" cy="430887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5DB57-4194-1822-2F58-2185CAB9FE3C}"/>
                  </a:ext>
                </a:extLst>
              </p:cNvPr>
              <p:cNvSpPr txBox="1"/>
              <p:nvPr/>
            </p:nvSpPr>
            <p:spPr>
              <a:xfrm>
                <a:off x="10955791" y="2099849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5DB57-4194-1822-2F58-2185CAB9F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791" y="2099849"/>
                <a:ext cx="7960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8BC73D-DF15-F927-B2E8-9546BB858F63}"/>
                  </a:ext>
                </a:extLst>
              </p:cNvPr>
              <p:cNvSpPr txBox="1"/>
              <p:nvPr/>
            </p:nvSpPr>
            <p:spPr>
              <a:xfrm>
                <a:off x="10955791" y="2790628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8BC73D-DF15-F927-B2E8-9546BB858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791" y="2790628"/>
                <a:ext cx="7960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DF3B32-49E2-E1AF-959E-BC253443D8BF}"/>
                  </a:ext>
                </a:extLst>
              </p:cNvPr>
              <p:cNvSpPr txBox="1"/>
              <p:nvPr/>
            </p:nvSpPr>
            <p:spPr>
              <a:xfrm>
                <a:off x="10993202" y="3710521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DF3B32-49E2-E1AF-959E-BC253443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202" y="3710521"/>
                <a:ext cx="7960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C75481-0F20-30BC-2FFB-2CEF6FBBCE18}"/>
                  </a:ext>
                </a:extLst>
              </p:cNvPr>
              <p:cNvSpPr txBox="1"/>
              <p:nvPr/>
            </p:nvSpPr>
            <p:spPr>
              <a:xfrm>
                <a:off x="10990481" y="4518078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C75481-0F20-30BC-2FFB-2CEF6FBB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481" y="4518078"/>
                <a:ext cx="7960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DD7CC9-9E3A-BF32-269B-CB0AD21C56D0}"/>
                  </a:ext>
                </a:extLst>
              </p:cNvPr>
              <p:cNvSpPr txBox="1"/>
              <p:nvPr/>
            </p:nvSpPr>
            <p:spPr>
              <a:xfrm>
                <a:off x="10990481" y="5813312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DD7CC9-9E3A-BF32-269B-CB0AD21C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481" y="5813312"/>
                <a:ext cx="79601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72F83E-B02B-DF68-960B-182968A200C3}"/>
                  </a:ext>
                </a:extLst>
              </p:cNvPr>
              <p:cNvSpPr txBox="1"/>
              <p:nvPr/>
            </p:nvSpPr>
            <p:spPr>
              <a:xfrm>
                <a:off x="10955791" y="5175772"/>
                <a:ext cx="7960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72F83E-B02B-DF68-960B-182968A2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791" y="5175772"/>
                <a:ext cx="79601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EBD949-3ED2-AC8F-F70F-3A5B96F9DDE3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 flipH="1">
            <a:off x="2457458" y="2549817"/>
            <a:ext cx="2735056" cy="258687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A865E1-B753-659B-69CD-3AB2000D95C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051666" y="2545680"/>
            <a:ext cx="2952063" cy="262825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42479C-DBE8-8F33-2A0E-0F9A70DD464F}"/>
              </a:ext>
            </a:extLst>
          </p:cNvPr>
          <p:cNvCxnSpPr>
            <a:cxnSpLocks/>
            <a:stCxn id="38" idx="2"/>
            <a:endCxn id="35" idx="0"/>
          </p:cNvCxnSpPr>
          <p:nvPr/>
        </p:nvCxnSpPr>
        <p:spPr>
          <a:xfrm>
            <a:off x="2457458" y="3239391"/>
            <a:ext cx="1461413" cy="486522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571F8F-8356-D4E8-1202-1115B62450ED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1224644" y="3239391"/>
            <a:ext cx="1232814" cy="486524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46D3FD-E1B3-73C8-3A53-5CDF487DB57B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 flipH="1">
            <a:off x="609596" y="4156802"/>
            <a:ext cx="615048" cy="376669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EA0079-54AA-DE05-6FE1-B87983452D52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>
            <a:off x="1224644" y="4156802"/>
            <a:ext cx="655868" cy="376668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3A204B-7747-C788-FD57-F507D4E9D19F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3918871" y="4156800"/>
            <a:ext cx="680355" cy="376669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EEDDDF-DF46-1D54-29BC-A2DFD9688F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flipH="1">
            <a:off x="3328310" y="4156800"/>
            <a:ext cx="590561" cy="376669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D478C8-678C-A843-746D-82ABC09C2B5A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>
            <a:off x="6662062" y="4156798"/>
            <a:ext cx="634072" cy="376670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CF7634-B80E-21AA-A4E2-D3F1B6086440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flipH="1">
            <a:off x="6047032" y="4156798"/>
            <a:ext cx="615030" cy="376671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3027FAA-2C39-F0D5-2A7C-6BB7874276B3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9353545" y="4132244"/>
            <a:ext cx="661303" cy="401224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C232CF-8959-29E3-2B8D-FDD056EAC2A4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flipH="1">
            <a:off x="8743932" y="4132244"/>
            <a:ext cx="609613" cy="401224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BF06F1-6212-D89D-A3FD-FA9340B01BB1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8003729" y="3239392"/>
            <a:ext cx="1349816" cy="461965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889E421-5EF5-3220-8939-B3AE9876ABB1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 flipH="1">
            <a:off x="6662062" y="3239392"/>
            <a:ext cx="1341667" cy="486519"/>
          </a:xfrm>
          <a:prstGeom prst="straightConnector1">
            <a:avLst/>
          </a:prstGeom>
          <a:ln w="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05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Suggest an improvement, or a better algorithm altogether, and indicate its efficiency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60B6E-FBF5-8BC6-B8F4-8A1318E02383}"/>
              </a:ext>
            </a:extLst>
          </p:cNvPr>
          <p:cNvSpPr txBox="1"/>
          <p:nvPr/>
        </p:nvSpPr>
        <p:spPr>
          <a:xfrm>
            <a:off x="5453743" y="4285200"/>
            <a:ext cx="6738257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algorithm.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Enigma(A[0..n − 1, 0..n − 1])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A matrix A[0..n − 1, 0..n − 1] of real numbers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←0 to n − 2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 ←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to n − 1 do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A[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] ≠ A[j, 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return false </a:t>
            </a:r>
          </a:p>
          <a:p>
            <a:pPr marL="0" indent="0">
              <a:buNone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388575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pseudocode for a divide-and-conquer algorithm for finding values of both the largest and smallest elements in an array of n numbers.</a:t>
            </a:r>
          </a:p>
          <a:p>
            <a:r>
              <a:rPr lang="en-US" dirty="0"/>
              <a:t>Set up and solve (for n = 2k) a recurrence relation for the number of key comparisons made by your algorithm.</a:t>
            </a:r>
          </a:p>
          <a:p>
            <a:r>
              <a:rPr lang="en-US" dirty="0"/>
              <a:t>How does this algorithm compare with the brute-force algorithm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264560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Write pseudocode for a divide-and-conquer algorithm for finding values of both the largest and smallest elements in an array of n numbers.</a:t>
            </a:r>
          </a:p>
          <a:p>
            <a:r>
              <a:rPr lang="en-US" dirty="0"/>
              <a:t>Idea: Divide the array into two halves and recursively find the largest and smallest element in each half.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0A4D49-1919-BB9B-AADE-1BD6756B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98695"/>
              </p:ext>
            </p:extLst>
          </p:nvPr>
        </p:nvGraphicFramePr>
        <p:xfrm>
          <a:off x="4499379" y="3429000"/>
          <a:ext cx="3193242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95890A-77A4-EF34-5671-3DFBCEB2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42390"/>
              </p:ext>
            </p:extLst>
          </p:nvPr>
        </p:nvGraphicFramePr>
        <p:xfrm>
          <a:off x="3183065" y="4286810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293351-D077-230D-4DE2-BF651098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37284"/>
              </p:ext>
            </p:extLst>
          </p:nvPr>
        </p:nvGraphicFramePr>
        <p:xfrm>
          <a:off x="7412316" y="4286810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4EF242-CE0F-B182-6D28-44721DA95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88934"/>
              </p:ext>
            </p:extLst>
          </p:nvPr>
        </p:nvGraphicFramePr>
        <p:xfrm>
          <a:off x="2650858" y="5172696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F7773C-3B2D-9C23-6682-2654B78E4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1198"/>
              </p:ext>
            </p:extLst>
          </p:nvPr>
        </p:nvGraphicFramePr>
        <p:xfrm>
          <a:off x="4513582" y="5175993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544354-F192-1EA2-3AB7-FC2C97998381}"/>
              </a:ext>
            </a:extLst>
          </p:cNvPr>
          <p:cNvGraphicFramePr>
            <a:graphicFrameLocks noGrp="1"/>
          </p:cNvGraphicFramePr>
          <p:nvPr/>
        </p:nvGraphicFramePr>
        <p:xfrm>
          <a:off x="2326389" y="6019672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185035-183F-7C20-1660-307B0980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4492"/>
              </p:ext>
            </p:extLst>
          </p:nvPr>
        </p:nvGraphicFramePr>
        <p:xfrm>
          <a:off x="3461613" y="6019672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94A67D-5C3C-EEC7-4328-D1D0E4284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2621"/>
              </p:ext>
            </p:extLst>
          </p:nvPr>
        </p:nvGraphicFramePr>
        <p:xfrm>
          <a:off x="6858447" y="5172696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E706D6-D277-C9D4-EBD0-1578B4533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50760"/>
              </p:ext>
            </p:extLst>
          </p:nvPr>
        </p:nvGraphicFramePr>
        <p:xfrm>
          <a:off x="8721171" y="5175993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6BA1C1-0D23-D9FC-1556-2969B4D04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29715"/>
              </p:ext>
            </p:extLst>
          </p:nvPr>
        </p:nvGraphicFramePr>
        <p:xfrm>
          <a:off x="6533978" y="6019672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8EB99E-CF3E-DDEE-7018-A7D7D74D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63609"/>
              </p:ext>
            </p:extLst>
          </p:nvPr>
        </p:nvGraphicFramePr>
        <p:xfrm>
          <a:off x="7669202" y="6019672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717678-2B56-9744-B875-562410B0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07799"/>
              </p:ext>
            </p:extLst>
          </p:nvPr>
        </p:nvGraphicFramePr>
        <p:xfrm>
          <a:off x="346565" y="3281653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33191E-F546-A758-F854-2A5A3B899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4761"/>
              </p:ext>
            </p:extLst>
          </p:nvPr>
        </p:nvGraphicFramePr>
        <p:xfrm>
          <a:off x="346565" y="4279570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15BF63-709F-A9CD-2DD8-A1B621A511EC}"/>
              </a:ext>
            </a:extLst>
          </p:cNvPr>
          <p:cNvSpPr txBox="1"/>
          <p:nvPr/>
        </p:nvSpPr>
        <p:spPr>
          <a:xfrm>
            <a:off x="902397" y="3368385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031A7-2F00-D36D-E7AB-62490B364E15}"/>
              </a:ext>
            </a:extLst>
          </p:cNvPr>
          <p:cNvSpPr txBox="1"/>
          <p:nvPr/>
        </p:nvSpPr>
        <p:spPr>
          <a:xfrm>
            <a:off x="878342" y="4373034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value</a:t>
            </a:r>
          </a:p>
        </p:txBody>
      </p:sp>
    </p:spTree>
    <p:extLst>
      <p:ext uri="{BB962C8B-B14F-4D97-AF65-F5344CB8AC3E}">
        <p14:creationId xmlns:p14="http://schemas.microsoft.com/office/powerpoint/2010/main" val="23240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find_min_max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high):</a:t>
            </a:r>
          </a:p>
          <a:p>
            <a:pPr marL="0" indent="0">
              <a:buNone/>
            </a:pPr>
            <a:r>
              <a:rPr lang="en-US" dirty="0"/>
              <a:t>    if low == high:</a:t>
            </a:r>
          </a:p>
          <a:p>
            <a:pPr marL="0" indent="0">
              <a:buNone/>
            </a:pPr>
            <a:r>
              <a:rPr lang="en-US" dirty="0"/>
              <a:t>        return (</a:t>
            </a:r>
            <a:r>
              <a:rPr lang="en-US" dirty="0" err="1"/>
              <a:t>arr</a:t>
            </a:r>
            <a:r>
              <a:rPr lang="en-US" dirty="0"/>
              <a:t>[low], </a:t>
            </a:r>
            <a:r>
              <a:rPr lang="en-US" dirty="0" err="1"/>
              <a:t>arr</a:t>
            </a:r>
            <a:r>
              <a:rPr lang="en-US" dirty="0"/>
              <a:t>[low])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high == low + 1:</a:t>
            </a:r>
          </a:p>
          <a:p>
            <a:pPr marL="0" indent="0">
              <a:buNone/>
            </a:pPr>
            <a:r>
              <a:rPr lang="en-US" dirty="0"/>
              <a:t>        return (min(</a:t>
            </a:r>
            <a:r>
              <a:rPr lang="en-US" dirty="0" err="1"/>
              <a:t>arr</a:t>
            </a:r>
            <a:r>
              <a:rPr lang="en-US" dirty="0"/>
              <a:t>[low], </a:t>
            </a:r>
            <a:r>
              <a:rPr lang="en-US" dirty="0" err="1"/>
              <a:t>arr</a:t>
            </a:r>
            <a:r>
              <a:rPr lang="en-US" dirty="0"/>
              <a:t>[high]), max(</a:t>
            </a:r>
            <a:r>
              <a:rPr lang="en-US" dirty="0" err="1"/>
              <a:t>arr</a:t>
            </a:r>
            <a:r>
              <a:rPr lang="en-US" dirty="0"/>
              <a:t>[low], </a:t>
            </a:r>
            <a:r>
              <a:rPr lang="en-US" dirty="0" err="1"/>
              <a:t>arr</a:t>
            </a:r>
            <a:r>
              <a:rPr lang="en-US" dirty="0"/>
              <a:t>[high]))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mid = (low + high) // 2</a:t>
            </a:r>
          </a:p>
          <a:p>
            <a:pPr marL="0" indent="0">
              <a:buNone/>
            </a:pPr>
            <a:r>
              <a:rPr lang="en-US" dirty="0"/>
              <a:t>        (min1, max1) = </a:t>
            </a:r>
            <a:r>
              <a:rPr lang="en-US" dirty="0" err="1"/>
              <a:t>find_min_max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mid)</a:t>
            </a:r>
          </a:p>
          <a:p>
            <a:pPr marL="0" indent="0">
              <a:buNone/>
            </a:pPr>
            <a:r>
              <a:rPr lang="en-US" dirty="0"/>
              <a:t>        (min2, max2) = </a:t>
            </a:r>
            <a:r>
              <a:rPr lang="en-US" dirty="0" err="1"/>
              <a:t>find_min_max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mid+1, high)</a:t>
            </a:r>
          </a:p>
          <a:p>
            <a:pPr marL="0" indent="0">
              <a:buNone/>
            </a:pPr>
            <a:r>
              <a:rPr lang="en-US" dirty="0"/>
              <a:t>        return (min(min1, min2), max(max1, max2))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5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3851-7D5E-4973-86DF-6DE3C0A6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Set up and solve (for n = 2k) a recurrence relation for the number of key comparisons made by your algorithm.</a:t>
            </a:r>
          </a:p>
          <a:p>
            <a:r>
              <a:rPr lang="en-US" dirty="0"/>
              <a:t>T(n): the time required for the algorithm</a:t>
            </a:r>
          </a:p>
          <a:p>
            <a:r>
              <a:rPr lang="en-US" dirty="0"/>
              <a:t>T(n) includes:</a:t>
            </a:r>
          </a:p>
          <a:p>
            <a:pPr lvl="1"/>
            <a:r>
              <a:rPr lang="en-US" dirty="0"/>
              <a:t>Time complexity of finding min and max value</a:t>
            </a:r>
          </a:p>
          <a:p>
            <a:pPr lvl="1"/>
            <a:r>
              <a:rPr lang="en-US" dirty="0"/>
              <a:t>Time complexity of dividing the array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CB6D28-4FA2-0C6C-D056-909B7F99B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12225"/>
              </p:ext>
            </p:extLst>
          </p:nvPr>
        </p:nvGraphicFramePr>
        <p:xfrm>
          <a:off x="7933320" y="3869873"/>
          <a:ext cx="3193242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598617-5C0C-B6BC-1D8A-F87D54317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2284"/>
              </p:ext>
            </p:extLst>
          </p:nvPr>
        </p:nvGraphicFramePr>
        <p:xfrm>
          <a:off x="7776335" y="4727683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7E6C84-8227-0A66-2ED9-333A2B966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88346"/>
              </p:ext>
            </p:extLst>
          </p:nvPr>
        </p:nvGraphicFramePr>
        <p:xfrm>
          <a:off x="9757179" y="4727683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19E2ADB-169F-05E5-5428-68ADFFED8F78}"/>
              </a:ext>
            </a:extLst>
          </p:cNvPr>
          <p:cNvSpPr txBox="1"/>
          <p:nvPr/>
        </p:nvSpPr>
        <p:spPr>
          <a:xfrm>
            <a:off x="8976560" y="3134817"/>
            <a:ext cx="1106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866918-A76A-FB35-EF16-9C2D46C9C9DC}"/>
              </a:ext>
            </a:extLst>
          </p:cNvPr>
          <p:cNvSpPr txBox="1"/>
          <p:nvPr/>
        </p:nvSpPr>
        <p:spPr>
          <a:xfrm>
            <a:off x="8021264" y="5458236"/>
            <a:ext cx="1106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12D91-4B6E-2105-3F4E-43171C93F3BD}"/>
              </a:ext>
            </a:extLst>
          </p:cNvPr>
          <p:cNvSpPr txBox="1"/>
          <p:nvPr/>
        </p:nvSpPr>
        <p:spPr>
          <a:xfrm>
            <a:off x="10002108" y="5458823"/>
            <a:ext cx="11067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T(n/2)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7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21E5-9D04-4E14-9A4D-C8DFFE61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936B0-DA59-2BA1-6801-DA90534C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567"/>
              </p:ext>
            </p:extLst>
          </p:nvPr>
        </p:nvGraphicFramePr>
        <p:xfrm>
          <a:off x="2719565" y="1077682"/>
          <a:ext cx="3193242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77D390-1111-0E3F-4D9F-5D253F316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93286"/>
              </p:ext>
            </p:extLst>
          </p:nvPr>
        </p:nvGraphicFramePr>
        <p:xfrm>
          <a:off x="1844122" y="1935492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0F86E-6E32-9292-EA13-12060809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18142"/>
              </p:ext>
            </p:extLst>
          </p:nvPr>
        </p:nvGraphicFramePr>
        <p:xfrm>
          <a:off x="5338586" y="1935492"/>
          <a:ext cx="1596621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2301199826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419253283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895590463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8EF9F1-EC72-075B-8010-C8D33E823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57308"/>
              </p:ext>
            </p:extLst>
          </p:nvPr>
        </p:nvGraphicFramePr>
        <p:xfrm>
          <a:off x="1311915" y="2821378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57E3ED-3AB2-D06B-0F0B-5B4CD29AF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00081"/>
              </p:ext>
            </p:extLst>
          </p:nvPr>
        </p:nvGraphicFramePr>
        <p:xfrm>
          <a:off x="3174639" y="2824675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8556DB-A458-B9EF-307B-BA6D91398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3356"/>
              </p:ext>
            </p:extLst>
          </p:nvPr>
        </p:nvGraphicFramePr>
        <p:xfrm>
          <a:off x="987446" y="402758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C4DD8A-B816-9C29-F78F-48D7B4C68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45232"/>
              </p:ext>
            </p:extLst>
          </p:nvPr>
        </p:nvGraphicFramePr>
        <p:xfrm>
          <a:off x="2122670" y="402758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426A1B-941D-CC30-C1AF-52089D4B6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43419"/>
              </p:ext>
            </p:extLst>
          </p:nvPr>
        </p:nvGraphicFramePr>
        <p:xfrm>
          <a:off x="4784717" y="2821378"/>
          <a:ext cx="1064414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4101062177"/>
                    </a:ext>
                  </a:extLst>
                </a:gridCol>
                <a:gridCol w="532207">
                  <a:extLst>
                    <a:ext uri="{9D8B030D-6E8A-4147-A177-3AD203B41FA5}">
                      <a16:colId xmlns:a16="http://schemas.microsoft.com/office/drawing/2014/main" val="3226581725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30BAFF-1900-FB4B-B287-5A9CA6F6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34082"/>
              </p:ext>
            </p:extLst>
          </p:nvPr>
        </p:nvGraphicFramePr>
        <p:xfrm>
          <a:off x="6647441" y="2824675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E77EC1-1236-1143-DEF5-8BD1721B3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93829"/>
              </p:ext>
            </p:extLst>
          </p:nvPr>
        </p:nvGraphicFramePr>
        <p:xfrm>
          <a:off x="4460248" y="402758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95CDF72-7C33-C064-DA2F-A1BF1262D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78213"/>
              </p:ext>
            </p:extLst>
          </p:nvPr>
        </p:nvGraphicFramePr>
        <p:xfrm>
          <a:off x="5595472" y="4027586"/>
          <a:ext cx="532207" cy="62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207">
                  <a:extLst>
                    <a:ext uri="{9D8B030D-6E8A-4147-A177-3AD203B41FA5}">
                      <a16:colId xmlns:a16="http://schemas.microsoft.com/office/drawing/2014/main" val="3352806830"/>
                    </a:ext>
                  </a:extLst>
                </a:gridCol>
              </a:tblGrid>
              <a:tr h="62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88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52DE6-7451-FF17-037A-27445CBC6A3D}"/>
                  </a:ext>
                </a:extLst>
              </p:cNvPr>
              <p:cNvSpPr txBox="1"/>
              <p:nvPr/>
            </p:nvSpPr>
            <p:spPr>
              <a:xfrm>
                <a:off x="7771719" y="979570"/>
                <a:ext cx="2254024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length: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3200" i="1" dirty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vi-V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sz="3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52DE6-7451-FF17-037A-27445CBC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19" y="979570"/>
                <a:ext cx="2254024" cy="748666"/>
              </a:xfrm>
              <a:prstGeom prst="rect">
                <a:avLst/>
              </a:prstGeom>
              <a:blipFill>
                <a:blip r:embed="rId3"/>
                <a:stretch>
                  <a:fillRect l="-449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1F9E44-FA2A-5A93-E12F-369CCC8CCE79}"/>
                  </a:ext>
                </a:extLst>
              </p:cNvPr>
              <p:cNvSpPr txBox="1"/>
              <p:nvPr/>
            </p:nvSpPr>
            <p:spPr>
              <a:xfrm>
                <a:off x="7771719" y="1875985"/>
                <a:ext cx="2254024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length: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3200" i="1" dirty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vi-V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1F9E44-FA2A-5A93-E12F-369CCC8CC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19" y="1875985"/>
                <a:ext cx="2254024" cy="748666"/>
              </a:xfrm>
              <a:prstGeom prst="rect">
                <a:avLst/>
              </a:prstGeom>
              <a:blipFill>
                <a:blip r:embed="rId4"/>
                <a:stretch>
                  <a:fillRect l="-449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95C414-29FA-A85E-D8FA-6835B0F953BA}"/>
                  </a:ext>
                </a:extLst>
              </p:cNvPr>
              <p:cNvSpPr txBox="1"/>
              <p:nvPr/>
            </p:nvSpPr>
            <p:spPr>
              <a:xfrm>
                <a:off x="7771719" y="2761871"/>
                <a:ext cx="2254024" cy="748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length: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3200" i="1" dirty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vi-V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95C414-29FA-A85E-D8FA-6835B0F9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19" y="2761871"/>
                <a:ext cx="2254024" cy="748666"/>
              </a:xfrm>
              <a:prstGeom prst="rect">
                <a:avLst/>
              </a:prstGeom>
              <a:blipFill>
                <a:blip r:embed="rId5"/>
                <a:stretch>
                  <a:fillRect l="-449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28F44-0A41-3CC5-A6BE-7D993F46A0D6}"/>
                  </a:ext>
                </a:extLst>
              </p:cNvPr>
              <p:cNvSpPr txBox="1"/>
              <p:nvPr/>
            </p:nvSpPr>
            <p:spPr>
              <a:xfrm>
                <a:off x="7771719" y="3986759"/>
                <a:ext cx="3135767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length: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32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32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vi-VN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32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vi-VN" sz="32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vi-VN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32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vi-VN" sz="3200" b="1" dirty="0">
                  <a:latin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628F44-0A41-3CC5-A6BE-7D993F46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719" y="3986759"/>
                <a:ext cx="3135767" cy="1117998"/>
              </a:xfrm>
              <a:prstGeom prst="rect">
                <a:avLst/>
              </a:prstGeom>
              <a:blipFill>
                <a:blip r:embed="rId6"/>
                <a:stretch>
                  <a:fillRect l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783BD24-9DA0-E27C-BBD7-D340CA326FEA}"/>
              </a:ext>
            </a:extLst>
          </p:cNvPr>
          <p:cNvSpPr txBox="1"/>
          <p:nvPr/>
        </p:nvSpPr>
        <p:spPr>
          <a:xfrm rot="5400000">
            <a:off x="7771719" y="3549003"/>
            <a:ext cx="225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6A6394-7475-646C-6696-89556E42FF2E}"/>
                  </a:ext>
                </a:extLst>
              </p:cNvPr>
              <p:cNvSpPr txBox="1"/>
              <p:nvPr/>
            </p:nvSpPr>
            <p:spPr>
              <a:xfrm>
                <a:off x="801369" y="5248912"/>
                <a:ext cx="5810953" cy="1266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sz="2800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sSup>
                            <m:sSupPr>
                              <m:ctrlPr>
                                <a:rPr lang="vi-V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sz="280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den>
                      </m:f>
                      <m:r>
                        <a:rPr lang="vi-VN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vi-VN" sz="2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vi-V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vi-VN" sz="28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2800" i="1" dirty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vi-V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vi-V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vi-V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2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</m:t>
                          </m:r>
                          <m:r>
                            <m:rPr>
                              <m:sty m:val="p"/>
                            </m:rPr>
                            <a:rPr lang="vi-VN" sz="28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vi-V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vi-VN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vi-V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𝐥𝐨𝐠</m:t>
                          </m:r>
                        </m:e>
                        <m:sub>
                          <m:r>
                            <a:rPr lang="vi-VN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vi-V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vi-V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6A6394-7475-646C-6696-89556E42F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69" y="5248912"/>
                <a:ext cx="5810953" cy="1266693"/>
              </a:xfrm>
              <a:prstGeom prst="rect">
                <a:avLst/>
              </a:prstGeom>
              <a:blipFill>
                <a:blip r:embed="rId7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74BD1-EFE3-BAF3-BCA7-DE19F956933E}"/>
                  </a:ext>
                </a:extLst>
              </p:cNvPr>
              <p:cNvSpPr txBox="1"/>
              <p:nvPr/>
            </p:nvSpPr>
            <p:spPr>
              <a:xfrm>
                <a:off x="7012197" y="5353561"/>
                <a:ext cx="51798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division requires </a:t>
                </a:r>
                <a14:m>
                  <m:oMath xmlns:m="http://schemas.openxmlformats.org/officeDocument/2006/math">
                    <m:r>
                      <a:rPr lang="vi-V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vi-V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vi-V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vi-V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vi-V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 </a:t>
                </a:r>
                <a14:m>
                  <m:oMath xmlns:m="http://schemas.openxmlformats.org/officeDocument/2006/math">
                    <m:r>
                      <a:rPr lang="vi-V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74BD1-EFE3-BAF3-BCA7-DE19F9569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197" y="5353561"/>
                <a:ext cx="5179803" cy="830997"/>
              </a:xfrm>
              <a:prstGeom prst="rect">
                <a:avLst/>
              </a:prstGeom>
              <a:blipFill>
                <a:blip r:embed="rId8"/>
                <a:stretch>
                  <a:fillRect l="-1956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8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Privilege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4189</Words>
  <Application>Microsoft Macintosh PowerPoint</Application>
  <PresentationFormat>Widescreen</PresentationFormat>
  <Paragraphs>544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Söhne</vt:lpstr>
      <vt:lpstr>Symbol</vt:lpstr>
      <vt:lpstr>Times New Roman</vt:lpstr>
      <vt:lpstr>Office Theme</vt:lpstr>
      <vt:lpstr>Computing Algorithms – 2801ICT</vt:lpstr>
      <vt:lpstr>Problem 1</vt:lpstr>
      <vt:lpstr>Solution 1</vt:lpstr>
      <vt:lpstr>Solution 1</vt:lpstr>
      <vt:lpstr>Problem 2</vt:lpstr>
      <vt:lpstr>Solution 2</vt:lpstr>
      <vt:lpstr>Solution 2</vt:lpstr>
      <vt:lpstr>Solution 2</vt:lpstr>
      <vt:lpstr>Solution 2</vt:lpstr>
      <vt:lpstr>Solution 2</vt:lpstr>
      <vt:lpstr>Solution 2</vt:lpstr>
      <vt:lpstr>Problem 3</vt:lpstr>
      <vt:lpstr>Solution 3</vt:lpstr>
      <vt:lpstr>Problem 4</vt:lpstr>
      <vt:lpstr>Solution 4</vt:lpstr>
      <vt:lpstr>Solution 4</vt:lpstr>
      <vt:lpstr>Solution 4</vt:lpstr>
      <vt:lpstr>Problem 5</vt:lpstr>
      <vt:lpstr>Solution 5</vt:lpstr>
      <vt:lpstr>Problem 6</vt:lpstr>
      <vt:lpstr>Solution 6</vt:lpstr>
      <vt:lpstr>Solution 6</vt:lpstr>
      <vt:lpstr>Solution 6</vt:lpstr>
      <vt:lpstr>Problem 7</vt:lpstr>
      <vt:lpstr>Solution 7</vt:lpstr>
      <vt:lpstr>Solution 7</vt:lpstr>
      <vt:lpstr>Problem 8</vt:lpstr>
      <vt:lpstr>Solution 8</vt:lpstr>
      <vt:lpstr>Solution 8</vt:lpstr>
      <vt:lpstr>Solution 8</vt:lpstr>
      <vt:lpstr>Solution 8</vt:lpstr>
      <vt:lpstr>Solution 8</vt:lpstr>
      <vt:lpstr>Solution 8</vt:lpstr>
      <vt:lpstr>Solution 8</vt:lpstr>
      <vt:lpstr>Problem 9</vt:lpstr>
      <vt:lpstr>Solution 9</vt:lpstr>
      <vt:lpstr>Solution 9</vt:lpstr>
      <vt:lpstr>Solution 9</vt:lpstr>
      <vt:lpstr>Solution 9</vt:lpstr>
      <vt:lpstr>Solution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Hieu Nguyen</dc:creator>
  <cp:lastModifiedBy>Minh Hieu Nguyen</cp:lastModifiedBy>
  <cp:revision>225</cp:revision>
  <dcterms:created xsi:type="dcterms:W3CDTF">2023-03-13T01:53:07Z</dcterms:created>
  <dcterms:modified xsi:type="dcterms:W3CDTF">2023-03-24T03:59:28Z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f92db8-2851-4df9-9d12-fab52f5b1415_Enabled">
    <vt:lpwstr>true</vt:lpwstr>
  </property>
  <property fmtid="{D5CDD505-2E9C-101B-9397-08002B2CF9AE}" pid="3" name="MSIP_Label_c9f92db8-2851-4df9-9d12-fab52f5b1415_SetDate">
    <vt:lpwstr>2023-03-13T01:55:55Z</vt:lpwstr>
  </property>
  <property fmtid="{D5CDD505-2E9C-101B-9397-08002B2CF9AE}" pid="4" name="MSIP_Label_c9f92db8-2851-4df9-9d12-fab52f5b1415_Method">
    <vt:lpwstr>Privileged</vt:lpwstr>
  </property>
  <property fmtid="{D5CDD505-2E9C-101B-9397-08002B2CF9AE}" pid="5" name="MSIP_Label_c9f92db8-2851-4df9-9d12-fab52f5b1415_Name">
    <vt:lpwstr>UNOFFICIAL</vt:lpwstr>
  </property>
  <property fmtid="{D5CDD505-2E9C-101B-9397-08002B2CF9AE}" pid="6" name="MSIP_Label_c9f92db8-2851-4df9-9d12-fab52f5b1415_SiteId">
    <vt:lpwstr>5a7cc8ab-a4dc-4f9b-bf60-66714049ad62</vt:lpwstr>
  </property>
  <property fmtid="{D5CDD505-2E9C-101B-9397-08002B2CF9AE}" pid="7" name="MSIP_Label_c9f92db8-2851-4df9-9d12-fab52f5b1415_ActionId">
    <vt:lpwstr>b2ef4c10-c132-4bf3-b49c-a184b954e0e4</vt:lpwstr>
  </property>
  <property fmtid="{D5CDD505-2E9C-101B-9397-08002B2CF9AE}" pid="8" name="MSIP_Label_c9f92db8-2851-4df9-9d12-fab52f5b1415_ContentBits">
    <vt:lpwstr>0</vt:lpwstr>
  </property>
</Properties>
</file>