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2.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3.xml" ContentType="application/inkml+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85" r:id="rId3"/>
    <p:sldId id="286" r:id="rId4"/>
    <p:sldId id="287" r:id="rId5"/>
    <p:sldId id="288" r:id="rId6"/>
    <p:sldId id="289" r:id="rId7"/>
    <p:sldId id="292" r:id="rId8"/>
    <p:sldId id="290" r:id="rId9"/>
    <p:sldId id="291" r:id="rId10"/>
    <p:sldId id="257" r:id="rId11"/>
    <p:sldId id="267" r:id="rId12"/>
    <p:sldId id="270" r:id="rId13"/>
    <p:sldId id="269" r:id="rId14"/>
    <p:sldId id="258" r:id="rId15"/>
    <p:sldId id="271" r:id="rId16"/>
    <p:sldId id="272" r:id="rId17"/>
    <p:sldId id="273" r:id="rId18"/>
    <p:sldId id="259" r:id="rId19"/>
    <p:sldId id="260" r:id="rId20"/>
    <p:sldId id="261" r:id="rId21"/>
    <p:sldId id="276" r:id="rId22"/>
    <p:sldId id="275" r:id="rId23"/>
    <p:sldId id="277" r:id="rId24"/>
    <p:sldId id="278" r:id="rId25"/>
    <p:sldId id="279" r:id="rId26"/>
    <p:sldId id="280" r:id="rId27"/>
    <p:sldId id="262" r:id="rId28"/>
    <p:sldId id="281" r:id="rId29"/>
    <p:sldId id="263" r:id="rId30"/>
    <p:sldId id="282" r:id="rId31"/>
    <p:sldId id="264" r:id="rId32"/>
    <p:sldId id="293" r:id="rId33"/>
    <p:sldId id="295" r:id="rId34"/>
    <p:sldId id="265" r:id="rId35"/>
    <p:sldId id="283" r:id="rId36"/>
    <p:sldId id="266" r:id="rId37"/>
    <p:sldId id="28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3A5A-AE6F-1B4A-BDBE-364FF0013C2F}" v="113" dt="2023-03-13T13:00:05.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41"/>
    <p:restoredTop sz="97800"/>
  </p:normalViewPr>
  <p:slideViewPr>
    <p:cSldViewPr snapToGrid="0">
      <p:cViewPr varScale="1">
        <p:scale>
          <a:sx n="113" d="100"/>
          <a:sy n="113" d="100"/>
        </p:scale>
        <p:origin x="9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43:07.030"/>
    </inkml:context>
    <inkml:brush xml:id="br0">
      <inkml:brushProperty name="width" value="0.05292" units="cm"/>
      <inkml:brushProperty name="height" value="0.05292" units="cm"/>
      <inkml:brushProperty name="color" value="#FF0000"/>
    </inkml:brush>
  </inkml:definitions>
  <inkml:trace contextRef="#ctx0" brushRef="#br0">12521 8682 24575,'10'0'0,"9"2"0,6-1 0,7 0 0,6-1 0,-8 2 0,3 0 0,2 0 0,1 0-656,1 0 1,1-1-1,2 0 1,1 0 0,-1 1 122,-4-1 1,0 0 0,0 0-1,1 0 1,0-1 0,2 1 156,-2 0 0,1 0 1,1 0-1,1 0 0,-1 0 1,1 0-1,-1-1 376,-1 0 0,1-1 0,0 0 0,-1 0 0,1 0 0,-1 0 0,-1 0 0,5 1 0,-1 0 0,0 0 0,-1 0 0,0 0 0,-1-1-171,4-1 0,0 0 0,0-1 0,-4 1 0,-2 1 171,1 0 0,-3 1 0,-4-1 0,4-1 0,-10 0 0,-19 2 0,1 0 0,-6 0 0</inkml:trace>
  <inkml:trace contextRef="#ctx0" brushRef="#br0" timeOffset="884">15918 8776 24575,'23'3'0,"14"2"0,0-2 0,7-1 0,-8-1 0,4 0 0,4 0 0,0 0-547,-9 0 1,2-1 0,0 0 0,2 0 0,0 0 0,1-1 77,1 0 1,1 0 0,1-1 0,1 1 0,0-1 0,-1 0 0,0 0 216,-4-1 1,1 1-1,-1 0 1,-1 0-1,1-1 1,0 0-1,0-2 252,3 0 0,1-1 0,0-1 0,0 0 0,-1 0 0,-2-1 0,-2-1 0,2 0 0,-2-1 0,-2-1 0,-2 1 0,0 0 0,3-1 0,-1 1 0,-2 1 0,-6-1 0,-3-4 0,0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6T03:18:01.189"/>
    </inkml:context>
    <inkml:brush xml:id="br0">
      <inkml:brushProperty name="width" value="0.05292" units="cm"/>
      <inkml:brushProperty name="height" value="0.05292" units="cm"/>
      <inkml:brushProperty name="color" value="#FF0000"/>
    </inkml:brush>
  </inkml:definitions>
  <inkml:trace contextRef="#ctx0" brushRef="#br0">16928 5402 24575,'39'-2'0,"16"0"0,-14 2 0,6 0-1410,1-4 0,4-1 0,-3-1 1410,5 2 0,2-2-418,-11 1 0,6-1 1,3-1-1,-3 0 0,-6 1 418,-2 0 0,-5 1 0,2-1 0,4 1 0,4-2 0,0 1 0,-3 2 114,4 0 1,-2 2-1,-4 0-114,-3-1 0,1 0 0,0 1 0,7 0 0,1 0 0,-7 1 0,4 0 0,-2 0 0,-2-1 0,2-1 0,2 1 0,8 1 0,2 2 0,-1-1-1001,-3 0 1,-1 0 0,4 0 1000,-5 0 0,5 0 0,2 0 0,-2 0 0,-4 0 0,-3 0 0,-4 0 0,0 0 0,1 0-102,4 0 0,1-1 0,-1 1 0,-2 1 102,6 1 0,-1 1 0,-5-1 554,3-1 1,-1 0-555,-1 1 0,4 1 0,-7-1 0,-13 1 0,0-1 0,6-1 0,7-1 0,1 0 0,-5 1 0,12 1 0,0 1-62,-14-3 0,4 0 1,1 0-1,-2 0 62,9 0 0,0 0 0,-3 0 488,4-1 0,3 2-488,-7 0 0,5 1 0,1 0 0,-7 0 0,-7-1 0,-5-1 0,3 1 512,12 1 1,3 1-1,2-1-512,-10-1 0,0-1 0,2 0 0,0-1 0,2 1 0,1 0 0,2 0 0,3 0-690,-5 1 1,3 0 0,3 0 0,0 0 0,1 1 0,-1-1 689,-8 0 0,-1 0 0,1 1 0,1-1 0,-1 0 0,1 1 0,0 0 0,4 0 0,1 0 0,1 0 0,0 1 0,-1-1 0,-2 1 0,-3-1 112,1 0 0,-4 0 0,0-1 0,-2 1 1,2 1-113,5-1 0,3 1 0,-2 0 0,-5 0 0,-11-1 0,15 0 0,-9 0 0,7 0 0,-10 0 0,-13-2 902,10 0 1,-6 0-903,-25-2 0,0 1 0,-5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57:40.212"/>
    </inkml:context>
    <inkml:brush xml:id="br0">
      <inkml:brushProperty name="width" value="0.05292" units="cm"/>
      <inkml:brushProperty name="height" value="0.05292" units="cm"/>
      <inkml:brushProperty name="color" value="#FF0000"/>
    </inkml:brush>
  </inkml:definitions>
  <inkml:trace contextRef="#ctx0" brushRef="#br0">20231 6258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D70BE-9BA5-0840-995B-BFFD4C7FE959}" type="datetimeFigureOut">
              <a:rPr lang="en-US" smtClean="0"/>
              <a:t>3/14/24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35255-6890-E941-897F-F14FE0A00664}" type="slidenum">
              <a:rPr lang="en-US" smtClean="0"/>
              <a:t>‹#›</a:t>
            </a:fld>
            <a:endParaRPr lang="en-US"/>
          </a:p>
        </p:txBody>
      </p:sp>
    </p:spTree>
    <p:extLst>
      <p:ext uri="{BB962C8B-B14F-4D97-AF65-F5344CB8AC3E}">
        <p14:creationId xmlns:p14="http://schemas.microsoft.com/office/powerpoint/2010/main" val="3367870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Binary search: </a:t>
            </a:r>
          </a:p>
          <a:p>
            <a:pPr marL="171450" indent="-171450">
              <a:buFontTx/>
              <a:buChar char="-"/>
            </a:pPr>
            <a:r>
              <a:rPr lang="en-US" dirty="0"/>
              <a:t>The most commonly used algorithm for searching a sorted list. </a:t>
            </a:r>
          </a:p>
          <a:p>
            <a:pPr marL="171450" indent="-171450">
              <a:buFontTx/>
              <a:buChar char="-"/>
            </a:pPr>
            <a:r>
              <a:rPr lang="en-US" dirty="0"/>
              <a:t>The basic idea of binary search is to divide the sorted list into halves and eliminate one half of the list based on the comparison of the middle element with the target element. </a:t>
            </a:r>
          </a:p>
          <a:p>
            <a:pPr marL="171450" indent="-171450">
              <a:buFontTx/>
              <a:buChar char="-"/>
            </a:pPr>
            <a:r>
              <a:rPr lang="en-US" dirty="0"/>
              <a:t>The search continues on the remaining half until the target element is found or until the remaining list is empty.</a:t>
            </a:r>
          </a:p>
          <a:p>
            <a:pPr marL="0" indent="0">
              <a:buFontTx/>
              <a:buNone/>
            </a:pPr>
            <a:r>
              <a:rPr lang="en-US" sz="1200" b="0" i="0" kern="1200" dirty="0">
                <a:solidFill>
                  <a:schemeClr val="tx1"/>
                </a:solidFill>
                <a:effectLst/>
                <a:latin typeface="+mn-lt"/>
                <a:ea typeface="+mn-ea"/>
                <a:cs typeface="+mn-cs"/>
              </a:rPr>
              <a:t>Interpolation search:</a:t>
            </a:r>
          </a:p>
          <a:p>
            <a:pPr marL="171450" indent="-171450">
              <a:buFontTx/>
              <a:buChar char="-"/>
            </a:pPr>
            <a:r>
              <a:rPr lang="en-US" sz="1200" b="0" i="0" kern="1200" dirty="0">
                <a:solidFill>
                  <a:schemeClr val="tx1"/>
                </a:solidFill>
                <a:effectLst/>
                <a:latin typeface="+mn-lt"/>
                <a:ea typeface="+mn-ea"/>
                <a:cs typeface="+mn-cs"/>
              </a:rPr>
              <a:t>An improved version of binary search, which works better when the elements in the array are uniformly distributed. </a:t>
            </a:r>
          </a:p>
          <a:p>
            <a:pPr marL="171450" indent="-171450">
              <a:buFontTx/>
              <a:buChar char="-"/>
            </a:pPr>
            <a:r>
              <a:rPr lang="en-US" sz="1200" b="0" i="0" kern="1200" dirty="0">
                <a:solidFill>
                  <a:schemeClr val="tx1"/>
                </a:solidFill>
                <a:effectLst/>
                <a:latin typeface="+mn-lt"/>
                <a:ea typeface="+mn-ea"/>
                <a:cs typeface="+mn-cs"/>
              </a:rPr>
              <a:t>The basic idea of interpolation search is to predict the position of the target element based on the value of the target and the distribution of the elements in the array.</a:t>
            </a:r>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3</a:t>
            </a:fld>
            <a:endParaRPr lang="en-US"/>
          </a:p>
        </p:txBody>
      </p:sp>
    </p:spTree>
    <p:extLst>
      <p:ext uri="{BB962C8B-B14F-4D97-AF65-F5344CB8AC3E}">
        <p14:creationId xmlns:p14="http://schemas.microsoft.com/office/powerpoint/2010/main" val="70369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Sorted array: In a sorted array implementation of priority queue, elements are added to the array in a sorted order. The highest priority element is at the end of the array and can be easily accessed and removed in constant time. The time complexity of inserting an element is O(n) as we need to find the right position to insert the element in a sorted order.</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12</a:t>
            </a:fld>
            <a:endParaRPr lang="en-US"/>
          </a:p>
        </p:txBody>
      </p:sp>
    </p:spTree>
    <p:extLst>
      <p:ext uri="{BB962C8B-B14F-4D97-AF65-F5344CB8AC3E}">
        <p14:creationId xmlns:p14="http://schemas.microsoft.com/office/powerpoint/2010/main" val="950041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374151"/>
                </a:solidFill>
                <a:effectLst/>
                <a:latin typeface="Söhne"/>
              </a:rPr>
              <a:t>Create a binary search tree with the following fields for each node:</a:t>
            </a:r>
          </a:p>
          <a:p>
            <a:pPr marL="742950" lvl="1" indent="-285750" algn="l">
              <a:buFont typeface="+mj-lt"/>
              <a:buAutoNum type="arabicPeriod"/>
            </a:pPr>
            <a:r>
              <a:rPr lang="en-AU" b="0" i="0" u="none" strike="noStrike" dirty="0">
                <a:solidFill>
                  <a:srgbClr val="374151"/>
                </a:solidFill>
                <a:effectLst/>
                <a:latin typeface="Söhne"/>
              </a:rPr>
              <a:t>Key: a numeric value representing the priority of the element.</a:t>
            </a:r>
          </a:p>
          <a:p>
            <a:pPr marL="742950" lvl="1" indent="-285750" algn="l">
              <a:buFont typeface="+mj-lt"/>
              <a:buAutoNum type="arabicPeriod"/>
            </a:pPr>
            <a:r>
              <a:rPr lang="en-AU" b="0" i="0" u="none" strike="noStrike" dirty="0">
                <a:solidFill>
                  <a:srgbClr val="374151"/>
                </a:solidFill>
                <a:effectLst/>
                <a:latin typeface="Söhne"/>
              </a:rPr>
              <a:t>Value: the data element that is being stored.</a:t>
            </a:r>
          </a:p>
          <a:p>
            <a:pPr marL="742950" lvl="1" indent="-285750" algn="l">
              <a:buFont typeface="+mj-lt"/>
              <a:buAutoNum type="arabicPeriod"/>
            </a:pPr>
            <a:r>
              <a:rPr lang="en-AU" b="0" i="0" u="none" strike="noStrike" dirty="0">
                <a:solidFill>
                  <a:srgbClr val="374151"/>
                </a:solidFill>
                <a:effectLst/>
                <a:latin typeface="Söhne"/>
              </a:rPr>
              <a:t>Left child: a reference to the left child node.</a:t>
            </a:r>
          </a:p>
          <a:p>
            <a:pPr marL="742950" lvl="1" indent="-285750" algn="l">
              <a:buFont typeface="+mj-lt"/>
              <a:buAutoNum type="arabicPeriod"/>
            </a:pPr>
            <a:r>
              <a:rPr lang="en-AU" b="0" i="0" u="none" strike="noStrike" dirty="0">
                <a:solidFill>
                  <a:srgbClr val="374151"/>
                </a:solidFill>
                <a:effectLst/>
                <a:latin typeface="Söhne"/>
              </a:rPr>
              <a:t>Right child: a reference to the right child node.</a:t>
            </a:r>
          </a:p>
          <a:p>
            <a:pPr algn="l">
              <a:buFont typeface="+mj-lt"/>
              <a:buAutoNum type="arabicPeriod"/>
            </a:pPr>
            <a:r>
              <a:rPr lang="en-AU" b="0" i="0" u="none" strike="noStrike" dirty="0">
                <a:solidFill>
                  <a:srgbClr val="374151"/>
                </a:solidFill>
                <a:effectLst/>
                <a:latin typeface="Söhne"/>
              </a:rPr>
              <a:t>To add an element to the priority queue, traverse the tree starting from the root node, and find the appropriate place to insert the new node. This is done by comparing the priority of the new element with the priority of the current node. If the priority of the new element is higher, traverse to the right subtree; otherwise, traverse to the left subtree. Continue until a leaf node is reached, and insert the new node as a child of that node.</a:t>
            </a:r>
          </a:p>
          <a:p>
            <a:pPr algn="l">
              <a:buFont typeface="+mj-lt"/>
              <a:buAutoNum type="arabicPeriod"/>
            </a:pPr>
            <a:r>
              <a:rPr lang="en-AU" b="0" i="0" u="none" strike="noStrike" dirty="0">
                <a:solidFill>
                  <a:srgbClr val="374151"/>
                </a:solidFill>
                <a:effectLst/>
                <a:latin typeface="Söhne"/>
              </a:rPr>
              <a:t>To remove an element from the priority queue, traverse the tree starting from the root node, and find the node with the highest priority. This is done by always traversing to the right subtree, since the highest priority node will be the node with the largest key. Once the highest priority node is found, remove it from the tree and return its value.</a:t>
            </a:r>
          </a:p>
          <a:p>
            <a:pPr algn="l">
              <a:buFont typeface="+mj-lt"/>
              <a:buAutoNum type="arabicPeriod"/>
            </a:pPr>
            <a:r>
              <a:rPr lang="en-AU" b="0" i="0" u="none" strike="noStrike" dirty="0">
                <a:solidFill>
                  <a:srgbClr val="374151"/>
                </a:solidFill>
                <a:effectLst/>
                <a:latin typeface="Söhne"/>
              </a:rPr>
              <a:t>To access the element with the highest priority without removing it, simply traverse the tree to find the node with the highest priority, as in step 3, but do not remove it from the tree.</a:t>
            </a:r>
          </a:p>
        </p:txBody>
      </p:sp>
      <p:sp>
        <p:nvSpPr>
          <p:cNvPr id="4" name="Slide Number Placeholder 3"/>
          <p:cNvSpPr>
            <a:spLocks noGrp="1"/>
          </p:cNvSpPr>
          <p:nvPr>
            <p:ph type="sldNum" sz="quarter" idx="5"/>
          </p:nvPr>
        </p:nvSpPr>
        <p:spPr/>
        <p:txBody>
          <a:bodyPr/>
          <a:lstStyle/>
          <a:p>
            <a:fld id="{EB435255-6890-E941-897F-F14FE0A00664}" type="slidenum">
              <a:rPr lang="en-US" smtClean="0"/>
              <a:t>13</a:t>
            </a:fld>
            <a:endParaRPr lang="en-US"/>
          </a:p>
        </p:txBody>
      </p:sp>
    </p:spTree>
    <p:extLst>
      <p:ext uri="{BB962C8B-B14F-4D97-AF65-F5344CB8AC3E}">
        <p14:creationId xmlns:p14="http://schemas.microsoft.com/office/powerpoint/2010/main" val="3763090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a. For answering telephone calls in the order of their known priorities, a priority queue would be the most appropriate data structure. A priority queue stores elements with associated priorities, and allows for efficient removal of the highest priority element. In this case, the priorities would be based on the urgency or importance of the call, and the highest priority calls would be answered first.</a:t>
            </a:r>
          </a:p>
          <a:p>
            <a:pPr algn="l"/>
            <a:r>
              <a:rPr lang="en-AU" b="0" i="0" u="none" strike="noStrike" dirty="0">
                <a:solidFill>
                  <a:srgbClr val="374151"/>
                </a:solidFill>
                <a:effectLst/>
                <a:latin typeface="Söhne"/>
              </a:rPr>
              <a:t>b. For sending backlog orders to customers in the order they have been received, a queue would be the most appropriate data structure. A queue stores elements in a First-In-First-Out (FIFO) order, which means that the first order received would be the first to be sent out. As new orders come in, they are added to the end of the queue, and orders are sent out from the front of the queue.</a:t>
            </a:r>
          </a:p>
          <a:p>
            <a:pPr algn="l"/>
            <a:r>
              <a:rPr lang="en-AU" b="0" i="0" u="none" strike="noStrike" dirty="0">
                <a:solidFill>
                  <a:srgbClr val="374151"/>
                </a:solidFill>
                <a:effectLst/>
                <a:latin typeface="Söhne"/>
              </a:rPr>
              <a:t>c. For implementing a calculator for computing simple arithmetical expressions, a stack would be the most appropriate data structure. A stack allows for efficient Last-In-First-Out (LIFO) operations, which is useful for evaluating arithmetic expressions in postfix or reverse Polish notation. In postfix notation, the operators come after the operands, and each operator is applied to the top two operands on the stack.</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14</a:t>
            </a:fld>
            <a:endParaRPr lang="en-US"/>
          </a:p>
        </p:txBody>
      </p:sp>
    </p:spTree>
    <p:extLst>
      <p:ext uri="{BB962C8B-B14F-4D97-AF65-F5344CB8AC3E}">
        <p14:creationId xmlns:p14="http://schemas.microsoft.com/office/powerpoint/2010/main" val="2701739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For answering telephone calls in the order of their known priorities, a priority queue would be the most appropriate data structure. A priority queue stores elements with associated priorities, and allows for efficient removal of the highest priority element. In this case, the priorities would be based on the urgency or importance of the call, and the highest priority calls would be answered first.</a:t>
            </a:r>
          </a:p>
        </p:txBody>
      </p:sp>
      <p:sp>
        <p:nvSpPr>
          <p:cNvPr id="4" name="Slide Number Placeholder 3"/>
          <p:cNvSpPr>
            <a:spLocks noGrp="1"/>
          </p:cNvSpPr>
          <p:nvPr>
            <p:ph type="sldNum" sz="quarter" idx="5"/>
          </p:nvPr>
        </p:nvSpPr>
        <p:spPr/>
        <p:txBody>
          <a:bodyPr/>
          <a:lstStyle/>
          <a:p>
            <a:fld id="{EB435255-6890-E941-897F-F14FE0A00664}" type="slidenum">
              <a:rPr lang="en-US" smtClean="0"/>
              <a:t>15</a:t>
            </a:fld>
            <a:endParaRPr lang="en-US"/>
          </a:p>
        </p:txBody>
      </p:sp>
    </p:spTree>
    <p:extLst>
      <p:ext uri="{BB962C8B-B14F-4D97-AF65-F5344CB8AC3E}">
        <p14:creationId xmlns:p14="http://schemas.microsoft.com/office/powerpoint/2010/main" val="1617351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For sending backlog orders to customers in the order they have been received, a queue would be the most appropriate data structure. A queue stores elements in a First-In-First-Out (FIFO) order, which means that the first order received would be the first to be sent out. As new orders come in, they are added to the end of the queue, and orders are sent out from the front of the queue.</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16</a:t>
            </a:fld>
            <a:endParaRPr lang="en-US"/>
          </a:p>
        </p:txBody>
      </p:sp>
    </p:spTree>
    <p:extLst>
      <p:ext uri="{BB962C8B-B14F-4D97-AF65-F5344CB8AC3E}">
        <p14:creationId xmlns:p14="http://schemas.microsoft.com/office/powerpoint/2010/main" val="4030360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For implementing a calculator for computing simple arithmetical expressions, a stack would be the most appropriate data structure. A stack allows for efficient Last-In-First-Out (LIFO) operations, which is useful for evaluating arithmetic expressions in postfix or reverse Polish notation. In postfix notation, the operators come after the operands, and each operator is applied to the top two operands on the stack.</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17</a:t>
            </a:fld>
            <a:endParaRPr lang="en-US"/>
          </a:p>
        </p:txBody>
      </p:sp>
    </p:spTree>
    <p:extLst>
      <p:ext uri="{BB962C8B-B14F-4D97-AF65-F5344CB8AC3E}">
        <p14:creationId xmlns:p14="http://schemas.microsoft.com/office/powerpoint/2010/main" val="3548111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18</a:t>
            </a:fld>
            <a:endParaRPr lang="en-US"/>
          </a:p>
        </p:txBody>
      </p:sp>
    </p:spTree>
    <p:extLst>
      <p:ext uri="{BB962C8B-B14F-4D97-AF65-F5344CB8AC3E}">
        <p14:creationId xmlns:p14="http://schemas.microsoft.com/office/powerpoint/2010/main" val="651140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20</a:t>
            </a:fld>
            <a:endParaRPr lang="en-US"/>
          </a:p>
        </p:txBody>
      </p:sp>
    </p:spTree>
    <p:extLst>
      <p:ext uri="{BB962C8B-B14F-4D97-AF65-F5344CB8AC3E}">
        <p14:creationId xmlns:p14="http://schemas.microsoft.com/office/powerpoint/2010/main" val="2170136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21</a:t>
            </a:fld>
            <a:endParaRPr lang="en-US"/>
          </a:p>
        </p:txBody>
      </p:sp>
    </p:spTree>
    <p:extLst>
      <p:ext uri="{BB962C8B-B14F-4D97-AF65-F5344CB8AC3E}">
        <p14:creationId xmlns:p14="http://schemas.microsoft.com/office/powerpoint/2010/main" val="845018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22</a:t>
            </a:fld>
            <a:endParaRPr lang="en-US"/>
          </a:p>
        </p:txBody>
      </p:sp>
    </p:spTree>
    <p:extLst>
      <p:ext uri="{BB962C8B-B14F-4D97-AF65-F5344CB8AC3E}">
        <p14:creationId xmlns:p14="http://schemas.microsoft.com/office/powerpoint/2010/main" val="3380176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Linear search: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simplest approach for searching a sorted linked list is a linear search.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traverse the linked list from the beginning to end until we find the target element or reach the end of the list.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 the linked list is sorted, we can stop searching as soon as we reach an element greater than the target element.</a:t>
            </a:r>
          </a:p>
          <a:p>
            <a:r>
              <a:rPr lang="en-US" dirty="0"/>
              <a:t>Binary search:</a:t>
            </a:r>
          </a:p>
          <a:p>
            <a:r>
              <a:rPr lang="en-US" dirty="0"/>
              <a:t>Unlike the array, we cannot access a random element in the linked list in O(1) time. </a:t>
            </a:r>
          </a:p>
          <a:p>
            <a:r>
              <a:rPr lang="en-US" dirty="0"/>
              <a:t>Therefore, we need to traverse the linked list to find the middle element.</a:t>
            </a:r>
          </a:p>
          <a:p>
            <a:r>
              <a:rPr lang="en-US" dirty="0"/>
              <a:t>The basic idea of binary search in a linked list is similar to binary search in an array. </a:t>
            </a:r>
          </a:p>
          <a:p>
            <a:r>
              <a:rPr lang="en-US" dirty="0"/>
              <a:t>We first find the middle element of the linked list and compare it with the target element. </a:t>
            </a:r>
          </a:p>
          <a:p>
            <a:r>
              <a:rPr lang="en-US" dirty="0"/>
              <a:t>If the middle element is equal to the target, we return it. If the middle element is less than the target, we search for the target in the right half of the linked list. </a:t>
            </a:r>
          </a:p>
          <a:p>
            <a:r>
              <a:rPr lang="en-US" dirty="0"/>
              <a:t>Otherwise, we search for the target in the left half of the linked list.</a:t>
            </a:r>
          </a:p>
          <a:p>
            <a:endParaRPr lang="en-US" dirty="0"/>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4</a:t>
            </a:fld>
            <a:endParaRPr lang="en-US"/>
          </a:p>
        </p:txBody>
      </p:sp>
    </p:spTree>
    <p:extLst>
      <p:ext uri="{BB962C8B-B14F-4D97-AF65-F5344CB8AC3E}">
        <p14:creationId xmlns:p14="http://schemas.microsoft.com/office/powerpoint/2010/main" val="1850750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23</a:t>
            </a:fld>
            <a:endParaRPr lang="en-US"/>
          </a:p>
        </p:txBody>
      </p:sp>
    </p:spTree>
    <p:extLst>
      <p:ext uri="{BB962C8B-B14F-4D97-AF65-F5344CB8AC3E}">
        <p14:creationId xmlns:p14="http://schemas.microsoft.com/office/powerpoint/2010/main" val="1641722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24</a:t>
            </a:fld>
            <a:endParaRPr lang="en-US"/>
          </a:p>
        </p:txBody>
      </p:sp>
    </p:spTree>
    <p:extLst>
      <p:ext uri="{BB962C8B-B14F-4D97-AF65-F5344CB8AC3E}">
        <p14:creationId xmlns:p14="http://schemas.microsoft.com/office/powerpoint/2010/main" val="1104158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25</a:t>
            </a:fld>
            <a:endParaRPr lang="en-US"/>
          </a:p>
        </p:txBody>
      </p:sp>
    </p:spTree>
    <p:extLst>
      <p:ext uri="{BB962C8B-B14F-4D97-AF65-F5344CB8AC3E}">
        <p14:creationId xmlns:p14="http://schemas.microsoft.com/office/powerpoint/2010/main" val="22306598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26</a:t>
            </a:fld>
            <a:endParaRPr lang="en-US"/>
          </a:p>
        </p:txBody>
      </p:sp>
    </p:spTree>
    <p:extLst>
      <p:ext uri="{BB962C8B-B14F-4D97-AF65-F5344CB8AC3E}">
        <p14:creationId xmlns:p14="http://schemas.microsoft.com/office/powerpoint/2010/main" val="593534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27</a:t>
            </a:fld>
            <a:endParaRPr lang="en-US"/>
          </a:p>
        </p:txBody>
      </p:sp>
    </p:spTree>
    <p:extLst>
      <p:ext uri="{BB962C8B-B14F-4D97-AF65-F5344CB8AC3E}">
        <p14:creationId xmlns:p14="http://schemas.microsoft.com/office/powerpoint/2010/main" val="22586681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28</a:t>
            </a:fld>
            <a:endParaRPr lang="en-US"/>
          </a:p>
        </p:txBody>
      </p:sp>
    </p:spTree>
    <p:extLst>
      <p:ext uri="{BB962C8B-B14F-4D97-AF65-F5344CB8AC3E}">
        <p14:creationId xmlns:p14="http://schemas.microsoft.com/office/powerpoint/2010/main" val="2854745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29</a:t>
            </a:fld>
            <a:endParaRPr lang="en-US"/>
          </a:p>
        </p:txBody>
      </p:sp>
    </p:spTree>
    <p:extLst>
      <p:ext uri="{BB962C8B-B14F-4D97-AF65-F5344CB8AC3E}">
        <p14:creationId xmlns:p14="http://schemas.microsoft.com/office/powerpoint/2010/main" val="25153088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A queue can be defined in terms of a stack by using two stacks. Let's call them stack1 and stack2. The basic idea is to use one stack to enqueue elements and the other to dequeue elements.</a:t>
            </a:r>
          </a:p>
          <a:p>
            <a:pPr algn="l"/>
            <a:r>
              <a:rPr lang="en-AU" b="0" i="0" u="none" strike="noStrike" dirty="0">
                <a:solidFill>
                  <a:srgbClr val="374151"/>
                </a:solidFill>
                <a:effectLst/>
                <a:latin typeface="Söhne"/>
              </a:rPr>
              <a:t>Here's how we can define a queue in terms of a stack:</a:t>
            </a:r>
          </a:p>
          <a:p>
            <a:pPr algn="l"/>
            <a:r>
              <a:rPr lang="en-AU" b="0" i="0" u="none" strike="noStrike" dirty="0">
                <a:solidFill>
                  <a:srgbClr val="374151"/>
                </a:solidFill>
                <a:effectLst/>
                <a:latin typeface="Söhne"/>
              </a:rPr>
              <a:t>Enqueue operation: To enqueue an element into the queue, push the element onto stack1.</a:t>
            </a:r>
          </a:p>
          <a:p>
            <a:pPr algn="l"/>
            <a:r>
              <a:rPr lang="en-AU" b="0" i="0" u="none" strike="noStrike" dirty="0">
                <a:solidFill>
                  <a:srgbClr val="374151"/>
                </a:solidFill>
                <a:effectLst/>
                <a:latin typeface="Söhne"/>
              </a:rPr>
              <a:t>Dequeue operation: To dequeue an element from the queue, first check if stack2 is empty. If it is empty, pop all the elements from stack1 and push them onto stack2, reversing the order of the elements. Then pop the top element from stack2 and return it as the dequeued element.</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30</a:t>
            </a:fld>
            <a:endParaRPr lang="en-US"/>
          </a:p>
        </p:txBody>
      </p:sp>
    </p:spTree>
    <p:extLst>
      <p:ext uri="{BB962C8B-B14F-4D97-AF65-F5344CB8AC3E}">
        <p14:creationId xmlns:p14="http://schemas.microsoft.com/office/powerpoint/2010/main" val="4024574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31</a:t>
            </a:fld>
            <a:endParaRPr lang="en-US"/>
          </a:p>
        </p:txBody>
      </p:sp>
    </p:spTree>
    <p:extLst>
      <p:ext uri="{BB962C8B-B14F-4D97-AF65-F5344CB8AC3E}">
        <p14:creationId xmlns:p14="http://schemas.microsoft.com/office/powerpoint/2010/main" val="11710177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Create two additional queues, Q1 and Q2.</a:t>
            </a:r>
          </a:p>
          <a:p>
            <a:pPr algn="l">
              <a:buFont typeface="+mj-lt"/>
              <a:buAutoNum type="arabicPeriod"/>
            </a:pPr>
            <a:r>
              <a:rPr lang="en-AU" b="0" i="0" u="none" strike="noStrike" dirty="0">
                <a:solidFill>
                  <a:srgbClr val="D1D5DB"/>
                </a:solidFill>
                <a:effectLst/>
                <a:latin typeface="Söhne"/>
              </a:rPr>
              <a:t>Dequeue the first element from the original queue and store it in a variable called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a:t>
            </a:r>
          </a:p>
          <a:p>
            <a:pPr algn="l">
              <a:buFont typeface="+mj-lt"/>
              <a:buAutoNum type="arabicPeriod"/>
            </a:pPr>
            <a:r>
              <a:rPr lang="en-AU" b="0" i="0" u="none" strike="noStrike" dirty="0">
                <a:solidFill>
                  <a:srgbClr val="D1D5DB"/>
                </a:solidFill>
                <a:effectLst/>
                <a:latin typeface="Söhne"/>
              </a:rPr>
              <a:t>Loop through the original queue while it is not empty: a. Dequeue an element from the original queue and compare it to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b. If the dequeued element is less than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enqueue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into Q1 and assign the dequeued element to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c. If the dequeued element is greater than or equal to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enqueue the dequeued element into Q1.</a:t>
            </a:r>
          </a:p>
          <a:p>
            <a:pPr algn="l">
              <a:buFont typeface="+mj-lt"/>
              <a:buAutoNum type="arabicPeriod"/>
            </a:pPr>
            <a:r>
              <a:rPr lang="en-AU" b="0" i="0" u="none" strike="noStrike" dirty="0">
                <a:solidFill>
                  <a:srgbClr val="D1D5DB"/>
                </a:solidFill>
                <a:effectLst/>
                <a:latin typeface="Söhne"/>
              </a:rPr>
              <a:t>Enqueue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into Q1.</a:t>
            </a:r>
          </a:p>
          <a:p>
            <a:pPr algn="l">
              <a:buFont typeface="+mj-lt"/>
              <a:buAutoNum type="arabicPeriod"/>
            </a:pPr>
            <a:r>
              <a:rPr lang="en-AU" b="0" i="0" u="none" strike="noStrike" dirty="0">
                <a:solidFill>
                  <a:srgbClr val="D1D5DB"/>
                </a:solidFill>
                <a:effectLst/>
                <a:latin typeface="Söhne"/>
              </a:rPr>
              <a:t>While Q1 is not empty: a. Dequeue an element from Q1 and enqueue it into Q2. b. Compare the dequeued element to the next element in Q1. If the dequeued element is greater than the next element, swap them. c. Continue this process until Q1 is empty.</a:t>
            </a:r>
          </a:p>
          <a:p>
            <a:pPr algn="l">
              <a:buFont typeface="+mj-lt"/>
              <a:buAutoNum type="arabicPeriod"/>
            </a:pPr>
            <a:r>
              <a:rPr lang="en-AU" b="0" i="0" u="none" strike="noStrike" dirty="0">
                <a:solidFill>
                  <a:srgbClr val="D1D5DB"/>
                </a:solidFill>
                <a:effectLst/>
                <a:latin typeface="Söhne"/>
              </a:rPr>
              <a:t>Dequeue all elements from Q2 and enqueue them back into the original queue.</a:t>
            </a:r>
          </a:p>
        </p:txBody>
      </p:sp>
      <p:sp>
        <p:nvSpPr>
          <p:cNvPr id="4" name="Slide Number Placeholder 3"/>
          <p:cNvSpPr>
            <a:spLocks noGrp="1"/>
          </p:cNvSpPr>
          <p:nvPr>
            <p:ph type="sldNum" sz="quarter" idx="5"/>
          </p:nvPr>
        </p:nvSpPr>
        <p:spPr/>
        <p:txBody>
          <a:bodyPr/>
          <a:lstStyle/>
          <a:p>
            <a:fld id="{EB435255-6890-E941-897F-F14FE0A00664}" type="slidenum">
              <a:rPr lang="en-US" smtClean="0"/>
              <a:t>32</a:t>
            </a:fld>
            <a:endParaRPr lang="en-US"/>
          </a:p>
        </p:txBody>
      </p:sp>
    </p:spTree>
    <p:extLst>
      <p:ext uri="{BB962C8B-B14F-4D97-AF65-F5344CB8AC3E}">
        <p14:creationId xmlns:p14="http://schemas.microsoft.com/office/powerpoint/2010/main" val="1125059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5</a:t>
            </a:fld>
            <a:endParaRPr lang="en-US"/>
          </a:p>
        </p:txBody>
      </p:sp>
    </p:spTree>
    <p:extLst>
      <p:ext uri="{BB962C8B-B14F-4D97-AF65-F5344CB8AC3E}">
        <p14:creationId xmlns:p14="http://schemas.microsoft.com/office/powerpoint/2010/main" val="21455459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Create one additional queue, called </a:t>
            </a:r>
            <a:r>
              <a:rPr lang="en-AU" b="0" i="0" u="none" strike="noStrike" dirty="0" err="1">
                <a:solidFill>
                  <a:srgbClr val="D1D5DB"/>
                </a:solidFill>
                <a:effectLst/>
                <a:latin typeface="Söhne"/>
              </a:rPr>
              <a:t>sorted_queue</a:t>
            </a:r>
            <a:r>
              <a:rPr lang="en-AU" b="0" i="0" u="none" strike="noStrike" dirty="0">
                <a:solidFill>
                  <a:srgbClr val="D1D5DB"/>
                </a:solidFill>
                <a:effectLst/>
                <a:latin typeface="Söhne"/>
              </a:rPr>
              <a:t>.</a:t>
            </a:r>
          </a:p>
          <a:p>
            <a:pPr algn="l">
              <a:buFont typeface="+mj-lt"/>
              <a:buAutoNum type="arabicPeriod"/>
            </a:pPr>
            <a:r>
              <a:rPr lang="en-AU" b="0" i="0" u="none" strike="noStrike" dirty="0">
                <a:solidFill>
                  <a:srgbClr val="D1D5DB"/>
                </a:solidFill>
                <a:effectLst/>
                <a:latin typeface="Söhne"/>
              </a:rPr>
              <a:t>While the original queue is not empty, dequeue an element from the original queue and call it </a:t>
            </a:r>
            <a:r>
              <a:rPr lang="en-AU" b="0" i="0" u="none" strike="noStrike" dirty="0" err="1">
                <a:solidFill>
                  <a:srgbClr val="D1D5DB"/>
                </a:solidFill>
                <a:effectLst/>
                <a:latin typeface="Söhne"/>
              </a:rPr>
              <a:t>current_element</a:t>
            </a:r>
            <a:r>
              <a:rPr lang="en-AU" b="0" i="0" u="none" strike="noStrike" dirty="0">
                <a:solidFill>
                  <a:srgbClr val="D1D5DB"/>
                </a:solidFill>
                <a:effectLst/>
                <a:latin typeface="Söhne"/>
              </a:rPr>
              <a:t>.</a:t>
            </a:r>
          </a:p>
          <a:p>
            <a:pPr algn="l">
              <a:buFont typeface="+mj-lt"/>
              <a:buAutoNum type="arabicPeriod"/>
            </a:pPr>
            <a:r>
              <a:rPr lang="en-AU" b="0" i="0" u="none" strike="noStrike" dirty="0">
                <a:solidFill>
                  <a:srgbClr val="D1D5DB"/>
                </a:solidFill>
                <a:effectLst/>
                <a:latin typeface="Söhne"/>
              </a:rPr>
              <a:t>While </a:t>
            </a:r>
            <a:r>
              <a:rPr lang="en-AU" b="0" i="0" u="none" strike="noStrike" dirty="0" err="1">
                <a:solidFill>
                  <a:srgbClr val="D1D5DB"/>
                </a:solidFill>
                <a:effectLst/>
                <a:latin typeface="Söhne"/>
              </a:rPr>
              <a:t>sorted_queue</a:t>
            </a:r>
            <a:r>
              <a:rPr lang="en-AU" b="0" i="0" u="none" strike="noStrike" dirty="0">
                <a:solidFill>
                  <a:srgbClr val="D1D5DB"/>
                </a:solidFill>
                <a:effectLst/>
                <a:latin typeface="Söhne"/>
              </a:rPr>
              <a:t> is not empty and the front element of the queue is greater than </a:t>
            </a:r>
            <a:r>
              <a:rPr lang="en-AU" b="0" i="0" u="none" strike="noStrike" dirty="0" err="1">
                <a:solidFill>
                  <a:srgbClr val="D1D5DB"/>
                </a:solidFill>
                <a:effectLst/>
                <a:latin typeface="Söhne"/>
              </a:rPr>
              <a:t>current_element</a:t>
            </a:r>
            <a:r>
              <a:rPr lang="en-AU" b="0" i="0" u="none" strike="noStrike" dirty="0">
                <a:solidFill>
                  <a:srgbClr val="D1D5DB"/>
                </a:solidFill>
                <a:effectLst/>
                <a:latin typeface="Söhne"/>
              </a:rPr>
              <a:t>, dequeue that element and enqueue it back onto the original queue.</a:t>
            </a:r>
          </a:p>
          <a:p>
            <a:pPr algn="l">
              <a:buFont typeface="+mj-lt"/>
              <a:buAutoNum type="arabicPeriod"/>
            </a:pPr>
            <a:r>
              <a:rPr lang="en-AU" b="0" i="0" u="none" strike="noStrike" dirty="0">
                <a:solidFill>
                  <a:srgbClr val="D1D5DB"/>
                </a:solidFill>
                <a:effectLst/>
                <a:latin typeface="Söhne"/>
              </a:rPr>
              <a:t>Enqueue </a:t>
            </a:r>
            <a:r>
              <a:rPr lang="en-AU" b="0" i="0" u="none" strike="noStrike" dirty="0" err="1">
                <a:solidFill>
                  <a:srgbClr val="D1D5DB"/>
                </a:solidFill>
                <a:effectLst/>
                <a:latin typeface="Söhne"/>
              </a:rPr>
              <a:t>current_element</a:t>
            </a:r>
            <a:r>
              <a:rPr lang="en-AU" b="0" i="0" u="none" strike="noStrike" dirty="0">
                <a:solidFill>
                  <a:srgbClr val="D1D5DB"/>
                </a:solidFill>
                <a:effectLst/>
                <a:latin typeface="Söhne"/>
              </a:rPr>
              <a:t> onto </a:t>
            </a:r>
            <a:r>
              <a:rPr lang="en-AU" b="0" i="0" u="none" strike="noStrike" dirty="0" err="1">
                <a:solidFill>
                  <a:srgbClr val="D1D5DB"/>
                </a:solidFill>
                <a:effectLst/>
                <a:latin typeface="Söhne"/>
              </a:rPr>
              <a:t>sorted_queue</a:t>
            </a:r>
            <a:r>
              <a:rPr lang="en-AU" b="0" i="0" u="none" strike="noStrike" dirty="0">
                <a:solidFill>
                  <a:srgbClr val="D1D5DB"/>
                </a:solidFill>
                <a:effectLst/>
                <a:latin typeface="Söhne"/>
              </a:rPr>
              <a:t>.</a:t>
            </a:r>
          </a:p>
          <a:p>
            <a:pPr algn="l">
              <a:buFont typeface="+mj-lt"/>
              <a:buAutoNum type="arabicPeriod"/>
            </a:pPr>
            <a:r>
              <a:rPr lang="en-AU" b="0" i="0" u="none" strike="noStrike" dirty="0">
                <a:solidFill>
                  <a:srgbClr val="D1D5DB"/>
                </a:solidFill>
                <a:effectLst/>
                <a:latin typeface="Söhne"/>
              </a:rPr>
              <a:t>Repeat steps 2-4 until the original queue is empty.</a:t>
            </a:r>
          </a:p>
          <a:p>
            <a:pPr algn="l">
              <a:buFont typeface="+mj-lt"/>
              <a:buAutoNum type="arabicPeriod"/>
            </a:pPr>
            <a:r>
              <a:rPr lang="en-AU" b="0" i="0" u="none" strike="noStrike" dirty="0">
                <a:solidFill>
                  <a:srgbClr val="D1D5DB"/>
                </a:solidFill>
                <a:effectLst/>
                <a:latin typeface="Söhne"/>
              </a:rPr>
              <a:t>Dequeue all elements from </a:t>
            </a:r>
            <a:r>
              <a:rPr lang="en-AU" b="0" i="0" u="none" strike="noStrike" dirty="0" err="1">
                <a:solidFill>
                  <a:srgbClr val="D1D5DB"/>
                </a:solidFill>
                <a:effectLst/>
                <a:latin typeface="Söhne"/>
              </a:rPr>
              <a:t>sorted_queue</a:t>
            </a:r>
            <a:r>
              <a:rPr lang="en-AU" b="0" i="0" u="none" strike="noStrike">
                <a:solidFill>
                  <a:srgbClr val="D1D5DB"/>
                </a:solidFill>
                <a:effectLst/>
                <a:latin typeface="Söhne"/>
              </a:rPr>
              <a:t> and enqueue them back onto the original queue.</a:t>
            </a:r>
          </a:p>
        </p:txBody>
      </p:sp>
      <p:sp>
        <p:nvSpPr>
          <p:cNvPr id="4" name="Slide Number Placeholder 3"/>
          <p:cNvSpPr>
            <a:spLocks noGrp="1"/>
          </p:cNvSpPr>
          <p:nvPr>
            <p:ph type="sldNum" sz="quarter" idx="5"/>
          </p:nvPr>
        </p:nvSpPr>
        <p:spPr/>
        <p:txBody>
          <a:bodyPr/>
          <a:lstStyle/>
          <a:p>
            <a:fld id="{EB435255-6890-E941-897F-F14FE0A00664}" type="slidenum">
              <a:rPr lang="en-US" smtClean="0"/>
              <a:t>33</a:t>
            </a:fld>
            <a:endParaRPr lang="en-US"/>
          </a:p>
        </p:txBody>
      </p:sp>
    </p:spTree>
    <p:extLst>
      <p:ext uri="{BB962C8B-B14F-4D97-AF65-F5344CB8AC3E}">
        <p14:creationId xmlns:p14="http://schemas.microsoft.com/office/powerpoint/2010/main" val="5268768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endParaRPr lang="en-AU" b="0" i="0" u="none" strike="noStrike"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EB435255-6890-E941-897F-F14FE0A00664}" type="slidenum">
              <a:rPr lang="en-US" smtClean="0"/>
              <a:t>34</a:t>
            </a:fld>
            <a:endParaRPr lang="en-US"/>
          </a:p>
        </p:txBody>
      </p:sp>
    </p:spTree>
    <p:extLst>
      <p:ext uri="{BB962C8B-B14F-4D97-AF65-F5344CB8AC3E}">
        <p14:creationId xmlns:p14="http://schemas.microsoft.com/office/powerpoint/2010/main" val="27542508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374151"/>
                </a:solidFill>
                <a:effectLst/>
                <a:latin typeface="Söhne"/>
              </a:rPr>
              <a:t>Define a function called </a:t>
            </a:r>
            <a:r>
              <a:rPr lang="en-AU" b="0" i="0" u="none" strike="noStrike" dirty="0" err="1">
                <a:solidFill>
                  <a:srgbClr val="374151"/>
                </a:solidFill>
                <a:effectLst/>
                <a:latin typeface="Söhne"/>
              </a:rPr>
              <a:t>tower_of_hanoi_iterative</a:t>
            </a:r>
            <a:r>
              <a:rPr lang="en-AU" b="0" i="0" u="none" strike="noStrike" dirty="0">
                <a:solidFill>
                  <a:srgbClr val="374151"/>
                </a:solidFill>
                <a:effectLst/>
                <a:latin typeface="Söhne"/>
              </a:rPr>
              <a:t> that takes three arguments: the number of disks (n), the source peg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the destination peg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and the auxiliary peg (aux).</a:t>
            </a:r>
          </a:p>
          <a:p>
            <a:pPr algn="l">
              <a:buFont typeface="+mj-lt"/>
              <a:buAutoNum type="arabicPeriod"/>
            </a:pPr>
            <a:r>
              <a:rPr lang="en-AU" b="0" i="0" u="none" strike="noStrike" dirty="0">
                <a:solidFill>
                  <a:srgbClr val="374151"/>
                </a:solidFill>
                <a:effectLst/>
                <a:latin typeface="Söhne"/>
              </a:rPr>
              <a:t>Create an empty stack called stk.</a:t>
            </a:r>
          </a:p>
          <a:p>
            <a:pPr algn="l">
              <a:buFont typeface="+mj-lt"/>
              <a:buAutoNum type="arabicPeriod"/>
            </a:pPr>
            <a:r>
              <a:rPr lang="en-AU" b="0" i="0" u="none" strike="noStrike" dirty="0">
                <a:solidFill>
                  <a:srgbClr val="374151"/>
                </a:solidFill>
                <a:effectLst/>
                <a:latin typeface="Söhne"/>
              </a:rPr>
              <a:t>Push the initial parameters (n,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aux) onto the stack.</a:t>
            </a:r>
          </a:p>
          <a:p>
            <a:pPr algn="l">
              <a:buFont typeface="+mj-lt"/>
              <a:buAutoNum type="arabicPeriod"/>
            </a:pPr>
            <a:r>
              <a:rPr lang="en-AU" b="0" i="0" u="none" strike="noStrike" dirty="0">
                <a:solidFill>
                  <a:srgbClr val="374151"/>
                </a:solidFill>
                <a:effectLst/>
                <a:latin typeface="Söhne"/>
              </a:rPr>
              <a:t>While the stack is not empty: a. Pop the top parameters (n,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aux) from the stack. b. If n == 1, move the disk from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to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and continue to the next iteration of the loop. c. Push the parameters (n-1, aux,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onto the stack. d. Push the parameters (1,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aux) onto the stack. e. Push the parameters (n-1,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aux,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onto the stack.</a:t>
            </a:r>
          </a:p>
        </p:txBody>
      </p:sp>
      <p:sp>
        <p:nvSpPr>
          <p:cNvPr id="4" name="Slide Number Placeholder 3"/>
          <p:cNvSpPr>
            <a:spLocks noGrp="1"/>
          </p:cNvSpPr>
          <p:nvPr>
            <p:ph type="sldNum" sz="quarter" idx="5"/>
          </p:nvPr>
        </p:nvSpPr>
        <p:spPr/>
        <p:txBody>
          <a:bodyPr/>
          <a:lstStyle/>
          <a:p>
            <a:fld id="{EB435255-6890-E941-897F-F14FE0A00664}" type="slidenum">
              <a:rPr lang="en-US" smtClean="0"/>
              <a:t>35</a:t>
            </a:fld>
            <a:endParaRPr lang="en-US"/>
          </a:p>
        </p:txBody>
      </p:sp>
    </p:spTree>
    <p:extLst>
      <p:ext uri="{BB962C8B-B14F-4D97-AF65-F5344CB8AC3E}">
        <p14:creationId xmlns:p14="http://schemas.microsoft.com/office/powerpoint/2010/main" val="17420855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374151"/>
                </a:solidFill>
                <a:effectLst/>
                <a:latin typeface="Söhne"/>
              </a:rPr>
              <a:t>Define a function called </a:t>
            </a:r>
            <a:r>
              <a:rPr lang="en-AU" b="0" i="0" u="none" strike="noStrike" dirty="0" err="1">
                <a:solidFill>
                  <a:srgbClr val="374151"/>
                </a:solidFill>
                <a:effectLst/>
                <a:latin typeface="Söhne"/>
              </a:rPr>
              <a:t>stock_span</a:t>
            </a:r>
            <a:r>
              <a:rPr lang="en-AU" b="0" i="0" u="none" strike="noStrike" dirty="0">
                <a:solidFill>
                  <a:srgbClr val="374151"/>
                </a:solidFill>
                <a:effectLst/>
                <a:latin typeface="Söhne"/>
              </a:rPr>
              <a:t> that takes an array of daily stock prices as an argument.</a:t>
            </a:r>
          </a:p>
          <a:p>
            <a:pPr algn="l">
              <a:buFont typeface="+mj-lt"/>
              <a:buAutoNum type="arabicPeriod"/>
            </a:pPr>
            <a:r>
              <a:rPr lang="en-AU" b="0" i="0" u="none" strike="noStrike" dirty="0">
                <a:solidFill>
                  <a:srgbClr val="374151"/>
                </a:solidFill>
                <a:effectLst/>
                <a:latin typeface="Söhne"/>
              </a:rPr>
              <a:t>Create an empty stack called </a:t>
            </a:r>
            <a:r>
              <a:rPr lang="en-AU" b="0" i="0" u="none" strike="noStrike" dirty="0" err="1">
                <a:solidFill>
                  <a:srgbClr val="374151"/>
                </a:solidFill>
                <a:effectLst/>
                <a:latin typeface="Söhne"/>
              </a:rPr>
              <a:t>stk</a:t>
            </a:r>
            <a:r>
              <a:rPr lang="en-AU" b="0" i="0" u="none" strike="noStrike" dirty="0">
                <a:solidFill>
                  <a:srgbClr val="374151"/>
                </a:solidFill>
                <a:effectLst/>
                <a:latin typeface="Söhne"/>
              </a:rPr>
              <a:t> and an empty list called span.</a:t>
            </a:r>
          </a:p>
          <a:p>
            <a:pPr algn="l">
              <a:buFont typeface="+mj-lt"/>
              <a:buAutoNum type="arabicPeriod"/>
            </a:pPr>
            <a:r>
              <a:rPr lang="en-AU" b="0" i="0" u="none" strike="noStrike" dirty="0">
                <a:solidFill>
                  <a:srgbClr val="374151"/>
                </a:solidFill>
                <a:effectLst/>
                <a:latin typeface="Söhne"/>
              </a:rPr>
              <a:t>Loop through the daily stock prices: a. Initialize the span value for the current day to 1. b. While the stack is not empty and the price at the top of the stack is less than or equal to the current day's price: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 Pop the top of the stack and subtract its span value from the current day's span value. c. Append the current day's span value to span. d. Push the current day's price and span value onto the stack.</a:t>
            </a:r>
          </a:p>
          <a:p>
            <a:pPr algn="l">
              <a:buFont typeface="+mj-lt"/>
              <a:buAutoNum type="arabicPeriod"/>
            </a:pPr>
            <a:r>
              <a:rPr lang="en-AU" b="0" i="0" u="none" strike="noStrike" dirty="0">
                <a:solidFill>
                  <a:srgbClr val="374151"/>
                </a:solidFill>
                <a:effectLst/>
                <a:latin typeface="Söhne"/>
              </a:rPr>
              <a:t>Return the span list.</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36</a:t>
            </a:fld>
            <a:endParaRPr lang="en-US"/>
          </a:p>
        </p:txBody>
      </p:sp>
    </p:spTree>
    <p:extLst>
      <p:ext uri="{BB962C8B-B14F-4D97-AF65-F5344CB8AC3E}">
        <p14:creationId xmlns:p14="http://schemas.microsoft.com/office/powerpoint/2010/main" val="13278261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374151"/>
                </a:solidFill>
                <a:effectLst/>
                <a:latin typeface="Söhne"/>
              </a:rPr>
              <a:t>Define a function called </a:t>
            </a:r>
            <a:r>
              <a:rPr lang="en-AU" b="0" i="0" u="none" strike="noStrike" dirty="0" err="1">
                <a:solidFill>
                  <a:srgbClr val="374151"/>
                </a:solidFill>
                <a:effectLst/>
                <a:latin typeface="Söhne"/>
              </a:rPr>
              <a:t>stock_span</a:t>
            </a:r>
            <a:r>
              <a:rPr lang="en-AU" b="0" i="0" u="none" strike="noStrike" dirty="0">
                <a:solidFill>
                  <a:srgbClr val="374151"/>
                </a:solidFill>
                <a:effectLst/>
                <a:latin typeface="Söhne"/>
              </a:rPr>
              <a:t> that takes an array of daily stock prices as an argument.</a:t>
            </a:r>
          </a:p>
          <a:p>
            <a:pPr algn="l">
              <a:buFont typeface="+mj-lt"/>
              <a:buAutoNum type="arabicPeriod"/>
            </a:pPr>
            <a:r>
              <a:rPr lang="en-AU" b="0" i="0" u="none" strike="noStrike" dirty="0">
                <a:solidFill>
                  <a:srgbClr val="374151"/>
                </a:solidFill>
                <a:effectLst/>
                <a:latin typeface="Söhne"/>
              </a:rPr>
              <a:t>Create an empty stack called </a:t>
            </a:r>
            <a:r>
              <a:rPr lang="en-AU" b="0" i="0" u="none" strike="noStrike" dirty="0" err="1">
                <a:solidFill>
                  <a:srgbClr val="374151"/>
                </a:solidFill>
                <a:effectLst/>
                <a:latin typeface="Söhne"/>
              </a:rPr>
              <a:t>stk</a:t>
            </a:r>
            <a:r>
              <a:rPr lang="en-AU" b="0" i="0" u="none" strike="noStrike" dirty="0">
                <a:solidFill>
                  <a:srgbClr val="374151"/>
                </a:solidFill>
                <a:effectLst/>
                <a:latin typeface="Söhne"/>
              </a:rPr>
              <a:t> and an empty list called span.</a:t>
            </a:r>
          </a:p>
          <a:p>
            <a:pPr algn="l">
              <a:buFont typeface="+mj-lt"/>
              <a:buAutoNum type="arabicPeriod"/>
            </a:pPr>
            <a:r>
              <a:rPr lang="en-AU" b="0" i="0" u="none" strike="noStrike" dirty="0">
                <a:solidFill>
                  <a:srgbClr val="374151"/>
                </a:solidFill>
                <a:effectLst/>
                <a:latin typeface="Söhne"/>
              </a:rPr>
              <a:t>Loop through the daily stock prices: a. Initialize the span value for the current day to 1. b. While the stack is not empty and the price at the top of the stack is less than or equal to the current day's price: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 Pop the top of the stack and subtract its span value from the current day's span value. c. Append the current day's span value to span. d. Push the current day's price and span value onto the stack.</a:t>
            </a:r>
          </a:p>
          <a:p>
            <a:pPr algn="l">
              <a:buFont typeface="+mj-lt"/>
              <a:buAutoNum type="arabicPeriod"/>
            </a:pPr>
            <a:r>
              <a:rPr lang="en-AU" b="0" i="0" u="none" strike="noStrike" dirty="0">
                <a:solidFill>
                  <a:srgbClr val="374151"/>
                </a:solidFill>
                <a:effectLst/>
                <a:latin typeface="Söhne"/>
              </a:rPr>
              <a:t>Return the span list.</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37</a:t>
            </a:fld>
            <a:endParaRPr lang="en-US"/>
          </a:p>
        </p:txBody>
      </p:sp>
    </p:spTree>
    <p:extLst>
      <p:ext uri="{BB962C8B-B14F-4D97-AF65-F5344CB8AC3E}">
        <p14:creationId xmlns:p14="http://schemas.microsoft.com/office/powerpoint/2010/main" val="836959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00B8DE5-2058-4B59-8DF3-E2499D1B045A}" type="slidenum">
              <a:rPr lang="en-US" smtClean="0"/>
              <a:t>6</a:t>
            </a:fld>
            <a:endParaRPr lang="en-US"/>
          </a:p>
        </p:txBody>
      </p:sp>
    </p:spTree>
    <p:extLst>
      <p:ext uri="{BB962C8B-B14F-4D97-AF65-F5344CB8AC3E}">
        <p14:creationId xmlns:p14="http://schemas.microsoft.com/office/powerpoint/2010/main" val="2770078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adjacency matrix representation of an undirected graph, the entry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in the </a:t>
            </a:r>
            <a:r>
              <a:rPr lang="en-US" sz="1200" b="0" i="0" kern="1200" dirty="0" err="1">
                <a:solidFill>
                  <a:schemeClr val="tx1"/>
                </a:solidFill>
                <a:effectLst/>
                <a:latin typeface="+mn-lt"/>
                <a:ea typeface="+mn-ea"/>
                <a:cs typeface="+mn-cs"/>
              </a:rPr>
              <a:t>ith</a:t>
            </a:r>
            <a:r>
              <a:rPr lang="en-US" sz="1200" b="0" i="0" kern="1200" dirty="0">
                <a:solidFill>
                  <a:schemeClr val="tx1"/>
                </a:solidFill>
                <a:effectLst/>
                <a:latin typeface="+mn-lt"/>
                <a:ea typeface="+mn-ea"/>
                <a:cs typeface="+mn-cs"/>
              </a:rPr>
              <a:t> row and </a:t>
            </a:r>
            <a:r>
              <a:rPr lang="en-US" sz="1200" b="0" i="0" kern="1200" dirty="0" err="1">
                <a:solidFill>
                  <a:schemeClr val="tx1"/>
                </a:solidFill>
                <a:effectLst/>
                <a:latin typeface="+mn-lt"/>
                <a:ea typeface="+mn-ea"/>
                <a:cs typeface="+mn-cs"/>
              </a:rPr>
              <a:t>jth</a:t>
            </a:r>
            <a:r>
              <a:rPr lang="en-US" sz="1200" b="0" i="0" kern="1200" dirty="0">
                <a:solidFill>
                  <a:schemeClr val="tx1"/>
                </a:solidFill>
                <a:effectLst/>
                <a:latin typeface="+mn-lt"/>
                <a:ea typeface="+mn-ea"/>
                <a:cs typeface="+mn-cs"/>
              </a:rPr>
              <a:t> column indicates whether there is an edge between vertex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vertex j. Specifically,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1 if there is an edge between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j, and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otherwise.</a:t>
            </a:r>
          </a:p>
          <a:p>
            <a:r>
              <a:rPr lang="en-US" sz="1200" b="0" i="0" kern="1200" dirty="0">
                <a:solidFill>
                  <a:schemeClr val="tx1"/>
                </a:solidFill>
                <a:effectLst/>
                <a:latin typeface="+mn-lt"/>
                <a:ea typeface="+mn-ea"/>
                <a:cs typeface="+mn-cs"/>
              </a:rPr>
              <a:t>a. If the graph is complete, then every vertex is connected to every other vertex. This means that every entry in the adjacency matrix is equal to 1, except for the diagonal entries, which are all 0. In other words,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j such that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 j,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1, and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a:t>
            </a:r>
            <a:r>
              <a:rPr lang="en-US" sz="1200" b="0" i="0" kern="1200" dirty="0" err="1">
                <a:solidFill>
                  <a:schemeClr val="tx1"/>
                </a:solidFill>
                <a:effectLst/>
                <a:latin typeface="+mn-lt"/>
                <a:ea typeface="+mn-ea"/>
                <a:cs typeface="+mn-cs"/>
              </a:rPr>
              <a:t>i,i</a:t>
            </a:r>
            <a:r>
              <a:rPr lang="en-US" sz="1200" b="0" i="0" kern="1200" dirty="0">
                <a:solidFill>
                  <a:schemeClr val="tx1"/>
                </a:solidFill>
                <a:effectLst/>
                <a:latin typeface="+mn-lt"/>
                <a:ea typeface="+mn-ea"/>
                <a:cs typeface="+mn-cs"/>
              </a:rPr>
              <a:t>] = 0.</a:t>
            </a:r>
          </a:p>
          <a:p>
            <a:r>
              <a:rPr lang="en-US" sz="1200" b="0" i="0" kern="1200" dirty="0">
                <a:solidFill>
                  <a:schemeClr val="tx1"/>
                </a:solidFill>
                <a:effectLst/>
                <a:latin typeface="+mn-lt"/>
                <a:ea typeface="+mn-ea"/>
                <a:cs typeface="+mn-cs"/>
              </a:rPr>
              <a:t>b. If the graph has a loop, then there exists an edge that connects a vertex to itself. This means that there exists an entry in the diagonal of the adjacency matrix that is equal to 1. In other words, there exists an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such that A[</a:t>
            </a:r>
            <a:r>
              <a:rPr lang="en-US" sz="1200" b="0" i="0" kern="1200" dirty="0" err="1">
                <a:solidFill>
                  <a:schemeClr val="tx1"/>
                </a:solidFill>
                <a:effectLst/>
                <a:latin typeface="+mn-lt"/>
                <a:ea typeface="+mn-ea"/>
                <a:cs typeface="+mn-cs"/>
              </a:rPr>
              <a:t>i,i</a:t>
            </a:r>
            <a:r>
              <a:rPr lang="en-US" sz="1200" b="0" i="0" kern="1200" dirty="0">
                <a:solidFill>
                  <a:schemeClr val="tx1"/>
                </a:solidFill>
                <a:effectLst/>
                <a:latin typeface="+mn-lt"/>
                <a:ea typeface="+mn-ea"/>
                <a:cs typeface="+mn-cs"/>
              </a:rPr>
              <a:t>] = 1.</a:t>
            </a:r>
          </a:p>
          <a:p>
            <a:r>
              <a:rPr lang="en-US" sz="1200" b="0" i="0" kern="1200" dirty="0">
                <a:solidFill>
                  <a:schemeClr val="tx1"/>
                </a:solidFill>
                <a:effectLst/>
                <a:latin typeface="+mn-lt"/>
                <a:ea typeface="+mn-ea"/>
                <a:cs typeface="+mn-cs"/>
              </a:rPr>
              <a:t>c. If the graph has an isolated vertex, then there exists a vertex that has no edges incident to it. This means that there is a row and a column in the adjacency matrix that are all 0, except for the diagonal entry, which may be either 0 or 1. In other words, there exists an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such that for all j,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and there exists a j such that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except possibly for A[</a:t>
            </a:r>
            <a:r>
              <a:rPr lang="en-US" sz="1200" b="0" i="0" kern="1200" dirty="0" err="1">
                <a:solidFill>
                  <a:schemeClr val="tx1"/>
                </a:solidFill>
                <a:effectLst/>
                <a:latin typeface="+mn-lt"/>
                <a:ea typeface="+mn-ea"/>
                <a:cs typeface="+mn-cs"/>
              </a:rPr>
              <a:t>j,j</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00B8DE5-2058-4B59-8DF3-E2499D1B045A}" type="slidenum">
              <a:rPr lang="en-US" smtClean="0"/>
              <a:t>7</a:t>
            </a:fld>
            <a:endParaRPr lang="en-US"/>
          </a:p>
        </p:txBody>
      </p:sp>
    </p:spTree>
    <p:extLst>
      <p:ext uri="{BB962C8B-B14F-4D97-AF65-F5344CB8AC3E}">
        <p14:creationId xmlns:p14="http://schemas.microsoft.com/office/powerpoint/2010/main" val="780219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adjacency matrix representation of an undirected graph, the entry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in the </a:t>
            </a:r>
            <a:r>
              <a:rPr lang="en-US" sz="1200" b="0" i="0" kern="1200" dirty="0" err="1">
                <a:solidFill>
                  <a:schemeClr val="tx1"/>
                </a:solidFill>
                <a:effectLst/>
                <a:latin typeface="+mn-lt"/>
                <a:ea typeface="+mn-ea"/>
                <a:cs typeface="+mn-cs"/>
              </a:rPr>
              <a:t>ith</a:t>
            </a:r>
            <a:r>
              <a:rPr lang="en-US" sz="1200" b="0" i="0" kern="1200" dirty="0">
                <a:solidFill>
                  <a:schemeClr val="tx1"/>
                </a:solidFill>
                <a:effectLst/>
                <a:latin typeface="+mn-lt"/>
                <a:ea typeface="+mn-ea"/>
                <a:cs typeface="+mn-cs"/>
              </a:rPr>
              <a:t> row and </a:t>
            </a:r>
            <a:r>
              <a:rPr lang="en-US" sz="1200" b="0" i="0" kern="1200" dirty="0" err="1">
                <a:solidFill>
                  <a:schemeClr val="tx1"/>
                </a:solidFill>
                <a:effectLst/>
                <a:latin typeface="+mn-lt"/>
                <a:ea typeface="+mn-ea"/>
                <a:cs typeface="+mn-cs"/>
              </a:rPr>
              <a:t>jth</a:t>
            </a:r>
            <a:r>
              <a:rPr lang="en-US" sz="1200" b="0" i="0" kern="1200" dirty="0">
                <a:solidFill>
                  <a:schemeClr val="tx1"/>
                </a:solidFill>
                <a:effectLst/>
                <a:latin typeface="+mn-lt"/>
                <a:ea typeface="+mn-ea"/>
                <a:cs typeface="+mn-cs"/>
              </a:rPr>
              <a:t> column indicates whether there is an edge between vertex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vertex j. Specifically,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1 if there is an edge between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j, and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otherwise.</a:t>
            </a:r>
          </a:p>
          <a:p>
            <a:r>
              <a:rPr lang="en-US" sz="1200" b="0" i="0" kern="1200" dirty="0">
                <a:solidFill>
                  <a:schemeClr val="tx1"/>
                </a:solidFill>
                <a:effectLst/>
                <a:latin typeface="+mn-lt"/>
                <a:ea typeface="+mn-ea"/>
                <a:cs typeface="+mn-cs"/>
              </a:rPr>
              <a:t>a. If the graph is complete, then every vertex is connected to every other vertex. This means that every entry in the adjacency matrix is equal to 1, except for the diagonal entries, which are all 0. In other words,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j such that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 j,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1, and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a:t>
            </a:r>
            <a:r>
              <a:rPr lang="en-US" sz="1200" b="0" i="0" kern="1200" dirty="0" err="1">
                <a:solidFill>
                  <a:schemeClr val="tx1"/>
                </a:solidFill>
                <a:effectLst/>
                <a:latin typeface="+mn-lt"/>
                <a:ea typeface="+mn-ea"/>
                <a:cs typeface="+mn-cs"/>
              </a:rPr>
              <a:t>i,i</a:t>
            </a:r>
            <a:r>
              <a:rPr lang="en-US" sz="1200" b="0" i="0" kern="1200" dirty="0">
                <a:solidFill>
                  <a:schemeClr val="tx1"/>
                </a:solidFill>
                <a:effectLst/>
                <a:latin typeface="+mn-lt"/>
                <a:ea typeface="+mn-ea"/>
                <a:cs typeface="+mn-cs"/>
              </a:rPr>
              <a:t>] = 0.</a:t>
            </a:r>
          </a:p>
          <a:p>
            <a:r>
              <a:rPr lang="en-US" sz="1200" b="0" i="0" kern="1200" dirty="0">
                <a:solidFill>
                  <a:schemeClr val="tx1"/>
                </a:solidFill>
                <a:effectLst/>
                <a:latin typeface="+mn-lt"/>
                <a:ea typeface="+mn-ea"/>
                <a:cs typeface="+mn-cs"/>
              </a:rPr>
              <a:t>b. If the graph has a loop, then there exists an edge that connects a vertex to itself. This means that there exists an entry in the diagonal of the adjacency matrix that is equal to 1. In other words, there exists an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such that A[</a:t>
            </a:r>
            <a:r>
              <a:rPr lang="en-US" sz="1200" b="0" i="0" kern="1200" dirty="0" err="1">
                <a:solidFill>
                  <a:schemeClr val="tx1"/>
                </a:solidFill>
                <a:effectLst/>
                <a:latin typeface="+mn-lt"/>
                <a:ea typeface="+mn-ea"/>
                <a:cs typeface="+mn-cs"/>
              </a:rPr>
              <a:t>i,i</a:t>
            </a:r>
            <a:r>
              <a:rPr lang="en-US" sz="1200" b="0" i="0" kern="1200" dirty="0">
                <a:solidFill>
                  <a:schemeClr val="tx1"/>
                </a:solidFill>
                <a:effectLst/>
                <a:latin typeface="+mn-lt"/>
                <a:ea typeface="+mn-ea"/>
                <a:cs typeface="+mn-cs"/>
              </a:rPr>
              <a:t>] = 1.</a:t>
            </a:r>
          </a:p>
          <a:p>
            <a:r>
              <a:rPr lang="en-US" sz="1200" b="0" i="0" kern="1200" dirty="0">
                <a:solidFill>
                  <a:schemeClr val="tx1"/>
                </a:solidFill>
                <a:effectLst/>
                <a:latin typeface="+mn-lt"/>
                <a:ea typeface="+mn-ea"/>
                <a:cs typeface="+mn-cs"/>
              </a:rPr>
              <a:t>c. If the graph has an isolated vertex, then there exists a vertex that has no edges incident to it. This means that there is a row and a column in the adjacency matrix that are all 0, except for the diagonal entry, which may be either 0 or 1. In other words, there exists an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such that for all j,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and there exists a j such that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except possibly for A[</a:t>
            </a:r>
            <a:r>
              <a:rPr lang="en-US" sz="1200" b="0" i="0" kern="1200" dirty="0" err="1">
                <a:solidFill>
                  <a:schemeClr val="tx1"/>
                </a:solidFill>
                <a:effectLst/>
                <a:latin typeface="+mn-lt"/>
                <a:ea typeface="+mn-ea"/>
                <a:cs typeface="+mn-cs"/>
              </a:rPr>
              <a:t>j,j</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00B8DE5-2058-4B59-8DF3-E2499D1B045A}" type="slidenum">
              <a:rPr lang="en-US" smtClean="0"/>
              <a:t>8</a:t>
            </a:fld>
            <a:endParaRPr lang="en-US"/>
          </a:p>
        </p:txBody>
      </p:sp>
    </p:spTree>
    <p:extLst>
      <p:ext uri="{BB962C8B-B14F-4D97-AF65-F5344CB8AC3E}">
        <p14:creationId xmlns:p14="http://schemas.microsoft.com/office/powerpoint/2010/main" val="848094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graph is complete if and only if every vertex in the graph has an adjacency list containing every other vertex in the graph, and no vertex appears in its own adjacency list. In other words, every vertex in the graph is connected to every other vertex, and there are no self-loops. This can be expressed as: ∀v ∈ V: ∀u ∈ V, u ≠ v ⇒ u ∈ adj(v) </a:t>
            </a:r>
          </a:p>
          <a:p>
            <a:r>
              <a:rPr lang="en-US" dirty="0"/>
              <a:t>- The graph has a loop: there exists at least one vertex that appears in its own adjacency list. This indicates that there is at least one vertex that is connected to itself. This can be expressed as: ∃v ∈ V: v ∈ adj(v) </a:t>
            </a:r>
          </a:p>
          <a:p>
            <a:r>
              <a:rPr lang="en-US" dirty="0"/>
              <a:t>- The graph has an isolated vertex if and only if there exists at least one vertex that has an empty adjacency list. This indicates that there is at least one vertex in the graph that is not connected to any other vertex, except possibly itself if there is a self-loop. This can be expressed as: ∃v ∈ V: adj(v) = {}</a:t>
            </a:r>
            <a:endParaRPr lang="en-US" b="1" dirty="0"/>
          </a:p>
        </p:txBody>
      </p:sp>
      <p:sp>
        <p:nvSpPr>
          <p:cNvPr id="4" name="Slide Number Placeholder 3"/>
          <p:cNvSpPr>
            <a:spLocks noGrp="1"/>
          </p:cNvSpPr>
          <p:nvPr>
            <p:ph type="sldNum" sz="quarter" idx="5"/>
          </p:nvPr>
        </p:nvSpPr>
        <p:spPr/>
        <p:txBody>
          <a:bodyPr/>
          <a:lstStyle/>
          <a:p>
            <a:fld id="{000B8DE5-2058-4B59-8DF3-E2499D1B045A}" type="slidenum">
              <a:rPr lang="en-US" smtClean="0"/>
              <a:t>9</a:t>
            </a:fld>
            <a:endParaRPr lang="en-US"/>
          </a:p>
        </p:txBody>
      </p:sp>
    </p:spTree>
    <p:extLst>
      <p:ext uri="{BB962C8B-B14F-4D97-AF65-F5344CB8AC3E}">
        <p14:creationId xmlns:p14="http://schemas.microsoft.com/office/powerpoint/2010/main" val="2057286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ADT priority queue can be implemented using the following ways:</a:t>
            </a:r>
          </a:p>
          <a:p>
            <a:pPr algn="l">
              <a:buFont typeface="+mj-lt"/>
              <a:buAutoNum type="arabicPeriod"/>
            </a:pPr>
            <a:r>
              <a:rPr lang="en-AU" b="0" i="0" u="none" strike="noStrike" dirty="0">
                <a:solidFill>
                  <a:srgbClr val="374151"/>
                </a:solidFill>
                <a:effectLst/>
                <a:latin typeface="Söhne"/>
              </a:rPr>
              <a:t>Unsorted array: In an unsorted array implementation of priority queue, we add elements to the end of the array and remove the element with the highest priority by performing a linear search through the array to find the highest priority element. The time complexity of inserting an element is O(1) while removing the highest priority element takes O(n) time.</a:t>
            </a:r>
          </a:p>
          <a:p>
            <a:pPr algn="l">
              <a:buFont typeface="+mj-lt"/>
              <a:buAutoNum type="arabicPeriod"/>
            </a:pPr>
            <a:r>
              <a:rPr lang="en-AU" b="0" i="0" u="none" strike="noStrike" dirty="0">
                <a:solidFill>
                  <a:srgbClr val="374151"/>
                </a:solidFill>
                <a:effectLst/>
                <a:latin typeface="Söhne"/>
              </a:rPr>
              <a:t>Sorted array: In a sorted array implementation of priority queue, elements are added to the array in a sorted order. The highest priority element is at the end of the array and can be easily accessed and removed in constant time. The time complexity of inserting an element is O(n) as we need to find the right position to insert the element in a sorted order.</a:t>
            </a:r>
          </a:p>
          <a:p>
            <a:pPr algn="l">
              <a:buFont typeface="+mj-lt"/>
              <a:buAutoNum type="arabicPeriod"/>
            </a:pPr>
            <a:r>
              <a:rPr lang="en-AU" b="0" i="0" u="none" strike="noStrike" dirty="0">
                <a:solidFill>
                  <a:srgbClr val="374151"/>
                </a:solidFill>
                <a:effectLst/>
                <a:latin typeface="Söhne"/>
              </a:rPr>
              <a:t>Binary search tree: In a binary search tree implementation of priority queue, elements are added to the tree based on their priority values. The highest priority element is the root of the tree and can be easily accessed and removed in constant time. The time complexity of inserting an element is O(log n) while removing the highest priority element takes O(log n) time.</a:t>
            </a:r>
          </a:p>
          <a:p>
            <a:pPr algn="l"/>
            <a:r>
              <a:rPr lang="en-AU" b="0" i="0" u="none" strike="noStrike" dirty="0">
                <a:solidFill>
                  <a:srgbClr val="374151"/>
                </a:solidFill>
                <a:effectLst/>
                <a:latin typeface="Söhne"/>
              </a:rPr>
              <a:t>Overall, the binary search tree implementation is the most efficient among the three options as it has a better time complexity for both inserting and removing elements.</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10</a:t>
            </a:fld>
            <a:endParaRPr lang="en-US"/>
          </a:p>
        </p:txBody>
      </p:sp>
    </p:spTree>
    <p:extLst>
      <p:ext uri="{BB962C8B-B14F-4D97-AF65-F5344CB8AC3E}">
        <p14:creationId xmlns:p14="http://schemas.microsoft.com/office/powerpoint/2010/main" val="3790727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Unsorted array: In an unsorted array implementation of priority queue, we add elements to the end of the array and remove the element with the highest priority by performing a linear search through the array to find the highest priority element. The time complexity of inserting an element is O(1) while removing the highest priority element takes O(n) time.</a:t>
            </a:r>
          </a:p>
        </p:txBody>
      </p:sp>
      <p:sp>
        <p:nvSpPr>
          <p:cNvPr id="4" name="Slide Number Placeholder 3"/>
          <p:cNvSpPr>
            <a:spLocks noGrp="1"/>
          </p:cNvSpPr>
          <p:nvPr>
            <p:ph type="sldNum" sz="quarter" idx="5"/>
          </p:nvPr>
        </p:nvSpPr>
        <p:spPr/>
        <p:txBody>
          <a:bodyPr/>
          <a:lstStyle/>
          <a:p>
            <a:fld id="{EB435255-6890-E941-897F-F14FE0A00664}" type="slidenum">
              <a:rPr lang="en-US" smtClean="0"/>
              <a:t>11</a:t>
            </a:fld>
            <a:endParaRPr lang="en-US"/>
          </a:p>
        </p:txBody>
      </p:sp>
    </p:spTree>
    <p:extLst>
      <p:ext uri="{BB962C8B-B14F-4D97-AF65-F5344CB8AC3E}">
        <p14:creationId xmlns:p14="http://schemas.microsoft.com/office/powerpoint/2010/main" val="819870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27A-1EC1-3C9C-67CA-7C7671A4A1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561242A-F1F6-22A4-6214-ADE670117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205DE4-7F89-F3DE-2A96-A715169D0C0F}"/>
              </a:ext>
            </a:extLst>
          </p:cNvPr>
          <p:cNvSpPr>
            <a:spLocks noGrp="1"/>
          </p:cNvSpPr>
          <p:nvPr>
            <p:ph type="dt" sz="half" idx="10"/>
          </p:nvPr>
        </p:nvSpPr>
        <p:spPr/>
        <p:txBody>
          <a:bodyPr/>
          <a:lstStyle/>
          <a:p>
            <a:fld id="{64F78B4D-07D2-EE44-97CA-39515812F8F1}" type="datetimeFigureOut">
              <a:rPr lang="en-US" smtClean="0"/>
              <a:t>3/14/24</a:t>
            </a:fld>
            <a:endParaRPr lang="en-US"/>
          </a:p>
        </p:txBody>
      </p:sp>
      <p:sp>
        <p:nvSpPr>
          <p:cNvPr id="5" name="Footer Placeholder 4">
            <a:extLst>
              <a:ext uri="{FF2B5EF4-FFF2-40B4-BE49-F238E27FC236}">
                <a16:creationId xmlns:a16="http://schemas.microsoft.com/office/drawing/2014/main" id="{AE1FC50E-2B83-2051-4853-D663B7CE3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CA201-894D-6E34-16AF-A8584427E768}"/>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18358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86D7-AFA0-3DF4-2206-E61FF9380B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5901394-6BDC-6588-964B-DEB733548D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C66E63-37E7-3277-97AF-1AF5C8DA5FC4}"/>
              </a:ext>
            </a:extLst>
          </p:cNvPr>
          <p:cNvSpPr>
            <a:spLocks noGrp="1"/>
          </p:cNvSpPr>
          <p:nvPr>
            <p:ph type="dt" sz="half" idx="10"/>
          </p:nvPr>
        </p:nvSpPr>
        <p:spPr/>
        <p:txBody>
          <a:bodyPr/>
          <a:lstStyle/>
          <a:p>
            <a:fld id="{64F78B4D-07D2-EE44-97CA-39515812F8F1}" type="datetimeFigureOut">
              <a:rPr lang="en-US" smtClean="0"/>
              <a:t>3/14/24</a:t>
            </a:fld>
            <a:endParaRPr lang="en-US"/>
          </a:p>
        </p:txBody>
      </p:sp>
      <p:sp>
        <p:nvSpPr>
          <p:cNvPr id="5" name="Footer Placeholder 4">
            <a:extLst>
              <a:ext uri="{FF2B5EF4-FFF2-40B4-BE49-F238E27FC236}">
                <a16:creationId xmlns:a16="http://schemas.microsoft.com/office/drawing/2014/main" id="{22723C9E-3C04-C1A4-78F9-4516C6DDC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62301-9800-EAB0-0821-993E8970E79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82638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AEA60-2B5B-086A-8E57-A22911A29EB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6D9FFF-4C28-B6DB-1CBE-AA9E0AEFB5A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CE591D-A3AE-7FBD-F8B0-5D39ADC0784A}"/>
              </a:ext>
            </a:extLst>
          </p:cNvPr>
          <p:cNvSpPr>
            <a:spLocks noGrp="1"/>
          </p:cNvSpPr>
          <p:nvPr>
            <p:ph type="dt" sz="half" idx="10"/>
          </p:nvPr>
        </p:nvSpPr>
        <p:spPr/>
        <p:txBody>
          <a:bodyPr/>
          <a:lstStyle/>
          <a:p>
            <a:fld id="{64F78B4D-07D2-EE44-97CA-39515812F8F1}" type="datetimeFigureOut">
              <a:rPr lang="en-US" smtClean="0"/>
              <a:t>3/14/24</a:t>
            </a:fld>
            <a:endParaRPr lang="en-US"/>
          </a:p>
        </p:txBody>
      </p:sp>
      <p:sp>
        <p:nvSpPr>
          <p:cNvPr id="5" name="Footer Placeholder 4">
            <a:extLst>
              <a:ext uri="{FF2B5EF4-FFF2-40B4-BE49-F238E27FC236}">
                <a16:creationId xmlns:a16="http://schemas.microsoft.com/office/drawing/2014/main" id="{D7C82FDA-27AA-A22C-86B6-DE33BDA57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D1D43-945E-5C54-EBBE-440F4A43480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26183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207F-5DD4-F52D-2403-91934518D7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54F0BE-AC61-4DC2-41D7-C4098E3FCF6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47C10C-35B7-8F73-66EA-8C0F5E7D22D3}"/>
              </a:ext>
            </a:extLst>
          </p:cNvPr>
          <p:cNvSpPr>
            <a:spLocks noGrp="1"/>
          </p:cNvSpPr>
          <p:nvPr>
            <p:ph type="dt" sz="half" idx="10"/>
          </p:nvPr>
        </p:nvSpPr>
        <p:spPr/>
        <p:txBody>
          <a:bodyPr/>
          <a:lstStyle/>
          <a:p>
            <a:fld id="{64F78B4D-07D2-EE44-97CA-39515812F8F1}" type="datetimeFigureOut">
              <a:rPr lang="en-US" smtClean="0"/>
              <a:t>3/14/24</a:t>
            </a:fld>
            <a:endParaRPr lang="en-US"/>
          </a:p>
        </p:txBody>
      </p:sp>
      <p:sp>
        <p:nvSpPr>
          <p:cNvPr id="5" name="Footer Placeholder 4">
            <a:extLst>
              <a:ext uri="{FF2B5EF4-FFF2-40B4-BE49-F238E27FC236}">
                <a16:creationId xmlns:a16="http://schemas.microsoft.com/office/drawing/2014/main" id="{2616605F-0325-2697-A73C-56E8210B1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CCAD1-8AC5-EBF5-FCCC-05602DA7A737}"/>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24735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7856-4087-5848-FFBC-FA1650B38A5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6E18CF-50AA-1994-0808-0C4620645B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35371C-7241-C513-F405-6804D1CD3A57}"/>
              </a:ext>
            </a:extLst>
          </p:cNvPr>
          <p:cNvSpPr>
            <a:spLocks noGrp="1"/>
          </p:cNvSpPr>
          <p:nvPr>
            <p:ph type="dt" sz="half" idx="10"/>
          </p:nvPr>
        </p:nvSpPr>
        <p:spPr/>
        <p:txBody>
          <a:bodyPr/>
          <a:lstStyle/>
          <a:p>
            <a:fld id="{64F78B4D-07D2-EE44-97CA-39515812F8F1}" type="datetimeFigureOut">
              <a:rPr lang="en-US" smtClean="0"/>
              <a:t>3/14/24</a:t>
            </a:fld>
            <a:endParaRPr lang="en-US"/>
          </a:p>
        </p:txBody>
      </p:sp>
      <p:sp>
        <p:nvSpPr>
          <p:cNvPr id="5" name="Footer Placeholder 4">
            <a:extLst>
              <a:ext uri="{FF2B5EF4-FFF2-40B4-BE49-F238E27FC236}">
                <a16:creationId xmlns:a16="http://schemas.microsoft.com/office/drawing/2014/main" id="{7FD76EFB-B1F1-0AA4-196D-BA7E02E38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694D7-614F-EB7A-5E9A-79CFE823478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85009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BBA7-076F-5465-A451-85D56938562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BB73DC-2066-135C-8A13-F53E8679D1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5FF446-CDBD-2F7C-7C92-0B3C57C58D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B7EFA2-B961-89AC-03C1-456F73941AFF}"/>
              </a:ext>
            </a:extLst>
          </p:cNvPr>
          <p:cNvSpPr>
            <a:spLocks noGrp="1"/>
          </p:cNvSpPr>
          <p:nvPr>
            <p:ph type="dt" sz="half" idx="10"/>
          </p:nvPr>
        </p:nvSpPr>
        <p:spPr/>
        <p:txBody>
          <a:bodyPr/>
          <a:lstStyle/>
          <a:p>
            <a:fld id="{64F78B4D-07D2-EE44-97CA-39515812F8F1}" type="datetimeFigureOut">
              <a:rPr lang="en-US" smtClean="0"/>
              <a:t>3/14/24</a:t>
            </a:fld>
            <a:endParaRPr lang="en-US"/>
          </a:p>
        </p:txBody>
      </p:sp>
      <p:sp>
        <p:nvSpPr>
          <p:cNvPr id="6" name="Footer Placeholder 5">
            <a:extLst>
              <a:ext uri="{FF2B5EF4-FFF2-40B4-BE49-F238E27FC236}">
                <a16:creationId xmlns:a16="http://schemas.microsoft.com/office/drawing/2014/main" id="{CC73A81F-CBBF-64AC-09BE-EB28E2B31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6D200-C5BE-0985-6478-ED70697CCA41}"/>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67981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FAC0-A1FE-AB3A-E3C7-A240EC33AB5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CA93B1-AF65-92A1-3217-5CC2CDEFE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068DF7-7AB0-63FC-0A3C-C87D9C8111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0F9938-9E97-AAE4-8D2F-6A5E79F38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285B2C-9098-7923-EFB5-135B929673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4D6801-E4A1-353B-166C-1CA9B7DB8085}"/>
              </a:ext>
            </a:extLst>
          </p:cNvPr>
          <p:cNvSpPr>
            <a:spLocks noGrp="1"/>
          </p:cNvSpPr>
          <p:nvPr>
            <p:ph type="dt" sz="half" idx="10"/>
          </p:nvPr>
        </p:nvSpPr>
        <p:spPr/>
        <p:txBody>
          <a:bodyPr/>
          <a:lstStyle/>
          <a:p>
            <a:fld id="{64F78B4D-07D2-EE44-97CA-39515812F8F1}" type="datetimeFigureOut">
              <a:rPr lang="en-US" smtClean="0"/>
              <a:t>3/14/24</a:t>
            </a:fld>
            <a:endParaRPr lang="en-US"/>
          </a:p>
        </p:txBody>
      </p:sp>
      <p:sp>
        <p:nvSpPr>
          <p:cNvPr id="8" name="Footer Placeholder 7">
            <a:extLst>
              <a:ext uri="{FF2B5EF4-FFF2-40B4-BE49-F238E27FC236}">
                <a16:creationId xmlns:a16="http://schemas.microsoft.com/office/drawing/2014/main" id="{E51DE47C-26EF-B548-C566-722D94A006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6F9B2D-BB73-33B1-F4EA-A72C27B620D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63181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74B7-5C3E-712A-E2B1-E1871050BD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5D9109C-CAD1-37EB-BE5D-0F9FE115F3C3}"/>
              </a:ext>
            </a:extLst>
          </p:cNvPr>
          <p:cNvSpPr>
            <a:spLocks noGrp="1"/>
          </p:cNvSpPr>
          <p:nvPr>
            <p:ph type="dt" sz="half" idx="10"/>
          </p:nvPr>
        </p:nvSpPr>
        <p:spPr/>
        <p:txBody>
          <a:bodyPr/>
          <a:lstStyle/>
          <a:p>
            <a:fld id="{64F78B4D-07D2-EE44-97CA-39515812F8F1}" type="datetimeFigureOut">
              <a:rPr lang="en-US" smtClean="0"/>
              <a:t>3/14/24</a:t>
            </a:fld>
            <a:endParaRPr lang="en-US"/>
          </a:p>
        </p:txBody>
      </p:sp>
      <p:sp>
        <p:nvSpPr>
          <p:cNvPr id="4" name="Footer Placeholder 3">
            <a:extLst>
              <a:ext uri="{FF2B5EF4-FFF2-40B4-BE49-F238E27FC236}">
                <a16:creationId xmlns:a16="http://schemas.microsoft.com/office/drawing/2014/main" id="{F5AF500B-B049-AE52-BBA4-1D13A27F1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10931-1F0D-ED67-2693-8B097DB327C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20330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071D6-B5AF-D740-4E51-F9B7EBA3363C}"/>
              </a:ext>
            </a:extLst>
          </p:cNvPr>
          <p:cNvSpPr>
            <a:spLocks noGrp="1"/>
          </p:cNvSpPr>
          <p:nvPr>
            <p:ph type="dt" sz="half" idx="10"/>
          </p:nvPr>
        </p:nvSpPr>
        <p:spPr/>
        <p:txBody>
          <a:bodyPr/>
          <a:lstStyle/>
          <a:p>
            <a:fld id="{64F78B4D-07D2-EE44-97CA-39515812F8F1}" type="datetimeFigureOut">
              <a:rPr lang="en-US" smtClean="0"/>
              <a:t>3/14/24</a:t>
            </a:fld>
            <a:endParaRPr lang="en-US"/>
          </a:p>
        </p:txBody>
      </p:sp>
      <p:sp>
        <p:nvSpPr>
          <p:cNvPr id="3" name="Footer Placeholder 2">
            <a:extLst>
              <a:ext uri="{FF2B5EF4-FFF2-40B4-BE49-F238E27FC236}">
                <a16:creationId xmlns:a16="http://schemas.microsoft.com/office/drawing/2014/main" id="{B095DFBB-BD3F-6F3A-0634-50E625849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D06613-B756-B27D-FE73-29B762DB8210}"/>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35112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5D2B-D3BE-3D7C-6AD7-D773C85DB1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640A2B8-27C6-16E1-EEF3-E4E48499C6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E18FDF-DF3D-CBBC-1575-1D73484B5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10EDEC-FABD-5D4B-7881-AD19317C4568}"/>
              </a:ext>
            </a:extLst>
          </p:cNvPr>
          <p:cNvSpPr>
            <a:spLocks noGrp="1"/>
          </p:cNvSpPr>
          <p:nvPr>
            <p:ph type="dt" sz="half" idx="10"/>
          </p:nvPr>
        </p:nvSpPr>
        <p:spPr/>
        <p:txBody>
          <a:bodyPr/>
          <a:lstStyle/>
          <a:p>
            <a:fld id="{64F78B4D-07D2-EE44-97CA-39515812F8F1}" type="datetimeFigureOut">
              <a:rPr lang="en-US" smtClean="0"/>
              <a:t>3/14/24</a:t>
            </a:fld>
            <a:endParaRPr lang="en-US"/>
          </a:p>
        </p:txBody>
      </p:sp>
      <p:sp>
        <p:nvSpPr>
          <p:cNvPr id="6" name="Footer Placeholder 5">
            <a:extLst>
              <a:ext uri="{FF2B5EF4-FFF2-40B4-BE49-F238E27FC236}">
                <a16:creationId xmlns:a16="http://schemas.microsoft.com/office/drawing/2014/main" id="{72200631-F292-721E-C272-3C1A4E254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2F324-AA28-57FA-103D-2F8724929A69}"/>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26890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FAF0-61F8-5A63-21EC-EBBDB8135A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9A64452-6457-9A40-208F-D8D60FA2F3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0B495-592B-6188-B231-7C393F419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4E2854-AAC8-062E-06BC-E001EC148EA3}"/>
              </a:ext>
            </a:extLst>
          </p:cNvPr>
          <p:cNvSpPr>
            <a:spLocks noGrp="1"/>
          </p:cNvSpPr>
          <p:nvPr>
            <p:ph type="dt" sz="half" idx="10"/>
          </p:nvPr>
        </p:nvSpPr>
        <p:spPr/>
        <p:txBody>
          <a:bodyPr/>
          <a:lstStyle/>
          <a:p>
            <a:fld id="{64F78B4D-07D2-EE44-97CA-39515812F8F1}" type="datetimeFigureOut">
              <a:rPr lang="en-US" smtClean="0"/>
              <a:t>3/14/24</a:t>
            </a:fld>
            <a:endParaRPr lang="en-US"/>
          </a:p>
        </p:txBody>
      </p:sp>
      <p:sp>
        <p:nvSpPr>
          <p:cNvPr id="6" name="Footer Placeholder 5">
            <a:extLst>
              <a:ext uri="{FF2B5EF4-FFF2-40B4-BE49-F238E27FC236}">
                <a16:creationId xmlns:a16="http://schemas.microsoft.com/office/drawing/2014/main" id="{A4D2FD51-3186-49EC-86D1-85BBB7C7C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62A70-CA3A-C5E2-C0B9-08A358EF868C}"/>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6950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DD654-4C38-3FF5-18CF-A278B879ADBB}"/>
              </a:ext>
            </a:extLst>
          </p:cNvPr>
          <p:cNvSpPr>
            <a:spLocks noGrp="1"/>
          </p:cNvSpPr>
          <p:nvPr>
            <p:ph type="title"/>
          </p:nvPr>
        </p:nvSpPr>
        <p:spPr>
          <a:xfrm>
            <a:off x="838200" y="1825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A2F63-0D2A-5687-14E3-8B1EF4C0B972}"/>
              </a:ext>
            </a:extLst>
          </p:cNvPr>
          <p:cNvSpPr>
            <a:spLocks noGrp="1"/>
          </p:cNvSpPr>
          <p:nvPr>
            <p:ph type="body" idx="1"/>
          </p:nvPr>
        </p:nvSpPr>
        <p:spPr>
          <a:xfrm>
            <a:off x="838200" y="1473200"/>
            <a:ext cx="10515600" cy="47037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79BE90-9FDF-218A-3848-ACE3E5C9E3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64F78B4D-07D2-EE44-97CA-39515812F8F1}" type="datetimeFigureOut">
              <a:rPr lang="en-US" smtClean="0"/>
              <a:pPr/>
              <a:t>3/14/24</a:t>
            </a:fld>
            <a:endParaRPr lang="en-US"/>
          </a:p>
        </p:txBody>
      </p:sp>
      <p:sp>
        <p:nvSpPr>
          <p:cNvPr id="5" name="Footer Placeholder 4">
            <a:extLst>
              <a:ext uri="{FF2B5EF4-FFF2-40B4-BE49-F238E27FC236}">
                <a16:creationId xmlns:a16="http://schemas.microsoft.com/office/drawing/2014/main" id="{78E281A5-B1B5-41C9-D3F4-EC056AA68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5CB1924E-3A2C-95C4-89C1-012087A3B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EFA5E09-5652-034E-A7E0-761DD899195F}" type="slidenum">
              <a:rPr lang="en-US" smtClean="0"/>
              <a:pPr/>
              <a:t>‹#›</a:t>
            </a:fld>
            <a:endParaRPr lang="en-US"/>
          </a:p>
        </p:txBody>
      </p:sp>
    </p:spTree>
    <p:extLst>
      <p:ext uri="{BB962C8B-B14F-4D97-AF65-F5344CB8AC3E}">
        <p14:creationId xmlns:p14="http://schemas.microsoft.com/office/powerpoint/2010/main" val="367916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4DE5-C3D7-3866-105C-9B53FD45A0D3}"/>
              </a:ext>
            </a:extLst>
          </p:cNvPr>
          <p:cNvSpPr>
            <a:spLocks noGrp="1"/>
          </p:cNvSpPr>
          <p:nvPr>
            <p:ph type="ctrTitle"/>
          </p:nvPr>
        </p:nvSpPr>
        <p:spPr/>
        <p:txBody>
          <a:bodyPr/>
          <a:lstStyle/>
          <a:p>
            <a:r>
              <a:rPr lang="en-US" dirty="0"/>
              <a:t>Computing Algorithms – 2801ICT</a:t>
            </a:r>
          </a:p>
        </p:txBody>
      </p:sp>
      <p:sp>
        <p:nvSpPr>
          <p:cNvPr id="3" name="Subtitle 2">
            <a:extLst>
              <a:ext uri="{FF2B5EF4-FFF2-40B4-BE49-F238E27FC236}">
                <a16:creationId xmlns:a16="http://schemas.microsoft.com/office/drawing/2014/main" id="{BEE8AE77-FB7D-37D1-BA68-387F4D55ED31}"/>
              </a:ext>
            </a:extLst>
          </p:cNvPr>
          <p:cNvSpPr>
            <a:spLocks noGrp="1"/>
          </p:cNvSpPr>
          <p:nvPr>
            <p:ph type="subTitle" idx="1"/>
          </p:nvPr>
        </p:nvSpPr>
        <p:spPr/>
        <p:txBody>
          <a:bodyPr>
            <a:normAutofit/>
          </a:bodyPr>
          <a:lstStyle/>
          <a:p>
            <a:r>
              <a:rPr lang="en-US" sz="3200" dirty="0"/>
              <a:t>Workshop 2 – Data Structure</a:t>
            </a:r>
          </a:p>
        </p:txBody>
      </p:sp>
    </p:spTree>
    <p:extLst>
      <p:ext uri="{BB962C8B-B14F-4D97-AF65-F5344CB8AC3E}">
        <p14:creationId xmlns:p14="http://schemas.microsoft.com/office/powerpoint/2010/main" val="263373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003A-1C5E-9E6C-5253-7FFF5D640774}"/>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6ACD9B8E-E7F2-3CB0-C46E-7A00428E23AF}"/>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Indicate how the ADT priority queue can be implemented as </a:t>
            </a:r>
          </a:p>
          <a:p>
            <a:r>
              <a:rPr lang="en-US" dirty="0"/>
              <a:t>An (unsorted) array</a:t>
            </a:r>
          </a:p>
          <a:p>
            <a:r>
              <a:rPr lang="en-US" dirty="0"/>
              <a:t>A sorted array</a:t>
            </a:r>
          </a:p>
          <a:p>
            <a:r>
              <a:rPr lang="en-US" dirty="0"/>
              <a:t>A binary search tree</a:t>
            </a:r>
          </a:p>
        </p:txBody>
      </p:sp>
    </p:spTree>
    <p:extLst>
      <p:ext uri="{BB962C8B-B14F-4D97-AF65-F5344CB8AC3E}">
        <p14:creationId xmlns:p14="http://schemas.microsoft.com/office/powerpoint/2010/main" val="1155903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003A-1C5E-9E6C-5253-7FFF5D640774}"/>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6ACD9B8E-E7F2-3CB0-C46E-7A00428E23AF}"/>
              </a:ext>
            </a:extLst>
          </p:cNvPr>
          <p:cNvSpPr>
            <a:spLocks noGrp="1"/>
          </p:cNvSpPr>
          <p:nvPr>
            <p:ph idx="1"/>
          </p:nvPr>
        </p:nvSpPr>
        <p:spPr/>
        <p:txBody>
          <a:bodyPr/>
          <a:lstStyle/>
          <a:p>
            <a:pPr marL="0" indent="0">
              <a:buNone/>
            </a:pPr>
            <a:r>
              <a:rPr lang="en-US" b="1" dirty="0"/>
              <a:t>An (unsorted) array</a:t>
            </a:r>
          </a:p>
          <a:p>
            <a:r>
              <a:rPr lang="en-US" dirty="0"/>
              <a:t>Add elements to the end of the array</a:t>
            </a:r>
          </a:p>
          <a:p>
            <a:r>
              <a:rPr lang="en-US" dirty="0"/>
              <a:t>Remove the element with the highest priority by performing a linear search through the array to find the highest priority element</a:t>
            </a:r>
          </a:p>
          <a:p>
            <a:pPr>
              <a:buFontTx/>
              <a:buChar char="-"/>
            </a:pPr>
            <a:endParaRPr lang="en-US" dirty="0"/>
          </a:p>
        </p:txBody>
      </p:sp>
      <p:graphicFrame>
        <p:nvGraphicFramePr>
          <p:cNvPr id="4" name="Table 4">
            <a:extLst>
              <a:ext uri="{FF2B5EF4-FFF2-40B4-BE49-F238E27FC236}">
                <a16:creationId xmlns:a16="http://schemas.microsoft.com/office/drawing/2014/main" id="{19246D5C-96C9-8DE6-0538-8E563B9390F0}"/>
              </a:ext>
            </a:extLst>
          </p:cNvPr>
          <p:cNvGraphicFramePr>
            <a:graphicFrameLocks noGrp="1"/>
          </p:cNvGraphicFramePr>
          <p:nvPr>
            <p:extLst>
              <p:ext uri="{D42A27DB-BD31-4B8C-83A1-F6EECF244321}">
                <p14:modId xmlns:p14="http://schemas.microsoft.com/office/powerpoint/2010/main" val="567503300"/>
              </p:ext>
            </p:extLst>
          </p:nvPr>
        </p:nvGraphicFramePr>
        <p:xfrm>
          <a:off x="2898273" y="3841923"/>
          <a:ext cx="3919620"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gridCol w="979905">
                  <a:extLst>
                    <a:ext uri="{9D8B030D-6E8A-4147-A177-3AD203B41FA5}">
                      <a16:colId xmlns:a16="http://schemas.microsoft.com/office/drawing/2014/main" val="2393806926"/>
                    </a:ext>
                  </a:extLst>
                </a:gridCol>
                <a:gridCol w="979905">
                  <a:extLst>
                    <a:ext uri="{9D8B030D-6E8A-4147-A177-3AD203B41FA5}">
                      <a16:colId xmlns:a16="http://schemas.microsoft.com/office/drawing/2014/main" val="1862364503"/>
                    </a:ext>
                  </a:extLst>
                </a:gridCol>
                <a:gridCol w="979905">
                  <a:extLst>
                    <a:ext uri="{9D8B030D-6E8A-4147-A177-3AD203B41FA5}">
                      <a16:colId xmlns:a16="http://schemas.microsoft.com/office/drawing/2014/main" val="2432734208"/>
                    </a:ext>
                  </a:extLst>
                </a:gridCol>
              </a:tblGrid>
              <a:tr h="932671">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-6</a:t>
                      </a:r>
                    </a:p>
                  </a:txBody>
                  <a:tcPr anchor="ctr"/>
                </a:tc>
                <a:extLst>
                  <a:ext uri="{0D108BD9-81ED-4DB2-BD59-A6C34878D82A}">
                    <a16:rowId xmlns:a16="http://schemas.microsoft.com/office/drawing/2014/main" val="835827242"/>
                  </a:ext>
                </a:extLst>
              </a:tr>
            </a:tbl>
          </a:graphicData>
        </a:graphic>
      </p:graphicFrame>
      <p:graphicFrame>
        <p:nvGraphicFramePr>
          <p:cNvPr id="5" name="Table 4">
            <a:extLst>
              <a:ext uri="{FF2B5EF4-FFF2-40B4-BE49-F238E27FC236}">
                <a16:creationId xmlns:a16="http://schemas.microsoft.com/office/drawing/2014/main" id="{2D318B1A-FDD8-196F-477E-3A69E2D694AA}"/>
              </a:ext>
            </a:extLst>
          </p:cNvPr>
          <p:cNvGraphicFramePr>
            <a:graphicFrameLocks noGrp="1"/>
          </p:cNvGraphicFramePr>
          <p:nvPr>
            <p:extLst>
              <p:ext uri="{D42A27DB-BD31-4B8C-83A1-F6EECF244321}">
                <p14:modId xmlns:p14="http://schemas.microsoft.com/office/powerpoint/2010/main" val="1436522697"/>
              </p:ext>
            </p:extLst>
          </p:nvPr>
        </p:nvGraphicFramePr>
        <p:xfrm>
          <a:off x="8858584" y="3841922"/>
          <a:ext cx="979905"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tblGrid>
              <a:tr h="932671">
                <a:tc>
                  <a:txBody>
                    <a:bodyPr/>
                    <a:lstStyle/>
                    <a:p>
                      <a:pPr algn="ctr"/>
                      <a:r>
                        <a:rPr lang="en-US" dirty="0"/>
                        <a:t>20</a:t>
                      </a:r>
                    </a:p>
                  </a:txBody>
                  <a:tcPr anchor="ctr"/>
                </a:tc>
                <a:extLst>
                  <a:ext uri="{0D108BD9-81ED-4DB2-BD59-A6C34878D82A}">
                    <a16:rowId xmlns:a16="http://schemas.microsoft.com/office/drawing/2014/main" val="835827242"/>
                  </a:ext>
                </a:extLst>
              </a:tr>
            </a:tbl>
          </a:graphicData>
        </a:graphic>
      </p:graphicFrame>
      <p:sp>
        <p:nvSpPr>
          <p:cNvPr id="6" name="TextBox 5">
            <a:extLst>
              <a:ext uri="{FF2B5EF4-FFF2-40B4-BE49-F238E27FC236}">
                <a16:creationId xmlns:a16="http://schemas.microsoft.com/office/drawing/2014/main" id="{A01B72C7-23C0-383D-EC68-105CC346F3AD}"/>
              </a:ext>
            </a:extLst>
          </p:cNvPr>
          <p:cNvSpPr txBox="1"/>
          <p:nvPr/>
        </p:nvSpPr>
        <p:spPr>
          <a:xfrm>
            <a:off x="1302752" y="4077424"/>
            <a:ext cx="987771"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Queue</a:t>
            </a:r>
          </a:p>
        </p:txBody>
      </p:sp>
      <p:graphicFrame>
        <p:nvGraphicFramePr>
          <p:cNvPr id="7" name="Table 4">
            <a:extLst>
              <a:ext uri="{FF2B5EF4-FFF2-40B4-BE49-F238E27FC236}">
                <a16:creationId xmlns:a16="http://schemas.microsoft.com/office/drawing/2014/main" id="{EE151FE7-9885-CEB8-BB0A-85A3690472BD}"/>
              </a:ext>
            </a:extLst>
          </p:cNvPr>
          <p:cNvGraphicFramePr>
            <a:graphicFrameLocks noGrp="1"/>
          </p:cNvGraphicFramePr>
          <p:nvPr>
            <p:extLst>
              <p:ext uri="{D42A27DB-BD31-4B8C-83A1-F6EECF244321}">
                <p14:modId xmlns:p14="http://schemas.microsoft.com/office/powerpoint/2010/main" val="1043151572"/>
              </p:ext>
            </p:extLst>
          </p:nvPr>
        </p:nvGraphicFramePr>
        <p:xfrm>
          <a:off x="2898273" y="5079692"/>
          <a:ext cx="3919620"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gridCol w="979905">
                  <a:extLst>
                    <a:ext uri="{9D8B030D-6E8A-4147-A177-3AD203B41FA5}">
                      <a16:colId xmlns:a16="http://schemas.microsoft.com/office/drawing/2014/main" val="2393806926"/>
                    </a:ext>
                  </a:extLst>
                </a:gridCol>
                <a:gridCol w="979905">
                  <a:extLst>
                    <a:ext uri="{9D8B030D-6E8A-4147-A177-3AD203B41FA5}">
                      <a16:colId xmlns:a16="http://schemas.microsoft.com/office/drawing/2014/main" val="1862364503"/>
                    </a:ext>
                  </a:extLst>
                </a:gridCol>
                <a:gridCol w="979905">
                  <a:extLst>
                    <a:ext uri="{9D8B030D-6E8A-4147-A177-3AD203B41FA5}">
                      <a16:colId xmlns:a16="http://schemas.microsoft.com/office/drawing/2014/main" val="2432734208"/>
                    </a:ext>
                  </a:extLst>
                </a:gridCol>
              </a:tblGrid>
              <a:tr h="932671">
                <a:tc>
                  <a:txBody>
                    <a:bodyPr/>
                    <a:lstStyle/>
                    <a:p>
                      <a:pPr algn="ctr"/>
                      <a:r>
                        <a:rPr lang="en-US" dirty="0"/>
                        <a:t>1</a:t>
                      </a:r>
                    </a:p>
                  </a:txBody>
                  <a:tcPr anchor="ctr"/>
                </a:tc>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2</a:t>
                      </a:r>
                    </a:p>
                  </a:txBody>
                  <a:tcPr anchor="ctr"/>
                </a:tc>
                <a:extLst>
                  <a:ext uri="{0D108BD9-81ED-4DB2-BD59-A6C34878D82A}">
                    <a16:rowId xmlns:a16="http://schemas.microsoft.com/office/drawing/2014/main" val="835827242"/>
                  </a:ext>
                </a:extLst>
              </a:tr>
            </a:tbl>
          </a:graphicData>
        </a:graphic>
      </p:graphicFrame>
      <p:sp>
        <p:nvSpPr>
          <p:cNvPr id="8" name="TextBox 7">
            <a:extLst>
              <a:ext uri="{FF2B5EF4-FFF2-40B4-BE49-F238E27FC236}">
                <a16:creationId xmlns:a16="http://schemas.microsoft.com/office/drawing/2014/main" id="{6CBD665B-AEEA-6AD0-EBC3-9E9D9A37102D}"/>
              </a:ext>
            </a:extLst>
          </p:cNvPr>
          <p:cNvSpPr txBox="1"/>
          <p:nvPr/>
        </p:nvSpPr>
        <p:spPr>
          <a:xfrm>
            <a:off x="1234624" y="5308398"/>
            <a:ext cx="112402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Priority</a:t>
            </a:r>
          </a:p>
        </p:txBody>
      </p:sp>
      <p:sp>
        <p:nvSpPr>
          <p:cNvPr id="9" name="Rectangle 8">
            <a:extLst>
              <a:ext uri="{FF2B5EF4-FFF2-40B4-BE49-F238E27FC236}">
                <a16:creationId xmlns:a16="http://schemas.microsoft.com/office/drawing/2014/main" id="{F3FF696E-551D-095B-3CC6-5E773932EDB6}"/>
              </a:ext>
            </a:extLst>
          </p:cNvPr>
          <p:cNvSpPr/>
          <p:nvPr/>
        </p:nvSpPr>
        <p:spPr>
          <a:xfrm>
            <a:off x="4860757" y="3674393"/>
            <a:ext cx="978569" cy="250256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544B7400-A5C6-6929-D640-D96618CB56BF}"/>
              </a:ext>
            </a:extLst>
          </p:cNvPr>
          <p:cNvCxnSpPr>
            <a:cxnSpLocks/>
            <a:stCxn id="5" idx="1"/>
            <a:endCxn id="4" idx="3"/>
          </p:cNvCxnSpPr>
          <p:nvPr/>
        </p:nvCxnSpPr>
        <p:spPr>
          <a:xfrm flipH="1">
            <a:off x="6817893" y="4308257"/>
            <a:ext cx="204069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13A2EAA-8B0A-3EB3-6764-6606D09B83C5}"/>
              </a:ext>
            </a:extLst>
          </p:cNvPr>
          <p:cNvSpPr txBox="1"/>
          <p:nvPr/>
        </p:nvSpPr>
        <p:spPr>
          <a:xfrm>
            <a:off x="7527655" y="4314879"/>
            <a:ext cx="715260"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Add</a:t>
            </a:r>
          </a:p>
        </p:txBody>
      </p:sp>
      <p:cxnSp>
        <p:nvCxnSpPr>
          <p:cNvPr id="16" name="Elbow Connector 15">
            <a:extLst>
              <a:ext uri="{FF2B5EF4-FFF2-40B4-BE49-F238E27FC236}">
                <a16:creationId xmlns:a16="http://schemas.microsoft.com/office/drawing/2014/main" id="{7AF259D9-A7DA-44E8-7795-E991A9D60511}"/>
              </a:ext>
            </a:extLst>
          </p:cNvPr>
          <p:cNvCxnSpPr>
            <a:cxnSpLocks/>
            <a:stCxn id="9" idx="2"/>
            <a:endCxn id="19" idx="1"/>
          </p:cNvCxnSpPr>
          <p:nvPr/>
        </p:nvCxnSpPr>
        <p:spPr>
          <a:xfrm rot="5400000" flipH="1" flipV="1">
            <a:off x="6873232" y="4022837"/>
            <a:ext cx="630935" cy="3677316"/>
          </a:xfrm>
          <a:prstGeom prst="bentConnector4">
            <a:avLst>
              <a:gd name="adj1" fmla="val -18434"/>
              <a:gd name="adj2" fmla="val 5665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B11FC5C-AF57-0206-0296-A649E74A9208}"/>
              </a:ext>
            </a:extLst>
          </p:cNvPr>
          <p:cNvSpPr txBox="1"/>
          <p:nvPr/>
        </p:nvSpPr>
        <p:spPr>
          <a:xfrm>
            <a:off x="9027358" y="4945862"/>
            <a:ext cx="2525296" cy="1200329"/>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Search and Remove highest priority element</a:t>
            </a:r>
          </a:p>
        </p:txBody>
      </p:sp>
      <p:sp>
        <p:nvSpPr>
          <p:cNvPr id="29" name="TextBox 28">
            <a:extLst>
              <a:ext uri="{FF2B5EF4-FFF2-40B4-BE49-F238E27FC236}">
                <a16:creationId xmlns:a16="http://schemas.microsoft.com/office/drawing/2014/main" id="{EBB77000-3753-A607-9D7C-E11B971BCBBA}"/>
              </a:ext>
            </a:extLst>
          </p:cNvPr>
          <p:cNvSpPr txBox="1"/>
          <p:nvPr/>
        </p:nvSpPr>
        <p:spPr>
          <a:xfrm>
            <a:off x="8734564" y="749078"/>
            <a:ext cx="3110884"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Time complexity:</a:t>
            </a:r>
          </a:p>
          <a:p>
            <a:pPr marL="285750" indent="-285750">
              <a:buFontTx/>
              <a:buChar char="-"/>
            </a:pPr>
            <a:r>
              <a:rPr lang="en-US" sz="2400" dirty="0">
                <a:latin typeface="Times New Roman" panose="02020603050405020304" pitchFamily="18" charset="0"/>
                <a:cs typeface="Times New Roman" panose="02020603050405020304" pitchFamily="18" charset="0"/>
              </a:rPr>
              <a:t>Insert: O(1)</a:t>
            </a:r>
          </a:p>
          <a:p>
            <a:pPr marL="285750" indent="-285750">
              <a:buFontTx/>
              <a:buChar char="-"/>
            </a:pPr>
            <a:r>
              <a:rPr lang="en-US" sz="2400" dirty="0">
                <a:latin typeface="Times New Roman" panose="02020603050405020304" pitchFamily="18" charset="0"/>
                <a:cs typeface="Times New Roman" panose="02020603050405020304" pitchFamily="18" charset="0"/>
              </a:rPr>
              <a:t>Remove: O(n)</a:t>
            </a:r>
          </a:p>
        </p:txBody>
      </p:sp>
    </p:spTree>
    <p:extLst>
      <p:ext uri="{BB962C8B-B14F-4D97-AF65-F5344CB8AC3E}">
        <p14:creationId xmlns:p14="http://schemas.microsoft.com/office/powerpoint/2010/main" val="1424524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003A-1C5E-9E6C-5253-7FFF5D640774}"/>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6ACD9B8E-E7F2-3CB0-C46E-7A00428E23AF}"/>
              </a:ext>
            </a:extLst>
          </p:cNvPr>
          <p:cNvSpPr>
            <a:spLocks noGrp="1"/>
          </p:cNvSpPr>
          <p:nvPr>
            <p:ph idx="1"/>
          </p:nvPr>
        </p:nvSpPr>
        <p:spPr/>
        <p:txBody>
          <a:bodyPr/>
          <a:lstStyle/>
          <a:p>
            <a:pPr marL="0" indent="0">
              <a:buNone/>
            </a:pPr>
            <a:r>
              <a:rPr lang="en-US" b="1" dirty="0"/>
              <a:t>A sorted array</a:t>
            </a:r>
          </a:p>
          <a:p>
            <a:pPr marL="0" indent="0">
              <a:buNone/>
            </a:pPr>
            <a:r>
              <a:rPr lang="en-US" dirty="0"/>
              <a:t>The highest priority element is at the end of the array and can be easily accessed and removed in constant time</a:t>
            </a:r>
          </a:p>
        </p:txBody>
      </p:sp>
      <p:graphicFrame>
        <p:nvGraphicFramePr>
          <p:cNvPr id="4" name="Table 4">
            <a:extLst>
              <a:ext uri="{FF2B5EF4-FFF2-40B4-BE49-F238E27FC236}">
                <a16:creationId xmlns:a16="http://schemas.microsoft.com/office/drawing/2014/main" id="{19246D5C-96C9-8DE6-0538-8E563B9390F0}"/>
              </a:ext>
            </a:extLst>
          </p:cNvPr>
          <p:cNvGraphicFramePr>
            <a:graphicFrameLocks noGrp="1"/>
          </p:cNvGraphicFramePr>
          <p:nvPr>
            <p:extLst>
              <p:ext uri="{D42A27DB-BD31-4B8C-83A1-F6EECF244321}">
                <p14:modId xmlns:p14="http://schemas.microsoft.com/office/powerpoint/2010/main" val="4104012019"/>
              </p:ext>
            </p:extLst>
          </p:nvPr>
        </p:nvGraphicFramePr>
        <p:xfrm>
          <a:off x="2882231" y="3429000"/>
          <a:ext cx="3919620"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gridCol w="979905">
                  <a:extLst>
                    <a:ext uri="{9D8B030D-6E8A-4147-A177-3AD203B41FA5}">
                      <a16:colId xmlns:a16="http://schemas.microsoft.com/office/drawing/2014/main" val="2393806926"/>
                    </a:ext>
                  </a:extLst>
                </a:gridCol>
                <a:gridCol w="979905">
                  <a:extLst>
                    <a:ext uri="{9D8B030D-6E8A-4147-A177-3AD203B41FA5}">
                      <a16:colId xmlns:a16="http://schemas.microsoft.com/office/drawing/2014/main" val="1862364503"/>
                    </a:ext>
                  </a:extLst>
                </a:gridCol>
                <a:gridCol w="979905">
                  <a:extLst>
                    <a:ext uri="{9D8B030D-6E8A-4147-A177-3AD203B41FA5}">
                      <a16:colId xmlns:a16="http://schemas.microsoft.com/office/drawing/2014/main" val="2432734208"/>
                    </a:ext>
                  </a:extLst>
                </a:gridCol>
              </a:tblGrid>
              <a:tr h="932671">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-6</a:t>
                      </a:r>
                    </a:p>
                  </a:txBody>
                  <a:tcPr anchor="ctr"/>
                </a:tc>
                <a:extLst>
                  <a:ext uri="{0D108BD9-81ED-4DB2-BD59-A6C34878D82A}">
                    <a16:rowId xmlns:a16="http://schemas.microsoft.com/office/drawing/2014/main" val="835827242"/>
                  </a:ext>
                </a:extLst>
              </a:tr>
            </a:tbl>
          </a:graphicData>
        </a:graphic>
      </p:graphicFrame>
      <p:graphicFrame>
        <p:nvGraphicFramePr>
          <p:cNvPr id="5" name="Table 4">
            <a:extLst>
              <a:ext uri="{FF2B5EF4-FFF2-40B4-BE49-F238E27FC236}">
                <a16:creationId xmlns:a16="http://schemas.microsoft.com/office/drawing/2014/main" id="{2D318B1A-FDD8-196F-477E-3A69E2D694AA}"/>
              </a:ext>
            </a:extLst>
          </p:cNvPr>
          <p:cNvGraphicFramePr>
            <a:graphicFrameLocks noGrp="1"/>
          </p:cNvGraphicFramePr>
          <p:nvPr>
            <p:extLst>
              <p:ext uri="{D42A27DB-BD31-4B8C-83A1-F6EECF244321}">
                <p14:modId xmlns:p14="http://schemas.microsoft.com/office/powerpoint/2010/main" val="3180886819"/>
              </p:ext>
            </p:extLst>
          </p:nvPr>
        </p:nvGraphicFramePr>
        <p:xfrm>
          <a:off x="8842542" y="3428999"/>
          <a:ext cx="979905"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tblGrid>
              <a:tr h="932671">
                <a:tc>
                  <a:txBody>
                    <a:bodyPr/>
                    <a:lstStyle/>
                    <a:p>
                      <a:pPr algn="ctr"/>
                      <a:r>
                        <a:rPr lang="en-US" dirty="0"/>
                        <a:t>20</a:t>
                      </a:r>
                    </a:p>
                  </a:txBody>
                  <a:tcPr anchor="ctr"/>
                </a:tc>
                <a:extLst>
                  <a:ext uri="{0D108BD9-81ED-4DB2-BD59-A6C34878D82A}">
                    <a16:rowId xmlns:a16="http://schemas.microsoft.com/office/drawing/2014/main" val="835827242"/>
                  </a:ext>
                </a:extLst>
              </a:tr>
            </a:tbl>
          </a:graphicData>
        </a:graphic>
      </p:graphicFrame>
      <p:sp>
        <p:nvSpPr>
          <p:cNvPr id="6" name="TextBox 5">
            <a:extLst>
              <a:ext uri="{FF2B5EF4-FFF2-40B4-BE49-F238E27FC236}">
                <a16:creationId xmlns:a16="http://schemas.microsoft.com/office/drawing/2014/main" id="{A01B72C7-23C0-383D-EC68-105CC346F3AD}"/>
              </a:ext>
            </a:extLst>
          </p:cNvPr>
          <p:cNvSpPr txBox="1"/>
          <p:nvPr/>
        </p:nvSpPr>
        <p:spPr>
          <a:xfrm>
            <a:off x="1286710" y="3664501"/>
            <a:ext cx="987771"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Queue</a:t>
            </a:r>
          </a:p>
        </p:txBody>
      </p:sp>
      <p:graphicFrame>
        <p:nvGraphicFramePr>
          <p:cNvPr id="7" name="Table 4">
            <a:extLst>
              <a:ext uri="{FF2B5EF4-FFF2-40B4-BE49-F238E27FC236}">
                <a16:creationId xmlns:a16="http://schemas.microsoft.com/office/drawing/2014/main" id="{EE151FE7-9885-CEB8-BB0A-85A3690472BD}"/>
              </a:ext>
            </a:extLst>
          </p:cNvPr>
          <p:cNvGraphicFramePr>
            <a:graphicFrameLocks noGrp="1"/>
          </p:cNvGraphicFramePr>
          <p:nvPr>
            <p:extLst>
              <p:ext uri="{D42A27DB-BD31-4B8C-83A1-F6EECF244321}">
                <p14:modId xmlns:p14="http://schemas.microsoft.com/office/powerpoint/2010/main" val="1540399250"/>
              </p:ext>
            </p:extLst>
          </p:nvPr>
        </p:nvGraphicFramePr>
        <p:xfrm>
          <a:off x="2882231" y="4666769"/>
          <a:ext cx="3919620"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gridCol w="979905">
                  <a:extLst>
                    <a:ext uri="{9D8B030D-6E8A-4147-A177-3AD203B41FA5}">
                      <a16:colId xmlns:a16="http://schemas.microsoft.com/office/drawing/2014/main" val="2393806926"/>
                    </a:ext>
                  </a:extLst>
                </a:gridCol>
                <a:gridCol w="979905">
                  <a:extLst>
                    <a:ext uri="{9D8B030D-6E8A-4147-A177-3AD203B41FA5}">
                      <a16:colId xmlns:a16="http://schemas.microsoft.com/office/drawing/2014/main" val="1862364503"/>
                    </a:ext>
                  </a:extLst>
                </a:gridCol>
                <a:gridCol w="979905">
                  <a:extLst>
                    <a:ext uri="{9D8B030D-6E8A-4147-A177-3AD203B41FA5}">
                      <a16:colId xmlns:a16="http://schemas.microsoft.com/office/drawing/2014/main" val="2432734208"/>
                    </a:ext>
                  </a:extLst>
                </a:gridCol>
              </a:tblGrid>
              <a:tr h="932671">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extLst>
                  <a:ext uri="{0D108BD9-81ED-4DB2-BD59-A6C34878D82A}">
                    <a16:rowId xmlns:a16="http://schemas.microsoft.com/office/drawing/2014/main" val="835827242"/>
                  </a:ext>
                </a:extLst>
              </a:tr>
            </a:tbl>
          </a:graphicData>
        </a:graphic>
      </p:graphicFrame>
      <p:sp>
        <p:nvSpPr>
          <p:cNvPr id="8" name="TextBox 7">
            <a:extLst>
              <a:ext uri="{FF2B5EF4-FFF2-40B4-BE49-F238E27FC236}">
                <a16:creationId xmlns:a16="http://schemas.microsoft.com/office/drawing/2014/main" id="{6CBD665B-AEEA-6AD0-EBC3-9E9D9A37102D}"/>
              </a:ext>
            </a:extLst>
          </p:cNvPr>
          <p:cNvSpPr txBox="1"/>
          <p:nvPr/>
        </p:nvSpPr>
        <p:spPr>
          <a:xfrm>
            <a:off x="1218582" y="4895475"/>
            <a:ext cx="112402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Priority</a:t>
            </a:r>
          </a:p>
        </p:txBody>
      </p:sp>
      <p:cxnSp>
        <p:nvCxnSpPr>
          <p:cNvPr id="11" name="Straight Arrow Connector 10">
            <a:extLst>
              <a:ext uri="{FF2B5EF4-FFF2-40B4-BE49-F238E27FC236}">
                <a16:creationId xmlns:a16="http://schemas.microsoft.com/office/drawing/2014/main" id="{544B7400-A5C6-6929-D640-D96618CB56BF}"/>
              </a:ext>
            </a:extLst>
          </p:cNvPr>
          <p:cNvCxnSpPr>
            <a:cxnSpLocks/>
            <a:stCxn id="5" idx="1"/>
            <a:endCxn id="4" idx="3"/>
          </p:cNvCxnSpPr>
          <p:nvPr/>
        </p:nvCxnSpPr>
        <p:spPr>
          <a:xfrm flipH="1">
            <a:off x="6801851" y="3895334"/>
            <a:ext cx="204069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13A2EAA-8B0A-3EB3-6764-6606D09B83C5}"/>
              </a:ext>
            </a:extLst>
          </p:cNvPr>
          <p:cNvSpPr txBox="1"/>
          <p:nvPr/>
        </p:nvSpPr>
        <p:spPr>
          <a:xfrm>
            <a:off x="7511613" y="3901956"/>
            <a:ext cx="715260"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Add</a:t>
            </a:r>
          </a:p>
        </p:txBody>
      </p:sp>
      <p:cxnSp>
        <p:nvCxnSpPr>
          <p:cNvPr id="16" name="Elbow Connector 15">
            <a:extLst>
              <a:ext uri="{FF2B5EF4-FFF2-40B4-BE49-F238E27FC236}">
                <a16:creationId xmlns:a16="http://schemas.microsoft.com/office/drawing/2014/main" id="{7AF259D9-A7DA-44E8-7795-E991A9D60511}"/>
              </a:ext>
            </a:extLst>
          </p:cNvPr>
          <p:cNvCxnSpPr>
            <a:cxnSpLocks/>
            <a:stCxn id="12" idx="2"/>
            <a:endCxn id="19" idx="1"/>
          </p:cNvCxnSpPr>
          <p:nvPr/>
        </p:nvCxnSpPr>
        <p:spPr>
          <a:xfrm rot="5400000" flipH="1" flipV="1">
            <a:off x="7346473" y="4099197"/>
            <a:ext cx="630935" cy="2698749"/>
          </a:xfrm>
          <a:prstGeom prst="bentConnector4">
            <a:avLst>
              <a:gd name="adj1" fmla="val -36232"/>
              <a:gd name="adj2" fmla="val 59065"/>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B11FC5C-AF57-0206-0296-A649E74A9208}"/>
              </a:ext>
            </a:extLst>
          </p:cNvPr>
          <p:cNvSpPr txBox="1"/>
          <p:nvPr/>
        </p:nvSpPr>
        <p:spPr>
          <a:xfrm>
            <a:off x="9011316" y="4532939"/>
            <a:ext cx="2525296" cy="1200329"/>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Remove latest (highest) priority element</a:t>
            </a:r>
          </a:p>
        </p:txBody>
      </p:sp>
      <p:sp>
        <p:nvSpPr>
          <p:cNvPr id="29" name="TextBox 28">
            <a:extLst>
              <a:ext uri="{FF2B5EF4-FFF2-40B4-BE49-F238E27FC236}">
                <a16:creationId xmlns:a16="http://schemas.microsoft.com/office/drawing/2014/main" id="{EBB77000-3753-A607-9D7C-E11B971BCBBA}"/>
              </a:ext>
            </a:extLst>
          </p:cNvPr>
          <p:cNvSpPr txBox="1"/>
          <p:nvPr/>
        </p:nvSpPr>
        <p:spPr>
          <a:xfrm>
            <a:off x="8734564" y="749078"/>
            <a:ext cx="3110884"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Time complexity:</a:t>
            </a:r>
          </a:p>
          <a:p>
            <a:pPr marL="285750" indent="-285750">
              <a:buFontTx/>
              <a:buChar char="-"/>
            </a:pPr>
            <a:r>
              <a:rPr lang="en-US" sz="2400" dirty="0">
                <a:latin typeface="Times New Roman" panose="02020603050405020304" pitchFamily="18" charset="0"/>
                <a:cs typeface="Times New Roman" panose="02020603050405020304" pitchFamily="18" charset="0"/>
              </a:rPr>
              <a:t>Insert: O(1)</a:t>
            </a:r>
          </a:p>
          <a:p>
            <a:pPr marL="285750" indent="-285750">
              <a:buFontTx/>
              <a:buChar char="-"/>
            </a:pPr>
            <a:r>
              <a:rPr lang="en-US" sz="2400" dirty="0">
                <a:latin typeface="Times New Roman" panose="02020603050405020304" pitchFamily="18" charset="0"/>
                <a:cs typeface="Times New Roman" panose="02020603050405020304" pitchFamily="18" charset="0"/>
              </a:rPr>
              <a:t>Remove: O(n)</a:t>
            </a:r>
          </a:p>
        </p:txBody>
      </p:sp>
      <p:sp>
        <p:nvSpPr>
          <p:cNvPr id="12" name="Rectangle 11">
            <a:extLst>
              <a:ext uri="{FF2B5EF4-FFF2-40B4-BE49-F238E27FC236}">
                <a16:creationId xmlns:a16="http://schemas.microsoft.com/office/drawing/2014/main" id="{3CD2ABA9-0564-BDD9-0D97-0D3A909B7851}"/>
              </a:ext>
            </a:extLst>
          </p:cNvPr>
          <p:cNvSpPr/>
          <p:nvPr/>
        </p:nvSpPr>
        <p:spPr>
          <a:xfrm>
            <a:off x="5823282" y="3261470"/>
            <a:ext cx="978569" cy="250256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2261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003A-1C5E-9E6C-5253-7FFF5D640774}"/>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6ACD9B8E-E7F2-3CB0-C46E-7A00428E23AF}"/>
              </a:ext>
            </a:extLst>
          </p:cNvPr>
          <p:cNvSpPr>
            <a:spLocks noGrp="1"/>
          </p:cNvSpPr>
          <p:nvPr>
            <p:ph idx="1"/>
          </p:nvPr>
        </p:nvSpPr>
        <p:spPr/>
        <p:txBody>
          <a:bodyPr/>
          <a:lstStyle/>
          <a:p>
            <a:pPr marL="0" indent="0">
              <a:buNone/>
            </a:pPr>
            <a:r>
              <a:rPr lang="en-US" b="1" dirty="0"/>
              <a:t>A binary search tree</a:t>
            </a:r>
          </a:p>
          <a:p>
            <a:r>
              <a:rPr lang="en-US" dirty="0"/>
              <a:t>To add an element to the priority queue, traverse the tree starting from the root node, and find the appropriate place to insert the new node.</a:t>
            </a:r>
          </a:p>
          <a:p>
            <a:r>
              <a:rPr lang="en-US" dirty="0"/>
              <a:t>To remove an element from the priority queue, traverse the tree starting from the root node, and find the node with the highest priority.</a:t>
            </a:r>
          </a:p>
          <a:p>
            <a:pPr>
              <a:buFontTx/>
              <a:buChar char="-"/>
            </a:pPr>
            <a:endParaRPr lang="en-US" dirty="0"/>
          </a:p>
        </p:txBody>
      </p:sp>
      <p:sp>
        <p:nvSpPr>
          <p:cNvPr id="29" name="TextBox 28">
            <a:extLst>
              <a:ext uri="{FF2B5EF4-FFF2-40B4-BE49-F238E27FC236}">
                <a16:creationId xmlns:a16="http://schemas.microsoft.com/office/drawing/2014/main" id="{EBB77000-3753-A607-9D7C-E11B971BCBBA}"/>
              </a:ext>
            </a:extLst>
          </p:cNvPr>
          <p:cNvSpPr txBox="1"/>
          <p:nvPr/>
        </p:nvSpPr>
        <p:spPr>
          <a:xfrm>
            <a:off x="8734564" y="749078"/>
            <a:ext cx="3110884"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Time complexity:</a:t>
            </a:r>
          </a:p>
          <a:p>
            <a:pPr marL="285750" indent="-285750">
              <a:buFontTx/>
              <a:buChar char="-"/>
            </a:pPr>
            <a:r>
              <a:rPr lang="en-US" sz="2400" dirty="0">
                <a:latin typeface="Times New Roman" panose="02020603050405020304" pitchFamily="18" charset="0"/>
                <a:cs typeface="Times New Roman" panose="02020603050405020304" pitchFamily="18" charset="0"/>
              </a:rPr>
              <a:t>Insert: O(log n)</a:t>
            </a:r>
          </a:p>
          <a:p>
            <a:pPr marL="285750" indent="-285750">
              <a:buFontTx/>
              <a:buChar char="-"/>
            </a:pPr>
            <a:r>
              <a:rPr lang="en-US" sz="2400" dirty="0">
                <a:latin typeface="Times New Roman" panose="02020603050405020304" pitchFamily="18" charset="0"/>
                <a:cs typeface="Times New Roman" panose="02020603050405020304" pitchFamily="18" charset="0"/>
              </a:rPr>
              <a:t>Remove: O(log n)</a:t>
            </a:r>
          </a:p>
        </p:txBody>
      </p:sp>
      <p:sp>
        <p:nvSpPr>
          <p:cNvPr id="10" name="Oval 9">
            <a:extLst>
              <a:ext uri="{FF2B5EF4-FFF2-40B4-BE49-F238E27FC236}">
                <a16:creationId xmlns:a16="http://schemas.microsoft.com/office/drawing/2014/main" id="{64A11430-B467-0780-928B-7DF98D42EE91}"/>
              </a:ext>
            </a:extLst>
          </p:cNvPr>
          <p:cNvSpPr/>
          <p:nvPr/>
        </p:nvSpPr>
        <p:spPr>
          <a:xfrm>
            <a:off x="1676398" y="4003724"/>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F41EAD2-A387-4458-FE82-474988C9556F}"/>
              </a:ext>
            </a:extLst>
          </p:cNvPr>
          <p:cNvSpPr/>
          <p:nvPr/>
        </p:nvSpPr>
        <p:spPr>
          <a:xfrm>
            <a:off x="1169068" y="4472322"/>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5A2E920-ACA6-414A-8AA5-85403E2D0367}"/>
              </a:ext>
            </a:extLst>
          </p:cNvPr>
          <p:cNvSpPr/>
          <p:nvPr/>
        </p:nvSpPr>
        <p:spPr>
          <a:xfrm>
            <a:off x="2111955" y="4472322"/>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82378F0-0FB5-6BBB-4E7C-F103704423D2}"/>
              </a:ext>
            </a:extLst>
          </p:cNvPr>
          <p:cNvSpPr/>
          <p:nvPr/>
        </p:nvSpPr>
        <p:spPr>
          <a:xfrm>
            <a:off x="864269" y="5032483"/>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64C7546-6D22-68FB-C9AE-3D7E349222F7}"/>
              </a:ext>
            </a:extLst>
          </p:cNvPr>
          <p:cNvSpPr/>
          <p:nvPr/>
        </p:nvSpPr>
        <p:spPr>
          <a:xfrm>
            <a:off x="1417718" y="5032483"/>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0F3111E-A66C-4A92-B146-B4ECDF4698FC}"/>
              </a:ext>
            </a:extLst>
          </p:cNvPr>
          <p:cNvSpPr/>
          <p:nvPr/>
        </p:nvSpPr>
        <p:spPr>
          <a:xfrm>
            <a:off x="2082287" y="5032483"/>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FEF13AC-4E39-8AEC-66CF-C77E6F1C6775}"/>
              </a:ext>
            </a:extLst>
          </p:cNvPr>
          <p:cNvSpPr/>
          <p:nvPr/>
        </p:nvSpPr>
        <p:spPr>
          <a:xfrm>
            <a:off x="570678" y="5592645"/>
            <a:ext cx="361210" cy="35766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90E6B3A-AD03-DBBD-0EF0-894F5FDA71B9}"/>
              </a:ext>
            </a:extLst>
          </p:cNvPr>
          <p:cNvSpPr/>
          <p:nvPr/>
        </p:nvSpPr>
        <p:spPr>
          <a:xfrm>
            <a:off x="2654608" y="5032483"/>
            <a:ext cx="361210" cy="3576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55DFD5E9-F30F-0E00-B302-503A13B11359}"/>
              </a:ext>
            </a:extLst>
          </p:cNvPr>
          <p:cNvCxnSpPr>
            <a:stCxn id="10" idx="3"/>
            <a:endCxn id="12" idx="7"/>
          </p:cNvCxnSpPr>
          <p:nvPr/>
        </p:nvCxnSpPr>
        <p:spPr>
          <a:xfrm flipH="1">
            <a:off x="1477380" y="4309011"/>
            <a:ext cx="251916" cy="21569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F79ABD1-29FB-ADE9-5155-89A941D321E8}"/>
              </a:ext>
            </a:extLst>
          </p:cNvPr>
          <p:cNvCxnSpPr>
            <a:cxnSpLocks/>
            <a:stCxn id="12" idx="3"/>
            <a:endCxn id="15" idx="0"/>
          </p:cNvCxnSpPr>
          <p:nvPr/>
        </p:nvCxnSpPr>
        <p:spPr>
          <a:xfrm flipH="1">
            <a:off x="1044874" y="4777609"/>
            <a:ext cx="177092" cy="25487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55F5702-D2A8-A91C-B722-B9BA26DD2A84}"/>
              </a:ext>
            </a:extLst>
          </p:cNvPr>
          <p:cNvCxnSpPr>
            <a:cxnSpLocks/>
            <a:stCxn id="15" idx="3"/>
            <a:endCxn id="20" idx="0"/>
          </p:cNvCxnSpPr>
          <p:nvPr/>
        </p:nvCxnSpPr>
        <p:spPr>
          <a:xfrm flipH="1">
            <a:off x="751283" y="5337770"/>
            <a:ext cx="165884" cy="25487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E2B6063-1483-2470-4697-062A21F30CE6}"/>
              </a:ext>
            </a:extLst>
          </p:cNvPr>
          <p:cNvCxnSpPr>
            <a:cxnSpLocks/>
            <a:stCxn id="12" idx="5"/>
            <a:endCxn id="17" idx="0"/>
          </p:cNvCxnSpPr>
          <p:nvPr/>
        </p:nvCxnSpPr>
        <p:spPr>
          <a:xfrm>
            <a:off x="1477380" y="4777609"/>
            <a:ext cx="120943" cy="25487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51656F5-F6E6-FD61-91E8-16252D1FB3D7}"/>
              </a:ext>
            </a:extLst>
          </p:cNvPr>
          <p:cNvCxnSpPr>
            <a:cxnSpLocks/>
            <a:stCxn id="10" idx="5"/>
            <a:endCxn id="13" idx="1"/>
          </p:cNvCxnSpPr>
          <p:nvPr/>
        </p:nvCxnSpPr>
        <p:spPr>
          <a:xfrm>
            <a:off x="1984710" y="4309011"/>
            <a:ext cx="180143" cy="21569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C754B8F-794D-7F38-6F1C-C19F164676E8}"/>
              </a:ext>
            </a:extLst>
          </p:cNvPr>
          <p:cNvCxnSpPr>
            <a:cxnSpLocks/>
            <a:stCxn id="13" idx="4"/>
            <a:endCxn id="18" idx="0"/>
          </p:cNvCxnSpPr>
          <p:nvPr/>
        </p:nvCxnSpPr>
        <p:spPr>
          <a:xfrm flipH="1">
            <a:off x="2262892" y="4829988"/>
            <a:ext cx="29668" cy="20249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1D81E15-8C23-DFB1-B685-EBD96AF67008}"/>
              </a:ext>
            </a:extLst>
          </p:cNvPr>
          <p:cNvCxnSpPr>
            <a:cxnSpLocks/>
            <a:stCxn id="13" idx="5"/>
            <a:endCxn id="21" idx="0"/>
          </p:cNvCxnSpPr>
          <p:nvPr/>
        </p:nvCxnSpPr>
        <p:spPr>
          <a:xfrm>
            <a:off x="2420267" y="4777609"/>
            <a:ext cx="414946" cy="25487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FE62FF0-2336-7C69-0A36-72638622D2A1}"/>
              </a:ext>
            </a:extLst>
          </p:cNvPr>
          <p:cNvSpPr txBox="1"/>
          <p:nvPr/>
        </p:nvSpPr>
        <p:spPr>
          <a:xfrm>
            <a:off x="743649" y="5689028"/>
            <a:ext cx="1968699"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Node with lowest priority</a:t>
            </a:r>
          </a:p>
        </p:txBody>
      </p:sp>
      <p:sp>
        <p:nvSpPr>
          <p:cNvPr id="44" name="TextBox 43">
            <a:extLst>
              <a:ext uri="{FF2B5EF4-FFF2-40B4-BE49-F238E27FC236}">
                <a16:creationId xmlns:a16="http://schemas.microsoft.com/office/drawing/2014/main" id="{67F7D9AE-692E-1CC0-2D13-1F74B1FEF4C8}"/>
              </a:ext>
            </a:extLst>
          </p:cNvPr>
          <p:cNvSpPr txBox="1"/>
          <p:nvPr/>
        </p:nvSpPr>
        <p:spPr>
          <a:xfrm>
            <a:off x="3015818" y="4724600"/>
            <a:ext cx="2465492"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Node with highest priority</a:t>
            </a:r>
          </a:p>
        </p:txBody>
      </p:sp>
    </p:spTree>
    <p:extLst>
      <p:ext uri="{BB962C8B-B14F-4D97-AF65-F5344CB8AC3E}">
        <p14:creationId xmlns:p14="http://schemas.microsoft.com/office/powerpoint/2010/main" val="3414163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5F3C-3381-3B63-FF06-B6F806F72DF8}"/>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E1211E04-535F-4181-18E5-1006D8ECF472}"/>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For each of the following applications, indicate the most appropriate data structure: </a:t>
            </a:r>
            <a:br>
              <a:rPr lang="en-AU" dirty="0"/>
            </a:br>
            <a:r>
              <a:rPr lang="en-AU" b="0" i="0" u="none" strike="noStrike" dirty="0">
                <a:effectLst/>
                <a:latin typeface="Times New Roman" panose="02020603050405020304" pitchFamily="18" charset="0"/>
              </a:rPr>
              <a:t>a.</a:t>
            </a:r>
            <a:r>
              <a:rPr lang="en-AU" b="0" i="0" u="none" strike="noStrike" dirty="0">
                <a:effectLst/>
                <a:latin typeface="Courier New" panose="02070309020205020404" pitchFamily="49" charset="0"/>
              </a:rPr>
              <a:t> </a:t>
            </a:r>
            <a:r>
              <a:rPr lang="en-AU" b="0" i="0" u="none" strike="noStrike" dirty="0">
                <a:effectLst/>
                <a:latin typeface="Times New Roman" panose="02020603050405020304" pitchFamily="18" charset="0"/>
              </a:rPr>
              <a:t>answering telephone calls in the order of their known priorities </a:t>
            </a:r>
            <a:br>
              <a:rPr lang="en-AU" dirty="0"/>
            </a:br>
            <a:r>
              <a:rPr lang="en-AU" b="0" i="0" u="none" strike="noStrike" dirty="0">
                <a:effectLst/>
                <a:latin typeface="Times New Roman" panose="02020603050405020304" pitchFamily="18" charset="0"/>
              </a:rPr>
              <a:t>b.</a:t>
            </a:r>
            <a:r>
              <a:rPr lang="en-AU" b="0" i="0" u="none" strike="noStrike" dirty="0">
                <a:effectLst/>
                <a:latin typeface="Courier New" panose="02070309020205020404" pitchFamily="49" charset="0"/>
              </a:rPr>
              <a:t> </a:t>
            </a:r>
            <a:r>
              <a:rPr lang="en-AU" b="0" i="0" u="none" strike="noStrike" dirty="0">
                <a:effectLst/>
                <a:latin typeface="Times New Roman" panose="02020603050405020304" pitchFamily="18" charset="0"/>
              </a:rPr>
              <a:t>sending backlog orders to customers in the order they have been received </a:t>
            </a:r>
            <a:br>
              <a:rPr lang="en-AU" dirty="0"/>
            </a:br>
            <a:r>
              <a:rPr lang="en-AU" b="0" i="0" u="none" strike="noStrike" dirty="0">
                <a:effectLst/>
                <a:latin typeface="Times New Roman" panose="02020603050405020304" pitchFamily="18" charset="0"/>
              </a:rPr>
              <a:t>c.</a:t>
            </a:r>
            <a:r>
              <a:rPr lang="en-AU" b="0" i="0" u="none" strike="noStrike" dirty="0">
                <a:effectLst/>
                <a:latin typeface="Courier New" panose="02070309020205020404" pitchFamily="49" charset="0"/>
              </a:rPr>
              <a:t> </a:t>
            </a:r>
            <a:r>
              <a:rPr lang="en-AU" b="0" i="0" u="none" strike="noStrike" dirty="0">
                <a:effectLst/>
                <a:latin typeface="Times New Roman" panose="02020603050405020304" pitchFamily="18" charset="0"/>
              </a:rPr>
              <a:t>implementing a calculator for computing simple arithmetical expressions </a:t>
            </a:r>
            <a:endParaRPr lang="en-US" dirty="0"/>
          </a:p>
        </p:txBody>
      </p:sp>
    </p:spTree>
    <p:extLst>
      <p:ext uri="{BB962C8B-B14F-4D97-AF65-F5344CB8AC3E}">
        <p14:creationId xmlns:p14="http://schemas.microsoft.com/office/powerpoint/2010/main" val="2715022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5F3C-3381-3B63-FF06-B6F806F72DF8}"/>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E1211E04-535F-4181-18E5-1006D8ECF472}"/>
              </a:ext>
            </a:extLst>
          </p:cNvPr>
          <p:cNvSpPr>
            <a:spLocks noGrp="1"/>
          </p:cNvSpPr>
          <p:nvPr>
            <p:ph idx="1"/>
          </p:nvPr>
        </p:nvSpPr>
        <p:spPr/>
        <p:txBody>
          <a:bodyPr/>
          <a:lstStyle/>
          <a:p>
            <a:pPr marL="0" indent="0">
              <a:buNone/>
            </a:pPr>
            <a:r>
              <a:rPr lang="en-AU" b="1" dirty="0"/>
              <a:t>A</a:t>
            </a:r>
            <a:r>
              <a:rPr lang="en-AU" b="1" i="0" u="none" strike="noStrike" dirty="0">
                <a:effectLst/>
                <a:latin typeface="Times New Roman" panose="02020603050405020304" pitchFamily="18" charset="0"/>
              </a:rPr>
              <a:t>nswering telephone calls in the order of their known priorities:</a:t>
            </a:r>
          </a:p>
          <a:p>
            <a:pPr marL="0" indent="0">
              <a:buNone/>
            </a:pPr>
            <a:r>
              <a:rPr lang="en-AU" dirty="0"/>
              <a:t>A priority queue would be the most appropriate data structure. </a:t>
            </a:r>
          </a:p>
          <a:p>
            <a:pPr marL="0" indent="0">
              <a:buNone/>
            </a:pPr>
            <a:r>
              <a:rPr lang="en-AU" dirty="0"/>
              <a:t>A priority queue stores elements with associated priorities and allows for efficient removal of the highest priority element. In this case, the priorities would be based on the urgency or importance of the call, and the highest priority calls would be answered first. </a:t>
            </a:r>
            <a:endParaRPr lang="en-US" dirty="0"/>
          </a:p>
        </p:txBody>
      </p:sp>
    </p:spTree>
    <p:extLst>
      <p:ext uri="{BB962C8B-B14F-4D97-AF65-F5344CB8AC3E}">
        <p14:creationId xmlns:p14="http://schemas.microsoft.com/office/powerpoint/2010/main" val="3835531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5F3C-3381-3B63-FF06-B6F806F72DF8}"/>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E1211E04-535F-4181-18E5-1006D8ECF472}"/>
              </a:ext>
            </a:extLst>
          </p:cNvPr>
          <p:cNvSpPr>
            <a:spLocks noGrp="1"/>
          </p:cNvSpPr>
          <p:nvPr>
            <p:ph idx="1"/>
          </p:nvPr>
        </p:nvSpPr>
        <p:spPr/>
        <p:txBody>
          <a:bodyPr/>
          <a:lstStyle/>
          <a:p>
            <a:pPr marL="0" indent="0">
              <a:buNone/>
            </a:pPr>
            <a:r>
              <a:rPr lang="en-AU" b="1" dirty="0"/>
              <a:t>S</a:t>
            </a:r>
            <a:r>
              <a:rPr lang="en-AU" b="1" i="0" u="none" strike="noStrike" dirty="0">
                <a:effectLst/>
                <a:latin typeface="Times New Roman" panose="02020603050405020304" pitchFamily="18" charset="0"/>
              </a:rPr>
              <a:t>ending backlog orders to customers in the order they have been received:</a:t>
            </a:r>
          </a:p>
          <a:p>
            <a:pPr marL="0" indent="0">
              <a:buNone/>
            </a:pPr>
            <a:r>
              <a:rPr lang="en-US" dirty="0"/>
              <a:t>A queue would be the most appropriate data structure. </a:t>
            </a:r>
          </a:p>
          <a:p>
            <a:pPr marL="0" indent="0">
              <a:buNone/>
            </a:pPr>
            <a:r>
              <a:rPr lang="en-US" dirty="0"/>
              <a:t>A queue stores elements in a First-In-First-Out (FIFO) order, which means that the first order received would be the first to be sent out. As new orders come in, they are added to the end of the queue, and orders are sent out from the front of the queue.</a:t>
            </a:r>
          </a:p>
        </p:txBody>
      </p:sp>
    </p:spTree>
    <p:extLst>
      <p:ext uri="{BB962C8B-B14F-4D97-AF65-F5344CB8AC3E}">
        <p14:creationId xmlns:p14="http://schemas.microsoft.com/office/powerpoint/2010/main" val="932561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5F3C-3381-3B63-FF06-B6F806F72DF8}"/>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E1211E04-535F-4181-18E5-1006D8ECF472}"/>
              </a:ext>
            </a:extLst>
          </p:cNvPr>
          <p:cNvSpPr>
            <a:spLocks noGrp="1"/>
          </p:cNvSpPr>
          <p:nvPr>
            <p:ph idx="1"/>
          </p:nvPr>
        </p:nvSpPr>
        <p:spPr/>
        <p:txBody>
          <a:bodyPr/>
          <a:lstStyle/>
          <a:p>
            <a:pPr marL="0" indent="0">
              <a:buNone/>
            </a:pPr>
            <a:r>
              <a:rPr lang="en-AU" b="1" dirty="0"/>
              <a:t>I</a:t>
            </a:r>
            <a:r>
              <a:rPr lang="en-AU" b="1" i="0" u="none" strike="noStrike" dirty="0">
                <a:effectLst/>
                <a:latin typeface="Times New Roman" panose="02020603050405020304" pitchFamily="18" charset="0"/>
              </a:rPr>
              <a:t>mplementing a calculator for computing simple arithmetical expressions:</a:t>
            </a:r>
          </a:p>
          <a:p>
            <a:pPr marL="0" indent="0">
              <a:buNone/>
            </a:pPr>
            <a:r>
              <a:rPr lang="en-US" dirty="0"/>
              <a:t>A stack would be the most appropriate data structure. </a:t>
            </a:r>
          </a:p>
          <a:p>
            <a:pPr marL="0" indent="0">
              <a:buNone/>
            </a:pPr>
            <a:r>
              <a:rPr lang="en-US" dirty="0"/>
              <a:t>A stack allows for efficient Last-In-First-Out (LIFO) operations, which is useful for evaluating arithmetic expressions in postfix or reverse Polish notation. In postfix notation, the operators come after the operands, and each operator is applied to the top two operands on the stack. </a:t>
            </a:r>
          </a:p>
        </p:txBody>
      </p:sp>
    </p:spTree>
    <p:extLst>
      <p:ext uri="{BB962C8B-B14F-4D97-AF65-F5344CB8AC3E}">
        <p14:creationId xmlns:p14="http://schemas.microsoft.com/office/powerpoint/2010/main" val="1193618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E872-ED44-C8FC-194C-9495BE5372DF}"/>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E1465599-3B7C-F966-8999-D35C420B800B}"/>
              </a:ext>
            </a:extLst>
          </p:cNvPr>
          <p:cNvSpPr>
            <a:spLocks noGrp="1"/>
          </p:cNvSpPr>
          <p:nvPr>
            <p:ph idx="1"/>
          </p:nvPr>
        </p:nvSpPr>
        <p:spPr/>
        <p:txBody>
          <a:bodyPr/>
          <a:lstStyle/>
          <a:p>
            <a:r>
              <a:rPr lang="en-US" dirty="0"/>
              <a:t>(Anagram checking) Design an algorithm for checking whether two given words are anagrams, i.e., whether one word can be obtained by permuting  the letters of the other. </a:t>
            </a:r>
            <a:br>
              <a:rPr lang="en-US" dirty="0"/>
            </a:br>
            <a:r>
              <a:rPr lang="en-US" dirty="0"/>
              <a:t>For example, the words </a:t>
            </a:r>
            <a:r>
              <a:rPr lang="en-US" b="1" dirty="0"/>
              <a:t>tea</a:t>
            </a:r>
            <a:r>
              <a:rPr lang="en-US" dirty="0"/>
              <a:t> and </a:t>
            </a:r>
            <a:r>
              <a:rPr lang="en-US" b="1" dirty="0"/>
              <a:t>eat</a:t>
            </a:r>
            <a:r>
              <a:rPr lang="en-US" dirty="0"/>
              <a:t> are anagrams. </a:t>
            </a:r>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F758ECD-42C9-6754-0D97-BB015E5467F3}"/>
                  </a:ext>
                </a:extLst>
              </p14:cNvPr>
              <p14:cNvContentPartPr/>
              <p14:nvPr/>
            </p14:nvContentPartPr>
            <p14:xfrm>
              <a:off x="4507560" y="3094560"/>
              <a:ext cx="1857960" cy="71640"/>
            </p14:xfrm>
          </p:contentPart>
        </mc:Choice>
        <mc:Fallback xmlns="">
          <p:pic>
            <p:nvPicPr>
              <p:cNvPr id="4" name="Ink 3">
                <a:extLst>
                  <a:ext uri="{FF2B5EF4-FFF2-40B4-BE49-F238E27FC236}">
                    <a16:creationId xmlns:a16="http://schemas.microsoft.com/office/drawing/2014/main" id="{6F758ECD-42C9-6754-0D97-BB015E5467F3}"/>
                  </a:ext>
                </a:extLst>
              </p:cNvPr>
              <p:cNvPicPr/>
              <p:nvPr/>
            </p:nvPicPr>
            <p:blipFill>
              <a:blip r:embed="rId4"/>
              <a:stretch>
                <a:fillRect/>
              </a:stretch>
            </p:blipFill>
            <p:spPr>
              <a:xfrm>
                <a:off x="4498200" y="3085200"/>
                <a:ext cx="1876680" cy="90360"/>
              </a:xfrm>
              <a:prstGeom prst="rect">
                <a:avLst/>
              </a:prstGeom>
            </p:spPr>
          </p:pic>
        </mc:Fallback>
      </mc:AlternateContent>
    </p:spTree>
    <p:extLst>
      <p:ext uri="{BB962C8B-B14F-4D97-AF65-F5344CB8AC3E}">
        <p14:creationId xmlns:p14="http://schemas.microsoft.com/office/powerpoint/2010/main" val="734786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5A5A-6B70-8F17-7606-1E333D72AEC6}"/>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D96E8487-9484-1441-A4E7-68DD3147860A}"/>
              </a:ext>
            </a:extLst>
          </p:cNvPr>
          <p:cNvSpPr>
            <a:spLocks noGrp="1"/>
          </p:cNvSpPr>
          <p:nvPr>
            <p:ph idx="1"/>
          </p:nvPr>
        </p:nvSpPr>
        <p:spPr/>
        <p:txBody>
          <a:bodyPr/>
          <a:lstStyle/>
          <a:p>
            <a:r>
              <a:rPr lang="en-US" dirty="0"/>
              <a:t>Convert both words to lowercase (assuming case-insensitivity). </a:t>
            </a:r>
          </a:p>
          <a:p>
            <a:r>
              <a:rPr lang="en-US" dirty="0"/>
              <a:t>Remove any non-letter characters (e.g. spaces, punctuation marks). </a:t>
            </a:r>
          </a:p>
          <a:p>
            <a:r>
              <a:rPr lang="en-US" dirty="0"/>
              <a:t>Sort the letters of each word in alphabetical order. </a:t>
            </a:r>
          </a:p>
          <a:p>
            <a:r>
              <a:rPr lang="en-US" dirty="0"/>
              <a:t>Compare the sorted letter sequences of the two words. </a:t>
            </a:r>
          </a:p>
          <a:p>
            <a:r>
              <a:rPr lang="en-US" dirty="0"/>
              <a:t>If the sorted sequences are equal, the words are anagrams. Otherwise, they are not.</a:t>
            </a:r>
          </a:p>
        </p:txBody>
      </p:sp>
    </p:spTree>
    <p:extLst>
      <p:ext uri="{BB962C8B-B14F-4D97-AF65-F5344CB8AC3E}">
        <p14:creationId xmlns:p14="http://schemas.microsoft.com/office/powerpoint/2010/main" val="4127058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lstStyle/>
          <a:p>
            <a:pPr marL="0" indent="0">
              <a:buNone/>
            </a:pPr>
            <a:r>
              <a:rPr lang="en-US" dirty="0"/>
              <a:t>If you have to solve the searching problem for a list of n numbers, how can you take advantage of the fact that the list is known to be sorted? Give separate answers for </a:t>
            </a:r>
          </a:p>
          <a:p>
            <a:r>
              <a:rPr lang="en-US" dirty="0"/>
              <a:t>lists represented as arrays.</a:t>
            </a:r>
          </a:p>
          <a:p>
            <a:r>
              <a:rPr lang="en-US" dirty="0"/>
              <a:t>lists represented as linked lists.</a:t>
            </a:r>
          </a:p>
        </p:txBody>
      </p:sp>
    </p:spTree>
    <p:extLst>
      <p:ext uri="{BB962C8B-B14F-4D97-AF65-F5344CB8AC3E}">
        <p14:creationId xmlns:p14="http://schemas.microsoft.com/office/powerpoint/2010/main" val="169000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Problem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lstStyle/>
          <a:p>
            <a:pPr marL="0" indent="0">
              <a:buNone/>
            </a:pPr>
            <a:r>
              <a:rPr lang="en-US" dirty="0"/>
              <a:t>Reverse the order of elements on stack S  </a:t>
            </a:r>
          </a:p>
          <a:p>
            <a:r>
              <a:rPr lang="en-US" dirty="0"/>
              <a:t>Using two additional stacks</a:t>
            </a:r>
          </a:p>
          <a:p>
            <a:r>
              <a:rPr lang="en-US" dirty="0"/>
              <a:t>Using one additional queue</a:t>
            </a:r>
          </a:p>
          <a:p>
            <a:r>
              <a:rPr lang="en-US" dirty="0"/>
              <a:t>Using one additional stack and some additional non-array variables</a:t>
            </a:r>
          </a:p>
        </p:txBody>
      </p:sp>
    </p:spTree>
    <p:extLst>
      <p:ext uri="{BB962C8B-B14F-4D97-AF65-F5344CB8AC3E}">
        <p14:creationId xmlns:p14="http://schemas.microsoft.com/office/powerpoint/2010/main" val="3950605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a:xfrm>
            <a:off x="838200" y="1473200"/>
            <a:ext cx="10712116" cy="4703763"/>
          </a:xfrm>
        </p:spPr>
        <p:txBody>
          <a:bodyPr/>
          <a:lstStyle/>
          <a:p>
            <a:pPr marL="0" indent="0">
              <a:buNone/>
            </a:pPr>
            <a:r>
              <a:rPr lang="en-US" b="1" dirty="0"/>
              <a:t>Using two additional stacks</a:t>
            </a:r>
          </a:p>
          <a:p>
            <a:r>
              <a:rPr lang="en-US" dirty="0"/>
              <a:t>Create two empty stacks, let's call them R and T.  </a:t>
            </a:r>
          </a:p>
          <a:p>
            <a:r>
              <a:rPr lang="en-US" dirty="0"/>
              <a:t>While S is not empty, pop the top element of S and push it onto stack R. </a:t>
            </a:r>
          </a:p>
          <a:p>
            <a:r>
              <a:rPr lang="en-US" dirty="0"/>
              <a:t>While R is not empty, pop the top element of R and push it onto stack T. </a:t>
            </a:r>
          </a:p>
          <a:p>
            <a:r>
              <a:rPr lang="en-US" dirty="0"/>
              <a:t>While T is not empty, pop the top element of T and push it onto stack S. </a:t>
            </a:r>
          </a:p>
        </p:txBody>
      </p:sp>
      <p:graphicFrame>
        <p:nvGraphicFramePr>
          <p:cNvPr id="4" name="Table 4">
            <a:extLst>
              <a:ext uri="{FF2B5EF4-FFF2-40B4-BE49-F238E27FC236}">
                <a16:creationId xmlns:a16="http://schemas.microsoft.com/office/drawing/2014/main" id="{8EC08229-E1E6-06DF-25B8-DDF0FAC7F820}"/>
              </a:ext>
            </a:extLst>
          </p:cNvPr>
          <p:cNvGraphicFramePr>
            <a:graphicFrameLocks noGrp="1"/>
          </p:cNvGraphicFramePr>
          <p:nvPr>
            <p:extLst>
              <p:ext uri="{D42A27DB-BD31-4B8C-83A1-F6EECF244321}">
                <p14:modId xmlns:p14="http://schemas.microsoft.com/office/powerpoint/2010/main" val="3609877005"/>
              </p:ext>
            </p:extLst>
          </p:nvPr>
        </p:nvGraphicFramePr>
        <p:xfrm>
          <a:off x="1896978" y="4352890"/>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extLst>
                  <a:ext uri="{0D108BD9-81ED-4DB2-BD59-A6C34878D82A}">
                    <a16:rowId xmlns:a16="http://schemas.microsoft.com/office/drawing/2014/main" val="835827242"/>
                  </a:ext>
                </a:extLst>
              </a:tr>
            </a:tbl>
          </a:graphicData>
        </a:graphic>
      </p:graphicFrame>
      <p:graphicFrame>
        <p:nvGraphicFramePr>
          <p:cNvPr id="5" name="Table 4">
            <a:extLst>
              <a:ext uri="{FF2B5EF4-FFF2-40B4-BE49-F238E27FC236}">
                <a16:creationId xmlns:a16="http://schemas.microsoft.com/office/drawing/2014/main" id="{AF91D7B8-FC52-BF72-B9B9-EEB77B4A9AED}"/>
              </a:ext>
            </a:extLst>
          </p:cNvPr>
          <p:cNvGraphicFramePr>
            <a:graphicFrameLocks noGrp="1"/>
          </p:cNvGraphicFramePr>
          <p:nvPr>
            <p:extLst>
              <p:ext uri="{D42A27DB-BD31-4B8C-83A1-F6EECF244321}">
                <p14:modId xmlns:p14="http://schemas.microsoft.com/office/powerpoint/2010/main" val="2740514169"/>
              </p:ext>
            </p:extLst>
          </p:nvPr>
        </p:nvGraphicFramePr>
        <p:xfrm>
          <a:off x="1896978" y="5797602"/>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extLst>
                  <a:ext uri="{0D108BD9-81ED-4DB2-BD59-A6C34878D82A}">
                    <a16:rowId xmlns:a16="http://schemas.microsoft.com/office/drawing/2014/main" val="835827242"/>
                  </a:ext>
                </a:extLst>
              </a:tr>
            </a:tbl>
          </a:graphicData>
        </a:graphic>
      </p:graphicFrame>
      <p:sp>
        <p:nvSpPr>
          <p:cNvPr id="6" name="TextBox 5">
            <a:extLst>
              <a:ext uri="{FF2B5EF4-FFF2-40B4-BE49-F238E27FC236}">
                <a16:creationId xmlns:a16="http://schemas.microsoft.com/office/drawing/2014/main" id="{64E46818-F8D1-2A63-A7C4-C0ECB214D124}"/>
              </a:ext>
            </a:extLst>
          </p:cNvPr>
          <p:cNvSpPr txBox="1"/>
          <p:nvPr/>
        </p:nvSpPr>
        <p:spPr>
          <a:xfrm>
            <a:off x="1285116" y="4439862"/>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endParaRPr lang="en-US"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B4E02AA-AAC0-BAA9-D3F6-3256C29E0CC0}"/>
              </a:ext>
            </a:extLst>
          </p:cNvPr>
          <p:cNvSpPr txBox="1"/>
          <p:nvPr/>
        </p:nvSpPr>
        <p:spPr>
          <a:xfrm>
            <a:off x="1300284" y="5894607"/>
            <a:ext cx="481222"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R</a:t>
            </a:r>
            <a:endParaRPr lang="en-US" b="1"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5BE74CF3-9CF4-A506-9F57-33BF890BD06A}"/>
              </a:ext>
            </a:extLst>
          </p:cNvPr>
          <p:cNvGraphicFramePr>
            <a:graphicFrameLocks noGrp="1"/>
          </p:cNvGraphicFramePr>
          <p:nvPr>
            <p:extLst>
              <p:ext uri="{D42A27DB-BD31-4B8C-83A1-F6EECF244321}">
                <p14:modId xmlns:p14="http://schemas.microsoft.com/office/powerpoint/2010/main" val="872953339"/>
              </p:ext>
            </p:extLst>
          </p:nvPr>
        </p:nvGraphicFramePr>
        <p:xfrm>
          <a:off x="6637420" y="4352889"/>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835827242"/>
                  </a:ext>
                </a:extLst>
              </a:tr>
            </a:tbl>
          </a:graphicData>
        </a:graphic>
      </p:graphicFrame>
      <p:graphicFrame>
        <p:nvGraphicFramePr>
          <p:cNvPr id="9" name="Table 8">
            <a:extLst>
              <a:ext uri="{FF2B5EF4-FFF2-40B4-BE49-F238E27FC236}">
                <a16:creationId xmlns:a16="http://schemas.microsoft.com/office/drawing/2014/main" id="{503BF6CA-8789-D04E-F826-A95A1452EC32}"/>
              </a:ext>
            </a:extLst>
          </p:cNvPr>
          <p:cNvGraphicFramePr>
            <a:graphicFrameLocks noGrp="1"/>
          </p:cNvGraphicFramePr>
          <p:nvPr>
            <p:extLst>
              <p:ext uri="{D42A27DB-BD31-4B8C-83A1-F6EECF244321}">
                <p14:modId xmlns:p14="http://schemas.microsoft.com/office/powerpoint/2010/main" val="4122490271"/>
              </p:ext>
            </p:extLst>
          </p:nvPr>
        </p:nvGraphicFramePr>
        <p:xfrm>
          <a:off x="6637420" y="5795087"/>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835827242"/>
                  </a:ext>
                </a:extLst>
              </a:tr>
            </a:tbl>
          </a:graphicData>
        </a:graphic>
      </p:graphicFrame>
      <p:sp>
        <p:nvSpPr>
          <p:cNvPr id="10" name="TextBox 9">
            <a:extLst>
              <a:ext uri="{FF2B5EF4-FFF2-40B4-BE49-F238E27FC236}">
                <a16:creationId xmlns:a16="http://schemas.microsoft.com/office/drawing/2014/main" id="{19A907B4-9571-2505-3FB5-DF1FB7BEE99E}"/>
              </a:ext>
            </a:extLst>
          </p:cNvPr>
          <p:cNvSpPr txBox="1"/>
          <p:nvPr/>
        </p:nvSpPr>
        <p:spPr>
          <a:xfrm>
            <a:off x="10495400" y="4394509"/>
            <a:ext cx="50366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Q</a:t>
            </a:r>
            <a:endParaRPr lang="en-US"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4E4CEAE-E08B-D5C4-9173-6A3A8633253E}"/>
              </a:ext>
            </a:extLst>
          </p:cNvPr>
          <p:cNvSpPr txBox="1"/>
          <p:nvPr/>
        </p:nvSpPr>
        <p:spPr>
          <a:xfrm>
            <a:off x="10552307" y="5836829"/>
            <a:ext cx="412292"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endParaRPr lang="en-US" b="1"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42C56E89-E131-2888-BCC4-22E46E462095}"/>
              </a:ext>
            </a:extLst>
          </p:cNvPr>
          <p:cNvCxnSpPr>
            <a:cxnSpLocks/>
            <a:stCxn id="4" idx="3"/>
            <a:endCxn id="8" idx="1"/>
          </p:cNvCxnSpPr>
          <p:nvPr/>
        </p:nvCxnSpPr>
        <p:spPr>
          <a:xfrm flipV="1">
            <a:off x="5566610" y="4732250"/>
            <a:ext cx="1070810"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B1A1A3F-2105-334C-E7FB-D46243DA93B7}"/>
              </a:ext>
            </a:extLst>
          </p:cNvPr>
          <p:cNvCxnSpPr>
            <a:cxnSpLocks/>
            <a:endCxn id="5" idx="0"/>
          </p:cNvCxnSpPr>
          <p:nvPr/>
        </p:nvCxnSpPr>
        <p:spPr>
          <a:xfrm flipH="1">
            <a:off x="3731794" y="5024637"/>
            <a:ext cx="2905626" cy="77296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748A40D-410D-8C59-E786-2CB885870C3F}"/>
              </a:ext>
            </a:extLst>
          </p:cNvPr>
          <p:cNvCxnSpPr>
            <a:cxnSpLocks/>
            <a:stCxn id="5" idx="3"/>
            <a:endCxn id="9" idx="1"/>
          </p:cNvCxnSpPr>
          <p:nvPr/>
        </p:nvCxnSpPr>
        <p:spPr>
          <a:xfrm flipV="1">
            <a:off x="5566610" y="6174448"/>
            <a:ext cx="1070810" cy="25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322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lstStyle/>
          <a:p>
            <a:pPr marL="0" indent="0">
              <a:buNone/>
            </a:pPr>
            <a:r>
              <a:rPr lang="en-US" b="1" dirty="0"/>
              <a:t>Using one additional queue</a:t>
            </a:r>
          </a:p>
          <a:p>
            <a:r>
              <a:rPr lang="en-US" dirty="0"/>
              <a:t>Create an empty queue, let's call it Q.  </a:t>
            </a:r>
          </a:p>
          <a:p>
            <a:r>
              <a:rPr lang="en-US" dirty="0"/>
              <a:t>While S is not empty, pop the top element of S and enqueue it onto Q</a:t>
            </a:r>
          </a:p>
          <a:p>
            <a:r>
              <a:rPr lang="en-US" dirty="0"/>
              <a:t>While Q is not empty, dequeue the front element of Q and push it onto stack S.</a:t>
            </a:r>
          </a:p>
          <a:p>
            <a:pPr marL="0" indent="0">
              <a:buNone/>
            </a:pPr>
            <a:endParaRPr lang="en-US" dirty="0"/>
          </a:p>
          <a:p>
            <a:pPr marL="0" indent="0">
              <a:buNone/>
            </a:pPr>
            <a:endParaRPr lang="en-US" dirty="0"/>
          </a:p>
        </p:txBody>
      </p:sp>
      <p:graphicFrame>
        <p:nvGraphicFramePr>
          <p:cNvPr id="4" name="Table 4">
            <a:extLst>
              <a:ext uri="{FF2B5EF4-FFF2-40B4-BE49-F238E27FC236}">
                <a16:creationId xmlns:a16="http://schemas.microsoft.com/office/drawing/2014/main" id="{8548351F-AD47-C3A8-E931-53949553554D}"/>
              </a:ext>
            </a:extLst>
          </p:cNvPr>
          <p:cNvGraphicFramePr>
            <a:graphicFrameLocks noGrp="1"/>
          </p:cNvGraphicFramePr>
          <p:nvPr>
            <p:extLst>
              <p:ext uri="{D42A27DB-BD31-4B8C-83A1-F6EECF244321}">
                <p14:modId xmlns:p14="http://schemas.microsoft.com/office/powerpoint/2010/main" val="896225794"/>
              </p:ext>
            </p:extLst>
          </p:nvPr>
        </p:nvGraphicFramePr>
        <p:xfrm>
          <a:off x="1896978" y="4352890"/>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extLst>
                  <a:ext uri="{0D108BD9-81ED-4DB2-BD59-A6C34878D82A}">
                    <a16:rowId xmlns:a16="http://schemas.microsoft.com/office/drawing/2014/main" val="835827242"/>
                  </a:ext>
                </a:extLst>
              </a:tr>
            </a:tbl>
          </a:graphicData>
        </a:graphic>
      </p:graphicFrame>
      <p:sp>
        <p:nvSpPr>
          <p:cNvPr id="6" name="TextBox 5">
            <a:extLst>
              <a:ext uri="{FF2B5EF4-FFF2-40B4-BE49-F238E27FC236}">
                <a16:creationId xmlns:a16="http://schemas.microsoft.com/office/drawing/2014/main" id="{8183017B-2709-1E80-6BCC-B1DCD7769B2D}"/>
              </a:ext>
            </a:extLst>
          </p:cNvPr>
          <p:cNvSpPr txBox="1"/>
          <p:nvPr/>
        </p:nvSpPr>
        <p:spPr>
          <a:xfrm>
            <a:off x="1285116" y="4439862"/>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endParaRPr lang="en-US" b="1"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B411A43D-52B6-29AC-8051-AC9E15F7FF9B}"/>
              </a:ext>
            </a:extLst>
          </p:cNvPr>
          <p:cNvGraphicFramePr>
            <a:graphicFrameLocks noGrp="1"/>
          </p:cNvGraphicFramePr>
          <p:nvPr>
            <p:extLst>
              <p:ext uri="{D42A27DB-BD31-4B8C-83A1-F6EECF244321}">
                <p14:modId xmlns:p14="http://schemas.microsoft.com/office/powerpoint/2010/main" val="4008860483"/>
              </p:ext>
            </p:extLst>
          </p:nvPr>
        </p:nvGraphicFramePr>
        <p:xfrm>
          <a:off x="6637420" y="4352889"/>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835827242"/>
                  </a:ext>
                </a:extLst>
              </a:tr>
            </a:tbl>
          </a:graphicData>
        </a:graphic>
      </p:graphicFrame>
      <p:graphicFrame>
        <p:nvGraphicFramePr>
          <p:cNvPr id="9" name="Table 8">
            <a:extLst>
              <a:ext uri="{FF2B5EF4-FFF2-40B4-BE49-F238E27FC236}">
                <a16:creationId xmlns:a16="http://schemas.microsoft.com/office/drawing/2014/main" id="{17A49242-BB29-1C8F-3E0A-363EF1F021E3}"/>
              </a:ext>
            </a:extLst>
          </p:cNvPr>
          <p:cNvGraphicFramePr>
            <a:graphicFrameLocks noGrp="1"/>
          </p:cNvGraphicFramePr>
          <p:nvPr>
            <p:extLst>
              <p:ext uri="{D42A27DB-BD31-4B8C-83A1-F6EECF244321}">
                <p14:modId xmlns:p14="http://schemas.microsoft.com/office/powerpoint/2010/main" val="4209282369"/>
              </p:ext>
            </p:extLst>
          </p:nvPr>
        </p:nvGraphicFramePr>
        <p:xfrm>
          <a:off x="6637420" y="5795087"/>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835827242"/>
                  </a:ext>
                </a:extLst>
              </a:tr>
            </a:tbl>
          </a:graphicData>
        </a:graphic>
      </p:graphicFrame>
      <p:sp>
        <p:nvSpPr>
          <p:cNvPr id="10" name="TextBox 9">
            <a:extLst>
              <a:ext uri="{FF2B5EF4-FFF2-40B4-BE49-F238E27FC236}">
                <a16:creationId xmlns:a16="http://schemas.microsoft.com/office/drawing/2014/main" id="{C93BB154-88A1-383F-C515-29E4EA49C7B7}"/>
              </a:ext>
            </a:extLst>
          </p:cNvPr>
          <p:cNvSpPr txBox="1"/>
          <p:nvPr/>
        </p:nvSpPr>
        <p:spPr>
          <a:xfrm>
            <a:off x="10495400" y="4394509"/>
            <a:ext cx="50366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Q</a:t>
            </a:r>
            <a:endParaRPr lang="en-US"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D8CA7B6-00C1-699C-9389-1C8D724974AC}"/>
              </a:ext>
            </a:extLst>
          </p:cNvPr>
          <p:cNvSpPr txBox="1"/>
          <p:nvPr/>
        </p:nvSpPr>
        <p:spPr>
          <a:xfrm>
            <a:off x="10552307" y="5836829"/>
            <a:ext cx="412292"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endParaRPr lang="en-US" b="1"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1F0994D2-E5B6-9713-5D6D-1022DFF57625}"/>
              </a:ext>
            </a:extLst>
          </p:cNvPr>
          <p:cNvCxnSpPr>
            <a:cxnSpLocks/>
            <a:stCxn id="4" idx="3"/>
            <a:endCxn id="8" idx="1"/>
          </p:cNvCxnSpPr>
          <p:nvPr/>
        </p:nvCxnSpPr>
        <p:spPr>
          <a:xfrm flipV="1">
            <a:off x="5566610" y="4732250"/>
            <a:ext cx="1070810"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B4038D-49EF-F96E-8948-469099E76DA3}"/>
              </a:ext>
            </a:extLst>
          </p:cNvPr>
          <p:cNvCxnSpPr>
            <a:cxnSpLocks/>
            <a:stCxn id="8" idx="2"/>
            <a:endCxn id="9" idx="0"/>
          </p:cNvCxnSpPr>
          <p:nvPr/>
        </p:nvCxnSpPr>
        <p:spPr>
          <a:xfrm>
            <a:off x="8472236" y="5111611"/>
            <a:ext cx="0" cy="68347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430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normAutofit/>
          </a:bodyPr>
          <a:lstStyle/>
          <a:p>
            <a:pPr marL="0" indent="0">
              <a:buNone/>
            </a:pPr>
            <a:r>
              <a:rPr lang="en-US" b="1" dirty="0"/>
              <a:t>Using one additional stack and some additional non-array variables</a:t>
            </a:r>
          </a:p>
          <a:p>
            <a:r>
              <a:rPr lang="en-US" dirty="0"/>
              <a:t>Create an empty stack, let's call it T.  </a:t>
            </a:r>
          </a:p>
          <a:p>
            <a:r>
              <a:rPr lang="en-US" dirty="0"/>
              <a:t>While S is not empty, pop the top element of S and save it to a variable, let's call it x.  </a:t>
            </a:r>
          </a:p>
          <a:p>
            <a:pPr lvl="1"/>
            <a:r>
              <a:rPr lang="en-US" dirty="0"/>
              <a:t>While T is not empty and the top element of T is greater than x, pop the top element of T and push it onto stack S.  </a:t>
            </a:r>
          </a:p>
          <a:p>
            <a:pPr lvl="1"/>
            <a:r>
              <a:rPr lang="en-US" dirty="0"/>
              <a:t>Push x onto stack T.  </a:t>
            </a:r>
          </a:p>
          <a:p>
            <a:pPr marL="0" indent="0">
              <a:buNone/>
            </a:pPr>
            <a:r>
              <a:rPr lang="en-US" dirty="0"/>
              <a:t>=&gt; Repeat steps 2-4 until S is empty.  </a:t>
            </a:r>
          </a:p>
          <a:p>
            <a:r>
              <a:rPr lang="en-US" dirty="0"/>
              <a:t>The elements of stack T are now in reverse order of stack S.  While T is not empty, pop the top element of T and push it onto stack S.</a:t>
            </a:r>
          </a:p>
        </p:txBody>
      </p:sp>
    </p:spTree>
    <p:extLst>
      <p:ext uri="{BB962C8B-B14F-4D97-AF65-F5344CB8AC3E}">
        <p14:creationId xmlns:p14="http://schemas.microsoft.com/office/powerpoint/2010/main" val="1335516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normAutofit/>
          </a:bodyPr>
          <a:lstStyle/>
          <a:p>
            <a:pPr marL="0" indent="0">
              <a:buNone/>
            </a:pPr>
            <a:r>
              <a:rPr lang="en-US" b="1" dirty="0"/>
              <a:t>Using one additional stack and some additional non-array variables</a:t>
            </a:r>
          </a:p>
        </p:txBody>
      </p:sp>
      <p:sp>
        <p:nvSpPr>
          <p:cNvPr id="5" name="Rectangle 4">
            <a:extLst>
              <a:ext uri="{FF2B5EF4-FFF2-40B4-BE49-F238E27FC236}">
                <a16:creationId xmlns:a16="http://schemas.microsoft.com/office/drawing/2014/main" id="{1DE3CA95-8520-02E4-9C64-33889FE68B22}"/>
              </a:ext>
            </a:extLst>
          </p:cNvPr>
          <p:cNvSpPr/>
          <p:nvPr/>
        </p:nvSpPr>
        <p:spPr>
          <a:xfrm>
            <a:off x="1828799" y="266224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4CDDD517-CFBB-D6E6-BBD2-0C8BFDE4B244}"/>
              </a:ext>
            </a:extLst>
          </p:cNvPr>
          <p:cNvSpPr/>
          <p:nvPr/>
        </p:nvSpPr>
        <p:spPr>
          <a:xfrm>
            <a:off x="962525" y="336884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p>
        </p:txBody>
      </p:sp>
      <p:sp>
        <p:nvSpPr>
          <p:cNvPr id="7" name="Rectangle 6">
            <a:extLst>
              <a:ext uri="{FF2B5EF4-FFF2-40B4-BE49-F238E27FC236}">
                <a16:creationId xmlns:a16="http://schemas.microsoft.com/office/drawing/2014/main" id="{72D131BF-3352-9F54-15C8-7D5B91335BD5}"/>
              </a:ext>
            </a:extLst>
          </p:cNvPr>
          <p:cNvSpPr/>
          <p:nvPr/>
        </p:nvSpPr>
        <p:spPr>
          <a:xfrm>
            <a:off x="962525" y="397844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8" name="Rectangle 7">
            <a:extLst>
              <a:ext uri="{FF2B5EF4-FFF2-40B4-BE49-F238E27FC236}">
                <a16:creationId xmlns:a16="http://schemas.microsoft.com/office/drawing/2014/main" id="{3FCA7C34-C89A-D800-C9CD-61FA4E448267}"/>
              </a:ext>
            </a:extLst>
          </p:cNvPr>
          <p:cNvSpPr/>
          <p:nvPr/>
        </p:nvSpPr>
        <p:spPr>
          <a:xfrm>
            <a:off x="962525" y="458804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14" name="TextBox 13">
            <a:extLst>
              <a:ext uri="{FF2B5EF4-FFF2-40B4-BE49-F238E27FC236}">
                <a16:creationId xmlns:a16="http://schemas.microsoft.com/office/drawing/2014/main" id="{5F110FE1-F2DC-0D5D-1C2C-26F62B3E55A6}"/>
              </a:ext>
            </a:extLst>
          </p:cNvPr>
          <p:cNvSpPr txBox="1"/>
          <p:nvPr/>
        </p:nvSpPr>
        <p:spPr>
          <a:xfrm>
            <a:off x="1061178" y="5222468"/>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15" name="TextBox 14">
            <a:extLst>
              <a:ext uri="{FF2B5EF4-FFF2-40B4-BE49-F238E27FC236}">
                <a16:creationId xmlns:a16="http://schemas.microsoft.com/office/drawing/2014/main" id="{9E85B8CF-392A-F936-6813-4BF0F8A41BA3}"/>
              </a:ext>
            </a:extLst>
          </p:cNvPr>
          <p:cNvSpPr txBox="1"/>
          <p:nvPr/>
        </p:nvSpPr>
        <p:spPr>
          <a:xfrm>
            <a:off x="2602040" y="5222467"/>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16" name="Rectangle 15">
            <a:extLst>
              <a:ext uri="{FF2B5EF4-FFF2-40B4-BE49-F238E27FC236}">
                <a16:creationId xmlns:a16="http://schemas.microsoft.com/office/drawing/2014/main" id="{DDA26451-D430-EA98-8A7B-38A50BA0FDFC}"/>
              </a:ext>
            </a:extLst>
          </p:cNvPr>
          <p:cNvSpPr/>
          <p:nvPr/>
        </p:nvSpPr>
        <p:spPr>
          <a:xfrm>
            <a:off x="2526629" y="4571251"/>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cxnSp>
        <p:nvCxnSpPr>
          <p:cNvPr id="18" name="Curved Connector 17">
            <a:extLst>
              <a:ext uri="{FF2B5EF4-FFF2-40B4-BE49-F238E27FC236}">
                <a16:creationId xmlns:a16="http://schemas.microsoft.com/office/drawing/2014/main" id="{9B1CF9E2-BD3F-943B-7BD5-92C4FB63469C}"/>
              </a:ext>
            </a:extLst>
          </p:cNvPr>
          <p:cNvCxnSpPr>
            <a:stCxn id="5" idx="3"/>
            <a:endCxn id="16" idx="0"/>
          </p:cNvCxnSpPr>
          <p:nvPr/>
        </p:nvCxnSpPr>
        <p:spPr>
          <a:xfrm>
            <a:off x="2438399" y="2967040"/>
            <a:ext cx="393030" cy="1604211"/>
          </a:xfrm>
          <a:prstGeom prst="curved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3B92A41-2113-8F7E-0861-DA9B8EC4577E}"/>
              </a:ext>
            </a:extLst>
          </p:cNvPr>
          <p:cNvSpPr txBox="1"/>
          <p:nvPr/>
        </p:nvSpPr>
        <p:spPr>
          <a:xfrm>
            <a:off x="1938673" y="2077465"/>
            <a:ext cx="389851"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x</a:t>
            </a:r>
          </a:p>
        </p:txBody>
      </p:sp>
      <p:sp>
        <p:nvSpPr>
          <p:cNvPr id="21" name="Rectangle 20">
            <a:extLst>
              <a:ext uri="{FF2B5EF4-FFF2-40B4-BE49-F238E27FC236}">
                <a16:creationId xmlns:a16="http://schemas.microsoft.com/office/drawing/2014/main" id="{5C7F6C47-C6AE-20A5-AAEF-0DA7002F2670}"/>
              </a:ext>
            </a:extLst>
          </p:cNvPr>
          <p:cNvSpPr/>
          <p:nvPr/>
        </p:nvSpPr>
        <p:spPr>
          <a:xfrm>
            <a:off x="5391356" y="266224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p>
        </p:txBody>
      </p:sp>
      <p:sp>
        <p:nvSpPr>
          <p:cNvPr id="22" name="Rectangle 21">
            <a:extLst>
              <a:ext uri="{FF2B5EF4-FFF2-40B4-BE49-F238E27FC236}">
                <a16:creationId xmlns:a16="http://schemas.microsoft.com/office/drawing/2014/main" id="{EEA6DE50-1BB2-D954-6F22-ED897642430B}"/>
              </a:ext>
            </a:extLst>
          </p:cNvPr>
          <p:cNvSpPr/>
          <p:nvPr/>
        </p:nvSpPr>
        <p:spPr>
          <a:xfrm>
            <a:off x="4880410" y="393682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23" name="Rectangle 22">
            <a:extLst>
              <a:ext uri="{FF2B5EF4-FFF2-40B4-BE49-F238E27FC236}">
                <a16:creationId xmlns:a16="http://schemas.microsoft.com/office/drawing/2014/main" id="{880D00D5-6510-8001-65AC-C5C0A5528A2C}"/>
              </a:ext>
            </a:extLst>
          </p:cNvPr>
          <p:cNvSpPr/>
          <p:nvPr/>
        </p:nvSpPr>
        <p:spPr>
          <a:xfrm>
            <a:off x="4880410" y="454642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24" name="TextBox 23">
            <a:extLst>
              <a:ext uri="{FF2B5EF4-FFF2-40B4-BE49-F238E27FC236}">
                <a16:creationId xmlns:a16="http://schemas.microsoft.com/office/drawing/2014/main" id="{8E6B8C7F-4B08-9966-C5FC-B84013A19996}"/>
              </a:ext>
            </a:extLst>
          </p:cNvPr>
          <p:cNvSpPr txBox="1"/>
          <p:nvPr/>
        </p:nvSpPr>
        <p:spPr>
          <a:xfrm>
            <a:off x="4979063" y="5180852"/>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25" name="TextBox 24">
            <a:extLst>
              <a:ext uri="{FF2B5EF4-FFF2-40B4-BE49-F238E27FC236}">
                <a16:creationId xmlns:a16="http://schemas.microsoft.com/office/drawing/2014/main" id="{D3964C82-24CC-B18D-6EA3-E1C4CD0A2E13}"/>
              </a:ext>
            </a:extLst>
          </p:cNvPr>
          <p:cNvSpPr txBox="1"/>
          <p:nvPr/>
        </p:nvSpPr>
        <p:spPr>
          <a:xfrm>
            <a:off x="6519925" y="5180851"/>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26" name="Rectangle 25">
            <a:extLst>
              <a:ext uri="{FF2B5EF4-FFF2-40B4-BE49-F238E27FC236}">
                <a16:creationId xmlns:a16="http://schemas.microsoft.com/office/drawing/2014/main" id="{7CA60D6C-A3D7-57F8-B4AD-A66E4E4972C8}"/>
              </a:ext>
            </a:extLst>
          </p:cNvPr>
          <p:cNvSpPr/>
          <p:nvPr/>
        </p:nvSpPr>
        <p:spPr>
          <a:xfrm>
            <a:off x="6444514" y="45296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3ABB1E3E-3383-FE8C-9ABB-7393CFA2D978}"/>
              </a:ext>
            </a:extLst>
          </p:cNvPr>
          <p:cNvSpPr txBox="1"/>
          <p:nvPr/>
        </p:nvSpPr>
        <p:spPr>
          <a:xfrm>
            <a:off x="5490010" y="2120238"/>
            <a:ext cx="389851"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x</a:t>
            </a:r>
          </a:p>
        </p:txBody>
      </p:sp>
      <p:cxnSp>
        <p:nvCxnSpPr>
          <p:cNvPr id="29" name="Curved Connector 28">
            <a:extLst>
              <a:ext uri="{FF2B5EF4-FFF2-40B4-BE49-F238E27FC236}">
                <a16:creationId xmlns:a16="http://schemas.microsoft.com/office/drawing/2014/main" id="{B400ECA3-451E-80AD-C0BA-1745CFBD5745}"/>
              </a:ext>
            </a:extLst>
          </p:cNvPr>
          <p:cNvCxnSpPr>
            <a:cxnSpLocks/>
            <a:stCxn id="21" idx="3"/>
            <a:endCxn id="26" idx="0"/>
          </p:cNvCxnSpPr>
          <p:nvPr/>
        </p:nvCxnSpPr>
        <p:spPr>
          <a:xfrm>
            <a:off x="6000956" y="2967040"/>
            <a:ext cx="748358" cy="1562595"/>
          </a:xfrm>
          <a:prstGeom prst="curved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E69E825-8D6A-9D06-56C9-93E8301D8FA2}"/>
              </a:ext>
            </a:extLst>
          </p:cNvPr>
          <p:cNvSpPr/>
          <p:nvPr/>
        </p:nvSpPr>
        <p:spPr>
          <a:xfrm>
            <a:off x="8684392" y="32844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34" name="Rectangle 33">
            <a:extLst>
              <a:ext uri="{FF2B5EF4-FFF2-40B4-BE49-F238E27FC236}">
                <a16:creationId xmlns:a16="http://schemas.microsoft.com/office/drawing/2014/main" id="{CE66B2CE-D3A7-2CCF-CE47-334B2687FBF0}"/>
              </a:ext>
            </a:extLst>
          </p:cNvPr>
          <p:cNvSpPr/>
          <p:nvPr/>
        </p:nvSpPr>
        <p:spPr>
          <a:xfrm>
            <a:off x="8684393" y="38940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35" name="Rectangle 34">
            <a:extLst>
              <a:ext uri="{FF2B5EF4-FFF2-40B4-BE49-F238E27FC236}">
                <a16:creationId xmlns:a16="http://schemas.microsoft.com/office/drawing/2014/main" id="{1E4B1B60-5CEA-A847-FC4F-4F53CBFCB4B2}"/>
              </a:ext>
            </a:extLst>
          </p:cNvPr>
          <p:cNvSpPr/>
          <p:nvPr/>
        </p:nvSpPr>
        <p:spPr>
          <a:xfrm>
            <a:off x="8684393" y="45036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36" name="TextBox 35">
            <a:extLst>
              <a:ext uri="{FF2B5EF4-FFF2-40B4-BE49-F238E27FC236}">
                <a16:creationId xmlns:a16="http://schemas.microsoft.com/office/drawing/2014/main" id="{99FAB7D0-8C3E-7B05-B023-FCF6B0AB2ABB}"/>
              </a:ext>
            </a:extLst>
          </p:cNvPr>
          <p:cNvSpPr txBox="1"/>
          <p:nvPr/>
        </p:nvSpPr>
        <p:spPr>
          <a:xfrm>
            <a:off x="8783046" y="5138080"/>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37" name="TextBox 36">
            <a:extLst>
              <a:ext uri="{FF2B5EF4-FFF2-40B4-BE49-F238E27FC236}">
                <a16:creationId xmlns:a16="http://schemas.microsoft.com/office/drawing/2014/main" id="{6A77B5CB-B435-DEB3-F5B1-674AB0B94A0F}"/>
              </a:ext>
            </a:extLst>
          </p:cNvPr>
          <p:cNvSpPr txBox="1"/>
          <p:nvPr/>
        </p:nvSpPr>
        <p:spPr>
          <a:xfrm>
            <a:off x="10323908" y="5138079"/>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38" name="Rectangle 37">
            <a:extLst>
              <a:ext uri="{FF2B5EF4-FFF2-40B4-BE49-F238E27FC236}">
                <a16:creationId xmlns:a16="http://schemas.microsoft.com/office/drawing/2014/main" id="{68010D13-2D40-5C17-5B71-40B39B3B856F}"/>
              </a:ext>
            </a:extLst>
          </p:cNvPr>
          <p:cNvSpPr/>
          <p:nvPr/>
        </p:nvSpPr>
        <p:spPr>
          <a:xfrm>
            <a:off x="10248497" y="448686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41" name="Right Arrow 40">
            <a:extLst>
              <a:ext uri="{FF2B5EF4-FFF2-40B4-BE49-F238E27FC236}">
                <a16:creationId xmlns:a16="http://schemas.microsoft.com/office/drawing/2014/main" id="{B698AD7E-1553-EC75-E857-0E8C588A86E1}"/>
              </a:ext>
            </a:extLst>
          </p:cNvPr>
          <p:cNvSpPr/>
          <p:nvPr/>
        </p:nvSpPr>
        <p:spPr>
          <a:xfrm>
            <a:off x="3561347" y="3894055"/>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a:extLst>
              <a:ext uri="{FF2B5EF4-FFF2-40B4-BE49-F238E27FC236}">
                <a16:creationId xmlns:a16="http://schemas.microsoft.com/office/drawing/2014/main" id="{09693C1B-535D-ECD9-04E1-171A6B435287}"/>
              </a:ext>
            </a:extLst>
          </p:cNvPr>
          <p:cNvSpPr/>
          <p:nvPr/>
        </p:nvSpPr>
        <p:spPr>
          <a:xfrm>
            <a:off x="7425089" y="3905921"/>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1089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normAutofit/>
          </a:bodyPr>
          <a:lstStyle/>
          <a:p>
            <a:pPr marL="0" indent="0">
              <a:buNone/>
            </a:pPr>
            <a:r>
              <a:rPr lang="en-US" b="1" dirty="0"/>
              <a:t>Using one additional stack and some additional non-array variables</a:t>
            </a:r>
          </a:p>
        </p:txBody>
      </p:sp>
      <p:sp>
        <p:nvSpPr>
          <p:cNvPr id="21" name="Rectangle 20">
            <a:extLst>
              <a:ext uri="{FF2B5EF4-FFF2-40B4-BE49-F238E27FC236}">
                <a16:creationId xmlns:a16="http://schemas.microsoft.com/office/drawing/2014/main" id="{5C7F6C47-C6AE-20A5-AAEF-0DA7002F2670}"/>
              </a:ext>
            </a:extLst>
          </p:cNvPr>
          <p:cNvSpPr/>
          <p:nvPr/>
        </p:nvSpPr>
        <p:spPr>
          <a:xfrm>
            <a:off x="5391356" y="266224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22" name="Rectangle 21">
            <a:extLst>
              <a:ext uri="{FF2B5EF4-FFF2-40B4-BE49-F238E27FC236}">
                <a16:creationId xmlns:a16="http://schemas.microsoft.com/office/drawing/2014/main" id="{EEA6DE50-1BB2-D954-6F22-ED897642430B}"/>
              </a:ext>
            </a:extLst>
          </p:cNvPr>
          <p:cNvSpPr/>
          <p:nvPr/>
        </p:nvSpPr>
        <p:spPr>
          <a:xfrm>
            <a:off x="4880410" y="393682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23" name="Rectangle 22">
            <a:extLst>
              <a:ext uri="{FF2B5EF4-FFF2-40B4-BE49-F238E27FC236}">
                <a16:creationId xmlns:a16="http://schemas.microsoft.com/office/drawing/2014/main" id="{880D00D5-6510-8001-65AC-C5C0A5528A2C}"/>
              </a:ext>
            </a:extLst>
          </p:cNvPr>
          <p:cNvSpPr/>
          <p:nvPr/>
        </p:nvSpPr>
        <p:spPr>
          <a:xfrm>
            <a:off x="4880410" y="454642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24" name="TextBox 23">
            <a:extLst>
              <a:ext uri="{FF2B5EF4-FFF2-40B4-BE49-F238E27FC236}">
                <a16:creationId xmlns:a16="http://schemas.microsoft.com/office/drawing/2014/main" id="{8E6B8C7F-4B08-9966-C5FC-B84013A19996}"/>
              </a:ext>
            </a:extLst>
          </p:cNvPr>
          <p:cNvSpPr txBox="1"/>
          <p:nvPr/>
        </p:nvSpPr>
        <p:spPr>
          <a:xfrm>
            <a:off x="4979063" y="5180852"/>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25" name="TextBox 24">
            <a:extLst>
              <a:ext uri="{FF2B5EF4-FFF2-40B4-BE49-F238E27FC236}">
                <a16:creationId xmlns:a16="http://schemas.microsoft.com/office/drawing/2014/main" id="{D3964C82-24CC-B18D-6EA3-E1C4CD0A2E13}"/>
              </a:ext>
            </a:extLst>
          </p:cNvPr>
          <p:cNvSpPr txBox="1"/>
          <p:nvPr/>
        </p:nvSpPr>
        <p:spPr>
          <a:xfrm>
            <a:off x="6519925" y="5180851"/>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26" name="Rectangle 25">
            <a:extLst>
              <a:ext uri="{FF2B5EF4-FFF2-40B4-BE49-F238E27FC236}">
                <a16:creationId xmlns:a16="http://schemas.microsoft.com/office/drawing/2014/main" id="{7CA60D6C-A3D7-57F8-B4AD-A66E4E4972C8}"/>
              </a:ext>
            </a:extLst>
          </p:cNvPr>
          <p:cNvSpPr/>
          <p:nvPr/>
        </p:nvSpPr>
        <p:spPr>
          <a:xfrm>
            <a:off x="6444514" y="45296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3ABB1E3E-3383-FE8C-9ABB-7393CFA2D978}"/>
              </a:ext>
            </a:extLst>
          </p:cNvPr>
          <p:cNvSpPr txBox="1"/>
          <p:nvPr/>
        </p:nvSpPr>
        <p:spPr>
          <a:xfrm>
            <a:off x="5490010" y="2120238"/>
            <a:ext cx="389851"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x</a:t>
            </a:r>
          </a:p>
        </p:txBody>
      </p:sp>
      <p:cxnSp>
        <p:nvCxnSpPr>
          <p:cNvPr id="29" name="Curved Connector 28">
            <a:extLst>
              <a:ext uri="{FF2B5EF4-FFF2-40B4-BE49-F238E27FC236}">
                <a16:creationId xmlns:a16="http://schemas.microsoft.com/office/drawing/2014/main" id="{B400ECA3-451E-80AD-C0BA-1745CFBD5745}"/>
              </a:ext>
            </a:extLst>
          </p:cNvPr>
          <p:cNvCxnSpPr>
            <a:cxnSpLocks/>
            <a:stCxn id="21" idx="3"/>
            <a:endCxn id="26" idx="0"/>
          </p:cNvCxnSpPr>
          <p:nvPr/>
        </p:nvCxnSpPr>
        <p:spPr>
          <a:xfrm>
            <a:off x="6000956" y="2967040"/>
            <a:ext cx="748358" cy="1562595"/>
          </a:xfrm>
          <a:prstGeom prst="curved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E69E825-8D6A-9D06-56C9-93E8301D8FA2}"/>
              </a:ext>
            </a:extLst>
          </p:cNvPr>
          <p:cNvSpPr/>
          <p:nvPr/>
        </p:nvSpPr>
        <p:spPr>
          <a:xfrm>
            <a:off x="1310832" y="33104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34" name="Rectangle 33">
            <a:extLst>
              <a:ext uri="{FF2B5EF4-FFF2-40B4-BE49-F238E27FC236}">
                <a16:creationId xmlns:a16="http://schemas.microsoft.com/office/drawing/2014/main" id="{CE66B2CE-D3A7-2CCF-CE47-334B2687FBF0}"/>
              </a:ext>
            </a:extLst>
          </p:cNvPr>
          <p:cNvSpPr/>
          <p:nvPr/>
        </p:nvSpPr>
        <p:spPr>
          <a:xfrm>
            <a:off x="1310833" y="39200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35" name="Rectangle 34">
            <a:extLst>
              <a:ext uri="{FF2B5EF4-FFF2-40B4-BE49-F238E27FC236}">
                <a16:creationId xmlns:a16="http://schemas.microsoft.com/office/drawing/2014/main" id="{1E4B1B60-5CEA-A847-FC4F-4F53CBFCB4B2}"/>
              </a:ext>
            </a:extLst>
          </p:cNvPr>
          <p:cNvSpPr/>
          <p:nvPr/>
        </p:nvSpPr>
        <p:spPr>
          <a:xfrm>
            <a:off x="1310833" y="45296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36" name="TextBox 35">
            <a:extLst>
              <a:ext uri="{FF2B5EF4-FFF2-40B4-BE49-F238E27FC236}">
                <a16:creationId xmlns:a16="http://schemas.microsoft.com/office/drawing/2014/main" id="{99FAB7D0-8C3E-7B05-B023-FCF6B0AB2ABB}"/>
              </a:ext>
            </a:extLst>
          </p:cNvPr>
          <p:cNvSpPr txBox="1"/>
          <p:nvPr/>
        </p:nvSpPr>
        <p:spPr>
          <a:xfrm>
            <a:off x="1409486" y="5164060"/>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37" name="TextBox 36">
            <a:extLst>
              <a:ext uri="{FF2B5EF4-FFF2-40B4-BE49-F238E27FC236}">
                <a16:creationId xmlns:a16="http://schemas.microsoft.com/office/drawing/2014/main" id="{6A77B5CB-B435-DEB3-F5B1-674AB0B94A0F}"/>
              </a:ext>
            </a:extLst>
          </p:cNvPr>
          <p:cNvSpPr txBox="1"/>
          <p:nvPr/>
        </p:nvSpPr>
        <p:spPr>
          <a:xfrm>
            <a:off x="2950348" y="5164059"/>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38" name="Rectangle 37">
            <a:extLst>
              <a:ext uri="{FF2B5EF4-FFF2-40B4-BE49-F238E27FC236}">
                <a16:creationId xmlns:a16="http://schemas.microsoft.com/office/drawing/2014/main" id="{68010D13-2D40-5C17-5B71-40B39B3B856F}"/>
              </a:ext>
            </a:extLst>
          </p:cNvPr>
          <p:cNvSpPr/>
          <p:nvPr/>
        </p:nvSpPr>
        <p:spPr>
          <a:xfrm>
            <a:off x="2874937" y="451284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4" name="Right Arrow 3">
            <a:extLst>
              <a:ext uri="{FF2B5EF4-FFF2-40B4-BE49-F238E27FC236}">
                <a16:creationId xmlns:a16="http://schemas.microsoft.com/office/drawing/2014/main" id="{CFF11E95-44B3-247A-4FA6-DFC930D67B0B}"/>
              </a:ext>
            </a:extLst>
          </p:cNvPr>
          <p:cNvSpPr/>
          <p:nvPr/>
        </p:nvSpPr>
        <p:spPr>
          <a:xfrm>
            <a:off x="3561347" y="3894055"/>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439D533C-8249-931A-73A1-B04D50ADD930}"/>
              </a:ext>
            </a:extLst>
          </p:cNvPr>
          <p:cNvSpPr/>
          <p:nvPr/>
        </p:nvSpPr>
        <p:spPr>
          <a:xfrm>
            <a:off x="7435724" y="3920035"/>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9AD00A-4575-9E8C-54AB-67A160ADBD85}"/>
              </a:ext>
            </a:extLst>
          </p:cNvPr>
          <p:cNvSpPr/>
          <p:nvPr/>
        </p:nvSpPr>
        <p:spPr>
          <a:xfrm>
            <a:off x="10600638" y="391009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11" name="Rectangle 10">
            <a:extLst>
              <a:ext uri="{FF2B5EF4-FFF2-40B4-BE49-F238E27FC236}">
                <a16:creationId xmlns:a16="http://schemas.microsoft.com/office/drawing/2014/main" id="{4EE5E40C-3098-8254-CA99-BFA6521EA935}"/>
              </a:ext>
            </a:extLst>
          </p:cNvPr>
          <p:cNvSpPr/>
          <p:nvPr/>
        </p:nvSpPr>
        <p:spPr>
          <a:xfrm>
            <a:off x="9036534" y="39200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12" name="Rectangle 11">
            <a:extLst>
              <a:ext uri="{FF2B5EF4-FFF2-40B4-BE49-F238E27FC236}">
                <a16:creationId xmlns:a16="http://schemas.microsoft.com/office/drawing/2014/main" id="{84623B7C-8DAA-88EA-8532-ED9D8ECB89CD}"/>
              </a:ext>
            </a:extLst>
          </p:cNvPr>
          <p:cNvSpPr/>
          <p:nvPr/>
        </p:nvSpPr>
        <p:spPr>
          <a:xfrm>
            <a:off x="9036534" y="45296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13" name="TextBox 12">
            <a:extLst>
              <a:ext uri="{FF2B5EF4-FFF2-40B4-BE49-F238E27FC236}">
                <a16:creationId xmlns:a16="http://schemas.microsoft.com/office/drawing/2014/main" id="{6DD52756-D350-3B20-2981-BB3DEE6D870E}"/>
              </a:ext>
            </a:extLst>
          </p:cNvPr>
          <p:cNvSpPr txBox="1"/>
          <p:nvPr/>
        </p:nvSpPr>
        <p:spPr>
          <a:xfrm>
            <a:off x="9135187" y="5164060"/>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17" name="TextBox 16">
            <a:extLst>
              <a:ext uri="{FF2B5EF4-FFF2-40B4-BE49-F238E27FC236}">
                <a16:creationId xmlns:a16="http://schemas.microsoft.com/office/drawing/2014/main" id="{9539127D-1106-40FC-6612-08283E859742}"/>
              </a:ext>
            </a:extLst>
          </p:cNvPr>
          <p:cNvSpPr txBox="1"/>
          <p:nvPr/>
        </p:nvSpPr>
        <p:spPr>
          <a:xfrm>
            <a:off x="10676049" y="5164059"/>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20" name="Rectangle 19">
            <a:extLst>
              <a:ext uri="{FF2B5EF4-FFF2-40B4-BE49-F238E27FC236}">
                <a16:creationId xmlns:a16="http://schemas.microsoft.com/office/drawing/2014/main" id="{7C6BC838-31A9-13BF-5614-7E47C066D1C2}"/>
              </a:ext>
            </a:extLst>
          </p:cNvPr>
          <p:cNvSpPr/>
          <p:nvPr/>
        </p:nvSpPr>
        <p:spPr>
          <a:xfrm>
            <a:off x="10600638" y="451284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47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normAutofit/>
          </a:bodyPr>
          <a:lstStyle/>
          <a:p>
            <a:pPr marL="0" indent="0">
              <a:buNone/>
            </a:pPr>
            <a:r>
              <a:rPr lang="en-US" b="1" dirty="0"/>
              <a:t>Using one additional stack and some additional non-array variables</a:t>
            </a:r>
          </a:p>
        </p:txBody>
      </p:sp>
      <p:sp>
        <p:nvSpPr>
          <p:cNvPr id="21" name="Rectangle 20">
            <a:extLst>
              <a:ext uri="{FF2B5EF4-FFF2-40B4-BE49-F238E27FC236}">
                <a16:creationId xmlns:a16="http://schemas.microsoft.com/office/drawing/2014/main" id="{5C7F6C47-C6AE-20A5-AAEF-0DA7002F2670}"/>
              </a:ext>
            </a:extLst>
          </p:cNvPr>
          <p:cNvSpPr/>
          <p:nvPr/>
        </p:nvSpPr>
        <p:spPr>
          <a:xfrm>
            <a:off x="5391356" y="266224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23" name="Rectangle 22">
            <a:extLst>
              <a:ext uri="{FF2B5EF4-FFF2-40B4-BE49-F238E27FC236}">
                <a16:creationId xmlns:a16="http://schemas.microsoft.com/office/drawing/2014/main" id="{880D00D5-6510-8001-65AC-C5C0A5528A2C}"/>
              </a:ext>
            </a:extLst>
          </p:cNvPr>
          <p:cNvSpPr/>
          <p:nvPr/>
        </p:nvSpPr>
        <p:spPr>
          <a:xfrm>
            <a:off x="4880410" y="454642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24" name="TextBox 23">
            <a:extLst>
              <a:ext uri="{FF2B5EF4-FFF2-40B4-BE49-F238E27FC236}">
                <a16:creationId xmlns:a16="http://schemas.microsoft.com/office/drawing/2014/main" id="{8E6B8C7F-4B08-9966-C5FC-B84013A19996}"/>
              </a:ext>
            </a:extLst>
          </p:cNvPr>
          <p:cNvSpPr txBox="1"/>
          <p:nvPr/>
        </p:nvSpPr>
        <p:spPr>
          <a:xfrm>
            <a:off x="4979063" y="5180852"/>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25" name="TextBox 24">
            <a:extLst>
              <a:ext uri="{FF2B5EF4-FFF2-40B4-BE49-F238E27FC236}">
                <a16:creationId xmlns:a16="http://schemas.microsoft.com/office/drawing/2014/main" id="{D3964C82-24CC-B18D-6EA3-E1C4CD0A2E13}"/>
              </a:ext>
            </a:extLst>
          </p:cNvPr>
          <p:cNvSpPr txBox="1"/>
          <p:nvPr/>
        </p:nvSpPr>
        <p:spPr>
          <a:xfrm>
            <a:off x="6519925" y="5180851"/>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26" name="Rectangle 25">
            <a:extLst>
              <a:ext uri="{FF2B5EF4-FFF2-40B4-BE49-F238E27FC236}">
                <a16:creationId xmlns:a16="http://schemas.microsoft.com/office/drawing/2014/main" id="{7CA60D6C-A3D7-57F8-B4AD-A66E4E4972C8}"/>
              </a:ext>
            </a:extLst>
          </p:cNvPr>
          <p:cNvSpPr/>
          <p:nvPr/>
        </p:nvSpPr>
        <p:spPr>
          <a:xfrm>
            <a:off x="6444514" y="45296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3ABB1E3E-3383-FE8C-9ABB-7393CFA2D978}"/>
              </a:ext>
            </a:extLst>
          </p:cNvPr>
          <p:cNvSpPr txBox="1"/>
          <p:nvPr/>
        </p:nvSpPr>
        <p:spPr>
          <a:xfrm>
            <a:off x="5490010" y="2120238"/>
            <a:ext cx="389851"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x</a:t>
            </a:r>
          </a:p>
        </p:txBody>
      </p:sp>
      <p:sp>
        <p:nvSpPr>
          <p:cNvPr id="4" name="Right Arrow 3">
            <a:extLst>
              <a:ext uri="{FF2B5EF4-FFF2-40B4-BE49-F238E27FC236}">
                <a16:creationId xmlns:a16="http://schemas.microsoft.com/office/drawing/2014/main" id="{CFF11E95-44B3-247A-4FA6-DFC930D67B0B}"/>
              </a:ext>
            </a:extLst>
          </p:cNvPr>
          <p:cNvSpPr/>
          <p:nvPr/>
        </p:nvSpPr>
        <p:spPr>
          <a:xfrm>
            <a:off x="3561347" y="3894055"/>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439D533C-8249-931A-73A1-B04D50ADD930}"/>
              </a:ext>
            </a:extLst>
          </p:cNvPr>
          <p:cNvSpPr/>
          <p:nvPr/>
        </p:nvSpPr>
        <p:spPr>
          <a:xfrm>
            <a:off x="7435724" y="3920035"/>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85D546B-8275-673D-6AA9-87E917234633}"/>
              </a:ext>
            </a:extLst>
          </p:cNvPr>
          <p:cNvSpPr/>
          <p:nvPr/>
        </p:nvSpPr>
        <p:spPr>
          <a:xfrm>
            <a:off x="2350974" y="395171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7" name="Rectangle 6">
            <a:extLst>
              <a:ext uri="{FF2B5EF4-FFF2-40B4-BE49-F238E27FC236}">
                <a16:creationId xmlns:a16="http://schemas.microsoft.com/office/drawing/2014/main" id="{56A8F069-3B0D-1363-32D0-770D826AE75E}"/>
              </a:ext>
            </a:extLst>
          </p:cNvPr>
          <p:cNvSpPr/>
          <p:nvPr/>
        </p:nvSpPr>
        <p:spPr>
          <a:xfrm>
            <a:off x="786870" y="3961651"/>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8" name="Rectangle 7">
            <a:extLst>
              <a:ext uri="{FF2B5EF4-FFF2-40B4-BE49-F238E27FC236}">
                <a16:creationId xmlns:a16="http://schemas.microsoft.com/office/drawing/2014/main" id="{43DAC32F-C0B3-7F0D-DEA0-D077856A4B52}"/>
              </a:ext>
            </a:extLst>
          </p:cNvPr>
          <p:cNvSpPr/>
          <p:nvPr/>
        </p:nvSpPr>
        <p:spPr>
          <a:xfrm>
            <a:off x="786870" y="4571251"/>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14" name="TextBox 13">
            <a:extLst>
              <a:ext uri="{FF2B5EF4-FFF2-40B4-BE49-F238E27FC236}">
                <a16:creationId xmlns:a16="http://schemas.microsoft.com/office/drawing/2014/main" id="{8A7821C1-51F4-EAB1-589E-430EF68A60DC}"/>
              </a:ext>
            </a:extLst>
          </p:cNvPr>
          <p:cNvSpPr txBox="1"/>
          <p:nvPr/>
        </p:nvSpPr>
        <p:spPr>
          <a:xfrm>
            <a:off x="885523" y="5205676"/>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15" name="TextBox 14">
            <a:extLst>
              <a:ext uri="{FF2B5EF4-FFF2-40B4-BE49-F238E27FC236}">
                <a16:creationId xmlns:a16="http://schemas.microsoft.com/office/drawing/2014/main" id="{76AE8CB6-322D-9D14-7023-B9A39529ED6E}"/>
              </a:ext>
            </a:extLst>
          </p:cNvPr>
          <p:cNvSpPr txBox="1"/>
          <p:nvPr/>
        </p:nvSpPr>
        <p:spPr>
          <a:xfrm>
            <a:off x="2426385" y="5205675"/>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16" name="Rectangle 15">
            <a:extLst>
              <a:ext uri="{FF2B5EF4-FFF2-40B4-BE49-F238E27FC236}">
                <a16:creationId xmlns:a16="http://schemas.microsoft.com/office/drawing/2014/main" id="{14BFE6FA-BA15-1101-8245-C4ABAF3EA64C}"/>
              </a:ext>
            </a:extLst>
          </p:cNvPr>
          <p:cNvSpPr/>
          <p:nvPr/>
        </p:nvSpPr>
        <p:spPr>
          <a:xfrm>
            <a:off x="2350974" y="4554459"/>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0469B3E-94C2-1BAC-F3AF-991CED59AD55}"/>
              </a:ext>
            </a:extLst>
          </p:cNvPr>
          <p:cNvSpPr/>
          <p:nvPr/>
        </p:nvSpPr>
        <p:spPr>
          <a:xfrm>
            <a:off x="6439901" y="3926139"/>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cxnSp>
        <p:nvCxnSpPr>
          <p:cNvPr id="27" name="Curved Connector 26">
            <a:extLst>
              <a:ext uri="{FF2B5EF4-FFF2-40B4-BE49-F238E27FC236}">
                <a16:creationId xmlns:a16="http://schemas.microsoft.com/office/drawing/2014/main" id="{814307A6-D066-5055-BCE6-183B0156AAEF}"/>
              </a:ext>
            </a:extLst>
          </p:cNvPr>
          <p:cNvCxnSpPr>
            <a:cxnSpLocks/>
            <a:stCxn id="21" idx="3"/>
            <a:endCxn id="18" idx="0"/>
          </p:cNvCxnSpPr>
          <p:nvPr/>
        </p:nvCxnSpPr>
        <p:spPr>
          <a:xfrm>
            <a:off x="6000956" y="2967040"/>
            <a:ext cx="743745" cy="959099"/>
          </a:xfrm>
          <a:prstGeom prst="curved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26704B06-64B8-3DDA-40CF-74E8A6C34AE0}"/>
              </a:ext>
            </a:extLst>
          </p:cNvPr>
          <p:cNvSpPr/>
          <p:nvPr/>
        </p:nvSpPr>
        <p:spPr>
          <a:xfrm>
            <a:off x="8684392" y="32844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40" name="Rectangle 39">
            <a:extLst>
              <a:ext uri="{FF2B5EF4-FFF2-40B4-BE49-F238E27FC236}">
                <a16:creationId xmlns:a16="http://schemas.microsoft.com/office/drawing/2014/main" id="{EAD87885-8CE8-64B1-482D-80080151FA60}"/>
              </a:ext>
            </a:extLst>
          </p:cNvPr>
          <p:cNvSpPr/>
          <p:nvPr/>
        </p:nvSpPr>
        <p:spPr>
          <a:xfrm>
            <a:off x="8684393" y="38940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p>
        </p:txBody>
      </p:sp>
      <p:sp>
        <p:nvSpPr>
          <p:cNvPr id="41" name="Rectangle 40">
            <a:extLst>
              <a:ext uri="{FF2B5EF4-FFF2-40B4-BE49-F238E27FC236}">
                <a16:creationId xmlns:a16="http://schemas.microsoft.com/office/drawing/2014/main" id="{4E60D8D3-376D-DC70-987B-C57660001B58}"/>
              </a:ext>
            </a:extLst>
          </p:cNvPr>
          <p:cNvSpPr/>
          <p:nvPr/>
        </p:nvSpPr>
        <p:spPr>
          <a:xfrm>
            <a:off x="8684393" y="45036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42" name="TextBox 41">
            <a:extLst>
              <a:ext uri="{FF2B5EF4-FFF2-40B4-BE49-F238E27FC236}">
                <a16:creationId xmlns:a16="http://schemas.microsoft.com/office/drawing/2014/main" id="{EE3C652B-1ACD-4C6A-1C0E-21D2F7D65046}"/>
              </a:ext>
            </a:extLst>
          </p:cNvPr>
          <p:cNvSpPr txBox="1"/>
          <p:nvPr/>
        </p:nvSpPr>
        <p:spPr>
          <a:xfrm>
            <a:off x="8783046" y="5138080"/>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43" name="TextBox 42">
            <a:extLst>
              <a:ext uri="{FF2B5EF4-FFF2-40B4-BE49-F238E27FC236}">
                <a16:creationId xmlns:a16="http://schemas.microsoft.com/office/drawing/2014/main" id="{AB32EA4D-393A-86D0-DDC8-C8D646A19236}"/>
              </a:ext>
            </a:extLst>
          </p:cNvPr>
          <p:cNvSpPr txBox="1"/>
          <p:nvPr/>
        </p:nvSpPr>
        <p:spPr>
          <a:xfrm>
            <a:off x="10323908" y="5138079"/>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44" name="Rectangle 43">
            <a:extLst>
              <a:ext uri="{FF2B5EF4-FFF2-40B4-BE49-F238E27FC236}">
                <a16:creationId xmlns:a16="http://schemas.microsoft.com/office/drawing/2014/main" id="{164230DD-7EB6-E98E-FA16-FD00DED028CB}"/>
              </a:ext>
            </a:extLst>
          </p:cNvPr>
          <p:cNvSpPr/>
          <p:nvPr/>
        </p:nvSpPr>
        <p:spPr>
          <a:xfrm>
            <a:off x="10248497" y="448686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8914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D35D1-BA7B-7F6C-CE9E-9EB135139A04}"/>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21E75A60-A96D-1EA9-9697-7CA1E98736BA}"/>
              </a:ext>
            </a:extLst>
          </p:cNvPr>
          <p:cNvSpPr>
            <a:spLocks noGrp="1"/>
          </p:cNvSpPr>
          <p:nvPr>
            <p:ph idx="1"/>
          </p:nvPr>
        </p:nvSpPr>
        <p:spPr/>
        <p:txBody>
          <a:bodyPr/>
          <a:lstStyle/>
          <a:p>
            <a:r>
              <a:rPr lang="en-US" dirty="0"/>
              <a:t>Put the elements on the stack S in ascending order using one additional stack and some additional  non-array variables. </a:t>
            </a:r>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227EDF9-1530-6E77-1BFF-00AD27EFAD97}"/>
                  </a:ext>
                </a:extLst>
              </p14:cNvPr>
              <p14:cNvContentPartPr/>
              <p14:nvPr/>
            </p14:nvContentPartPr>
            <p14:xfrm>
              <a:off x="6094080" y="1897920"/>
              <a:ext cx="2304000" cy="47160"/>
            </p14:xfrm>
          </p:contentPart>
        </mc:Choice>
        <mc:Fallback xmlns="">
          <p:pic>
            <p:nvPicPr>
              <p:cNvPr id="4" name="Ink 3">
                <a:extLst>
                  <a:ext uri="{FF2B5EF4-FFF2-40B4-BE49-F238E27FC236}">
                    <a16:creationId xmlns:a16="http://schemas.microsoft.com/office/drawing/2014/main" id="{4227EDF9-1530-6E77-1BFF-00AD27EFAD97}"/>
                  </a:ext>
                </a:extLst>
              </p:cNvPr>
              <p:cNvPicPr/>
              <p:nvPr/>
            </p:nvPicPr>
            <p:blipFill>
              <a:blip r:embed="rId4"/>
              <a:stretch>
                <a:fillRect/>
              </a:stretch>
            </p:blipFill>
            <p:spPr>
              <a:xfrm>
                <a:off x="6084720" y="1888560"/>
                <a:ext cx="2322720" cy="65880"/>
              </a:xfrm>
              <a:prstGeom prst="rect">
                <a:avLst/>
              </a:prstGeom>
            </p:spPr>
          </p:pic>
        </mc:Fallback>
      </mc:AlternateContent>
    </p:spTree>
    <p:extLst>
      <p:ext uri="{BB962C8B-B14F-4D97-AF65-F5344CB8AC3E}">
        <p14:creationId xmlns:p14="http://schemas.microsoft.com/office/powerpoint/2010/main" val="2857798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D35D1-BA7B-7F6C-CE9E-9EB135139A04}"/>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21E75A60-A96D-1EA9-9697-7CA1E98736BA}"/>
              </a:ext>
            </a:extLst>
          </p:cNvPr>
          <p:cNvSpPr>
            <a:spLocks noGrp="1"/>
          </p:cNvSpPr>
          <p:nvPr>
            <p:ph idx="1"/>
          </p:nvPr>
        </p:nvSpPr>
        <p:spPr/>
        <p:txBody>
          <a:bodyPr/>
          <a:lstStyle/>
          <a:p>
            <a:pPr marL="0" indent="0">
              <a:buNone/>
            </a:pPr>
            <a:r>
              <a:rPr lang="en-US" dirty="0"/>
              <a:t>Hint: </a:t>
            </a:r>
          </a:p>
          <a:p>
            <a:r>
              <a:rPr lang="en-US" dirty="0"/>
              <a:t>Same solution as 6.c  </a:t>
            </a:r>
          </a:p>
          <a:p>
            <a:r>
              <a:rPr lang="en-US" dirty="0"/>
              <a:t>As 6.c is descending order, we need to change the condition when compare with “x”.</a:t>
            </a:r>
          </a:p>
        </p:txBody>
      </p:sp>
    </p:spTree>
    <p:extLst>
      <p:ext uri="{BB962C8B-B14F-4D97-AF65-F5344CB8AC3E}">
        <p14:creationId xmlns:p14="http://schemas.microsoft.com/office/powerpoint/2010/main" val="2543281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1D1D-C117-F6C2-7438-C47931B928C5}"/>
              </a:ext>
            </a:extLst>
          </p:cNvPr>
          <p:cNvSpPr>
            <a:spLocks noGrp="1"/>
          </p:cNvSpPr>
          <p:nvPr>
            <p:ph type="title"/>
          </p:nvPr>
        </p:nvSpPr>
        <p:spPr/>
        <p:txBody>
          <a:bodyPr/>
          <a:lstStyle/>
          <a:p>
            <a:r>
              <a:rPr lang="en-US" dirty="0"/>
              <a:t>Problem 8</a:t>
            </a:r>
          </a:p>
        </p:txBody>
      </p:sp>
      <p:sp>
        <p:nvSpPr>
          <p:cNvPr id="3" name="Content Placeholder 2">
            <a:extLst>
              <a:ext uri="{FF2B5EF4-FFF2-40B4-BE49-F238E27FC236}">
                <a16:creationId xmlns:a16="http://schemas.microsoft.com/office/drawing/2014/main" id="{66CF031E-0461-F01E-523B-2D60BE9B7E31}"/>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Define a queue in terms of a stack. </a:t>
            </a:r>
            <a:endParaRPr lang="en-US" dirty="0"/>
          </a:p>
        </p:txBody>
      </p:sp>
    </p:spTree>
    <p:extLst>
      <p:ext uri="{BB962C8B-B14F-4D97-AF65-F5344CB8AC3E}">
        <p14:creationId xmlns:p14="http://schemas.microsoft.com/office/powerpoint/2010/main" val="2869437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lstStyle/>
          <a:p>
            <a:pPr marL="0" indent="0">
              <a:buNone/>
            </a:pPr>
            <a:r>
              <a:rPr lang="en-US" b="1" dirty="0"/>
              <a:t>Lists represented as arrays.</a:t>
            </a:r>
          </a:p>
          <a:p>
            <a:r>
              <a:rPr lang="en-US" dirty="0"/>
              <a:t>Binary search</a:t>
            </a:r>
          </a:p>
          <a:p>
            <a:pPr lvl="1"/>
            <a:r>
              <a:rPr lang="en-US" dirty="0"/>
              <a:t>Time complexity: O(log n)</a:t>
            </a:r>
          </a:p>
          <a:p>
            <a:r>
              <a:rPr lang="en-US" dirty="0"/>
              <a:t>Interpolation Search</a:t>
            </a:r>
          </a:p>
          <a:p>
            <a:pPr lvl="1"/>
            <a:r>
              <a:rPr lang="en-US" dirty="0"/>
              <a:t>Time complexity: O(log </a:t>
            </a:r>
            <a:r>
              <a:rPr lang="en-US" dirty="0" err="1"/>
              <a:t>log</a:t>
            </a:r>
            <a:r>
              <a:rPr lang="en-US" dirty="0"/>
              <a:t> n) in the best case and O(n) in the worst case.</a:t>
            </a:r>
          </a:p>
          <a:p>
            <a:pPr lvl="1"/>
            <a:endParaRPr lang="en-US" b="1" dirty="0"/>
          </a:p>
        </p:txBody>
      </p:sp>
    </p:spTree>
    <p:extLst>
      <p:ext uri="{BB962C8B-B14F-4D97-AF65-F5344CB8AC3E}">
        <p14:creationId xmlns:p14="http://schemas.microsoft.com/office/powerpoint/2010/main" val="1716043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1D1D-C117-F6C2-7438-C47931B928C5}"/>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66CF031E-0461-F01E-523B-2D60BE9B7E31}"/>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A queue can be defined in terms of a stack by using two stacks: stack1 and stack2. </a:t>
            </a:r>
          </a:p>
          <a:p>
            <a:pPr marL="0" indent="0">
              <a:buNone/>
            </a:pPr>
            <a:r>
              <a:rPr lang="en-AU" dirty="0"/>
              <a:t>B</a:t>
            </a:r>
            <a:r>
              <a:rPr lang="en-AU" b="0" i="0" u="none" strike="noStrike" dirty="0">
                <a:effectLst/>
                <a:latin typeface="Times New Roman" panose="02020603050405020304" pitchFamily="18" charset="0"/>
              </a:rPr>
              <a:t>asic idea: use one stack to enqueue elements and the other to dequeue elements. </a:t>
            </a:r>
          </a:p>
          <a:p>
            <a:r>
              <a:rPr lang="en-AU" b="0" i="0" u="none" strike="noStrike" dirty="0">
                <a:effectLst/>
                <a:latin typeface="Times New Roman" panose="02020603050405020304" pitchFamily="18" charset="0"/>
              </a:rPr>
              <a:t>Enqueue operation: push the element onto stack1.  </a:t>
            </a:r>
          </a:p>
          <a:p>
            <a:r>
              <a:rPr lang="en-AU" b="0" i="0" u="none" strike="noStrike" dirty="0">
                <a:effectLst/>
                <a:latin typeface="Times New Roman" panose="02020603050405020304" pitchFamily="18" charset="0"/>
              </a:rPr>
              <a:t>Dequeue operation: </a:t>
            </a:r>
          </a:p>
          <a:p>
            <a:pPr lvl="1"/>
            <a:r>
              <a:rPr lang="en-AU" dirty="0"/>
              <a:t>F</a:t>
            </a:r>
            <a:r>
              <a:rPr lang="en-AU" b="0" i="0" u="none" strike="noStrike" dirty="0">
                <a:effectLst/>
                <a:latin typeface="Times New Roman" panose="02020603050405020304" pitchFamily="18" charset="0"/>
              </a:rPr>
              <a:t>irst check if stack2 is empty. </a:t>
            </a:r>
          </a:p>
          <a:p>
            <a:pPr lvl="1"/>
            <a:r>
              <a:rPr lang="en-AU" b="0" i="0" u="none" strike="noStrike" dirty="0">
                <a:effectLst/>
                <a:latin typeface="Times New Roman" panose="02020603050405020304" pitchFamily="18" charset="0"/>
              </a:rPr>
              <a:t>If it is empty, pop all the elements from stack1 and push them onto stack2, </a:t>
            </a:r>
            <a:endParaRPr lang="en-AU" dirty="0"/>
          </a:p>
          <a:p>
            <a:pPr lvl="1"/>
            <a:r>
              <a:rPr lang="en-AU" b="0" i="0" u="none" strike="noStrike" dirty="0">
                <a:effectLst/>
                <a:latin typeface="Times New Roman" panose="02020603050405020304" pitchFamily="18" charset="0"/>
              </a:rPr>
              <a:t>Then pop the top element from stack2 and return it as the dequeued element. </a:t>
            </a:r>
            <a:endParaRPr lang="en-US" dirty="0"/>
          </a:p>
        </p:txBody>
      </p:sp>
    </p:spTree>
    <p:extLst>
      <p:ext uri="{BB962C8B-B14F-4D97-AF65-F5344CB8AC3E}">
        <p14:creationId xmlns:p14="http://schemas.microsoft.com/office/powerpoint/2010/main" val="1194790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6020-3B2E-B4FE-1C48-9025EF58CA89}"/>
              </a:ext>
            </a:extLst>
          </p:cNvPr>
          <p:cNvSpPr>
            <a:spLocks noGrp="1"/>
          </p:cNvSpPr>
          <p:nvPr>
            <p:ph type="title"/>
          </p:nvPr>
        </p:nvSpPr>
        <p:spPr/>
        <p:txBody>
          <a:bodyPr/>
          <a:lstStyle/>
          <a:p>
            <a:r>
              <a:rPr lang="en-US" dirty="0"/>
              <a:t>Problem 9</a:t>
            </a:r>
          </a:p>
        </p:txBody>
      </p:sp>
      <p:sp>
        <p:nvSpPr>
          <p:cNvPr id="3" name="Content Placeholder 2">
            <a:extLst>
              <a:ext uri="{FF2B5EF4-FFF2-40B4-BE49-F238E27FC236}">
                <a16:creationId xmlns:a16="http://schemas.microsoft.com/office/drawing/2014/main" id="{369928D8-FC11-D851-4476-62008BF8865D}"/>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Using additional non-array variables, order all elements on a queue using also</a:t>
            </a:r>
          </a:p>
          <a:p>
            <a:r>
              <a:rPr lang="en-AU" b="0" i="0" u="none" strike="noStrike" dirty="0">
                <a:effectLst/>
                <a:latin typeface="Times New Roman" panose="02020603050405020304" pitchFamily="18" charset="0"/>
              </a:rPr>
              <a:t>two additional queues </a:t>
            </a:r>
          </a:p>
          <a:p>
            <a:r>
              <a:rPr lang="en-AU" b="0" i="0" u="none" strike="noStrike" dirty="0">
                <a:effectLst/>
                <a:latin typeface="Times New Roman" panose="02020603050405020304" pitchFamily="18" charset="0"/>
              </a:rPr>
              <a:t>one additional queue</a:t>
            </a:r>
            <a:endParaRPr lang="en-US" dirty="0"/>
          </a:p>
        </p:txBody>
      </p:sp>
    </p:spTree>
    <p:extLst>
      <p:ext uri="{BB962C8B-B14F-4D97-AF65-F5344CB8AC3E}">
        <p14:creationId xmlns:p14="http://schemas.microsoft.com/office/powerpoint/2010/main" val="2289952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6020-3B2E-B4FE-1C48-9025EF58CA89}"/>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369928D8-FC11-D851-4476-62008BF8865D}"/>
              </a:ext>
            </a:extLst>
          </p:cNvPr>
          <p:cNvSpPr>
            <a:spLocks noGrp="1"/>
          </p:cNvSpPr>
          <p:nvPr>
            <p:ph idx="1"/>
          </p:nvPr>
        </p:nvSpPr>
        <p:spPr/>
        <p:txBody>
          <a:bodyPr>
            <a:normAutofit fontScale="70000" lnSpcReduction="20000"/>
          </a:bodyPr>
          <a:lstStyle/>
          <a:p>
            <a:pPr marL="0" indent="0">
              <a:buNone/>
            </a:pPr>
            <a:r>
              <a:rPr lang="en-AU" b="1" dirty="0"/>
              <a:t>T</a:t>
            </a:r>
            <a:r>
              <a:rPr lang="en-AU" b="1" i="0" u="none" strike="noStrike" dirty="0">
                <a:effectLst/>
                <a:latin typeface="Times New Roman" panose="02020603050405020304" pitchFamily="18" charset="0"/>
              </a:rPr>
              <a:t>wo additional queues </a:t>
            </a:r>
            <a:endParaRPr lang="en-AU" b="1" dirty="0"/>
          </a:p>
          <a:p>
            <a:r>
              <a:rPr lang="en-AU" i="0" u="none" strike="noStrike" dirty="0">
                <a:effectLst/>
                <a:latin typeface="Times New Roman" panose="02020603050405020304" pitchFamily="18" charset="0"/>
              </a:rPr>
              <a:t>Create two additional queues, Q1 and Q2. </a:t>
            </a:r>
          </a:p>
          <a:p>
            <a:r>
              <a:rPr lang="en-AU" i="0" u="none" strike="noStrike" dirty="0">
                <a:effectLst/>
                <a:latin typeface="Times New Roman" panose="02020603050405020304" pitchFamily="18" charset="0"/>
              </a:rPr>
              <a:t>Dequeue the first element from the original queue and store it in a variable called </a:t>
            </a:r>
            <a:r>
              <a:rPr lang="en-AU" i="0" u="none" strike="noStrike" dirty="0" err="1">
                <a:effectLst/>
                <a:latin typeface="Times New Roman" panose="02020603050405020304" pitchFamily="18" charset="0"/>
              </a:rPr>
              <a:t>current_min</a:t>
            </a:r>
            <a:r>
              <a:rPr lang="en-AU" i="0" u="none" strike="noStrike" dirty="0">
                <a:effectLst/>
                <a:latin typeface="Times New Roman" panose="02020603050405020304" pitchFamily="18" charset="0"/>
              </a:rPr>
              <a:t>. </a:t>
            </a:r>
          </a:p>
          <a:p>
            <a:r>
              <a:rPr lang="en-AU" i="0" u="none" strike="noStrike" dirty="0">
                <a:effectLst/>
                <a:latin typeface="Times New Roman" panose="02020603050405020304" pitchFamily="18" charset="0"/>
              </a:rPr>
              <a:t>Loop through the original queue while it is not empty:</a:t>
            </a:r>
          </a:p>
          <a:p>
            <a:pPr lvl="1"/>
            <a:r>
              <a:rPr lang="en-AU" i="0" u="none" strike="noStrike" dirty="0">
                <a:effectLst/>
                <a:latin typeface="Times New Roman" panose="02020603050405020304" pitchFamily="18" charset="0"/>
              </a:rPr>
              <a:t>Dequeue an element from the original queue and compare it to </a:t>
            </a:r>
            <a:r>
              <a:rPr lang="en-AU" i="0" u="none" strike="noStrike" dirty="0" err="1">
                <a:effectLst/>
                <a:latin typeface="Times New Roman" panose="02020603050405020304" pitchFamily="18" charset="0"/>
              </a:rPr>
              <a:t>current_min</a:t>
            </a:r>
            <a:endParaRPr lang="en-AU" i="0" u="none" strike="noStrike" dirty="0">
              <a:effectLst/>
              <a:latin typeface="Times New Roman" panose="02020603050405020304" pitchFamily="18" charset="0"/>
            </a:endParaRPr>
          </a:p>
          <a:p>
            <a:pPr lvl="1"/>
            <a:r>
              <a:rPr lang="en-AU" i="0" u="none" strike="noStrike" dirty="0">
                <a:effectLst/>
                <a:latin typeface="Times New Roman" panose="02020603050405020304" pitchFamily="18" charset="0"/>
              </a:rPr>
              <a:t>If the dequeued element is less than </a:t>
            </a:r>
            <a:r>
              <a:rPr lang="en-AU" i="0" u="none" strike="noStrike" dirty="0" err="1">
                <a:effectLst/>
                <a:latin typeface="Times New Roman" panose="02020603050405020304" pitchFamily="18" charset="0"/>
              </a:rPr>
              <a:t>current_min</a:t>
            </a:r>
            <a:r>
              <a:rPr lang="en-AU" i="0" u="none" strike="noStrike" dirty="0">
                <a:effectLst/>
                <a:latin typeface="Times New Roman" panose="02020603050405020304" pitchFamily="18" charset="0"/>
              </a:rPr>
              <a:t>, enqueue </a:t>
            </a:r>
            <a:r>
              <a:rPr lang="en-AU" i="0" u="none" strike="noStrike" dirty="0" err="1">
                <a:effectLst/>
                <a:latin typeface="Times New Roman" panose="02020603050405020304" pitchFamily="18" charset="0"/>
              </a:rPr>
              <a:t>current_min</a:t>
            </a:r>
            <a:r>
              <a:rPr lang="en-AU" i="0" u="none" strike="noStrike" dirty="0">
                <a:effectLst/>
                <a:latin typeface="Times New Roman" panose="02020603050405020304" pitchFamily="18" charset="0"/>
              </a:rPr>
              <a:t> into Q1 and assign the dequeued element to </a:t>
            </a:r>
            <a:r>
              <a:rPr lang="en-AU" i="0" u="none" strike="noStrike" dirty="0" err="1">
                <a:effectLst/>
                <a:latin typeface="Times New Roman" panose="02020603050405020304" pitchFamily="18" charset="0"/>
              </a:rPr>
              <a:t>current_min</a:t>
            </a:r>
            <a:endParaRPr lang="en-AU" dirty="0"/>
          </a:p>
          <a:p>
            <a:pPr lvl="1"/>
            <a:r>
              <a:rPr lang="en-AU" i="0" u="none" strike="noStrike" dirty="0">
                <a:effectLst/>
                <a:latin typeface="Times New Roman" panose="02020603050405020304" pitchFamily="18" charset="0"/>
              </a:rPr>
              <a:t>If the dequeued element is greater than or equal to </a:t>
            </a:r>
            <a:r>
              <a:rPr lang="en-AU" i="0" u="none" strike="noStrike" dirty="0" err="1">
                <a:effectLst/>
                <a:latin typeface="Times New Roman" panose="02020603050405020304" pitchFamily="18" charset="0"/>
              </a:rPr>
              <a:t>current_min</a:t>
            </a:r>
            <a:r>
              <a:rPr lang="en-AU" i="0" u="none" strike="noStrike" dirty="0">
                <a:effectLst/>
                <a:latin typeface="Times New Roman" panose="02020603050405020304" pitchFamily="18" charset="0"/>
              </a:rPr>
              <a:t>, enqueue the dequeued element into Q1. </a:t>
            </a:r>
          </a:p>
          <a:p>
            <a:r>
              <a:rPr lang="en-AU" i="0" u="none" strike="noStrike" dirty="0">
                <a:effectLst/>
                <a:latin typeface="Times New Roman" panose="02020603050405020304" pitchFamily="18" charset="0"/>
              </a:rPr>
              <a:t>Enqueue </a:t>
            </a:r>
            <a:r>
              <a:rPr lang="en-AU" i="0" u="none" strike="noStrike" dirty="0" err="1">
                <a:effectLst/>
                <a:latin typeface="Times New Roman" panose="02020603050405020304" pitchFamily="18" charset="0"/>
              </a:rPr>
              <a:t>current_min</a:t>
            </a:r>
            <a:r>
              <a:rPr lang="en-AU" i="0" u="none" strike="noStrike" dirty="0">
                <a:effectLst/>
                <a:latin typeface="Times New Roman" panose="02020603050405020304" pitchFamily="18" charset="0"/>
              </a:rPr>
              <a:t> into Q1. </a:t>
            </a:r>
          </a:p>
          <a:p>
            <a:r>
              <a:rPr lang="en-AU" i="0" u="none" strike="noStrike" dirty="0">
                <a:effectLst/>
                <a:latin typeface="Times New Roman" panose="02020603050405020304" pitchFamily="18" charset="0"/>
              </a:rPr>
              <a:t>While Q1 is not empty:</a:t>
            </a:r>
          </a:p>
          <a:p>
            <a:pPr lvl="1"/>
            <a:r>
              <a:rPr lang="en-AU" i="0" u="none" strike="noStrike" dirty="0">
                <a:effectLst/>
                <a:latin typeface="Times New Roman" panose="02020603050405020304" pitchFamily="18" charset="0"/>
              </a:rPr>
              <a:t>Dequeue an element from Q1 and enqueue it into Q2.</a:t>
            </a:r>
          </a:p>
          <a:p>
            <a:pPr lvl="1"/>
            <a:r>
              <a:rPr lang="en-AU" i="0" u="none" strike="noStrike" dirty="0">
                <a:effectLst/>
                <a:latin typeface="Times New Roman" panose="02020603050405020304" pitchFamily="18" charset="0"/>
              </a:rPr>
              <a:t>Compare the dequeued element to the next element in Q1. If the dequeued element is greater than the next element, swap them.</a:t>
            </a:r>
          </a:p>
          <a:p>
            <a:pPr lvl="1"/>
            <a:r>
              <a:rPr lang="en-AU" i="0" u="none" strike="noStrike" dirty="0">
                <a:effectLst/>
                <a:latin typeface="Times New Roman" panose="02020603050405020304" pitchFamily="18" charset="0"/>
              </a:rPr>
              <a:t>Continue this process until Q1 is empty. </a:t>
            </a:r>
          </a:p>
          <a:p>
            <a:r>
              <a:rPr lang="en-AU" i="0" u="none" strike="noStrike" dirty="0">
                <a:effectLst/>
                <a:latin typeface="Times New Roman" panose="02020603050405020304" pitchFamily="18" charset="0"/>
              </a:rPr>
              <a:t>Dequeue all elements from Q2 and enqueue them back into the original queue.</a:t>
            </a:r>
          </a:p>
        </p:txBody>
      </p:sp>
    </p:spTree>
    <p:extLst>
      <p:ext uri="{BB962C8B-B14F-4D97-AF65-F5344CB8AC3E}">
        <p14:creationId xmlns:p14="http://schemas.microsoft.com/office/powerpoint/2010/main" val="2078944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6020-3B2E-B4FE-1C48-9025EF58CA89}"/>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369928D8-FC11-D851-4476-62008BF8865D}"/>
              </a:ext>
            </a:extLst>
          </p:cNvPr>
          <p:cNvSpPr>
            <a:spLocks noGrp="1"/>
          </p:cNvSpPr>
          <p:nvPr>
            <p:ph idx="1"/>
          </p:nvPr>
        </p:nvSpPr>
        <p:spPr/>
        <p:txBody>
          <a:bodyPr>
            <a:normAutofit lnSpcReduction="10000"/>
          </a:bodyPr>
          <a:lstStyle/>
          <a:p>
            <a:pPr marL="0" indent="0">
              <a:buNone/>
            </a:pPr>
            <a:r>
              <a:rPr lang="en-AU" b="1" dirty="0"/>
              <a:t>One</a:t>
            </a:r>
            <a:r>
              <a:rPr lang="en-AU" b="1" i="0" u="none" strike="noStrike" dirty="0">
                <a:effectLst/>
                <a:latin typeface="Times New Roman" panose="02020603050405020304" pitchFamily="18" charset="0"/>
              </a:rPr>
              <a:t> additional queue</a:t>
            </a:r>
            <a:endParaRPr lang="en-AU" b="1" dirty="0"/>
          </a:p>
          <a:p>
            <a:r>
              <a:rPr lang="en-AU" i="0" u="none" strike="noStrike" dirty="0">
                <a:effectLst/>
                <a:latin typeface="Times New Roman" panose="02020603050405020304" pitchFamily="18" charset="0"/>
              </a:rPr>
              <a:t>Create one additional queue, called </a:t>
            </a:r>
            <a:r>
              <a:rPr lang="en-AU" i="0" u="none" strike="noStrike" dirty="0" err="1">
                <a:effectLst/>
                <a:latin typeface="Times New Roman" panose="02020603050405020304" pitchFamily="18" charset="0"/>
              </a:rPr>
              <a:t>sorted_queue</a:t>
            </a:r>
            <a:r>
              <a:rPr lang="en-AU" i="0" u="none" strike="noStrike" dirty="0">
                <a:effectLst/>
                <a:latin typeface="Times New Roman" panose="02020603050405020304" pitchFamily="18" charset="0"/>
              </a:rPr>
              <a:t>. </a:t>
            </a:r>
          </a:p>
          <a:p>
            <a:r>
              <a:rPr lang="en-AU" i="0" u="none" strike="noStrike" dirty="0">
                <a:effectLst/>
                <a:latin typeface="Times New Roman" panose="02020603050405020304" pitchFamily="18" charset="0"/>
              </a:rPr>
              <a:t>While the original queue is not empty, dequeue an element from the original queue and call it </a:t>
            </a:r>
            <a:r>
              <a:rPr lang="en-AU" i="0" u="none" strike="noStrike" dirty="0" err="1">
                <a:effectLst/>
                <a:latin typeface="Times New Roman" panose="02020603050405020304" pitchFamily="18" charset="0"/>
              </a:rPr>
              <a:t>current_element</a:t>
            </a:r>
            <a:r>
              <a:rPr lang="en-AU" i="0" u="none" strike="noStrike" dirty="0">
                <a:effectLst/>
                <a:latin typeface="Times New Roman" panose="02020603050405020304" pitchFamily="18" charset="0"/>
              </a:rPr>
              <a:t>. </a:t>
            </a:r>
          </a:p>
          <a:p>
            <a:r>
              <a:rPr lang="en-AU" i="0" u="none" strike="noStrike" dirty="0">
                <a:effectLst/>
                <a:latin typeface="Times New Roman" panose="02020603050405020304" pitchFamily="18" charset="0"/>
              </a:rPr>
              <a:t>While </a:t>
            </a:r>
            <a:r>
              <a:rPr lang="en-AU" i="0" u="none" strike="noStrike" dirty="0" err="1">
                <a:effectLst/>
                <a:latin typeface="Times New Roman" panose="02020603050405020304" pitchFamily="18" charset="0"/>
              </a:rPr>
              <a:t>sorted_queue</a:t>
            </a:r>
            <a:r>
              <a:rPr lang="en-AU" i="0" u="none" strike="noStrike" dirty="0">
                <a:effectLst/>
                <a:latin typeface="Times New Roman" panose="02020603050405020304" pitchFamily="18" charset="0"/>
              </a:rPr>
              <a:t> is not empty and the front element of the queue is greater than </a:t>
            </a:r>
            <a:r>
              <a:rPr lang="en-AU" i="0" u="none" strike="noStrike" dirty="0" err="1">
                <a:effectLst/>
                <a:latin typeface="Times New Roman" panose="02020603050405020304" pitchFamily="18" charset="0"/>
              </a:rPr>
              <a:t>current_element</a:t>
            </a:r>
            <a:r>
              <a:rPr lang="en-AU" i="0" u="none" strike="noStrike" dirty="0">
                <a:effectLst/>
                <a:latin typeface="Times New Roman" panose="02020603050405020304" pitchFamily="18" charset="0"/>
              </a:rPr>
              <a:t>, dequeue that element and enqueue it back onto the original queue. </a:t>
            </a:r>
          </a:p>
          <a:p>
            <a:r>
              <a:rPr lang="en-AU" i="0" u="none" strike="noStrike" dirty="0">
                <a:effectLst/>
                <a:latin typeface="Times New Roman" panose="02020603050405020304" pitchFamily="18" charset="0"/>
              </a:rPr>
              <a:t>Enqueue </a:t>
            </a:r>
            <a:r>
              <a:rPr lang="en-AU" i="0" u="none" strike="noStrike" dirty="0" err="1">
                <a:effectLst/>
                <a:latin typeface="Times New Roman" panose="02020603050405020304" pitchFamily="18" charset="0"/>
              </a:rPr>
              <a:t>current_element</a:t>
            </a:r>
            <a:r>
              <a:rPr lang="en-AU" i="0" u="none" strike="noStrike" dirty="0">
                <a:effectLst/>
                <a:latin typeface="Times New Roman" panose="02020603050405020304" pitchFamily="18" charset="0"/>
              </a:rPr>
              <a:t> onto </a:t>
            </a:r>
            <a:r>
              <a:rPr lang="en-AU" i="0" u="none" strike="noStrike" dirty="0" err="1">
                <a:effectLst/>
                <a:latin typeface="Times New Roman" panose="02020603050405020304" pitchFamily="18" charset="0"/>
              </a:rPr>
              <a:t>sorted_queue</a:t>
            </a:r>
            <a:r>
              <a:rPr lang="en-AU" i="0" u="none" strike="noStrike" dirty="0">
                <a:effectLst/>
                <a:latin typeface="Times New Roman" panose="02020603050405020304" pitchFamily="18" charset="0"/>
              </a:rPr>
              <a:t>. </a:t>
            </a:r>
          </a:p>
          <a:p>
            <a:r>
              <a:rPr lang="en-AU" i="0" u="none" strike="noStrike" dirty="0">
                <a:effectLst/>
                <a:latin typeface="Times New Roman" panose="02020603050405020304" pitchFamily="18" charset="0"/>
              </a:rPr>
              <a:t>Repeat steps 2-4 until the original queue is empty. </a:t>
            </a:r>
          </a:p>
          <a:p>
            <a:r>
              <a:rPr lang="en-AU" i="0" u="none" strike="noStrike" dirty="0">
                <a:effectLst/>
                <a:latin typeface="Times New Roman" panose="02020603050405020304" pitchFamily="18" charset="0"/>
              </a:rPr>
              <a:t>Dequeue all elements from </a:t>
            </a:r>
            <a:r>
              <a:rPr lang="en-AU" i="0" u="none" strike="noStrike" dirty="0" err="1">
                <a:effectLst/>
                <a:latin typeface="Times New Roman" panose="02020603050405020304" pitchFamily="18" charset="0"/>
              </a:rPr>
              <a:t>sorted_queue</a:t>
            </a:r>
            <a:r>
              <a:rPr lang="en-AU" i="0" u="none" strike="noStrike" dirty="0">
                <a:effectLst/>
                <a:latin typeface="Times New Roman" panose="02020603050405020304" pitchFamily="18" charset="0"/>
              </a:rPr>
              <a:t> and enqueue them back onto the original queue.</a:t>
            </a:r>
          </a:p>
        </p:txBody>
      </p:sp>
    </p:spTree>
    <p:extLst>
      <p:ext uri="{BB962C8B-B14F-4D97-AF65-F5344CB8AC3E}">
        <p14:creationId xmlns:p14="http://schemas.microsoft.com/office/powerpoint/2010/main" val="165426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71CF-B086-54E5-0A12-0EB0FC84DC19}"/>
              </a:ext>
            </a:extLst>
          </p:cNvPr>
          <p:cNvSpPr>
            <a:spLocks noGrp="1"/>
          </p:cNvSpPr>
          <p:nvPr>
            <p:ph type="title"/>
          </p:nvPr>
        </p:nvSpPr>
        <p:spPr/>
        <p:txBody>
          <a:bodyPr/>
          <a:lstStyle/>
          <a:p>
            <a:r>
              <a:rPr lang="en-US" dirty="0"/>
              <a:t>Problem 10</a:t>
            </a:r>
          </a:p>
        </p:txBody>
      </p:sp>
      <p:sp>
        <p:nvSpPr>
          <p:cNvPr id="3" name="Content Placeholder 2">
            <a:extLst>
              <a:ext uri="{FF2B5EF4-FFF2-40B4-BE49-F238E27FC236}">
                <a16:creationId xmlns:a16="http://schemas.microsoft.com/office/drawing/2014/main" id="{8106DE98-12F0-7444-248E-6E09879CF7BF}"/>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Tower of Hanoi consists of three pegs or towers with n disks placed one over the other. The objective of the puzzle is to move the stack to another peg following these simple rules. </a:t>
            </a:r>
          </a:p>
          <a:p>
            <a:pPr marL="0" indent="0">
              <a:buNone/>
            </a:pPr>
            <a:r>
              <a:rPr lang="en-AU" b="0" i="0" u="none" strike="noStrike" dirty="0">
                <a:effectLst/>
                <a:latin typeface="Times New Roman" panose="02020603050405020304" pitchFamily="18" charset="0"/>
              </a:rPr>
              <a:t>a. Only one disk can be moved at a time. </a:t>
            </a:r>
          </a:p>
          <a:p>
            <a:pPr marL="0" indent="0">
              <a:buNone/>
            </a:pPr>
            <a:r>
              <a:rPr lang="en-AU" b="0" i="0" u="none" strike="noStrike" dirty="0">
                <a:effectLst/>
                <a:latin typeface="Times New Roman" panose="02020603050405020304" pitchFamily="18" charset="0"/>
              </a:rPr>
              <a:t>b. No disk can be placed on top of the smaller disk. </a:t>
            </a:r>
          </a:p>
          <a:p>
            <a:pPr marL="0" indent="0">
              <a:buNone/>
            </a:pPr>
            <a:r>
              <a:rPr lang="en-AU" b="0" i="0" u="none" strike="noStrike" dirty="0">
                <a:effectLst/>
                <a:latin typeface="Times New Roman" panose="02020603050405020304" pitchFamily="18" charset="0"/>
              </a:rPr>
              <a:t>Write an algorithm to solve the Tower of Hanoi problem for n disks.</a:t>
            </a:r>
            <a:endParaRPr lang="en-US" dirty="0"/>
          </a:p>
        </p:txBody>
      </p:sp>
    </p:spTree>
    <p:extLst>
      <p:ext uri="{BB962C8B-B14F-4D97-AF65-F5344CB8AC3E}">
        <p14:creationId xmlns:p14="http://schemas.microsoft.com/office/powerpoint/2010/main" val="2174545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71CF-B086-54E5-0A12-0EB0FC84DC19}"/>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8106DE98-12F0-7444-248E-6E09879CF7BF}"/>
              </a:ext>
            </a:extLst>
          </p:cNvPr>
          <p:cNvSpPr>
            <a:spLocks noGrp="1"/>
          </p:cNvSpPr>
          <p:nvPr>
            <p:ph idx="1"/>
          </p:nvPr>
        </p:nvSpPr>
        <p:spPr/>
        <p:txBody>
          <a:bodyPr>
            <a:normAutofit/>
          </a:bodyPr>
          <a:lstStyle/>
          <a:p>
            <a:r>
              <a:rPr lang="en-AU" dirty="0"/>
              <a:t>T</a:t>
            </a:r>
            <a:r>
              <a:rPr lang="en-AU" b="0" i="0" u="none" strike="noStrike" dirty="0">
                <a:effectLst/>
                <a:latin typeface="Times New Roman" panose="02020603050405020304" pitchFamily="18" charset="0"/>
              </a:rPr>
              <a:t>he number of disks (n), the source peg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the destination peg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and the auxiliary peg (aux). </a:t>
            </a:r>
          </a:p>
          <a:p>
            <a:r>
              <a:rPr lang="en-AU" b="0" i="0" u="none" strike="noStrike" dirty="0">
                <a:effectLst/>
                <a:latin typeface="Times New Roman" panose="02020603050405020304" pitchFamily="18" charset="0"/>
              </a:rPr>
              <a:t>Create an empty stack called stk. </a:t>
            </a:r>
          </a:p>
          <a:p>
            <a:r>
              <a:rPr lang="en-AU" b="0" i="0" u="none" strike="noStrike" dirty="0">
                <a:effectLst/>
                <a:latin typeface="Times New Roman" panose="02020603050405020304" pitchFamily="18" charset="0"/>
              </a:rPr>
              <a:t>Push the initial parameters (n,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aux) onto the stack.  </a:t>
            </a:r>
          </a:p>
          <a:p>
            <a:r>
              <a:rPr lang="en-AU" b="0" i="0" u="none" strike="noStrike" dirty="0">
                <a:effectLst/>
                <a:latin typeface="Times New Roman" panose="02020603050405020304" pitchFamily="18" charset="0"/>
              </a:rPr>
              <a:t>While the stack is not empty: </a:t>
            </a:r>
          </a:p>
          <a:p>
            <a:pPr lvl="1"/>
            <a:r>
              <a:rPr lang="en-AU" b="0" i="0" u="none" strike="noStrike" dirty="0">
                <a:effectLst/>
                <a:latin typeface="Times New Roman" panose="02020603050405020304" pitchFamily="18" charset="0"/>
              </a:rPr>
              <a:t>Pop the top parameters (n,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aux) from the stack.</a:t>
            </a:r>
          </a:p>
          <a:p>
            <a:pPr lvl="1"/>
            <a:r>
              <a:rPr lang="en-AU" b="0" i="0" u="none" strike="noStrike" dirty="0">
                <a:effectLst/>
                <a:latin typeface="Times New Roman" panose="02020603050405020304" pitchFamily="18" charset="0"/>
              </a:rPr>
              <a:t>If n == 1, move the disk from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to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and continue to the next iteration of the loop. </a:t>
            </a:r>
            <a:endParaRPr lang="en-AU" dirty="0"/>
          </a:p>
          <a:p>
            <a:pPr lvl="1"/>
            <a:r>
              <a:rPr lang="en-AU" b="0" i="0" u="none" strike="noStrike" dirty="0">
                <a:effectLst/>
                <a:latin typeface="Times New Roman" panose="02020603050405020304" pitchFamily="18" charset="0"/>
              </a:rPr>
              <a:t>Push the parameters (n-1, aux,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onto the stack.</a:t>
            </a:r>
          </a:p>
          <a:p>
            <a:pPr lvl="1"/>
            <a:r>
              <a:rPr lang="en-AU" b="0" i="0" u="none" strike="noStrike" dirty="0">
                <a:effectLst/>
                <a:latin typeface="Times New Roman" panose="02020603050405020304" pitchFamily="18" charset="0"/>
              </a:rPr>
              <a:t>Push the parameters (1,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aux) onto the stack.</a:t>
            </a:r>
          </a:p>
          <a:p>
            <a:pPr lvl="1"/>
            <a:r>
              <a:rPr lang="en-AU" b="0" i="0" u="none" strike="noStrike" dirty="0">
                <a:effectLst/>
                <a:latin typeface="Times New Roman" panose="02020603050405020304" pitchFamily="18" charset="0"/>
              </a:rPr>
              <a:t>Push the parameters (n-1,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aux,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onto the stack. </a:t>
            </a: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1E2A81F-E1DC-2EA9-E68D-20B67EF1F84F}"/>
                  </a:ext>
                </a:extLst>
              </p14:cNvPr>
              <p14:cNvContentPartPr/>
              <p14:nvPr/>
            </p14:nvContentPartPr>
            <p14:xfrm>
              <a:off x="7283160" y="2252880"/>
              <a:ext cx="360" cy="360"/>
            </p14:xfrm>
          </p:contentPart>
        </mc:Choice>
        <mc:Fallback xmlns="">
          <p:pic>
            <p:nvPicPr>
              <p:cNvPr id="4" name="Ink 3">
                <a:extLst>
                  <a:ext uri="{FF2B5EF4-FFF2-40B4-BE49-F238E27FC236}">
                    <a16:creationId xmlns:a16="http://schemas.microsoft.com/office/drawing/2014/main" id="{B1E2A81F-E1DC-2EA9-E68D-20B67EF1F84F}"/>
                  </a:ext>
                </a:extLst>
              </p:cNvPr>
              <p:cNvPicPr/>
              <p:nvPr/>
            </p:nvPicPr>
            <p:blipFill>
              <a:blip r:embed="rId4"/>
              <a:stretch>
                <a:fillRect/>
              </a:stretch>
            </p:blipFill>
            <p:spPr>
              <a:xfrm>
                <a:off x="7273800" y="2243520"/>
                <a:ext cx="19080" cy="19080"/>
              </a:xfrm>
              <a:prstGeom prst="rect">
                <a:avLst/>
              </a:prstGeom>
            </p:spPr>
          </p:pic>
        </mc:Fallback>
      </mc:AlternateContent>
    </p:spTree>
    <p:extLst>
      <p:ext uri="{BB962C8B-B14F-4D97-AF65-F5344CB8AC3E}">
        <p14:creationId xmlns:p14="http://schemas.microsoft.com/office/powerpoint/2010/main" val="3499233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5217F-ED3E-3F38-D9A9-BF9593C8799C}"/>
              </a:ext>
            </a:extLst>
          </p:cNvPr>
          <p:cNvSpPr>
            <a:spLocks noGrp="1"/>
          </p:cNvSpPr>
          <p:nvPr>
            <p:ph type="title"/>
          </p:nvPr>
        </p:nvSpPr>
        <p:spPr/>
        <p:txBody>
          <a:bodyPr/>
          <a:lstStyle/>
          <a:p>
            <a:r>
              <a:rPr lang="en-US" dirty="0"/>
              <a:t>Problem 11</a:t>
            </a:r>
          </a:p>
        </p:txBody>
      </p:sp>
      <p:sp>
        <p:nvSpPr>
          <p:cNvPr id="3" name="Content Placeholder 2">
            <a:extLst>
              <a:ext uri="{FF2B5EF4-FFF2-40B4-BE49-F238E27FC236}">
                <a16:creationId xmlns:a16="http://schemas.microsoft.com/office/drawing/2014/main" id="{F292D28D-2E33-9769-D2A4-4ADEB8AEFF91}"/>
              </a:ext>
            </a:extLst>
          </p:cNvPr>
          <p:cNvSpPr>
            <a:spLocks noGrp="1"/>
          </p:cNvSpPr>
          <p:nvPr>
            <p:ph idx="1"/>
          </p:nvPr>
        </p:nvSpPr>
        <p:spPr/>
        <p:txBody>
          <a:bodyPr/>
          <a:lstStyle/>
          <a:p>
            <a:pPr marL="0" indent="0">
              <a:buNone/>
            </a:pPr>
            <a:r>
              <a:rPr lang="en-US" dirty="0"/>
              <a:t>The stock span problem is a financial problem where we have a series of n daily price quotes for a stock and we need to calculate span of stock’s price for all n days. The span Si of the stock’s price on a given day </a:t>
            </a:r>
            <a:r>
              <a:rPr lang="en-US" dirty="0" err="1"/>
              <a:t>i</a:t>
            </a:r>
            <a:r>
              <a:rPr lang="en-US" dirty="0"/>
              <a:t> is defined as the maximum number of consecutive days just before the given day, for which the price of the stock on the current day is less than or equal to its price on the given day. For  example, if an array of 7 days prices is given as {100, 80, 60, 70, 60, 75, 85}, then the span values for  corresponding 7 days are {1, 1, 1, 2, 1, 4, 6}. </a:t>
            </a:r>
          </a:p>
          <a:p>
            <a:pPr marL="0" indent="0">
              <a:buNone/>
            </a:pPr>
            <a:r>
              <a:rPr lang="en-AU" b="0" i="0" u="none" strike="noStrike" dirty="0">
                <a:effectLst/>
                <a:latin typeface="Times New Roman" panose="02020603050405020304" pitchFamily="18" charset="0"/>
              </a:rPr>
              <a:t>Write an algorithm to solve the stock span problem using stack. </a:t>
            </a:r>
            <a:endParaRPr lang="en-US" dirty="0"/>
          </a:p>
        </p:txBody>
      </p:sp>
    </p:spTree>
    <p:extLst>
      <p:ext uri="{BB962C8B-B14F-4D97-AF65-F5344CB8AC3E}">
        <p14:creationId xmlns:p14="http://schemas.microsoft.com/office/powerpoint/2010/main" val="9898105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5217F-ED3E-3F38-D9A9-BF9593C8799C}"/>
              </a:ext>
            </a:extLst>
          </p:cNvPr>
          <p:cNvSpPr>
            <a:spLocks noGrp="1"/>
          </p:cNvSpPr>
          <p:nvPr>
            <p:ph type="title"/>
          </p:nvPr>
        </p:nvSpPr>
        <p:spPr/>
        <p:txBody>
          <a:bodyPr/>
          <a:lstStyle/>
          <a:p>
            <a:r>
              <a:rPr lang="en-US" dirty="0"/>
              <a:t>Solution 11</a:t>
            </a:r>
          </a:p>
        </p:txBody>
      </p:sp>
      <p:sp>
        <p:nvSpPr>
          <p:cNvPr id="3" name="Content Placeholder 2">
            <a:extLst>
              <a:ext uri="{FF2B5EF4-FFF2-40B4-BE49-F238E27FC236}">
                <a16:creationId xmlns:a16="http://schemas.microsoft.com/office/drawing/2014/main" id="{F292D28D-2E33-9769-D2A4-4ADEB8AEFF91}"/>
              </a:ext>
            </a:extLst>
          </p:cNvPr>
          <p:cNvSpPr>
            <a:spLocks noGrp="1"/>
          </p:cNvSpPr>
          <p:nvPr>
            <p:ph idx="1"/>
          </p:nvPr>
        </p:nvSpPr>
        <p:spPr/>
        <p:txBody>
          <a:bodyPr/>
          <a:lstStyle/>
          <a:p>
            <a:r>
              <a:rPr lang="en-US" dirty="0"/>
              <a:t>Define a function called </a:t>
            </a:r>
            <a:r>
              <a:rPr lang="en-US" dirty="0" err="1"/>
              <a:t>stock_span</a:t>
            </a:r>
            <a:r>
              <a:rPr lang="en-US" dirty="0"/>
              <a:t> that takes an array of daily stock prices as an argument.  </a:t>
            </a:r>
          </a:p>
          <a:p>
            <a:r>
              <a:rPr lang="en-US" dirty="0"/>
              <a:t>Create an empty stack called </a:t>
            </a:r>
            <a:r>
              <a:rPr lang="en-US" dirty="0" err="1"/>
              <a:t>stk</a:t>
            </a:r>
            <a:r>
              <a:rPr lang="en-US" dirty="0"/>
              <a:t> and an empty list called span. </a:t>
            </a:r>
          </a:p>
          <a:p>
            <a:r>
              <a:rPr lang="en-US" dirty="0"/>
              <a:t>Loop through the daily stock prices: </a:t>
            </a:r>
          </a:p>
          <a:p>
            <a:pPr lvl="1"/>
            <a:r>
              <a:rPr lang="en-US" dirty="0"/>
              <a:t>Initialize the span value for the current day to 1.</a:t>
            </a:r>
          </a:p>
          <a:p>
            <a:pPr lvl="1"/>
            <a:r>
              <a:rPr lang="en-US" dirty="0"/>
              <a:t>While the stack is not empty and the price at the top of the stack is less than or equal to the current day's price: </a:t>
            </a:r>
            <a:r>
              <a:rPr lang="en-US" dirty="0" err="1"/>
              <a:t>i</a:t>
            </a:r>
            <a:r>
              <a:rPr lang="en-US" dirty="0"/>
              <a:t>. Pop the top of the stack and subtract its span value from the current day's span value.</a:t>
            </a:r>
          </a:p>
          <a:p>
            <a:pPr lvl="1"/>
            <a:r>
              <a:rPr lang="en-US" dirty="0"/>
              <a:t>Append the current day's span value to span.</a:t>
            </a:r>
          </a:p>
          <a:p>
            <a:pPr lvl="1"/>
            <a:r>
              <a:rPr lang="en-US" dirty="0"/>
              <a:t>Push the current day's price and span value onto the stack.  </a:t>
            </a:r>
          </a:p>
          <a:p>
            <a:r>
              <a:rPr lang="en-US" dirty="0"/>
              <a:t>Return the span list.</a:t>
            </a:r>
          </a:p>
        </p:txBody>
      </p:sp>
    </p:spTree>
    <p:extLst>
      <p:ext uri="{BB962C8B-B14F-4D97-AF65-F5344CB8AC3E}">
        <p14:creationId xmlns:p14="http://schemas.microsoft.com/office/powerpoint/2010/main" val="220276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Lists represented as linked list.</a:t>
            </a:r>
          </a:p>
          <a:p>
            <a:r>
              <a:rPr lang="en-US" dirty="0"/>
              <a:t>Linear search</a:t>
            </a:r>
          </a:p>
          <a:p>
            <a:pPr lvl="1"/>
            <a:r>
              <a:rPr lang="en-US" dirty="0"/>
              <a:t>Time complexity: O(n)</a:t>
            </a:r>
          </a:p>
          <a:p>
            <a:r>
              <a:rPr lang="en-US" dirty="0"/>
              <a:t>Skip list search</a:t>
            </a:r>
          </a:p>
          <a:p>
            <a:pPr lvl="1"/>
            <a:r>
              <a:rPr lang="en-US" dirty="0"/>
              <a:t>Time complexity: O(log n)</a:t>
            </a:r>
          </a:p>
          <a:p>
            <a:pPr marL="0" indent="0">
              <a:buNone/>
            </a:pPr>
            <a:endParaRPr lang="en-US" dirty="0"/>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3379752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 (a)</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Let A be the adjacency matrix of an undirected graph. Explain what property of the matrix indicates that </a:t>
            </a:r>
          </a:p>
          <a:p>
            <a:r>
              <a:rPr lang="en-US" dirty="0"/>
              <a:t>the graph is complete. </a:t>
            </a:r>
          </a:p>
          <a:p>
            <a:r>
              <a:rPr lang="en-US" dirty="0"/>
              <a:t>the graph has a loop, i.e., an edge connecting a vertex to itself. </a:t>
            </a:r>
          </a:p>
          <a:p>
            <a:r>
              <a:rPr lang="en-US" dirty="0"/>
              <a:t>the graph has an isolated vertex, i.e., a vertex with no edges incident to it. </a:t>
            </a:r>
            <a:endParaRPr lang="en-US" b="1" dirty="0"/>
          </a:p>
        </p:txBody>
      </p:sp>
    </p:spTree>
    <p:extLst>
      <p:ext uri="{BB962C8B-B14F-4D97-AF65-F5344CB8AC3E}">
        <p14:creationId xmlns:p14="http://schemas.microsoft.com/office/powerpoint/2010/main" val="3541904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 (a)</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Adjacency matrix representation of an undirected graph: A[</a:t>
            </a:r>
            <a:r>
              <a:rPr lang="en-US" dirty="0" err="1"/>
              <a:t>i,j</a:t>
            </a:r>
            <a:r>
              <a:rPr lang="en-US" dirty="0"/>
              <a:t>] = 1 if there is an edge between vertex </a:t>
            </a:r>
            <a:r>
              <a:rPr lang="en-US" dirty="0" err="1"/>
              <a:t>i</a:t>
            </a:r>
            <a:r>
              <a:rPr lang="en-US" dirty="0"/>
              <a:t> and vertex j, and A[</a:t>
            </a:r>
            <a:r>
              <a:rPr lang="en-US" dirty="0" err="1"/>
              <a:t>i,j</a:t>
            </a:r>
            <a:r>
              <a:rPr lang="en-US" dirty="0"/>
              <a:t>] = 0 otherwise. </a:t>
            </a:r>
          </a:p>
        </p:txBody>
      </p:sp>
      <p:graphicFrame>
        <p:nvGraphicFramePr>
          <p:cNvPr id="4" name="Table 4">
            <a:extLst>
              <a:ext uri="{FF2B5EF4-FFF2-40B4-BE49-F238E27FC236}">
                <a16:creationId xmlns:a16="http://schemas.microsoft.com/office/drawing/2014/main" id="{410FAD68-3490-FD33-3E4F-06B858A9DED2}"/>
              </a:ext>
            </a:extLst>
          </p:cNvPr>
          <p:cNvGraphicFramePr>
            <a:graphicFrameLocks noGrp="1"/>
          </p:cNvGraphicFramePr>
          <p:nvPr>
            <p:extLst>
              <p:ext uri="{D42A27DB-BD31-4B8C-83A1-F6EECF244321}">
                <p14:modId xmlns:p14="http://schemas.microsoft.com/office/powerpoint/2010/main" val="3729504613"/>
              </p:ext>
            </p:extLst>
          </p:nvPr>
        </p:nvGraphicFramePr>
        <p:xfrm>
          <a:off x="4705682" y="3487820"/>
          <a:ext cx="2780636" cy="2769352"/>
        </p:xfrm>
        <a:graphic>
          <a:graphicData uri="http://schemas.openxmlformats.org/drawingml/2006/table">
            <a:tbl>
              <a:tblPr firstRow="1" bandRow="1">
                <a:tableStyleId>{5940675A-B579-460E-94D1-54222C63F5DA}</a:tableStyleId>
              </a:tblPr>
              <a:tblGrid>
                <a:gridCol w="695159">
                  <a:extLst>
                    <a:ext uri="{9D8B030D-6E8A-4147-A177-3AD203B41FA5}">
                      <a16:colId xmlns:a16="http://schemas.microsoft.com/office/drawing/2014/main" val="2942969141"/>
                    </a:ext>
                  </a:extLst>
                </a:gridCol>
                <a:gridCol w="695159">
                  <a:extLst>
                    <a:ext uri="{9D8B030D-6E8A-4147-A177-3AD203B41FA5}">
                      <a16:colId xmlns:a16="http://schemas.microsoft.com/office/drawing/2014/main" val="1149096057"/>
                    </a:ext>
                  </a:extLst>
                </a:gridCol>
                <a:gridCol w="695159">
                  <a:extLst>
                    <a:ext uri="{9D8B030D-6E8A-4147-A177-3AD203B41FA5}">
                      <a16:colId xmlns:a16="http://schemas.microsoft.com/office/drawing/2014/main" val="1261482654"/>
                    </a:ext>
                  </a:extLst>
                </a:gridCol>
                <a:gridCol w="695159">
                  <a:extLst>
                    <a:ext uri="{9D8B030D-6E8A-4147-A177-3AD203B41FA5}">
                      <a16:colId xmlns:a16="http://schemas.microsoft.com/office/drawing/2014/main" val="3129586503"/>
                    </a:ext>
                  </a:extLst>
                </a:gridCol>
              </a:tblGrid>
              <a:tr h="692338">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2390985"/>
                  </a:ext>
                </a:extLst>
              </a:tr>
              <a:tr h="692338">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338463799"/>
                  </a:ext>
                </a:extLst>
              </a:tr>
              <a:tr h="692338">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75941376"/>
                  </a:ext>
                </a:extLst>
              </a:tr>
              <a:tr h="692338">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945490368"/>
                  </a:ext>
                </a:extLst>
              </a:tr>
            </a:tbl>
          </a:graphicData>
        </a:graphic>
      </p:graphicFrame>
      <p:graphicFrame>
        <p:nvGraphicFramePr>
          <p:cNvPr id="5" name="Table 4">
            <a:extLst>
              <a:ext uri="{FF2B5EF4-FFF2-40B4-BE49-F238E27FC236}">
                <a16:creationId xmlns:a16="http://schemas.microsoft.com/office/drawing/2014/main" id="{16DF0EBA-6D6D-A1C6-233F-81C39961E4B3}"/>
              </a:ext>
            </a:extLst>
          </p:cNvPr>
          <p:cNvGraphicFramePr>
            <a:graphicFrameLocks noGrp="1"/>
          </p:cNvGraphicFramePr>
          <p:nvPr>
            <p:extLst>
              <p:ext uri="{D42A27DB-BD31-4B8C-83A1-F6EECF244321}">
                <p14:modId xmlns:p14="http://schemas.microsoft.com/office/powerpoint/2010/main" val="1164475833"/>
              </p:ext>
            </p:extLst>
          </p:nvPr>
        </p:nvGraphicFramePr>
        <p:xfrm>
          <a:off x="3292642" y="3487820"/>
          <a:ext cx="695159" cy="2769352"/>
        </p:xfrm>
        <a:graphic>
          <a:graphicData uri="http://schemas.openxmlformats.org/drawingml/2006/table">
            <a:tbl>
              <a:tblPr firstRow="1" bandRow="1">
                <a:tableStyleId>{5940675A-B579-460E-94D1-54222C63F5DA}</a:tableStyleId>
              </a:tblPr>
              <a:tblGrid>
                <a:gridCol w="695159">
                  <a:extLst>
                    <a:ext uri="{9D8B030D-6E8A-4147-A177-3AD203B41FA5}">
                      <a16:colId xmlns:a16="http://schemas.microsoft.com/office/drawing/2014/main" val="1794725971"/>
                    </a:ext>
                  </a:extLst>
                </a:gridCol>
              </a:tblGrid>
              <a:tr h="692338">
                <a:tc>
                  <a:txBody>
                    <a:bodyPr/>
                    <a:lstStyle/>
                    <a:p>
                      <a:pPr algn="ctr"/>
                      <a:r>
                        <a:rPr lang="en-US" sz="2400" dirty="0">
                          <a:latin typeface="Times New Roman" panose="02020603050405020304" pitchFamily="18" charset="0"/>
                          <a:cs typeface="Times New Roman" panose="02020603050405020304" pitchFamily="18" charset="0"/>
                        </a:rPr>
                        <a:t>V1</a:t>
                      </a:r>
                    </a:p>
                  </a:txBody>
                  <a:tcPr anchor="ctr"/>
                </a:tc>
                <a:extLst>
                  <a:ext uri="{0D108BD9-81ED-4DB2-BD59-A6C34878D82A}">
                    <a16:rowId xmlns:a16="http://schemas.microsoft.com/office/drawing/2014/main" val="3368252075"/>
                  </a:ext>
                </a:extLst>
              </a:tr>
              <a:tr h="692338">
                <a:tc>
                  <a:txBody>
                    <a:bodyPr/>
                    <a:lstStyle/>
                    <a:p>
                      <a:pPr algn="ctr"/>
                      <a:r>
                        <a:rPr lang="en-US" sz="2400" dirty="0">
                          <a:latin typeface="Times New Roman" panose="02020603050405020304" pitchFamily="18" charset="0"/>
                          <a:cs typeface="Times New Roman" panose="02020603050405020304" pitchFamily="18" charset="0"/>
                        </a:rPr>
                        <a:t>V2</a:t>
                      </a:r>
                    </a:p>
                  </a:txBody>
                  <a:tcPr anchor="ctr"/>
                </a:tc>
                <a:extLst>
                  <a:ext uri="{0D108BD9-81ED-4DB2-BD59-A6C34878D82A}">
                    <a16:rowId xmlns:a16="http://schemas.microsoft.com/office/drawing/2014/main" val="2688609296"/>
                  </a:ext>
                </a:extLst>
              </a:tr>
              <a:tr h="692338">
                <a:tc>
                  <a:txBody>
                    <a:bodyPr/>
                    <a:lstStyle/>
                    <a:p>
                      <a:pPr algn="ctr"/>
                      <a:r>
                        <a:rPr lang="en-US" sz="2400" dirty="0">
                          <a:latin typeface="Times New Roman" panose="02020603050405020304" pitchFamily="18" charset="0"/>
                          <a:cs typeface="Times New Roman" panose="02020603050405020304" pitchFamily="18" charset="0"/>
                        </a:rPr>
                        <a:t>V3</a:t>
                      </a:r>
                    </a:p>
                  </a:txBody>
                  <a:tcPr anchor="ctr"/>
                </a:tc>
                <a:extLst>
                  <a:ext uri="{0D108BD9-81ED-4DB2-BD59-A6C34878D82A}">
                    <a16:rowId xmlns:a16="http://schemas.microsoft.com/office/drawing/2014/main" val="1057955786"/>
                  </a:ext>
                </a:extLst>
              </a:tr>
              <a:tr h="692338">
                <a:tc>
                  <a:txBody>
                    <a:bodyPr/>
                    <a:lstStyle/>
                    <a:p>
                      <a:pPr algn="ctr"/>
                      <a:r>
                        <a:rPr lang="en-US" sz="24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337904709"/>
                  </a:ext>
                </a:extLst>
              </a:tr>
            </a:tbl>
          </a:graphicData>
        </a:graphic>
      </p:graphicFrame>
      <p:graphicFrame>
        <p:nvGraphicFramePr>
          <p:cNvPr id="6" name="Table 5">
            <a:extLst>
              <a:ext uri="{FF2B5EF4-FFF2-40B4-BE49-F238E27FC236}">
                <a16:creationId xmlns:a16="http://schemas.microsoft.com/office/drawing/2014/main" id="{1F4D1747-F04E-378B-8257-4BC9A96B06C7}"/>
              </a:ext>
            </a:extLst>
          </p:cNvPr>
          <p:cNvGraphicFramePr>
            <a:graphicFrameLocks noGrp="1"/>
          </p:cNvGraphicFramePr>
          <p:nvPr>
            <p:extLst>
              <p:ext uri="{D42A27DB-BD31-4B8C-83A1-F6EECF244321}">
                <p14:modId xmlns:p14="http://schemas.microsoft.com/office/powerpoint/2010/main" val="842869431"/>
              </p:ext>
            </p:extLst>
          </p:nvPr>
        </p:nvGraphicFramePr>
        <p:xfrm>
          <a:off x="4705682" y="2666100"/>
          <a:ext cx="2780636" cy="692338"/>
        </p:xfrm>
        <a:graphic>
          <a:graphicData uri="http://schemas.openxmlformats.org/drawingml/2006/table">
            <a:tbl>
              <a:tblPr firstRow="1" bandRow="1">
                <a:tableStyleId>{5940675A-B579-460E-94D1-54222C63F5DA}</a:tableStyleId>
              </a:tblPr>
              <a:tblGrid>
                <a:gridCol w="695159">
                  <a:extLst>
                    <a:ext uri="{9D8B030D-6E8A-4147-A177-3AD203B41FA5}">
                      <a16:colId xmlns:a16="http://schemas.microsoft.com/office/drawing/2014/main" val="3226581725"/>
                    </a:ext>
                  </a:extLst>
                </a:gridCol>
                <a:gridCol w="695159">
                  <a:extLst>
                    <a:ext uri="{9D8B030D-6E8A-4147-A177-3AD203B41FA5}">
                      <a16:colId xmlns:a16="http://schemas.microsoft.com/office/drawing/2014/main" val="3352806830"/>
                    </a:ext>
                  </a:extLst>
                </a:gridCol>
                <a:gridCol w="695159">
                  <a:extLst>
                    <a:ext uri="{9D8B030D-6E8A-4147-A177-3AD203B41FA5}">
                      <a16:colId xmlns:a16="http://schemas.microsoft.com/office/drawing/2014/main" val="2301199826"/>
                    </a:ext>
                  </a:extLst>
                </a:gridCol>
                <a:gridCol w="695159">
                  <a:extLst>
                    <a:ext uri="{9D8B030D-6E8A-4147-A177-3AD203B41FA5}">
                      <a16:colId xmlns:a16="http://schemas.microsoft.com/office/drawing/2014/main" val="419253283"/>
                    </a:ext>
                  </a:extLst>
                </a:gridCol>
              </a:tblGrid>
              <a:tr h="692338">
                <a:tc>
                  <a:txBody>
                    <a:bodyPr/>
                    <a:lstStyle/>
                    <a:p>
                      <a:pPr algn="ctr"/>
                      <a:r>
                        <a:rPr lang="en-US" sz="2400" dirty="0">
                          <a:latin typeface="Times New Roman" panose="02020603050405020304" pitchFamily="18" charset="0"/>
                          <a:cs typeface="Times New Roman" panose="02020603050405020304" pitchFamily="18" charset="0"/>
                        </a:rPr>
                        <a:t>V1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V2</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V3</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94228830"/>
                  </a:ext>
                </a:extLst>
              </a:tr>
            </a:tbl>
          </a:graphicData>
        </a:graphic>
      </p:graphicFrame>
    </p:spTree>
    <p:extLst>
      <p:ext uri="{BB962C8B-B14F-4D97-AF65-F5344CB8AC3E}">
        <p14:creationId xmlns:p14="http://schemas.microsoft.com/office/powerpoint/2010/main" val="3222209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 (a)</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Adjacency matrix representation of an undirected graph: A[</a:t>
            </a:r>
            <a:r>
              <a:rPr lang="en-US" dirty="0" err="1"/>
              <a:t>i,j</a:t>
            </a:r>
            <a:r>
              <a:rPr lang="en-US" dirty="0"/>
              <a:t>] = 1 if there is an edge between </a:t>
            </a:r>
            <a:r>
              <a:rPr lang="en-US" dirty="0" err="1"/>
              <a:t>i</a:t>
            </a:r>
            <a:r>
              <a:rPr lang="en-US" dirty="0"/>
              <a:t> and j, and A[</a:t>
            </a:r>
            <a:r>
              <a:rPr lang="en-US" dirty="0" err="1"/>
              <a:t>i,j</a:t>
            </a:r>
            <a:r>
              <a:rPr lang="en-US" dirty="0"/>
              <a:t>] = 0 otherwise. </a:t>
            </a:r>
          </a:p>
          <a:p>
            <a:r>
              <a:rPr lang="en-US" dirty="0"/>
              <a:t>The graph is complete: For all </a:t>
            </a:r>
            <a:r>
              <a:rPr lang="en-US" dirty="0" err="1"/>
              <a:t>i</a:t>
            </a:r>
            <a:r>
              <a:rPr lang="en-US" dirty="0"/>
              <a:t> and j such that </a:t>
            </a:r>
            <a:r>
              <a:rPr lang="en-US" dirty="0" err="1"/>
              <a:t>i</a:t>
            </a:r>
            <a:r>
              <a:rPr lang="en-US" dirty="0"/>
              <a:t> ≠ j, A[</a:t>
            </a:r>
            <a:r>
              <a:rPr lang="en-US" dirty="0" err="1"/>
              <a:t>i,j</a:t>
            </a:r>
            <a:r>
              <a:rPr lang="en-US" dirty="0"/>
              <a:t>] = 1, and for all </a:t>
            </a:r>
            <a:r>
              <a:rPr lang="en-US" dirty="0" err="1"/>
              <a:t>i</a:t>
            </a:r>
            <a:r>
              <a:rPr lang="en-US" dirty="0"/>
              <a:t>, A[</a:t>
            </a:r>
            <a:r>
              <a:rPr lang="en-US" dirty="0" err="1"/>
              <a:t>i</a:t>
            </a:r>
            <a:r>
              <a:rPr lang="en-US" dirty="0"/>
              <a:t>, </a:t>
            </a:r>
            <a:r>
              <a:rPr lang="en-US" dirty="0" err="1"/>
              <a:t>i</a:t>
            </a:r>
            <a:r>
              <a:rPr lang="en-US" dirty="0"/>
              <a:t>] = 0.</a:t>
            </a:r>
          </a:p>
          <a:p>
            <a:r>
              <a:rPr lang="en-US" dirty="0"/>
              <a:t>The graph has a loop: there exists an </a:t>
            </a:r>
            <a:r>
              <a:rPr lang="en-US" dirty="0" err="1"/>
              <a:t>i</a:t>
            </a:r>
            <a:r>
              <a:rPr lang="en-US" dirty="0"/>
              <a:t> such that A[</a:t>
            </a:r>
            <a:r>
              <a:rPr lang="en-US" dirty="0" err="1"/>
              <a:t>i,i</a:t>
            </a:r>
            <a:r>
              <a:rPr lang="en-US" dirty="0"/>
              <a:t>] = 1.</a:t>
            </a:r>
          </a:p>
          <a:p>
            <a:r>
              <a:rPr lang="en-US" dirty="0"/>
              <a:t>The graph has an isolated vertex: there exists an </a:t>
            </a:r>
            <a:r>
              <a:rPr lang="en-US" dirty="0" err="1"/>
              <a:t>i</a:t>
            </a:r>
            <a:r>
              <a:rPr lang="en-US" dirty="0"/>
              <a:t> such that for all j, A[</a:t>
            </a:r>
            <a:r>
              <a:rPr lang="en-US" dirty="0" err="1"/>
              <a:t>i,j</a:t>
            </a:r>
            <a:r>
              <a:rPr lang="en-US" dirty="0"/>
              <a:t>] = 0, and there exists a j such that for all </a:t>
            </a:r>
            <a:r>
              <a:rPr lang="en-US" dirty="0" err="1"/>
              <a:t>i</a:t>
            </a:r>
            <a:r>
              <a:rPr lang="en-US" dirty="0"/>
              <a:t>, A[</a:t>
            </a:r>
            <a:r>
              <a:rPr lang="en-US" dirty="0" err="1"/>
              <a:t>i,j</a:t>
            </a:r>
            <a:r>
              <a:rPr lang="en-US" dirty="0"/>
              <a:t>] = 0, except possibly for A[</a:t>
            </a:r>
            <a:r>
              <a:rPr lang="en-US" dirty="0" err="1"/>
              <a:t>j,j</a:t>
            </a:r>
            <a:r>
              <a:rPr lang="en-US" dirty="0"/>
              <a:t>].</a:t>
            </a:r>
            <a:endParaRPr lang="en-US" b="1" dirty="0"/>
          </a:p>
        </p:txBody>
      </p:sp>
    </p:spTree>
    <p:extLst>
      <p:ext uri="{BB962C8B-B14F-4D97-AF65-F5344CB8AC3E}">
        <p14:creationId xmlns:p14="http://schemas.microsoft.com/office/powerpoint/2010/main" val="3896968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 (b)</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i="1" dirty="0"/>
              <a:t>Answer the same questions for the adjacency list representation.</a:t>
            </a:r>
          </a:p>
          <a:p>
            <a:pPr marL="0" indent="0">
              <a:buNone/>
            </a:pPr>
            <a:r>
              <a:rPr lang="en-US" dirty="0"/>
              <a:t>Adjacency list representation of an undirected graph G = (V, E) : stores a list of vertices v ∈ V  and their adjacent vertices </a:t>
            </a:r>
            <a:r>
              <a:rPr lang="en-US" b="1" dirty="0"/>
              <a:t>adj(v) = { u ∈ V : {u, v} ∈ E }</a:t>
            </a:r>
            <a:r>
              <a:rPr lang="en-US" dirty="0"/>
              <a:t>.</a:t>
            </a:r>
          </a:p>
          <a:p>
            <a:pPr marL="0" indent="0">
              <a:buNone/>
            </a:pPr>
            <a:endParaRPr lang="en-US" b="1" dirty="0"/>
          </a:p>
        </p:txBody>
      </p:sp>
      <p:sp>
        <p:nvSpPr>
          <p:cNvPr id="4" name="TextBox 3">
            <a:extLst>
              <a:ext uri="{FF2B5EF4-FFF2-40B4-BE49-F238E27FC236}">
                <a16:creationId xmlns:a16="http://schemas.microsoft.com/office/drawing/2014/main" id="{D398A71A-0A3C-310F-E904-BAEB1F03953A}"/>
              </a:ext>
            </a:extLst>
          </p:cNvPr>
          <p:cNvSpPr txBox="1"/>
          <p:nvPr/>
        </p:nvSpPr>
        <p:spPr>
          <a:xfrm>
            <a:off x="6975361" y="3825081"/>
            <a:ext cx="3064042"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graph = {</a:t>
            </a:r>
          </a:p>
          <a:p>
            <a:r>
              <a:rPr lang="en-US" sz="2400" dirty="0">
                <a:latin typeface="Times New Roman" panose="02020603050405020304" pitchFamily="18" charset="0"/>
                <a:cs typeface="Times New Roman" panose="02020603050405020304" pitchFamily="18" charset="0"/>
              </a:rPr>
              <a:t>    'A': ['B', 'C'],</a:t>
            </a:r>
          </a:p>
          <a:p>
            <a:r>
              <a:rPr lang="en-US" sz="2400" dirty="0">
                <a:latin typeface="Times New Roman" panose="02020603050405020304" pitchFamily="18" charset="0"/>
                <a:cs typeface="Times New Roman" panose="02020603050405020304" pitchFamily="18" charset="0"/>
              </a:rPr>
              <a:t>    'B': ['A', 'C', 'D'],</a:t>
            </a:r>
          </a:p>
          <a:p>
            <a:r>
              <a:rPr lang="en-US" sz="2400" dirty="0">
                <a:latin typeface="Times New Roman" panose="02020603050405020304" pitchFamily="18" charset="0"/>
                <a:cs typeface="Times New Roman" panose="02020603050405020304" pitchFamily="18" charset="0"/>
              </a:rPr>
              <a:t>    'C': ['A', 'B'],</a:t>
            </a:r>
          </a:p>
          <a:p>
            <a:r>
              <a:rPr lang="en-US" sz="2400" dirty="0">
                <a:latin typeface="Times New Roman" panose="02020603050405020304" pitchFamily="18" charset="0"/>
                <a:cs typeface="Times New Roman" panose="02020603050405020304" pitchFamily="18" charset="0"/>
              </a:rPr>
              <a:t>    'D': ['B'],</a:t>
            </a:r>
          </a:p>
          <a:p>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F3B92BCC-86EA-C068-24DF-7153F8E000CE}"/>
              </a:ext>
            </a:extLst>
          </p:cNvPr>
          <p:cNvGraphicFramePr>
            <a:graphicFrameLocks noGrp="1"/>
          </p:cNvGraphicFramePr>
          <p:nvPr>
            <p:extLst>
              <p:ext uri="{D42A27DB-BD31-4B8C-83A1-F6EECF244321}">
                <p14:modId xmlns:p14="http://schemas.microsoft.com/office/powerpoint/2010/main" val="1384905735"/>
              </p:ext>
            </p:extLst>
          </p:nvPr>
        </p:nvGraphicFramePr>
        <p:xfrm>
          <a:off x="2473205" y="3634581"/>
          <a:ext cx="604250" cy="2671764"/>
        </p:xfrm>
        <a:graphic>
          <a:graphicData uri="http://schemas.openxmlformats.org/drawingml/2006/table">
            <a:tbl>
              <a:tblPr firstRow="1" bandRow="1">
                <a:tableStyleId>{5940675A-B579-460E-94D1-54222C63F5DA}</a:tableStyleId>
              </a:tblPr>
              <a:tblGrid>
                <a:gridCol w="604250">
                  <a:extLst>
                    <a:ext uri="{9D8B030D-6E8A-4147-A177-3AD203B41FA5}">
                      <a16:colId xmlns:a16="http://schemas.microsoft.com/office/drawing/2014/main" val="398025495"/>
                    </a:ext>
                  </a:extLst>
                </a:gridCol>
              </a:tblGrid>
              <a:tr h="667941">
                <a:tc>
                  <a:txBody>
                    <a:bodyPr/>
                    <a:lstStyle/>
                    <a:p>
                      <a:pPr algn="ctr"/>
                      <a:r>
                        <a:rPr lang="en-US" sz="2400" dirty="0">
                          <a:latin typeface="Times New Roman" panose="02020603050405020304" pitchFamily="18" charset="0"/>
                          <a:cs typeface="Times New Roman" panose="02020603050405020304" pitchFamily="18" charset="0"/>
                        </a:rPr>
                        <a:t>A</a:t>
                      </a:r>
                    </a:p>
                  </a:txBody>
                  <a:tcPr anchor="ctr"/>
                </a:tc>
                <a:extLst>
                  <a:ext uri="{0D108BD9-81ED-4DB2-BD59-A6C34878D82A}">
                    <a16:rowId xmlns:a16="http://schemas.microsoft.com/office/drawing/2014/main" val="917295576"/>
                  </a:ext>
                </a:extLst>
              </a:tr>
              <a:tr h="667941">
                <a:tc>
                  <a:txBody>
                    <a:bodyPr/>
                    <a:lstStyle/>
                    <a:p>
                      <a:pPr algn="ctr"/>
                      <a:r>
                        <a:rPr lang="en-US" sz="2400" dirty="0">
                          <a:latin typeface="Times New Roman" panose="02020603050405020304" pitchFamily="18" charset="0"/>
                          <a:cs typeface="Times New Roman" panose="02020603050405020304" pitchFamily="18" charset="0"/>
                        </a:rPr>
                        <a:t>B</a:t>
                      </a:r>
                    </a:p>
                  </a:txBody>
                  <a:tcPr anchor="ctr"/>
                </a:tc>
                <a:extLst>
                  <a:ext uri="{0D108BD9-81ED-4DB2-BD59-A6C34878D82A}">
                    <a16:rowId xmlns:a16="http://schemas.microsoft.com/office/drawing/2014/main" val="2601874776"/>
                  </a:ext>
                </a:extLst>
              </a:tr>
              <a:tr h="667941">
                <a:tc>
                  <a:txBody>
                    <a:bodyPr/>
                    <a:lstStyle/>
                    <a:p>
                      <a:pPr algn="ctr"/>
                      <a:r>
                        <a:rPr lang="en-US" sz="2400" dirty="0">
                          <a:latin typeface="Times New Roman" panose="02020603050405020304" pitchFamily="18" charset="0"/>
                          <a:cs typeface="Times New Roman" panose="02020603050405020304" pitchFamily="18" charset="0"/>
                        </a:rPr>
                        <a:t>C</a:t>
                      </a:r>
                    </a:p>
                  </a:txBody>
                  <a:tcPr anchor="ctr"/>
                </a:tc>
                <a:extLst>
                  <a:ext uri="{0D108BD9-81ED-4DB2-BD59-A6C34878D82A}">
                    <a16:rowId xmlns:a16="http://schemas.microsoft.com/office/drawing/2014/main" val="3316995230"/>
                  </a:ext>
                </a:extLst>
              </a:tr>
              <a:tr h="667941">
                <a:tc>
                  <a:txBody>
                    <a:bodyPr/>
                    <a:lstStyle/>
                    <a:p>
                      <a:pPr algn="ctr"/>
                      <a:r>
                        <a:rPr lang="en-US" sz="2400" dirty="0">
                          <a:latin typeface="Times New Roman" panose="02020603050405020304" pitchFamily="18" charset="0"/>
                          <a:cs typeface="Times New Roman" panose="02020603050405020304" pitchFamily="18" charset="0"/>
                        </a:rPr>
                        <a:t>D</a:t>
                      </a:r>
                    </a:p>
                  </a:txBody>
                  <a:tcPr anchor="ctr"/>
                </a:tc>
                <a:extLst>
                  <a:ext uri="{0D108BD9-81ED-4DB2-BD59-A6C34878D82A}">
                    <a16:rowId xmlns:a16="http://schemas.microsoft.com/office/drawing/2014/main" val="644009942"/>
                  </a:ext>
                </a:extLst>
              </a:tr>
            </a:tbl>
          </a:graphicData>
        </a:graphic>
      </p:graphicFrame>
      <p:graphicFrame>
        <p:nvGraphicFramePr>
          <p:cNvPr id="7" name="Table 5">
            <a:extLst>
              <a:ext uri="{FF2B5EF4-FFF2-40B4-BE49-F238E27FC236}">
                <a16:creationId xmlns:a16="http://schemas.microsoft.com/office/drawing/2014/main" id="{73AC0484-6101-DBE4-84B5-1298B0488387}"/>
              </a:ext>
            </a:extLst>
          </p:cNvPr>
          <p:cNvGraphicFramePr>
            <a:graphicFrameLocks noGrp="1"/>
          </p:cNvGraphicFramePr>
          <p:nvPr>
            <p:extLst>
              <p:ext uri="{D42A27DB-BD31-4B8C-83A1-F6EECF244321}">
                <p14:modId xmlns:p14="http://schemas.microsoft.com/office/powerpoint/2010/main" val="1114418900"/>
              </p:ext>
            </p:extLst>
          </p:nvPr>
        </p:nvGraphicFramePr>
        <p:xfrm>
          <a:off x="3738341" y="3634581"/>
          <a:ext cx="1286044" cy="667941"/>
        </p:xfrm>
        <a:graphic>
          <a:graphicData uri="http://schemas.openxmlformats.org/drawingml/2006/table">
            <a:tbl>
              <a:tblPr firstRow="1" bandRow="1">
                <a:tableStyleId>{5940675A-B579-460E-94D1-54222C63F5DA}</a:tableStyleId>
              </a:tblPr>
              <a:tblGrid>
                <a:gridCol w="643022">
                  <a:extLst>
                    <a:ext uri="{9D8B030D-6E8A-4147-A177-3AD203B41FA5}">
                      <a16:colId xmlns:a16="http://schemas.microsoft.com/office/drawing/2014/main" val="398025495"/>
                    </a:ext>
                  </a:extLst>
                </a:gridCol>
                <a:gridCol w="643022">
                  <a:extLst>
                    <a:ext uri="{9D8B030D-6E8A-4147-A177-3AD203B41FA5}">
                      <a16:colId xmlns:a16="http://schemas.microsoft.com/office/drawing/2014/main" val="3618416734"/>
                    </a:ext>
                  </a:extLst>
                </a:gridCol>
              </a:tblGrid>
              <a:tr h="667941">
                <a:tc>
                  <a:txBody>
                    <a:bodyPr/>
                    <a:lstStyle/>
                    <a:p>
                      <a:pPr algn="ctr"/>
                      <a:r>
                        <a:rPr lang="en-US" sz="2400" dirty="0">
                          <a:latin typeface="Times New Roman" panose="02020603050405020304" pitchFamily="18" charset="0"/>
                          <a:cs typeface="Times New Roman" panose="02020603050405020304" pitchFamily="18" charset="0"/>
                        </a:rPr>
                        <a:t>B</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C</a:t>
                      </a:r>
                    </a:p>
                  </a:txBody>
                  <a:tcPr anchor="ctr"/>
                </a:tc>
                <a:extLst>
                  <a:ext uri="{0D108BD9-81ED-4DB2-BD59-A6C34878D82A}">
                    <a16:rowId xmlns:a16="http://schemas.microsoft.com/office/drawing/2014/main" val="917295576"/>
                  </a:ext>
                </a:extLst>
              </a:tr>
            </a:tbl>
          </a:graphicData>
        </a:graphic>
      </p:graphicFrame>
      <p:graphicFrame>
        <p:nvGraphicFramePr>
          <p:cNvPr id="8" name="Table 5">
            <a:extLst>
              <a:ext uri="{FF2B5EF4-FFF2-40B4-BE49-F238E27FC236}">
                <a16:creationId xmlns:a16="http://schemas.microsoft.com/office/drawing/2014/main" id="{5347B50D-236E-8043-BB9B-85C8F4595637}"/>
              </a:ext>
            </a:extLst>
          </p:cNvPr>
          <p:cNvGraphicFramePr>
            <a:graphicFrameLocks noGrp="1"/>
          </p:cNvGraphicFramePr>
          <p:nvPr>
            <p:extLst>
              <p:ext uri="{D42A27DB-BD31-4B8C-83A1-F6EECF244321}">
                <p14:modId xmlns:p14="http://schemas.microsoft.com/office/powerpoint/2010/main" val="3029248090"/>
              </p:ext>
            </p:extLst>
          </p:nvPr>
        </p:nvGraphicFramePr>
        <p:xfrm>
          <a:off x="3738345" y="4302522"/>
          <a:ext cx="1922619" cy="667941"/>
        </p:xfrm>
        <a:graphic>
          <a:graphicData uri="http://schemas.openxmlformats.org/drawingml/2006/table">
            <a:tbl>
              <a:tblPr firstRow="1" bandRow="1">
                <a:tableStyleId>{5940675A-B579-460E-94D1-54222C63F5DA}</a:tableStyleId>
              </a:tblPr>
              <a:tblGrid>
                <a:gridCol w="640873">
                  <a:extLst>
                    <a:ext uri="{9D8B030D-6E8A-4147-A177-3AD203B41FA5}">
                      <a16:colId xmlns:a16="http://schemas.microsoft.com/office/drawing/2014/main" val="398025495"/>
                    </a:ext>
                  </a:extLst>
                </a:gridCol>
                <a:gridCol w="640873">
                  <a:extLst>
                    <a:ext uri="{9D8B030D-6E8A-4147-A177-3AD203B41FA5}">
                      <a16:colId xmlns:a16="http://schemas.microsoft.com/office/drawing/2014/main" val="3618416734"/>
                    </a:ext>
                  </a:extLst>
                </a:gridCol>
                <a:gridCol w="640873">
                  <a:extLst>
                    <a:ext uri="{9D8B030D-6E8A-4147-A177-3AD203B41FA5}">
                      <a16:colId xmlns:a16="http://schemas.microsoft.com/office/drawing/2014/main" val="2383690820"/>
                    </a:ext>
                  </a:extLst>
                </a:gridCol>
              </a:tblGrid>
              <a:tr h="667941">
                <a:tc>
                  <a:txBody>
                    <a:bodyPr/>
                    <a:lstStyle/>
                    <a:p>
                      <a:pPr algn="ctr"/>
                      <a:r>
                        <a:rPr lang="en-US" sz="2400" dirty="0">
                          <a:latin typeface="Times New Roman" panose="02020603050405020304" pitchFamily="18" charset="0"/>
                          <a:cs typeface="Times New Roman" panose="02020603050405020304" pitchFamily="18" charset="0"/>
                        </a:rPr>
                        <a:t>A</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C</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D</a:t>
                      </a:r>
                    </a:p>
                  </a:txBody>
                  <a:tcPr anchor="ctr"/>
                </a:tc>
                <a:extLst>
                  <a:ext uri="{0D108BD9-81ED-4DB2-BD59-A6C34878D82A}">
                    <a16:rowId xmlns:a16="http://schemas.microsoft.com/office/drawing/2014/main" val="917295576"/>
                  </a:ext>
                </a:extLst>
              </a:tr>
            </a:tbl>
          </a:graphicData>
        </a:graphic>
      </p:graphicFrame>
      <p:graphicFrame>
        <p:nvGraphicFramePr>
          <p:cNvPr id="10" name="Table 5">
            <a:extLst>
              <a:ext uri="{FF2B5EF4-FFF2-40B4-BE49-F238E27FC236}">
                <a16:creationId xmlns:a16="http://schemas.microsoft.com/office/drawing/2014/main" id="{E4C6D670-744D-13C2-34A6-3BE088CE7262}"/>
              </a:ext>
            </a:extLst>
          </p:cNvPr>
          <p:cNvGraphicFramePr>
            <a:graphicFrameLocks noGrp="1"/>
          </p:cNvGraphicFramePr>
          <p:nvPr>
            <p:extLst>
              <p:ext uri="{D42A27DB-BD31-4B8C-83A1-F6EECF244321}">
                <p14:modId xmlns:p14="http://schemas.microsoft.com/office/powerpoint/2010/main" val="414891867"/>
              </p:ext>
            </p:extLst>
          </p:nvPr>
        </p:nvGraphicFramePr>
        <p:xfrm>
          <a:off x="3738341" y="4970463"/>
          <a:ext cx="1286044" cy="667941"/>
        </p:xfrm>
        <a:graphic>
          <a:graphicData uri="http://schemas.openxmlformats.org/drawingml/2006/table">
            <a:tbl>
              <a:tblPr firstRow="1" bandRow="1">
                <a:tableStyleId>{5940675A-B579-460E-94D1-54222C63F5DA}</a:tableStyleId>
              </a:tblPr>
              <a:tblGrid>
                <a:gridCol w="643022">
                  <a:extLst>
                    <a:ext uri="{9D8B030D-6E8A-4147-A177-3AD203B41FA5}">
                      <a16:colId xmlns:a16="http://schemas.microsoft.com/office/drawing/2014/main" val="398025495"/>
                    </a:ext>
                  </a:extLst>
                </a:gridCol>
                <a:gridCol w="643022">
                  <a:extLst>
                    <a:ext uri="{9D8B030D-6E8A-4147-A177-3AD203B41FA5}">
                      <a16:colId xmlns:a16="http://schemas.microsoft.com/office/drawing/2014/main" val="3618416734"/>
                    </a:ext>
                  </a:extLst>
                </a:gridCol>
              </a:tblGrid>
              <a:tr h="667941">
                <a:tc>
                  <a:txBody>
                    <a:bodyPr/>
                    <a:lstStyle/>
                    <a:p>
                      <a:pPr algn="ctr"/>
                      <a:r>
                        <a:rPr lang="en-US" sz="2400" dirty="0">
                          <a:latin typeface="Times New Roman" panose="02020603050405020304" pitchFamily="18" charset="0"/>
                          <a:cs typeface="Times New Roman" panose="02020603050405020304" pitchFamily="18" charset="0"/>
                        </a:rPr>
                        <a:t>A</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B</a:t>
                      </a:r>
                    </a:p>
                  </a:txBody>
                  <a:tcPr anchor="ctr"/>
                </a:tc>
                <a:extLst>
                  <a:ext uri="{0D108BD9-81ED-4DB2-BD59-A6C34878D82A}">
                    <a16:rowId xmlns:a16="http://schemas.microsoft.com/office/drawing/2014/main" val="917295576"/>
                  </a:ext>
                </a:extLst>
              </a:tr>
            </a:tbl>
          </a:graphicData>
        </a:graphic>
      </p:graphicFrame>
      <p:graphicFrame>
        <p:nvGraphicFramePr>
          <p:cNvPr id="11" name="Table 5">
            <a:extLst>
              <a:ext uri="{FF2B5EF4-FFF2-40B4-BE49-F238E27FC236}">
                <a16:creationId xmlns:a16="http://schemas.microsoft.com/office/drawing/2014/main" id="{65542F58-4307-5A6F-4F53-703C4B7572B6}"/>
              </a:ext>
            </a:extLst>
          </p:cNvPr>
          <p:cNvGraphicFramePr>
            <a:graphicFrameLocks noGrp="1"/>
          </p:cNvGraphicFramePr>
          <p:nvPr>
            <p:extLst>
              <p:ext uri="{D42A27DB-BD31-4B8C-83A1-F6EECF244321}">
                <p14:modId xmlns:p14="http://schemas.microsoft.com/office/powerpoint/2010/main" val="521495380"/>
              </p:ext>
            </p:extLst>
          </p:nvPr>
        </p:nvGraphicFramePr>
        <p:xfrm>
          <a:off x="3738341" y="5638404"/>
          <a:ext cx="643022" cy="667941"/>
        </p:xfrm>
        <a:graphic>
          <a:graphicData uri="http://schemas.openxmlformats.org/drawingml/2006/table">
            <a:tbl>
              <a:tblPr firstRow="1" bandRow="1">
                <a:tableStyleId>{5940675A-B579-460E-94D1-54222C63F5DA}</a:tableStyleId>
              </a:tblPr>
              <a:tblGrid>
                <a:gridCol w="643022">
                  <a:extLst>
                    <a:ext uri="{9D8B030D-6E8A-4147-A177-3AD203B41FA5}">
                      <a16:colId xmlns:a16="http://schemas.microsoft.com/office/drawing/2014/main" val="398025495"/>
                    </a:ext>
                  </a:extLst>
                </a:gridCol>
              </a:tblGrid>
              <a:tr h="667941">
                <a:tc>
                  <a:txBody>
                    <a:bodyPr/>
                    <a:lstStyle/>
                    <a:p>
                      <a:pPr algn="ctr"/>
                      <a:r>
                        <a:rPr lang="en-US" sz="2400" dirty="0">
                          <a:latin typeface="Times New Roman" panose="02020603050405020304" pitchFamily="18" charset="0"/>
                          <a:cs typeface="Times New Roman" panose="02020603050405020304" pitchFamily="18" charset="0"/>
                        </a:rPr>
                        <a:t>B</a:t>
                      </a:r>
                    </a:p>
                  </a:txBody>
                  <a:tcPr anchor="ctr"/>
                </a:tc>
                <a:extLst>
                  <a:ext uri="{0D108BD9-81ED-4DB2-BD59-A6C34878D82A}">
                    <a16:rowId xmlns:a16="http://schemas.microsoft.com/office/drawing/2014/main" val="917295576"/>
                  </a:ext>
                </a:extLst>
              </a:tr>
            </a:tbl>
          </a:graphicData>
        </a:graphic>
      </p:graphicFrame>
      <p:cxnSp>
        <p:nvCxnSpPr>
          <p:cNvPr id="13" name="Straight Arrow Connector 12">
            <a:extLst>
              <a:ext uri="{FF2B5EF4-FFF2-40B4-BE49-F238E27FC236}">
                <a16:creationId xmlns:a16="http://schemas.microsoft.com/office/drawing/2014/main" id="{DC28BF73-E7CE-0796-CD0E-2BE34EBB2A66}"/>
              </a:ext>
            </a:extLst>
          </p:cNvPr>
          <p:cNvCxnSpPr>
            <a:cxnSpLocks/>
            <a:stCxn id="7" idx="1"/>
          </p:cNvCxnSpPr>
          <p:nvPr/>
        </p:nvCxnSpPr>
        <p:spPr>
          <a:xfrm flipH="1">
            <a:off x="3077455" y="3968551"/>
            <a:ext cx="66088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3C12B9C-09F2-184E-DB3F-554B90B677C0}"/>
              </a:ext>
            </a:extLst>
          </p:cNvPr>
          <p:cNvCxnSpPr>
            <a:cxnSpLocks/>
          </p:cNvCxnSpPr>
          <p:nvPr/>
        </p:nvCxnSpPr>
        <p:spPr>
          <a:xfrm flipH="1">
            <a:off x="3077455" y="4636340"/>
            <a:ext cx="66088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D244D2D-BF5B-964D-C005-241C98507C63}"/>
              </a:ext>
            </a:extLst>
          </p:cNvPr>
          <p:cNvCxnSpPr>
            <a:cxnSpLocks/>
          </p:cNvCxnSpPr>
          <p:nvPr/>
        </p:nvCxnSpPr>
        <p:spPr>
          <a:xfrm flipH="1">
            <a:off x="3077455" y="5337380"/>
            <a:ext cx="66088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867F945-D4B0-A68D-55A8-48E7D81E4D8A}"/>
              </a:ext>
            </a:extLst>
          </p:cNvPr>
          <p:cNvCxnSpPr>
            <a:cxnSpLocks/>
          </p:cNvCxnSpPr>
          <p:nvPr/>
        </p:nvCxnSpPr>
        <p:spPr>
          <a:xfrm flipH="1">
            <a:off x="3077455" y="5971918"/>
            <a:ext cx="66088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0636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 (b)</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The graph is complete: ∀v ∈ V: ∀u ∈ V, u ≠ v ⇒ u ∈ adj(v) </a:t>
            </a:r>
          </a:p>
          <a:p>
            <a:r>
              <a:rPr lang="en-US" dirty="0"/>
              <a:t>The graph has a loop: ∃v ∈ V: v ∈ adj(v) </a:t>
            </a:r>
          </a:p>
          <a:p>
            <a:r>
              <a:rPr lang="en-US" dirty="0"/>
              <a:t>The graph has an isolated vertex: ∃v ∈ V: adj(v) = {}</a:t>
            </a:r>
            <a:endParaRPr lang="en-US" b="1" dirty="0"/>
          </a:p>
        </p:txBody>
      </p:sp>
    </p:spTree>
    <p:extLst>
      <p:ext uri="{BB962C8B-B14F-4D97-AF65-F5344CB8AC3E}">
        <p14:creationId xmlns:p14="http://schemas.microsoft.com/office/powerpoint/2010/main" val="1020135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9f92db8-2851-4df9-9d12-fab52f5b1415}" enabled="1" method="Privilege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otalTime>863</TotalTime>
  <Words>5727</Words>
  <Application>Microsoft Macintosh PowerPoint</Application>
  <PresentationFormat>Widescreen</PresentationFormat>
  <Paragraphs>460</Paragraphs>
  <Slides>37</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Courier New</vt:lpstr>
      <vt:lpstr>Söhne</vt:lpstr>
      <vt:lpstr>Times New Roman</vt:lpstr>
      <vt:lpstr>Office Theme</vt:lpstr>
      <vt:lpstr>Computing Algorithms – 2801ICT</vt:lpstr>
      <vt:lpstr>Problem 1</vt:lpstr>
      <vt:lpstr>Solution 1</vt:lpstr>
      <vt:lpstr>Solution 1</vt:lpstr>
      <vt:lpstr>Problem 2 (a)</vt:lpstr>
      <vt:lpstr>Solution 2 (a)</vt:lpstr>
      <vt:lpstr>Solution 2 (a)</vt:lpstr>
      <vt:lpstr>Problem 2 (b)</vt:lpstr>
      <vt:lpstr>Solution 2 (b)</vt:lpstr>
      <vt:lpstr>Problem 3</vt:lpstr>
      <vt:lpstr>Solution 3</vt:lpstr>
      <vt:lpstr>Solution 3</vt:lpstr>
      <vt:lpstr>Solution 3</vt:lpstr>
      <vt:lpstr>Problem 4</vt:lpstr>
      <vt:lpstr>Solution 4</vt:lpstr>
      <vt:lpstr>Solution 4</vt:lpstr>
      <vt:lpstr>Solution 4</vt:lpstr>
      <vt:lpstr>Problem 5</vt:lpstr>
      <vt:lpstr>Solution 5</vt:lpstr>
      <vt:lpstr>Problem 6</vt:lpstr>
      <vt:lpstr>Solution 6</vt:lpstr>
      <vt:lpstr>Solution 6</vt:lpstr>
      <vt:lpstr>Solution 6</vt:lpstr>
      <vt:lpstr>Solution 6</vt:lpstr>
      <vt:lpstr>Solution 6</vt:lpstr>
      <vt:lpstr>Solution 6</vt:lpstr>
      <vt:lpstr>Problem 7</vt:lpstr>
      <vt:lpstr>Solution 7</vt:lpstr>
      <vt:lpstr>Problem 8</vt:lpstr>
      <vt:lpstr>Solution 8</vt:lpstr>
      <vt:lpstr>Problem 9</vt:lpstr>
      <vt:lpstr>Solution 9</vt:lpstr>
      <vt:lpstr>Solution 9</vt:lpstr>
      <vt:lpstr>Problem 10</vt:lpstr>
      <vt:lpstr>Solution 10</vt:lpstr>
      <vt:lpstr>Problem 11</vt:lpstr>
      <vt:lpstr>Solution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Hieu Nguyen</dc:creator>
  <cp:lastModifiedBy>Thanh Tam Nguyen</cp:lastModifiedBy>
  <cp:revision>6</cp:revision>
  <dcterms:created xsi:type="dcterms:W3CDTF">2023-03-13T01:53:07Z</dcterms:created>
  <dcterms:modified xsi:type="dcterms:W3CDTF">2024-03-14T02:03:16Z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f92db8-2851-4df9-9d12-fab52f5b1415_Enabled">
    <vt:lpwstr>true</vt:lpwstr>
  </property>
  <property fmtid="{D5CDD505-2E9C-101B-9397-08002B2CF9AE}" pid="3" name="MSIP_Label_c9f92db8-2851-4df9-9d12-fab52f5b1415_SetDate">
    <vt:lpwstr>2023-03-13T01:55:55Z</vt:lpwstr>
  </property>
  <property fmtid="{D5CDD505-2E9C-101B-9397-08002B2CF9AE}" pid="4" name="MSIP_Label_c9f92db8-2851-4df9-9d12-fab52f5b1415_Method">
    <vt:lpwstr>Privileged</vt:lpwstr>
  </property>
  <property fmtid="{D5CDD505-2E9C-101B-9397-08002B2CF9AE}" pid="5" name="MSIP_Label_c9f92db8-2851-4df9-9d12-fab52f5b1415_Name">
    <vt:lpwstr>UNOFFICIAL</vt:lpwstr>
  </property>
  <property fmtid="{D5CDD505-2E9C-101B-9397-08002B2CF9AE}" pid="6" name="MSIP_Label_c9f92db8-2851-4df9-9d12-fab52f5b1415_SiteId">
    <vt:lpwstr>5a7cc8ab-a4dc-4f9b-bf60-66714049ad62</vt:lpwstr>
  </property>
  <property fmtid="{D5CDD505-2E9C-101B-9397-08002B2CF9AE}" pid="7" name="MSIP_Label_c9f92db8-2851-4df9-9d12-fab52f5b1415_ActionId">
    <vt:lpwstr>b2ef4c10-c132-4bf3-b49c-a184b954e0e4</vt:lpwstr>
  </property>
  <property fmtid="{D5CDD505-2E9C-101B-9397-08002B2CF9AE}" pid="8" name="MSIP_Label_c9f92db8-2851-4df9-9d12-fab52f5b1415_ContentBits">
    <vt:lpwstr>0</vt:lpwstr>
  </property>
</Properties>
</file>