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456" r:id="rId3"/>
    <p:sldId id="476" r:id="rId4"/>
    <p:sldId id="483" r:id="rId5"/>
    <p:sldId id="484" r:id="rId6"/>
    <p:sldId id="477" r:id="rId7"/>
    <p:sldId id="485" r:id="rId8"/>
    <p:sldId id="457" r:id="rId9"/>
    <p:sldId id="486" r:id="rId10"/>
    <p:sldId id="487" r:id="rId11"/>
    <p:sldId id="488" r:id="rId12"/>
    <p:sldId id="459" r:id="rId13"/>
    <p:sldId id="458" r:id="rId14"/>
    <p:sldId id="489" r:id="rId15"/>
    <p:sldId id="490" r:id="rId16"/>
    <p:sldId id="491" r:id="rId17"/>
    <p:sldId id="492" r:id="rId18"/>
    <p:sldId id="493" r:id="rId19"/>
    <p:sldId id="494" r:id="rId20"/>
    <p:sldId id="495" r:id="rId21"/>
    <p:sldId id="462" r:id="rId22"/>
    <p:sldId id="498" r:id="rId23"/>
    <p:sldId id="499" r:id="rId24"/>
    <p:sldId id="500" r:id="rId25"/>
    <p:sldId id="50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3A5A-AE6F-1B4A-BDBE-364FF0013C2F}" v="113" dt="2023-03-13T13:00:05.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767"/>
    <p:restoredTop sz="68482"/>
  </p:normalViewPr>
  <p:slideViewPr>
    <p:cSldViewPr snapToGrid="0">
      <p:cViewPr varScale="1">
        <p:scale>
          <a:sx n="75" d="100"/>
          <a:sy n="75" d="100"/>
        </p:scale>
        <p:origin x="108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D70BE-9BA5-0840-995B-BFFD4C7FE959}" type="datetimeFigureOut">
              <a:rPr lang="en-US" smtClean="0"/>
              <a:t>5/25/23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35255-6890-E941-897F-F14FE0A00664}" type="slidenum">
              <a:rPr lang="en-US" smtClean="0"/>
              <a:t>‹#›</a:t>
            </a:fld>
            <a:endParaRPr lang="en-US"/>
          </a:p>
        </p:txBody>
      </p:sp>
    </p:spTree>
    <p:extLst>
      <p:ext uri="{BB962C8B-B14F-4D97-AF65-F5344CB8AC3E}">
        <p14:creationId xmlns:p14="http://schemas.microsoft.com/office/powerpoint/2010/main" val="3367870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a:t>
            </a:fld>
            <a:endParaRPr lang="en-US"/>
          </a:p>
        </p:txBody>
      </p:sp>
    </p:spTree>
    <p:extLst>
      <p:ext uri="{BB962C8B-B14F-4D97-AF65-F5344CB8AC3E}">
        <p14:creationId xmlns:p14="http://schemas.microsoft.com/office/powerpoint/2010/main" val="2683440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10</a:t>
            </a:fld>
            <a:endParaRPr lang="en-US"/>
          </a:p>
        </p:txBody>
      </p:sp>
    </p:spTree>
    <p:extLst>
      <p:ext uri="{BB962C8B-B14F-4D97-AF65-F5344CB8AC3E}">
        <p14:creationId xmlns:p14="http://schemas.microsoft.com/office/powerpoint/2010/main" val="3635554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11</a:t>
            </a:fld>
            <a:endParaRPr lang="en-US"/>
          </a:p>
        </p:txBody>
      </p:sp>
    </p:spTree>
    <p:extLst>
      <p:ext uri="{BB962C8B-B14F-4D97-AF65-F5344CB8AC3E}">
        <p14:creationId xmlns:p14="http://schemas.microsoft.com/office/powerpoint/2010/main" val="1556722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12</a:t>
            </a:fld>
            <a:endParaRPr lang="en-US"/>
          </a:p>
        </p:txBody>
      </p:sp>
    </p:spTree>
    <p:extLst>
      <p:ext uri="{BB962C8B-B14F-4D97-AF65-F5344CB8AC3E}">
        <p14:creationId xmlns:p14="http://schemas.microsoft.com/office/powerpoint/2010/main" val="3057246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13</a:t>
            </a:fld>
            <a:endParaRPr lang="en-US"/>
          </a:p>
        </p:txBody>
      </p:sp>
    </p:spTree>
    <p:extLst>
      <p:ext uri="{BB962C8B-B14F-4D97-AF65-F5344CB8AC3E}">
        <p14:creationId xmlns:p14="http://schemas.microsoft.com/office/powerpoint/2010/main" val="4013596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14</a:t>
            </a:fld>
            <a:endParaRPr lang="en-US"/>
          </a:p>
        </p:txBody>
      </p:sp>
    </p:spTree>
    <p:extLst>
      <p:ext uri="{BB962C8B-B14F-4D97-AF65-F5344CB8AC3E}">
        <p14:creationId xmlns:p14="http://schemas.microsoft.com/office/powerpoint/2010/main" val="3652763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15</a:t>
            </a:fld>
            <a:endParaRPr lang="en-US"/>
          </a:p>
        </p:txBody>
      </p:sp>
    </p:spTree>
    <p:extLst>
      <p:ext uri="{BB962C8B-B14F-4D97-AF65-F5344CB8AC3E}">
        <p14:creationId xmlns:p14="http://schemas.microsoft.com/office/powerpoint/2010/main" val="1586170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16</a:t>
            </a:fld>
            <a:endParaRPr lang="en-US"/>
          </a:p>
        </p:txBody>
      </p:sp>
    </p:spTree>
    <p:extLst>
      <p:ext uri="{BB962C8B-B14F-4D97-AF65-F5344CB8AC3E}">
        <p14:creationId xmlns:p14="http://schemas.microsoft.com/office/powerpoint/2010/main" val="1469915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17</a:t>
            </a:fld>
            <a:endParaRPr lang="en-US"/>
          </a:p>
        </p:txBody>
      </p:sp>
    </p:spTree>
    <p:extLst>
      <p:ext uri="{BB962C8B-B14F-4D97-AF65-F5344CB8AC3E}">
        <p14:creationId xmlns:p14="http://schemas.microsoft.com/office/powerpoint/2010/main" val="348349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18</a:t>
            </a:fld>
            <a:endParaRPr lang="en-US"/>
          </a:p>
        </p:txBody>
      </p:sp>
    </p:spTree>
    <p:extLst>
      <p:ext uri="{BB962C8B-B14F-4D97-AF65-F5344CB8AC3E}">
        <p14:creationId xmlns:p14="http://schemas.microsoft.com/office/powerpoint/2010/main" val="1117582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19</a:t>
            </a:fld>
            <a:endParaRPr lang="en-US"/>
          </a:p>
        </p:txBody>
      </p:sp>
    </p:spTree>
    <p:extLst>
      <p:ext uri="{BB962C8B-B14F-4D97-AF65-F5344CB8AC3E}">
        <p14:creationId xmlns:p14="http://schemas.microsoft.com/office/powerpoint/2010/main" val="262396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a:t>
            </a:fld>
            <a:endParaRPr lang="en-US"/>
          </a:p>
        </p:txBody>
      </p:sp>
    </p:spTree>
    <p:extLst>
      <p:ext uri="{BB962C8B-B14F-4D97-AF65-F5344CB8AC3E}">
        <p14:creationId xmlns:p14="http://schemas.microsoft.com/office/powerpoint/2010/main" val="3566163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20</a:t>
            </a:fld>
            <a:endParaRPr lang="en-US"/>
          </a:p>
        </p:txBody>
      </p:sp>
    </p:spTree>
    <p:extLst>
      <p:ext uri="{BB962C8B-B14F-4D97-AF65-F5344CB8AC3E}">
        <p14:creationId xmlns:p14="http://schemas.microsoft.com/office/powerpoint/2010/main" val="3097208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21</a:t>
            </a:fld>
            <a:endParaRPr lang="en-US"/>
          </a:p>
        </p:txBody>
      </p:sp>
    </p:spTree>
    <p:extLst>
      <p:ext uri="{BB962C8B-B14F-4D97-AF65-F5344CB8AC3E}">
        <p14:creationId xmlns:p14="http://schemas.microsoft.com/office/powerpoint/2010/main" val="2634415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22</a:t>
            </a:fld>
            <a:endParaRPr lang="en-US"/>
          </a:p>
        </p:txBody>
      </p:sp>
    </p:spTree>
    <p:extLst>
      <p:ext uri="{BB962C8B-B14F-4D97-AF65-F5344CB8AC3E}">
        <p14:creationId xmlns:p14="http://schemas.microsoft.com/office/powerpoint/2010/main" val="602095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23</a:t>
            </a:fld>
            <a:endParaRPr lang="en-US"/>
          </a:p>
        </p:txBody>
      </p:sp>
    </p:spTree>
    <p:extLst>
      <p:ext uri="{BB962C8B-B14F-4D97-AF65-F5344CB8AC3E}">
        <p14:creationId xmlns:p14="http://schemas.microsoft.com/office/powerpoint/2010/main" val="2189833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24</a:t>
            </a:fld>
            <a:endParaRPr lang="en-US"/>
          </a:p>
        </p:txBody>
      </p:sp>
    </p:spTree>
    <p:extLst>
      <p:ext uri="{BB962C8B-B14F-4D97-AF65-F5344CB8AC3E}">
        <p14:creationId xmlns:p14="http://schemas.microsoft.com/office/powerpoint/2010/main" val="1434606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25</a:t>
            </a:fld>
            <a:endParaRPr lang="en-US"/>
          </a:p>
        </p:txBody>
      </p:sp>
    </p:spTree>
    <p:extLst>
      <p:ext uri="{BB962C8B-B14F-4D97-AF65-F5344CB8AC3E}">
        <p14:creationId xmlns:p14="http://schemas.microsoft.com/office/powerpoint/2010/main" val="2446057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a:t>
            </a:fld>
            <a:endParaRPr lang="en-US"/>
          </a:p>
        </p:txBody>
      </p:sp>
    </p:spTree>
    <p:extLst>
      <p:ext uri="{BB962C8B-B14F-4D97-AF65-F5344CB8AC3E}">
        <p14:creationId xmlns:p14="http://schemas.microsoft.com/office/powerpoint/2010/main" val="3894333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a:t>
            </a:fld>
            <a:endParaRPr lang="en-US"/>
          </a:p>
        </p:txBody>
      </p:sp>
    </p:spTree>
    <p:extLst>
      <p:ext uri="{BB962C8B-B14F-4D97-AF65-F5344CB8AC3E}">
        <p14:creationId xmlns:p14="http://schemas.microsoft.com/office/powerpoint/2010/main" val="3564494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5</a:t>
            </a:fld>
            <a:endParaRPr lang="en-US"/>
          </a:p>
        </p:txBody>
      </p:sp>
    </p:spTree>
    <p:extLst>
      <p:ext uri="{BB962C8B-B14F-4D97-AF65-F5344CB8AC3E}">
        <p14:creationId xmlns:p14="http://schemas.microsoft.com/office/powerpoint/2010/main" val="2677732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6</a:t>
            </a:fld>
            <a:endParaRPr lang="en-US"/>
          </a:p>
        </p:txBody>
      </p:sp>
    </p:spTree>
    <p:extLst>
      <p:ext uri="{BB962C8B-B14F-4D97-AF65-F5344CB8AC3E}">
        <p14:creationId xmlns:p14="http://schemas.microsoft.com/office/powerpoint/2010/main" val="2677692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7</a:t>
            </a:fld>
            <a:endParaRPr lang="en-US"/>
          </a:p>
        </p:txBody>
      </p:sp>
    </p:spTree>
    <p:extLst>
      <p:ext uri="{BB962C8B-B14F-4D97-AF65-F5344CB8AC3E}">
        <p14:creationId xmlns:p14="http://schemas.microsoft.com/office/powerpoint/2010/main" val="908720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8</a:t>
            </a:fld>
            <a:endParaRPr lang="en-US"/>
          </a:p>
        </p:txBody>
      </p:sp>
    </p:spTree>
    <p:extLst>
      <p:ext uri="{BB962C8B-B14F-4D97-AF65-F5344CB8AC3E}">
        <p14:creationId xmlns:p14="http://schemas.microsoft.com/office/powerpoint/2010/main" val="2567560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9</a:t>
            </a:fld>
            <a:endParaRPr lang="en-US"/>
          </a:p>
        </p:txBody>
      </p:sp>
    </p:spTree>
    <p:extLst>
      <p:ext uri="{BB962C8B-B14F-4D97-AF65-F5344CB8AC3E}">
        <p14:creationId xmlns:p14="http://schemas.microsoft.com/office/powerpoint/2010/main" val="4153184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27A-1EC1-3C9C-67CA-7C7671A4A1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561242A-F1F6-22A4-6214-ADE670117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205DE4-7F89-F3DE-2A96-A715169D0C0F}"/>
              </a:ext>
            </a:extLst>
          </p:cNvPr>
          <p:cNvSpPr>
            <a:spLocks noGrp="1"/>
          </p:cNvSpPr>
          <p:nvPr>
            <p:ph type="dt" sz="half" idx="10"/>
          </p:nvPr>
        </p:nvSpPr>
        <p:spPr/>
        <p:txBody>
          <a:bodyPr/>
          <a:lstStyle/>
          <a:p>
            <a:fld id="{64F78B4D-07D2-EE44-97CA-39515812F8F1}" type="datetimeFigureOut">
              <a:rPr lang="en-US" smtClean="0"/>
              <a:t>5/25/23</a:t>
            </a:fld>
            <a:endParaRPr lang="en-US"/>
          </a:p>
        </p:txBody>
      </p:sp>
      <p:sp>
        <p:nvSpPr>
          <p:cNvPr id="5" name="Footer Placeholder 4">
            <a:extLst>
              <a:ext uri="{FF2B5EF4-FFF2-40B4-BE49-F238E27FC236}">
                <a16:creationId xmlns:a16="http://schemas.microsoft.com/office/drawing/2014/main" id="{AE1FC50E-2B83-2051-4853-D663B7CE3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CA201-894D-6E34-16AF-A8584427E768}"/>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18358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86D7-AFA0-3DF4-2206-E61FF9380B7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5901394-6BDC-6588-964B-DEB733548D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C66E63-37E7-3277-97AF-1AF5C8DA5FC4}"/>
              </a:ext>
            </a:extLst>
          </p:cNvPr>
          <p:cNvSpPr>
            <a:spLocks noGrp="1"/>
          </p:cNvSpPr>
          <p:nvPr>
            <p:ph type="dt" sz="half" idx="10"/>
          </p:nvPr>
        </p:nvSpPr>
        <p:spPr/>
        <p:txBody>
          <a:bodyPr/>
          <a:lstStyle/>
          <a:p>
            <a:fld id="{64F78B4D-07D2-EE44-97CA-39515812F8F1}" type="datetimeFigureOut">
              <a:rPr lang="en-US" smtClean="0"/>
              <a:t>5/25/23</a:t>
            </a:fld>
            <a:endParaRPr lang="en-US"/>
          </a:p>
        </p:txBody>
      </p:sp>
      <p:sp>
        <p:nvSpPr>
          <p:cNvPr id="5" name="Footer Placeholder 4">
            <a:extLst>
              <a:ext uri="{FF2B5EF4-FFF2-40B4-BE49-F238E27FC236}">
                <a16:creationId xmlns:a16="http://schemas.microsoft.com/office/drawing/2014/main" id="{22723C9E-3C04-C1A4-78F9-4516C6DDC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62301-9800-EAB0-0821-993E8970E79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82638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AEA60-2B5B-086A-8E57-A22911A29EB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6D9FFF-4C28-B6DB-1CBE-AA9E0AEFB5A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CE591D-A3AE-7FBD-F8B0-5D39ADC0784A}"/>
              </a:ext>
            </a:extLst>
          </p:cNvPr>
          <p:cNvSpPr>
            <a:spLocks noGrp="1"/>
          </p:cNvSpPr>
          <p:nvPr>
            <p:ph type="dt" sz="half" idx="10"/>
          </p:nvPr>
        </p:nvSpPr>
        <p:spPr/>
        <p:txBody>
          <a:bodyPr/>
          <a:lstStyle/>
          <a:p>
            <a:fld id="{64F78B4D-07D2-EE44-97CA-39515812F8F1}" type="datetimeFigureOut">
              <a:rPr lang="en-US" smtClean="0"/>
              <a:t>5/25/23</a:t>
            </a:fld>
            <a:endParaRPr lang="en-US"/>
          </a:p>
        </p:txBody>
      </p:sp>
      <p:sp>
        <p:nvSpPr>
          <p:cNvPr id="5" name="Footer Placeholder 4">
            <a:extLst>
              <a:ext uri="{FF2B5EF4-FFF2-40B4-BE49-F238E27FC236}">
                <a16:creationId xmlns:a16="http://schemas.microsoft.com/office/drawing/2014/main" id="{D7C82FDA-27AA-A22C-86B6-DE33BDA57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D1D43-945E-5C54-EBBE-440F4A43480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26183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207F-5DD4-F52D-2403-91934518D7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54F0BE-AC61-4DC2-41D7-C4098E3FCF6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47C10C-35B7-8F73-66EA-8C0F5E7D22D3}"/>
              </a:ext>
            </a:extLst>
          </p:cNvPr>
          <p:cNvSpPr>
            <a:spLocks noGrp="1"/>
          </p:cNvSpPr>
          <p:nvPr>
            <p:ph type="dt" sz="half" idx="10"/>
          </p:nvPr>
        </p:nvSpPr>
        <p:spPr/>
        <p:txBody>
          <a:bodyPr/>
          <a:lstStyle/>
          <a:p>
            <a:fld id="{64F78B4D-07D2-EE44-97CA-39515812F8F1}" type="datetimeFigureOut">
              <a:rPr lang="en-US" smtClean="0"/>
              <a:t>5/25/23</a:t>
            </a:fld>
            <a:endParaRPr lang="en-US"/>
          </a:p>
        </p:txBody>
      </p:sp>
      <p:sp>
        <p:nvSpPr>
          <p:cNvPr id="5" name="Footer Placeholder 4">
            <a:extLst>
              <a:ext uri="{FF2B5EF4-FFF2-40B4-BE49-F238E27FC236}">
                <a16:creationId xmlns:a16="http://schemas.microsoft.com/office/drawing/2014/main" id="{2616605F-0325-2697-A73C-56E8210B1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CCAD1-8AC5-EBF5-FCCC-05602DA7A737}"/>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24735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7856-4087-5848-FFBC-FA1650B38A5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6E18CF-50AA-1994-0808-0C4620645B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035371C-7241-C513-F405-6804D1CD3A57}"/>
              </a:ext>
            </a:extLst>
          </p:cNvPr>
          <p:cNvSpPr>
            <a:spLocks noGrp="1"/>
          </p:cNvSpPr>
          <p:nvPr>
            <p:ph type="dt" sz="half" idx="10"/>
          </p:nvPr>
        </p:nvSpPr>
        <p:spPr/>
        <p:txBody>
          <a:bodyPr/>
          <a:lstStyle/>
          <a:p>
            <a:fld id="{64F78B4D-07D2-EE44-97CA-39515812F8F1}" type="datetimeFigureOut">
              <a:rPr lang="en-US" smtClean="0"/>
              <a:t>5/25/23</a:t>
            </a:fld>
            <a:endParaRPr lang="en-US"/>
          </a:p>
        </p:txBody>
      </p:sp>
      <p:sp>
        <p:nvSpPr>
          <p:cNvPr id="5" name="Footer Placeholder 4">
            <a:extLst>
              <a:ext uri="{FF2B5EF4-FFF2-40B4-BE49-F238E27FC236}">
                <a16:creationId xmlns:a16="http://schemas.microsoft.com/office/drawing/2014/main" id="{7FD76EFB-B1F1-0AA4-196D-BA7E02E38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694D7-614F-EB7A-5E9A-79CFE823478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85009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BBA7-076F-5465-A451-85D56938562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BB73DC-2066-135C-8A13-F53E8679D1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5FF446-CDBD-2F7C-7C92-0B3C57C58D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B7EFA2-B961-89AC-03C1-456F73941AFF}"/>
              </a:ext>
            </a:extLst>
          </p:cNvPr>
          <p:cNvSpPr>
            <a:spLocks noGrp="1"/>
          </p:cNvSpPr>
          <p:nvPr>
            <p:ph type="dt" sz="half" idx="10"/>
          </p:nvPr>
        </p:nvSpPr>
        <p:spPr/>
        <p:txBody>
          <a:bodyPr/>
          <a:lstStyle/>
          <a:p>
            <a:fld id="{64F78B4D-07D2-EE44-97CA-39515812F8F1}" type="datetimeFigureOut">
              <a:rPr lang="en-US" smtClean="0"/>
              <a:t>5/25/23</a:t>
            </a:fld>
            <a:endParaRPr lang="en-US"/>
          </a:p>
        </p:txBody>
      </p:sp>
      <p:sp>
        <p:nvSpPr>
          <p:cNvPr id="6" name="Footer Placeholder 5">
            <a:extLst>
              <a:ext uri="{FF2B5EF4-FFF2-40B4-BE49-F238E27FC236}">
                <a16:creationId xmlns:a16="http://schemas.microsoft.com/office/drawing/2014/main" id="{CC73A81F-CBBF-64AC-09BE-EB28E2B31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6D200-C5BE-0985-6478-ED70697CCA41}"/>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67981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FAC0-A1FE-AB3A-E3C7-A240EC33AB5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CA93B1-AF65-92A1-3217-5CC2CDEFE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068DF7-7AB0-63FC-0A3C-C87D9C8111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0F9938-9E97-AAE4-8D2F-6A5E79F38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285B2C-9098-7923-EFB5-135B929673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4D6801-E4A1-353B-166C-1CA9B7DB8085}"/>
              </a:ext>
            </a:extLst>
          </p:cNvPr>
          <p:cNvSpPr>
            <a:spLocks noGrp="1"/>
          </p:cNvSpPr>
          <p:nvPr>
            <p:ph type="dt" sz="half" idx="10"/>
          </p:nvPr>
        </p:nvSpPr>
        <p:spPr/>
        <p:txBody>
          <a:bodyPr/>
          <a:lstStyle/>
          <a:p>
            <a:fld id="{64F78B4D-07D2-EE44-97CA-39515812F8F1}" type="datetimeFigureOut">
              <a:rPr lang="en-US" smtClean="0"/>
              <a:t>5/25/23</a:t>
            </a:fld>
            <a:endParaRPr lang="en-US"/>
          </a:p>
        </p:txBody>
      </p:sp>
      <p:sp>
        <p:nvSpPr>
          <p:cNvPr id="8" name="Footer Placeholder 7">
            <a:extLst>
              <a:ext uri="{FF2B5EF4-FFF2-40B4-BE49-F238E27FC236}">
                <a16:creationId xmlns:a16="http://schemas.microsoft.com/office/drawing/2014/main" id="{E51DE47C-26EF-B548-C566-722D94A006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6F9B2D-BB73-33B1-F4EA-A72C27B620D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63181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74B7-5C3E-712A-E2B1-E1871050BD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5D9109C-CAD1-37EB-BE5D-0F9FE115F3C3}"/>
              </a:ext>
            </a:extLst>
          </p:cNvPr>
          <p:cNvSpPr>
            <a:spLocks noGrp="1"/>
          </p:cNvSpPr>
          <p:nvPr>
            <p:ph type="dt" sz="half" idx="10"/>
          </p:nvPr>
        </p:nvSpPr>
        <p:spPr/>
        <p:txBody>
          <a:bodyPr/>
          <a:lstStyle/>
          <a:p>
            <a:fld id="{64F78B4D-07D2-EE44-97CA-39515812F8F1}" type="datetimeFigureOut">
              <a:rPr lang="en-US" smtClean="0"/>
              <a:t>5/25/23</a:t>
            </a:fld>
            <a:endParaRPr lang="en-US"/>
          </a:p>
        </p:txBody>
      </p:sp>
      <p:sp>
        <p:nvSpPr>
          <p:cNvPr id="4" name="Footer Placeholder 3">
            <a:extLst>
              <a:ext uri="{FF2B5EF4-FFF2-40B4-BE49-F238E27FC236}">
                <a16:creationId xmlns:a16="http://schemas.microsoft.com/office/drawing/2014/main" id="{F5AF500B-B049-AE52-BBA4-1D13A27F1D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10931-1F0D-ED67-2693-8B097DB327C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20330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071D6-B5AF-D740-4E51-F9B7EBA3363C}"/>
              </a:ext>
            </a:extLst>
          </p:cNvPr>
          <p:cNvSpPr>
            <a:spLocks noGrp="1"/>
          </p:cNvSpPr>
          <p:nvPr>
            <p:ph type="dt" sz="half" idx="10"/>
          </p:nvPr>
        </p:nvSpPr>
        <p:spPr/>
        <p:txBody>
          <a:bodyPr/>
          <a:lstStyle/>
          <a:p>
            <a:fld id="{64F78B4D-07D2-EE44-97CA-39515812F8F1}" type="datetimeFigureOut">
              <a:rPr lang="en-US" smtClean="0"/>
              <a:t>5/25/23</a:t>
            </a:fld>
            <a:endParaRPr lang="en-US"/>
          </a:p>
        </p:txBody>
      </p:sp>
      <p:sp>
        <p:nvSpPr>
          <p:cNvPr id="3" name="Footer Placeholder 2">
            <a:extLst>
              <a:ext uri="{FF2B5EF4-FFF2-40B4-BE49-F238E27FC236}">
                <a16:creationId xmlns:a16="http://schemas.microsoft.com/office/drawing/2014/main" id="{B095DFBB-BD3F-6F3A-0634-50E625849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D06613-B756-B27D-FE73-29B762DB8210}"/>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35112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5D2B-D3BE-3D7C-6AD7-D773C85DB1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640A2B8-27C6-16E1-EEF3-E4E48499C6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E18FDF-DF3D-CBBC-1575-1D73484B5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10EDEC-FABD-5D4B-7881-AD19317C4568}"/>
              </a:ext>
            </a:extLst>
          </p:cNvPr>
          <p:cNvSpPr>
            <a:spLocks noGrp="1"/>
          </p:cNvSpPr>
          <p:nvPr>
            <p:ph type="dt" sz="half" idx="10"/>
          </p:nvPr>
        </p:nvSpPr>
        <p:spPr/>
        <p:txBody>
          <a:bodyPr/>
          <a:lstStyle/>
          <a:p>
            <a:fld id="{64F78B4D-07D2-EE44-97CA-39515812F8F1}" type="datetimeFigureOut">
              <a:rPr lang="en-US" smtClean="0"/>
              <a:t>5/25/23</a:t>
            </a:fld>
            <a:endParaRPr lang="en-US"/>
          </a:p>
        </p:txBody>
      </p:sp>
      <p:sp>
        <p:nvSpPr>
          <p:cNvPr id="6" name="Footer Placeholder 5">
            <a:extLst>
              <a:ext uri="{FF2B5EF4-FFF2-40B4-BE49-F238E27FC236}">
                <a16:creationId xmlns:a16="http://schemas.microsoft.com/office/drawing/2014/main" id="{72200631-F292-721E-C272-3C1A4E254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2F324-AA28-57FA-103D-2F8724929A69}"/>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26890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FAF0-61F8-5A63-21EC-EBBDB8135A2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9A64452-6457-9A40-208F-D8D60FA2F3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00B495-592B-6188-B231-7C393F419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4E2854-AAC8-062E-06BC-E001EC148EA3}"/>
              </a:ext>
            </a:extLst>
          </p:cNvPr>
          <p:cNvSpPr>
            <a:spLocks noGrp="1"/>
          </p:cNvSpPr>
          <p:nvPr>
            <p:ph type="dt" sz="half" idx="10"/>
          </p:nvPr>
        </p:nvSpPr>
        <p:spPr/>
        <p:txBody>
          <a:bodyPr/>
          <a:lstStyle/>
          <a:p>
            <a:fld id="{64F78B4D-07D2-EE44-97CA-39515812F8F1}" type="datetimeFigureOut">
              <a:rPr lang="en-US" smtClean="0"/>
              <a:t>5/25/23</a:t>
            </a:fld>
            <a:endParaRPr lang="en-US"/>
          </a:p>
        </p:txBody>
      </p:sp>
      <p:sp>
        <p:nvSpPr>
          <p:cNvPr id="6" name="Footer Placeholder 5">
            <a:extLst>
              <a:ext uri="{FF2B5EF4-FFF2-40B4-BE49-F238E27FC236}">
                <a16:creationId xmlns:a16="http://schemas.microsoft.com/office/drawing/2014/main" id="{A4D2FD51-3186-49EC-86D1-85BBB7C7C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62A70-CA3A-C5E2-C0B9-08A358EF868C}"/>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6950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DD654-4C38-3FF5-18CF-A278B879ADBB}"/>
              </a:ext>
            </a:extLst>
          </p:cNvPr>
          <p:cNvSpPr>
            <a:spLocks noGrp="1"/>
          </p:cNvSpPr>
          <p:nvPr>
            <p:ph type="title"/>
          </p:nvPr>
        </p:nvSpPr>
        <p:spPr>
          <a:xfrm>
            <a:off x="838200" y="1825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A2F63-0D2A-5687-14E3-8B1EF4C0B972}"/>
              </a:ext>
            </a:extLst>
          </p:cNvPr>
          <p:cNvSpPr>
            <a:spLocks noGrp="1"/>
          </p:cNvSpPr>
          <p:nvPr>
            <p:ph type="body" idx="1"/>
          </p:nvPr>
        </p:nvSpPr>
        <p:spPr>
          <a:xfrm>
            <a:off x="838200" y="1473200"/>
            <a:ext cx="10515600" cy="47037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79BE90-9FDF-218A-3848-ACE3E5C9E3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64F78B4D-07D2-EE44-97CA-39515812F8F1}" type="datetimeFigureOut">
              <a:rPr lang="en-US" smtClean="0"/>
              <a:pPr/>
              <a:t>5/25/23</a:t>
            </a:fld>
            <a:endParaRPr lang="en-US"/>
          </a:p>
        </p:txBody>
      </p:sp>
      <p:sp>
        <p:nvSpPr>
          <p:cNvPr id="5" name="Footer Placeholder 4">
            <a:extLst>
              <a:ext uri="{FF2B5EF4-FFF2-40B4-BE49-F238E27FC236}">
                <a16:creationId xmlns:a16="http://schemas.microsoft.com/office/drawing/2014/main" id="{78E281A5-B1B5-41C9-D3F4-EC056AA68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5CB1924E-3A2C-95C4-89C1-012087A3B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EFA5E09-5652-034E-A7E0-761DD899195F}" type="slidenum">
              <a:rPr lang="en-US" smtClean="0"/>
              <a:pPr/>
              <a:t>‹#›</a:t>
            </a:fld>
            <a:endParaRPr lang="en-US"/>
          </a:p>
        </p:txBody>
      </p:sp>
    </p:spTree>
    <p:extLst>
      <p:ext uri="{BB962C8B-B14F-4D97-AF65-F5344CB8AC3E}">
        <p14:creationId xmlns:p14="http://schemas.microsoft.com/office/powerpoint/2010/main" val="367916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raphonline.ru/e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raphonline.ru/en/"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4DE5-C3D7-3866-105C-9B53FD45A0D3}"/>
              </a:ext>
            </a:extLst>
          </p:cNvPr>
          <p:cNvSpPr>
            <a:spLocks noGrp="1"/>
          </p:cNvSpPr>
          <p:nvPr>
            <p:ph type="ctrTitle"/>
          </p:nvPr>
        </p:nvSpPr>
        <p:spPr/>
        <p:txBody>
          <a:bodyPr/>
          <a:lstStyle/>
          <a:p>
            <a:r>
              <a:rPr lang="en-US" dirty="0"/>
              <a:t>Computing Algorithms – 2801ICT</a:t>
            </a:r>
          </a:p>
        </p:txBody>
      </p:sp>
      <p:sp>
        <p:nvSpPr>
          <p:cNvPr id="3" name="Subtitle 2">
            <a:extLst>
              <a:ext uri="{FF2B5EF4-FFF2-40B4-BE49-F238E27FC236}">
                <a16:creationId xmlns:a16="http://schemas.microsoft.com/office/drawing/2014/main" id="{BEE8AE77-FB7D-37D1-BA68-387F4D55ED31}"/>
              </a:ext>
            </a:extLst>
          </p:cNvPr>
          <p:cNvSpPr>
            <a:spLocks noGrp="1"/>
          </p:cNvSpPr>
          <p:nvPr>
            <p:ph type="subTitle" idx="1"/>
          </p:nvPr>
        </p:nvSpPr>
        <p:spPr/>
        <p:txBody>
          <a:bodyPr>
            <a:normAutofit/>
          </a:bodyPr>
          <a:lstStyle/>
          <a:p>
            <a:r>
              <a:rPr lang="en-US" sz="3200" dirty="0"/>
              <a:t>Week 9&amp;10 – Graph algorithms</a:t>
            </a:r>
          </a:p>
        </p:txBody>
      </p:sp>
    </p:spTree>
    <p:extLst>
      <p:ext uri="{BB962C8B-B14F-4D97-AF65-F5344CB8AC3E}">
        <p14:creationId xmlns:p14="http://schemas.microsoft.com/office/powerpoint/2010/main" val="263373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Find a shortest path between two given vertices of a weighted graph or digraph.</a:t>
            </a:r>
          </a:p>
          <a:p>
            <a:pPr marL="0" indent="0">
              <a:buNone/>
            </a:pPr>
            <a:r>
              <a:rPr lang="en-AU" i="0" u="none" strike="noStrike" dirty="0">
                <a:effectLst/>
              </a:rPr>
              <a:t>Make a minor adjustment to the algorithm to stop the search once the target vertex has been visited.</a:t>
            </a:r>
          </a:p>
          <a:p>
            <a:pPr marL="0" indent="0">
              <a:buNone/>
            </a:pPr>
            <a:r>
              <a:rPr lang="en-AU" dirty="0"/>
              <a:t>All steps in </a:t>
            </a:r>
            <a:r>
              <a:rPr lang="en-US" dirty="0"/>
              <a:t>Dijkstra’s algorithms are the same except that we don’t need to visit all unvisited nodes.</a:t>
            </a:r>
          </a:p>
        </p:txBody>
      </p:sp>
    </p:spTree>
    <p:extLst>
      <p:ext uri="{BB962C8B-B14F-4D97-AF65-F5344CB8AC3E}">
        <p14:creationId xmlns:p14="http://schemas.microsoft.com/office/powerpoint/2010/main" val="3793088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Find the shortest paths to a given vertex from each other vertex of a weighted graph or digraph.</a:t>
            </a:r>
            <a:endParaRPr lang="en-US" dirty="0"/>
          </a:p>
          <a:p>
            <a:pPr marL="0" indent="0">
              <a:buNone/>
            </a:pPr>
            <a:r>
              <a:rPr lang="en-US" dirty="0"/>
              <a:t>Use a reverse version of Dijkstra's algorithm. First, reverse the direction of all edges in the graph, then </a:t>
            </a:r>
            <a:r>
              <a:rPr lang="en-US" b="1" dirty="0"/>
              <a:t>run Dijkstra's algorithm with the target vertex as the source node.</a:t>
            </a:r>
          </a:p>
        </p:txBody>
      </p:sp>
    </p:spTree>
    <p:extLst>
      <p:ext uri="{BB962C8B-B14F-4D97-AF65-F5344CB8AC3E}">
        <p14:creationId xmlns:p14="http://schemas.microsoft.com/office/powerpoint/2010/main" val="444939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Consider the following graph.</a:t>
            </a:r>
          </a:p>
        </p:txBody>
      </p:sp>
      <p:sp>
        <p:nvSpPr>
          <p:cNvPr id="4" name="Oval 3">
            <a:extLst>
              <a:ext uri="{FF2B5EF4-FFF2-40B4-BE49-F238E27FC236}">
                <a16:creationId xmlns:a16="http://schemas.microsoft.com/office/drawing/2014/main" id="{09893ADE-DF44-3A41-D7E6-4513EEE0812C}"/>
              </a:ext>
            </a:extLst>
          </p:cNvPr>
          <p:cNvSpPr/>
          <p:nvPr/>
        </p:nvSpPr>
        <p:spPr>
          <a:xfrm>
            <a:off x="3418116" y="2971801"/>
            <a:ext cx="489857"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Times New Roman" panose="02020603050405020304" pitchFamily="18" charset="0"/>
                <a:cs typeface="Times New Roman" panose="02020603050405020304" pitchFamily="18" charset="0"/>
              </a:rPr>
              <a:t>f</a:t>
            </a:r>
          </a:p>
        </p:txBody>
      </p:sp>
      <p:sp>
        <p:nvSpPr>
          <p:cNvPr id="5" name="Oval 4">
            <a:extLst>
              <a:ext uri="{FF2B5EF4-FFF2-40B4-BE49-F238E27FC236}">
                <a16:creationId xmlns:a16="http://schemas.microsoft.com/office/drawing/2014/main" id="{D709055C-F89B-448A-1E2B-7CCB3F34CEA0}"/>
              </a:ext>
            </a:extLst>
          </p:cNvPr>
          <p:cNvSpPr/>
          <p:nvPr/>
        </p:nvSpPr>
        <p:spPr>
          <a:xfrm>
            <a:off x="4163784" y="3825081"/>
            <a:ext cx="489857"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d</a:t>
            </a:r>
          </a:p>
        </p:txBody>
      </p:sp>
      <p:sp>
        <p:nvSpPr>
          <p:cNvPr id="6" name="Oval 5">
            <a:extLst>
              <a:ext uri="{FF2B5EF4-FFF2-40B4-BE49-F238E27FC236}">
                <a16:creationId xmlns:a16="http://schemas.microsoft.com/office/drawing/2014/main" id="{A1FC9BED-B573-A389-AE31-3CAA2F25AAAF}"/>
              </a:ext>
            </a:extLst>
          </p:cNvPr>
          <p:cNvSpPr/>
          <p:nvPr/>
        </p:nvSpPr>
        <p:spPr>
          <a:xfrm>
            <a:off x="4800601" y="2971801"/>
            <a:ext cx="489857"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b</a:t>
            </a:r>
          </a:p>
        </p:txBody>
      </p:sp>
      <p:sp>
        <p:nvSpPr>
          <p:cNvPr id="7" name="Oval 6">
            <a:extLst>
              <a:ext uri="{FF2B5EF4-FFF2-40B4-BE49-F238E27FC236}">
                <a16:creationId xmlns:a16="http://schemas.microsoft.com/office/drawing/2014/main" id="{5A566D8B-67A6-3E4A-DA37-0D6E25B6602A}"/>
              </a:ext>
            </a:extLst>
          </p:cNvPr>
          <p:cNvSpPr/>
          <p:nvPr/>
        </p:nvSpPr>
        <p:spPr>
          <a:xfrm>
            <a:off x="5606143" y="3825081"/>
            <a:ext cx="489857"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a</a:t>
            </a:r>
          </a:p>
        </p:txBody>
      </p:sp>
      <p:sp>
        <p:nvSpPr>
          <p:cNvPr id="8" name="Oval 7">
            <a:extLst>
              <a:ext uri="{FF2B5EF4-FFF2-40B4-BE49-F238E27FC236}">
                <a16:creationId xmlns:a16="http://schemas.microsoft.com/office/drawing/2014/main" id="{E6ED750C-17C7-0990-5EF6-802BAF466235}"/>
              </a:ext>
            </a:extLst>
          </p:cNvPr>
          <p:cNvSpPr/>
          <p:nvPr/>
        </p:nvSpPr>
        <p:spPr>
          <a:xfrm>
            <a:off x="6183086" y="2971800"/>
            <a:ext cx="489857"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c</a:t>
            </a:r>
          </a:p>
        </p:txBody>
      </p:sp>
      <p:sp>
        <p:nvSpPr>
          <p:cNvPr id="9" name="Oval 8">
            <a:extLst>
              <a:ext uri="{FF2B5EF4-FFF2-40B4-BE49-F238E27FC236}">
                <a16:creationId xmlns:a16="http://schemas.microsoft.com/office/drawing/2014/main" id="{2FF95F61-D9E6-AD52-F130-BBDD90EAAEA1}"/>
              </a:ext>
            </a:extLst>
          </p:cNvPr>
          <p:cNvSpPr/>
          <p:nvPr/>
        </p:nvSpPr>
        <p:spPr>
          <a:xfrm>
            <a:off x="7048502" y="3825081"/>
            <a:ext cx="489857"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e</a:t>
            </a:r>
          </a:p>
        </p:txBody>
      </p:sp>
      <p:sp>
        <p:nvSpPr>
          <p:cNvPr id="10" name="Oval 9">
            <a:extLst>
              <a:ext uri="{FF2B5EF4-FFF2-40B4-BE49-F238E27FC236}">
                <a16:creationId xmlns:a16="http://schemas.microsoft.com/office/drawing/2014/main" id="{CD24131C-ED09-88B3-14CC-A3F461B7E360}"/>
              </a:ext>
            </a:extLst>
          </p:cNvPr>
          <p:cNvSpPr/>
          <p:nvPr/>
        </p:nvSpPr>
        <p:spPr>
          <a:xfrm>
            <a:off x="7565571" y="2971800"/>
            <a:ext cx="489857" cy="489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g</a:t>
            </a:r>
          </a:p>
        </p:txBody>
      </p:sp>
      <p:cxnSp>
        <p:nvCxnSpPr>
          <p:cNvPr id="12" name="Straight Connector 11">
            <a:extLst>
              <a:ext uri="{FF2B5EF4-FFF2-40B4-BE49-F238E27FC236}">
                <a16:creationId xmlns:a16="http://schemas.microsoft.com/office/drawing/2014/main" id="{4B4577E5-6282-9235-8D6D-995010F6EFD2}"/>
              </a:ext>
            </a:extLst>
          </p:cNvPr>
          <p:cNvCxnSpPr>
            <a:cxnSpLocks/>
            <a:stCxn id="4" idx="5"/>
            <a:endCxn id="5" idx="1"/>
          </p:cNvCxnSpPr>
          <p:nvPr/>
        </p:nvCxnSpPr>
        <p:spPr>
          <a:xfrm>
            <a:off x="3836235" y="3389920"/>
            <a:ext cx="399287" cy="50689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57859C0-5822-BC60-32DB-B0F04D6B438A}"/>
              </a:ext>
            </a:extLst>
          </p:cNvPr>
          <p:cNvCxnSpPr>
            <a:cxnSpLocks/>
            <a:stCxn id="5" idx="7"/>
            <a:endCxn id="6" idx="4"/>
          </p:cNvCxnSpPr>
          <p:nvPr/>
        </p:nvCxnSpPr>
        <p:spPr>
          <a:xfrm flipV="1">
            <a:off x="4581903" y="3461658"/>
            <a:ext cx="463627" cy="43516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FFF2945-AF38-D8F6-67F8-9BE68A4CB710}"/>
              </a:ext>
            </a:extLst>
          </p:cNvPr>
          <p:cNvCxnSpPr>
            <a:cxnSpLocks/>
            <a:stCxn id="6" idx="2"/>
            <a:endCxn id="4" idx="6"/>
          </p:cNvCxnSpPr>
          <p:nvPr/>
        </p:nvCxnSpPr>
        <p:spPr>
          <a:xfrm flipH="1">
            <a:off x="3907973" y="3216730"/>
            <a:ext cx="89262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2928C5A-14C9-110C-7265-0584BE0206D2}"/>
              </a:ext>
            </a:extLst>
          </p:cNvPr>
          <p:cNvCxnSpPr>
            <a:cxnSpLocks/>
            <a:stCxn id="5" idx="6"/>
            <a:endCxn id="7" idx="2"/>
          </p:cNvCxnSpPr>
          <p:nvPr/>
        </p:nvCxnSpPr>
        <p:spPr>
          <a:xfrm>
            <a:off x="4653641" y="4070010"/>
            <a:ext cx="9525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E5B60C7-84CD-F5FE-0323-39F5472C14E5}"/>
              </a:ext>
            </a:extLst>
          </p:cNvPr>
          <p:cNvCxnSpPr>
            <a:cxnSpLocks/>
            <a:stCxn id="7" idx="1"/>
            <a:endCxn id="6" idx="5"/>
          </p:cNvCxnSpPr>
          <p:nvPr/>
        </p:nvCxnSpPr>
        <p:spPr>
          <a:xfrm flipH="1" flipV="1">
            <a:off x="5218720" y="3389920"/>
            <a:ext cx="459161" cy="50689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0006598-AFFE-6E60-AD2A-4E35B8683FFC}"/>
              </a:ext>
            </a:extLst>
          </p:cNvPr>
          <p:cNvCxnSpPr>
            <a:cxnSpLocks/>
            <a:stCxn id="7" idx="7"/>
            <a:endCxn id="8" idx="3"/>
          </p:cNvCxnSpPr>
          <p:nvPr/>
        </p:nvCxnSpPr>
        <p:spPr>
          <a:xfrm flipV="1">
            <a:off x="6024262" y="3389919"/>
            <a:ext cx="230562" cy="5069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3F223FD-CB9F-E450-AB38-A76D83779BBF}"/>
              </a:ext>
            </a:extLst>
          </p:cNvPr>
          <p:cNvCxnSpPr>
            <a:cxnSpLocks/>
            <a:stCxn id="7" idx="6"/>
            <a:endCxn id="9" idx="2"/>
          </p:cNvCxnSpPr>
          <p:nvPr/>
        </p:nvCxnSpPr>
        <p:spPr>
          <a:xfrm>
            <a:off x="6096000" y="4070010"/>
            <a:ext cx="95250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A7D6CBA-71B0-3E78-5DA2-1DB42B350097}"/>
              </a:ext>
            </a:extLst>
          </p:cNvPr>
          <p:cNvCxnSpPr>
            <a:cxnSpLocks/>
            <a:stCxn id="9" idx="7"/>
            <a:endCxn id="10" idx="3"/>
          </p:cNvCxnSpPr>
          <p:nvPr/>
        </p:nvCxnSpPr>
        <p:spPr>
          <a:xfrm flipV="1">
            <a:off x="7466621" y="3389919"/>
            <a:ext cx="170688" cy="5069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8B8854A-5F53-3FDB-045E-9CDA7623C7B7}"/>
              </a:ext>
            </a:extLst>
          </p:cNvPr>
          <p:cNvCxnSpPr>
            <a:cxnSpLocks/>
            <a:stCxn id="10" idx="2"/>
            <a:endCxn id="8" idx="6"/>
          </p:cNvCxnSpPr>
          <p:nvPr/>
        </p:nvCxnSpPr>
        <p:spPr>
          <a:xfrm flipH="1">
            <a:off x="6672943" y="3216729"/>
            <a:ext cx="892628"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758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r>
                  <a:rPr lang="en-US" dirty="0"/>
                  <a:t>Write down the adjacency matrix and adjacency lists specifying this graph. (Assume that the matrix rows and columns and vertices in the adjacency lists follow in the alphabetical order of the vertex labels.)</a:t>
                </a:r>
              </a:p>
              <a:p>
                <a:r>
                  <a:rPr lang="en-US" dirty="0"/>
                  <a:t>Starting at vertex </a:t>
                </a:r>
                <a14:m>
                  <m:oMath xmlns:m="http://schemas.openxmlformats.org/officeDocument/2006/math">
                    <m:r>
                      <a:rPr lang="en-AU" b="0" i="1" smtClean="0">
                        <a:latin typeface="Cambria Math" panose="02040503050406030204" pitchFamily="18" charset="0"/>
                      </a:rPr>
                      <m:t>𝑎</m:t>
                    </m:r>
                  </m:oMath>
                </a14:m>
                <a:r>
                  <a:rPr lang="en-US" dirty="0"/>
                  <a:t> and resolving ties by the vertex alphabetical order, traverse the graph by depth-first search and construct the corresponding depth-first search tree.</a:t>
                </a:r>
              </a:p>
              <a:p>
                <a:r>
                  <a:rPr lang="en-US" dirty="0"/>
                  <a:t>Traverse the graph of Problem A by breadth-first search and construct the corresponding breadth-first search tree. Start the traversal at vertex </a:t>
                </a:r>
                <a14:m>
                  <m:oMath xmlns:m="http://schemas.openxmlformats.org/officeDocument/2006/math">
                    <m:r>
                      <a:rPr lang="en-AU" b="0" i="1" smtClean="0">
                        <a:latin typeface="Cambria Math" panose="02040503050406030204" pitchFamily="18" charset="0"/>
                      </a:rPr>
                      <m:t>𝑎</m:t>
                    </m:r>
                  </m:oMath>
                </a14:m>
                <a:r>
                  <a:rPr lang="en-US" dirty="0"/>
                  <a:t> and resolve ties by the vertex alphabetical order.</a:t>
                </a:r>
              </a:p>
              <a:p>
                <a:r>
                  <a:rPr lang="en-US" dirty="0"/>
                  <a:t>Explain how one can check a graph’s acyclicity by using breadth-first search.</a:t>
                </a:r>
              </a:p>
              <a:p>
                <a:r>
                  <a:rPr lang="en-US" dirty="0"/>
                  <a:t>Explain how one can identify connected components of a graph by using: (</a:t>
                </a:r>
                <a:r>
                  <a:rPr lang="en-US" dirty="0" err="1"/>
                  <a:t>i</a:t>
                </a:r>
                <a:r>
                  <a:rPr lang="en-US" dirty="0"/>
                  <a:t>) a depth-first search and (ii) a breadth-first search.</a:t>
                </a:r>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3"/>
                <a:stretch>
                  <a:fillRect l="-965" t="-3774" r="-1689"/>
                </a:stretch>
              </a:blipFill>
            </p:spPr>
            <p:txBody>
              <a:bodyPr/>
              <a:lstStyle/>
              <a:p>
                <a:r>
                  <a:rPr lang="en-US">
                    <a:noFill/>
                  </a:rPr>
                  <a:t> </a:t>
                </a:r>
              </a:p>
            </p:txBody>
          </p:sp>
        </mc:Fallback>
      </mc:AlternateContent>
    </p:spTree>
    <p:extLst>
      <p:ext uri="{BB962C8B-B14F-4D97-AF65-F5344CB8AC3E}">
        <p14:creationId xmlns:p14="http://schemas.microsoft.com/office/powerpoint/2010/main" val="2236419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Write down the adjacency matrix and adjacency lists specifying this graph. (Assume that the matrix rows and columns and vertices in the adjacency lists follow in the alphabetical order of the vertex labels.)</a:t>
            </a:r>
          </a:p>
          <a:p>
            <a:pPr marL="0" indent="0">
              <a:buNone/>
            </a:pPr>
            <a:endParaRPr lang="en-US" b="1" dirty="0"/>
          </a:p>
        </p:txBody>
      </p:sp>
      <p:graphicFrame>
        <p:nvGraphicFramePr>
          <p:cNvPr id="4" name="Table 4">
            <a:extLst>
              <a:ext uri="{FF2B5EF4-FFF2-40B4-BE49-F238E27FC236}">
                <a16:creationId xmlns:a16="http://schemas.microsoft.com/office/drawing/2014/main" id="{B74B2904-554E-B96C-DFDC-1AC439CCB743}"/>
              </a:ext>
            </a:extLst>
          </p:cNvPr>
          <p:cNvGraphicFramePr>
            <a:graphicFrameLocks noGrp="1"/>
          </p:cNvGraphicFramePr>
          <p:nvPr>
            <p:extLst>
              <p:ext uri="{D42A27DB-BD31-4B8C-83A1-F6EECF244321}">
                <p14:modId xmlns:p14="http://schemas.microsoft.com/office/powerpoint/2010/main" val="1663104368"/>
              </p:ext>
            </p:extLst>
          </p:nvPr>
        </p:nvGraphicFramePr>
        <p:xfrm>
          <a:off x="4185138" y="3023101"/>
          <a:ext cx="3942864" cy="3657600"/>
        </p:xfrm>
        <a:graphic>
          <a:graphicData uri="http://schemas.openxmlformats.org/drawingml/2006/table">
            <a:tbl>
              <a:tblPr firstRow="1" bandRow="1">
                <a:tableStyleId>{5940675A-B579-460E-94D1-54222C63F5DA}</a:tableStyleId>
              </a:tblPr>
              <a:tblGrid>
                <a:gridCol w="492858">
                  <a:extLst>
                    <a:ext uri="{9D8B030D-6E8A-4147-A177-3AD203B41FA5}">
                      <a16:colId xmlns:a16="http://schemas.microsoft.com/office/drawing/2014/main" val="2546741403"/>
                    </a:ext>
                  </a:extLst>
                </a:gridCol>
                <a:gridCol w="492858">
                  <a:extLst>
                    <a:ext uri="{9D8B030D-6E8A-4147-A177-3AD203B41FA5}">
                      <a16:colId xmlns:a16="http://schemas.microsoft.com/office/drawing/2014/main" val="507277156"/>
                    </a:ext>
                  </a:extLst>
                </a:gridCol>
                <a:gridCol w="492858">
                  <a:extLst>
                    <a:ext uri="{9D8B030D-6E8A-4147-A177-3AD203B41FA5}">
                      <a16:colId xmlns:a16="http://schemas.microsoft.com/office/drawing/2014/main" val="2934406761"/>
                    </a:ext>
                  </a:extLst>
                </a:gridCol>
                <a:gridCol w="492858">
                  <a:extLst>
                    <a:ext uri="{9D8B030D-6E8A-4147-A177-3AD203B41FA5}">
                      <a16:colId xmlns:a16="http://schemas.microsoft.com/office/drawing/2014/main" val="2144510148"/>
                    </a:ext>
                  </a:extLst>
                </a:gridCol>
                <a:gridCol w="492858">
                  <a:extLst>
                    <a:ext uri="{9D8B030D-6E8A-4147-A177-3AD203B41FA5}">
                      <a16:colId xmlns:a16="http://schemas.microsoft.com/office/drawing/2014/main" val="1317805461"/>
                    </a:ext>
                  </a:extLst>
                </a:gridCol>
                <a:gridCol w="492858">
                  <a:extLst>
                    <a:ext uri="{9D8B030D-6E8A-4147-A177-3AD203B41FA5}">
                      <a16:colId xmlns:a16="http://schemas.microsoft.com/office/drawing/2014/main" val="781545514"/>
                    </a:ext>
                  </a:extLst>
                </a:gridCol>
                <a:gridCol w="492858">
                  <a:extLst>
                    <a:ext uri="{9D8B030D-6E8A-4147-A177-3AD203B41FA5}">
                      <a16:colId xmlns:a16="http://schemas.microsoft.com/office/drawing/2014/main" val="3394680865"/>
                    </a:ext>
                  </a:extLst>
                </a:gridCol>
                <a:gridCol w="492858">
                  <a:extLst>
                    <a:ext uri="{9D8B030D-6E8A-4147-A177-3AD203B41FA5}">
                      <a16:colId xmlns:a16="http://schemas.microsoft.com/office/drawing/2014/main" val="3932477489"/>
                    </a:ext>
                  </a:extLst>
                </a:gridCol>
              </a:tblGrid>
              <a:tr h="439797">
                <a:tc>
                  <a:txBody>
                    <a:bodyPr/>
                    <a:lstStyle/>
                    <a:p>
                      <a:pPr algn="ctr"/>
                      <a:endParaRPr lang="en-US" sz="240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A</a:t>
                      </a:r>
                    </a:p>
                  </a:txBody>
                  <a:tcPr/>
                </a:tc>
                <a:tc>
                  <a:txBody>
                    <a:bodyPr/>
                    <a:lstStyle/>
                    <a:p>
                      <a:pPr algn="ctr"/>
                      <a:r>
                        <a:rPr lang="en-US" sz="2400" dirty="0">
                          <a:latin typeface="Times New Roman" panose="02020603050405020304" pitchFamily="18" charset="0"/>
                          <a:cs typeface="Times New Roman" panose="02020603050405020304" pitchFamily="18" charset="0"/>
                        </a:rPr>
                        <a:t>B</a:t>
                      </a:r>
                    </a:p>
                  </a:txBody>
                  <a:tcPr/>
                </a:tc>
                <a:tc>
                  <a:txBody>
                    <a:bodyPr/>
                    <a:lstStyle/>
                    <a:p>
                      <a:pPr algn="ctr"/>
                      <a:r>
                        <a:rPr lang="en-US" sz="2400" dirty="0">
                          <a:latin typeface="Times New Roman" panose="02020603050405020304" pitchFamily="18" charset="0"/>
                          <a:cs typeface="Times New Roman" panose="02020603050405020304" pitchFamily="18" charset="0"/>
                        </a:rPr>
                        <a:t>C</a:t>
                      </a:r>
                    </a:p>
                  </a:txBody>
                  <a:tcPr/>
                </a:tc>
                <a:tc>
                  <a:txBody>
                    <a:bodyPr/>
                    <a:lstStyle/>
                    <a:p>
                      <a:pPr algn="ctr"/>
                      <a:r>
                        <a:rPr lang="en-US" sz="2400" dirty="0">
                          <a:latin typeface="Times New Roman" panose="02020603050405020304" pitchFamily="18" charset="0"/>
                          <a:cs typeface="Times New Roman" panose="02020603050405020304" pitchFamily="18" charset="0"/>
                        </a:rPr>
                        <a:t>D</a:t>
                      </a:r>
                    </a:p>
                  </a:txBody>
                  <a:tcPr/>
                </a:tc>
                <a:tc>
                  <a:txBody>
                    <a:bodyPr/>
                    <a:lstStyle/>
                    <a:p>
                      <a:pPr algn="ctr"/>
                      <a:r>
                        <a:rPr lang="en-US" sz="2400" dirty="0">
                          <a:latin typeface="Times New Roman" panose="02020603050405020304" pitchFamily="18" charset="0"/>
                          <a:cs typeface="Times New Roman" panose="02020603050405020304" pitchFamily="18" charset="0"/>
                        </a:rPr>
                        <a:t>E</a:t>
                      </a:r>
                    </a:p>
                  </a:txBody>
                  <a:tcPr/>
                </a:tc>
                <a:tc>
                  <a:txBody>
                    <a:bodyPr/>
                    <a:lstStyle/>
                    <a:p>
                      <a:pPr algn="ctr"/>
                      <a:r>
                        <a:rPr lang="en-US" sz="2400" dirty="0">
                          <a:latin typeface="Times New Roman" panose="02020603050405020304" pitchFamily="18" charset="0"/>
                          <a:cs typeface="Times New Roman" panose="02020603050405020304" pitchFamily="18" charset="0"/>
                        </a:rPr>
                        <a:t>F</a:t>
                      </a:r>
                    </a:p>
                  </a:txBody>
                  <a:tcPr/>
                </a:tc>
                <a:tc>
                  <a:txBody>
                    <a:bodyPr/>
                    <a:lstStyle/>
                    <a:p>
                      <a:pPr algn="ctr"/>
                      <a:r>
                        <a:rPr lang="en-US" sz="2400" dirty="0">
                          <a:latin typeface="Times New Roman" panose="02020603050405020304" pitchFamily="18" charset="0"/>
                          <a:cs typeface="Times New Roman" panose="02020603050405020304" pitchFamily="18" charset="0"/>
                        </a:rPr>
                        <a:t>G</a:t>
                      </a:r>
                    </a:p>
                  </a:txBody>
                  <a:tcPr/>
                </a:tc>
                <a:extLst>
                  <a:ext uri="{0D108BD9-81ED-4DB2-BD59-A6C34878D82A}">
                    <a16:rowId xmlns:a16="http://schemas.microsoft.com/office/drawing/2014/main" val="2217283598"/>
                  </a:ext>
                </a:extLst>
              </a:tr>
              <a:tr h="439797">
                <a:tc>
                  <a:txBody>
                    <a:bodyPr/>
                    <a:lstStyle/>
                    <a:p>
                      <a:pPr algn="ctr"/>
                      <a:r>
                        <a:rPr lang="en-US" sz="2400" dirty="0">
                          <a:latin typeface="Times New Roman" panose="02020603050405020304" pitchFamily="18" charset="0"/>
                          <a:cs typeface="Times New Roman" panose="02020603050405020304" pitchFamily="18" charset="0"/>
                        </a:rPr>
                        <a:t>A</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362628898"/>
                  </a:ext>
                </a:extLst>
              </a:tr>
              <a:tr h="439797">
                <a:tc>
                  <a:txBody>
                    <a:bodyPr/>
                    <a:lstStyle/>
                    <a:p>
                      <a:pPr algn="ctr"/>
                      <a:r>
                        <a:rPr lang="en-US" sz="2400" dirty="0">
                          <a:latin typeface="Times New Roman" panose="02020603050405020304" pitchFamily="18" charset="0"/>
                          <a:cs typeface="Times New Roman" panose="02020603050405020304" pitchFamily="18" charset="0"/>
                        </a:rPr>
                        <a:t>B</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441397335"/>
                  </a:ext>
                </a:extLst>
              </a:tr>
              <a:tr h="439797">
                <a:tc>
                  <a:txBody>
                    <a:bodyPr/>
                    <a:lstStyle/>
                    <a:p>
                      <a:pPr algn="ctr"/>
                      <a:r>
                        <a:rPr lang="en-US" sz="2400" dirty="0">
                          <a:latin typeface="Times New Roman" panose="02020603050405020304" pitchFamily="18" charset="0"/>
                          <a:cs typeface="Times New Roman" panose="02020603050405020304" pitchFamily="18" charset="0"/>
                        </a:rPr>
                        <a:t>C</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117661524"/>
                  </a:ext>
                </a:extLst>
              </a:tr>
              <a:tr h="439797">
                <a:tc>
                  <a:txBody>
                    <a:bodyPr/>
                    <a:lstStyle/>
                    <a:p>
                      <a:pPr algn="ctr"/>
                      <a:r>
                        <a:rPr lang="en-US" sz="2400" dirty="0">
                          <a:latin typeface="Times New Roman" panose="02020603050405020304" pitchFamily="18" charset="0"/>
                          <a:cs typeface="Times New Roman" panose="02020603050405020304" pitchFamily="18" charset="0"/>
                        </a:rPr>
                        <a:t>D</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919423104"/>
                  </a:ext>
                </a:extLst>
              </a:tr>
              <a:tr h="439797">
                <a:tc>
                  <a:txBody>
                    <a:bodyPr/>
                    <a:lstStyle/>
                    <a:p>
                      <a:pPr algn="ctr"/>
                      <a:r>
                        <a:rPr lang="en-US" sz="2400" dirty="0">
                          <a:latin typeface="Times New Roman" panose="02020603050405020304" pitchFamily="18" charset="0"/>
                          <a:cs typeface="Times New Roman" panose="02020603050405020304" pitchFamily="18" charset="0"/>
                        </a:rPr>
                        <a:t>E</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2763882599"/>
                  </a:ext>
                </a:extLst>
              </a:tr>
              <a:tr h="439797">
                <a:tc>
                  <a:txBody>
                    <a:bodyPr/>
                    <a:lstStyle/>
                    <a:p>
                      <a:pPr algn="ctr"/>
                      <a:r>
                        <a:rPr lang="en-US" sz="2400" dirty="0">
                          <a:latin typeface="Times New Roman" panose="02020603050405020304" pitchFamily="18" charset="0"/>
                          <a:cs typeface="Times New Roman" panose="02020603050405020304" pitchFamily="18" charset="0"/>
                        </a:rPr>
                        <a:t>F</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223669207"/>
                  </a:ext>
                </a:extLst>
              </a:tr>
              <a:tr h="439797">
                <a:tc>
                  <a:txBody>
                    <a:bodyPr/>
                    <a:lstStyle/>
                    <a:p>
                      <a:pPr algn="ctr"/>
                      <a:r>
                        <a:rPr lang="en-US" sz="2400" dirty="0">
                          <a:latin typeface="Times New Roman" panose="02020603050405020304" pitchFamily="18" charset="0"/>
                          <a:cs typeface="Times New Roman" panose="02020603050405020304" pitchFamily="18" charset="0"/>
                        </a:rPr>
                        <a:t>G</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tc>
                  <a:txBody>
                    <a:bodyPr/>
                    <a:lstStyle/>
                    <a:p>
                      <a:pPr algn="ctr"/>
                      <a:r>
                        <a:rPr lang="en-US" sz="2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471932757"/>
                  </a:ext>
                </a:extLst>
              </a:tr>
            </a:tbl>
          </a:graphicData>
        </a:graphic>
      </p:graphicFrame>
      <p:sp>
        <p:nvSpPr>
          <p:cNvPr id="6" name="TextBox 5">
            <a:extLst>
              <a:ext uri="{FF2B5EF4-FFF2-40B4-BE49-F238E27FC236}">
                <a16:creationId xmlns:a16="http://schemas.microsoft.com/office/drawing/2014/main" id="{E15B50CD-9DF8-A990-6884-F856910928A6}"/>
              </a:ext>
            </a:extLst>
          </p:cNvPr>
          <p:cNvSpPr txBox="1"/>
          <p:nvPr/>
        </p:nvSpPr>
        <p:spPr>
          <a:xfrm>
            <a:off x="1116624" y="4621068"/>
            <a:ext cx="2523392" cy="461665"/>
          </a:xfrm>
          <a:prstGeom prst="rect">
            <a:avLst/>
          </a:prstGeom>
          <a:noFill/>
        </p:spPr>
        <p:txBody>
          <a:bodyPr wrap="square">
            <a:spAutoFit/>
          </a:bodyPr>
          <a:lstStyle/>
          <a:p>
            <a:pPr algn="ctr"/>
            <a:r>
              <a:rPr lang="en-AU" sz="2400" dirty="0">
                <a:latin typeface="Times New Roman" panose="02020603050405020304" pitchFamily="18" charset="0"/>
                <a:cs typeface="Times New Roman" panose="02020603050405020304" pitchFamily="18" charset="0"/>
              </a:rPr>
              <a:t>A</a:t>
            </a:r>
            <a:r>
              <a:rPr lang="en-AU" sz="2400" b="0" i="0" u="none" strike="noStrike" dirty="0">
                <a:effectLst/>
                <a:latin typeface="Times New Roman" panose="02020603050405020304" pitchFamily="18" charset="0"/>
                <a:cs typeface="Times New Roman" panose="02020603050405020304" pitchFamily="18" charset="0"/>
              </a:rPr>
              <a:t>djacency matrix</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1953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Write down the adjacency matrix and adjacency lists specifying this graph. (Assume that the matrix rows and columns and vertices in the adjacency lists follow in the alphabetical order of the vertex labels.)</a:t>
            </a:r>
          </a:p>
          <a:p>
            <a:pPr marL="0" indent="0">
              <a:buNone/>
            </a:pPr>
            <a:endParaRPr lang="en-US" b="1" dirty="0"/>
          </a:p>
        </p:txBody>
      </p:sp>
      <p:sp>
        <p:nvSpPr>
          <p:cNvPr id="6" name="TextBox 5">
            <a:extLst>
              <a:ext uri="{FF2B5EF4-FFF2-40B4-BE49-F238E27FC236}">
                <a16:creationId xmlns:a16="http://schemas.microsoft.com/office/drawing/2014/main" id="{E15B50CD-9DF8-A990-6884-F856910928A6}"/>
              </a:ext>
            </a:extLst>
          </p:cNvPr>
          <p:cNvSpPr txBox="1"/>
          <p:nvPr/>
        </p:nvSpPr>
        <p:spPr>
          <a:xfrm>
            <a:off x="1626578" y="4736684"/>
            <a:ext cx="2523392" cy="461665"/>
          </a:xfrm>
          <a:prstGeom prst="rect">
            <a:avLst/>
          </a:prstGeom>
          <a:noFill/>
        </p:spPr>
        <p:txBody>
          <a:bodyPr wrap="square">
            <a:spAutoFit/>
          </a:bodyPr>
          <a:lstStyle/>
          <a:p>
            <a:pPr algn="ctr"/>
            <a:r>
              <a:rPr lang="en-AU" sz="2400" dirty="0">
                <a:latin typeface="Times New Roman" panose="02020603050405020304" pitchFamily="18" charset="0"/>
                <a:cs typeface="Times New Roman" panose="02020603050405020304" pitchFamily="18" charset="0"/>
              </a:rPr>
              <a:t>A</a:t>
            </a:r>
            <a:r>
              <a:rPr lang="en-AU" sz="2400" b="0" i="0" u="none" strike="noStrike" dirty="0">
                <a:effectLst/>
                <a:latin typeface="Times New Roman" panose="02020603050405020304" pitchFamily="18" charset="0"/>
                <a:cs typeface="Times New Roman" panose="02020603050405020304" pitchFamily="18" charset="0"/>
              </a:rPr>
              <a:t>djacency list</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6B6E62A-6195-6171-99DE-FC7FB578E082}"/>
              </a:ext>
            </a:extLst>
          </p:cNvPr>
          <p:cNvSpPr txBox="1"/>
          <p:nvPr/>
        </p:nvSpPr>
        <p:spPr>
          <a:xfrm>
            <a:off x="4340470" y="3628689"/>
            <a:ext cx="2523392" cy="2677656"/>
          </a:xfrm>
          <a:prstGeom prst="rect">
            <a:avLst/>
          </a:prstGeom>
          <a:noFill/>
          <a:ln w="19050">
            <a:solidFill>
              <a:schemeClr val="tx1"/>
            </a:solidFill>
          </a:ln>
        </p:spPr>
        <p:txBody>
          <a:bodyPr wrap="square">
            <a:spAutoFit/>
          </a:bodyPr>
          <a:lstStyle/>
          <a:p>
            <a:r>
              <a:rPr lang="en-US" sz="2400" dirty="0">
                <a:latin typeface="Times New Roman" panose="02020603050405020304" pitchFamily="18" charset="0"/>
                <a:cs typeface="Times New Roman" panose="02020603050405020304" pitchFamily="18" charset="0"/>
              </a:rPr>
              <a:t>A: [B, C, D, E]</a:t>
            </a:r>
          </a:p>
          <a:p>
            <a:r>
              <a:rPr lang="en-US" sz="2400" dirty="0">
                <a:latin typeface="Times New Roman" panose="02020603050405020304" pitchFamily="18" charset="0"/>
                <a:cs typeface="Times New Roman" panose="02020603050405020304" pitchFamily="18" charset="0"/>
              </a:rPr>
              <a:t>B: [A, D, F]</a:t>
            </a:r>
          </a:p>
          <a:p>
            <a:r>
              <a:rPr lang="en-US" sz="2400" dirty="0">
                <a:latin typeface="Times New Roman" panose="02020603050405020304" pitchFamily="18" charset="0"/>
                <a:cs typeface="Times New Roman" panose="02020603050405020304" pitchFamily="18" charset="0"/>
              </a:rPr>
              <a:t>C: [A, G]</a:t>
            </a:r>
          </a:p>
          <a:p>
            <a:r>
              <a:rPr lang="en-US" sz="2400" dirty="0">
                <a:latin typeface="Times New Roman" panose="02020603050405020304" pitchFamily="18" charset="0"/>
                <a:cs typeface="Times New Roman" panose="02020603050405020304" pitchFamily="18" charset="0"/>
              </a:rPr>
              <a:t>D: [A, B, F]</a:t>
            </a:r>
          </a:p>
          <a:p>
            <a:r>
              <a:rPr lang="en-US" sz="2400" dirty="0">
                <a:latin typeface="Times New Roman" panose="02020603050405020304" pitchFamily="18" charset="0"/>
                <a:cs typeface="Times New Roman" panose="02020603050405020304" pitchFamily="18" charset="0"/>
              </a:rPr>
              <a:t>E: [A, G]</a:t>
            </a:r>
          </a:p>
          <a:p>
            <a:r>
              <a:rPr lang="en-US" sz="2400" dirty="0">
                <a:latin typeface="Times New Roman" panose="02020603050405020304" pitchFamily="18" charset="0"/>
                <a:cs typeface="Times New Roman" panose="02020603050405020304" pitchFamily="18" charset="0"/>
              </a:rPr>
              <a:t>F: [B, D]</a:t>
            </a:r>
          </a:p>
          <a:p>
            <a:r>
              <a:rPr lang="en-US" sz="2400" dirty="0">
                <a:latin typeface="Times New Roman" panose="02020603050405020304" pitchFamily="18" charset="0"/>
                <a:cs typeface="Times New Roman" panose="02020603050405020304" pitchFamily="18" charset="0"/>
              </a:rPr>
              <a:t>G: [C, E]</a:t>
            </a:r>
          </a:p>
        </p:txBody>
      </p:sp>
    </p:spTree>
    <p:extLst>
      <p:ext uri="{BB962C8B-B14F-4D97-AF65-F5344CB8AC3E}">
        <p14:creationId xmlns:p14="http://schemas.microsoft.com/office/powerpoint/2010/main" val="1394456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85000" lnSpcReduction="20000"/>
              </a:bodyPr>
              <a:lstStyle/>
              <a:p>
                <a:pPr marL="0" indent="0">
                  <a:buNone/>
                </a:pPr>
                <a:r>
                  <a:rPr lang="en-US" b="1" dirty="0">
                    <a:solidFill>
                      <a:schemeClr val="tx1"/>
                    </a:solidFill>
                  </a:rPr>
                  <a:t>Starting at vertex </a:t>
                </a:r>
                <a14:m>
                  <m:oMath xmlns:m="http://schemas.openxmlformats.org/officeDocument/2006/math">
                    <m:r>
                      <a:rPr lang="en-AU" b="1" i="1" smtClean="0">
                        <a:solidFill>
                          <a:schemeClr val="tx1"/>
                        </a:solidFill>
                        <a:latin typeface="Cambria Math" panose="02040503050406030204" pitchFamily="18" charset="0"/>
                      </a:rPr>
                      <m:t>𝒂</m:t>
                    </m:r>
                  </m:oMath>
                </a14:m>
                <a:r>
                  <a:rPr lang="en-US" b="1" dirty="0">
                    <a:solidFill>
                      <a:schemeClr val="tx1"/>
                    </a:solidFill>
                  </a:rPr>
                  <a:t> and resolving ties by the vertex alphabetical order, traverse the graph by depth-first search and construct the corresponding depth-first search tree.</a:t>
                </a:r>
              </a:p>
              <a:p>
                <a:pPr marL="0" indent="0">
                  <a:buNone/>
                </a:pPr>
                <a:r>
                  <a:rPr lang="en-US" dirty="0">
                    <a:solidFill>
                      <a:schemeClr val="tx1"/>
                    </a:solidFill>
                  </a:rPr>
                  <a:t>Visualization: </a:t>
                </a:r>
                <a:r>
                  <a:rPr lang="en-US" dirty="0">
                    <a:solidFill>
                      <a:schemeClr val="accent1">
                        <a:lumMod val="75000"/>
                      </a:schemeClr>
                    </a:solidFill>
                    <a:hlinkClick r:id="rId3">
                      <a:extLst>
                        <a:ext uri="{A12FA001-AC4F-418D-AE19-62706E023703}">
                          <ahyp:hlinkClr xmlns:ahyp="http://schemas.microsoft.com/office/drawing/2018/hyperlinkcolor" val="tx"/>
                        </a:ext>
                      </a:extLst>
                    </a:hlinkClick>
                  </a:rPr>
                  <a:t>https://graphonline.ru/en/</a:t>
                </a:r>
                <a:endParaRPr lang="en-US" dirty="0">
                  <a:solidFill>
                    <a:schemeClr val="accent1">
                      <a:lumMod val="75000"/>
                    </a:schemeClr>
                  </a:solidFill>
                </a:endParaRPr>
              </a:p>
              <a:p>
                <a:pPr marL="0" indent="0">
                  <a:buNone/>
                </a:pPr>
                <a:r>
                  <a:rPr lang="en-US" dirty="0">
                    <a:solidFill>
                      <a:schemeClr val="tx1"/>
                    </a:solidFill>
                  </a:rPr>
                  <a:t>Steps:</a:t>
                </a:r>
              </a:p>
              <a:p>
                <a:pPr marL="0" indent="0" algn="l">
                  <a:buNone/>
                </a:pPr>
                <a:r>
                  <a:rPr lang="en-AU" dirty="0"/>
                  <a:t>1. </a:t>
                </a:r>
                <a:r>
                  <a:rPr lang="en-AU" b="0" i="0" u="none" strike="noStrike" dirty="0">
                    <a:solidFill>
                      <a:schemeClr val="tx1"/>
                    </a:solidFill>
                    <a:effectLst/>
                  </a:rPr>
                  <a:t>Start at vertex A</a:t>
                </a:r>
              </a:p>
              <a:p>
                <a:pPr marL="0" indent="0" algn="l">
                  <a:buNone/>
                </a:pPr>
                <a:r>
                  <a:rPr lang="en-AU" b="0" i="0" u="none" strike="noStrike" dirty="0">
                    <a:solidFill>
                      <a:schemeClr val="tx1"/>
                    </a:solidFill>
                    <a:effectLst/>
                  </a:rPr>
                  <a:t>2. Mark vertex A as visited.</a:t>
                </a:r>
              </a:p>
              <a:p>
                <a:pPr marL="0" indent="0" algn="l">
                  <a:buNone/>
                </a:pPr>
                <a:r>
                  <a:rPr lang="en-AU" dirty="0"/>
                  <a:t>3. </a:t>
                </a:r>
                <a:r>
                  <a:rPr lang="en-AU" b="0" i="0" u="none" strike="noStrike" dirty="0">
                    <a:solidFill>
                      <a:schemeClr val="tx1"/>
                    </a:solidFill>
                    <a:effectLst/>
                  </a:rPr>
                  <a:t>Visit each of A's adjacent vertices in alphabetical order: B, C, D, and E. Since. vertex B is the first in alphabetical order, visit it.</a:t>
                </a:r>
              </a:p>
              <a:p>
                <a:pPr marL="0" indent="0" algn="l">
                  <a:buNone/>
                </a:pPr>
                <a:r>
                  <a:rPr lang="en-AU" dirty="0"/>
                  <a:t>4. </a:t>
                </a:r>
                <a:r>
                  <a:rPr lang="en-AU" b="0" i="0" u="none" strike="noStrike" dirty="0">
                    <a:solidFill>
                      <a:schemeClr val="tx1"/>
                    </a:solidFill>
                    <a:effectLst/>
                  </a:rPr>
                  <a:t>Mark vertex B as visited.</a:t>
                </a:r>
              </a:p>
              <a:p>
                <a:pPr marL="0" indent="0" algn="l">
                  <a:buNone/>
                </a:pPr>
                <a:r>
                  <a:rPr lang="en-AU" dirty="0"/>
                  <a:t>5. </a:t>
                </a:r>
                <a:r>
                  <a:rPr lang="en-AU" b="0" i="0" u="none" strike="noStrike" dirty="0">
                    <a:solidFill>
                      <a:schemeClr val="tx1"/>
                    </a:solidFill>
                    <a:effectLst/>
                  </a:rPr>
                  <a:t>Visit each of B's adjacent vertices in alphabetical order: A, D, and F. Vertex A has already been visited, so visit vertex D next.</a:t>
                </a:r>
              </a:p>
              <a:p>
                <a:pPr marL="0" indent="0" algn="l">
                  <a:buNone/>
                </a:pPr>
                <a:r>
                  <a:rPr lang="en-AU" dirty="0"/>
                  <a:t>6. </a:t>
                </a:r>
                <a:r>
                  <a:rPr lang="en-AU" b="0" i="0" u="none" strike="noStrike" dirty="0">
                    <a:solidFill>
                      <a:schemeClr val="tx1"/>
                    </a:solidFill>
                    <a:effectLst/>
                  </a:rPr>
                  <a:t>etc.</a:t>
                </a:r>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4"/>
                <a:stretch>
                  <a:fillRect l="-965" t="-3235" r="-1448"/>
                </a:stretch>
              </a:blipFill>
            </p:spPr>
            <p:txBody>
              <a:bodyPr/>
              <a:lstStyle/>
              <a:p>
                <a:r>
                  <a:rPr lang="en-US">
                    <a:noFill/>
                  </a:rPr>
                  <a:t> </a:t>
                </a:r>
              </a:p>
            </p:txBody>
          </p:sp>
        </mc:Fallback>
      </mc:AlternateContent>
    </p:spTree>
    <p:extLst>
      <p:ext uri="{BB962C8B-B14F-4D97-AF65-F5344CB8AC3E}">
        <p14:creationId xmlns:p14="http://schemas.microsoft.com/office/powerpoint/2010/main" val="4255407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0" i="0" u="none" strike="noStrike" dirty="0">
                <a:solidFill>
                  <a:schemeClr val="tx1"/>
                </a:solidFill>
                <a:effectLst/>
              </a:rPr>
              <a:t>The DFS traversal order is: A, B, D, F, C, G, E</a:t>
            </a:r>
          </a:p>
          <a:p>
            <a:pPr marL="0" indent="0">
              <a:buNone/>
            </a:pPr>
            <a:br>
              <a:rPr lang="en-AU" b="0" i="0" u="none" strike="noStrike" dirty="0">
                <a:solidFill>
                  <a:schemeClr val="tx1"/>
                </a:solidFill>
                <a:effectLst/>
              </a:rPr>
            </a:br>
            <a:endParaRPr lang="en-AU" b="0" i="0" u="none" strike="noStrike" dirty="0">
              <a:solidFill>
                <a:schemeClr val="tx1"/>
              </a:solidFill>
              <a:effectLst/>
            </a:endParaRPr>
          </a:p>
        </p:txBody>
      </p:sp>
      <p:sp>
        <p:nvSpPr>
          <p:cNvPr id="4" name="Oval 3">
            <a:extLst>
              <a:ext uri="{FF2B5EF4-FFF2-40B4-BE49-F238E27FC236}">
                <a16:creationId xmlns:a16="http://schemas.microsoft.com/office/drawing/2014/main" id="{036D907B-9C5B-7D95-5626-FF3523CED510}"/>
              </a:ext>
            </a:extLst>
          </p:cNvPr>
          <p:cNvSpPr/>
          <p:nvPr/>
        </p:nvSpPr>
        <p:spPr>
          <a:xfrm>
            <a:off x="5316415" y="2321169"/>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A</a:t>
            </a:r>
          </a:p>
        </p:txBody>
      </p:sp>
      <p:sp>
        <p:nvSpPr>
          <p:cNvPr id="5" name="Oval 4">
            <a:extLst>
              <a:ext uri="{FF2B5EF4-FFF2-40B4-BE49-F238E27FC236}">
                <a16:creationId xmlns:a16="http://schemas.microsoft.com/office/drawing/2014/main" id="{AAC2BFDE-03A2-5378-C5B8-3E0C77D25A42}"/>
              </a:ext>
            </a:extLst>
          </p:cNvPr>
          <p:cNvSpPr/>
          <p:nvPr/>
        </p:nvSpPr>
        <p:spPr>
          <a:xfrm>
            <a:off x="4572000" y="3212123"/>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735EE810-3AA5-5762-3DC7-77AA69C0ED2F}"/>
              </a:ext>
            </a:extLst>
          </p:cNvPr>
          <p:cNvSpPr/>
          <p:nvPr/>
        </p:nvSpPr>
        <p:spPr>
          <a:xfrm>
            <a:off x="5322277" y="3191058"/>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C</a:t>
            </a:r>
          </a:p>
        </p:txBody>
      </p:sp>
      <p:sp>
        <p:nvSpPr>
          <p:cNvPr id="7" name="Oval 6">
            <a:extLst>
              <a:ext uri="{FF2B5EF4-FFF2-40B4-BE49-F238E27FC236}">
                <a16:creationId xmlns:a16="http://schemas.microsoft.com/office/drawing/2014/main" id="{0A7498C9-609C-E87A-738B-F3121FE134F0}"/>
              </a:ext>
            </a:extLst>
          </p:cNvPr>
          <p:cNvSpPr/>
          <p:nvPr/>
        </p:nvSpPr>
        <p:spPr>
          <a:xfrm>
            <a:off x="6096000" y="3191058"/>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E</a:t>
            </a:r>
          </a:p>
        </p:txBody>
      </p:sp>
      <p:sp>
        <p:nvSpPr>
          <p:cNvPr id="8" name="Oval 7">
            <a:extLst>
              <a:ext uri="{FF2B5EF4-FFF2-40B4-BE49-F238E27FC236}">
                <a16:creationId xmlns:a16="http://schemas.microsoft.com/office/drawing/2014/main" id="{AFF94764-BDBB-964C-B4DC-D54370A84588}"/>
              </a:ext>
            </a:extLst>
          </p:cNvPr>
          <p:cNvSpPr/>
          <p:nvPr/>
        </p:nvSpPr>
        <p:spPr>
          <a:xfrm>
            <a:off x="4572000" y="4193809"/>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D</a:t>
            </a:r>
          </a:p>
        </p:txBody>
      </p:sp>
      <p:sp>
        <p:nvSpPr>
          <p:cNvPr id="9" name="Oval 8">
            <a:extLst>
              <a:ext uri="{FF2B5EF4-FFF2-40B4-BE49-F238E27FC236}">
                <a16:creationId xmlns:a16="http://schemas.microsoft.com/office/drawing/2014/main" id="{8A7F91C1-87A5-8B15-85D9-AF8AB6483174}"/>
              </a:ext>
            </a:extLst>
          </p:cNvPr>
          <p:cNvSpPr/>
          <p:nvPr/>
        </p:nvSpPr>
        <p:spPr>
          <a:xfrm>
            <a:off x="6096000" y="4193809"/>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G</a:t>
            </a:r>
          </a:p>
        </p:txBody>
      </p:sp>
      <p:sp>
        <p:nvSpPr>
          <p:cNvPr id="10" name="Oval 9">
            <a:extLst>
              <a:ext uri="{FF2B5EF4-FFF2-40B4-BE49-F238E27FC236}">
                <a16:creationId xmlns:a16="http://schemas.microsoft.com/office/drawing/2014/main" id="{DF6CF940-2FAE-12E6-8D72-C7EE5030E79D}"/>
              </a:ext>
            </a:extLst>
          </p:cNvPr>
          <p:cNvSpPr/>
          <p:nvPr/>
        </p:nvSpPr>
        <p:spPr>
          <a:xfrm>
            <a:off x="4572000" y="5069132"/>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F</a:t>
            </a:r>
          </a:p>
        </p:txBody>
      </p:sp>
      <p:cxnSp>
        <p:nvCxnSpPr>
          <p:cNvPr id="12" name="Straight Connector 11">
            <a:extLst>
              <a:ext uri="{FF2B5EF4-FFF2-40B4-BE49-F238E27FC236}">
                <a16:creationId xmlns:a16="http://schemas.microsoft.com/office/drawing/2014/main" id="{8D852272-6E88-371D-000B-096327E046BB}"/>
              </a:ext>
            </a:extLst>
          </p:cNvPr>
          <p:cNvCxnSpPr>
            <a:cxnSpLocks/>
            <a:stCxn id="4" idx="4"/>
            <a:endCxn id="5" idx="0"/>
          </p:cNvCxnSpPr>
          <p:nvPr/>
        </p:nvCxnSpPr>
        <p:spPr>
          <a:xfrm flipH="1">
            <a:off x="4853354" y="2883877"/>
            <a:ext cx="744415" cy="328246"/>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0C5BD276-A22C-2CEC-B45F-82EF3DCB46B0}"/>
              </a:ext>
            </a:extLst>
          </p:cNvPr>
          <p:cNvCxnSpPr>
            <a:cxnSpLocks/>
            <a:stCxn id="5" idx="4"/>
            <a:endCxn id="8" idx="0"/>
          </p:cNvCxnSpPr>
          <p:nvPr/>
        </p:nvCxnSpPr>
        <p:spPr>
          <a:xfrm>
            <a:off x="4853354" y="3774831"/>
            <a:ext cx="0" cy="418978"/>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E400BF17-AA28-FBD6-4429-753DF7BFBAAB}"/>
              </a:ext>
            </a:extLst>
          </p:cNvPr>
          <p:cNvCxnSpPr>
            <a:cxnSpLocks/>
            <a:stCxn id="8" idx="4"/>
            <a:endCxn id="10" idx="0"/>
          </p:cNvCxnSpPr>
          <p:nvPr/>
        </p:nvCxnSpPr>
        <p:spPr>
          <a:xfrm>
            <a:off x="4853354" y="4756517"/>
            <a:ext cx="0" cy="312615"/>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9D5E52F8-A846-CDCD-D48B-D69C93B795E3}"/>
              </a:ext>
            </a:extLst>
          </p:cNvPr>
          <p:cNvCxnSpPr>
            <a:cxnSpLocks/>
            <a:stCxn id="7" idx="4"/>
            <a:endCxn id="9" idx="0"/>
          </p:cNvCxnSpPr>
          <p:nvPr/>
        </p:nvCxnSpPr>
        <p:spPr>
          <a:xfrm>
            <a:off x="6377354" y="3753766"/>
            <a:ext cx="0" cy="440043"/>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30C4E1CC-57AC-617E-BA93-6DEB90DC8EFA}"/>
              </a:ext>
            </a:extLst>
          </p:cNvPr>
          <p:cNvCxnSpPr>
            <a:cxnSpLocks/>
            <a:stCxn id="4" idx="4"/>
            <a:endCxn id="6" idx="0"/>
          </p:cNvCxnSpPr>
          <p:nvPr/>
        </p:nvCxnSpPr>
        <p:spPr>
          <a:xfrm>
            <a:off x="5597769" y="2883877"/>
            <a:ext cx="5862" cy="307181"/>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3F6389C5-5719-B41F-3331-165D466F3C36}"/>
              </a:ext>
            </a:extLst>
          </p:cNvPr>
          <p:cNvCxnSpPr>
            <a:cxnSpLocks/>
            <a:stCxn id="4" idx="4"/>
            <a:endCxn id="7" idx="0"/>
          </p:cNvCxnSpPr>
          <p:nvPr/>
        </p:nvCxnSpPr>
        <p:spPr>
          <a:xfrm>
            <a:off x="5597769" y="2883877"/>
            <a:ext cx="779585" cy="307181"/>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87413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77500" lnSpcReduction="20000"/>
              </a:bodyPr>
              <a:lstStyle/>
              <a:p>
                <a:pPr marL="0" indent="0">
                  <a:buNone/>
                </a:pPr>
                <a:r>
                  <a:rPr lang="en-US" b="1" dirty="0">
                    <a:solidFill>
                      <a:schemeClr val="tx1"/>
                    </a:solidFill>
                  </a:rPr>
                  <a:t>Traverse the graph of Problem A by breadth-first search and construct the corresponding breadth-first search tree. Start the traversal at vertex </a:t>
                </a:r>
                <a14:m>
                  <m:oMath xmlns:m="http://schemas.openxmlformats.org/officeDocument/2006/math">
                    <m:r>
                      <a:rPr lang="en-AU" b="1" i="1">
                        <a:solidFill>
                          <a:schemeClr val="tx1"/>
                        </a:solidFill>
                        <a:latin typeface="Cambria Math" panose="02040503050406030204" pitchFamily="18" charset="0"/>
                      </a:rPr>
                      <m:t>𝒂</m:t>
                    </m:r>
                  </m:oMath>
                </a14:m>
                <a:r>
                  <a:rPr lang="en-US" b="1" dirty="0">
                    <a:solidFill>
                      <a:schemeClr val="tx1"/>
                    </a:solidFill>
                  </a:rPr>
                  <a:t> and resolve ties by the vertex alphabetical order.</a:t>
                </a:r>
              </a:p>
              <a:p>
                <a:pPr marL="0" indent="0">
                  <a:buNone/>
                </a:pPr>
                <a:r>
                  <a:rPr lang="en-US" dirty="0">
                    <a:solidFill>
                      <a:schemeClr val="tx1"/>
                    </a:solidFill>
                  </a:rPr>
                  <a:t>Visualization: </a:t>
                </a:r>
                <a:r>
                  <a:rPr lang="en-US" dirty="0">
                    <a:solidFill>
                      <a:schemeClr val="accent1">
                        <a:lumMod val="75000"/>
                      </a:schemeClr>
                    </a:solidFill>
                    <a:hlinkClick r:id="rId3">
                      <a:extLst>
                        <a:ext uri="{A12FA001-AC4F-418D-AE19-62706E023703}">
                          <ahyp:hlinkClr xmlns:ahyp="http://schemas.microsoft.com/office/drawing/2018/hyperlinkcolor" val="tx"/>
                        </a:ext>
                      </a:extLst>
                    </a:hlinkClick>
                  </a:rPr>
                  <a:t>https://graphonline.ru/en/</a:t>
                </a:r>
                <a:endParaRPr lang="en-US" dirty="0">
                  <a:solidFill>
                    <a:schemeClr val="accent1">
                      <a:lumMod val="75000"/>
                    </a:schemeClr>
                  </a:solidFill>
                </a:endParaRPr>
              </a:p>
              <a:p>
                <a:pPr marL="0" indent="0">
                  <a:buNone/>
                </a:pPr>
                <a:r>
                  <a:rPr lang="en-US" dirty="0">
                    <a:solidFill>
                      <a:schemeClr val="tx1"/>
                    </a:solidFill>
                  </a:rPr>
                  <a:t>Steps:</a:t>
                </a:r>
              </a:p>
              <a:p>
                <a:pPr marL="0" indent="0" algn="l">
                  <a:buNone/>
                </a:pPr>
                <a:r>
                  <a:rPr lang="en-AU" dirty="0"/>
                  <a:t>1. </a:t>
                </a:r>
                <a:r>
                  <a:rPr lang="en-AU" b="0" i="0" u="none" strike="noStrike" dirty="0">
                    <a:solidFill>
                      <a:schemeClr val="tx1"/>
                    </a:solidFill>
                    <a:effectLst/>
                  </a:rPr>
                  <a:t>Start at vertex A.</a:t>
                </a:r>
              </a:p>
              <a:p>
                <a:pPr marL="0" indent="0" algn="l">
                  <a:buNone/>
                </a:pPr>
                <a:r>
                  <a:rPr lang="en-AU" dirty="0"/>
                  <a:t>2. </a:t>
                </a:r>
                <a:r>
                  <a:rPr lang="en-AU" b="0" i="0" u="none" strike="noStrike" dirty="0">
                    <a:solidFill>
                      <a:schemeClr val="tx1"/>
                    </a:solidFill>
                    <a:effectLst/>
                  </a:rPr>
                  <a:t>Mark vertex A as visited and enqueue it into a queue.</a:t>
                </a:r>
              </a:p>
              <a:p>
                <a:pPr marL="0" indent="0" algn="l">
                  <a:buNone/>
                </a:pPr>
                <a:r>
                  <a:rPr lang="en-AU" dirty="0"/>
                  <a:t>3. </a:t>
                </a:r>
                <a:r>
                  <a:rPr lang="en-AU" b="0" i="0" u="none" strike="noStrike" dirty="0">
                    <a:solidFill>
                      <a:schemeClr val="tx1"/>
                    </a:solidFill>
                    <a:effectLst/>
                  </a:rPr>
                  <a:t>Dequeue the first vertex in the queue (A) and visit its unvisited adjacent vertices in alphabetical order: B, D, and E. Mark them as visited and enqueue them into the queue.</a:t>
                </a:r>
              </a:p>
              <a:p>
                <a:pPr marL="0" indent="0" algn="l">
                  <a:buNone/>
                </a:pPr>
                <a:r>
                  <a:rPr lang="en-AU" dirty="0"/>
                  <a:t>4. </a:t>
                </a:r>
                <a:r>
                  <a:rPr lang="en-AU" b="0" i="0" u="none" strike="noStrike" dirty="0">
                    <a:solidFill>
                      <a:schemeClr val="tx1"/>
                    </a:solidFill>
                    <a:effectLst/>
                  </a:rPr>
                  <a:t>Dequeue the next vertex in the queue (B) and visit its unvisited adjacent vertices in alphabetical order: F. Mark vertex F as visited and enqueue it into the queue.</a:t>
                </a:r>
              </a:p>
              <a:p>
                <a:pPr marL="0" indent="0">
                  <a:buNone/>
                </a:pPr>
                <a:r>
                  <a:rPr lang="en-AU" dirty="0"/>
                  <a:t>5. </a:t>
                </a:r>
                <a:r>
                  <a:rPr lang="en-AU" b="0" i="0" u="none" strike="noStrike" dirty="0">
                    <a:solidFill>
                      <a:schemeClr val="tx1"/>
                    </a:solidFill>
                    <a:effectLst/>
                  </a:rPr>
                  <a:t>Dequeue the next vertex in the queue (D) and visit its unvisited adjacent vertices. Both A and B have already been visited, so there are no new vertices to enqueue.</a:t>
                </a:r>
              </a:p>
              <a:p>
                <a:pPr marL="0" indent="0" algn="l">
                  <a:buNone/>
                </a:pPr>
                <a:r>
                  <a:rPr lang="en-AU" dirty="0"/>
                  <a:t>6. </a:t>
                </a:r>
                <a:r>
                  <a:rPr lang="en-AU" b="0" i="0" u="none" strike="noStrike" dirty="0">
                    <a:solidFill>
                      <a:schemeClr val="tx1"/>
                    </a:solidFill>
                    <a:effectLst/>
                  </a:rPr>
                  <a:t>etc.</a:t>
                </a:r>
              </a:p>
            </p:txBody>
          </p:sp>
        </mc:Choice>
        <mc:Fallback xmlns="">
          <p:sp>
            <p:nvSpPr>
              <p:cNvPr id="3" name="Content Placeholder 2">
                <a:extLst>
                  <a:ext uri="{FF2B5EF4-FFF2-40B4-BE49-F238E27FC236}">
                    <a16:creationId xmlns:a16="http://schemas.microsoft.com/office/drawing/2014/main" id="{0F613851-7D5E-4973-86DF-6DE3C0A68A25}"/>
                  </a:ext>
                </a:extLst>
              </p:cNvPr>
              <p:cNvSpPr>
                <a:spLocks noGrp="1" noRot="1" noChangeAspect="1" noMove="1" noResize="1" noEditPoints="1" noAdjustHandles="1" noChangeArrowheads="1" noChangeShapeType="1" noTextEdit="1"/>
              </p:cNvSpPr>
              <p:nvPr>
                <p:ph idx="1"/>
              </p:nvPr>
            </p:nvSpPr>
            <p:spPr>
              <a:blipFill>
                <a:blip r:embed="rId4"/>
                <a:stretch>
                  <a:fillRect l="-724" t="-2695" r="-724"/>
                </a:stretch>
              </a:blipFill>
            </p:spPr>
            <p:txBody>
              <a:bodyPr/>
              <a:lstStyle/>
              <a:p>
                <a:r>
                  <a:rPr lang="en-US">
                    <a:noFill/>
                  </a:rPr>
                  <a:t> </a:t>
                </a:r>
              </a:p>
            </p:txBody>
          </p:sp>
        </mc:Fallback>
      </mc:AlternateContent>
    </p:spTree>
    <p:extLst>
      <p:ext uri="{BB962C8B-B14F-4D97-AF65-F5344CB8AC3E}">
        <p14:creationId xmlns:p14="http://schemas.microsoft.com/office/powerpoint/2010/main" val="3849104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AU" b="0" i="0" u="none" strike="noStrike" dirty="0">
                <a:solidFill>
                  <a:srgbClr val="374151"/>
                </a:solidFill>
                <a:effectLst/>
              </a:rPr>
              <a:t>The BFS traversal order is: A, B, D, E, F, G, C</a:t>
            </a:r>
            <a:endParaRPr lang="en-AU" b="0" i="0" u="none" strike="noStrike" dirty="0">
              <a:solidFill>
                <a:schemeClr val="tx1"/>
              </a:solidFill>
              <a:effectLst/>
            </a:endParaRPr>
          </a:p>
        </p:txBody>
      </p:sp>
      <p:sp>
        <p:nvSpPr>
          <p:cNvPr id="4" name="Oval 3">
            <a:extLst>
              <a:ext uri="{FF2B5EF4-FFF2-40B4-BE49-F238E27FC236}">
                <a16:creationId xmlns:a16="http://schemas.microsoft.com/office/drawing/2014/main" id="{55F91AB5-6123-07F6-51B1-559878AA38B9}"/>
              </a:ext>
            </a:extLst>
          </p:cNvPr>
          <p:cNvSpPr/>
          <p:nvPr/>
        </p:nvSpPr>
        <p:spPr>
          <a:xfrm>
            <a:off x="5316415" y="2321169"/>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A</a:t>
            </a:r>
          </a:p>
        </p:txBody>
      </p:sp>
      <p:sp>
        <p:nvSpPr>
          <p:cNvPr id="5" name="Oval 4">
            <a:extLst>
              <a:ext uri="{FF2B5EF4-FFF2-40B4-BE49-F238E27FC236}">
                <a16:creationId xmlns:a16="http://schemas.microsoft.com/office/drawing/2014/main" id="{A3F91570-ECE7-0E96-75FC-4E5E8AFB2A7C}"/>
              </a:ext>
            </a:extLst>
          </p:cNvPr>
          <p:cNvSpPr/>
          <p:nvPr/>
        </p:nvSpPr>
        <p:spPr>
          <a:xfrm>
            <a:off x="4572000" y="3212123"/>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37A46039-F46D-17D8-3A44-A402EA67990D}"/>
              </a:ext>
            </a:extLst>
          </p:cNvPr>
          <p:cNvSpPr/>
          <p:nvPr/>
        </p:nvSpPr>
        <p:spPr>
          <a:xfrm>
            <a:off x="5322277" y="3191058"/>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80435EDE-46F4-9719-B82E-775E77F91642}"/>
              </a:ext>
            </a:extLst>
          </p:cNvPr>
          <p:cNvSpPr/>
          <p:nvPr/>
        </p:nvSpPr>
        <p:spPr>
          <a:xfrm>
            <a:off x="6096000" y="3191058"/>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E</a:t>
            </a:r>
          </a:p>
        </p:txBody>
      </p:sp>
      <p:sp>
        <p:nvSpPr>
          <p:cNvPr id="8" name="Oval 7">
            <a:extLst>
              <a:ext uri="{FF2B5EF4-FFF2-40B4-BE49-F238E27FC236}">
                <a16:creationId xmlns:a16="http://schemas.microsoft.com/office/drawing/2014/main" id="{772C5CAF-F850-2DDF-DED6-1513FBDA60EE}"/>
              </a:ext>
            </a:extLst>
          </p:cNvPr>
          <p:cNvSpPr/>
          <p:nvPr/>
        </p:nvSpPr>
        <p:spPr>
          <a:xfrm>
            <a:off x="4572000" y="4193809"/>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F</a:t>
            </a:r>
          </a:p>
        </p:txBody>
      </p:sp>
      <p:sp>
        <p:nvSpPr>
          <p:cNvPr id="9" name="Oval 8">
            <a:extLst>
              <a:ext uri="{FF2B5EF4-FFF2-40B4-BE49-F238E27FC236}">
                <a16:creationId xmlns:a16="http://schemas.microsoft.com/office/drawing/2014/main" id="{EA7273BC-3A83-BEAC-E67C-416A029FD0AA}"/>
              </a:ext>
            </a:extLst>
          </p:cNvPr>
          <p:cNvSpPr/>
          <p:nvPr/>
        </p:nvSpPr>
        <p:spPr>
          <a:xfrm>
            <a:off x="6096000" y="4193809"/>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G</a:t>
            </a:r>
          </a:p>
        </p:txBody>
      </p:sp>
      <p:sp>
        <p:nvSpPr>
          <p:cNvPr id="10" name="Oval 9">
            <a:extLst>
              <a:ext uri="{FF2B5EF4-FFF2-40B4-BE49-F238E27FC236}">
                <a16:creationId xmlns:a16="http://schemas.microsoft.com/office/drawing/2014/main" id="{6DA84B0D-00A5-F048-FC4F-23D56F7864A0}"/>
              </a:ext>
            </a:extLst>
          </p:cNvPr>
          <p:cNvSpPr/>
          <p:nvPr/>
        </p:nvSpPr>
        <p:spPr>
          <a:xfrm>
            <a:off x="6096000" y="5190270"/>
            <a:ext cx="562708" cy="562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C</a:t>
            </a:r>
          </a:p>
        </p:txBody>
      </p:sp>
      <p:cxnSp>
        <p:nvCxnSpPr>
          <p:cNvPr id="11" name="Straight Connector 10">
            <a:extLst>
              <a:ext uri="{FF2B5EF4-FFF2-40B4-BE49-F238E27FC236}">
                <a16:creationId xmlns:a16="http://schemas.microsoft.com/office/drawing/2014/main" id="{2021A494-3B89-A013-2B2B-1C53F965F260}"/>
              </a:ext>
            </a:extLst>
          </p:cNvPr>
          <p:cNvCxnSpPr>
            <a:cxnSpLocks/>
            <a:stCxn id="4" idx="4"/>
            <a:endCxn id="5" idx="0"/>
          </p:cNvCxnSpPr>
          <p:nvPr/>
        </p:nvCxnSpPr>
        <p:spPr>
          <a:xfrm flipH="1">
            <a:off x="4853354" y="2883877"/>
            <a:ext cx="744415" cy="328246"/>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964401C3-F43F-97E4-DE53-A398EB928070}"/>
              </a:ext>
            </a:extLst>
          </p:cNvPr>
          <p:cNvCxnSpPr>
            <a:cxnSpLocks/>
            <a:stCxn id="5" idx="4"/>
            <a:endCxn id="8" idx="0"/>
          </p:cNvCxnSpPr>
          <p:nvPr/>
        </p:nvCxnSpPr>
        <p:spPr>
          <a:xfrm>
            <a:off x="4853354" y="3774831"/>
            <a:ext cx="0" cy="418978"/>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F43F115B-52D9-E613-03B8-3730DC10557B}"/>
              </a:ext>
            </a:extLst>
          </p:cNvPr>
          <p:cNvCxnSpPr>
            <a:cxnSpLocks/>
            <a:stCxn id="9" idx="4"/>
            <a:endCxn id="10" idx="0"/>
          </p:cNvCxnSpPr>
          <p:nvPr/>
        </p:nvCxnSpPr>
        <p:spPr>
          <a:xfrm>
            <a:off x="6377354" y="4756517"/>
            <a:ext cx="0" cy="433753"/>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CFD20482-38CA-618B-B799-E6F36D4520E4}"/>
              </a:ext>
            </a:extLst>
          </p:cNvPr>
          <p:cNvCxnSpPr>
            <a:cxnSpLocks/>
            <a:stCxn id="7" idx="4"/>
            <a:endCxn id="9" idx="0"/>
          </p:cNvCxnSpPr>
          <p:nvPr/>
        </p:nvCxnSpPr>
        <p:spPr>
          <a:xfrm>
            <a:off x="6377354" y="3753766"/>
            <a:ext cx="0" cy="44004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13DBD622-BE58-E236-6055-78ACE02BD677}"/>
              </a:ext>
            </a:extLst>
          </p:cNvPr>
          <p:cNvCxnSpPr>
            <a:cxnSpLocks/>
            <a:stCxn id="4" idx="4"/>
            <a:endCxn id="6" idx="0"/>
          </p:cNvCxnSpPr>
          <p:nvPr/>
        </p:nvCxnSpPr>
        <p:spPr>
          <a:xfrm>
            <a:off x="5597769" y="2883877"/>
            <a:ext cx="5862" cy="307181"/>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24FCFE6B-9837-9582-F33A-2D3238D97A94}"/>
              </a:ext>
            </a:extLst>
          </p:cNvPr>
          <p:cNvCxnSpPr>
            <a:cxnSpLocks/>
            <a:stCxn id="4" idx="4"/>
            <a:endCxn id="7" idx="0"/>
          </p:cNvCxnSpPr>
          <p:nvPr/>
        </p:nvCxnSpPr>
        <p:spPr>
          <a:xfrm>
            <a:off x="5597769" y="2883877"/>
            <a:ext cx="779585" cy="307181"/>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82781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Solve the following instances of the single-source shortest-paths problem with vertex a as the source for the graph given in problem 1(B).</a:t>
            </a:r>
          </a:p>
          <a:p>
            <a:r>
              <a:rPr lang="en-US" dirty="0"/>
              <a:t>Give a counterexample that shows that Dijkstra’s algorithm may not work for a weighted connected graph with negative weights.</a:t>
            </a:r>
          </a:p>
          <a:p>
            <a:r>
              <a:rPr lang="en-US" dirty="0"/>
              <a:t>Prove the correctness of Dijkstra’s algorithm for graphs with positive weights.</a:t>
            </a:r>
          </a:p>
        </p:txBody>
      </p:sp>
    </p:spTree>
    <p:extLst>
      <p:ext uri="{BB962C8B-B14F-4D97-AF65-F5344CB8AC3E}">
        <p14:creationId xmlns:p14="http://schemas.microsoft.com/office/powerpoint/2010/main" val="4093857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Explain how one can check a graph’s acyclicity by using breadth-first search.</a:t>
            </a:r>
          </a:p>
          <a:p>
            <a:pPr marL="0" indent="0">
              <a:buNone/>
            </a:pPr>
            <a:r>
              <a:rPr lang="en-AU" dirty="0"/>
              <a:t>M</a:t>
            </a:r>
            <a:r>
              <a:rPr lang="en-AU" b="0" i="0" u="none" strike="noStrike" dirty="0">
                <a:effectLst/>
              </a:rPr>
              <a:t>odify the BFS algorithm slightly to track the number of nodes visited, and simultaneously check for back edges. If a back edge is found during the BFS traversal, it means the graph contains a cycle. Otherwise, it's acyclic.</a:t>
            </a:r>
            <a:endParaRPr lang="en-US" b="1" dirty="0"/>
          </a:p>
        </p:txBody>
      </p:sp>
    </p:spTree>
    <p:extLst>
      <p:ext uri="{BB962C8B-B14F-4D97-AF65-F5344CB8AC3E}">
        <p14:creationId xmlns:p14="http://schemas.microsoft.com/office/powerpoint/2010/main" val="319145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For the directed graph below, give a topological ordering of the vertices.</a:t>
            </a:r>
          </a:p>
          <a:p>
            <a:endParaRPr lang="en-US" dirty="0"/>
          </a:p>
          <a:p>
            <a:endParaRPr lang="en-US" dirty="0"/>
          </a:p>
          <a:p>
            <a:endParaRPr lang="en-US" dirty="0"/>
          </a:p>
          <a:p>
            <a:endParaRPr lang="en-US" dirty="0"/>
          </a:p>
          <a:p>
            <a:r>
              <a:rPr lang="en-US" dirty="0"/>
              <a:t>State a concise sufficient and necessary condition for when two vertices in a DAG can be in either order in a topological sort. (In other words, either one of them can be first in a valid topological sort of that DAG).</a:t>
            </a:r>
          </a:p>
        </p:txBody>
      </p:sp>
      <p:sp>
        <p:nvSpPr>
          <p:cNvPr id="4" name="Oval 3">
            <a:extLst>
              <a:ext uri="{FF2B5EF4-FFF2-40B4-BE49-F238E27FC236}">
                <a16:creationId xmlns:a16="http://schemas.microsoft.com/office/drawing/2014/main" id="{6E9C784F-43C0-0166-D372-5EA4A0E034FC}"/>
              </a:ext>
            </a:extLst>
          </p:cNvPr>
          <p:cNvSpPr/>
          <p:nvPr/>
        </p:nvSpPr>
        <p:spPr>
          <a:xfrm>
            <a:off x="2532184" y="251460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sp>
        <p:nvSpPr>
          <p:cNvPr id="5" name="Oval 4">
            <a:extLst>
              <a:ext uri="{FF2B5EF4-FFF2-40B4-BE49-F238E27FC236}">
                <a16:creationId xmlns:a16="http://schemas.microsoft.com/office/drawing/2014/main" id="{5C815689-4253-0066-8079-5970112E724B}"/>
              </a:ext>
            </a:extLst>
          </p:cNvPr>
          <p:cNvSpPr/>
          <p:nvPr/>
        </p:nvSpPr>
        <p:spPr>
          <a:xfrm>
            <a:off x="4038600" y="251460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ED6379B3-81C6-E4AE-86B2-3B659FD4E02B}"/>
              </a:ext>
            </a:extLst>
          </p:cNvPr>
          <p:cNvSpPr/>
          <p:nvPr/>
        </p:nvSpPr>
        <p:spPr>
          <a:xfrm>
            <a:off x="2532184" y="357847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8F217C77-28AA-8587-0829-0F54489D1CFD}"/>
              </a:ext>
            </a:extLst>
          </p:cNvPr>
          <p:cNvSpPr/>
          <p:nvPr/>
        </p:nvSpPr>
        <p:spPr>
          <a:xfrm>
            <a:off x="4038600" y="357847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a:t>
            </a:r>
          </a:p>
        </p:txBody>
      </p:sp>
      <p:sp>
        <p:nvSpPr>
          <p:cNvPr id="9" name="Oval 8">
            <a:extLst>
              <a:ext uri="{FF2B5EF4-FFF2-40B4-BE49-F238E27FC236}">
                <a16:creationId xmlns:a16="http://schemas.microsoft.com/office/drawing/2014/main" id="{FBFF7298-2F98-2F0F-8FC9-309E02B32939}"/>
              </a:ext>
            </a:extLst>
          </p:cNvPr>
          <p:cNvSpPr/>
          <p:nvPr/>
        </p:nvSpPr>
        <p:spPr>
          <a:xfrm>
            <a:off x="5545015" y="251460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0" name="Oval 9">
            <a:extLst>
              <a:ext uri="{FF2B5EF4-FFF2-40B4-BE49-F238E27FC236}">
                <a16:creationId xmlns:a16="http://schemas.microsoft.com/office/drawing/2014/main" id="{2B3D8D49-1C91-33BB-4958-0E0011585AEE}"/>
              </a:ext>
            </a:extLst>
          </p:cNvPr>
          <p:cNvSpPr/>
          <p:nvPr/>
        </p:nvSpPr>
        <p:spPr>
          <a:xfrm>
            <a:off x="5545015" y="357847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F</a:t>
            </a:r>
          </a:p>
        </p:txBody>
      </p:sp>
      <p:sp>
        <p:nvSpPr>
          <p:cNvPr id="11" name="Oval 10">
            <a:extLst>
              <a:ext uri="{FF2B5EF4-FFF2-40B4-BE49-F238E27FC236}">
                <a16:creationId xmlns:a16="http://schemas.microsoft.com/office/drawing/2014/main" id="{5EE35C00-0724-14EB-0074-FBFC72F6E08E}"/>
              </a:ext>
            </a:extLst>
          </p:cNvPr>
          <p:cNvSpPr/>
          <p:nvPr/>
        </p:nvSpPr>
        <p:spPr>
          <a:xfrm>
            <a:off x="7051430" y="3570104"/>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G</a:t>
            </a:r>
          </a:p>
        </p:txBody>
      </p:sp>
      <p:cxnSp>
        <p:nvCxnSpPr>
          <p:cNvPr id="13" name="Straight Arrow Connector 12">
            <a:extLst>
              <a:ext uri="{FF2B5EF4-FFF2-40B4-BE49-F238E27FC236}">
                <a16:creationId xmlns:a16="http://schemas.microsoft.com/office/drawing/2014/main" id="{092B8F3C-35C5-6323-3C52-D729E5E2280A}"/>
              </a:ext>
            </a:extLst>
          </p:cNvPr>
          <p:cNvCxnSpPr>
            <a:cxnSpLocks/>
            <a:stCxn id="4" idx="6"/>
            <a:endCxn id="5" idx="2"/>
          </p:cNvCxnSpPr>
          <p:nvPr/>
        </p:nvCxnSpPr>
        <p:spPr>
          <a:xfrm>
            <a:off x="3042138" y="2769577"/>
            <a:ext cx="99646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FB9F00D-1524-9E5A-39CC-E6F798DD36D0}"/>
              </a:ext>
            </a:extLst>
          </p:cNvPr>
          <p:cNvCxnSpPr>
            <a:cxnSpLocks/>
            <a:stCxn id="4" idx="4"/>
            <a:endCxn id="6" idx="0"/>
          </p:cNvCxnSpPr>
          <p:nvPr/>
        </p:nvCxnSpPr>
        <p:spPr>
          <a:xfrm>
            <a:off x="2787161" y="3024554"/>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906AD31-CC6D-B973-B0E2-789E2EF6DD22}"/>
              </a:ext>
            </a:extLst>
          </p:cNvPr>
          <p:cNvCxnSpPr>
            <a:cxnSpLocks/>
            <a:endCxn id="6" idx="6"/>
          </p:cNvCxnSpPr>
          <p:nvPr/>
        </p:nvCxnSpPr>
        <p:spPr>
          <a:xfrm flipH="1">
            <a:off x="3042138" y="3833447"/>
            <a:ext cx="99646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CA7A38D-95A0-9227-8FC9-0CDBA70391A7}"/>
              </a:ext>
            </a:extLst>
          </p:cNvPr>
          <p:cNvCxnSpPr>
            <a:cxnSpLocks/>
            <a:stCxn id="7" idx="0"/>
            <a:endCxn id="5" idx="4"/>
          </p:cNvCxnSpPr>
          <p:nvPr/>
        </p:nvCxnSpPr>
        <p:spPr>
          <a:xfrm flipV="1">
            <a:off x="4293577" y="3024554"/>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E36F625-EA6C-78CC-DC9C-88DA80FAC1B1}"/>
              </a:ext>
            </a:extLst>
          </p:cNvPr>
          <p:cNvCxnSpPr>
            <a:cxnSpLocks/>
            <a:stCxn id="7" idx="6"/>
            <a:endCxn id="10" idx="2"/>
          </p:cNvCxnSpPr>
          <p:nvPr/>
        </p:nvCxnSpPr>
        <p:spPr>
          <a:xfrm>
            <a:off x="4548554" y="3833447"/>
            <a:ext cx="99646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1C3016F-653C-06E9-8800-FB9626EA6723}"/>
              </a:ext>
            </a:extLst>
          </p:cNvPr>
          <p:cNvCxnSpPr>
            <a:cxnSpLocks/>
            <a:stCxn id="10" idx="0"/>
            <a:endCxn id="9" idx="4"/>
          </p:cNvCxnSpPr>
          <p:nvPr/>
        </p:nvCxnSpPr>
        <p:spPr>
          <a:xfrm flipV="1">
            <a:off x="5799992" y="3024554"/>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E5CE69E-40EC-A8D9-200C-9999FB6C0C30}"/>
              </a:ext>
            </a:extLst>
          </p:cNvPr>
          <p:cNvCxnSpPr>
            <a:cxnSpLocks/>
            <a:stCxn id="10" idx="6"/>
            <a:endCxn id="11" idx="2"/>
          </p:cNvCxnSpPr>
          <p:nvPr/>
        </p:nvCxnSpPr>
        <p:spPr>
          <a:xfrm flipV="1">
            <a:off x="6054969" y="3825081"/>
            <a:ext cx="996461" cy="836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951AD6B-132A-6835-452D-02E97ED5FCE6}"/>
              </a:ext>
            </a:extLst>
          </p:cNvPr>
          <p:cNvCxnSpPr>
            <a:cxnSpLocks/>
            <a:stCxn id="9" idx="5"/>
            <a:endCxn id="11" idx="1"/>
          </p:cNvCxnSpPr>
          <p:nvPr/>
        </p:nvCxnSpPr>
        <p:spPr>
          <a:xfrm>
            <a:off x="5980288" y="2949873"/>
            <a:ext cx="1145823" cy="6949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A05DB442-E321-382D-C0B8-DCA888102F9E}"/>
              </a:ext>
            </a:extLst>
          </p:cNvPr>
          <p:cNvCxnSpPr>
            <a:stCxn id="4" idx="0"/>
            <a:endCxn id="9" idx="0"/>
          </p:cNvCxnSpPr>
          <p:nvPr/>
        </p:nvCxnSpPr>
        <p:spPr>
          <a:xfrm rot="5400000" flipH="1" flipV="1">
            <a:off x="4293576" y="1008185"/>
            <a:ext cx="12700" cy="3012831"/>
          </a:xfrm>
          <a:prstGeom prst="curvedConnector3">
            <a:avLst>
              <a:gd name="adj1" fmla="val 3184614"/>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131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For the directed graph below, give a topological ordering of the vertices. </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dirty="0"/>
              <a:t>To find a topological ordering of the vertices, you can use a modified depth-first search (DFS) called Topological Sort</a:t>
            </a:r>
          </a:p>
        </p:txBody>
      </p:sp>
      <p:sp>
        <p:nvSpPr>
          <p:cNvPr id="4" name="Oval 3">
            <a:extLst>
              <a:ext uri="{FF2B5EF4-FFF2-40B4-BE49-F238E27FC236}">
                <a16:creationId xmlns:a16="http://schemas.microsoft.com/office/drawing/2014/main" id="{6E9C784F-43C0-0166-D372-5EA4A0E034FC}"/>
              </a:ext>
            </a:extLst>
          </p:cNvPr>
          <p:cNvSpPr/>
          <p:nvPr/>
        </p:nvSpPr>
        <p:spPr>
          <a:xfrm>
            <a:off x="2532184" y="251460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sp>
        <p:nvSpPr>
          <p:cNvPr id="5" name="Oval 4">
            <a:extLst>
              <a:ext uri="{FF2B5EF4-FFF2-40B4-BE49-F238E27FC236}">
                <a16:creationId xmlns:a16="http://schemas.microsoft.com/office/drawing/2014/main" id="{5C815689-4253-0066-8079-5970112E724B}"/>
              </a:ext>
            </a:extLst>
          </p:cNvPr>
          <p:cNvSpPr/>
          <p:nvPr/>
        </p:nvSpPr>
        <p:spPr>
          <a:xfrm>
            <a:off x="4038600" y="251460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ED6379B3-81C6-E4AE-86B2-3B659FD4E02B}"/>
              </a:ext>
            </a:extLst>
          </p:cNvPr>
          <p:cNvSpPr/>
          <p:nvPr/>
        </p:nvSpPr>
        <p:spPr>
          <a:xfrm>
            <a:off x="2532184" y="357847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8F217C77-28AA-8587-0829-0F54489D1CFD}"/>
              </a:ext>
            </a:extLst>
          </p:cNvPr>
          <p:cNvSpPr/>
          <p:nvPr/>
        </p:nvSpPr>
        <p:spPr>
          <a:xfrm>
            <a:off x="4038600" y="357847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a:t>
            </a:r>
          </a:p>
        </p:txBody>
      </p:sp>
      <p:sp>
        <p:nvSpPr>
          <p:cNvPr id="9" name="Oval 8">
            <a:extLst>
              <a:ext uri="{FF2B5EF4-FFF2-40B4-BE49-F238E27FC236}">
                <a16:creationId xmlns:a16="http://schemas.microsoft.com/office/drawing/2014/main" id="{FBFF7298-2F98-2F0F-8FC9-309E02B32939}"/>
              </a:ext>
            </a:extLst>
          </p:cNvPr>
          <p:cNvSpPr/>
          <p:nvPr/>
        </p:nvSpPr>
        <p:spPr>
          <a:xfrm>
            <a:off x="5545015" y="251460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0" name="Oval 9">
            <a:extLst>
              <a:ext uri="{FF2B5EF4-FFF2-40B4-BE49-F238E27FC236}">
                <a16:creationId xmlns:a16="http://schemas.microsoft.com/office/drawing/2014/main" id="{2B3D8D49-1C91-33BB-4958-0E0011585AEE}"/>
              </a:ext>
            </a:extLst>
          </p:cNvPr>
          <p:cNvSpPr/>
          <p:nvPr/>
        </p:nvSpPr>
        <p:spPr>
          <a:xfrm>
            <a:off x="5545015" y="3578470"/>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F</a:t>
            </a:r>
          </a:p>
        </p:txBody>
      </p:sp>
      <p:sp>
        <p:nvSpPr>
          <p:cNvPr id="11" name="Oval 10">
            <a:extLst>
              <a:ext uri="{FF2B5EF4-FFF2-40B4-BE49-F238E27FC236}">
                <a16:creationId xmlns:a16="http://schemas.microsoft.com/office/drawing/2014/main" id="{5EE35C00-0724-14EB-0074-FBFC72F6E08E}"/>
              </a:ext>
            </a:extLst>
          </p:cNvPr>
          <p:cNvSpPr/>
          <p:nvPr/>
        </p:nvSpPr>
        <p:spPr>
          <a:xfrm>
            <a:off x="7051430" y="3570104"/>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G</a:t>
            </a:r>
          </a:p>
        </p:txBody>
      </p:sp>
      <p:cxnSp>
        <p:nvCxnSpPr>
          <p:cNvPr id="13" name="Straight Arrow Connector 12">
            <a:extLst>
              <a:ext uri="{FF2B5EF4-FFF2-40B4-BE49-F238E27FC236}">
                <a16:creationId xmlns:a16="http://schemas.microsoft.com/office/drawing/2014/main" id="{092B8F3C-35C5-6323-3C52-D729E5E2280A}"/>
              </a:ext>
            </a:extLst>
          </p:cNvPr>
          <p:cNvCxnSpPr>
            <a:cxnSpLocks/>
            <a:stCxn id="4" idx="6"/>
            <a:endCxn id="5" idx="2"/>
          </p:cNvCxnSpPr>
          <p:nvPr/>
        </p:nvCxnSpPr>
        <p:spPr>
          <a:xfrm>
            <a:off x="3042138" y="2769577"/>
            <a:ext cx="99646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FB9F00D-1524-9E5A-39CC-E6F798DD36D0}"/>
              </a:ext>
            </a:extLst>
          </p:cNvPr>
          <p:cNvCxnSpPr>
            <a:cxnSpLocks/>
            <a:stCxn id="4" idx="4"/>
            <a:endCxn id="6" idx="0"/>
          </p:cNvCxnSpPr>
          <p:nvPr/>
        </p:nvCxnSpPr>
        <p:spPr>
          <a:xfrm>
            <a:off x="2787161" y="3024554"/>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906AD31-CC6D-B973-B0E2-789E2EF6DD22}"/>
              </a:ext>
            </a:extLst>
          </p:cNvPr>
          <p:cNvCxnSpPr>
            <a:cxnSpLocks/>
            <a:endCxn id="6" idx="6"/>
          </p:cNvCxnSpPr>
          <p:nvPr/>
        </p:nvCxnSpPr>
        <p:spPr>
          <a:xfrm flipH="1">
            <a:off x="3042138" y="3833447"/>
            <a:ext cx="99646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CA7A38D-95A0-9227-8FC9-0CDBA70391A7}"/>
              </a:ext>
            </a:extLst>
          </p:cNvPr>
          <p:cNvCxnSpPr>
            <a:cxnSpLocks/>
            <a:stCxn id="7" idx="0"/>
            <a:endCxn id="5" idx="4"/>
          </p:cNvCxnSpPr>
          <p:nvPr/>
        </p:nvCxnSpPr>
        <p:spPr>
          <a:xfrm flipV="1">
            <a:off x="4293577" y="3024554"/>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E36F625-EA6C-78CC-DC9C-88DA80FAC1B1}"/>
              </a:ext>
            </a:extLst>
          </p:cNvPr>
          <p:cNvCxnSpPr>
            <a:cxnSpLocks/>
            <a:stCxn id="7" idx="6"/>
            <a:endCxn id="10" idx="2"/>
          </p:cNvCxnSpPr>
          <p:nvPr/>
        </p:nvCxnSpPr>
        <p:spPr>
          <a:xfrm>
            <a:off x="4548554" y="3833447"/>
            <a:ext cx="99646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1C3016F-653C-06E9-8800-FB9626EA6723}"/>
              </a:ext>
            </a:extLst>
          </p:cNvPr>
          <p:cNvCxnSpPr>
            <a:cxnSpLocks/>
            <a:stCxn id="10" idx="0"/>
            <a:endCxn id="9" idx="4"/>
          </p:cNvCxnSpPr>
          <p:nvPr/>
        </p:nvCxnSpPr>
        <p:spPr>
          <a:xfrm flipV="1">
            <a:off x="5799992" y="3024554"/>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E5CE69E-40EC-A8D9-200C-9999FB6C0C30}"/>
              </a:ext>
            </a:extLst>
          </p:cNvPr>
          <p:cNvCxnSpPr>
            <a:cxnSpLocks/>
            <a:stCxn id="10" idx="6"/>
            <a:endCxn id="11" idx="2"/>
          </p:cNvCxnSpPr>
          <p:nvPr/>
        </p:nvCxnSpPr>
        <p:spPr>
          <a:xfrm flipV="1">
            <a:off x="6054969" y="3825081"/>
            <a:ext cx="996461" cy="836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951AD6B-132A-6835-452D-02E97ED5FCE6}"/>
              </a:ext>
            </a:extLst>
          </p:cNvPr>
          <p:cNvCxnSpPr>
            <a:cxnSpLocks/>
            <a:stCxn id="9" idx="5"/>
            <a:endCxn id="11" idx="1"/>
          </p:cNvCxnSpPr>
          <p:nvPr/>
        </p:nvCxnSpPr>
        <p:spPr>
          <a:xfrm>
            <a:off x="5980288" y="2949873"/>
            <a:ext cx="1145823" cy="6949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A05DB442-E321-382D-C0B8-DCA888102F9E}"/>
              </a:ext>
            </a:extLst>
          </p:cNvPr>
          <p:cNvCxnSpPr>
            <a:stCxn id="4" idx="0"/>
            <a:endCxn id="9" idx="0"/>
          </p:cNvCxnSpPr>
          <p:nvPr/>
        </p:nvCxnSpPr>
        <p:spPr>
          <a:xfrm rot="5400000" flipH="1" flipV="1">
            <a:off x="4293576" y="1008185"/>
            <a:ext cx="12700" cy="3012831"/>
          </a:xfrm>
          <a:prstGeom prst="curvedConnector3">
            <a:avLst>
              <a:gd name="adj1" fmla="val 3184614"/>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853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552216"/>
            <a:ext cx="5816058" cy="2813538"/>
          </a:xfrm>
        </p:spPr>
        <p:txBody>
          <a:bodyPr>
            <a:normAutofit/>
          </a:bodyPr>
          <a:lstStyle/>
          <a:p>
            <a:pPr marL="0" indent="0" algn="l">
              <a:buNone/>
            </a:pPr>
            <a:r>
              <a:rPr lang="en-AU" sz="2400" dirty="0"/>
              <a:t>1. </a:t>
            </a:r>
            <a:r>
              <a:rPr lang="en-AU" sz="2400" b="0" i="0" u="none" strike="noStrike" dirty="0">
                <a:effectLst/>
              </a:rPr>
              <a:t>Perform a DFS from vertex A, and mark A as visited.</a:t>
            </a:r>
          </a:p>
          <a:p>
            <a:pPr marL="0" indent="0" algn="l">
              <a:buNone/>
            </a:pPr>
            <a:r>
              <a:rPr lang="en-AU" sz="2400" b="0" i="0" u="none" strike="noStrike" dirty="0">
                <a:effectLst/>
              </a:rPr>
              <a:t>2. Visit B, C, and D in alphabetical order, marking them as visited.</a:t>
            </a:r>
          </a:p>
          <a:p>
            <a:pPr marL="0" indent="0" algn="l">
              <a:buNone/>
            </a:pPr>
            <a:r>
              <a:rPr lang="en-AU" sz="2400" dirty="0"/>
              <a:t>3. </a:t>
            </a:r>
            <a:r>
              <a:rPr lang="en-AU" sz="2400" b="0" i="0" u="none" strike="noStrike" dirty="0">
                <a:effectLst/>
              </a:rPr>
              <a:t>Visit G from C, marking it as visited.</a:t>
            </a:r>
          </a:p>
          <a:p>
            <a:pPr marL="0" indent="0" algn="l">
              <a:buNone/>
            </a:pPr>
            <a:r>
              <a:rPr lang="en-AU" sz="2400" dirty="0"/>
              <a:t>4. </a:t>
            </a:r>
            <a:r>
              <a:rPr lang="en-AU" sz="2400" b="0" i="0" u="none" strike="noStrike" dirty="0">
                <a:effectLst/>
              </a:rPr>
              <a:t>Backtrack to A, as all vertices reachable from A have been visited.</a:t>
            </a:r>
          </a:p>
        </p:txBody>
      </p:sp>
      <p:sp>
        <p:nvSpPr>
          <p:cNvPr id="4" name="Oval 3">
            <a:extLst>
              <a:ext uri="{FF2B5EF4-FFF2-40B4-BE49-F238E27FC236}">
                <a16:creationId xmlns:a16="http://schemas.microsoft.com/office/drawing/2014/main" id="{6E9C784F-43C0-0166-D372-5EA4A0E034FC}"/>
              </a:ext>
            </a:extLst>
          </p:cNvPr>
          <p:cNvSpPr/>
          <p:nvPr/>
        </p:nvSpPr>
        <p:spPr>
          <a:xfrm>
            <a:off x="6834554" y="323556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sp>
        <p:nvSpPr>
          <p:cNvPr id="5" name="Oval 4">
            <a:extLst>
              <a:ext uri="{FF2B5EF4-FFF2-40B4-BE49-F238E27FC236}">
                <a16:creationId xmlns:a16="http://schemas.microsoft.com/office/drawing/2014/main" id="{5C815689-4253-0066-8079-5970112E724B}"/>
              </a:ext>
            </a:extLst>
          </p:cNvPr>
          <p:cNvSpPr/>
          <p:nvPr/>
        </p:nvSpPr>
        <p:spPr>
          <a:xfrm>
            <a:off x="8340970" y="323556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ED6379B3-81C6-E4AE-86B2-3B659FD4E02B}"/>
              </a:ext>
            </a:extLst>
          </p:cNvPr>
          <p:cNvSpPr/>
          <p:nvPr/>
        </p:nvSpPr>
        <p:spPr>
          <a:xfrm>
            <a:off x="6834554" y="429943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8F217C77-28AA-8587-0829-0F54489D1CFD}"/>
              </a:ext>
            </a:extLst>
          </p:cNvPr>
          <p:cNvSpPr/>
          <p:nvPr/>
        </p:nvSpPr>
        <p:spPr>
          <a:xfrm>
            <a:off x="8340970" y="429943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a:t>
            </a:r>
          </a:p>
        </p:txBody>
      </p:sp>
      <p:sp>
        <p:nvSpPr>
          <p:cNvPr id="9" name="Oval 8">
            <a:extLst>
              <a:ext uri="{FF2B5EF4-FFF2-40B4-BE49-F238E27FC236}">
                <a16:creationId xmlns:a16="http://schemas.microsoft.com/office/drawing/2014/main" id="{FBFF7298-2F98-2F0F-8FC9-309E02B32939}"/>
              </a:ext>
            </a:extLst>
          </p:cNvPr>
          <p:cNvSpPr/>
          <p:nvPr/>
        </p:nvSpPr>
        <p:spPr>
          <a:xfrm>
            <a:off x="9847385" y="323556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0" name="Oval 9">
            <a:extLst>
              <a:ext uri="{FF2B5EF4-FFF2-40B4-BE49-F238E27FC236}">
                <a16:creationId xmlns:a16="http://schemas.microsoft.com/office/drawing/2014/main" id="{2B3D8D49-1C91-33BB-4958-0E0011585AEE}"/>
              </a:ext>
            </a:extLst>
          </p:cNvPr>
          <p:cNvSpPr/>
          <p:nvPr/>
        </p:nvSpPr>
        <p:spPr>
          <a:xfrm>
            <a:off x="9847385" y="429943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F</a:t>
            </a:r>
          </a:p>
        </p:txBody>
      </p:sp>
      <p:sp>
        <p:nvSpPr>
          <p:cNvPr id="11" name="Oval 10">
            <a:extLst>
              <a:ext uri="{FF2B5EF4-FFF2-40B4-BE49-F238E27FC236}">
                <a16:creationId xmlns:a16="http://schemas.microsoft.com/office/drawing/2014/main" id="{5EE35C00-0724-14EB-0074-FBFC72F6E08E}"/>
              </a:ext>
            </a:extLst>
          </p:cNvPr>
          <p:cNvSpPr/>
          <p:nvPr/>
        </p:nvSpPr>
        <p:spPr>
          <a:xfrm>
            <a:off x="11353800" y="4291073"/>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G</a:t>
            </a:r>
          </a:p>
        </p:txBody>
      </p:sp>
      <p:cxnSp>
        <p:nvCxnSpPr>
          <p:cNvPr id="13" name="Straight Arrow Connector 12">
            <a:extLst>
              <a:ext uri="{FF2B5EF4-FFF2-40B4-BE49-F238E27FC236}">
                <a16:creationId xmlns:a16="http://schemas.microsoft.com/office/drawing/2014/main" id="{092B8F3C-35C5-6323-3C52-D729E5E2280A}"/>
              </a:ext>
            </a:extLst>
          </p:cNvPr>
          <p:cNvCxnSpPr>
            <a:cxnSpLocks/>
            <a:stCxn id="4" idx="6"/>
            <a:endCxn id="5" idx="2"/>
          </p:cNvCxnSpPr>
          <p:nvPr/>
        </p:nvCxnSpPr>
        <p:spPr>
          <a:xfrm>
            <a:off x="7344508" y="3490546"/>
            <a:ext cx="99646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FB9F00D-1524-9E5A-39CC-E6F798DD36D0}"/>
              </a:ext>
            </a:extLst>
          </p:cNvPr>
          <p:cNvCxnSpPr>
            <a:cxnSpLocks/>
            <a:stCxn id="4" idx="4"/>
            <a:endCxn id="6" idx="0"/>
          </p:cNvCxnSpPr>
          <p:nvPr/>
        </p:nvCxnSpPr>
        <p:spPr>
          <a:xfrm>
            <a:off x="7089531" y="3745523"/>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906AD31-CC6D-B973-B0E2-789E2EF6DD22}"/>
              </a:ext>
            </a:extLst>
          </p:cNvPr>
          <p:cNvCxnSpPr>
            <a:cxnSpLocks/>
            <a:endCxn id="6" idx="6"/>
          </p:cNvCxnSpPr>
          <p:nvPr/>
        </p:nvCxnSpPr>
        <p:spPr>
          <a:xfrm flipH="1">
            <a:off x="7344508" y="4554416"/>
            <a:ext cx="99646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CA7A38D-95A0-9227-8FC9-0CDBA70391A7}"/>
              </a:ext>
            </a:extLst>
          </p:cNvPr>
          <p:cNvCxnSpPr>
            <a:cxnSpLocks/>
            <a:stCxn id="7" idx="0"/>
            <a:endCxn id="5" idx="4"/>
          </p:cNvCxnSpPr>
          <p:nvPr/>
        </p:nvCxnSpPr>
        <p:spPr>
          <a:xfrm flipV="1">
            <a:off x="8595947" y="3745523"/>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E36F625-EA6C-78CC-DC9C-88DA80FAC1B1}"/>
              </a:ext>
            </a:extLst>
          </p:cNvPr>
          <p:cNvCxnSpPr>
            <a:cxnSpLocks/>
            <a:stCxn id="7" idx="6"/>
            <a:endCxn id="10" idx="2"/>
          </p:cNvCxnSpPr>
          <p:nvPr/>
        </p:nvCxnSpPr>
        <p:spPr>
          <a:xfrm>
            <a:off x="8850924" y="4554416"/>
            <a:ext cx="99646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1C3016F-653C-06E9-8800-FB9626EA6723}"/>
              </a:ext>
            </a:extLst>
          </p:cNvPr>
          <p:cNvCxnSpPr>
            <a:cxnSpLocks/>
            <a:stCxn id="10" idx="0"/>
            <a:endCxn id="9" idx="4"/>
          </p:cNvCxnSpPr>
          <p:nvPr/>
        </p:nvCxnSpPr>
        <p:spPr>
          <a:xfrm flipV="1">
            <a:off x="10102362" y="3745523"/>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E5CE69E-40EC-A8D9-200C-9999FB6C0C30}"/>
              </a:ext>
            </a:extLst>
          </p:cNvPr>
          <p:cNvCxnSpPr>
            <a:cxnSpLocks/>
            <a:stCxn id="10" idx="6"/>
            <a:endCxn id="11" idx="2"/>
          </p:cNvCxnSpPr>
          <p:nvPr/>
        </p:nvCxnSpPr>
        <p:spPr>
          <a:xfrm flipV="1">
            <a:off x="10357339" y="4546050"/>
            <a:ext cx="996461" cy="836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951AD6B-132A-6835-452D-02E97ED5FCE6}"/>
              </a:ext>
            </a:extLst>
          </p:cNvPr>
          <p:cNvCxnSpPr>
            <a:cxnSpLocks/>
            <a:stCxn id="9" idx="5"/>
            <a:endCxn id="11" idx="1"/>
          </p:cNvCxnSpPr>
          <p:nvPr/>
        </p:nvCxnSpPr>
        <p:spPr>
          <a:xfrm>
            <a:off x="10282658" y="3670842"/>
            <a:ext cx="1145823" cy="6949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A05DB442-E321-382D-C0B8-DCA888102F9E}"/>
              </a:ext>
            </a:extLst>
          </p:cNvPr>
          <p:cNvCxnSpPr>
            <a:stCxn id="4" idx="0"/>
            <a:endCxn id="9" idx="0"/>
          </p:cNvCxnSpPr>
          <p:nvPr/>
        </p:nvCxnSpPr>
        <p:spPr>
          <a:xfrm rot="5400000" flipH="1" flipV="1">
            <a:off x="8595946" y="1729154"/>
            <a:ext cx="12700" cy="3012831"/>
          </a:xfrm>
          <a:prstGeom prst="curvedConnector3">
            <a:avLst>
              <a:gd name="adj1" fmla="val 3184614"/>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735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a:xfrm>
            <a:off x="838200" y="1552215"/>
            <a:ext cx="5816058" cy="4634636"/>
          </a:xfrm>
        </p:spPr>
        <p:txBody>
          <a:bodyPr>
            <a:normAutofit/>
          </a:bodyPr>
          <a:lstStyle/>
          <a:p>
            <a:pPr marL="0" indent="0" algn="l">
              <a:buNone/>
            </a:pPr>
            <a:r>
              <a:rPr lang="en-AU" sz="2400" b="0" i="0" u="none" strike="noStrike" dirty="0">
                <a:effectLst/>
              </a:rPr>
              <a:t>5. Perform a DFS from vertex E (which is not visited yet), and mark E as visited.</a:t>
            </a:r>
          </a:p>
          <a:p>
            <a:pPr marL="0" indent="0" algn="l">
              <a:buNone/>
            </a:pPr>
            <a:r>
              <a:rPr lang="en-AU" sz="2400" b="0" i="0" u="none" strike="noStrike" dirty="0">
                <a:effectLst/>
              </a:rPr>
              <a:t>6. Visit B, D, and F in alphabetical order, marking them as visited.</a:t>
            </a:r>
          </a:p>
          <a:p>
            <a:pPr marL="0" indent="0" algn="l">
              <a:buNone/>
            </a:pPr>
            <a:r>
              <a:rPr lang="en-AU" sz="2400" b="0" i="0" u="none" strike="noStrike" dirty="0">
                <a:effectLst/>
              </a:rPr>
              <a:t>7. Visit C and G from F, both of which have already been visited.</a:t>
            </a:r>
          </a:p>
          <a:p>
            <a:pPr marL="0" indent="0" algn="l">
              <a:buNone/>
            </a:pPr>
            <a:r>
              <a:rPr lang="en-AU" sz="2400" b="0" i="0" u="none" strike="noStrike" dirty="0">
                <a:effectLst/>
              </a:rPr>
              <a:t>8. Backtrack to E, as all vertices reachable from E have been visited.</a:t>
            </a:r>
          </a:p>
          <a:p>
            <a:pPr marL="0" indent="0" algn="l">
              <a:buNone/>
            </a:pPr>
            <a:r>
              <a:rPr lang="en-AU" sz="2400" dirty="0"/>
              <a:t>R</a:t>
            </a:r>
            <a:r>
              <a:rPr lang="en-AU" sz="2400" b="0" i="0" u="none" strike="noStrike" dirty="0">
                <a:effectLst/>
              </a:rPr>
              <a:t>everse the order in which we completed visiting all vertices, we get a valid topological ordering:  A, E, F, C, G, D, B</a:t>
            </a:r>
          </a:p>
        </p:txBody>
      </p:sp>
      <p:sp>
        <p:nvSpPr>
          <p:cNvPr id="4" name="Oval 3">
            <a:extLst>
              <a:ext uri="{FF2B5EF4-FFF2-40B4-BE49-F238E27FC236}">
                <a16:creationId xmlns:a16="http://schemas.microsoft.com/office/drawing/2014/main" id="{6E9C784F-43C0-0166-D372-5EA4A0E034FC}"/>
              </a:ext>
            </a:extLst>
          </p:cNvPr>
          <p:cNvSpPr/>
          <p:nvPr/>
        </p:nvSpPr>
        <p:spPr>
          <a:xfrm>
            <a:off x="6834554" y="323556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A</a:t>
            </a:r>
          </a:p>
        </p:txBody>
      </p:sp>
      <p:sp>
        <p:nvSpPr>
          <p:cNvPr id="5" name="Oval 4">
            <a:extLst>
              <a:ext uri="{FF2B5EF4-FFF2-40B4-BE49-F238E27FC236}">
                <a16:creationId xmlns:a16="http://schemas.microsoft.com/office/drawing/2014/main" id="{5C815689-4253-0066-8079-5970112E724B}"/>
              </a:ext>
            </a:extLst>
          </p:cNvPr>
          <p:cNvSpPr/>
          <p:nvPr/>
        </p:nvSpPr>
        <p:spPr>
          <a:xfrm>
            <a:off x="8340970" y="323556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B</a:t>
            </a:r>
          </a:p>
        </p:txBody>
      </p:sp>
      <p:sp>
        <p:nvSpPr>
          <p:cNvPr id="6" name="Oval 5">
            <a:extLst>
              <a:ext uri="{FF2B5EF4-FFF2-40B4-BE49-F238E27FC236}">
                <a16:creationId xmlns:a16="http://schemas.microsoft.com/office/drawing/2014/main" id="{ED6379B3-81C6-E4AE-86B2-3B659FD4E02B}"/>
              </a:ext>
            </a:extLst>
          </p:cNvPr>
          <p:cNvSpPr/>
          <p:nvPr/>
        </p:nvSpPr>
        <p:spPr>
          <a:xfrm>
            <a:off x="6834554" y="429943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D</a:t>
            </a:r>
          </a:p>
        </p:txBody>
      </p:sp>
      <p:sp>
        <p:nvSpPr>
          <p:cNvPr id="7" name="Oval 6">
            <a:extLst>
              <a:ext uri="{FF2B5EF4-FFF2-40B4-BE49-F238E27FC236}">
                <a16:creationId xmlns:a16="http://schemas.microsoft.com/office/drawing/2014/main" id="{8F217C77-28AA-8587-0829-0F54489D1CFD}"/>
              </a:ext>
            </a:extLst>
          </p:cNvPr>
          <p:cNvSpPr/>
          <p:nvPr/>
        </p:nvSpPr>
        <p:spPr>
          <a:xfrm>
            <a:off x="8340970" y="429943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a:t>
            </a:r>
          </a:p>
        </p:txBody>
      </p:sp>
      <p:sp>
        <p:nvSpPr>
          <p:cNvPr id="9" name="Oval 8">
            <a:extLst>
              <a:ext uri="{FF2B5EF4-FFF2-40B4-BE49-F238E27FC236}">
                <a16:creationId xmlns:a16="http://schemas.microsoft.com/office/drawing/2014/main" id="{FBFF7298-2F98-2F0F-8FC9-309E02B32939}"/>
              </a:ext>
            </a:extLst>
          </p:cNvPr>
          <p:cNvSpPr/>
          <p:nvPr/>
        </p:nvSpPr>
        <p:spPr>
          <a:xfrm>
            <a:off x="9847385" y="323556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t>
            </a:r>
          </a:p>
        </p:txBody>
      </p:sp>
      <p:sp>
        <p:nvSpPr>
          <p:cNvPr id="10" name="Oval 9">
            <a:extLst>
              <a:ext uri="{FF2B5EF4-FFF2-40B4-BE49-F238E27FC236}">
                <a16:creationId xmlns:a16="http://schemas.microsoft.com/office/drawing/2014/main" id="{2B3D8D49-1C91-33BB-4958-0E0011585AEE}"/>
              </a:ext>
            </a:extLst>
          </p:cNvPr>
          <p:cNvSpPr/>
          <p:nvPr/>
        </p:nvSpPr>
        <p:spPr>
          <a:xfrm>
            <a:off x="9847385" y="4299439"/>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F</a:t>
            </a:r>
          </a:p>
        </p:txBody>
      </p:sp>
      <p:sp>
        <p:nvSpPr>
          <p:cNvPr id="11" name="Oval 10">
            <a:extLst>
              <a:ext uri="{FF2B5EF4-FFF2-40B4-BE49-F238E27FC236}">
                <a16:creationId xmlns:a16="http://schemas.microsoft.com/office/drawing/2014/main" id="{5EE35C00-0724-14EB-0074-FBFC72F6E08E}"/>
              </a:ext>
            </a:extLst>
          </p:cNvPr>
          <p:cNvSpPr/>
          <p:nvPr/>
        </p:nvSpPr>
        <p:spPr>
          <a:xfrm>
            <a:off x="11353800" y="4291073"/>
            <a:ext cx="509954" cy="509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G</a:t>
            </a:r>
          </a:p>
        </p:txBody>
      </p:sp>
      <p:cxnSp>
        <p:nvCxnSpPr>
          <p:cNvPr id="13" name="Straight Arrow Connector 12">
            <a:extLst>
              <a:ext uri="{FF2B5EF4-FFF2-40B4-BE49-F238E27FC236}">
                <a16:creationId xmlns:a16="http://schemas.microsoft.com/office/drawing/2014/main" id="{092B8F3C-35C5-6323-3C52-D729E5E2280A}"/>
              </a:ext>
            </a:extLst>
          </p:cNvPr>
          <p:cNvCxnSpPr>
            <a:cxnSpLocks/>
            <a:stCxn id="4" idx="6"/>
            <a:endCxn id="5" idx="2"/>
          </p:cNvCxnSpPr>
          <p:nvPr/>
        </p:nvCxnSpPr>
        <p:spPr>
          <a:xfrm>
            <a:off x="7344508" y="3490546"/>
            <a:ext cx="99646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FB9F00D-1524-9E5A-39CC-E6F798DD36D0}"/>
              </a:ext>
            </a:extLst>
          </p:cNvPr>
          <p:cNvCxnSpPr>
            <a:cxnSpLocks/>
            <a:stCxn id="4" idx="4"/>
            <a:endCxn id="6" idx="0"/>
          </p:cNvCxnSpPr>
          <p:nvPr/>
        </p:nvCxnSpPr>
        <p:spPr>
          <a:xfrm>
            <a:off x="7089531" y="3745523"/>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906AD31-CC6D-B973-B0E2-789E2EF6DD22}"/>
              </a:ext>
            </a:extLst>
          </p:cNvPr>
          <p:cNvCxnSpPr>
            <a:cxnSpLocks/>
            <a:endCxn id="6" idx="6"/>
          </p:cNvCxnSpPr>
          <p:nvPr/>
        </p:nvCxnSpPr>
        <p:spPr>
          <a:xfrm flipH="1">
            <a:off x="7344508" y="4554416"/>
            <a:ext cx="99646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CA7A38D-95A0-9227-8FC9-0CDBA70391A7}"/>
              </a:ext>
            </a:extLst>
          </p:cNvPr>
          <p:cNvCxnSpPr>
            <a:cxnSpLocks/>
            <a:stCxn id="7" idx="0"/>
            <a:endCxn id="5" idx="4"/>
          </p:cNvCxnSpPr>
          <p:nvPr/>
        </p:nvCxnSpPr>
        <p:spPr>
          <a:xfrm flipV="1">
            <a:off x="8595947" y="3745523"/>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E36F625-EA6C-78CC-DC9C-88DA80FAC1B1}"/>
              </a:ext>
            </a:extLst>
          </p:cNvPr>
          <p:cNvCxnSpPr>
            <a:cxnSpLocks/>
            <a:stCxn id="7" idx="6"/>
            <a:endCxn id="10" idx="2"/>
          </p:cNvCxnSpPr>
          <p:nvPr/>
        </p:nvCxnSpPr>
        <p:spPr>
          <a:xfrm>
            <a:off x="8850924" y="4554416"/>
            <a:ext cx="99646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1C3016F-653C-06E9-8800-FB9626EA6723}"/>
              </a:ext>
            </a:extLst>
          </p:cNvPr>
          <p:cNvCxnSpPr>
            <a:cxnSpLocks/>
            <a:stCxn id="10" idx="0"/>
            <a:endCxn id="9" idx="4"/>
          </p:cNvCxnSpPr>
          <p:nvPr/>
        </p:nvCxnSpPr>
        <p:spPr>
          <a:xfrm flipV="1">
            <a:off x="10102362" y="3745523"/>
            <a:ext cx="0" cy="5539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E5CE69E-40EC-A8D9-200C-9999FB6C0C30}"/>
              </a:ext>
            </a:extLst>
          </p:cNvPr>
          <p:cNvCxnSpPr>
            <a:cxnSpLocks/>
            <a:stCxn id="10" idx="6"/>
            <a:endCxn id="11" idx="2"/>
          </p:cNvCxnSpPr>
          <p:nvPr/>
        </p:nvCxnSpPr>
        <p:spPr>
          <a:xfrm flipV="1">
            <a:off x="10357339" y="4546050"/>
            <a:ext cx="996461" cy="836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951AD6B-132A-6835-452D-02E97ED5FCE6}"/>
              </a:ext>
            </a:extLst>
          </p:cNvPr>
          <p:cNvCxnSpPr>
            <a:cxnSpLocks/>
            <a:stCxn id="9" idx="5"/>
            <a:endCxn id="11" idx="1"/>
          </p:cNvCxnSpPr>
          <p:nvPr/>
        </p:nvCxnSpPr>
        <p:spPr>
          <a:xfrm>
            <a:off x="10282658" y="3670842"/>
            <a:ext cx="1145823" cy="6949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A05DB442-E321-382D-C0B8-DCA888102F9E}"/>
              </a:ext>
            </a:extLst>
          </p:cNvPr>
          <p:cNvCxnSpPr>
            <a:stCxn id="4" idx="0"/>
            <a:endCxn id="9" idx="0"/>
          </p:cNvCxnSpPr>
          <p:nvPr/>
        </p:nvCxnSpPr>
        <p:spPr>
          <a:xfrm rot="5400000" flipH="1" flipV="1">
            <a:off x="8595946" y="1729154"/>
            <a:ext cx="12700" cy="3012831"/>
          </a:xfrm>
          <a:prstGeom prst="curvedConnector3">
            <a:avLst>
              <a:gd name="adj1" fmla="val 3184614"/>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459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a:t>Solution 4</a:t>
            </a:r>
            <a:endParaRPr lang="en-US" dirty="0"/>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State a concise sufficient and necessary condition for when two vertices in a DAG can be in either order in a topological sort. (In other words, either one of them can be first in a valid topological sort of that DAG).</a:t>
            </a:r>
          </a:p>
          <a:p>
            <a:pPr marL="0" indent="0" algn="l">
              <a:buNone/>
            </a:pPr>
            <a:r>
              <a:rPr lang="en-AU" b="0" i="0" u="none" strike="noStrike" dirty="0">
                <a:effectLst/>
              </a:rPr>
              <a:t>Two vertices u and v in a DAG can be in either order in a topological sort if and only if </a:t>
            </a:r>
            <a:r>
              <a:rPr lang="en-AU" b="1" i="0" u="none" strike="noStrike" dirty="0">
                <a:effectLst/>
              </a:rPr>
              <a:t>there is no directed path between them</a:t>
            </a:r>
            <a:r>
              <a:rPr lang="en-AU" b="0" i="0" u="none" strike="noStrike" dirty="0">
                <a:effectLst/>
              </a:rPr>
              <a:t>, meaning that u does not reach v and v does not reach u</a:t>
            </a:r>
          </a:p>
          <a:p>
            <a:pPr algn="l">
              <a:buFont typeface="Symbol" pitchFamily="2" charset="2"/>
              <a:buChar char="Þ"/>
            </a:pPr>
            <a:r>
              <a:rPr lang="en-AU" b="0" i="0" u="none" strike="noStrike" dirty="0">
                <a:effectLst/>
              </a:rPr>
              <a:t> making it possible to order them in any way without violating the topological sort condition.</a:t>
            </a:r>
          </a:p>
          <a:p>
            <a:pPr algn="l">
              <a:buFont typeface="Symbol" pitchFamily="2" charset="2"/>
              <a:buChar char="Þ"/>
            </a:pPr>
            <a:endParaRPr lang="en-AU" b="0" i="0" u="none" strike="noStrike" dirty="0">
              <a:effectLst/>
            </a:endParaRPr>
          </a:p>
          <a:p>
            <a:endParaRPr lang="en-US" b="1" dirty="0"/>
          </a:p>
        </p:txBody>
      </p:sp>
    </p:spTree>
    <p:extLst>
      <p:ext uri="{BB962C8B-B14F-4D97-AF65-F5344CB8AC3E}">
        <p14:creationId xmlns:p14="http://schemas.microsoft.com/office/powerpoint/2010/main" val="162071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Give a counterexample that shows that Dijkstra’s algorithm may not work for a weighted connected graph with negative weights.</a:t>
            </a:r>
          </a:p>
        </p:txBody>
      </p:sp>
      <p:sp>
        <p:nvSpPr>
          <p:cNvPr id="4" name="Oval 3">
            <a:extLst>
              <a:ext uri="{FF2B5EF4-FFF2-40B4-BE49-F238E27FC236}">
                <a16:creationId xmlns:a16="http://schemas.microsoft.com/office/drawing/2014/main" id="{EED86D37-B21F-CEB3-6917-7A7F2EA16C6E}"/>
              </a:ext>
            </a:extLst>
          </p:cNvPr>
          <p:cNvSpPr/>
          <p:nvPr/>
        </p:nvSpPr>
        <p:spPr>
          <a:xfrm>
            <a:off x="1793626" y="2831123"/>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A</a:t>
            </a:r>
            <a:endParaRPr lang="en-US" dirty="0">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5E05B7EE-C524-12F3-47FD-0EA4766855C1}"/>
              </a:ext>
            </a:extLst>
          </p:cNvPr>
          <p:cNvSpPr/>
          <p:nvPr/>
        </p:nvSpPr>
        <p:spPr>
          <a:xfrm>
            <a:off x="363412" y="3746375"/>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B</a:t>
            </a:r>
            <a:endParaRPr lang="en-US" dirty="0">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59FFA643-822E-316F-2F23-29E8DD69579C}"/>
              </a:ext>
            </a:extLst>
          </p:cNvPr>
          <p:cNvSpPr/>
          <p:nvPr/>
        </p:nvSpPr>
        <p:spPr>
          <a:xfrm>
            <a:off x="3487612" y="3746375"/>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D</a:t>
            </a:r>
            <a:endParaRPr lang="en-US" dirty="0">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EED225E1-08CD-9823-0394-8BFD00D4D58C}"/>
              </a:ext>
            </a:extLst>
          </p:cNvPr>
          <p:cNvSpPr/>
          <p:nvPr/>
        </p:nvSpPr>
        <p:spPr>
          <a:xfrm>
            <a:off x="1793627" y="4734169"/>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E</a:t>
            </a:r>
            <a:endParaRPr lang="en-US" dirty="0">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014782B7-7667-B54B-4FCD-A8248B441A85}"/>
              </a:ext>
            </a:extLst>
          </p:cNvPr>
          <p:cNvSpPr/>
          <p:nvPr/>
        </p:nvSpPr>
        <p:spPr>
          <a:xfrm>
            <a:off x="363411" y="5650276"/>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C</a:t>
            </a:r>
            <a:endParaRPr lang="en-US"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9B2077E2-FC7C-A8C2-2A0D-11AAB0923481}"/>
              </a:ext>
            </a:extLst>
          </p:cNvPr>
          <p:cNvCxnSpPr>
            <a:cxnSpLocks/>
            <a:stCxn id="4" idx="3"/>
            <a:endCxn id="5" idx="7"/>
          </p:cNvCxnSpPr>
          <p:nvPr/>
        </p:nvCxnSpPr>
        <p:spPr>
          <a:xfrm flipH="1">
            <a:off x="828704" y="3296415"/>
            <a:ext cx="1044753" cy="5297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AAD9D00-75D9-19C4-5F67-F4ECD75FA849}"/>
              </a:ext>
            </a:extLst>
          </p:cNvPr>
          <p:cNvCxnSpPr>
            <a:cxnSpLocks/>
            <a:stCxn id="5" idx="4"/>
            <a:endCxn id="8" idx="0"/>
          </p:cNvCxnSpPr>
          <p:nvPr/>
        </p:nvCxnSpPr>
        <p:spPr>
          <a:xfrm flipH="1">
            <a:off x="635973" y="4291498"/>
            <a:ext cx="1" cy="135877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7D011C-FC38-E9EA-3A96-84B9F976ED85}"/>
              </a:ext>
            </a:extLst>
          </p:cNvPr>
          <p:cNvCxnSpPr>
            <a:cxnSpLocks/>
            <a:stCxn id="5" idx="5"/>
            <a:endCxn id="7" idx="1"/>
          </p:cNvCxnSpPr>
          <p:nvPr/>
        </p:nvCxnSpPr>
        <p:spPr>
          <a:xfrm>
            <a:off x="828704" y="4211667"/>
            <a:ext cx="1044754" cy="60233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8977CD-1D67-EB63-F455-92520F7EA4B8}"/>
              </a:ext>
            </a:extLst>
          </p:cNvPr>
          <p:cNvCxnSpPr>
            <a:cxnSpLocks/>
            <a:stCxn id="6" idx="3"/>
            <a:endCxn id="7" idx="7"/>
          </p:cNvCxnSpPr>
          <p:nvPr/>
        </p:nvCxnSpPr>
        <p:spPr>
          <a:xfrm flipH="1">
            <a:off x="2258919" y="4211667"/>
            <a:ext cx="1308524" cy="60233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E62039-E627-4410-A5FC-E1E1AD4BD9F6}"/>
              </a:ext>
            </a:extLst>
          </p:cNvPr>
          <p:cNvCxnSpPr>
            <a:cxnSpLocks/>
            <a:stCxn id="4" idx="5"/>
            <a:endCxn id="6" idx="1"/>
          </p:cNvCxnSpPr>
          <p:nvPr/>
        </p:nvCxnSpPr>
        <p:spPr>
          <a:xfrm>
            <a:off x="2258918" y="3296415"/>
            <a:ext cx="1308525" cy="5297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ECC79AB-4B09-F4FC-9FFF-485EAC5AFD24}"/>
              </a:ext>
            </a:extLst>
          </p:cNvPr>
          <p:cNvSpPr txBox="1"/>
          <p:nvPr/>
        </p:nvSpPr>
        <p:spPr>
          <a:xfrm>
            <a:off x="4229798" y="2831123"/>
            <a:ext cx="7557754" cy="3785652"/>
          </a:xfrm>
          <a:prstGeom prst="rect">
            <a:avLst/>
          </a:prstGeom>
          <a:noFill/>
        </p:spPr>
        <p:txBody>
          <a:bodyPr wrap="square">
            <a:spAutoFit/>
          </a:bodyPr>
          <a:lstStyle/>
          <a:p>
            <a:pPr marL="285750" indent="-285750" algn="l">
              <a:buFont typeface="Arial" panose="020B0604020202020204" pitchFamily="34" charset="0"/>
              <a:buChar char="•"/>
            </a:pPr>
            <a:r>
              <a:rPr lang="en-AU" sz="2400" dirty="0">
                <a:latin typeface="Times New Roman" panose="02020603050405020304" pitchFamily="18" charset="0"/>
                <a:cs typeface="Times New Roman" panose="02020603050405020304" pitchFamily="18" charset="0"/>
              </a:rPr>
              <a:t>S</a:t>
            </a:r>
            <a:r>
              <a:rPr lang="en-AU" sz="2400" b="0" i="0" u="none" strike="noStrike" dirty="0">
                <a:effectLst/>
                <a:latin typeface="Times New Roman" panose="02020603050405020304" pitchFamily="18" charset="0"/>
                <a:cs typeface="Times New Roman" panose="02020603050405020304" pitchFamily="18" charset="0"/>
              </a:rPr>
              <a:t>elects the unvisited node with the lowest distance, which is node A with a distance of 0.</a:t>
            </a:r>
          </a:p>
          <a:p>
            <a:pPr marL="285750" indent="-285750" algn="l">
              <a:buFont typeface="Arial" panose="020B0604020202020204" pitchFamily="34" charset="0"/>
              <a:buChar char="•"/>
            </a:pPr>
            <a:r>
              <a:rPr lang="en-AU" sz="2400" b="0" i="0" u="none" strike="noStrike" dirty="0">
                <a:effectLst/>
                <a:latin typeface="Times New Roman" panose="02020603050405020304" pitchFamily="18" charset="0"/>
                <a:cs typeface="Times New Roman" panose="02020603050405020304" pitchFamily="18" charset="0"/>
              </a:rPr>
              <a:t>Node A has two neighbours, B and D. The distance to B is updated to 1(0+1) and the distance to D is updated to 10(0+10).</a:t>
            </a:r>
          </a:p>
          <a:p>
            <a:pPr marL="285750" indent="-285750" algn="l">
              <a:buFont typeface="Arial" panose="020B0604020202020204" pitchFamily="34" charset="0"/>
              <a:buChar char="•"/>
            </a:pPr>
            <a:r>
              <a:rPr lang="en-AU" sz="2400" dirty="0">
                <a:latin typeface="Times New Roman" panose="02020603050405020304" pitchFamily="18" charset="0"/>
                <a:cs typeface="Times New Roman" panose="02020603050405020304" pitchFamily="18" charset="0"/>
              </a:rPr>
              <a:t>B: </a:t>
            </a:r>
            <a:r>
              <a:rPr lang="en-AU" sz="2400" b="0" i="0" u="none" strike="noStrike" dirty="0">
                <a:effectLst/>
                <a:latin typeface="Times New Roman" panose="02020603050405020304" pitchFamily="18" charset="0"/>
                <a:cs typeface="Times New Roman" panose="02020603050405020304" pitchFamily="18" charset="0"/>
              </a:rPr>
              <a:t>next unvisited node with the lowest distance. The distance to C is updated to 3(1+2) and the distance to E is updated to 0(1-1).</a:t>
            </a:r>
          </a:p>
          <a:p>
            <a:pPr marL="285750" indent="-285750" algn="l">
              <a:buFont typeface="Arial" panose="020B0604020202020204" pitchFamily="34" charset="0"/>
              <a:buChar char="•"/>
            </a:pPr>
            <a:r>
              <a:rPr lang="en-AU" sz="2400" b="0" i="0" u="none" strike="noStrike" dirty="0">
                <a:effectLst/>
                <a:latin typeface="Times New Roman" panose="02020603050405020304" pitchFamily="18" charset="0"/>
                <a:cs typeface="Times New Roman" panose="02020603050405020304" pitchFamily="18" charset="0"/>
              </a:rPr>
              <a:t>E, C, D: next unvisited node with the lowest distance. No neighbouring nodes need updating.</a:t>
            </a:r>
          </a:p>
        </p:txBody>
      </p:sp>
      <p:sp>
        <p:nvSpPr>
          <p:cNvPr id="31" name="TextBox 30">
            <a:extLst>
              <a:ext uri="{FF2B5EF4-FFF2-40B4-BE49-F238E27FC236}">
                <a16:creationId xmlns:a16="http://schemas.microsoft.com/office/drawing/2014/main" id="{D38C64B7-2070-5730-2714-755F9C39CB06}"/>
              </a:ext>
            </a:extLst>
          </p:cNvPr>
          <p:cNvSpPr txBox="1"/>
          <p:nvPr/>
        </p:nvSpPr>
        <p:spPr>
          <a:xfrm>
            <a:off x="842425" y="3101885"/>
            <a:ext cx="543739"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(1)</a:t>
            </a:r>
          </a:p>
        </p:txBody>
      </p:sp>
      <p:sp>
        <p:nvSpPr>
          <p:cNvPr id="32" name="TextBox 31">
            <a:extLst>
              <a:ext uri="{FF2B5EF4-FFF2-40B4-BE49-F238E27FC236}">
                <a16:creationId xmlns:a16="http://schemas.microsoft.com/office/drawing/2014/main" id="{B7A1FAD2-3EF6-CCF1-2D43-64E0C66A6063}"/>
              </a:ext>
            </a:extLst>
          </p:cNvPr>
          <p:cNvSpPr txBox="1"/>
          <p:nvPr/>
        </p:nvSpPr>
        <p:spPr>
          <a:xfrm>
            <a:off x="1235139" y="4024682"/>
            <a:ext cx="646331"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(-1)</a:t>
            </a:r>
          </a:p>
        </p:txBody>
      </p:sp>
      <p:sp>
        <p:nvSpPr>
          <p:cNvPr id="33" name="TextBox 32">
            <a:extLst>
              <a:ext uri="{FF2B5EF4-FFF2-40B4-BE49-F238E27FC236}">
                <a16:creationId xmlns:a16="http://schemas.microsoft.com/office/drawing/2014/main" id="{785783B5-80AB-585B-1A87-0225E7328C8D}"/>
              </a:ext>
            </a:extLst>
          </p:cNvPr>
          <p:cNvSpPr txBox="1"/>
          <p:nvPr/>
        </p:nvSpPr>
        <p:spPr>
          <a:xfrm>
            <a:off x="2715988" y="3047146"/>
            <a:ext cx="697627"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(10)</a:t>
            </a:r>
          </a:p>
        </p:txBody>
      </p:sp>
      <p:sp>
        <p:nvSpPr>
          <p:cNvPr id="34" name="TextBox 33">
            <a:extLst>
              <a:ext uri="{FF2B5EF4-FFF2-40B4-BE49-F238E27FC236}">
                <a16:creationId xmlns:a16="http://schemas.microsoft.com/office/drawing/2014/main" id="{BA5DE9E3-3711-A3FB-C28C-65143AD5D812}"/>
              </a:ext>
            </a:extLst>
          </p:cNvPr>
          <p:cNvSpPr txBox="1"/>
          <p:nvPr/>
        </p:nvSpPr>
        <p:spPr>
          <a:xfrm>
            <a:off x="2529410" y="3980834"/>
            <a:ext cx="543740"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(0)</a:t>
            </a:r>
          </a:p>
        </p:txBody>
      </p:sp>
      <p:sp>
        <p:nvSpPr>
          <p:cNvPr id="35" name="TextBox 34">
            <a:extLst>
              <a:ext uri="{FF2B5EF4-FFF2-40B4-BE49-F238E27FC236}">
                <a16:creationId xmlns:a16="http://schemas.microsoft.com/office/drawing/2014/main" id="{82D0EF4E-5DB7-6F19-41C4-3AFFE6BFF530}"/>
              </a:ext>
            </a:extLst>
          </p:cNvPr>
          <p:cNvSpPr txBox="1"/>
          <p:nvPr/>
        </p:nvSpPr>
        <p:spPr>
          <a:xfrm>
            <a:off x="691399" y="4903950"/>
            <a:ext cx="543740"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730504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Give a counterexample that shows that Dijkstra’s algorithm may not work for a weighted connected graph with negative weights.</a:t>
            </a:r>
          </a:p>
        </p:txBody>
      </p:sp>
      <p:sp>
        <p:nvSpPr>
          <p:cNvPr id="4" name="Oval 3">
            <a:extLst>
              <a:ext uri="{FF2B5EF4-FFF2-40B4-BE49-F238E27FC236}">
                <a16:creationId xmlns:a16="http://schemas.microsoft.com/office/drawing/2014/main" id="{EED86D37-B21F-CEB3-6917-7A7F2EA16C6E}"/>
              </a:ext>
            </a:extLst>
          </p:cNvPr>
          <p:cNvSpPr/>
          <p:nvPr/>
        </p:nvSpPr>
        <p:spPr>
          <a:xfrm>
            <a:off x="2426672" y="2831123"/>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A</a:t>
            </a:r>
            <a:endParaRPr lang="en-US" dirty="0">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5E05B7EE-C524-12F3-47FD-0EA4766855C1}"/>
              </a:ext>
            </a:extLst>
          </p:cNvPr>
          <p:cNvSpPr/>
          <p:nvPr/>
        </p:nvSpPr>
        <p:spPr>
          <a:xfrm>
            <a:off x="996458" y="3746375"/>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B</a:t>
            </a:r>
            <a:endParaRPr lang="en-US" dirty="0">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59FFA643-822E-316F-2F23-29E8DD69579C}"/>
              </a:ext>
            </a:extLst>
          </p:cNvPr>
          <p:cNvSpPr/>
          <p:nvPr/>
        </p:nvSpPr>
        <p:spPr>
          <a:xfrm>
            <a:off x="4120658" y="3746375"/>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D</a:t>
            </a:r>
            <a:endParaRPr lang="en-US" dirty="0">
              <a:latin typeface="Times New Roman" panose="02020603050405020304" pitchFamily="18" charset="0"/>
              <a:cs typeface="Times New Roman" panose="02020603050405020304" pitchFamily="18" charset="0"/>
            </a:endParaRPr>
          </a:p>
        </p:txBody>
      </p:sp>
      <p:sp>
        <p:nvSpPr>
          <p:cNvPr id="7" name="Oval 6">
            <a:extLst>
              <a:ext uri="{FF2B5EF4-FFF2-40B4-BE49-F238E27FC236}">
                <a16:creationId xmlns:a16="http://schemas.microsoft.com/office/drawing/2014/main" id="{EED225E1-08CD-9823-0394-8BFD00D4D58C}"/>
              </a:ext>
            </a:extLst>
          </p:cNvPr>
          <p:cNvSpPr/>
          <p:nvPr/>
        </p:nvSpPr>
        <p:spPr>
          <a:xfrm>
            <a:off x="2426673" y="4734169"/>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E</a:t>
            </a:r>
            <a:endParaRPr lang="en-US" dirty="0">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014782B7-7667-B54B-4FCD-A8248B441A85}"/>
              </a:ext>
            </a:extLst>
          </p:cNvPr>
          <p:cNvSpPr/>
          <p:nvPr/>
        </p:nvSpPr>
        <p:spPr>
          <a:xfrm>
            <a:off x="996457" y="5650276"/>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C</a:t>
            </a:r>
            <a:endParaRPr lang="en-US"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9B2077E2-FC7C-A8C2-2A0D-11AAB0923481}"/>
              </a:ext>
            </a:extLst>
          </p:cNvPr>
          <p:cNvCxnSpPr>
            <a:cxnSpLocks/>
            <a:stCxn id="4" idx="3"/>
            <a:endCxn id="5" idx="7"/>
          </p:cNvCxnSpPr>
          <p:nvPr/>
        </p:nvCxnSpPr>
        <p:spPr>
          <a:xfrm flipH="1">
            <a:off x="1461750" y="3296415"/>
            <a:ext cx="1044753" cy="5297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AAD9D00-75D9-19C4-5F67-F4ECD75FA849}"/>
              </a:ext>
            </a:extLst>
          </p:cNvPr>
          <p:cNvCxnSpPr>
            <a:cxnSpLocks/>
            <a:stCxn id="5" idx="4"/>
            <a:endCxn id="8" idx="0"/>
          </p:cNvCxnSpPr>
          <p:nvPr/>
        </p:nvCxnSpPr>
        <p:spPr>
          <a:xfrm flipH="1">
            <a:off x="1269019" y="4291498"/>
            <a:ext cx="1" cy="135877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7D011C-FC38-E9EA-3A96-84B9F976ED85}"/>
              </a:ext>
            </a:extLst>
          </p:cNvPr>
          <p:cNvCxnSpPr>
            <a:cxnSpLocks/>
            <a:stCxn id="5" idx="5"/>
            <a:endCxn id="7" idx="1"/>
          </p:cNvCxnSpPr>
          <p:nvPr/>
        </p:nvCxnSpPr>
        <p:spPr>
          <a:xfrm>
            <a:off x="1461750" y="4211667"/>
            <a:ext cx="1044754" cy="60233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8977CD-1D67-EB63-F455-92520F7EA4B8}"/>
              </a:ext>
            </a:extLst>
          </p:cNvPr>
          <p:cNvCxnSpPr>
            <a:cxnSpLocks/>
            <a:stCxn id="6" idx="3"/>
            <a:endCxn id="7" idx="7"/>
          </p:cNvCxnSpPr>
          <p:nvPr/>
        </p:nvCxnSpPr>
        <p:spPr>
          <a:xfrm flipH="1">
            <a:off x="2891965" y="4211667"/>
            <a:ext cx="1308524" cy="60233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DE62039-E627-4410-A5FC-E1E1AD4BD9F6}"/>
              </a:ext>
            </a:extLst>
          </p:cNvPr>
          <p:cNvCxnSpPr>
            <a:cxnSpLocks/>
            <a:stCxn id="4" idx="5"/>
            <a:endCxn id="6" idx="1"/>
          </p:cNvCxnSpPr>
          <p:nvPr/>
        </p:nvCxnSpPr>
        <p:spPr>
          <a:xfrm>
            <a:off x="2891964" y="3296415"/>
            <a:ext cx="1308525" cy="5297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ECC79AB-4B09-F4FC-9FFF-485EAC5AFD24}"/>
              </a:ext>
            </a:extLst>
          </p:cNvPr>
          <p:cNvSpPr txBox="1"/>
          <p:nvPr/>
        </p:nvSpPr>
        <p:spPr>
          <a:xfrm>
            <a:off x="5554715" y="3123099"/>
            <a:ext cx="5794860" cy="2677656"/>
          </a:xfrm>
          <a:prstGeom prst="rect">
            <a:avLst/>
          </a:prstGeom>
          <a:noFill/>
        </p:spPr>
        <p:txBody>
          <a:bodyPr wrap="square">
            <a:spAutoFit/>
          </a:bodyPr>
          <a:lstStyle/>
          <a:p>
            <a:pPr algn="l"/>
            <a:r>
              <a:rPr lang="en-AU" sz="2400" dirty="0">
                <a:latin typeface="Times New Roman" panose="02020603050405020304" pitchFamily="18" charset="0"/>
                <a:cs typeface="Times New Roman" panose="02020603050405020304" pitchFamily="18" charset="0"/>
              </a:rPr>
              <a:t>Dijkstra's algorithm yields the following shortest distances from node A:  </a:t>
            </a:r>
          </a:p>
          <a:p>
            <a:pPr algn="l"/>
            <a:r>
              <a:rPr lang="en-AU" sz="2400" dirty="0">
                <a:latin typeface="Times New Roman" panose="02020603050405020304" pitchFamily="18" charset="0"/>
                <a:cs typeface="Times New Roman" panose="02020603050405020304" pitchFamily="18" charset="0"/>
              </a:rPr>
              <a:t>A: 0 </a:t>
            </a:r>
          </a:p>
          <a:p>
            <a:pPr algn="l"/>
            <a:r>
              <a:rPr lang="en-AU" sz="2400" dirty="0">
                <a:latin typeface="Times New Roman" panose="02020603050405020304" pitchFamily="18" charset="0"/>
                <a:cs typeface="Times New Roman" panose="02020603050405020304" pitchFamily="18" charset="0"/>
              </a:rPr>
              <a:t>B: 1 </a:t>
            </a:r>
          </a:p>
          <a:p>
            <a:pPr algn="l"/>
            <a:r>
              <a:rPr lang="en-AU" sz="2400" dirty="0">
                <a:latin typeface="Times New Roman" panose="02020603050405020304" pitchFamily="18" charset="0"/>
                <a:cs typeface="Times New Roman" panose="02020603050405020304" pitchFamily="18" charset="0"/>
              </a:rPr>
              <a:t>C: 3 </a:t>
            </a:r>
          </a:p>
          <a:p>
            <a:pPr algn="l"/>
            <a:r>
              <a:rPr lang="en-AU" sz="2400" dirty="0">
                <a:latin typeface="Times New Roman" panose="02020603050405020304" pitchFamily="18" charset="0"/>
                <a:cs typeface="Times New Roman" panose="02020603050405020304" pitchFamily="18" charset="0"/>
              </a:rPr>
              <a:t>D: 10 </a:t>
            </a:r>
          </a:p>
          <a:p>
            <a:pPr algn="l"/>
            <a:r>
              <a:rPr lang="en-AU" sz="2400" dirty="0">
                <a:latin typeface="Times New Roman" panose="02020603050405020304" pitchFamily="18" charset="0"/>
                <a:cs typeface="Times New Roman" panose="02020603050405020304" pitchFamily="18" charset="0"/>
              </a:rPr>
              <a:t>E: 0</a:t>
            </a:r>
            <a:endParaRPr lang="en-AU" sz="2400" i="0" u="none" strike="noStrike" dirty="0">
              <a:effectLst/>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D38C64B7-2070-5730-2714-755F9C39CB06}"/>
              </a:ext>
            </a:extLst>
          </p:cNvPr>
          <p:cNvSpPr txBox="1"/>
          <p:nvPr/>
        </p:nvSpPr>
        <p:spPr>
          <a:xfrm>
            <a:off x="1475471" y="3101885"/>
            <a:ext cx="543739"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(1)</a:t>
            </a:r>
          </a:p>
        </p:txBody>
      </p:sp>
      <p:sp>
        <p:nvSpPr>
          <p:cNvPr id="32" name="TextBox 31">
            <a:extLst>
              <a:ext uri="{FF2B5EF4-FFF2-40B4-BE49-F238E27FC236}">
                <a16:creationId xmlns:a16="http://schemas.microsoft.com/office/drawing/2014/main" id="{B7A1FAD2-3EF6-CCF1-2D43-64E0C66A6063}"/>
              </a:ext>
            </a:extLst>
          </p:cNvPr>
          <p:cNvSpPr txBox="1"/>
          <p:nvPr/>
        </p:nvSpPr>
        <p:spPr>
          <a:xfrm>
            <a:off x="1868185" y="4024682"/>
            <a:ext cx="646331"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(-1)</a:t>
            </a:r>
          </a:p>
        </p:txBody>
      </p:sp>
      <p:sp>
        <p:nvSpPr>
          <p:cNvPr id="33" name="TextBox 32">
            <a:extLst>
              <a:ext uri="{FF2B5EF4-FFF2-40B4-BE49-F238E27FC236}">
                <a16:creationId xmlns:a16="http://schemas.microsoft.com/office/drawing/2014/main" id="{785783B5-80AB-585B-1A87-0225E7328C8D}"/>
              </a:ext>
            </a:extLst>
          </p:cNvPr>
          <p:cNvSpPr txBox="1"/>
          <p:nvPr/>
        </p:nvSpPr>
        <p:spPr>
          <a:xfrm>
            <a:off x="3349034" y="3047146"/>
            <a:ext cx="697627"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(10)</a:t>
            </a:r>
          </a:p>
        </p:txBody>
      </p:sp>
      <p:sp>
        <p:nvSpPr>
          <p:cNvPr id="34" name="TextBox 33">
            <a:extLst>
              <a:ext uri="{FF2B5EF4-FFF2-40B4-BE49-F238E27FC236}">
                <a16:creationId xmlns:a16="http://schemas.microsoft.com/office/drawing/2014/main" id="{BA5DE9E3-3711-A3FB-C28C-65143AD5D812}"/>
              </a:ext>
            </a:extLst>
          </p:cNvPr>
          <p:cNvSpPr txBox="1"/>
          <p:nvPr/>
        </p:nvSpPr>
        <p:spPr>
          <a:xfrm>
            <a:off x="3162456" y="3980834"/>
            <a:ext cx="543740"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(0)</a:t>
            </a:r>
          </a:p>
        </p:txBody>
      </p:sp>
      <p:sp>
        <p:nvSpPr>
          <p:cNvPr id="35" name="TextBox 34">
            <a:extLst>
              <a:ext uri="{FF2B5EF4-FFF2-40B4-BE49-F238E27FC236}">
                <a16:creationId xmlns:a16="http://schemas.microsoft.com/office/drawing/2014/main" id="{82D0EF4E-5DB7-6F19-41C4-3AFFE6BFF530}"/>
              </a:ext>
            </a:extLst>
          </p:cNvPr>
          <p:cNvSpPr txBox="1"/>
          <p:nvPr/>
        </p:nvSpPr>
        <p:spPr>
          <a:xfrm>
            <a:off x="1324445" y="4903950"/>
            <a:ext cx="543740"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1930573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Give a counterexample that shows that Dijkstra’s algorithm may not work for a weighted connected graph with negative weights.</a:t>
            </a:r>
          </a:p>
        </p:txBody>
      </p:sp>
      <p:sp>
        <p:nvSpPr>
          <p:cNvPr id="30" name="TextBox 29">
            <a:extLst>
              <a:ext uri="{FF2B5EF4-FFF2-40B4-BE49-F238E27FC236}">
                <a16:creationId xmlns:a16="http://schemas.microsoft.com/office/drawing/2014/main" id="{7ECC79AB-4B09-F4FC-9FFF-485EAC5AFD24}"/>
              </a:ext>
            </a:extLst>
          </p:cNvPr>
          <p:cNvSpPr txBox="1"/>
          <p:nvPr/>
        </p:nvSpPr>
        <p:spPr>
          <a:xfrm>
            <a:off x="5188318" y="3165815"/>
            <a:ext cx="5794860" cy="1200329"/>
          </a:xfrm>
          <a:prstGeom prst="rect">
            <a:avLst/>
          </a:prstGeom>
          <a:noFill/>
        </p:spPr>
        <p:txBody>
          <a:bodyPr wrap="square">
            <a:spAutoFit/>
          </a:bodyPr>
          <a:lstStyle/>
          <a:p>
            <a:pPr algn="l"/>
            <a:r>
              <a:rPr lang="en-AU" sz="2400" dirty="0">
                <a:latin typeface="Times New Roman" panose="02020603050405020304" pitchFamily="18" charset="0"/>
                <a:cs typeface="Times New Roman" panose="02020603050405020304" pitchFamily="18" charset="0"/>
              </a:rPr>
              <a:t>However, the correct shortest path from A to D should be A-&gt;B-&gt;E-&gt;D, with a total cost of 0 (1-1+10+0)</a:t>
            </a:r>
            <a:endParaRPr lang="en-AU" sz="2400" i="0" u="none" strike="noStrike" dirty="0">
              <a:effectLst/>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B192E756-DCDD-072A-3418-7F2B09B947AD}"/>
              </a:ext>
            </a:extLst>
          </p:cNvPr>
          <p:cNvSpPr/>
          <p:nvPr/>
        </p:nvSpPr>
        <p:spPr>
          <a:xfrm>
            <a:off x="2426672" y="2831123"/>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A</a:t>
            </a:r>
            <a:endParaRPr lang="en-US" dirty="0">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31241222-550D-F6D7-D8A2-0CCFC035D04D}"/>
              </a:ext>
            </a:extLst>
          </p:cNvPr>
          <p:cNvSpPr/>
          <p:nvPr/>
        </p:nvSpPr>
        <p:spPr>
          <a:xfrm>
            <a:off x="996458" y="3746375"/>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B</a:t>
            </a:r>
            <a:endParaRPr lang="en-US" dirty="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4AE1BFFA-7D5C-6ADF-9B9E-029908A117A6}"/>
              </a:ext>
            </a:extLst>
          </p:cNvPr>
          <p:cNvSpPr/>
          <p:nvPr/>
        </p:nvSpPr>
        <p:spPr>
          <a:xfrm>
            <a:off x="4120658" y="3746375"/>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D</a:t>
            </a:r>
            <a:endParaRPr lang="en-US" dirty="0">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C81FF70F-EA6C-8285-99BE-CCEC8D53FDCB}"/>
              </a:ext>
            </a:extLst>
          </p:cNvPr>
          <p:cNvSpPr/>
          <p:nvPr/>
        </p:nvSpPr>
        <p:spPr>
          <a:xfrm>
            <a:off x="2426673" y="4734169"/>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E</a:t>
            </a:r>
            <a:endParaRPr lang="en-US" dirty="0">
              <a:latin typeface="Times New Roman" panose="02020603050405020304" pitchFamily="18" charset="0"/>
              <a:cs typeface="Times New Roman" panose="02020603050405020304" pitchFamily="18" charset="0"/>
            </a:endParaRPr>
          </a:p>
        </p:txBody>
      </p:sp>
      <p:sp>
        <p:nvSpPr>
          <p:cNvPr id="15" name="Oval 14">
            <a:extLst>
              <a:ext uri="{FF2B5EF4-FFF2-40B4-BE49-F238E27FC236}">
                <a16:creationId xmlns:a16="http://schemas.microsoft.com/office/drawing/2014/main" id="{D326F0B8-2FE7-7FCB-40A9-0D92FB74E6E1}"/>
              </a:ext>
            </a:extLst>
          </p:cNvPr>
          <p:cNvSpPr/>
          <p:nvPr/>
        </p:nvSpPr>
        <p:spPr>
          <a:xfrm>
            <a:off x="996457" y="5650276"/>
            <a:ext cx="545123" cy="545123"/>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Times New Roman" panose="02020603050405020304" pitchFamily="18" charset="0"/>
                <a:cs typeface="Times New Roman" panose="02020603050405020304" pitchFamily="18" charset="0"/>
              </a:rPr>
              <a:t>C</a:t>
            </a:r>
            <a:endParaRPr lang="en-US" dirty="0">
              <a:latin typeface="Times New Roman" panose="02020603050405020304" pitchFamily="18"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8AAEF11A-588E-0062-209F-593FC6515A69}"/>
              </a:ext>
            </a:extLst>
          </p:cNvPr>
          <p:cNvCxnSpPr>
            <a:cxnSpLocks/>
            <a:stCxn id="9" idx="3"/>
            <a:endCxn id="11" idx="7"/>
          </p:cNvCxnSpPr>
          <p:nvPr/>
        </p:nvCxnSpPr>
        <p:spPr>
          <a:xfrm flipH="1">
            <a:off x="1461750" y="3296415"/>
            <a:ext cx="1044753" cy="5297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0234853-6ADA-2FE6-A485-C5E0A45DAED6}"/>
              </a:ext>
            </a:extLst>
          </p:cNvPr>
          <p:cNvCxnSpPr>
            <a:cxnSpLocks/>
            <a:stCxn id="11" idx="4"/>
            <a:endCxn id="15" idx="0"/>
          </p:cNvCxnSpPr>
          <p:nvPr/>
        </p:nvCxnSpPr>
        <p:spPr>
          <a:xfrm flipH="1">
            <a:off x="1269019" y="4291498"/>
            <a:ext cx="1" cy="1358778"/>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EEE52C-5829-4449-D286-5B9874F21E36}"/>
              </a:ext>
            </a:extLst>
          </p:cNvPr>
          <p:cNvCxnSpPr>
            <a:cxnSpLocks/>
            <a:stCxn id="11" idx="5"/>
            <a:endCxn id="13" idx="1"/>
          </p:cNvCxnSpPr>
          <p:nvPr/>
        </p:nvCxnSpPr>
        <p:spPr>
          <a:xfrm>
            <a:off x="1461750" y="4211667"/>
            <a:ext cx="1044754" cy="60233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AE70FD-1FF6-EB3D-37CC-BB8E6487B3DC}"/>
              </a:ext>
            </a:extLst>
          </p:cNvPr>
          <p:cNvCxnSpPr>
            <a:cxnSpLocks/>
            <a:stCxn id="12" idx="3"/>
            <a:endCxn id="13" idx="7"/>
          </p:cNvCxnSpPr>
          <p:nvPr/>
        </p:nvCxnSpPr>
        <p:spPr>
          <a:xfrm flipH="1">
            <a:off x="2891965" y="4211667"/>
            <a:ext cx="1308524" cy="602333"/>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BD3409E-EA89-32F4-3568-E44EF2ECB239}"/>
              </a:ext>
            </a:extLst>
          </p:cNvPr>
          <p:cNvCxnSpPr>
            <a:cxnSpLocks/>
            <a:stCxn id="9" idx="5"/>
            <a:endCxn id="12" idx="1"/>
          </p:cNvCxnSpPr>
          <p:nvPr/>
        </p:nvCxnSpPr>
        <p:spPr>
          <a:xfrm>
            <a:off x="2891964" y="3296415"/>
            <a:ext cx="1308525" cy="529791"/>
          </a:xfrm>
          <a:prstGeom prst="line">
            <a:avLst/>
          </a:prstGeom>
          <a:ln w="254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C6092B7-1B4C-5B2F-1B99-B4FB1CF4554F}"/>
              </a:ext>
            </a:extLst>
          </p:cNvPr>
          <p:cNvSpPr txBox="1"/>
          <p:nvPr/>
        </p:nvSpPr>
        <p:spPr>
          <a:xfrm>
            <a:off x="1475471" y="3101885"/>
            <a:ext cx="543739"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(1)</a:t>
            </a:r>
          </a:p>
        </p:txBody>
      </p:sp>
      <p:sp>
        <p:nvSpPr>
          <p:cNvPr id="24" name="TextBox 23">
            <a:extLst>
              <a:ext uri="{FF2B5EF4-FFF2-40B4-BE49-F238E27FC236}">
                <a16:creationId xmlns:a16="http://schemas.microsoft.com/office/drawing/2014/main" id="{FB54067C-7023-57C3-54C1-058DC826DB91}"/>
              </a:ext>
            </a:extLst>
          </p:cNvPr>
          <p:cNvSpPr txBox="1"/>
          <p:nvPr/>
        </p:nvSpPr>
        <p:spPr>
          <a:xfrm>
            <a:off x="1868185" y="4024682"/>
            <a:ext cx="646331"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(-1)</a:t>
            </a:r>
          </a:p>
        </p:txBody>
      </p:sp>
      <p:sp>
        <p:nvSpPr>
          <p:cNvPr id="25" name="TextBox 24">
            <a:extLst>
              <a:ext uri="{FF2B5EF4-FFF2-40B4-BE49-F238E27FC236}">
                <a16:creationId xmlns:a16="http://schemas.microsoft.com/office/drawing/2014/main" id="{B7AA519D-96F0-C521-1227-23E87E9D09A1}"/>
              </a:ext>
            </a:extLst>
          </p:cNvPr>
          <p:cNvSpPr txBox="1"/>
          <p:nvPr/>
        </p:nvSpPr>
        <p:spPr>
          <a:xfrm>
            <a:off x="3349034" y="3047146"/>
            <a:ext cx="697627"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(10)</a:t>
            </a:r>
          </a:p>
        </p:txBody>
      </p:sp>
      <p:sp>
        <p:nvSpPr>
          <p:cNvPr id="27" name="TextBox 26">
            <a:extLst>
              <a:ext uri="{FF2B5EF4-FFF2-40B4-BE49-F238E27FC236}">
                <a16:creationId xmlns:a16="http://schemas.microsoft.com/office/drawing/2014/main" id="{D9AA90FB-589E-757F-05D7-2657D0C58383}"/>
              </a:ext>
            </a:extLst>
          </p:cNvPr>
          <p:cNvSpPr txBox="1"/>
          <p:nvPr/>
        </p:nvSpPr>
        <p:spPr>
          <a:xfrm>
            <a:off x="3162456" y="3980834"/>
            <a:ext cx="543740"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(0)</a:t>
            </a:r>
          </a:p>
        </p:txBody>
      </p:sp>
      <p:sp>
        <p:nvSpPr>
          <p:cNvPr id="28" name="TextBox 27">
            <a:extLst>
              <a:ext uri="{FF2B5EF4-FFF2-40B4-BE49-F238E27FC236}">
                <a16:creationId xmlns:a16="http://schemas.microsoft.com/office/drawing/2014/main" id="{095F01A2-B145-F980-2A69-AB8CD4F90B55}"/>
              </a:ext>
            </a:extLst>
          </p:cNvPr>
          <p:cNvSpPr txBox="1"/>
          <p:nvPr/>
        </p:nvSpPr>
        <p:spPr>
          <a:xfrm>
            <a:off x="1324445" y="4903950"/>
            <a:ext cx="543740"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3120308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20000"/>
          </a:bodyPr>
          <a:lstStyle/>
          <a:p>
            <a:pPr marL="0" indent="0">
              <a:buNone/>
            </a:pPr>
            <a:r>
              <a:rPr lang="en-US" b="1" dirty="0"/>
              <a:t>Prove the correctness of Dijkstra’s algorithm for graphs with positive weights.</a:t>
            </a:r>
          </a:p>
          <a:p>
            <a:pPr marL="0" indent="0">
              <a:buNone/>
            </a:pPr>
            <a:r>
              <a:rPr lang="en-US" dirty="0"/>
              <a:t>We'll show that the algorithm maintains the invariant property that at each iteration, it correctly identifies the shortest path from the source node to the current node.</a:t>
            </a:r>
          </a:p>
          <a:p>
            <a:pPr marL="0" indent="0">
              <a:buNone/>
            </a:pPr>
            <a:r>
              <a:rPr lang="en-US" b="1" dirty="0"/>
              <a:t>Invariant Property</a:t>
            </a:r>
            <a:r>
              <a:rPr lang="en-US" dirty="0"/>
              <a:t>: At each iteration, Dijkstra's algorithm computes the correct shortest path distance from the source node s to the currently selected node v.</a:t>
            </a:r>
          </a:p>
          <a:p>
            <a:pPr marL="0" indent="0">
              <a:buNone/>
            </a:pPr>
            <a:r>
              <a:rPr lang="en-US" b="1" dirty="0"/>
              <a:t>Base Case</a:t>
            </a:r>
            <a:r>
              <a:rPr lang="en-US" dirty="0"/>
              <a:t>: The algorithm starts by selecting the source node s. The shortest distance from s to itself is 0, which is trivially true.</a:t>
            </a:r>
          </a:p>
          <a:p>
            <a:pPr marL="0" indent="0">
              <a:buNone/>
            </a:pPr>
            <a:r>
              <a:rPr lang="en-US" b="1" dirty="0"/>
              <a:t>Inductive Hypothesis</a:t>
            </a:r>
            <a:r>
              <a:rPr lang="en-US" dirty="0"/>
              <a:t>: Assume that for all nodes u, the algorithm correctly computes the shortest path distance from the source node s to node u. We will show that this property holds for the next unvisited node v with the minimum distance value.</a:t>
            </a:r>
          </a:p>
        </p:txBody>
      </p:sp>
    </p:spTree>
    <p:extLst>
      <p:ext uri="{BB962C8B-B14F-4D97-AF65-F5344CB8AC3E}">
        <p14:creationId xmlns:p14="http://schemas.microsoft.com/office/powerpoint/2010/main" val="1760105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lgn="l">
              <a:buNone/>
            </a:pPr>
            <a:r>
              <a:rPr lang="en-AU" sz="2400" b="0" i="0" u="none" strike="noStrike" dirty="0">
                <a:effectLst/>
              </a:rPr>
              <a:t>Inductive Step:</a:t>
            </a:r>
          </a:p>
          <a:p>
            <a:pPr marL="0" indent="0" algn="l">
              <a:buNone/>
            </a:pPr>
            <a:r>
              <a:rPr lang="en-AU" sz="2400" dirty="0"/>
              <a:t>1. </a:t>
            </a:r>
            <a:r>
              <a:rPr lang="en-AU" sz="2400" b="0" i="0" u="none" strike="noStrike" dirty="0">
                <a:effectLst/>
              </a:rPr>
              <a:t>When the algorithm selects the next unvisited node v with the minimum distance value, it means that all other unvisited nodes have distance values greater than or equal to the distance value of v.</a:t>
            </a:r>
          </a:p>
          <a:p>
            <a:pPr marL="0" indent="0" algn="l">
              <a:buNone/>
            </a:pPr>
            <a:r>
              <a:rPr lang="en-AU" sz="2400" dirty="0"/>
              <a:t>2. </a:t>
            </a:r>
            <a:r>
              <a:rPr lang="en-AU" sz="2400" b="0" i="0" u="none" strike="noStrike" dirty="0">
                <a:effectLst/>
              </a:rPr>
              <a:t>If there was a shorter path from the source node s to node v, that path would pass through an intermediate unvisited node w.</a:t>
            </a:r>
          </a:p>
          <a:p>
            <a:pPr marL="0" indent="0" algn="l">
              <a:buNone/>
            </a:pPr>
            <a:r>
              <a:rPr lang="en-AU" sz="2400" dirty="0"/>
              <a:t>3. </a:t>
            </a:r>
            <a:r>
              <a:rPr lang="en-AU" sz="2400" b="0" i="0" u="none" strike="noStrike" dirty="0">
                <a:effectLst/>
              </a:rPr>
              <a:t>By the inductive hypothesis, we have already found the shortest path distance from s to w.</a:t>
            </a:r>
          </a:p>
          <a:p>
            <a:pPr marL="0" indent="0" algn="l">
              <a:buNone/>
            </a:pPr>
            <a:r>
              <a:rPr lang="en-AU" sz="2400" dirty="0"/>
              <a:t>4. </a:t>
            </a:r>
            <a:r>
              <a:rPr lang="en-AU" sz="2400" b="0" i="0" u="none" strike="noStrike" dirty="0">
                <a:effectLst/>
              </a:rPr>
              <a:t>Since all edge weights are positive, the path from s to v through w would have a distance greater than the current distance value of v. This contradicts our assumption that there was a shorter path from s to v through w.</a:t>
            </a:r>
          </a:p>
          <a:p>
            <a:pPr marL="0" indent="0" algn="l">
              <a:buNone/>
            </a:pPr>
            <a:r>
              <a:rPr lang="en-AU" sz="2400" dirty="0"/>
              <a:t>5. </a:t>
            </a:r>
            <a:r>
              <a:rPr lang="en-AU" sz="2400" b="0" i="0" u="none" strike="noStrike" dirty="0">
                <a:effectLst/>
              </a:rPr>
              <a:t>Therefore, the algorithm has found the correct shortest path distance from s to v.</a:t>
            </a:r>
          </a:p>
        </p:txBody>
      </p:sp>
    </p:spTree>
    <p:extLst>
      <p:ext uri="{BB962C8B-B14F-4D97-AF65-F5344CB8AC3E}">
        <p14:creationId xmlns:p14="http://schemas.microsoft.com/office/powerpoint/2010/main" val="1065088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Explain what adjustments if any need to be made in Dijkstra’s algorithm and/or in an underlying graph to solve the following problems.</a:t>
            </a:r>
          </a:p>
          <a:p>
            <a:pPr lvl="1"/>
            <a:r>
              <a:rPr lang="en-US" dirty="0"/>
              <a:t>Solve the single-source shortest-paths problem for directed weighted graphs.</a:t>
            </a:r>
          </a:p>
          <a:p>
            <a:pPr lvl="1"/>
            <a:r>
              <a:rPr lang="en-US" dirty="0"/>
              <a:t>Find a shortest path between two given vertices of a weighted graph or digraph.</a:t>
            </a:r>
          </a:p>
          <a:p>
            <a:pPr lvl="1"/>
            <a:r>
              <a:rPr lang="en-US" dirty="0"/>
              <a:t>Find the shortest paths to a given vertex from each other vertex of a weighted graph or digraph.</a:t>
            </a:r>
          </a:p>
        </p:txBody>
      </p:sp>
    </p:spTree>
    <p:extLst>
      <p:ext uri="{BB962C8B-B14F-4D97-AF65-F5344CB8AC3E}">
        <p14:creationId xmlns:p14="http://schemas.microsoft.com/office/powerpoint/2010/main" val="668585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Solve the single-source shortest-paths problem for directed weighted graphs.</a:t>
            </a:r>
          </a:p>
          <a:p>
            <a:pPr marL="0" indent="0">
              <a:buNone/>
            </a:pPr>
            <a:r>
              <a:rPr lang="en-US" dirty="0"/>
              <a:t>Dijkstra's algorithm is already designed to solve the single-source shortest-paths problem for directed weighted graphs with non-negative edge weights.</a:t>
            </a:r>
          </a:p>
        </p:txBody>
      </p:sp>
    </p:spTree>
    <p:extLst>
      <p:ext uri="{BB962C8B-B14F-4D97-AF65-F5344CB8AC3E}">
        <p14:creationId xmlns:p14="http://schemas.microsoft.com/office/powerpoint/2010/main" val="691713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9f92db8-2851-4df9-9d12-fab52f5b1415}" enabled="1" method="Privilege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otalTime>12644</TotalTime>
  <Words>2069</Words>
  <Application>Microsoft Macintosh PowerPoint</Application>
  <PresentationFormat>Widescreen</PresentationFormat>
  <Paragraphs>296</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Cambria Math</vt:lpstr>
      <vt:lpstr>Symbol</vt:lpstr>
      <vt:lpstr>Times New Roman</vt:lpstr>
      <vt:lpstr>Office Theme</vt:lpstr>
      <vt:lpstr>Computing Algorithms – 2801ICT</vt:lpstr>
      <vt:lpstr>Problem 1</vt:lpstr>
      <vt:lpstr>Solution 1</vt:lpstr>
      <vt:lpstr>Solution 1</vt:lpstr>
      <vt:lpstr>Solution 1</vt:lpstr>
      <vt:lpstr>Solution 1</vt:lpstr>
      <vt:lpstr>Solution 1</vt:lpstr>
      <vt:lpstr>Problem 2</vt:lpstr>
      <vt:lpstr>Solution 2</vt:lpstr>
      <vt:lpstr>Solution 2</vt:lpstr>
      <vt:lpstr>Solution 2</vt:lpstr>
      <vt:lpstr>Problem 3</vt:lpstr>
      <vt:lpstr>Problem 3</vt:lpstr>
      <vt:lpstr>Solution 3</vt:lpstr>
      <vt:lpstr>Solution 3</vt:lpstr>
      <vt:lpstr>Solution 3</vt:lpstr>
      <vt:lpstr>Solution 3</vt:lpstr>
      <vt:lpstr>Solution 3</vt:lpstr>
      <vt:lpstr>Solution 3</vt:lpstr>
      <vt:lpstr>Solution 3</vt:lpstr>
      <vt:lpstr>Problem 4</vt:lpstr>
      <vt:lpstr>Solution 4</vt:lpstr>
      <vt:lpstr>Solution 4</vt:lpstr>
      <vt:lpstr>Solution 4</vt:lpstr>
      <vt:lpstr>Solution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Hieu Nguyen</dc:creator>
  <cp:lastModifiedBy>Thanh Tam Nguyen</cp:lastModifiedBy>
  <cp:revision>749</cp:revision>
  <dcterms:created xsi:type="dcterms:W3CDTF">2023-03-13T01:53:07Z</dcterms:created>
  <dcterms:modified xsi:type="dcterms:W3CDTF">2023-05-25T00:05:52Z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f92db8-2851-4df9-9d12-fab52f5b1415_Enabled">
    <vt:lpwstr>true</vt:lpwstr>
  </property>
  <property fmtid="{D5CDD505-2E9C-101B-9397-08002B2CF9AE}" pid="3" name="MSIP_Label_c9f92db8-2851-4df9-9d12-fab52f5b1415_SetDate">
    <vt:lpwstr>2023-03-13T01:55:55Z</vt:lpwstr>
  </property>
  <property fmtid="{D5CDD505-2E9C-101B-9397-08002B2CF9AE}" pid="4" name="MSIP_Label_c9f92db8-2851-4df9-9d12-fab52f5b1415_Method">
    <vt:lpwstr>Privileged</vt:lpwstr>
  </property>
  <property fmtid="{D5CDD505-2E9C-101B-9397-08002B2CF9AE}" pid="5" name="MSIP_Label_c9f92db8-2851-4df9-9d12-fab52f5b1415_Name">
    <vt:lpwstr>UNOFFICIAL</vt:lpwstr>
  </property>
  <property fmtid="{D5CDD505-2E9C-101B-9397-08002B2CF9AE}" pid="6" name="MSIP_Label_c9f92db8-2851-4df9-9d12-fab52f5b1415_SiteId">
    <vt:lpwstr>5a7cc8ab-a4dc-4f9b-bf60-66714049ad62</vt:lpwstr>
  </property>
  <property fmtid="{D5CDD505-2E9C-101B-9397-08002B2CF9AE}" pid="7" name="MSIP_Label_c9f92db8-2851-4df9-9d12-fab52f5b1415_ActionId">
    <vt:lpwstr>b2ef4c10-c132-4bf3-b49c-a184b954e0e4</vt:lpwstr>
  </property>
  <property fmtid="{D5CDD505-2E9C-101B-9397-08002B2CF9AE}" pid="8" name="MSIP_Label_c9f92db8-2851-4df9-9d12-fab52f5b1415_ContentBits">
    <vt:lpwstr>0</vt:lpwstr>
  </property>
</Properties>
</file>