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3"/>
  </p:notesMasterIdLst>
  <p:sldIdLst>
    <p:sldId id="256" r:id="rId2"/>
    <p:sldId id="285" r:id="rId3"/>
    <p:sldId id="454" r:id="rId4"/>
    <p:sldId id="453" r:id="rId5"/>
    <p:sldId id="463" r:id="rId6"/>
    <p:sldId id="464" r:id="rId7"/>
    <p:sldId id="465" r:id="rId8"/>
    <p:sldId id="466" r:id="rId9"/>
    <p:sldId id="467" r:id="rId10"/>
    <p:sldId id="478" r:id="rId11"/>
    <p:sldId id="479" r:id="rId12"/>
    <p:sldId id="480" r:id="rId13"/>
    <p:sldId id="455" r:id="rId14"/>
    <p:sldId id="468" r:id="rId15"/>
    <p:sldId id="469" r:id="rId16"/>
    <p:sldId id="470" r:id="rId17"/>
    <p:sldId id="471" r:id="rId18"/>
    <p:sldId id="472" r:id="rId19"/>
    <p:sldId id="473" r:id="rId20"/>
    <p:sldId id="474" r:id="rId21"/>
    <p:sldId id="481" r:id="rId22"/>
    <p:sldId id="475" r:id="rId23"/>
    <p:sldId id="482" r:id="rId24"/>
    <p:sldId id="456" r:id="rId25"/>
    <p:sldId id="476" r:id="rId26"/>
    <p:sldId id="483" r:id="rId27"/>
    <p:sldId id="484" r:id="rId28"/>
    <p:sldId id="477" r:id="rId29"/>
    <p:sldId id="485" r:id="rId30"/>
    <p:sldId id="457" r:id="rId31"/>
    <p:sldId id="486" r:id="rId32"/>
    <p:sldId id="487" r:id="rId33"/>
    <p:sldId id="488" r:id="rId34"/>
    <p:sldId id="459" r:id="rId35"/>
    <p:sldId id="458" r:id="rId36"/>
    <p:sldId id="489" r:id="rId37"/>
    <p:sldId id="490" r:id="rId38"/>
    <p:sldId id="491" r:id="rId39"/>
    <p:sldId id="492" r:id="rId40"/>
    <p:sldId id="493" r:id="rId41"/>
    <p:sldId id="494" r:id="rId42"/>
    <p:sldId id="495" r:id="rId43"/>
    <p:sldId id="460" r:id="rId44"/>
    <p:sldId id="461" r:id="rId45"/>
    <p:sldId id="496" r:id="rId46"/>
    <p:sldId id="497" r:id="rId47"/>
    <p:sldId id="462" r:id="rId48"/>
    <p:sldId id="498" r:id="rId49"/>
    <p:sldId id="499" r:id="rId50"/>
    <p:sldId id="500" r:id="rId51"/>
    <p:sldId id="502"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B63A5A-AE6F-1B4A-BDBE-364FF0013C2F}" v="113" dt="2023-03-13T13:00:05.3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777"/>
    <p:restoredTop sz="68467"/>
  </p:normalViewPr>
  <p:slideViewPr>
    <p:cSldViewPr snapToGrid="0">
      <p:cViewPr varScale="1">
        <p:scale>
          <a:sx n="73" d="100"/>
          <a:sy n="73" d="100"/>
        </p:scale>
        <p:origin x="200"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2D70BE-9BA5-0840-995B-BFFD4C7FE959}" type="datetimeFigureOut">
              <a:rPr lang="en-US" smtClean="0"/>
              <a:t>4/19/23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435255-6890-E941-897F-F14FE0A00664}" type="slidenum">
              <a:rPr lang="en-US" smtClean="0"/>
              <a:t>‹#›</a:t>
            </a:fld>
            <a:endParaRPr lang="en-US"/>
          </a:p>
        </p:txBody>
      </p:sp>
    </p:spTree>
    <p:extLst>
      <p:ext uri="{BB962C8B-B14F-4D97-AF65-F5344CB8AC3E}">
        <p14:creationId xmlns:p14="http://schemas.microsoft.com/office/powerpoint/2010/main" val="3367870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a:t>
            </a:fld>
            <a:endParaRPr lang="en-US"/>
          </a:p>
        </p:txBody>
      </p:sp>
    </p:spTree>
    <p:extLst>
      <p:ext uri="{BB962C8B-B14F-4D97-AF65-F5344CB8AC3E}">
        <p14:creationId xmlns:p14="http://schemas.microsoft.com/office/powerpoint/2010/main" val="26834407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10</a:t>
            </a:fld>
            <a:endParaRPr lang="en-US"/>
          </a:p>
        </p:txBody>
      </p:sp>
    </p:spTree>
    <p:extLst>
      <p:ext uri="{BB962C8B-B14F-4D97-AF65-F5344CB8AC3E}">
        <p14:creationId xmlns:p14="http://schemas.microsoft.com/office/powerpoint/2010/main" val="14536657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11</a:t>
            </a:fld>
            <a:endParaRPr lang="en-US"/>
          </a:p>
        </p:txBody>
      </p:sp>
    </p:spTree>
    <p:extLst>
      <p:ext uri="{BB962C8B-B14F-4D97-AF65-F5344CB8AC3E}">
        <p14:creationId xmlns:p14="http://schemas.microsoft.com/office/powerpoint/2010/main" val="2856805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12</a:t>
            </a:fld>
            <a:endParaRPr lang="en-US"/>
          </a:p>
        </p:txBody>
      </p:sp>
    </p:spTree>
    <p:extLst>
      <p:ext uri="{BB962C8B-B14F-4D97-AF65-F5344CB8AC3E}">
        <p14:creationId xmlns:p14="http://schemas.microsoft.com/office/powerpoint/2010/main" val="32738885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13</a:t>
            </a:fld>
            <a:endParaRPr lang="en-US"/>
          </a:p>
        </p:txBody>
      </p:sp>
    </p:spTree>
    <p:extLst>
      <p:ext uri="{BB962C8B-B14F-4D97-AF65-F5344CB8AC3E}">
        <p14:creationId xmlns:p14="http://schemas.microsoft.com/office/powerpoint/2010/main" val="3588209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14</a:t>
            </a:fld>
            <a:endParaRPr lang="en-US"/>
          </a:p>
        </p:txBody>
      </p:sp>
    </p:spTree>
    <p:extLst>
      <p:ext uri="{BB962C8B-B14F-4D97-AF65-F5344CB8AC3E}">
        <p14:creationId xmlns:p14="http://schemas.microsoft.com/office/powerpoint/2010/main" val="33345682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15</a:t>
            </a:fld>
            <a:endParaRPr lang="en-US"/>
          </a:p>
        </p:txBody>
      </p:sp>
    </p:spTree>
    <p:extLst>
      <p:ext uri="{BB962C8B-B14F-4D97-AF65-F5344CB8AC3E}">
        <p14:creationId xmlns:p14="http://schemas.microsoft.com/office/powerpoint/2010/main" val="35827019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16</a:t>
            </a:fld>
            <a:endParaRPr lang="en-US"/>
          </a:p>
        </p:txBody>
      </p:sp>
    </p:spTree>
    <p:extLst>
      <p:ext uri="{BB962C8B-B14F-4D97-AF65-F5344CB8AC3E}">
        <p14:creationId xmlns:p14="http://schemas.microsoft.com/office/powerpoint/2010/main" val="36701211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17</a:t>
            </a:fld>
            <a:endParaRPr lang="en-US"/>
          </a:p>
        </p:txBody>
      </p:sp>
    </p:spTree>
    <p:extLst>
      <p:ext uri="{BB962C8B-B14F-4D97-AF65-F5344CB8AC3E}">
        <p14:creationId xmlns:p14="http://schemas.microsoft.com/office/powerpoint/2010/main" val="32042996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18</a:t>
            </a:fld>
            <a:endParaRPr lang="en-US"/>
          </a:p>
        </p:txBody>
      </p:sp>
    </p:spTree>
    <p:extLst>
      <p:ext uri="{BB962C8B-B14F-4D97-AF65-F5344CB8AC3E}">
        <p14:creationId xmlns:p14="http://schemas.microsoft.com/office/powerpoint/2010/main" val="42372573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19</a:t>
            </a:fld>
            <a:endParaRPr lang="en-US"/>
          </a:p>
        </p:txBody>
      </p:sp>
    </p:spTree>
    <p:extLst>
      <p:ext uri="{BB962C8B-B14F-4D97-AF65-F5344CB8AC3E}">
        <p14:creationId xmlns:p14="http://schemas.microsoft.com/office/powerpoint/2010/main" val="2148563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a:t>
            </a:fld>
            <a:endParaRPr lang="en-US"/>
          </a:p>
        </p:txBody>
      </p:sp>
    </p:spTree>
    <p:extLst>
      <p:ext uri="{BB962C8B-B14F-4D97-AF65-F5344CB8AC3E}">
        <p14:creationId xmlns:p14="http://schemas.microsoft.com/office/powerpoint/2010/main" val="24633976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20</a:t>
            </a:fld>
            <a:endParaRPr lang="en-US"/>
          </a:p>
        </p:txBody>
      </p:sp>
    </p:spTree>
    <p:extLst>
      <p:ext uri="{BB962C8B-B14F-4D97-AF65-F5344CB8AC3E}">
        <p14:creationId xmlns:p14="http://schemas.microsoft.com/office/powerpoint/2010/main" val="25905375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21</a:t>
            </a:fld>
            <a:endParaRPr lang="en-US"/>
          </a:p>
        </p:txBody>
      </p:sp>
    </p:spTree>
    <p:extLst>
      <p:ext uri="{BB962C8B-B14F-4D97-AF65-F5344CB8AC3E}">
        <p14:creationId xmlns:p14="http://schemas.microsoft.com/office/powerpoint/2010/main" val="18315427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22</a:t>
            </a:fld>
            <a:endParaRPr lang="en-US"/>
          </a:p>
        </p:txBody>
      </p:sp>
    </p:spTree>
    <p:extLst>
      <p:ext uri="{BB962C8B-B14F-4D97-AF65-F5344CB8AC3E}">
        <p14:creationId xmlns:p14="http://schemas.microsoft.com/office/powerpoint/2010/main" val="13638509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23</a:t>
            </a:fld>
            <a:endParaRPr lang="en-US"/>
          </a:p>
        </p:txBody>
      </p:sp>
    </p:spTree>
    <p:extLst>
      <p:ext uri="{BB962C8B-B14F-4D97-AF65-F5344CB8AC3E}">
        <p14:creationId xmlns:p14="http://schemas.microsoft.com/office/powerpoint/2010/main" val="19217555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24</a:t>
            </a:fld>
            <a:endParaRPr lang="en-US"/>
          </a:p>
        </p:txBody>
      </p:sp>
    </p:spTree>
    <p:extLst>
      <p:ext uri="{BB962C8B-B14F-4D97-AF65-F5344CB8AC3E}">
        <p14:creationId xmlns:p14="http://schemas.microsoft.com/office/powerpoint/2010/main" val="35661637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25</a:t>
            </a:fld>
            <a:endParaRPr lang="en-US"/>
          </a:p>
        </p:txBody>
      </p:sp>
    </p:spTree>
    <p:extLst>
      <p:ext uri="{BB962C8B-B14F-4D97-AF65-F5344CB8AC3E}">
        <p14:creationId xmlns:p14="http://schemas.microsoft.com/office/powerpoint/2010/main" val="38943335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26</a:t>
            </a:fld>
            <a:endParaRPr lang="en-US"/>
          </a:p>
        </p:txBody>
      </p:sp>
    </p:spTree>
    <p:extLst>
      <p:ext uri="{BB962C8B-B14F-4D97-AF65-F5344CB8AC3E}">
        <p14:creationId xmlns:p14="http://schemas.microsoft.com/office/powerpoint/2010/main" val="35644949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27</a:t>
            </a:fld>
            <a:endParaRPr lang="en-US"/>
          </a:p>
        </p:txBody>
      </p:sp>
    </p:spTree>
    <p:extLst>
      <p:ext uri="{BB962C8B-B14F-4D97-AF65-F5344CB8AC3E}">
        <p14:creationId xmlns:p14="http://schemas.microsoft.com/office/powerpoint/2010/main" val="26777329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28</a:t>
            </a:fld>
            <a:endParaRPr lang="en-US"/>
          </a:p>
        </p:txBody>
      </p:sp>
    </p:spTree>
    <p:extLst>
      <p:ext uri="{BB962C8B-B14F-4D97-AF65-F5344CB8AC3E}">
        <p14:creationId xmlns:p14="http://schemas.microsoft.com/office/powerpoint/2010/main" val="26776927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29</a:t>
            </a:fld>
            <a:endParaRPr lang="en-US"/>
          </a:p>
        </p:txBody>
      </p:sp>
    </p:spTree>
    <p:extLst>
      <p:ext uri="{BB962C8B-B14F-4D97-AF65-F5344CB8AC3E}">
        <p14:creationId xmlns:p14="http://schemas.microsoft.com/office/powerpoint/2010/main" val="908720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a:t>
            </a:fld>
            <a:endParaRPr lang="en-US"/>
          </a:p>
        </p:txBody>
      </p:sp>
    </p:spTree>
    <p:extLst>
      <p:ext uri="{BB962C8B-B14F-4D97-AF65-F5344CB8AC3E}">
        <p14:creationId xmlns:p14="http://schemas.microsoft.com/office/powerpoint/2010/main" val="14126368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30</a:t>
            </a:fld>
            <a:endParaRPr lang="en-US"/>
          </a:p>
        </p:txBody>
      </p:sp>
    </p:spTree>
    <p:extLst>
      <p:ext uri="{BB962C8B-B14F-4D97-AF65-F5344CB8AC3E}">
        <p14:creationId xmlns:p14="http://schemas.microsoft.com/office/powerpoint/2010/main" val="25675601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31</a:t>
            </a:fld>
            <a:endParaRPr lang="en-US"/>
          </a:p>
        </p:txBody>
      </p:sp>
    </p:spTree>
    <p:extLst>
      <p:ext uri="{BB962C8B-B14F-4D97-AF65-F5344CB8AC3E}">
        <p14:creationId xmlns:p14="http://schemas.microsoft.com/office/powerpoint/2010/main" val="41531844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32</a:t>
            </a:fld>
            <a:endParaRPr lang="en-US"/>
          </a:p>
        </p:txBody>
      </p:sp>
    </p:spTree>
    <p:extLst>
      <p:ext uri="{BB962C8B-B14F-4D97-AF65-F5344CB8AC3E}">
        <p14:creationId xmlns:p14="http://schemas.microsoft.com/office/powerpoint/2010/main" val="36355548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33</a:t>
            </a:fld>
            <a:endParaRPr lang="en-US"/>
          </a:p>
        </p:txBody>
      </p:sp>
    </p:spTree>
    <p:extLst>
      <p:ext uri="{BB962C8B-B14F-4D97-AF65-F5344CB8AC3E}">
        <p14:creationId xmlns:p14="http://schemas.microsoft.com/office/powerpoint/2010/main" val="15567220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34</a:t>
            </a:fld>
            <a:endParaRPr lang="en-US"/>
          </a:p>
        </p:txBody>
      </p:sp>
    </p:spTree>
    <p:extLst>
      <p:ext uri="{BB962C8B-B14F-4D97-AF65-F5344CB8AC3E}">
        <p14:creationId xmlns:p14="http://schemas.microsoft.com/office/powerpoint/2010/main" val="30572466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35</a:t>
            </a:fld>
            <a:endParaRPr lang="en-US"/>
          </a:p>
        </p:txBody>
      </p:sp>
    </p:spTree>
    <p:extLst>
      <p:ext uri="{BB962C8B-B14F-4D97-AF65-F5344CB8AC3E}">
        <p14:creationId xmlns:p14="http://schemas.microsoft.com/office/powerpoint/2010/main" val="40135962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36</a:t>
            </a:fld>
            <a:endParaRPr lang="en-US"/>
          </a:p>
        </p:txBody>
      </p:sp>
    </p:spTree>
    <p:extLst>
      <p:ext uri="{BB962C8B-B14F-4D97-AF65-F5344CB8AC3E}">
        <p14:creationId xmlns:p14="http://schemas.microsoft.com/office/powerpoint/2010/main" val="36527631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37</a:t>
            </a:fld>
            <a:endParaRPr lang="en-US"/>
          </a:p>
        </p:txBody>
      </p:sp>
    </p:spTree>
    <p:extLst>
      <p:ext uri="{BB962C8B-B14F-4D97-AF65-F5344CB8AC3E}">
        <p14:creationId xmlns:p14="http://schemas.microsoft.com/office/powerpoint/2010/main" val="15861703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38</a:t>
            </a:fld>
            <a:endParaRPr lang="en-US"/>
          </a:p>
        </p:txBody>
      </p:sp>
    </p:spTree>
    <p:extLst>
      <p:ext uri="{BB962C8B-B14F-4D97-AF65-F5344CB8AC3E}">
        <p14:creationId xmlns:p14="http://schemas.microsoft.com/office/powerpoint/2010/main" val="14699158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39</a:t>
            </a:fld>
            <a:endParaRPr lang="en-US"/>
          </a:p>
        </p:txBody>
      </p:sp>
    </p:spTree>
    <p:extLst>
      <p:ext uri="{BB962C8B-B14F-4D97-AF65-F5344CB8AC3E}">
        <p14:creationId xmlns:p14="http://schemas.microsoft.com/office/powerpoint/2010/main" val="348349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a:t>
            </a:fld>
            <a:endParaRPr lang="en-US"/>
          </a:p>
        </p:txBody>
      </p:sp>
    </p:spTree>
    <p:extLst>
      <p:ext uri="{BB962C8B-B14F-4D97-AF65-F5344CB8AC3E}">
        <p14:creationId xmlns:p14="http://schemas.microsoft.com/office/powerpoint/2010/main" val="36765833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40</a:t>
            </a:fld>
            <a:endParaRPr lang="en-US"/>
          </a:p>
        </p:txBody>
      </p:sp>
    </p:spTree>
    <p:extLst>
      <p:ext uri="{BB962C8B-B14F-4D97-AF65-F5344CB8AC3E}">
        <p14:creationId xmlns:p14="http://schemas.microsoft.com/office/powerpoint/2010/main" val="11175825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41</a:t>
            </a:fld>
            <a:endParaRPr lang="en-US"/>
          </a:p>
        </p:txBody>
      </p:sp>
    </p:spTree>
    <p:extLst>
      <p:ext uri="{BB962C8B-B14F-4D97-AF65-F5344CB8AC3E}">
        <p14:creationId xmlns:p14="http://schemas.microsoft.com/office/powerpoint/2010/main" val="2623969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42</a:t>
            </a:fld>
            <a:endParaRPr lang="en-US"/>
          </a:p>
        </p:txBody>
      </p:sp>
    </p:spTree>
    <p:extLst>
      <p:ext uri="{BB962C8B-B14F-4D97-AF65-F5344CB8AC3E}">
        <p14:creationId xmlns:p14="http://schemas.microsoft.com/office/powerpoint/2010/main" val="30972083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43</a:t>
            </a:fld>
            <a:endParaRPr lang="en-US"/>
          </a:p>
        </p:txBody>
      </p:sp>
    </p:spTree>
    <p:extLst>
      <p:ext uri="{BB962C8B-B14F-4D97-AF65-F5344CB8AC3E}">
        <p14:creationId xmlns:p14="http://schemas.microsoft.com/office/powerpoint/2010/main" val="16616806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44</a:t>
            </a:fld>
            <a:endParaRPr lang="en-US"/>
          </a:p>
        </p:txBody>
      </p:sp>
    </p:spTree>
    <p:extLst>
      <p:ext uri="{BB962C8B-B14F-4D97-AF65-F5344CB8AC3E}">
        <p14:creationId xmlns:p14="http://schemas.microsoft.com/office/powerpoint/2010/main" val="2145507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45</a:t>
            </a:fld>
            <a:endParaRPr lang="en-US"/>
          </a:p>
        </p:txBody>
      </p:sp>
    </p:spTree>
    <p:extLst>
      <p:ext uri="{BB962C8B-B14F-4D97-AF65-F5344CB8AC3E}">
        <p14:creationId xmlns:p14="http://schemas.microsoft.com/office/powerpoint/2010/main" val="27021807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46</a:t>
            </a:fld>
            <a:endParaRPr lang="en-US"/>
          </a:p>
        </p:txBody>
      </p:sp>
    </p:spTree>
    <p:extLst>
      <p:ext uri="{BB962C8B-B14F-4D97-AF65-F5344CB8AC3E}">
        <p14:creationId xmlns:p14="http://schemas.microsoft.com/office/powerpoint/2010/main" val="32632652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47</a:t>
            </a:fld>
            <a:endParaRPr lang="en-US"/>
          </a:p>
        </p:txBody>
      </p:sp>
    </p:spTree>
    <p:extLst>
      <p:ext uri="{BB962C8B-B14F-4D97-AF65-F5344CB8AC3E}">
        <p14:creationId xmlns:p14="http://schemas.microsoft.com/office/powerpoint/2010/main" val="263441562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48</a:t>
            </a:fld>
            <a:endParaRPr lang="en-US"/>
          </a:p>
        </p:txBody>
      </p:sp>
    </p:spTree>
    <p:extLst>
      <p:ext uri="{BB962C8B-B14F-4D97-AF65-F5344CB8AC3E}">
        <p14:creationId xmlns:p14="http://schemas.microsoft.com/office/powerpoint/2010/main" val="60209599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49</a:t>
            </a:fld>
            <a:endParaRPr lang="en-US"/>
          </a:p>
        </p:txBody>
      </p:sp>
    </p:spTree>
    <p:extLst>
      <p:ext uri="{BB962C8B-B14F-4D97-AF65-F5344CB8AC3E}">
        <p14:creationId xmlns:p14="http://schemas.microsoft.com/office/powerpoint/2010/main" val="2189833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a:t>
            </a:fld>
            <a:endParaRPr lang="en-US"/>
          </a:p>
        </p:txBody>
      </p:sp>
    </p:spTree>
    <p:extLst>
      <p:ext uri="{BB962C8B-B14F-4D97-AF65-F5344CB8AC3E}">
        <p14:creationId xmlns:p14="http://schemas.microsoft.com/office/powerpoint/2010/main" val="152928305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50</a:t>
            </a:fld>
            <a:endParaRPr lang="en-US"/>
          </a:p>
        </p:txBody>
      </p:sp>
    </p:spTree>
    <p:extLst>
      <p:ext uri="{BB962C8B-B14F-4D97-AF65-F5344CB8AC3E}">
        <p14:creationId xmlns:p14="http://schemas.microsoft.com/office/powerpoint/2010/main" val="14346061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51</a:t>
            </a:fld>
            <a:endParaRPr lang="en-US"/>
          </a:p>
        </p:txBody>
      </p:sp>
    </p:spTree>
    <p:extLst>
      <p:ext uri="{BB962C8B-B14F-4D97-AF65-F5344CB8AC3E}">
        <p14:creationId xmlns:p14="http://schemas.microsoft.com/office/powerpoint/2010/main" val="2446057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a:t>
            </a:fld>
            <a:endParaRPr lang="en-US"/>
          </a:p>
        </p:txBody>
      </p:sp>
    </p:spTree>
    <p:extLst>
      <p:ext uri="{BB962C8B-B14F-4D97-AF65-F5344CB8AC3E}">
        <p14:creationId xmlns:p14="http://schemas.microsoft.com/office/powerpoint/2010/main" val="2843616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a:t>
            </a:fld>
            <a:endParaRPr lang="en-US"/>
          </a:p>
        </p:txBody>
      </p:sp>
    </p:spTree>
    <p:extLst>
      <p:ext uri="{BB962C8B-B14F-4D97-AF65-F5344CB8AC3E}">
        <p14:creationId xmlns:p14="http://schemas.microsoft.com/office/powerpoint/2010/main" val="3947366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8</a:t>
            </a:fld>
            <a:endParaRPr lang="en-US"/>
          </a:p>
        </p:txBody>
      </p:sp>
    </p:spTree>
    <p:extLst>
      <p:ext uri="{BB962C8B-B14F-4D97-AF65-F5344CB8AC3E}">
        <p14:creationId xmlns:p14="http://schemas.microsoft.com/office/powerpoint/2010/main" val="1212306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9</a:t>
            </a:fld>
            <a:endParaRPr lang="en-US"/>
          </a:p>
        </p:txBody>
      </p:sp>
    </p:spTree>
    <p:extLst>
      <p:ext uri="{BB962C8B-B14F-4D97-AF65-F5344CB8AC3E}">
        <p14:creationId xmlns:p14="http://schemas.microsoft.com/office/powerpoint/2010/main" val="3698091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1E27A-1EC1-3C9C-67CA-7C7671A4A12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561242A-F1F6-22A4-6214-ADE670117A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9205DE4-7F89-F3DE-2A96-A715169D0C0F}"/>
              </a:ext>
            </a:extLst>
          </p:cNvPr>
          <p:cNvSpPr>
            <a:spLocks noGrp="1"/>
          </p:cNvSpPr>
          <p:nvPr>
            <p:ph type="dt" sz="half" idx="10"/>
          </p:nvPr>
        </p:nvSpPr>
        <p:spPr/>
        <p:txBody>
          <a:bodyPr/>
          <a:lstStyle/>
          <a:p>
            <a:fld id="{64F78B4D-07D2-EE44-97CA-39515812F8F1}" type="datetimeFigureOut">
              <a:rPr lang="en-US" smtClean="0"/>
              <a:t>4/19/23</a:t>
            </a:fld>
            <a:endParaRPr lang="en-US"/>
          </a:p>
        </p:txBody>
      </p:sp>
      <p:sp>
        <p:nvSpPr>
          <p:cNvPr id="5" name="Footer Placeholder 4">
            <a:extLst>
              <a:ext uri="{FF2B5EF4-FFF2-40B4-BE49-F238E27FC236}">
                <a16:creationId xmlns:a16="http://schemas.microsoft.com/office/drawing/2014/main" id="{AE1FC50E-2B83-2051-4853-D663B7CE3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3CA201-894D-6E34-16AF-A8584427E768}"/>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418358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F86D7-AFA0-3DF4-2206-E61FF9380B7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5901394-6BDC-6588-964B-DEB733548D6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9C66E63-37E7-3277-97AF-1AF5C8DA5FC4}"/>
              </a:ext>
            </a:extLst>
          </p:cNvPr>
          <p:cNvSpPr>
            <a:spLocks noGrp="1"/>
          </p:cNvSpPr>
          <p:nvPr>
            <p:ph type="dt" sz="half" idx="10"/>
          </p:nvPr>
        </p:nvSpPr>
        <p:spPr/>
        <p:txBody>
          <a:bodyPr/>
          <a:lstStyle/>
          <a:p>
            <a:fld id="{64F78B4D-07D2-EE44-97CA-39515812F8F1}" type="datetimeFigureOut">
              <a:rPr lang="en-US" smtClean="0"/>
              <a:t>4/19/23</a:t>
            </a:fld>
            <a:endParaRPr lang="en-US"/>
          </a:p>
        </p:txBody>
      </p:sp>
      <p:sp>
        <p:nvSpPr>
          <p:cNvPr id="5" name="Footer Placeholder 4">
            <a:extLst>
              <a:ext uri="{FF2B5EF4-FFF2-40B4-BE49-F238E27FC236}">
                <a16:creationId xmlns:a16="http://schemas.microsoft.com/office/drawing/2014/main" id="{22723C9E-3C04-C1A4-78F9-4516C6DDC9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562301-9800-EAB0-0821-993E8970E79D}"/>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826380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BAEA60-2B5B-086A-8E57-A22911A29EB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06D9FFF-4C28-B6DB-1CBE-AA9E0AEFB5A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3CE591D-A3AE-7FBD-F8B0-5D39ADC0784A}"/>
              </a:ext>
            </a:extLst>
          </p:cNvPr>
          <p:cNvSpPr>
            <a:spLocks noGrp="1"/>
          </p:cNvSpPr>
          <p:nvPr>
            <p:ph type="dt" sz="half" idx="10"/>
          </p:nvPr>
        </p:nvSpPr>
        <p:spPr/>
        <p:txBody>
          <a:bodyPr/>
          <a:lstStyle/>
          <a:p>
            <a:fld id="{64F78B4D-07D2-EE44-97CA-39515812F8F1}" type="datetimeFigureOut">
              <a:rPr lang="en-US" smtClean="0"/>
              <a:t>4/19/23</a:t>
            </a:fld>
            <a:endParaRPr lang="en-US"/>
          </a:p>
        </p:txBody>
      </p:sp>
      <p:sp>
        <p:nvSpPr>
          <p:cNvPr id="5" name="Footer Placeholder 4">
            <a:extLst>
              <a:ext uri="{FF2B5EF4-FFF2-40B4-BE49-F238E27FC236}">
                <a16:creationId xmlns:a16="http://schemas.microsoft.com/office/drawing/2014/main" id="{D7C82FDA-27AA-A22C-86B6-DE33BDA578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BD1D43-945E-5C54-EBBE-440F4A43480D}"/>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4261837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2207F-5DD4-F52D-2403-91934518D72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C54F0BE-AC61-4DC2-41D7-C4098E3FCF6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147C10C-35B7-8F73-66EA-8C0F5E7D22D3}"/>
              </a:ext>
            </a:extLst>
          </p:cNvPr>
          <p:cNvSpPr>
            <a:spLocks noGrp="1"/>
          </p:cNvSpPr>
          <p:nvPr>
            <p:ph type="dt" sz="half" idx="10"/>
          </p:nvPr>
        </p:nvSpPr>
        <p:spPr/>
        <p:txBody>
          <a:bodyPr/>
          <a:lstStyle/>
          <a:p>
            <a:fld id="{64F78B4D-07D2-EE44-97CA-39515812F8F1}" type="datetimeFigureOut">
              <a:rPr lang="en-US" smtClean="0"/>
              <a:t>4/19/23</a:t>
            </a:fld>
            <a:endParaRPr lang="en-US"/>
          </a:p>
        </p:txBody>
      </p:sp>
      <p:sp>
        <p:nvSpPr>
          <p:cNvPr id="5" name="Footer Placeholder 4">
            <a:extLst>
              <a:ext uri="{FF2B5EF4-FFF2-40B4-BE49-F238E27FC236}">
                <a16:creationId xmlns:a16="http://schemas.microsoft.com/office/drawing/2014/main" id="{2616605F-0325-2697-A73C-56E8210B1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6CCAD1-8AC5-EBF5-FCCC-05602DA7A737}"/>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1247352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77856-4087-5848-FFBC-FA1650B38A5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76E18CF-50AA-1994-0808-0C4620645B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035371C-7241-C513-F405-6804D1CD3A57}"/>
              </a:ext>
            </a:extLst>
          </p:cNvPr>
          <p:cNvSpPr>
            <a:spLocks noGrp="1"/>
          </p:cNvSpPr>
          <p:nvPr>
            <p:ph type="dt" sz="half" idx="10"/>
          </p:nvPr>
        </p:nvSpPr>
        <p:spPr/>
        <p:txBody>
          <a:bodyPr/>
          <a:lstStyle/>
          <a:p>
            <a:fld id="{64F78B4D-07D2-EE44-97CA-39515812F8F1}" type="datetimeFigureOut">
              <a:rPr lang="en-US" smtClean="0"/>
              <a:t>4/19/23</a:t>
            </a:fld>
            <a:endParaRPr lang="en-US"/>
          </a:p>
        </p:txBody>
      </p:sp>
      <p:sp>
        <p:nvSpPr>
          <p:cNvPr id="5" name="Footer Placeholder 4">
            <a:extLst>
              <a:ext uri="{FF2B5EF4-FFF2-40B4-BE49-F238E27FC236}">
                <a16:creationId xmlns:a16="http://schemas.microsoft.com/office/drawing/2014/main" id="{7FD76EFB-B1F1-0AA4-196D-BA7E02E385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694D7-614F-EB7A-5E9A-79CFE823478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1850098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7BBA7-076F-5465-A451-85D56938562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4BB73DC-2066-135C-8A13-F53E8679D1E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85FF446-CDBD-2F7C-7C92-0B3C57C58D4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9B7EFA2-B961-89AC-03C1-456F73941AFF}"/>
              </a:ext>
            </a:extLst>
          </p:cNvPr>
          <p:cNvSpPr>
            <a:spLocks noGrp="1"/>
          </p:cNvSpPr>
          <p:nvPr>
            <p:ph type="dt" sz="half" idx="10"/>
          </p:nvPr>
        </p:nvSpPr>
        <p:spPr/>
        <p:txBody>
          <a:bodyPr/>
          <a:lstStyle/>
          <a:p>
            <a:fld id="{64F78B4D-07D2-EE44-97CA-39515812F8F1}" type="datetimeFigureOut">
              <a:rPr lang="en-US" smtClean="0"/>
              <a:t>4/19/23</a:t>
            </a:fld>
            <a:endParaRPr lang="en-US"/>
          </a:p>
        </p:txBody>
      </p:sp>
      <p:sp>
        <p:nvSpPr>
          <p:cNvPr id="6" name="Footer Placeholder 5">
            <a:extLst>
              <a:ext uri="{FF2B5EF4-FFF2-40B4-BE49-F238E27FC236}">
                <a16:creationId xmlns:a16="http://schemas.microsoft.com/office/drawing/2014/main" id="{CC73A81F-CBBF-64AC-09BE-EB28E2B31C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06D200-C5BE-0985-6478-ED70697CCA41}"/>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679816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9FAC0-A1FE-AB3A-E3C7-A240EC33AB5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6CA93B1-AF65-92A1-3217-5CC2CDEFE6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4068DF7-7AB0-63FC-0A3C-C87D9C81118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20F9938-9E97-AAE4-8D2F-6A5E79F382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3285B2C-9098-7923-EFB5-135B929673E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D4D6801-E4A1-353B-166C-1CA9B7DB8085}"/>
              </a:ext>
            </a:extLst>
          </p:cNvPr>
          <p:cNvSpPr>
            <a:spLocks noGrp="1"/>
          </p:cNvSpPr>
          <p:nvPr>
            <p:ph type="dt" sz="half" idx="10"/>
          </p:nvPr>
        </p:nvSpPr>
        <p:spPr/>
        <p:txBody>
          <a:bodyPr/>
          <a:lstStyle/>
          <a:p>
            <a:fld id="{64F78B4D-07D2-EE44-97CA-39515812F8F1}" type="datetimeFigureOut">
              <a:rPr lang="en-US" smtClean="0"/>
              <a:t>4/19/23</a:t>
            </a:fld>
            <a:endParaRPr lang="en-US"/>
          </a:p>
        </p:txBody>
      </p:sp>
      <p:sp>
        <p:nvSpPr>
          <p:cNvPr id="8" name="Footer Placeholder 7">
            <a:extLst>
              <a:ext uri="{FF2B5EF4-FFF2-40B4-BE49-F238E27FC236}">
                <a16:creationId xmlns:a16="http://schemas.microsoft.com/office/drawing/2014/main" id="{E51DE47C-26EF-B548-C566-722D94A006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6F9B2D-BB73-33B1-F4EA-A72C27B620D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631810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F74B7-5C3E-712A-E2B1-E1871050BD3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5D9109C-CAD1-37EB-BE5D-0F9FE115F3C3}"/>
              </a:ext>
            </a:extLst>
          </p:cNvPr>
          <p:cNvSpPr>
            <a:spLocks noGrp="1"/>
          </p:cNvSpPr>
          <p:nvPr>
            <p:ph type="dt" sz="half" idx="10"/>
          </p:nvPr>
        </p:nvSpPr>
        <p:spPr/>
        <p:txBody>
          <a:bodyPr/>
          <a:lstStyle/>
          <a:p>
            <a:fld id="{64F78B4D-07D2-EE44-97CA-39515812F8F1}" type="datetimeFigureOut">
              <a:rPr lang="en-US" smtClean="0"/>
              <a:t>4/19/23</a:t>
            </a:fld>
            <a:endParaRPr lang="en-US"/>
          </a:p>
        </p:txBody>
      </p:sp>
      <p:sp>
        <p:nvSpPr>
          <p:cNvPr id="4" name="Footer Placeholder 3">
            <a:extLst>
              <a:ext uri="{FF2B5EF4-FFF2-40B4-BE49-F238E27FC236}">
                <a16:creationId xmlns:a16="http://schemas.microsoft.com/office/drawing/2014/main" id="{F5AF500B-B049-AE52-BBA4-1D13A27F1D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510931-1F0D-ED67-2693-8B097DB327C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203303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C071D6-B5AF-D740-4E51-F9B7EBA3363C}"/>
              </a:ext>
            </a:extLst>
          </p:cNvPr>
          <p:cNvSpPr>
            <a:spLocks noGrp="1"/>
          </p:cNvSpPr>
          <p:nvPr>
            <p:ph type="dt" sz="half" idx="10"/>
          </p:nvPr>
        </p:nvSpPr>
        <p:spPr/>
        <p:txBody>
          <a:bodyPr/>
          <a:lstStyle/>
          <a:p>
            <a:fld id="{64F78B4D-07D2-EE44-97CA-39515812F8F1}" type="datetimeFigureOut">
              <a:rPr lang="en-US" smtClean="0"/>
              <a:t>4/19/23</a:t>
            </a:fld>
            <a:endParaRPr lang="en-US"/>
          </a:p>
        </p:txBody>
      </p:sp>
      <p:sp>
        <p:nvSpPr>
          <p:cNvPr id="3" name="Footer Placeholder 2">
            <a:extLst>
              <a:ext uri="{FF2B5EF4-FFF2-40B4-BE49-F238E27FC236}">
                <a16:creationId xmlns:a16="http://schemas.microsoft.com/office/drawing/2014/main" id="{B095DFBB-BD3F-6F3A-0634-50E6258498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D06613-B756-B27D-FE73-29B762DB8210}"/>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351128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75D2B-D3BE-3D7C-6AD7-D773C85DB17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640A2B8-27C6-16E1-EEF3-E4E48499C6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FE18FDF-DF3D-CBBC-1575-1D73484B5D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410EDEC-FABD-5D4B-7881-AD19317C4568}"/>
              </a:ext>
            </a:extLst>
          </p:cNvPr>
          <p:cNvSpPr>
            <a:spLocks noGrp="1"/>
          </p:cNvSpPr>
          <p:nvPr>
            <p:ph type="dt" sz="half" idx="10"/>
          </p:nvPr>
        </p:nvSpPr>
        <p:spPr/>
        <p:txBody>
          <a:bodyPr/>
          <a:lstStyle/>
          <a:p>
            <a:fld id="{64F78B4D-07D2-EE44-97CA-39515812F8F1}" type="datetimeFigureOut">
              <a:rPr lang="en-US" smtClean="0"/>
              <a:t>4/19/23</a:t>
            </a:fld>
            <a:endParaRPr lang="en-US"/>
          </a:p>
        </p:txBody>
      </p:sp>
      <p:sp>
        <p:nvSpPr>
          <p:cNvPr id="6" name="Footer Placeholder 5">
            <a:extLst>
              <a:ext uri="{FF2B5EF4-FFF2-40B4-BE49-F238E27FC236}">
                <a16:creationId xmlns:a16="http://schemas.microsoft.com/office/drawing/2014/main" id="{72200631-F292-721E-C272-3C1A4E254B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42F324-AA28-57FA-103D-2F8724929A69}"/>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268909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BFAF0-61F8-5A63-21EC-EBBDB8135A2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9A64452-6457-9A40-208F-D8D60FA2F3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00B495-592B-6188-B231-7C393F419F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04E2854-AAC8-062E-06BC-E001EC148EA3}"/>
              </a:ext>
            </a:extLst>
          </p:cNvPr>
          <p:cNvSpPr>
            <a:spLocks noGrp="1"/>
          </p:cNvSpPr>
          <p:nvPr>
            <p:ph type="dt" sz="half" idx="10"/>
          </p:nvPr>
        </p:nvSpPr>
        <p:spPr/>
        <p:txBody>
          <a:bodyPr/>
          <a:lstStyle/>
          <a:p>
            <a:fld id="{64F78B4D-07D2-EE44-97CA-39515812F8F1}" type="datetimeFigureOut">
              <a:rPr lang="en-US" smtClean="0"/>
              <a:t>4/19/23</a:t>
            </a:fld>
            <a:endParaRPr lang="en-US"/>
          </a:p>
        </p:txBody>
      </p:sp>
      <p:sp>
        <p:nvSpPr>
          <p:cNvPr id="6" name="Footer Placeholder 5">
            <a:extLst>
              <a:ext uri="{FF2B5EF4-FFF2-40B4-BE49-F238E27FC236}">
                <a16:creationId xmlns:a16="http://schemas.microsoft.com/office/drawing/2014/main" id="{A4D2FD51-3186-49EC-86D1-85BBB7C7C7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62A70-CA3A-C5E2-C0B9-08A358EF868C}"/>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695010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CDD654-4C38-3FF5-18CF-A278B879ADBB}"/>
              </a:ext>
            </a:extLst>
          </p:cNvPr>
          <p:cNvSpPr>
            <a:spLocks noGrp="1"/>
          </p:cNvSpPr>
          <p:nvPr>
            <p:ph type="title"/>
          </p:nvPr>
        </p:nvSpPr>
        <p:spPr>
          <a:xfrm>
            <a:off x="838200" y="1825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F4A2F63-0D2A-5687-14E3-8B1EF4C0B972}"/>
              </a:ext>
            </a:extLst>
          </p:cNvPr>
          <p:cNvSpPr>
            <a:spLocks noGrp="1"/>
          </p:cNvSpPr>
          <p:nvPr>
            <p:ph type="body" idx="1"/>
          </p:nvPr>
        </p:nvSpPr>
        <p:spPr>
          <a:xfrm>
            <a:off x="838200" y="1473200"/>
            <a:ext cx="10515600" cy="47037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A79BE90-9FDF-218A-3848-ACE3E5C9E3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64F78B4D-07D2-EE44-97CA-39515812F8F1}" type="datetimeFigureOut">
              <a:rPr lang="en-US" smtClean="0"/>
              <a:pPr/>
              <a:t>4/19/23</a:t>
            </a:fld>
            <a:endParaRPr lang="en-US"/>
          </a:p>
        </p:txBody>
      </p:sp>
      <p:sp>
        <p:nvSpPr>
          <p:cNvPr id="5" name="Footer Placeholder 4">
            <a:extLst>
              <a:ext uri="{FF2B5EF4-FFF2-40B4-BE49-F238E27FC236}">
                <a16:creationId xmlns:a16="http://schemas.microsoft.com/office/drawing/2014/main" id="{78E281A5-B1B5-41C9-D3F4-EC056AA680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endParaRPr lang="en-US"/>
          </a:p>
        </p:txBody>
      </p:sp>
      <p:sp>
        <p:nvSpPr>
          <p:cNvPr id="6" name="Slide Number Placeholder 5">
            <a:extLst>
              <a:ext uri="{FF2B5EF4-FFF2-40B4-BE49-F238E27FC236}">
                <a16:creationId xmlns:a16="http://schemas.microsoft.com/office/drawing/2014/main" id="{5CB1924E-3A2C-95C4-89C1-012087A3B4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EFA5E09-5652-034E-A7E0-761DD899195F}" type="slidenum">
              <a:rPr lang="en-US" smtClean="0"/>
              <a:pPr/>
              <a:t>‹#›</a:t>
            </a:fld>
            <a:endParaRPr lang="en-US"/>
          </a:p>
        </p:txBody>
      </p:sp>
    </p:spTree>
    <p:extLst>
      <p:ext uri="{BB962C8B-B14F-4D97-AF65-F5344CB8AC3E}">
        <p14:creationId xmlns:p14="http://schemas.microsoft.com/office/powerpoint/2010/main" val="3679168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graphonline.ru/en/"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graphonline.ru/en/"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0.png"/><Relationship Id="rId7" Type="http://schemas.openxmlformats.org/officeDocument/2006/relationships/image" Target="../media/image60.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0.png"/><Relationship Id="rId10" Type="http://schemas.openxmlformats.org/officeDocument/2006/relationships/image" Target="../media/image9.png"/><Relationship Id="rId4" Type="http://schemas.openxmlformats.org/officeDocument/2006/relationships/image" Target="../media/image30.png"/><Relationship Id="rId9" Type="http://schemas.openxmlformats.org/officeDocument/2006/relationships/image" Target="../media/image8.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F4DE5-C3D7-3866-105C-9B53FD45A0D3}"/>
              </a:ext>
            </a:extLst>
          </p:cNvPr>
          <p:cNvSpPr>
            <a:spLocks noGrp="1"/>
          </p:cNvSpPr>
          <p:nvPr>
            <p:ph type="ctrTitle"/>
          </p:nvPr>
        </p:nvSpPr>
        <p:spPr/>
        <p:txBody>
          <a:bodyPr/>
          <a:lstStyle/>
          <a:p>
            <a:r>
              <a:rPr lang="en-US" dirty="0"/>
              <a:t>Computing Algorithms – 2801ICT</a:t>
            </a:r>
          </a:p>
        </p:txBody>
      </p:sp>
      <p:sp>
        <p:nvSpPr>
          <p:cNvPr id="3" name="Subtitle 2">
            <a:extLst>
              <a:ext uri="{FF2B5EF4-FFF2-40B4-BE49-F238E27FC236}">
                <a16:creationId xmlns:a16="http://schemas.microsoft.com/office/drawing/2014/main" id="{BEE8AE77-FB7D-37D1-BA68-387F4D55ED31}"/>
              </a:ext>
            </a:extLst>
          </p:cNvPr>
          <p:cNvSpPr>
            <a:spLocks noGrp="1"/>
          </p:cNvSpPr>
          <p:nvPr>
            <p:ph type="subTitle" idx="1"/>
          </p:nvPr>
        </p:nvSpPr>
        <p:spPr/>
        <p:txBody>
          <a:bodyPr>
            <a:normAutofit/>
          </a:bodyPr>
          <a:lstStyle/>
          <a:p>
            <a:r>
              <a:rPr lang="en-US" sz="3200" dirty="0"/>
              <a:t>Week 9&amp;10 – Graph algorithms</a:t>
            </a:r>
          </a:p>
        </p:txBody>
      </p:sp>
    </p:spTree>
    <p:extLst>
      <p:ext uri="{BB962C8B-B14F-4D97-AF65-F5344CB8AC3E}">
        <p14:creationId xmlns:p14="http://schemas.microsoft.com/office/powerpoint/2010/main" val="2633732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4" name="Oval 3">
            <a:extLst>
              <a:ext uri="{FF2B5EF4-FFF2-40B4-BE49-F238E27FC236}">
                <a16:creationId xmlns:a16="http://schemas.microsoft.com/office/drawing/2014/main" id="{47B96908-4FDF-CCAF-4976-76C794146980}"/>
              </a:ext>
            </a:extLst>
          </p:cNvPr>
          <p:cNvSpPr/>
          <p:nvPr/>
        </p:nvSpPr>
        <p:spPr>
          <a:xfrm>
            <a:off x="3100663" y="1826018"/>
            <a:ext cx="408214" cy="408214"/>
          </a:xfrm>
          <a:prstGeom prst="ellipse">
            <a:avLst/>
          </a:prstGeom>
          <a:solidFill>
            <a:schemeClr val="bg2">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37DBC65-9EED-4D22-547D-7814B643D59B}"/>
              </a:ext>
            </a:extLst>
          </p:cNvPr>
          <p:cNvSpPr/>
          <p:nvPr/>
        </p:nvSpPr>
        <p:spPr>
          <a:xfrm>
            <a:off x="3971520" y="2536311"/>
            <a:ext cx="408214" cy="4082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3BB2678-16B6-D9D4-63BE-395BCE0B7864}"/>
              </a:ext>
            </a:extLst>
          </p:cNvPr>
          <p:cNvSpPr/>
          <p:nvPr/>
        </p:nvSpPr>
        <p:spPr>
          <a:xfrm>
            <a:off x="2270541" y="2944525"/>
            <a:ext cx="408214" cy="408214"/>
          </a:xfrm>
          <a:prstGeom prst="ellipse">
            <a:avLst/>
          </a:prstGeom>
          <a:solidFill>
            <a:schemeClr val="bg2">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ECAF4F2-C8C3-B574-38E1-A57CD1D4C6FC}"/>
              </a:ext>
            </a:extLst>
          </p:cNvPr>
          <p:cNvSpPr/>
          <p:nvPr/>
        </p:nvSpPr>
        <p:spPr>
          <a:xfrm>
            <a:off x="3767413" y="3586783"/>
            <a:ext cx="408214" cy="4082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3281728-FC8D-1468-4D90-EE7B39D32DA2}"/>
              </a:ext>
            </a:extLst>
          </p:cNvPr>
          <p:cNvCxnSpPr>
            <a:cxnSpLocks/>
            <a:stCxn id="4" idx="3"/>
            <a:endCxn id="6" idx="0"/>
          </p:cNvCxnSpPr>
          <p:nvPr/>
        </p:nvCxnSpPr>
        <p:spPr>
          <a:xfrm flipH="1">
            <a:off x="2474648" y="2174450"/>
            <a:ext cx="685797" cy="770075"/>
          </a:xfrm>
          <a:prstGeom prst="line">
            <a:avLst/>
          </a:prstGeom>
          <a:ln w="222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B884D9C-39B0-A33A-BCE9-09D0098F34B3}"/>
              </a:ext>
            </a:extLst>
          </p:cNvPr>
          <p:cNvCxnSpPr>
            <a:cxnSpLocks/>
            <a:stCxn id="7" idx="2"/>
            <a:endCxn id="6" idx="5"/>
          </p:cNvCxnSpPr>
          <p:nvPr/>
        </p:nvCxnSpPr>
        <p:spPr>
          <a:xfrm flipH="1" flipV="1">
            <a:off x="2618973" y="3292957"/>
            <a:ext cx="1148440" cy="497933"/>
          </a:xfrm>
          <a:prstGeom prst="line">
            <a:avLst/>
          </a:prstGeom>
          <a:ln w="222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1A0D6E3-1719-CD33-4405-2BAF7538EEF5}"/>
              </a:ext>
            </a:extLst>
          </p:cNvPr>
          <p:cNvCxnSpPr>
            <a:cxnSpLocks/>
            <a:stCxn id="5" idx="4"/>
            <a:endCxn id="7" idx="0"/>
          </p:cNvCxnSpPr>
          <p:nvPr/>
        </p:nvCxnSpPr>
        <p:spPr>
          <a:xfrm flipH="1">
            <a:off x="3971520" y="2944525"/>
            <a:ext cx="204107" cy="642258"/>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F25FBAE-591D-9D23-0DA0-9044FD5DDC11}"/>
              </a:ext>
            </a:extLst>
          </p:cNvPr>
          <p:cNvSpPr txBox="1"/>
          <p:nvPr/>
        </p:nvSpPr>
        <p:spPr>
          <a:xfrm>
            <a:off x="4006350" y="1930899"/>
            <a:ext cx="338554"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u</a:t>
            </a:r>
          </a:p>
        </p:txBody>
      </p:sp>
      <p:sp>
        <p:nvSpPr>
          <p:cNvPr id="26" name="TextBox 25">
            <a:extLst>
              <a:ext uri="{FF2B5EF4-FFF2-40B4-BE49-F238E27FC236}">
                <a16:creationId xmlns:a16="http://schemas.microsoft.com/office/drawing/2014/main" id="{976BB25A-D5EF-F87E-8C8C-EC653C510655}"/>
              </a:ext>
            </a:extLst>
          </p:cNvPr>
          <p:cNvSpPr txBox="1"/>
          <p:nvPr/>
        </p:nvSpPr>
        <p:spPr>
          <a:xfrm>
            <a:off x="3508877" y="3960110"/>
            <a:ext cx="338555"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v</a:t>
            </a:r>
          </a:p>
        </p:txBody>
      </p:sp>
      <p:sp>
        <p:nvSpPr>
          <p:cNvPr id="27" name="Oval 26">
            <a:extLst>
              <a:ext uri="{FF2B5EF4-FFF2-40B4-BE49-F238E27FC236}">
                <a16:creationId xmlns:a16="http://schemas.microsoft.com/office/drawing/2014/main" id="{EE757E9B-3EE3-EBEA-D301-FBAC9136384F}"/>
              </a:ext>
            </a:extLst>
          </p:cNvPr>
          <p:cNvSpPr/>
          <p:nvPr/>
        </p:nvSpPr>
        <p:spPr>
          <a:xfrm>
            <a:off x="7757838" y="2074985"/>
            <a:ext cx="408214" cy="408214"/>
          </a:xfrm>
          <a:prstGeom prst="ellipse">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1F495290-8645-84F9-9F93-6FC83FA6A7E3}"/>
              </a:ext>
            </a:extLst>
          </p:cNvPr>
          <p:cNvSpPr/>
          <p:nvPr/>
        </p:nvSpPr>
        <p:spPr>
          <a:xfrm>
            <a:off x="8628695" y="2785278"/>
            <a:ext cx="408214" cy="408214"/>
          </a:xfrm>
          <a:prstGeom prst="ellipse">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27A4FF0-45CD-0502-DA6E-EDB7DD559E95}"/>
              </a:ext>
            </a:extLst>
          </p:cNvPr>
          <p:cNvSpPr/>
          <p:nvPr/>
        </p:nvSpPr>
        <p:spPr>
          <a:xfrm>
            <a:off x="6927716" y="3193492"/>
            <a:ext cx="408214" cy="408214"/>
          </a:xfrm>
          <a:prstGeom prst="ellipse">
            <a:avLst/>
          </a:prstGeom>
          <a:solidFill>
            <a:schemeClr val="bg2">
              <a:lumMod val="7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5D866502-0949-3C32-BBC6-650EF2887FF7}"/>
              </a:ext>
            </a:extLst>
          </p:cNvPr>
          <p:cNvSpPr/>
          <p:nvPr/>
        </p:nvSpPr>
        <p:spPr>
          <a:xfrm>
            <a:off x="8424588" y="3835750"/>
            <a:ext cx="408214" cy="408214"/>
          </a:xfrm>
          <a:prstGeom prst="ellipse">
            <a:avLst/>
          </a:prstGeom>
          <a:solidFill>
            <a:schemeClr val="bg2">
              <a:lumMod val="7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8F625476-ECEB-6468-ECD9-28751023BBB7}"/>
              </a:ext>
            </a:extLst>
          </p:cNvPr>
          <p:cNvCxnSpPr>
            <a:cxnSpLocks/>
            <a:stCxn id="30" idx="2"/>
            <a:endCxn id="29" idx="5"/>
          </p:cNvCxnSpPr>
          <p:nvPr/>
        </p:nvCxnSpPr>
        <p:spPr>
          <a:xfrm flipH="1" flipV="1">
            <a:off x="7276148" y="3541924"/>
            <a:ext cx="1148440" cy="497933"/>
          </a:xfrm>
          <a:prstGeom prst="line">
            <a:avLst/>
          </a:prstGeom>
          <a:ln w="222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7FC582B-D190-D042-AEE8-4062CE147181}"/>
              </a:ext>
            </a:extLst>
          </p:cNvPr>
          <p:cNvCxnSpPr>
            <a:cxnSpLocks/>
            <a:stCxn id="28" idx="4"/>
            <a:endCxn id="30" idx="0"/>
          </p:cNvCxnSpPr>
          <p:nvPr/>
        </p:nvCxnSpPr>
        <p:spPr>
          <a:xfrm flipH="1">
            <a:off x="8628695" y="3193492"/>
            <a:ext cx="204107" cy="642258"/>
          </a:xfrm>
          <a:prstGeom prst="line">
            <a:avLst/>
          </a:prstGeom>
          <a:ln w="222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7B3FA2C-E125-B04F-44A2-92EF9C20534B}"/>
              </a:ext>
            </a:extLst>
          </p:cNvPr>
          <p:cNvCxnSpPr>
            <a:cxnSpLocks/>
            <a:stCxn id="27" idx="5"/>
            <a:endCxn id="28" idx="1"/>
          </p:cNvCxnSpPr>
          <p:nvPr/>
        </p:nvCxnSpPr>
        <p:spPr>
          <a:xfrm>
            <a:off x="8106270" y="2423417"/>
            <a:ext cx="582207" cy="421643"/>
          </a:xfrm>
          <a:prstGeom prst="line">
            <a:avLst/>
          </a:prstGeom>
          <a:ln w="2222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01A3DE50-DE82-E3A3-9F21-E557CCDC2960}"/>
              </a:ext>
            </a:extLst>
          </p:cNvPr>
          <p:cNvSpPr txBox="1"/>
          <p:nvPr/>
        </p:nvSpPr>
        <p:spPr>
          <a:xfrm>
            <a:off x="8058818" y="1620249"/>
            <a:ext cx="338555"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x</a:t>
            </a:r>
          </a:p>
        </p:txBody>
      </p:sp>
      <p:sp>
        <p:nvSpPr>
          <p:cNvPr id="36" name="TextBox 35">
            <a:extLst>
              <a:ext uri="{FF2B5EF4-FFF2-40B4-BE49-F238E27FC236}">
                <a16:creationId xmlns:a16="http://schemas.microsoft.com/office/drawing/2014/main" id="{9A0AC5D8-D1EE-19EA-9946-0198F81B5676}"/>
              </a:ext>
            </a:extLst>
          </p:cNvPr>
          <p:cNvSpPr txBox="1"/>
          <p:nvPr/>
        </p:nvSpPr>
        <p:spPr>
          <a:xfrm>
            <a:off x="8867631" y="2134021"/>
            <a:ext cx="338555"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y</a:t>
            </a:r>
          </a:p>
        </p:txBody>
      </p:sp>
      <p:sp>
        <p:nvSpPr>
          <p:cNvPr id="38" name="TextBox 37">
            <a:extLst>
              <a:ext uri="{FF2B5EF4-FFF2-40B4-BE49-F238E27FC236}">
                <a16:creationId xmlns:a16="http://schemas.microsoft.com/office/drawing/2014/main" id="{0D4A1627-BEC4-2FDF-F09E-8D46A063C784}"/>
              </a:ext>
            </a:extLst>
          </p:cNvPr>
          <p:cNvSpPr txBox="1"/>
          <p:nvPr/>
        </p:nvSpPr>
        <p:spPr>
          <a:xfrm>
            <a:off x="1578832" y="4645508"/>
            <a:ext cx="3860090" cy="1200329"/>
          </a:xfrm>
          <a:prstGeom prst="rect">
            <a:avLst/>
          </a:prstGeom>
          <a:noFill/>
        </p:spPr>
        <p:txBody>
          <a:bodyPr wrap="square">
            <a:spAutoFit/>
          </a:bodyPr>
          <a:lstStyle/>
          <a:p>
            <a:pPr algn="ctr"/>
            <a:r>
              <a:rPr lang="en-US" sz="2400" dirty="0">
                <a:latin typeface="Times New Roman" panose="02020603050405020304" pitchFamily="18" charset="0"/>
                <a:cs typeface="Times New Roman" panose="02020603050405020304" pitchFamily="18" charset="0"/>
              </a:rPr>
              <a:t>Let (u, v) be the edge with the smallest weight that is present in T1 but not in T2.</a:t>
            </a:r>
          </a:p>
        </p:txBody>
      </p:sp>
      <p:sp>
        <p:nvSpPr>
          <p:cNvPr id="39" name="TextBox 38">
            <a:extLst>
              <a:ext uri="{FF2B5EF4-FFF2-40B4-BE49-F238E27FC236}">
                <a16:creationId xmlns:a16="http://schemas.microsoft.com/office/drawing/2014/main" id="{95278E4A-B1AE-3364-CA9D-41E8B0B5E3BA}"/>
              </a:ext>
            </a:extLst>
          </p:cNvPr>
          <p:cNvSpPr txBox="1"/>
          <p:nvPr/>
        </p:nvSpPr>
        <p:spPr>
          <a:xfrm>
            <a:off x="6298050" y="4652537"/>
            <a:ext cx="3860090" cy="1200329"/>
          </a:xfrm>
          <a:prstGeom prst="rect">
            <a:avLst/>
          </a:prstGeom>
          <a:noFill/>
        </p:spPr>
        <p:txBody>
          <a:bodyPr wrap="square">
            <a:spAutoFit/>
          </a:bodyPr>
          <a:lstStyle/>
          <a:p>
            <a:pPr algn="ctr"/>
            <a:r>
              <a:rPr lang="en-US" sz="2400" dirty="0">
                <a:latin typeface="Times New Roman" panose="02020603050405020304" pitchFamily="18" charset="0"/>
                <a:cs typeface="Times New Roman" panose="02020603050405020304" pitchFamily="18" charset="0"/>
              </a:rPr>
              <a:t>Let (x, y) be the edge with the smallest weight that is present in T2 but not in T1.</a:t>
            </a:r>
          </a:p>
        </p:txBody>
      </p:sp>
      <p:sp>
        <p:nvSpPr>
          <p:cNvPr id="41" name="TextBox 40">
            <a:extLst>
              <a:ext uri="{FF2B5EF4-FFF2-40B4-BE49-F238E27FC236}">
                <a16:creationId xmlns:a16="http://schemas.microsoft.com/office/drawing/2014/main" id="{F7659862-7747-144F-27C1-45E29F8F0480}"/>
              </a:ext>
            </a:extLst>
          </p:cNvPr>
          <p:cNvSpPr txBox="1"/>
          <p:nvPr/>
        </p:nvSpPr>
        <p:spPr>
          <a:xfrm>
            <a:off x="1698384" y="3858587"/>
            <a:ext cx="920589"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T1</a:t>
            </a:r>
            <a:endParaRPr lang="en-US" sz="2400" b="1" dirty="0"/>
          </a:p>
        </p:txBody>
      </p:sp>
      <p:sp>
        <p:nvSpPr>
          <p:cNvPr id="42" name="TextBox 41">
            <a:extLst>
              <a:ext uri="{FF2B5EF4-FFF2-40B4-BE49-F238E27FC236}">
                <a16:creationId xmlns:a16="http://schemas.microsoft.com/office/drawing/2014/main" id="{2F908F09-DA41-D744-1200-598C2A5E558C}"/>
              </a:ext>
            </a:extLst>
          </p:cNvPr>
          <p:cNvSpPr txBox="1"/>
          <p:nvPr/>
        </p:nvSpPr>
        <p:spPr>
          <a:xfrm>
            <a:off x="6554132" y="3910116"/>
            <a:ext cx="920589"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T2</a:t>
            </a:r>
            <a:endParaRPr lang="en-US" sz="2400" b="1" dirty="0"/>
          </a:p>
        </p:txBody>
      </p:sp>
    </p:spTree>
    <p:extLst>
      <p:ext uri="{BB962C8B-B14F-4D97-AF65-F5344CB8AC3E}">
        <p14:creationId xmlns:p14="http://schemas.microsoft.com/office/powerpoint/2010/main" val="1349694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27" name="Oval 26">
            <a:extLst>
              <a:ext uri="{FF2B5EF4-FFF2-40B4-BE49-F238E27FC236}">
                <a16:creationId xmlns:a16="http://schemas.microsoft.com/office/drawing/2014/main" id="{EE757E9B-3EE3-EBEA-D301-FBAC9136384F}"/>
              </a:ext>
            </a:extLst>
          </p:cNvPr>
          <p:cNvSpPr/>
          <p:nvPr/>
        </p:nvSpPr>
        <p:spPr>
          <a:xfrm>
            <a:off x="5161043" y="2004647"/>
            <a:ext cx="408214" cy="408214"/>
          </a:xfrm>
          <a:prstGeom prst="ellipse">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1F495290-8645-84F9-9F93-6FC83FA6A7E3}"/>
              </a:ext>
            </a:extLst>
          </p:cNvPr>
          <p:cNvSpPr/>
          <p:nvPr/>
        </p:nvSpPr>
        <p:spPr>
          <a:xfrm>
            <a:off x="6031900" y="2714940"/>
            <a:ext cx="408214" cy="408214"/>
          </a:xfrm>
          <a:prstGeom prst="ellipse">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27A4FF0-45CD-0502-DA6E-EDB7DD559E95}"/>
              </a:ext>
            </a:extLst>
          </p:cNvPr>
          <p:cNvSpPr/>
          <p:nvPr/>
        </p:nvSpPr>
        <p:spPr>
          <a:xfrm>
            <a:off x="4330921" y="3123154"/>
            <a:ext cx="408214" cy="408214"/>
          </a:xfrm>
          <a:prstGeom prst="ellipse">
            <a:avLst/>
          </a:prstGeom>
          <a:solidFill>
            <a:schemeClr val="bg2">
              <a:lumMod val="7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5D866502-0949-3C32-BBC6-650EF2887FF7}"/>
              </a:ext>
            </a:extLst>
          </p:cNvPr>
          <p:cNvSpPr/>
          <p:nvPr/>
        </p:nvSpPr>
        <p:spPr>
          <a:xfrm>
            <a:off x="5827793" y="3765412"/>
            <a:ext cx="408214" cy="408214"/>
          </a:xfrm>
          <a:prstGeom prst="ellipse">
            <a:avLst/>
          </a:prstGeom>
          <a:solidFill>
            <a:schemeClr val="bg2">
              <a:lumMod val="7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8F625476-ECEB-6468-ECD9-28751023BBB7}"/>
              </a:ext>
            </a:extLst>
          </p:cNvPr>
          <p:cNvCxnSpPr>
            <a:cxnSpLocks/>
            <a:stCxn id="30" idx="2"/>
            <a:endCxn id="29" idx="5"/>
          </p:cNvCxnSpPr>
          <p:nvPr/>
        </p:nvCxnSpPr>
        <p:spPr>
          <a:xfrm flipH="1" flipV="1">
            <a:off x="4679353" y="3471586"/>
            <a:ext cx="1148440" cy="497933"/>
          </a:xfrm>
          <a:prstGeom prst="line">
            <a:avLst/>
          </a:prstGeom>
          <a:ln w="222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7FC582B-D190-D042-AEE8-4062CE147181}"/>
              </a:ext>
            </a:extLst>
          </p:cNvPr>
          <p:cNvCxnSpPr>
            <a:cxnSpLocks/>
            <a:stCxn id="28" idx="4"/>
            <a:endCxn id="30" idx="0"/>
          </p:cNvCxnSpPr>
          <p:nvPr/>
        </p:nvCxnSpPr>
        <p:spPr>
          <a:xfrm flipH="1">
            <a:off x="6031900" y="3123154"/>
            <a:ext cx="204107" cy="642258"/>
          </a:xfrm>
          <a:prstGeom prst="line">
            <a:avLst/>
          </a:prstGeom>
          <a:ln w="222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7B3FA2C-E125-B04F-44A2-92EF9C20534B}"/>
              </a:ext>
            </a:extLst>
          </p:cNvPr>
          <p:cNvCxnSpPr>
            <a:cxnSpLocks/>
            <a:stCxn id="27" idx="5"/>
            <a:endCxn id="28" idx="1"/>
          </p:cNvCxnSpPr>
          <p:nvPr/>
        </p:nvCxnSpPr>
        <p:spPr>
          <a:xfrm>
            <a:off x="5509475" y="2353079"/>
            <a:ext cx="582207" cy="421643"/>
          </a:xfrm>
          <a:prstGeom prst="line">
            <a:avLst/>
          </a:prstGeom>
          <a:ln w="2222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01A3DE50-DE82-E3A3-9F21-E557CCDC2960}"/>
              </a:ext>
            </a:extLst>
          </p:cNvPr>
          <p:cNvSpPr txBox="1"/>
          <p:nvPr/>
        </p:nvSpPr>
        <p:spPr>
          <a:xfrm>
            <a:off x="5462023" y="1549911"/>
            <a:ext cx="338555"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x</a:t>
            </a:r>
          </a:p>
        </p:txBody>
      </p:sp>
      <p:sp>
        <p:nvSpPr>
          <p:cNvPr id="36" name="TextBox 35">
            <a:extLst>
              <a:ext uri="{FF2B5EF4-FFF2-40B4-BE49-F238E27FC236}">
                <a16:creationId xmlns:a16="http://schemas.microsoft.com/office/drawing/2014/main" id="{9A0AC5D8-D1EE-19EA-9946-0198F81B5676}"/>
              </a:ext>
            </a:extLst>
          </p:cNvPr>
          <p:cNvSpPr txBox="1"/>
          <p:nvPr/>
        </p:nvSpPr>
        <p:spPr>
          <a:xfrm>
            <a:off x="6270836" y="2063683"/>
            <a:ext cx="338555"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y</a:t>
            </a:r>
          </a:p>
        </p:txBody>
      </p:sp>
      <p:sp>
        <p:nvSpPr>
          <p:cNvPr id="38" name="TextBox 37">
            <a:extLst>
              <a:ext uri="{FF2B5EF4-FFF2-40B4-BE49-F238E27FC236}">
                <a16:creationId xmlns:a16="http://schemas.microsoft.com/office/drawing/2014/main" id="{0D4A1627-BEC4-2FDF-F09E-8D46A063C784}"/>
              </a:ext>
            </a:extLst>
          </p:cNvPr>
          <p:cNvSpPr txBox="1"/>
          <p:nvPr/>
        </p:nvSpPr>
        <p:spPr>
          <a:xfrm>
            <a:off x="2998859" y="5001948"/>
            <a:ext cx="6882507" cy="1200329"/>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Let's consider adding edge (u, v) to T2 </a:t>
            </a:r>
          </a:p>
          <a:p>
            <a:pPr marL="342900" indent="-342900">
              <a:buFont typeface="Symbol" pitchFamily="2" charset="2"/>
              <a:buChar char="Þ"/>
            </a:pPr>
            <a:r>
              <a:rPr lang="en-US" sz="2400" dirty="0">
                <a:latin typeface="Times New Roman" panose="02020603050405020304" pitchFamily="18" charset="0"/>
                <a:cs typeface="Times New Roman" panose="02020603050405020304" pitchFamily="18" charset="0"/>
              </a:rPr>
              <a:t>Without loss of generality: The weight of (u, v) must be smaller than the weight of (x, y).</a:t>
            </a:r>
          </a:p>
        </p:txBody>
      </p:sp>
      <p:sp>
        <p:nvSpPr>
          <p:cNvPr id="42" name="TextBox 41">
            <a:extLst>
              <a:ext uri="{FF2B5EF4-FFF2-40B4-BE49-F238E27FC236}">
                <a16:creationId xmlns:a16="http://schemas.microsoft.com/office/drawing/2014/main" id="{2F908F09-DA41-D744-1200-598C2A5E558C}"/>
              </a:ext>
            </a:extLst>
          </p:cNvPr>
          <p:cNvSpPr txBox="1"/>
          <p:nvPr/>
        </p:nvSpPr>
        <p:spPr>
          <a:xfrm>
            <a:off x="3957337" y="3839778"/>
            <a:ext cx="920589"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T2</a:t>
            </a:r>
            <a:endParaRPr lang="en-US" sz="2400" b="1" dirty="0"/>
          </a:p>
        </p:txBody>
      </p:sp>
      <p:sp>
        <p:nvSpPr>
          <p:cNvPr id="3" name="Oval 2">
            <a:extLst>
              <a:ext uri="{FF2B5EF4-FFF2-40B4-BE49-F238E27FC236}">
                <a16:creationId xmlns:a16="http://schemas.microsoft.com/office/drawing/2014/main" id="{67135FBE-E93C-5D6A-054E-34A155E308D2}"/>
              </a:ext>
            </a:extLst>
          </p:cNvPr>
          <p:cNvSpPr/>
          <p:nvPr/>
        </p:nvSpPr>
        <p:spPr>
          <a:xfrm>
            <a:off x="7251189" y="2892751"/>
            <a:ext cx="408214" cy="4082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135785E-B0E4-C531-9CA2-82094E16D43C}"/>
              </a:ext>
            </a:extLst>
          </p:cNvPr>
          <p:cNvSpPr/>
          <p:nvPr/>
        </p:nvSpPr>
        <p:spPr>
          <a:xfrm>
            <a:off x="7047082" y="3943223"/>
            <a:ext cx="408214" cy="4082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59BD0015-48CB-19E2-A6AD-0FAF7354743B}"/>
              </a:ext>
            </a:extLst>
          </p:cNvPr>
          <p:cNvCxnSpPr>
            <a:cxnSpLocks/>
            <a:stCxn id="3" idx="4"/>
            <a:endCxn id="8" idx="0"/>
          </p:cNvCxnSpPr>
          <p:nvPr/>
        </p:nvCxnSpPr>
        <p:spPr>
          <a:xfrm flipH="1">
            <a:off x="7251189" y="3300965"/>
            <a:ext cx="204107" cy="642258"/>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8E6B9BF-B1BE-008B-625B-CC4133B1A0B0}"/>
              </a:ext>
            </a:extLst>
          </p:cNvPr>
          <p:cNvCxnSpPr>
            <a:cxnSpLocks/>
            <a:stCxn id="30" idx="5"/>
            <a:endCxn id="8" idx="2"/>
          </p:cNvCxnSpPr>
          <p:nvPr/>
        </p:nvCxnSpPr>
        <p:spPr>
          <a:xfrm>
            <a:off x="6176225" y="4113844"/>
            <a:ext cx="870857" cy="33486"/>
          </a:xfrm>
          <a:prstGeom prst="line">
            <a:avLst/>
          </a:prstGeom>
          <a:ln w="222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8ACD3C0-0CD2-AF24-AE4D-9CE609AEAF5C}"/>
              </a:ext>
            </a:extLst>
          </p:cNvPr>
          <p:cNvSpPr txBox="1"/>
          <p:nvPr/>
        </p:nvSpPr>
        <p:spPr>
          <a:xfrm>
            <a:off x="7286019" y="2287339"/>
            <a:ext cx="338554"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u</a:t>
            </a:r>
          </a:p>
        </p:txBody>
      </p:sp>
      <p:sp>
        <p:nvSpPr>
          <p:cNvPr id="14" name="TextBox 13">
            <a:extLst>
              <a:ext uri="{FF2B5EF4-FFF2-40B4-BE49-F238E27FC236}">
                <a16:creationId xmlns:a16="http://schemas.microsoft.com/office/drawing/2014/main" id="{11234267-3572-1756-1436-A663978E341C}"/>
              </a:ext>
            </a:extLst>
          </p:cNvPr>
          <p:cNvSpPr txBox="1"/>
          <p:nvPr/>
        </p:nvSpPr>
        <p:spPr>
          <a:xfrm>
            <a:off x="6788546" y="4316550"/>
            <a:ext cx="338555"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v</a:t>
            </a:r>
          </a:p>
        </p:txBody>
      </p:sp>
    </p:spTree>
    <p:extLst>
      <p:ext uri="{BB962C8B-B14F-4D97-AF65-F5344CB8AC3E}">
        <p14:creationId xmlns:p14="http://schemas.microsoft.com/office/powerpoint/2010/main" val="3322918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29" name="Oval 28">
            <a:extLst>
              <a:ext uri="{FF2B5EF4-FFF2-40B4-BE49-F238E27FC236}">
                <a16:creationId xmlns:a16="http://schemas.microsoft.com/office/drawing/2014/main" id="{F27A4FF0-45CD-0502-DA6E-EDB7DD559E95}"/>
              </a:ext>
            </a:extLst>
          </p:cNvPr>
          <p:cNvSpPr/>
          <p:nvPr/>
        </p:nvSpPr>
        <p:spPr>
          <a:xfrm>
            <a:off x="4295752" y="2402184"/>
            <a:ext cx="408214" cy="408214"/>
          </a:xfrm>
          <a:prstGeom prst="ellipse">
            <a:avLst/>
          </a:prstGeom>
          <a:solidFill>
            <a:schemeClr val="bg2">
              <a:lumMod val="7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5D866502-0949-3C32-BBC6-650EF2887FF7}"/>
              </a:ext>
            </a:extLst>
          </p:cNvPr>
          <p:cNvSpPr/>
          <p:nvPr/>
        </p:nvSpPr>
        <p:spPr>
          <a:xfrm>
            <a:off x="5792624" y="3044442"/>
            <a:ext cx="408214" cy="408214"/>
          </a:xfrm>
          <a:prstGeom prst="ellipse">
            <a:avLst/>
          </a:prstGeom>
          <a:solidFill>
            <a:schemeClr val="bg2">
              <a:lumMod val="7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8F625476-ECEB-6468-ECD9-28751023BBB7}"/>
              </a:ext>
            </a:extLst>
          </p:cNvPr>
          <p:cNvCxnSpPr>
            <a:cxnSpLocks/>
            <a:stCxn id="30" idx="2"/>
            <a:endCxn id="29" idx="5"/>
          </p:cNvCxnSpPr>
          <p:nvPr/>
        </p:nvCxnSpPr>
        <p:spPr>
          <a:xfrm flipH="1" flipV="1">
            <a:off x="4644184" y="2750616"/>
            <a:ext cx="1148440" cy="497933"/>
          </a:xfrm>
          <a:prstGeom prst="line">
            <a:avLst/>
          </a:prstGeom>
          <a:ln w="222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D4A1627-BEC4-2FDF-F09E-8D46A063C784}"/>
              </a:ext>
            </a:extLst>
          </p:cNvPr>
          <p:cNvSpPr txBox="1"/>
          <p:nvPr/>
        </p:nvSpPr>
        <p:spPr>
          <a:xfrm>
            <a:off x="2946106" y="4309143"/>
            <a:ext cx="6882507" cy="830997"/>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Weight of (u, v)  &lt; weight of (x, y) =&gt; the total weight of T3 is smaller than the total weight of T2. </a:t>
            </a:r>
          </a:p>
        </p:txBody>
      </p:sp>
      <p:sp>
        <p:nvSpPr>
          <p:cNvPr id="42" name="TextBox 41">
            <a:extLst>
              <a:ext uri="{FF2B5EF4-FFF2-40B4-BE49-F238E27FC236}">
                <a16:creationId xmlns:a16="http://schemas.microsoft.com/office/drawing/2014/main" id="{2F908F09-DA41-D744-1200-598C2A5E558C}"/>
              </a:ext>
            </a:extLst>
          </p:cNvPr>
          <p:cNvSpPr txBox="1"/>
          <p:nvPr/>
        </p:nvSpPr>
        <p:spPr>
          <a:xfrm>
            <a:off x="3922168" y="3118808"/>
            <a:ext cx="920589"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T3</a:t>
            </a:r>
            <a:endParaRPr lang="en-US" sz="2400" b="1" dirty="0"/>
          </a:p>
        </p:txBody>
      </p:sp>
      <p:sp>
        <p:nvSpPr>
          <p:cNvPr id="3" name="Oval 2">
            <a:extLst>
              <a:ext uri="{FF2B5EF4-FFF2-40B4-BE49-F238E27FC236}">
                <a16:creationId xmlns:a16="http://schemas.microsoft.com/office/drawing/2014/main" id="{67135FBE-E93C-5D6A-054E-34A155E308D2}"/>
              </a:ext>
            </a:extLst>
          </p:cNvPr>
          <p:cNvSpPr/>
          <p:nvPr/>
        </p:nvSpPr>
        <p:spPr>
          <a:xfrm>
            <a:off x="7216020" y="2171781"/>
            <a:ext cx="408214" cy="4082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135785E-B0E4-C531-9CA2-82094E16D43C}"/>
              </a:ext>
            </a:extLst>
          </p:cNvPr>
          <p:cNvSpPr/>
          <p:nvPr/>
        </p:nvSpPr>
        <p:spPr>
          <a:xfrm>
            <a:off x="7011913" y="3222253"/>
            <a:ext cx="408214" cy="4082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59BD0015-48CB-19E2-A6AD-0FAF7354743B}"/>
              </a:ext>
            </a:extLst>
          </p:cNvPr>
          <p:cNvCxnSpPr>
            <a:cxnSpLocks/>
            <a:stCxn id="3" idx="4"/>
            <a:endCxn id="8" idx="0"/>
          </p:cNvCxnSpPr>
          <p:nvPr/>
        </p:nvCxnSpPr>
        <p:spPr>
          <a:xfrm flipH="1">
            <a:off x="7216020" y="2579995"/>
            <a:ext cx="204107" cy="642258"/>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8E6B9BF-B1BE-008B-625B-CC4133B1A0B0}"/>
              </a:ext>
            </a:extLst>
          </p:cNvPr>
          <p:cNvCxnSpPr>
            <a:cxnSpLocks/>
            <a:stCxn id="30" idx="5"/>
            <a:endCxn id="8" idx="2"/>
          </p:cNvCxnSpPr>
          <p:nvPr/>
        </p:nvCxnSpPr>
        <p:spPr>
          <a:xfrm>
            <a:off x="6141056" y="3392874"/>
            <a:ext cx="870857" cy="33486"/>
          </a:xfrm>
          <a:prstGeom prst="line">
            <a:avLst/>
          </a:prstGeom>
          <a:ln w="222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8ACD3C0-0CD2-AF24-AE4D-9CE609AEAF5C}"/>
              </a:ext>
            </a:extLst>
          </p:cNvPr>
          <p:cNvSpPr txBox="1"/>
          <p:nvPr/>
        </p:nvSpPr>
        <p:spPr>
          <a:xfrm>
            <a:off x="7250850" y="1566369"/>
            <a:ext cx="338554"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u</a:t>
            </a:r>
          </a:p>
        </p:txBody>
      </p:sp>
      <p:sp>
        <p:nvSpPr>
          <p:cNvPr id="14" name="TextBox 13">
            <a:extLst>
              <a:ext uri="{FF2B5EF4-FFF2-40B4-BE49-F238E27FC236}">
                <a16:creationId xmlns:a16="http://schemas.microsoft.com/office/drawing/2014/main" id="{11234267-3572-1756-1436-A663978E341C}"/>
              </a:ext>
            </a:extLst>
          </p:cNvPr>
          <p:cNvSpPr txBox="1"/>
          <p:nvPr/>
        </p:nvSpPr>
        <p:spPr>
          <a:xfrm>
            <a:off x="6753377" y="3595580"/>
            <a:ext cx="338555"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v</a:t>
            </a:r>
          </a:p>
        </p:txBody>
      </p:sp>
      <p:sp>
        <p:nvSpPr>
          <p:cNvPr id="5" name="TextBox 4">
            <a:extLst>
              <a:ext uri="{FF2B5EF4-FFF2-40B4-BE49-F238E27FC236}">
                <a16:creationId xmlns:a16="http://schemas.microsoft.com/office/drawing/2014/main" id="{3EEA1E8F-D752-AFD2-38B0-62E64B84C7F3}"/>
              </a:ext>
            </a:extLst>
          </p:cNvPr>
          <p:cNvSpPr txBox="1"/>
          <p:nvPr/>
        </p:nvSpPr>
        <p:spPr>
          <a:xfrm>
            <a:off x="1932474" y="5475416"/>
            <a:ext cx="8909770" cy="830997"/>
          </a:xfrm>
          <a:prstGeom prst="rect">
            <a:avLst/>
          </a:prstGeom>
          <a:noFill/>
        </p:spPr>
        <p:txBody>
          <a:bodyPr wrap="square">
            <a:spAutoFit/>
          </a:bodyPr>
          <a:lstStyle/>
          <a:p>
            <a:pPr marL="342900" indent="-342900">
              <a:buFont typeface="Symbol" pitchFamily="2" charset="2"/>
              <a:buChar char="Þ"/>
            </a:pPr>
            <a:r>
              <a:rPr lang="en-US" sz="2400" b="1" dirty="0">
                <a:latin typeface="Times New Roman" panose="02020603050405020304" pitchFamily="18" charset="0"/>
                <a:cs typeface="Times New Roman" panose="02020603050405020304" pitchFamily="18" charset="0"/>
              </a:rPr>
              <a:t>This contradicts the assumption that T2 is a minimum spanning tree, as we found a spanning tree with a smaller weight.</a:t>
            </a:r>
          </a:p>
        </p:txBody>
      </p:sp>
    </p:spTree>
    <p:extLst>
      <p:ext uri="{BB962C8B-B14F-4D97-AF65-F5344CB8AC3E}">
        <p14:creationId xmlns:p14="http://schemas.microsoft.com/office/powerpoint/2010/main" val="3805495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85000" lnSpcReduction="20000"/>
          </a:bodyPr>
          <a:lstStyle/>
          <a:p>
            <a:r>
              <a:rPr lang="en-US" dirty="0"/>
              <a:t>Apply Kruskal’s algorithm to find a minimum spanning tree of the graph given in problem 1(B).</a:t>
            </a:r>
          </a:p>
          <a:p>
            <a:r>
              <a:rPr lang="en-US" dirty="0"/>
              <a:t>Indicate whether the following statements are true or false:</a:t>
            </a:r>
          </a:p>
          <a:p>
            <a:pPr lvl="1"/>
            <a:r>
              <a:rPr lang="en-US" dirty="0"/>
              <a:t>If e is a minimum-weight edge in a connected weighted graph, it must be among edges of at least one minimum spanning tree of the graph.</a:t>
            </a:r>
          </a:p>
          <a:p>
            <a:pPr lvl="1"/>
            <a:r>
              <a:rPr lang="en-US" dirty="0"/>
              <a:t>If e is a minimum-weight edge in a connected weighted graph, it must be among edges of each minimum spanning tree of the graph.</a:t>
            </a:r>
          </a:p>
          <a:p>
            <a:pPr lvl="1"/>
            <a:r>
              <a:rPr lang="en-US" dirty="0"/>
              <a:t>If edge weights of a connected weighted graph are all distinct, the graph must have exactly one minimum spanning tree.</a:t>
            </a:r>
          </a:p>
          <a:p>
            <a:pPr lvl="1"/>
            <a:r>
              <a:rPr lang="en-US" dirty="0"/>
              <a:t>If edge weights of a connected weighted graph are not all distinct, the graph must have more than one minimum spanning tree</a:t>
            </a:r>
          </a:p>
          <a:p>
            <a:r>
              <a:rPr lang="en-US" dirty="0"/>
              <a:t>Does Kruskal’s algorithm work correctly on graphs that have negative edge weights?</a:t>
            </a:r>
          </a:p>
          <a:p>
            <a:r>
              <a:rPr lang="en-US" dirty="0"/>
              <a:t>Design an algorithm for finding a maximum spanning tree—a spanning tree with the largest possible edge weight—of a weighted connected graph.</a:t>
            </a:r>
          </a:p>
          <a:p>
            <a:r>
              <a:rPr lang="en-US" dirty="0"/>
              <a:t>Prove the correctness of Kruskal’s algorithm</a:t>
            </a:r>
          </a:p>
        </p:txBody>
      </p:sp>
    </p:spTree>
    <p:extLst>
      <p:ext uri="{BB962C8B-B14F-4D97-AF65-F5344CB8AC3E}">
        <p14:creationId xmlns:p14="http://schemas.microsoft.com/office/powerpoint/2010/main" val="4001578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b="1" dirty="0"/>
              <a:t>Indicate whether the following statements are true or false</a:t>
            </a:r>
          </a:p>
          <a:p>
            <a:pPr lvl="1"/>
            <a:r>
              <a:rPr lang="en-US" b="1" dirty="0"/>
              <a:t>If e is a minimum-weight edge in a connected weighted graph, it must be among edges of at least one minimum spanning tree of the graph.</a:t>
            </a:r>
          </a:p>
          <a:p>
            <a:pPr marL="0" indent="0">
              <a:buNone/>
            </a:pPr>
            <a:r>
              <a:rPr lang="en-US" b="1" dirty="0"/>
              <a:t>True</a:t>
            </a:r>
            <a:r>
              <a:rPr lang="en-US" dirty="0"/>
              <a:t>. This is because adding the minimum-weight edge to the tree would not create a cycle, and it would contribute the least possible additional weight to the MST.</a:t>
            </a:r>
          </a:p>
        </p:txBody>
      </p:sp>
    </p:spTree>
    <p:extLst>
      <p:ext uri="{BB962C8B-B14F-4D97-AF65-F5344CB8AC3E}">
        <p14:creationId xmlns:p14="http://schemas.microsoft.com/office/powerpoint/2010/main" val="3064180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b="1" dirty="0"/>
              <a:t>Indicate whether the following statements are true or false</a:t>
            </a:r>
          </a:p>
          <a:p>
            <a:pPr lvl="1"/>
            <a:r>
              <a:rPr lang="en-US" b="1" dirty="0"/>
              <a:t>If e is a minimum-weight edge in a connected weighted graph, it must be among edges of each minimum spanning tree of the graph.</a:t>
            </a:r>
          </a:p>
          <a:p>
            <a:pPr marL="0" indent="0">
              <a:buNone/>
            </a:pPr>
            <a:r>
              <a:rPr lang="en-AU" b="1" i="0" u="none" strike="noStrike" dirty="0">
                <a:effectLst/>
              </a:rPr>
              <a:t>False</a:t>
            </a:r>
            <a:r>
              <a:rPr lang="en-AU" dirty="0"/>
              <a:t>. </a:t>
            </a:r>
            <a:r>
              <a:rPr lang="en-AU" b="0" i="0" u="none" strike="noStrike" dirty="0">
                <a:effectLst/>
              </a:rPr>
              <a:t>While it is true that e would be in at least one MST, there could be other MSTs in the graph that don't include e but still have the same total weight.</a:t>
            </a:r>
            <a:endParaRPr lang="en-US" dirty="0"/>
          </a:p>
        </p:txBody>
      </p:sp>
    </p:spTree>
    <p:extLst>
      <p:ext uri="{BB962C8B-B14F-4D97-AF65-F5344CB8AC3E}">
        <p14:creationId xmlns:p14="http://schemas.microsoft.com/office/powerpoint/2010/main" val="863138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b="1" dirty="0"/>
              <a:t>Indicate whether the following statements are true or false</a:t>
            </a:r>
          </a:p>
          <a:p>
            <a:pPr lvl="1"/>
            <a:r>
              <a:rPr lang="en-US" b="1" dirty="0"/>
              <a:t>If edge weights of a connected weighted graph are all distinct, the graph must have exactly one minimum spanning tree.</a:t>
            </a:r>
          </a:p>
          <a:p>
            <a:pPr marL="0" indent="0">
              <a:buNone/>
            </a:pPr>
            <a:r>
              <a:rPr lang="en-AU" b="1" i="0" u="none" strike="noStrike" dirty="0">
                <a:effectLst/>
              </a:rPr>
              <a:t>True</a:t>
            </a:r>
            <a:r>
              <a:rPr lang="en-AU" dirty="0"/>
              <a:t>.</a:t>
            </a:r>
            <a:r>
              <a:rPr lang="en-AU" b="0" i="0" u="none" strike="noStrike" dirty="0">
                <a:effectLst/>
              </a:rPr>
              <a:t> This can be proved by contradiction, as shown in th</a:t>
            </a:r>
            <a:r>
              <a:rPr lang="en-AU" dirty="0"/>
              <a:t>e Solution 1.</a:t>
            </a:r>
            <a:endParaRPr lang="en-US" dirty="0"/>
          </a:p>
        </p:txBody>
      </p:sp>
    </p:spTree>
    <p:extLst>
      <p:ext uri="{BB962C8B-B14F-4D97-AF65-F5344CB8AC3E}">
        <p14:creationId xmlns:p14="http://schemas.microsoft.com/office/powerpoint/2010/main" val="655630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b="1" dirty="0"/>
              <a:t>Indicate whether the following statements are true or false</a:t>
            </a:r>
          </a:p>
          <a:p>
            <a:pPr lvl="1"/>
            <a:r>
              <a:rPr lang="en-US" b="1" dirty="0"/>
              <a:t>If edge weights of a connected weighted graph are not all distinct, the graph must have more than one minimum spanning tree.</a:t>
            </a:r>
          </a:p>
          <a:p>
            <a:pPr marL="0" indent="0">
              <a:buNone/>
            </a:pPr>
            <a:r>
              <a:rPr lang="en-AU" b="1" i="0" u="none" strike="noStrike" dirty="0">
                <a:effectLst/>
              </a:rPr>
              <a:t>True</a:t>
            </a:r>
            <a:r>
              <a:rPr lang="en-AU" b="0" i="0" u="none" strike="noStrike" dirty="0">
                <a:effectLst/>
              </a:rPr>
              <a:t>. If edge weights of a connected weighted graph are not all distinct, meaning there are multiple edges with the same weight, the graph may have more than one minimum spanning tree.</a:t>
            </a:r>
          </a:p>
        </p:txBody>
      </p:sp>
    </p:spTree>
    <p:extLst>
      <p:ext uri="{BB962C8B-B14F-4D97-AF65-F5344CB8AC3E}">
        <p14:creationId xmlns:p14="http://schemas.microsoft.com/office/powerpoint/2010/main" val="648357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Does Kruskal’s algorithm work correctly on graphs that have negative edge weights?</a:t>
            </a:r>
          </a:p>
          <a:p>
            <a:r>
              <a:rPr lang="en-US" dirty="0"/>
              <a:t>Yes</a:t>
            </a:r>
          </a:p>
          <a:p>
            <a:r>
              <a:rPr lang="en-US" dirty="0"/>
              <a:t>The algorithm does not rely on the edge weights being positive; it only requires sorting the edges by their weights and iteratively adding the next smallest edge to the growing forest if it doesn't create a cycle.</a:t>
            </a:r>
          </a:p>
        </p:txBody>
      </p:sp>
    </p:spTree>
    <p:extLst>
      <p:ext uri="{BB962C8B-B14F-4D97-AF65-F5344CB8AC3E}">
        <p14:creationId xmlns:p14="http://schemas.microsoft.com/office/powerpoint/2010/main" val="3959769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Design an algorithm for finding a maximum spanning tree—a spanning tree with the largest possible edge weight—of a weighted connected graph.</a:t>
            </a:r>
          </a:p>
          <a:p>
            <a:r>
              <a:rPr lang="en-US" dirty="0"/>
              <a:t>To find the maximum spanning tree (MST) of a weighted connected graph =&gt; adapt the existing Kruskal's algorithm or Prim's algorithm by making a simple modification. </a:t>
            </a:r>
          </a:p>
          <a:p>
            <a:r>
              <a:rPr lang="en-US" dirty="0"/>
              <a:t>Kruskal’s: Instead of sorting the edges in increasing order by their weights, sort them in decreasing order (i.e., largest to smallest). The rest of the algorithm remains the same.</a:t>
            </a:r>
          </a:p>
        </p:txBody>
      </p:sp>
    </p:spTree>
    <p:extLst>
      <p:ext uri="{BB962C8B-B14F-4D97-AF65-F5344CB8AC3E}">
        <p14:creationId xmlns:p14="http://schemas.microsoft.com/office/powerpoint/2010/main" val="787925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0" i="0" u="none" strike="noStrike" dirty="0">
                <a:effectLst/>
              </a:rPr>
              <a:t>Apply Prim’s algorithm to the following graph. Include in the priority queue all the vertices not already in the tree.</a:t>
            </a:r>
          </a:p>
          <a:p>
            <a:endParaRPr lang="en-AU" dirty="0"/>
          </a:p>
          <a:p>
            <a:pPr marL="0" indent="0">
              <a:buNone/>
            </a:pPr>
            <a:endParaRPr lang="en-AU" b="0" i="0" u="none" strike="noStrike" dirty="0">
              <a:effectLst/>
            </a:endParaRPr>
          </a:p>
          <a:p>
            <a:endParaRPr lang="en-AU" b="0" i="0" u="none" strike="noStrike" dirty="0">
              <a:effectLst/>
            </a:endParaRPr>
          </a:p>
        </p:txBody>
      </p:sp>
      <p:sp>
        <p:nvSpPr>
          <p:cNvPr id="4" name="Oval 3">
            <a:extLst>
              <a:ext uri="{FF2B5EF4-FFF2-40B4-BE49-F238E27FC236}">
                <a16:creationId xmlns:a16="http://schemas.microsoft.com/office/drawing/2014/main" id="{C2D41670-091F-94A5-C5C6-40FEF04EF492}"/>
              </a:ext>
            </a:extLst>
          </p:cNvPr>
          <p:cNvSpPr/>
          <p:nvPr/>
        </p:nvSpPr>
        <p:spPr>
          <a:xfrm>
            <a:off x="4484916" y="3086100"/>
            <a:ext cx="440871" cy="440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a</a:t>
            </a:r>
          </a:p>
        </p:txBody>
      </p:sp>
      <p:sp>
        <p:nvSpPr>
          <p:cNvPr id="5" name="Oval 4">
            <a:extLst>
              <a:ext uri="{FF2B5EF4-FFF2-40B4-BE49-F238E27FC236}">
                <a16:creationId xmlns:a16="http://schemas.microsoft.com/office/drawing/2014/main" id="{5E33D5EF-2A6F-B3F7-CA7B-1D9F30F1C0C0}"/>
              </a:ext>
            </a:extLst>
          </p:cNvPr>
          <p:cNvSpPr/>
          <p:nvPr/>
        </p:nvSpPr>
        <p:spPr>
          <a:xfrm>
            <a:off x="6776358" y="3086099"/>
            <a:ext cx="440871" cy="440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b</a:t>
            </a:r>
          </a:p>
        </p:txBody>
      </p:sp>
      <p:sp>
        <p:nvSpPr>
          <p:cNvPr id="6" name="Oval 5">
            <a:extLst>
              <a:ext uri="{FF2B5EF4-FFF2-40B4-BE49-F238E27FC236}">
                <a16:creationId xmlns:a16="http://schemas.microsoft.com/office/drawing/2014/main" id="{ED74C6CF-2605-D870-6252-283BCDC20CBB}"/>
              </a:ext>
            </a:extLst>
          </p:cNvPr>
          <p:cNvSpPr/>
          <p:nvPr/>
        </p:nvSpPr>
        <p:spPr>
          <a:xfrm>
            <a:off x="4484915" y="5050064"/>
            <a:ext cx="440871" cy="440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c</a:t>
            </a:r>
          </a:p>
        </p:txBody>
      </p:sp>
      <p:sp>
        <p:nvSpPr>
          <p:cNvPr id="7" name="Oval 6">
            <a:extLst>
              <a:ext uri="{FF2B5EF4-FFF2-40B4-BE49-F238E27FC236}">
                <a16:creationId xmlns:a16="http://schemas.microsoft.com/office/drawing/2014/main" id="{C71B0529-48C9-1474-C633-2F84AA1138B5}"/>
              </a:ext>
            </a:extLst>
          </p:cNvPr>
          <p:cNvSpPr/>
          <p:nvPr/>
        </p:nvSpPr>
        <p:spPr>
          <a:xfrm>
            <a:off x="6776357" y="5050064"/>
            <a:ext cx="440871" cy="440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d</a:t>
            </a:r>
          </a:p>
        </p:txBody>
      </p:sp>
      <p:sp>
        <p:nvSpPr>
          <p:cNvPr id="8" name="Oval 7">
            <a:extLst>
              <a:ext uri="{FF2B5EF4-FFF2-40B4-BE49-F238E27FC236}">
                <a16:creationId xmlns:a16="http://schemas.microsoft.com/office/drawing/2014/main" id="{4EF9F4C8-43B3-0303-9287-0BF08A24A0F4}"/>
              </a:ext>
            </a:extLst>
          </p:cNvPr>
          <p:cNvSpPr/>
          <p:nvPr/>
        </p:nvSpPr>
        <p:spPr>
          <a:xfrm>
            <a:off x="5655129" y="4108450"/>
            <a:ext cx="440871" cy="440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e</a:t>
            </a:r>
          </a:p>
        </p:txBody>
      </p:sp>
      <p:cxnSp>
        <p:nvCxnSpPr>
          <p:cNvPr id="10" name="Straight Connector 9">
            <a:extLst>
              <a:ext uri="{FF2B5EF4-FFF2-40B4-BE49-F238E27FC236}">
                <a16:creationId xmlns:a16="http://schemas.microsoft.com/office/drawing/2014/main" id="{D5C27FB3-B7FF-7E9F-8621-1BB8312D37CE}"/>
              </a:ext>
            </a:extLst>
          </p:cNvPr>
          <p:cNvCxnSpPr>
            <a:stCxn id="4" idx="6"/>
            <a:endCxn id="5" idx="2"/>
          </p:cNvCxnSpPr>
          <p:nvPr/>
        </p:nvCxnSpPr>
        <p:spPr>
          <a:xfrm flipV="1">
            <a:off x="4925787" y="3306535"/>
            <a:ext cx="185057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2588F49-C74F-1687-010D-4A0385CD63B6}"/>
              </a:ext>
            </a:extLst>
          </p:cNvPr>
          <p:cNvCxnSpPr>
            <a:cxnSpLocks/>
            <a:stCxn id="4" idx="4"/>
            <a:endCxn id="6" idx="0"/>
          </p:cNvCxnSpPr>
          <p:nvPr/>
        </p:nvCxnSpPr>
        <p:spPr>
          <a:xfrm flipH="1">
            <a:off x="4705351" y="3526971"/>
            <a:ext cx="1" cy="1523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37207F2-6EA7-64C2-92C4-17FED5808EFF}"/>
              </a:ext>
            </a:extLst>
          </p:cNvPr>
          <p:cNvCxnSpPr>
            <a:cxnSpLocks/>
            <a:stCxn id="7" idx="2"/>
            <a:endCxn id="6" idx="6"/>
          </p:cNvCxnSpPr>
          <p:nvPr/>
        </p:nvCxnSpPr>
        <p:spPr>
          <a:xfrm flipH="1">
            <a:off x="4925786" y="5270500"/>
            <a:ext cx="18505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B2438F5-1325-11B6-8AC5-AA3A867DC529}"/>
              </a:ext>
            </a:extLst>
          </p:cNvPr>
          <p:cNvCxnSpPr>
            <a:cxnSpLocks/>
            <a:stCxn id="5" idx="4"/>
            <a:endCxn id="7" idx="0"/>
          </p:cNvCxnSpPr>
          <p:nvPr/>
        </p:nvCxnSpPr>
        <p:spPr>
          <a:xfrm flipH="1">
            <a:off x="6996793" y="3526970"/>
            <a:ext cx="1" cy="15230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0657CA6-7B65-4A70-99CB-FEC91A8A679F}"/>
              </a:ext>
            </a:extLst>
          </p:cNvPr>
          <p:cNvCxnSpPr>
            <a:cxnSpLocks/>
            <a:stCxn id="5" idx="3"/>
            <a:endCxn id="8" idx="7"/>
          </p:cNvCxnSpPr>
          <p:nvPr/>
        </p:nvCxnSpPr>
        <p:spPr>
          <a:xfrm flipH="1">
            <a:off x="6031436" y="3462406"/>
            <a:ext cx="809486" cy="710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1B3010F-9BFC-5E27-3B6C-5FC30C336040}"/>
              </a:ext>
            </a:extLst>
          </p:cNvPr>
          <p:cNvCxnSpPr>
            <a:cxnSpLocks/>
            <a:stCxn id="7" idx="1"/>
            <a:endCxn id="8" idx="5"/>
          </p:cNvCxnSpPr>
          <p:nvPr/>
        </p:nvCxnSpPr>
        <p:spPr>
          <a:xfrm flipH="1" flipV="1">
            <a:off x="6031436" y="4484757"/>
            <a:ext cx="809485" cy="6298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722FD77-5B84-687E-37F5-95B4A7572C0F}"/>
              </a:ext>
            </a:extLst>
          </p:cNvPr>
          <p:cNvCxnSpPr>
            <a:cxnSpLocks/>
            <a:stCxn id="8" idx="3"/>
            <a:endCxn id="6" idx="7"/>
          </p:cNvCxnSpPr>
          <p:nvPr/>
        </p:nvCxnSpPr>
        <p:spPr>
          <a:xfrm flipH="1">
            <a:off x="4861222" y="4484757"/>
            <a:ext cx="858471" cy="62987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F362C16-63F1-F1E6-59C4-AFC32685679C}"/>
              </a:ext>
            </a:extLst>
          </p:cNvPr>
          <p:cNvCxnSpPr>
            <a:cxnSpLocks/>
            <a:stCxn id="8" idx="1"/>
            <a:endCxn id="4" idx="5"/>
          </p:cNvCxnSpPr>
          <p:nvPr/>
        </p:nvCxnSpPr>
        <p:spPr>
          <a:xfrm flipH="1" flipV="1">
            <a:off x="4861223" y="3462407"/>
            <a:ext cx="858470" cy="710607"/>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F0A03E9A-901C-F7CF-732A-85A96C03FF30}"/>
              </a:ext>
            </a:extLst>
          </p:cNvPr>
          <p:cNvSpPr txBox="1"/>
          <p:nvPr/>
        </p:nvSpPr>
        <p:spPr>
          <a:xfrm>
            <a:off x="5678738" y="2908410"/>
            <a:ext cx="338555"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5</a:t>
            </a:r>
          </a:p>
        </p:txBody>
      </p:sp>
      <p:sp>
        <p:nvSpPr>
          <p:cNvPr id="34" name="TextBox 33">
            <a:extLst>
              <a:ext uri="{FF2B5EF4-FFF2-40B4-BE49-F238E27FC236}">
                <a16:creationId xmlns:a16="http://schemas.microsoft.com/office/drawing/2014/main" id="{15CE19C6-9530-7020-064D-9F5FC5950591}"/>
              </a:ext>
            </a:extLst>
          </p:cNvPr>
          <p:cNvSpPr txBox="1"/>
          <p:nvPr/>
        </p:nvSpPr>
        <p:spPr>
          <a:xfrm>
            <a:off x="4998660" y="3729233"/>
            <a:ext cx="338555"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2</a:t>
            </a:r>
          </a:p>
        </p:txBody>
      </p:sp>
      <p:sp>
        <p:nvSpPr>
          <p:cNvPr id="35" name="TextBox 34">
            <a:extLst>
              <a:ext uri="{FF2B5EF4-FFF2-40B4-BE49-F238E27FC236}">
                <a16:creationId xmlns:a16="http://schemas.microsoft.com/office/drawing/2014/main" id="{8D01130F-644B-1A98-3534-262AE41A0FD3}"/>
              </a:ext>
            </a:extLst>
          </p:cNvPr>
          <p:cNvSpPr txBox="1"/>
          <p:nvPr/>
        </p:nvSpPr>
        <p:spPr>
          <a:xfrm>
            <a:off x="5163185" y="4339584"/>
            <a:ext cx="338555"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4</a:t>
            </a:r>
          </a:p>
        </p:txBody>
      </p:sp>
      <p:sp>
        <p:nvSpPr>
          <p:cNvPr id="36" name="TextBox 35">
            <a:extLst>
              <a:ext uri="{FF2B5EF4-FFF2-40B4-BE49-F238E27FC236}">
                <a16:creationId xmlns:a16="http://schemas.microsoft.com/office/drawing/2014/main" id="{F11FF05A-B9EB-5204-3988-AA8D72F5D3DF}"/>
              </a:ext>
            </a:extLst>
          </p:cNvPr>
          <p:cNvSpPr txBox="1"/>
          <p:nvPr/>
        </p:nvSpPr>
        <p:spPr>
          <a:xfrm>
            <a:off x="6238465" y="4262794"/>
            <a:ext cx="338555"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5</a:t>
            </a:r>
          </a:p>
        </p:txBody>
      </p:sp>
      <p:sp>
        <p:nvSpPr>
          <p:cNvPr id="37" name="TextBox 36">
            <a:extLst>
              <a:ext uri="{FF2B5EF4-FFF2-40B4-BE49-F238E27FC236}">
                <a16:creationId xmlns:a16="http://schemas.microsoft.com/office/drawing/2014/main" id="{8620541E-C816-4D58-9B88-D16E79CE2759}"/>
              </a:ext>
            </a:extLst>
          </p:cNvPr>
          <p:cNvSpPr txBox="1"/>
          <p:nvPr/>
        </p:nvSpPr>
        <p:spPr>
          <a:xfrm>
            <a:off x="6332216" y="3717705"/>
            <a:ext cx="338555"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3</a:t>
            </a:r>
          </a:p>
        </p:txBody>
      </p:sp>
      <p:sp>
        <p:nvSpPr>
          <p:cNvPr id="38" name="TextBox 37">
            <a:extLst>
              <a:ext uri="{FF2B5EF4-FFF2-40B4-BE49-F238E27FC236}">
                <a16:creationId xmlns:a16="http://schemas.microsoft.com/office/drawing/2014/main" id="{C045E890-9EDE-A223-FBA6-177678B1C6CA}"/>
              </a:ext>
            </a:extLst>
          </p:cNvPr>
          <p:cNvSpPr txBox="1"/>
          <p:nvPr/>
        </p:nvSpPr>
        <p:spPr>
          <a:xfrm>
            <a:off x="7071693" y="4059042"/>
            <a:ext cx="338555"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6</a:t>
            </a:r>
          </a:p>
        </p:txBody>
      </p:sp>
      <p:sp>
        <p:nvSpPr>
          <p:cNvPr id="39" name="TextBox 38">
            <a:extLst>
              <a:ext uri="{FF2B5EF4-FFF2-40B4-BE49-F238E27FC236}">
                <a16:creationId xmlns:a16="http://schemas.microsoft.com/office/drawing/2014/main" id="{5C49D088-B817-57BB-F837-C7691BB21A01}"/>
              </a:ext>
            </a:extLst>
          </p:cNvPr>
          <p:cNvSpPr txBox="1"/>
          <p:nvPr/>
        </p:nvSpPr>
        <p:spPr>
          <a:xfrm>
            <a:off x="4263310" y="4029142"/>
            <a:ext cx="338555"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7</a:t>
            </a:r>
          </a:p>
        </p:txBody>
      </p:sp>
      <p:sp>
        <p:nvSpPr>
          <p:cNvPr id="40" name="TextBox 39">
            <a:extLst>
              <a:ext uri="{FF2B5EF4-FFF2-40B4-BE49-F238E27FC236}">
                <a16:creationId xmlns:a16="http://schemas.microsoft.com/office/drawing/2014/main" id="{5E61A4CC-995A-E621-0053-C41CE3E8F362}"/>
              </a:ext>
            </a:extLst>
          </p:cNvPr>
          <p:cNvSpPr txBox="1"/>
          <p:nvPr/>
        </p:nvSpPr>
        <p:spPr>
          <a:xfrm>
            <a:off x="5694987" y="5264593"/>
            <a:ext cx="338555"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4</a:t>
            </a:r>
          </a:p>
        </p:txBody>
      </p:sp>
    </p:spTree>
    <p:extLst>
      <p:ext uri="{BB962C8B-B14F-4D97-AF65-F5344CB8AC3E}">
        <p14:creationId xmlns:p14="http://schemas.microsoft.com/office/powerpoint/2010/main" val="169000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sz="2400" b="1" dirty="0"/>
              <a:t>Prove the correctness of Kruskal’s algorithm</a:t>
            </a:r>
          </a:p>
          <a:p>
            <a:pPr marL="0" indent="0">
              <a:buNone/>
            </a:pPr>
            <a:r>
              <a:rPr lang="en-US" sz="2400" dirty="0"/>
              <a:t>we need to show that the algorithm always returns a minimum spanning tree (MST) for a connected, undirected, weighted graph</a:t>
            </a:r>
            <a:r>
              <a:rPr lang="en-US" sz="2400" dirty="0">
                <a:sym typeface="Wingdings" pitchFamily="2" charset="2"/>
              </a:rPr>
              <a:t> =&gt; </a:t>
            </a:r>
            <a:r>
              <a:rPr lang="en-US" sz="2400" dirty="0"/>
              <a:t>use two properties of MSTs to prove this:</a:t>
            </a:r>
          </a:p>
          <a:p>
            <a:r>
              <a:rPr lang="en-US" sz="2400" dirty="0"/>
              <a:t>Cut property: For any cut (a partition of vertices into two disjoint sets) in the graph, the lightest edge crossing the cut (connecting the two sets) is in the MST, assuming no two edges have the same weight.</a:t>
            </a:r>
          </a:p>
          <a:p>
            <a:r>
              <a:rPr lang="en-US" sz="2400" dirty="0"/>
              <a:t>Cycle property: For any cycle in the graph, the heaviest edge in the cycle is not part of the MST.</a:t>
            </a:r>
          </a:p>
          <a:p>
            <a:pPr marL="0" indent="0">
              <a:buNone/>
            </a:pPr>
            <a:r>
              <a:rPr lang="en-US" sz="2400" dirty="0"/>
              <a:t>Kruskal's algorithm works by iteratively selecting the next lightest edge that does not form a cycle with the edges already in the MST.</a:t>
            </a:r>
          </a:p>
        </p:txBody>
      </p:sp>
    </p:spTree>
    <p:extLst>
      <p:ext uri="{BB962C8B-B14F-4D97-AF65-F5344CB8AC3E}">
        <p14:creationId xmlns:p14="http://schemas.microsoft.com/office/powerpoint/2010/main" val="3084088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sz="2400" b="1" dirty="0"/>
              <a:t>Base case:</a:t>
            </a:r>
            <a:r>
              <a:rPr lang="en-US" sz="2400" dirty="0"/>
              <a:t> When the algorithm starts, no edges have been selected, and the MST is an empty set. This is a valid MST for a graph with no vertices.</a:t>
            </a:r>
          </a:p>
          <a:p>
            <a:pPr marL="0" indent="0">
              <a:buNone/>
            </a:pPr>
            <a:r>
              <a:rPr lang="en-US" sz="2400" b="1" dirty="0"/>
              <a:t>Inductive step: </a:t>
            </a:r>
            <a:r>
              <a:rPr lang="en-US" sz="2400" dirty="0"/>
              <a:t>Assume that the algorithm has constructed an MST up to step k, which we will denote as T. We will prove that the algorithm constructs a valid MST at step k+1.</a:t>
            </a:r>
          </a:p>
          <a:p>
            <a:pPr marL="0" indent="0">
              <a:buNone/>
            </a:pPr>
            <a:r>
              <a:rPr lang="en-US" sz="2400" dirty="0"/>
              <a:t>Let T' be the partial tree after the k+1 step, and let </a:t>
            </a:r>
            <a:r>
              <a:rPr lang="en-US" sz="2400" b="1" i="1" dirty="0"/>
              <a:t>e</a:t>
            </a:r>
            <a:r>
              <a:rPr lang="en-US" sz="2400" dirty="0"/>
              <a:t> be the edge added in the k+1 step. We will show that T' is also an MST.</a:t>
            </a:r>
            <a:endParaRPr lang="en-US" sz="2400" b="1" dirty="0"/>
          </a:p>
          <a:p>
            <a:pPr marL="0" indent="0">
              <a:buNone/>
            </a:pPr>
            <a:endParaRPr lang="en-US" sz="2400" b="1" dirty="0"/>
          </a:p>
        </p:txBody>
      </p:sp>
    </p:spTree>
    <p:extLst>
      <p:ext uri="{BB962C8B-B14F-4D97-AF65-F5344CB8AC3E}">
        <p14:creationId xmlns:p14="http://schemas.microsoft.com/office/powerpoint/2010/main" val="1318606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514350" indent="-514350" algn="l">
              <a:buAutoNum type="arabicPeriod"/>
            </a:pPr>
            <a:r>
              <a:rPr lang="en-AU" sz="2400" b="1" i="0" u="none" strike="noStrike" dirty="0">
                <a:effectLst/>
              </a:rPr>
              <a:t>T' is connected and acyclic</a:t>
            </a:r>
            <a:r>
              <a:rPr lang="en-AU" sz="2400" b="0" i="0" u="none" strike="noStrike" dirty="0">
                <a:effectLst/>
              </a:rPr>
              <a:t>: Since </a:t>
            </a:r>
            <a:r>
              <a:rPr lang="en-AU" sz="2400" b="1" i="1" u="none" strike="noStrike" dirty="0">
                <a:effectLst/>
              </a:rPr>
              <a:t>e</a:t>
            </a:r>
            <a:r>
              <a:rPr lang="en-AU" sz="2400" b="0" i="0" u="none" strike="noStrike" dirty="0">
                <a:effectLst/>
              </a:rPr>
              <a:t> was chosen such that it does not form a cycle with the edges in T, </a:t>
            </a:r>
            <a:r>
              <a:rPr lang="en-AU" sz="2400" b="1" i="0" u="none" strike="noStrike" dirty="0">
                <a:effectLst/>
              </a:rPr>
              <a:t>T' remains acyclic</a:t>
            </a:r>
            <a:r>
              <a:rPr lang="en-AU" sz="2400" b="0" i="0" u="none" strike="noStrike" dirty="0">
                <a:effectLst/>
              </a:rPr>
              <a:t>. As the algorithm selects the next lightest edge that connects two previously disconnected components of T, </a:t>
            </a:r>
            <a:r>
              <a:rPr lang="en-AU" sz="2400" b="1" i="0" u="none" strike="noStrike" dirty="0">
                <a:effectLst/>
              </a:rPr>
              <a:t>T' remains connected</a:t>
            </a:r>
            <a:r>
              <a:rPr lang="en-AU" sz="2400" b="0" i="0" u="none" strike="noStrike" dirty="0">
                <a:effectLst/>
              </a:rPr>
              <a:t>.</a:t>
            </a:r>
          </a:p>
          <a:p>
            <a:pPr marL="514350" indent="-514350" algn="l">
              <a:buAutoNum type="arabicPeriod"/>
            </a:pPr>
            <a:r>
              <a:rPr lang="en-AU" sz="2400" b="1" i="0" u="none" strike="noStrike" dirty="0">
                <a:effectLst/>
              </a:rPr>
              <a:t>T' has the correct number of edges</a:t>
            </a:r>
            <a:r>
              <a:rPr lang="en-AU" sz="2400" b="0" i="0" u="none" strike="noStrike" dirty="0">
                <a:effectLst/>
              </a:rPr>
              <a:t>: After the k+1 step, T' has k+1 edges, one more than T.</a:t>
            </a:r>
          </a:p>
        </p:txBody>
      </p:sp>
    </p:spTree>
    <p:extLst>
      <p:ext uri="{BB962C8B-B14F-4D97-AF65-F5344CB8AC3E}">
        <p14:creationId xmlns:p14="http://schemas.microsoft.com/office/powerpoint/2010/main" val="31211959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lnSpcReduction="10000"/>
              </a:bodyPr>
              <a:lstStyle/>
              <a:p>
                <a:pPr marL="514350" indent="-514350" algn="l">
                  <a:buFont typeface="+mj-lt"/>
                  <a:buAutoNum type="arabicPeriod" startAt="3"/>
                </a:pPr>
                <a:r>
                  <a:rPr lang="en-AU" sz="2400" b="1" i="0" u="none" strike="noStrike" dirty="0">
                    <a:effectLst/>
                  </a:rPr>
                  <a:t>T' has minimal weight</a:t>
                </a:r>
                <a:r>
                  <a:rPr lang="en-AU" sz="2400" b="0" i="0" u="none" strike="noStrike" dirty="0">
                    <a:effectLst/>
                  </a:rPr>
                  <a:t>: </a:t>
                </a:r>
                <a:endParaRPr lang="en-AU" sz="2400" dirty="0"/>
              </a:p>
              <a:p>
                <a:r>
                  <a:rPr lang="en-AU" sz="2400" b="0" i="0" u="none" strike="noStrike" dirty="0">
                    <a:effectLst/>
                  </a:rPr>
                  <a:t>Let </a:t>
                </a:r>
                <a:r>
                  <a:rPr lang="en-AU" sz="2400" b="1" i="1" u="none" strike="noStrike" dirty="0">
                    <a:effectLst/>
                  </a:rPr>
                  <a:t>M</a:t>
                </a:r>
                <a:r>
                  <a:rPr lang="en-AU" sz="2400" b="0" i="0" u="none" strike="noStrike" dirty="0">
                    <a:effectLst/>
                  </a:rPr>
                  <a:t> be an MST of the graph that includes all the edges of </a:t>
                </a:r>
                <a:r>
                  <a:rPr lang="en-AU" sz="2400" b="1" i="1" u="none" strike="noStrike" dirty="0">
                    <a:effectLst/>
                  </a:rPr>
                  <a:t>T</a:t>
                </a:r>
                <a:r>
                  <a:rPr lang="en-AU" sz="2400" b="0" i="0" u="none" strike="noStrike" dirty="0">
                    <a:effectLst/>
                  </a:rPr>
                  <a:t> but does not include e. </a:t>
                </a:r>
              </a:p>
              <a:p>
                <a:r>
                  <a:rPr lang="en-AU" sz="2400" b="0" i="0" u="none" strike="noStrike" dirty="0">
                    <a:effectLst/>
                  </a:rPr>
                  <a:t>Since </a:t>
                </a:r>
                <a:r>
                  <a:rPr lang="en-AU" sz="2400" b="1" i="1" u="none" strike="noStrike" dirty="0">
                    <a:effectLst/>
                  </a:rPr>
                  <a:t>T'</a:t>
                </a:r>
                <a:r>
                  <a:rPr lang="en-AU" sz="2400" b="0" i="0" u="none" strike="noStrike" dirty="0">
                    <a:effectLst/>
                  </a:rPr>
                  <a:t> and </a:t>
                </a:r>
                <a:r>
                  <a:rPr lang="en-AU" sz="2400" b="1" i="1" u="none" strike="noStrike" dirty="0">
                    <a:effectLst/>
                  </a:rPr>
                  <a:t>M</a:t>
                </a:r>
                <a:r>
                  <a:rPr lang="en-AU" sz="2400" b="0" i="0" u="none" strike="noStrike" dirty="0">
                    <a:effectLst/>
                  </a:rPr>
                  <a:t> share k edges and have the same number of edges</a:t>
                </a:r>
                <a:br>
                  <a:rPr lang="en-AU" sz="2400" dirty="0"/>
                </a:br>
                <a:r>
                  <a:rPr lang="en-AU" sz="2400" dirty="0"/>
                  <a:t>=&gt; T</a:t>
                </a:r>
                <a:r>
                  <a:rPr lang="en-AU" sz="2400" b="0" i="0" u="none" strike="noStrike" dirty="0">
                    <a:effectLst/>
                  </a:rPr>
                  <a:t>here must be an edge </a:t>
                </a:r>
                <a:r>
                  <a:rPr lang="en-AU" sz="2400" b="1" i="1" u="none" strike="noStrike" dirty="0">
                    <a:effectLst/>
                  </a:rPr>
                  <a:t>e'</a:t>
                </a:r>
                <a:r>
                  <a:rPr lang="en-AU" sz="2400" b="0" i="0" u="none" strike="noStrike" dirty="0">
                    <a:effectLst/>
                  </a:rPr>
                  <a:t> in </a:t>
                </a:r>
                <a:r>
                  <a:rPr lang="en-AU" sz="2400" b="1" i="1" u="none" strike="noStrike" dirty="0">
                    <a:effectLst/>
                  </a:rPr>
                  <a:t>M</a:t>
                </a:r>
                <a:r>
                  <a:rPr lang="en-AU" sz="2400" b="0" i="0" u="none" strike="noStrike" dirty="0">
                    <a:effectLst/>
                  </a:rPr>
                  <a:t> that is not in </a:t>
                </a:r>
                <a:r>
                  <a:rPr lang="en-AU" sz="2400" b="1" i="1" u="none" strike="noStrike" dirty="0">
                    <a:effectLst/>
                  </a:rPr>
                  <a:t>T'</a:t>
                </a:r>
                <a:r>
                  <a:rPr lang="en-AU" sz="2400" b="0" i="0" u="none" strike="noStrike" dirty="0">
                    <a:effectLst/>
                  </a:rPr>
                  <a:t>. </a:t>
                </a:r>
              </a:p>
              <a:p>
                <a:r>
                  <a:rPr lang="en-AU" sz="2400" b="0" i="0" u="none" strike="noStrike" dirty="0">
                    <a:effectLst/>
                  </a:rPr>
                  <a:t>Let C be the cut in the graph that corresponds to the partition induced by </a:t>
                </a:r>
                <a:r>
                  <a:rPr lang="en-AU" sz="2400" b="1" i="1" u="none" strike="noStrike" dirty="0">
                    <a:effectLst/>
                  </a:rPr>
                  <a:t>T’</a:t>
                </a:r>
                <a:r>
                  <a:rPr lang="en-AU" sz="2400" b="0" i="0" u="none" strike="noStrike" dirty="0">
                    <a:effectLst/>
                  </a:rPr>
                  <a:t>. </a:t>
                </a:r>
              </a:p>
              <a:p>
                <a:pPr>
                  <a:buFont typeface="Symbol" pitchFamily="2" charset="2"/>
                  <a:buChar char="Þ"/>
                </a:pPr>
                <a:r>
                  <a:rPr lang="en-AU" sz="2400" b="0" i="0" u="none" strike="noStrike" dirty="0">
                    <a:effectLst/>
                  </a:rPr>
                  <a:t> Since </a:t>
                </a:r>
                <a:r>
                  <a:rPr lang="en-AU" sz="2400" b="1" i="1" u="none" strike="noStrike" dirty="0">
                    <a:effectLst/>
                  </a:rPr>
                  <a:t>e</a:t>
                </a:r>
                <a:r>
                  <a:rPr lang="en-AU" sz="2400" b="0" i="0" u="none" strike="noStrike" dirty="0">
                    <a:effectLst/>
                  </a:rPr>
                  <a:t> is the lightest edge crossing C, </a:t>
                </a:r>
                <a:r>
                  <a:rPr lang="en-AU" sz="2400" b="1" i="1" dirty="0"/>
                  <a:t>e'</a:t>
                </a:r>
                <a:r>
                  <a:rPr lang="en-AU" sz="2400" b="0" i="0" u="none" strike="noStrike" dirty="0">
                    <a:effectLst/>
                  </a:rPr>
                  <a:t> weight </a:t>
                </a:r>
                <a14:m>
                  <m:oMath xmlns:m="http://schemas.openxmlformats.org/officeDocument/2006/math">
                    <m:r>
                      <a:rPr lang="en-AU" sz="2400" b="0" i="1" u="none" strike="noStrike" dirty="0" smtClean="0">
                        <a:effectLst/>
                        <a:latin typeface="Cambria Math" panose="02040503050406030204" pitchFamily="18" charset="0"/>
                      </a:rPr>
                      <m:t>≥</m:t>
                    </m:r>
                  </m:oMath>
                </a14:m>
                <a:r>
                  <a:rPr lang="en-AU" sz="2400" b="0" i="0" u="none" strike="noStrike" dirty="0">
                    <a:effectLst/>
                  </a:rPr>
                  <a:t> </a:t>
                </a:r>
                <a:r>
                  <a:rPr lang="en-AU" sz="2400" b="1" i="1" u="none" strike="noStrike" dirty="0">
                    <a:effectLst/>
                  </a:rPr>
                  <a:t>e </a:t>
                </a:r>
                <a:r>
                  <a:rPr lang="en-AU" sz="2400" dirty="0"/>
                  <a:t>weight</a:t>
                </a:r>
                <a:r>
                  <a:rPr lang="en-AU" sz="2400" b="0" i="0" u="none" strike="noStrike" dirty="0">
                    <a:effectLst/>
                  </a:rPr>
                  <a:t>. </a:t>
                </a:r>
              </a:p>
              <a:p>
                <a:pPr>
                  <a:buFont typeface="Symbol" pitchFamily="2" charset="2"/>
                  <a:buChar char="Þ"/>
                </a:pPr>
                <a:r>
                  <a:rPr lang="en-AU" sz="2400" b="0" i="0" u="none" strike="noStrike" dirty="0">
                    <a:effectLst/>
                  </a:rPr>
                  <a:t> The weight of </a:t>
                </a:r>
                <a:r>
                  <a:rPr lang="en-AU" sz="2400" b="1" i="1" u="none" strike="noStrike" dirty="0">
                    <a:effectLst/>
                  </a:rPr>
                  <a:t>M</a:t>
                </a:r>
                <a:r>
                  <a:rPr lang="en-AU" sz="2400" b="0" i="0" u="none" strike="noStrike" dirty="0">
                    <a:effectLst/>
                  </a:rPr>
                  <a:t> </a:t>
                </a:r>
                <a14:m>
                  <m:oMath xmlns:m="http://schemas.openxmlformats.org/officeDocument/2006/math">
                    <m:r>
                      <a:rPr lang="en-AU" sz="2400" b="0" i="1" u="none" strike="noStrike" dirty="0" smtClean="0">
                        <a:effectLst/>
                        <a:latin typeface="Cambria Math" panose="02040503050406030204" pitchFamily="18" charset="0"/>
                      </a:rPr>
                      <m:t>≥ </m:t>
                    </m:r>
                  </m:oMath>
                </a14:m>
                <a:r>
                  <a:rPr lang="en-AU" sz="2400" b="0" i="0" u="none" strike="noStrike" dirty="0">
                    <a:effectLst/>
                  </a:rPr>
                  <a:t>the weight of </a:t>
                </a:r>
                <a:r>
                  <a:rPr lang="en-AU" sz="2400" b="1" i="1" u="none" strike="noStrike" dirty="0">
                    <a:effectLst/>
                  </a:rPr>
                  <a:t>T'</a:t>
                </a:r>
                <a:r>
                  <a:rPr lang="en-AU" sz="2400" b="0" i="0" u="none" strike="noStrike" dirty="0">
                    <a:effectLst/>
                  </a:rPr>
                  <a:t>. </a:t>
                </a:r>
              </a:p>
              <a:p>
                <a:r>
                  <a:rPr lang="en-AU" sz="2400" b="0" i="0" u="none" strike="noStrike" dirty="0">
                    <a:effectLst/>
                  </a:rPr>
                  <a:t>However, we assumed that M is an MST</a:t>
                </a:r>
                <a:r>
                  <a:rPr lang="en-AU" sz="2400" dirty="0"/>
                  <a:t> =&gt;</a:t>
                </a:r>
                <a:r>
                  <a:rPr lang="en-AU" sz="2400" b="0" i="0" u="none" strike="noStrike" dirty="0">
                    <a:effectLst/>
                  </a:rPr>
                  <a:t> </a:t>
                </a:r>
                <a:r>
                  <a:rPr lang="en-AU" sz="2400" b="1" i="1" u="none" strike="noStrike" dirty="0">
                    <a:effectLst/>
                  </a:rPr>
                  <a:t>T'</a:t>
                </a:r>
                <a:r>
                  <a:rPr lang="en-AU" sz="2400" b="0" i="0" u="none" strike="noStrike" dirty="0">
                    <a:effectLst/>
                  </a:rPr>
                  <a:t> must also be an MST.</a:t>
                </a:r>
              </a:p>
              <a:p>
                <a:pPr marL="0" indent="0" algn="l">
                  <a:buNone/>
                </a:pPr>
                <a:r>
                  <a:rPr lang="en-AU" sz="2400" b="0" i="0" u="none" strike="noStrike" dirty="0">
                    <a:effectLst/>
                  </a:rPr>
                  <a:t>This inductive step proves that Kruskal's algorithm constructs a valid MST at each step, and by induction, it always constructs an MST for a connected, undirected, weighted graph.</a:t>
                </a:r>
              </a:p>
            </p:txBody>
          </p:sp>
        </mc:Choice>
        <mc:Fallback>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965" t="-2695" r="-1327"/>
                </a:stretch>
              </a:blipFill>
            </p:spPr>
            <p:txBody>
              <a:bodyPr/>
              <a:lstStyle/>
              <a:p>
                <a:r>
                  <a:rPr lang="en-US">
                    <a:noFill/>
                  </a:rPr>
                  <a:t> </a:t>
                </a:r>
              </a:p>
            </p:txBody>
          </p:sp>
        </mc:Fallback>
      </mc:AlternateContent>
    </p:spTree>
    <p:extLst>
      <p:ext uri="{BB962C8B-B14F-4D97-AF65-F5344CB8AC3E}">
        <p14:creationId xmlns:p14="http://schemas.microsoft.com/office/powerpoint/2010/main" val="37378108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Solve the following instances of the single-source shortest-paths problem with vertex a as the source for the graph given in problem 1(B).</a:t>
            </a:r>
          </a:p>
          <a:p>
            <a:r>
              <a:rPr lang="en-US" dirty="0"/>
              <a:t>Give a counterexample that shows that Dijkstra’s algorithm may not work for a weighted connected graph with negative weights.</a:t>
            </a:r>
          </a:p>
          <a:p>
            <a:r>
              <a:rPr lang="en-US" dirty="0"/>
              <a:t>Prove the correctness of Dijkstra’s algorithm for graphs with positive weights.</a:t>
            </a:r>
          </a:p>
        </p:txBody>
      </p:sp>
    </p:spTree>
    <p:extLst>
      <p:ext uri="{BB962C8B-B14F-4D97-AF65-F5344CB8AC3E}">
        <p14:creationId xmlns:p14="http://schemas.microsoft.com/office/powerpoint/2010/main" val="4093857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Give a counterexample that shows that Dijkstra’s algorithm may not work for a weighted connected graph with negative weights.</a:t>
            </a:r>
          </a:p>
        </p:txBody>
      </p:sp>
      <p:sp>
        <p:nvSpPr>
          <p:cNvPr id="4" name="Oval 3">
            <a:extLst>
              <a:ext uri="{FF2B5EF4-FFF2-40B4-BE49-F238E27FC236}">
                <a16:creationId xmlns:a16="http://schemas.microsoft.com/office/drawing/2014/main" id="{EED86D37-B21F-CEB3-6917-7A7F2EA16C6E}"/>
              </a:ext>
            </a:extLst>
          </p:cNvPr>
          <p:cNvSpPr/>
          <p:nvPr/>
        </p:nvSpPr>
        <p:spPr>
          <a:xfrm>
            <a:off x="1793626" y="2831123"/>
            <a:ext cx="545123" cy="54512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A</a:t>
            </a:r>
            <a:endParaRPr lang="en-US" dirty="0">
              <a:latin typeface="Times New Roman" panose="02020603050405020304" pitchFamily="18" charset="0"/>
              <a:cs typeface="Times New Roman" panose="02020603050405020304" pitchFamily="18" charset="0"/>
            </a:endParaRPr>
          </a:p>
        </p:txBody>
      </p:sp>
      <p:sp>
        <p:nvSpPr>
          <p:cNvPr id="5" name="Oval 4">
            <a:extLst>
              <a:ext uri="{FF2B5EF4-FFF2-40B4-BE49-F238E27FC236}">
                <a16:creationId xmlns:a16="http://schemas.microsoft.com/office/drawing/2014/main" id="{5E05B7EE-C524-12F3-47FD-0EA4766855C1}"/>
              </a:ext>
            </a:extLst>
          </p:cNvPr>
          <p:cNvSpPr/>
          <p:nvPr/>
        </p:nvSpPr>
        <p:spPr>
          <a:xfrm>
            <a:off x="363412" y="3746375"/>
            <a:ext cx="545123" cy="54512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B</a:t>
            </a:r>
            <a:endParaRPr lang="en-US" dirty="0">
              <a:latin typeface="Times New Roman" panose="02020603050405020304" pitchFamily="18" charset="0"/>
              <a:cs typeface="Times New Roman" panose="02020603050405020304" pitchFamily="18" charset="0"/>
            </a:endParaRPr>
          </a:p>
        </p:txBody>
      </p:sp>
      <p:sp>
        <p:nvSpPr>
          <p:cNvPr id="6" name="Oval 5">
            <a:extLst>
              <a:ext uri="{FF2B5EF4-FFF2-40B4-BE49-F238E27FC236}">
                <a16:creationId xmlns:a16="http://schemas.microsoft.com/office/drawing/2014/main" id="{59FFA643-822E-316F-2F23-29E8DD69579C}"/>
              </a:ext>
            </a:extLst>
          </p:cNvPr>
          <p:cNvSpPr/>
          <p:nvPr/>
        </p:nvSpPr>
        <p:spPr>
          <a:xfrm>
            <a:off x="3487612" y="3746375"/>
            <a:ext cx="545123" cy="54512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D</a:t>
            </a:r>
            <a:endParaRPr lang="en-US" dirty="0">
              <a:latin typeface="Times New Roman" panose="02020603050405020304" pitchFamily="18" charset="0"/>
              <a:cs typeface="Times New Roman" panose="02020603050405020304" pitchFamily="18" charset="0"/>
            </a:endParaRPr>
          </a:p>
        </p:txBody>
      </p:sp>
      <p:sp>
        <p:nvSpPr>
          <p:cNvPr id="7" name="Oval 6">
            <a:extLst>
              <a:ext uri="{FF2B5EF4-FFF2-40B4-BE49-F238E27FC236}">
                <a16:creationId xmlns:a16="http://schemas.microsoft.com/office/drawing/2014/main" id="{EED225E1-08CD-9823-0394-8BFD00D4D58C}"/>
              </a:ext>
            </a:extLst>
          </p:cNvPr>
          <p:cNvSpPr/>
          <p:nvPr/>
        </p:nvSpPr>
        <p:spPr>
          <a:xfrm>
            <a:off x="1793627" y="4734169"/>
            <a:ext cx="545123" cy="54512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E</a:t>
            </a:r>
            <a:endParaRPr lang="en-US" dirty="0">
              <a:latin typeface="Times New Roman" panose="02020603050405020304" pitchFamily="18" charset="0"/>
              <a:cs typeface="Times New Roman" panose="02020603050405020304" pitchFamily="18" charset="0"/>
            </a:endParaRPr>
          </a:p>
        </p:txBody>
      </p:sp>
      <p:sp>
        <p:nvSpPr>
          <p:cNvPr id="8" name="Oval 7">
            <a:extLst>
              <a:ext uri="{FF2B5EF4-FFF2-40B4-BE49-F238E27FC236}">
                <a16:creationId xmlns:a16="http://schemas.microsoft.com/office/drawing/2014/main" id="{014782B7-7667-B54B-4FCD-A8248B441A85}"/>
              </a:ext>
            </a:extLst>
          </p:cNvPr>
          <p:cNvSpPr/>
          <p:nvPr/>
        </p:nvSpPr>
        <p:spPr>
          <a:xfrm>
            <a:off x="363411" y="5650276"/>
            <a:ext cx="545123" cy="54512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C</a:t>
            </a:r>
            <a:endParaRPr lang="en-US" dirty="0">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9B2077E2-FC7C-A8C2-2A0D-11AAB0923481}"/>
              </a:ext>
            </a:extLst>
          </p:cNvPr>
          <p:cNvCxnSpPr>
            <a:cxnSpLocks/>
            <a:stCxn id="4" idx="3"/>
            <a:endCxn id="5" idx="7"/>
          </p:cNvCxnSpPr>
          <p:nvPr/>
        </p:nvCxnSpPr>
        <p:spPr>
          <a:xfrm flipH="1">
            <a:off x="828704" y="3296415"/>
            <a:ext cx="1044753" cy="52979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AAD9D00-75D9-19C4-5F67-F4ECD75FA849}"/>
              </a:ext>
            </a:extLst>
          </p:cNvPr>
          <p:cNvCxnSpPr>
            <a:cxnSpLocks/>
            <a:stCxn id="5" idx="4"/>
            <a:endCxn id="8" idx="0"/>
          </p:cNvCxnSpPr>
          <p:nvPr/>
        </p:nvCxnSpPr>
        <p:spPr>
          <a:xfrm flipH="1">
            <a:off x="635973" y="4291498"/>
            <a:ext cx="1" cy="1358778"/>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7D011C-FC38-E9EA-3A96-84B9F976ED85}"/>
              </a:ext>
            </a:extLst>
          </p:cNvPr>
          <p:cNvCxnSpPr>
            <a:cxnSpLocks/>
            <a:stCxn id="5" idx="5"/>
            <a:endCxn id="7" idx="1"/>
          </p:cNvCxnSpPr>
          <p:nvPr/>
        </p:nvCxnSpPr>
        <p:spPr>
          <a:xfrm>
            <a:off x="828704" y="4211667"/>
            <a:ext cx="1044754" cy="602333"/>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8977CD-1D67-EB63-F455-92520F7EA4B8}"/>
              </a:ext>
            </a:extLst>
          </p:cNvPr>
          <p:cNvCxnSpPr>
            <a:cxnSpLocks/>
            <a:stCxn id="6" idx="3"/>
            <a:endCxn id="7" idx="7"/>
          </p:cNvCxnSpPr>
          <p:nvPr/>
        </p:nvCxnSpPr>
        <p:spPr>
          <a:xfrm flipH="1">
            <a:off x="2258919" y="4211667"/>
            <a:ext cx="1308524" cy="602333"/>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DE62039-E627-4410-A5FC-E1E1AD4BD9F6}"/>
              </a:ext>
            </a:extLst>
          </p:cNvPr>
          <p:cNvCxnSpPr>
            <a:cxnSpLocks/>
            <a:stCxn id="4" idx="5"/>
            <a:endCxn id="6" idx="1"/>
          </p:cNvCxnSpPr>
          <p:nvPr/>
        </p:nvCxnSpPr>
        <p:spPr>
          <a:xfrm>
            <a:off x="2258918" y="3296415"/>
            <a:ext cx="1308525" cy="52979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ECC79AB-4B09-F4FC-9FFF-485EAC5AFD24}"/>
              </a:ext>
            </a:extLst>
          </p:cNvPr>
          <p:cNvSpPr txBox="1"/>
          <p:nvPr/>
        </p:nvSpPr>
        <p:spPr>
          <a:xfrm>
            <a:off x="4229798" y="2831123"/>
            <a:ext cx="7557754" cy="3785652"/>
          </a:xfrm>
          <a:prstGeom prst="rect">
            <a:avLst/>
          </a:prstGeom>
          <a:noFill/>
        </p:spPr>
        <p:txBody>
          <a:bodyPr wrap="square">
            <a:spAutoFit/>
          </a:bodyPr>
          <a:lstStyle/>
          <a:p>
            <a:pPr marL="285750" indent="-285750" algn="l">
              <a:buFont typeface="Arial" panose="020B0604020202020204" pitchFamily="34" charset="0"/>
              <a:buChar char="•"/>
            </a:pPr>
            <a:r>
              <a:rPr lang="en-AU" sz="2400" dirty="0">
                <a:latin typeface="Times New Roman" panose="02020603050405020304" pitchFamily="18" charset="0"/>
                <a:cs typeface="Times New Roman" panose="02020603050405020304" pitchFamily="18" charset="0"/>
              </a:rPr>
              <a:t>S</a:t>
            </a:r>
            <a:r>
              <a:rPr lang="en-AU" sz="2400" b="0" i="0" u="none" strike="noStrike" dirty="0">
                <a:effectLst/>
                <a:latin typeface="Times New Roman" panose="02020603050405020304" pitchFamily="18" charset="0"/>
                <a:cs typeface="Times New Roman" panose="02020603050405020304" pitchFamily="18" charset="0"/>
              </a:rPr>
              <a:t>elects the unvisited node with the lowest distance, which is node A with a distance of 0.</a:t>
            </a:r>
          </a:p>
          <a:p>
            <a:pPr marL="285750" indent="-285750" algn="l">
              <a:buFont typeface="Arial" panose="020B0604020202020204" pitchFamily="34" charset="0"/>
              <a:buChar char="•"/>
            </a:pPr>
            <a:r>
              <a:rPr lang="en-AU" sz="2400" b="0" i="0" u="none" strike="noStrike" dirty="0">
                <a:effectLst/>
                <a:latin typeface="Times New Roman" panose="02020603050405020304" pitchFamily="18" charset="0"/>
                <a:cs typeface="Times New Roman" panose="02020603050405020304" pitchFamily="18" charset="0"/>
              </a:rPr>
              <a:t>Node A has two neighbours, B and D. The distance to B is updated to 1(0+1) and the distance to D is updated to 10(0+10).</a:t>
            </a:r>
          </a:p>
          <a:p>
            <a:pPr marL="285750" indent="-285750" algn="l">
              <a:buFont typeface="Arial" panose="020B0604020202020204" pitchFamily="34" charset="0"/>
              <a:buChar char="•"/>
            </a:pPr>
            <a:r>
              <a:rPr lang="en-AU" sz="2400" dirty="0">
                <a:latin typeface="Times New Roman" panose="02020603050405020304" pitchFamily="18" charset="0"/>
                <a:cs typeface="Times New Roman" panose="02020603050405020304" pitchFamily="18" charset="0"/>
              </a:rPr>
              <a:t>B: </a:t>
            </a:r>
            <a:r>
              <a:rPr lang="en-AU" sz="2400" b="0" i="0" u="none" strike="noStrike" dirty="0">
                <a:effectLst/>
                <a:latin typeface="Times New Roman" panose="02020603050405020304" pitchFamily="18" charset="0"/>
                <a:cs typeface="Times New Roman" panose="02020603050405020304" pitchFamily="18" charset="0"/>
              </a:rPr>
              <a:t>next unvisited node with the lowest distance. The distance to C is updated to 3(1+2) and the distance to E is updated to 0(1-1).</a:t>
            </a:r>
          </a:p>
          <a:p>
            <a:pPr marL="285750" indent="-285750" algn="l">
              <a:buFont typeface="Arial" panose="020B0604020202020204" pitchFamily="34" charset="0"/>
              <a:buChar char="•"/>
            </a:pPr>
            <a:r>
              <a:rPr lang="en-AU" sz="2400" b="0" i="0" u="none" strike="noStrike" dirty="0">
                <a:effectLst/>
                <a:latin typeface="Times New Roman" panose="02020603050405020304" pitchFamily="18" charset="0"/>
                <a:cs typeface="Times New Roman" panose="02020603050405020304" pitchFamily="18" charset="0"/>
              </a:rPr>
              <a:t>E, C, D: next unvisited node with the lowest distance. No neighbouring nodes need updating.</a:t>
            </a:r>
          </a:p>
        </p:txBody>
      </p:sp>
      <p:sp>
        <p:nvSpPr>
          <p:cNvPr id="31" name="TextBox 30">
            <a:extLst>
              <a:ext uri="{FF2B5EF4-FFF2-40B4-BE49-F238E27FC236}">
                <a16:creationId xmlns:a16="http://schemas.microsoft.com/office/drawing/2014/main" id="{D38C64B7-2070-5730-2714-755F9C39CB06}"/>
              </a:ext>
            </a:extLst>
          </p:cNvPr>
          <p:cNvSpPr txBox="1"/>
          <p:nvPr/>
        </p:nvSpPr>
        <p:spPr>
          <a:xfrm>
            <a:off x="842425" y="3101885"/>
            <a:ext cx="543739" cy="461665"/>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(1)</a:t>
            </a:r>
          </a:p>
        </p:txBody>
      </p:sp>
      <p:sp>
        <p:nvSpPr>
          <p:cNvPr id="32" name="TextBox 31">
            <a:extLst>
              <a:ext uri="{FF2B5EF4-FFF2-40B4-BE49-F238E27FC236}">
                <a16:creationId xmlns:a16="http://schemas.microsoft.com/office/drawing/2014/main" id="{B7A1FAD2-3EF6-CCF1-2D43-64E0C66A6063}"/>
              </a:ext>
            </a:extLst>
          </p:cNvPr>
          <p:cNvSpPr txBox="1"/>
          <p:nvPr/>
        </p:nvSpPr>
        <p:spPr>
          <a:xfrm>
            <a:off x="1235139" y="4024682"/>
            <a:ext cx="646331" cy="461665"/>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(-1)</a:t>
            </a:r>
          </a:p>
        </p:txBody>
      </p:sp>
      <p:sp>
        <p:nvSpPr>
          <p:cNvPr id="33" name="TextBox 32">
            <a:extLst>
              <a:ext uri="{FF2B5EF4-FFF2-40B4-BE49-F238E27FC236}">
                <a16:creationId xmlns:a16="http://schemas.microsoft.com/office/drawing/2014/main" id="{785783B5-80AB-585B-1A87-0225E7328C8D}"/>
              </a:ext>
            </a:extLst>
          </p:cNvPr>
          <p:cNvSpPr txBox="1"/>
          <p:nvPr/>
        </p:nvSpPr>
        <p:spPr>
          <a:xfrm>
            <a:off x="2715988" y="3047146"/>
            <a:ext cx="697627" cy="461665"/>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(10)</a:t>
            </a:r>
          </a:p>
        </p:txBody>
      </p:sp>
      <p:sp>
        <p:nvSpPr>
          <p:cNvPr id="34" name="TextBox 33">
            <a:extLst>
              <a:ext uri="{FF2B5EF4-FFF2-40B4-BE49-F238E27FC236}">
                <a16:creationId xmlns:a16="http://schemas.microsoft.com/office/drawing/2014/main" id="{BA5DE9E3-3711-A3FB-C28C-65143AD5D812}"/>
              </a:ext>
            </a:extLst>
          </p:cNvPr>
          <p:cNvSpPr txBox="1"/>
          <p:nvPr/>
        </p:nvSpPr>
        <p:spPr>
          <a:xfrm>
            <a:off x="2529410" y="3980834"/>
            <a:ext cx="543740" cy="461665"/>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(0)</a:t>
            </a:r>
          </a:p>
        </p:txBody>
      </p:sp>
      <p:sp>
        <p:nvSpPr>
          <p:cNvPr id="35" name="TextBox 34">
            <a:extLst>
              <a:ext uri="{FF2B5EF4-FFF2-40B4-BE49-F238E27FC236}">
                <a16:creationId xmlns:a16="http://schemas.microsoft.com/office/drawing/2014/main" id="{82D0EF4E-5DB7-6F19-41C4-3AFFE6BFF530}"/>
              </a:ext>
            </a:extLst>
          </p:cNvPr>
          <p:cNvSpPr txBox="1"/>
          <p:nvPr/>
        </p:nvSpPr>
        <p:spPr>
          <a:xfrm>
            <a:off x="691399" y="4903950"/>
            <a:ext cx="543740" cy="461665"/>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7305049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Give a counterexample that shows that Dijkstra’s algorithm may not work for a weighted connected graph with negative weights.</a:t>
            </a:r>
          </a:p>
        </p:txBody>
      </p:sp>
      <p:sp>
        <p:nvSpPr>
          <p:cNvPr id="4" name="Oval 3">
            <a:extLst>
              <a:ext uri="{FF2B5EF4-FFF2-40B4-BE49-F238E27FC236}">
                <a16:creationId xmlns:a16="http://schemas.microsoft.com/office/drawing/2014/main" id="{EED86D37-B21F-CEB3-6917-7A7F2EA16C6E}"/>
              </a:ext>
            </a:extLst>
          </p:cNvPr>
          <p:cNvSpPr/>
          <p:nvPr/>
        </p:nvSpPr>
        <p:spPr>
          <a:xfrm>
            <a:off x="2426672" y="2831123"/>
            <a:ext cx="545123" cy="54512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A</a:t>
            </a:r>
            <a:endParaRPr lang="en-US" dirty="0">
              <a:latin typeface="Times New Roman" panose="02020603050405020304" pitchFamily="18" charset="0"/>
              <a:cs typeface="Times New Roman" panose="02020603050405020304" pitchFamily="18" charset="0"/>
            </a:endParaRPr>
          </a:p>
        </p:txBody>
      </p:sp>
      <p:sp>
        <p:nvSpPr>
          <p:cNvPr id="5" name="Oval 4">
            <a:extLst>
              <a:ext uri="{FF2B5EF4-FFF2-40B4-BE49-F238E27FC236}">
                <a16:creationId xmlns:a16="http://schemas.microsoft.com/office/drawing/2014/main" id="{5E05B7EE-C524-12F3-47FD-0EA4766855C1}"/>
              </a:ext>
            </a:extLst>
          </p:cNvPr>
          <p:cNvSpPr/>
          <p:nvPr/>
        </p:nvSpPr>
        <p:spPr>
          <a:xfrm>
            <a:off x="996458" y="3746375"/>
            <a:ext cx="545123" cy="54512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B</a:t>
            </a:r>
            <a:endParaRPr lang="en-US" dirty="0">
              <a:latin typeface="Times New Roman" panose="02020603050405020304" pitchFamily="18" charset="0"/>
              <a:cs typeface="Times New Roman" panose="02020603050405020304" pitchFamily="18" charset="0"/>
            </a:endParaRPr>
          </a:p>
        </p:txBody>
      </p:sp>
      <p:sp>
        <p:nvSpPr>
          <p:cNvPr id="6" name="Oval 5">
            <a:extLst>
              <a:ext uri="{FF2B5EF4-FFF2-40B4-BE49-F238E27FC236}">
                <a16:creationId xmlns:a16="http://schemas.microsoft.com/office/drawing/2014/main" id="{59FFA643-822E-316F-2F23-29E8DD69579C}"/>
              </a:ext>
            </a:extLst>
          </p:cNvPr>
          <p:cNvSpPr/>
          <p:nvPr/>
        </p:nvSpPr>
        <p:spPr>
          <a:xfrm>
            <a:off x="4120658" y="3746375"/>
            <a:ext cx="545123" cy="54512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D</a:t>
            </a:r>
            <a:endParaRPr lang="en-US" dirty="0">
              <a:latin typeface="Times New Roman" panose="02020603050405020304" pitchFamily="18" charset="0"/>
              <a:cs typeface="Times New Roman" panose="02020603050405020304" pitchFamily="18" charset="0"/>
            </a:endParaRPr>
          </a:p>
        </p:txBody>
      </p:sp>
      <p:sp>
        <p:nvSpPr>
          <p:cNvPr id="7" name="Oval 6">
            <a:extLst>
              <a:ext uri="{FF2B5EF4-FFF2-40B4-BE49-F238E27FC236}">
                <a16:creationId xmlns:a16="http://schemas.microsoft.com/office/drawing/2014/main" id="{EED225E1-08CD-9823-0394-8BFD00D4D58C}"/>
              </a:ext>
            </a:extLst>
          </p:cNvPr>
          <p:cNvSpPr/>
          <p:nvPr/>
        </p:nvSpPr>
        <p:spPr>
          <a:xfrm>
            <a:off x="2426673" y="4734169"/>
            <a:ext cx="545123" cy="54512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E</a:t>
            </a:r>
            <a:endParaRPr lang="en-US" dirty="0">
              <a:latin typeface="Times New Roman" panose="02020603050405020304" pitchFamily="18" charset="0"/>
              <a:cs typeface="Times New Roman" panose="02020603050405020304" pitchFamily="18" charset="0"/>
            </a:endParaRPr>
          </a:p>
        </p:txBody>
      </p:sp>
      <p:sp>
        <p:nvSpPr>
          <p:cNvPr id="8" name="Oval 7">
            <a:extLst>
              <a:ext uri="{FF2B5EF4-FFF2-40B4-BE49-F238E27FC236}">
                <a16:creationId xmlns:a16="http://schemas.microsoft.com/office/drawing/2014/main" id="{014782B7-7667-B54B-4FCD-A8248B441A85}"/>
              </a:ext>
            </a:extLst>
          </p:cNvPr>
          <p:cNvSpPr/>
          <p:nvPr/>
        </p:nvSpPr>
        <p:spPr>
          <a:xfrm>
            <a:off x="996457" y="5650276"/>
            <a:ext cx="545123" cy="54512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C</a:t>
            </a:r>
            <a:endParaRPr lang="en-US" dirty="0">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9B2077E2-FC7C-A8C2-2A0D-11AAB0923481}"/>
              </a:ext>
            </a:extLst>
          </p:cNvPr>
          <p:cNvCxnSpPr>
            <a:cxnSpLocks/>
            <a:stCxn id="4" idx="3"/>
            <a:endCxn id="5" idx="7"/>
          </p:cNvCxnSpPr>
          <p:nvPr/>
        </p:nvCxnSpPr>
        <p:spPr>
          <a:xfrm flipH="1">
            <a:off x="1461750" y="3296415"/>
            <a:ext cx="1044753" cy="52979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AAD9D00-75D9-19C4-5F67-F4ECD75FA849}"/>
              </a:ext>
            </a:extLst>
          </p:cNvPr>
          <p:cNvCxnSpPr>
            <a:cxnSpLocks/>
            <a:stCxn id="5" idx="4"/>
            <a:endCxn id="8" idx="0"/>
          </p:cNvCxnSpPr>
          <p:nvPr/>
        </p:nvCxnSpPr>
        <p:spPr>
          <a:xfrm flipH="1">
            <a:off x="1269019" y="4291498"/>
            <a:ext cx="1" cy="1358778"/>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7D011C-FC38-E9EA-3A96-84B9F976ED85}"/>
              </a:ext>
            </a:extLst>
          </p:cNvPr>
          <p:cNvCxnSpPr>
            <a:cxnSpLocks/>
            <a:stCxn id="5" idx="5"/>
            <a:endCxn id="7" idx="1"/>
          </p:cNvCxnSpPr>
          <p:nvPr/>
        </p:nvCxnSpPr>
        <p:spPr>
          <a:xfrm>
            <a:off x="1461750" y="4211667"/>
            <a:ext cx="1044754" cy="602333"/>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8977CD-1D67-EB63-F455-92520F7EA4B8}"/>
              </a:ext>
            </a:extLst>
          </p:cNvPr>
          <p:cNvCxnSpPr>
            <a:cxnSpLocks/>
            <a:stCxn id="6" idx="3"/>
            <a:endCxn id="7" idx="7"/>
          </p:cNvCxnSpPr>
          <p:nvPr/>
        </p:nvCxnSpPr>
        <p:spPr>
          <a:xfrm flipH="1">
            <a:off x="2891965" y="4211667"/>
            <a:ext cx="1308524" cy="602333"/>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DE62039-E627-4410-A5FC-E1E1AD4BD9F6}"/>
              </a:ext>
            </a:extLst>
          </p:cNvPr>
          <p:cNvCxnSpPr>
            <a:cxnSpLocks/>
            <a:stCxn id="4" idx="5"/>
            <a:endCxn id="6" idx="1"/>
          </p:cNvCxnSpPr>
          <p:nvPr/>
        </p:nvCxnSpPr>
        <p:spPr>
          <a:xfrm>
            <a:off x="2891964" y="3296415"/>
            <a:ext cx="1308525" cy="52979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ECC79AB-4B09-F4FC-9FFF-485EAC5AFD24}"/>
              </a:ext>
            </a:extLst>
          </p:cNvPr>
          <p:cNvSpPr txBox="1"/>
          <p:nvPr/>
        </p:nvSpPr>
        <p:spPr>
          <a:xfrm>
            <a:off x="5554715" y="3123099"/>
            <a:ext cx="5794860" cy="2677656"/>
          </a:xfrm>
          <a:prstGeom prst="rect">
            <a:avLst/>
          </a:prstGeom>
          <a:noFill/>
        </p:spPr>
        <p:txBody>
          <a:bodyPr wrap="square">
            <a:spAutoFit/>
          </a:bodyPr>
          <a:lstStyle/>
          <a:p>
            <a:pPr algn="l"/>
            <a:r>
              <a:rPr lang="en-AU" sz="2400" dirty="0">
                <a:latin typeface="Times New Roman" panose="02020603050405020304" pitchFamily="18" charset="0"/>
                <a:cs typeface="Times New Roman" panose="02020603050405020304" pitchFamily="18" charset="0"/>
              </a:rPr>
              <a:t>Dijkstra's algorithm yields the following shortest distances from node A:  </a:t>
            </a:r>
          </a:p>
          <a:p>
            <a:pPr algn="l"/>
            <a:r>
              <a:rPr lang="en-AU" sz="2400" dirty="0">
                <a:latin typeface="Times New Roman" panose="02020603050405020304" pitchFamily="18" charset="0"/>
                <a:cs typeface="Times New Roman" panose="02020603050405020304" pitchFamily="18" charset="0"/>
              </a:rPr>
              <a:t>A: 0 </a:t>
            </a:r>
          </a:p>
          <a:p>
            <a:pPr algn="l"/>
            <a:r>
              <a:rPr lang="en-AU" sz="2400" dirty="0">
                <a:latin typeface="Times New Roman" panose="02020603050405020304" pitchFamily="18" charset="0"/>
                <a:cs typeface="Times New Roman" panose="02020603050405020304" pitchFamily="18" charset="0"/>
              </a:rPr>
              <a:t>B: 1 </a:t>
            </a:r>
          </a:p>
          <a:p>
            <a:pPr algn="l"/>
            <a:r>
              <a:rPr lang="en-AU" sz="2400" dirty="0">
                <a:latin typeface="Times New Roman" panose="02020603050405020304" pitchFamily="18" charset="0"/>
                <a:cs typeface="Times New Roman" panose="02020603050405020304" pitchFamily="18" charset="0"/>
              </a:rPr>
              <a:t>C: 3 </a:t>
            </a:r>
          </a:p>
          <a:p>
            <a:pPr algn="l"/>
            <a:r>
              <a:rPr lang="en-AU" sz="2400" dirty="0">
                <a:latin typeface="Times New Roman" panose="02020603050405020304" pitchFamily="18" charset="0"/>
                <a:cs typeface="Times New Roman" panose="02020603050405020304" pitchFamily="18" charset="0"/>
              </a:rPr>
              <a:t>D: 10 </a:t>
            </a:r>
          </a:p>
          <a:p>
            <a:pPr algn="l"/>
            <a:r>
              <a:rPr lang="en-AU" sz="2400" dirty="0">
                <a:latin typeface="Times New Roman" panose="02020603050405020304" pitchFamily="18" charset="0"/>
                <a:cs typeface="Times New Roman" panose="02020603050405020304" pitchFamily="18" charset="0"/>
              </a:rPr>
              <a:t>E: 0</a:t>
            </a:r>
            <a:endParaRPr lang="en-AU" sz="2400" i="0" u="none" strike="noStrike" dirty="0">
              <a:effectLst/>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D38C64B7-2070-5730-2714-755F9C39CB06}"/>
              </a:ext>
            </a:extLst>
          </p:cNvPr>
          <p:cNvSpPr txBox="1"/>
          <p:nvPr/>
        </p:nvSpPr>
        <p:spPr>
          <a:xfrm>
            <a:off x="1475471" y="3101885"/>
            <a:ext cx="543739" cy="461665"/>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(1)</a:t>
            </a:r>
          </a:p>
        </p:txBody>
      </p:sp>
      <p:sp>
        <p:nvSpPr>
          <p:cNvPr id="32" name="TextBox 31">
            <a:extLst>
              <a:ext uri="{FF2B5EF4-FFF2-40B4-BE49-F238E27FC236}">
                <a16:creationId xmlns:a16="http://schemas.microsoft.com/office/drawing/2014/main" id="{B7A1FAD2-3EF6-CCF1-2D43-64E0C66A6063}"/>
              </a:ext>
            </a:extLst>
          </p:cNvPr>
          <p:cNvSpPr txBox="1"/>
          <p:nvPr/>
        </p:nvSpPr>
        <p:spPr>
          <a:xfrm>
            <a:off x="1868185" y="4024682"/>
            <a:ext cx="646331" cy="461665"/>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(-1)</a:t>
            </a:r>
          </a:p>
        </p:txBody>
      </p:sp>
      <p:sp>
        <p:nvSpPr>
          <p:cNvPr id="33" name="TextBox 32">
            <a:extLst>
              <a:ext uri="{FF2B5EF4-FFF2-40B4-BE49-F238E27FC236}">
                <a16:creationId xmlns:a16="http://schemas.microsoft.com/office/drawing/2014/main" id="{785783B5-80AB-585B-1A87-0225E7328C8D}"/>
              </a:ext>
            </a:extLst>
          </p:cNvPr>
          <p:cNvSpPr txBox="1"/>
          <p:nvPr/>
        </p:nvSpPr>
        <p:spPr>
          <a:xfrm>
            <a:off x="3349034" y="3047146"/>
            <a:ext cx="697627" cy="461665"/>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(10)</a:t>
            </a:r>
          </a:p>
        </p:txBody>
      </p:sp>
      <p:sp>
        <p:nvSpPr>
          <p:cNvPr id="34" name="TextBox 33">
            <a:extLst>
              <a:ext uri="{FF2B5EF4-FFF2-40B4-BE49-F238E27FC236}">
                <a16:creationId xmlns:a16="http://schemas.microsoft.com/office/drawing/2014/main" id="{BA5DE9E3-3711-A3FB-C28C-65143AD5D812}"/>
              </a:ext>
            </a:extLst>
          </p:cNvPr>
          <p:cNvSpPr txBox="1"/>
          <p:nvPr/>
        </p:nvSpPr>
        <p:spPr>
          <a:xfrm>
            <a:off x="3162456" y="3980834"/>
            <a:ext cx="543740" cy="461665"/>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(0)</a:t>
            </a:r>
          </a:p>
        </p:txBody>
      </p:sp>
      <p:sp>
        <p:nvSpPr>
          <p:cNvPr id="35" name="TextBox 34">
            <a:extLst>
              <a:ext uri="{FF2B5EF4-FFF2-40B4-BE49-F238E27FC236}">
                <a16:creationId xmlns:a16="http://schemas.microsoft.com/office/drawing/2014/main" id="{82D0EF4E-5DB7-6F19-41C4-3AFFE6BFF530}"/>
              </a:ext>
            </a:extLst>
          </p:cNvPr>
          <p:cNvSpPr txBox="1"/>
          <p:nvPr/>
        </p:nvSpPr>
        <p:spPr>
          <a:xfrm>
            <a:off x="1324445" y="4903950"/>
            <a:ext cx="543740" cy="461665"/>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19305735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Give a counterexample that shows that Dijkstra’s algorithm may not work for a weighted connected graph with negative weights.</a:t>
            </a:r>
          </a:p>
        </p:txBody>
      </p:sp>
      <p:sp>
        <p:nvSpPr>
          <p:cNvPr id="30" name="TextBox 29">
            <a:extLst>
              <a:ext uri="{FF2B5EF4-FFF2-40B4-BE49-F238E27FC236}">
                <a16:creationId xmlns:a16="http://schemas.microsoft.com/office/drawing/2014/main" id="{7ECC79AB-4B09-F4FC-9FFF-485EAC5AFD24}"/>
              </a:ext>
            </a:extLst>
          </p:cNvPr>
          <p:cNvSpPr txBox="1"/>
          <p:nvPr/>
        </p:nvSpPr>
        <p:spPr>
          <a:xfrm>
            <a:off x="5188318" y="3165815"/>
            <a:ext cx="5794860" cy="1200329"/>
          </a:xfrm>
          <a:prstGeom prst="rect">
            <a:avLst/>
          </a:prstGeom>
          <a:noFill/>
        </p:spPr>
        <p:txBody>
          <a:bodyPr wrap="square">
            <a:spAutoFit/>
          </a:bodyPr>
          <a:lstStyle/>
          <a:p>
            <a:pPr algn="l"/>
            <a:r>
              <a:rPr lang="en-AU" sz="2400" dirty="0">
                <a:latin typeface="Times New Roman" panose="02020603050405020304" pitchFamily="18" charset="0"/>
                <a:cs typeface="Times New Roman" panose="02020603050405020304" pitchFamily="18" charset="0"/>
              </a:rPr>
              <a:t>However, the correct shortest path from A to D should be A-&gt;B-&gt;E-&gt;D, with a total cost of 0 (1-1+10+0)</a:t>
            </a:r>
            <a:endParaRPr lang="en-AU" sz="2400" i="0" u="none" strike="noStrike" dirty="0">
              <a:effectLst/>
              <a:latin typeface="Times New Roman" panose="02020603050405020304" pitchFamily="18" charset="0"/>
              <a:cs typeface="Times New Roman" panose="02020603050405020304" pitchFamily="18" charset="0"/>
            </a:endParaRPr>
          </a:p>
        </p:txBody>
      </p:sp>
      <p:sp>
        <p:nvSpPr>
          <p:cNvPr id="9" name="Oval 8">
            <a:extLst>
              <a:ext uri="{FF2B5EF4-FFF2-40B4-BE49-F238E27FC236}">
                <a16:creationId xmlns:a16="http://schemas.microsoft.com/office/drawing/2014/main" id="{B192E756-DCDD-072A-3418-7F2B09B947AD}"/>
              </a:ext>
            </a:extLst>
          </p:cNvPr>
          <p:cNvSpPr/>
          <p:nvPr/>
        </p:nvSpPr>
        <p:spPr>
          <a:xfrm>
            <a:off x="2426672" y="2831123"/>
            <a:ext cx="545123" cy="54512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A</a:t>
            </a:r>
            <a:endParaRPr lang="en-US" dirty="0">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31241222-550D-F6D7-D8A2-0CCFC035D04D}"/>
              </a:ext>
            </a:extLst>
          </p:cNvPr>
          <p:cNvSpPr/>
          <p:nvPr/>
        </p:nvSpPr>
        <p:spPr>
          <a:xfrm>
            <a:off x="996458" y="3746375"/>
            <a:ext cx="545123" cy="54512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B</a:t>
            </a:r>
            <a:endParaRPr lang="en-US" dirty="0">
              <a:latin typeface="Times New Roman" panose="02020603050405020304" pitchFamily="18" charset="0"/>
              <a:cs typeface="Times New Roman" panose="02020603050405020304" pitchFamily="18" charset="0"/>
            </a:endParaRPr>
          </a:p>
        </p:txBody>
      </p:sp>
      <p:sp>
        <p:nvSpPr>
          <p:cNvPr id="12" name="Oval 11">
            <a:extLst>
              <a:ext uri="{FF2B5EF4-FFF2-40B4-BE49-F238E27FC236}">
                <a16:creationId xmlns:a16="http://schemas.microsoft.com/office/drawing/2014/main" id="{4AE1BFFA-7D5C-6ADF-9B9E-029908A117A6}"/>
              </a:ext>
            </a:extLst>
          </p:cNvPr>
          <p:cNvSpPr/>
          <p:nvPr/>
        </p:nvSpPr>
        <p:spPr>
          <a:xfrm>
            <a:off x="4120658" y="3746375"/>
            <a:ext cx="545123" cy="54512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D</a:t>
            </a:r>
            <a:endParaRPr lang="en-US" dirty="0">
              <a:latin typeface="Times New Roman" panose="02020603050405020304" pitchFamily="18" charset="0"/>
              <a:cs typeface="Times New Roman" panose="02020603050405020304" pitchFamily="18" charset="0"/>
            </a:endParaRPr>
          </a:p>
        </p:txBody>
      </p:sp>
      <p:sp>
        <p:nvSpPr>
          <p:cNvPr id="13" name="Oval 12">
            <a:extLst>
              <a:ext uri="{FF2B5EF4-FFF2-40B4-BE49-F238E27FC236}">
                <a16:creationId xmlns:a16="http://schemas.microsoft.com/office/drawing/2014/main" id="{C81FF70F-EA6C-8285-99BE-CCEC8D53FDCB}"/>
              </a:ext>
            </a:extLst>
          </p:cNvPr>
          <p:cNvSpPr/>
          <p:nvPr/>
        </p:nvSpPr>
        <p:spPr>
          <a:xfrm>
            <a:off x="2426673" y="4734169"/>
            <a:ext cx="545123" cy="54512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E</a:t>
            </a:r>
            <a:endParaRPr lang="en-US" dirty="0">
              <a:latin typeface="Times New Roman" panose="02020603050405020304" pitchFamily="18" charset="0"/>
              <a:cs typeface="Times New Roman" panose="02020603050405020304" pitchFamily="18" charset="0"/>
            </a:endParaRPr>
          </a:p>
        </p:txBody>
      </p:sp>
      <p:sp>
        <p:nvSpPr>
          <p:cNvPr id="15" name="Oval 14">
            <a:extLst>
              <a:ext uri="{FF2B5EF4-FFF2-40B4-BE49-F238E27FC236}">
                <a16:creationId xmlns:a16="http://schemas.microsoft.com/office/drawing/2014/main" id="{D326F0B8-2FE7-7FCB-40A9-0D92FB74E6E1}"/>
              </a:ext>
            </a:extLst>
          </p:cNvPr>
          <p:cNvSpPr/>
          <p:nvPr/>
        </p:nvSpPr>
        <p:spPr>
          <a:xfrm>
            <a:off x="996457" y="5650276"/>
            <a:ext cx="545123" cy="54512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C</a:t>
            </a:r>
            <a:endParaRPr lang="en-US" dirty="0">
              <a:latin typeface="Times New Roman" panose="02020603050405020304" pitchFamily="18" charset="0"/>
              <a:cs typeface="Times New Roman" panose="02020603050405020304" pitchFamily="18" charset="0"/>
            </a:endParaRPr>
          </a:p>
        </p:txBody>
      </p:sp>
      <p:cxnSp>
        <p:nvCxnSpPr>
          <p:cNvPr id="16" name="Straight Connector 15">
            <a:extLst>
              <a:ext uri="{FF2B5EF4-FFF2-40B4-BE49-F238E27FC236}">
                <a16:creationId xmlns:a16="http://schemas.microsoft.com/office/drawing/2014/main" id="{8AAEF11A-588E-0062-209F-593FC6515A69}"/>
              </a:ext>
            </a:extLst>
          </p:cNvPr>
          <p:cNvCxnSpPr>
            <a:cxnSpLocks/>
            <a:stCxn id="9" idx="3"/>
            <a:endCxn id="11" idx="7"/>
          </p:cNvCxnSpPr>
          <p:nvPr/>
        </p:nvCxnSpPr>
        <p:spPr>
          <a:xfrm flipH="1">
            <a:off x="1461750" y="3296415"/>
            <a:ext cx="1044753" cy="52979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0234853-6ADA-2FE6-A485-C5E0A45DAED6}"/>
              </a:ext>
            </a:extLst>
          </p:cNvPr>
          <p:cNvCxnSpPr>
            <a:cxnSpLocks/>
            <a:stCxn id="11" idx="4"/>
            <a:endCxn id="15" idx="0"/>
          </p:cNvCxnSpPr>
          <p:nvPr/>
        </p:nvCxnSpPr>
        <p:spPr>
          <a:xfrm flipH="1">
            <a:off x="1269019" y="4291498"/>
            <a:ext cx="1" cy="1358778"/>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BEEE52C-5829-4449-D286-5B9874F21E36}"/>
              </a:ext>
            </a:extLst>
          </p:cNvPr>
          <p:cNvCxnSpPr>
            <a:cxnSpLocks/>
            <a:stCxn id="11" idx="5"/>
            <a:endCxn id="13" idx="1"/>
          </p:cNvCxnSpPr>
          <p:nvPr/>
        </p:nvCxnSpPr>
        <p:spPr>
          <a:xfrm>
            <a:off x="1461750" y="4211667"/>
            <a:ext cx="1044754" cy="602333"/>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DAE70FD-1FF6-EB3D-37CC-BB8E6487B3DC}"/>
              </a:ext>
            </a:extLst>
          </p:cNvPr>
          <p:cNvCxnSpPr>
            <a:cxnSpLocks/>
            <a:stCxn id="12" idx="3"/>
            <a:endCxn id="13" idx="7"/>
          </p:cNvCxnSpPr>
          <p:nvPr/>
        </p:nvCxnSpPr>
        <p:spPr>
          <a:xfrm flipH="1">
            <a:off x="2891965" y="4211667"/>
            <a:ext cx="1308524" cy="602333"/>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BD3409E-EA89-32F4-3568-E44EF2ECB239}"/>
              </a:ext>
            </a:extLst>
          </p:cNvPr>
          <p:cNvCxnSpPr>
            <a:cxnSpLocks/>
            <a:stCxn id="9" idx="5"/>
            <a:endCxn id="12" idx="1"/>
          </p:cNvCxnSpPr>
          <p:nvPr/>
        </p:nvCxnSpPr>
        <p:spPr>
          <a:xfrm>
            <a:off x="2891964" y="3296415"/>
            <a:ext cx="1308525" cy="52979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C6092B7-1B4C-5B2F-1B99-B4FB1CF4554F}"/>
              </a:ext>
            </a:extLst>
          </p:cNvPr>
          <p:cNvSpPr txBox="1"/>
          <p:nvPr/>
        </p:nvSpPr>
        <p:spPr>
          <a:xfrm>
            <a:off x="1475471" y="3101885"/>
            <a:ext cx="543739" cy="461665"/>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(1)</a:t>
            </a:r>
          </a:p>
        </p:txBody>
      </p:sp>
      <p:sp>
        <p:nvSpPr>
          <p:cNvPr id="24" name="TextBox 23">
            <a:extLst>
              <a:ext uri="{FF2B5EF4-FFF2-40B4-BE49-F238E27FC236}">
                <a16:creationId xmlns:a16="http://schemas.microsoft.com/office/drawing/2014/main" id="{FB54067C-7023-57C3-54C1-058DC826DB91}"/>
              </a:ext>
            </a:extLst>
          </p:cNvPr>
          <p:cNvSpPr txBox="1"/>
          <p:nvPr/>
        </p:nvSpPr>
        <p:spPr>
          <a:xfrm>
            <a:off x="1868185" y="4024682"/>
            <a:ext cx="646331" cy="461665"/>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(-1)</a:t>
            </a:r>
          </a:p>
        </p:txBody>
      </p:sp>
      <p:sp>
        <p:nvSpPr>
          <p:cNvPr id="25" name="TextBox 24">
            <a:extLst>
              <a:ext uri="{FF2B5EF4-FFF2-40B4-BE49-F238E27FC236}">
                <a16:creationId xmlns:a16="http://schemas.microsoft.com/office/drawing/2014/main" id="{B7AA519D-96F0-C521-1227-23E87E9D09A1}"/>
              </a:ext>
            </a:extLst>
          </p:cNvPr>
          <p:cNvSpPr txBox="1"/>
          <p:nvPr/>
        </p:nvSpPr>
        <p:spPr>
          <a:xfrm>
            <a:off x="3349034" y="3047146"/>
            <a:ext cx="697627" cy="461665"/>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(10)</a:t>
            </a:r>
          </a:p>
        </p:txBody>
      </p:sp>
      <p:sp>
        <p:nvSpPr>
          <p:cNvPr id="27" name="TextBox 26">
            <a:extLst>
              <a:ext uri="{FF2B5EF4-FFF2-40B4-BE49-F238E27FC236}">
                <a16:creationId xmlns:a16="http://schemas.microsoft.com/office/drawing/2014/main" id="{D9AA90FB-589E-757F-05D7-2657D0C58383}"/>
              </a:ext>
            </a:extLst>
          </p:cNvPr>
          <p:cNvSpPr txBox="1"/>
          <p:nvPr/>
        </p:nvSpPr>
        <p:spPr>
          <a:xfrm>
            <a:off x="3162456" y="3980834"/>
            <a:ext cx="543740" cy="461665"/>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(0)</a:t>
            </a:r>
          </a:p>
        </p:txBody>
      </p:sp>
      <p:sp>
        <p:nvSpPr>
          <p:cNvPr id="28" name="TextBox 27">
            <a:extLst>
              <a:ext uri="{FF2B5EF4-FFF2-40B4-BE49-F238E27FC236}">
                <a16:creationId xmlns:a16="http://schemas.microsoft.com/office/drawing/2014/main" id="{095F01A2-B145-F980-2A69-AB8CD4F90B55}"/>
              </a:ext>
            </a:extLst>
          </p:cNvPr>
          <p:cNvSpPr txBox="1"/>
          <p:nvPr/>
        </p:nvSpPr>
        <p:spPr>
          <a:xfrm>
            <a:off x="1324445" y="4903950"/>
            <a:ext cx="543740" cy="461665"/>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31203087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20000"/>
          </a:bodyPr>
          <a:lstStyle/>
          <a:p>
            <a:pPr marL="0" indent="0">
              <a:buNone/>
            </a:pPr>
            <a:r>
              <a:rPr lang="en-US" b="1" dirty="0"/>
              <a:t>Prove the correctness of Dijkstra’s algorithm for graphs with positive weights.</a:t>
            </a:r>
          </a:p>
          <a:p>
            <a:pPr marL="0" indent="0">
              <a:buNone/>
            </a:pPr>
            <a:r>
              <a:rPr lang="en-US" dirty="0"/>
              <a:t>We'll show that the algorithm maintains the invariant property that at each iteration, it correctly identifies the shortest path from the source node to the current node.</a:t>
            </a:r>
          </a:p>
          <a:p>
            <a:pPr marL="0" indent="0">
              <a:buNone/>
            </a:pPr>
            <a:r>
              <a:rPr lang="en-US" b="1" dirty="0"/>
              <a:t>Invariant Property</a:t>
            </a:r>
            <a:r>
              <a:rPr lang="en-US" dirty="0"/>
              <a:t>: At each iteration, Dijkstra's algorithm computes the correct shortest path distance from the source node s to the currently selected node v.</a:t>
            </a:r>
          </a:p>
          <a:p>
            <a:pPr marL="0" indent="0">
              <a:buNone/>
            </a:pPr>
            <a:r>
              <a:rPr lang="en-US" b="1" dirty="0"/>
              <a:t>Base Case</a:t>
            </a:r>
            <a:r>
              <a:rPr lang="en-US" dirty="0"/>
              <a:t>: The algorithm starts by selecting the source node s. The shortest distance from s to itself is 0, which is trivially true.</a:t>
            </a:r>
          </a:p>
          <a:p>
            <a:pPr marL="0" indent="0">
              <a:buNone/>
            </a:pPr>
            <a:r>
              <a:rPr lang="en-US" b="1" dirty="0"/>
              <a:t>Inductive Hypothesis</a:t>
            </a:r>
            <a:r>
              <a:rPr lang="en-US" dirty="0"/>
              <a:t>: Assume that for all nodes u, the algorithm correctly computes the shortest path distance from the source node s to node u. We will show that this property holds for the next unvisited node v with the minimum distance value.</a:t>
            </a:r>
          </a:p>
        </p:txBody>
      </p:sp>
    </p:spTree>
    <p:extLst>
      <p:ext uri="{BB962C8B-B14F-4D97-AF65-F5344CB8AC3E}">
        <p14:creationId xmlns:p14="http://schemas.microsoft.com/office/powerpoint/2010/main" val="17601051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lgn="l">
              <a:buNone/>
            </a:pPr>
            <a:r>
              <a:rPr lang="en-AU" sz="2400" b="0" i="0" u="none" strike="noStrike" dirty="0">
                <a:effectLst/>
              </a:rPr>
              <a:t>Inductive Step:</a:t>
            </a:r>
          </a:p>
          <a:p>
            <a:pPr marL="0" indent="0" algn="l">
              <a:buNone/>
            </a:pPr>
            <a:r>
              <a:rPr lang="en-AU" sz="2400" dirty="0"/>
              <a:t>1. </a:t>
            </a:r>
            <a:r>
              <a:rPr lang="en-AU" sz="2400" b="0" i="0" u="none" strike="noStrike" dirty="0">
                <a:effectLst/>
              </a:rPr>
              <a:t>When the algorithm selects the next unvisited node v with the minimum distance value, it means that all other unvisited nodes have distance values greater than or equal to the distance value of v.</a:t>
            </a:r>
          </a:p>
          <a:p>
            <a:pPr marL="0" indent="0" algn="l">
              <a:buNone/>
            </a:pPr>
            <a:r>
              <a:rPr lang="en-AU" sz="2400" dirty="0"/>
              <a:t>2. </a:t>
            </a:r>
            <a:r>
              <a:rPr lang="en-AU" sz="2400" b="0" i="0" u="none" strike="noStrike" dirty="0">
                <a:effectLst/>
              </a:rPr>
              <a:t>If there was a shorter path from the source node s to node v, that path would pass through an intermediate unvisited node w.</a:t>
            </a:r>
          </a:p>
          <a:p>
            <a:pPr marL="0" indent="0" algn="l">
              <a:buNone/>
            </a:pPr>
            <a:r>
              <a:rPr lang="en-AU" sz="2400" dirty="0"/>
              <a:t>3. </a:t>
            </a:r>
            <a:r>
              <a:rPr lang="en-AU" sz="2400" b="0" i="0" u="none" strike="noStrike" dirty="0">
                <a:effectLst/>
              </a:rPr>
              <a:t>By the inductive hypothesis, we have already found the shortest path distance from s to w.</a:t>
            </a:r>
          </a:p>
          <a:p>
            <a:pPr marL="0" indent="0" algn="l">
              <a:buNone/>
            </a:pPr>
            <a:r>
              <a:rPr lang="en-AU" sz="2400" dirty="0"/>
              <a:t>4. </a:t>
            </a:r>
            <a:r>
              <a:rPr lang="en-AU" sz="2400" b="0" i="0" u="none" strike="noStrike" dirty="0">
                <a:effectLst/>
              </a:rPr>
              <a:t>Since all edge weights are positive, the path from s to v through w would have a distance greater than the current distance value of v. This contradicts our assumption that there was a shorter path from s to v through w.</a:t>
            </a:r>
          </a:p>
          <a:p>
            <a:pPr marL="0" indent="0" algn="l">
              <a:buNone/>
            </a:pPr>
            <a:r>
              <a:rPr lang="en-AU" sz="2400" dirty="0"/>
              <a:t>5. </a:t>
            </a:r>
            <a:r>
              <a:rPr lang="en-AU" sz="2400" b="0" i="0" u="none" strike="noStrike" dirty="0">
                <a:effectLst/>
              </a:rPr>
              <a:t>Therefore, the algorithm has found the correct shortest path distance from s to v.</a:t>
            </a:r>
          </a:p>
        </p:txBody>
      </p:sp>
    </p:spTree>
    <p:extLst>
      <p:ext uri="{BB962C8B-B14F-4D97-AF65-F5344CB8AC3E}">
        <p14:creationId xmlns:p14="http://schemas.microsoft.com/office/powerpoint/2010/main" val="1065088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0" i="0" u="none" strike="noStrike" dirty="0">
                <a:effectLst/>
              </a:rPr>
              <a:t>Apply Prim’s algorithm to the following graph. Include in the priority queue only the fringe vertices (the vertices not in the current tree which are adjacent to at least one tree vertex).</a:t>
            </a:r>
          </a:p>
        </p:txBody>
      </p:sp>
      <p:sp>
        <p:nvSpPr>
          <p:cNvPr id="9" name="Oval 8">
            <a:extLst>
              <a:ext uri="{FF2B5EF4-FFF2-40B4-BE49-F238E27FC236}">
                <a16:creationId xmlns:a16="http://schemas.microsoft.com/office/drawing/2014/main" id="{E1885D65-A8A0-FC2A-B729-9A0182CCA3EC}"/>
              </a:ext>
            </a:extLst>
          </p:cNvPr>
          <p:cNvSpPr/>
          <p:nvPr/>
        </p:nvSpPr>
        <p:spPr>
          <a:xfrm>
            <a:off x="4354287" y="3286239"/>
            <a:ext cx="440871" cy="440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a</a:t>
            </a:r>
          </a:p>
        </p:txBody>
      </p:sp>
      <p:sp>
        <p:nvSpPr>
          <p:cNvPr id="12" name="Oval 11">
            <a:extLst>
              <a:ext uri="{FF2B5EF4-FFF2-40B4-BE49-F238E27FC236}">
                <a16:creationId xmlns:a16="http://schemas.microsoft.com/office/drawing/2014/main" id="{27356495-83B3-32E4-EA87-6036B6354591}"/>
              </a:ext>
            </a:extLst>
          </p:cNvPr>
          <p:cNvSpPr/>
          <p:nvPr/>
        </p:nvSpPr>
        <p:spPr>
          <a:xfrm>
            <a:off x="5600701" y="3286238"/>
            <a:ext cx="440871" cy="440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b</a:t>
            </a:r>
          </a:p>
        </p:txBody>
      </p:sp>
      <p:sp>
        <p:nvSpPr>
          <p:cNvPr id="13" name="Oval 12">
            <a:extLst>
              <a:ext uri="{FF2B5EF4-FFF2-40B4-BE49-F238E27FC236}">
                <a16:creationId xmlns:a16="http://schemas.microsoft.com/office/drawing/2014/main" id="{DCE28BA7-5024-D561-4DD1-8317FEF97A95}"/>
              </a:ext>
            </a:extLst>
          </p:cNvPr>
          <p:cNvSpPr/>
          <p:nvPr/>
        </p:nvSpPr>
        <p:spPr>
          <a:xfrm>
            <a:off x="3298372" y="4238740"/>
            <a:ext cx="440871" cy="440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c</a:t>
            </a:r>
          </a:p>
        </p:txBody>
      </p:sp>
      <p:sp>
        <p:nvSpPr>
          <p:cNvPr id="14" name="Oval 13">
            <a:extLst>
              <a:ext uri="{FF2B5EF4-FFF2-40B4-BE49-F238E27FC236}">
                <a16:creationId xmlns:a16="http://schemas.microsoft.com/office/drawing/2014/main" id="{9C3CAF55-7C0E-ED95-DC2C-61A16CB07335}"/>
              </a:ext>
            </a:extLst>
          </p:cNvPr>
          <p:cNvSpPr/>
          <p:nvPr/>
        </p:nvSpPr>
        <p:spPr>
          <a:xfrm>
            <a:off x="4354286" y="4238739"/>
            <a:ext cx="440871" cy="440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d</a:t>
            </a:r>
          </a:p>
        </p:txBody>
      </p:sp>
      <p:sp>
        <p:nvSpPr>
          <p:cNvPr id="16" name="Oval 15">
            <a:extLst>
              <a:ext uri="{FF2B5EF4-FFF2-40B4-BE49-F238E27FC236}">
                <a16:creationId xmlns:a16="http://schemas.microsoft.com/office/drawing/2014/main" id="{C33B24FF-18C3-2CBE-F6D8-512F6697C1F1}"/>
              </a:ext>
            </a:extLst>
          </p:cNvPr>
          <p:cNvSpPr/>
          <p:nvPr/>
        </p:nvSpPr>
        <p:spPr>
          <a:xfrm>
            <a:off x="5600701" y="4238738"/>
            <a:ext cx="440871" cy="440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e</a:t>
            </a:r>
          </a:p>
        </p:txBody>
      </p:sp>
      <p:sp>
        <p:nvSpPr>
          <p:cNvPr id="17" name="Oval 16">
            <a:extLst>
              <a:ext uri="{FF2B5EF4-FFF2-40B4-BE49-F238E27FC236}">
                <a16:creationId xmlns:a16="http://schemas.microsoft.com/office/drawing/2014/main" id="{1388BB72-DC55-6F5E-C59F-01B9B6831BCE}"/>
              </a:ext>
            </a:extLst>
          </p:cNvPr>
          <p:cNvSpPr/>
          <p:nvPr/>
        </p:nvSpPr>
        <p:spPr>
          <a:xfrm>
            <a:off x="6814458" y="4238738"/>
            <a:ext cx="440871" cy="440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f</a:t>
            </a:r>
          </a:p>
        </p:txBody>
      </p:sp>
      <p:sp>
        <p:nvSpPr>
          <p:cNvPr id="19" name="Oval 18">
            <a:extLst>
              <a:ext uri="{FF2B5EF4-FFF2-40B4-BE49-F238E27FC236}">
                <a16:creationId xmlns:a16="http://schemas.microsoft.com/office/drawing/2014/main" id="{8FF20674-AB6E-C0FA-B617-3341FD0C7835}"/>
              </a:ext>
            </a:extLst>
          </p:cNvPr>
          <p:cNvSpPr/>
          <p:nvPr/>
        </p:nvSpPr>
        <p:spPr>
          <a:xfrm>
            <a:off x="3298372" y="5212046"/>
            <a:ext cx="440871" cy="440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g</a:t>
            </a:r>
          </a:p>
        </p:txBody>
      </p:sp>
      <p:sp>
        <p:nvSpPr>
          <p:cNvPr id="20" name="Oval 19">
            <a:extLst>
              <a:ext uri="{FF2B5EF4-FFF2-40B4-BE49-F238E27FC236}">
                <a16:creationId xmlns:a16="http://schemas.microsoft.com/office/drawing/2014/main" id="{434D0B39-6049-A74E-1CA3-9B7C2CD99D18}"/>
              </a:ext>
            </a:extLst>
          </p:cNvPr>
          <p:cNvSpPr/>
          <p:nvPr/>
        </p:nvSpPr>
        <p:spPr>
          <a:xfrm>
            <a:off x="4354286" y="5216241"/>
            <a:ext cx="440871" cy="440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h</a:t>
            </a:r>
          </a:p>
        </p:txBody>
      </p:sp>
      <p:sp>
        <p:nvSpPr>
          <p:cNvPr id="22" name="Oval 21">
            <a:extLst>
              <a:ext uri="{FF2B5EF4-FFF2-40B4-BE49-F238E27FC236}">
                <a16:creationId xmlns:a16="http://schemas.microsoft.com/office/drawing/2014/main" id="{F2D531FC-1FEA-2162-609D-CD8D2F2B3016}"/>
              </a:ext>
            </a:extLst>
          </p:cNvPr>
          <p:cNvSpPr/>
          <p:nvPr/>
        </p:nvSpPr>
        <p:spPr>
          <a:xfrm>
            <a:off x="5600701" y="5216241"/>
            <a:ext cx="440871" cy="440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i</a:t>
            </a:r>
          </a:p>
        </p:txBody>
      </p:sp>
      <p:sp>
        <p:nvSpPr>
          <p:cNvPr id="23" name="Oval 22">
            <a:extLst>
              <a:ext uri="{FF2B5EF4-FFF2-40B4-BE49-F238E27FC236}">
                <a16:creationId xmlns:a16="http://schemas.microsoft.com/office/drawing/2014/main" id="{27F652F6-9C1A-85AC-A83D-4803D5CA35D3}"/>
              </a:ext>
            </a:extLst>
          </p:cNvPr>
          <p:cNvSpPr/>
          <p:nvPr/>
        </p:nvSpPr>
        <p:spPr>
          <a:xfrm>
            <a:off x="6814458" y="5216241"/>
            <a:ext cx="440871" cy="440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j</a:t>
            </a:r>
          </a:p>
        </p:txBody>
      </p:sp>
      <p:sp>
        <p:nvSpPr>
          <p:cNvPr id="25" name="Oval 24">
            <a:extLst>
              <a:ext uri="{FF2B5EF4-FFF2-40B4-BE49-F238E27FC236}">
                <a16:creationId xmlns:a16="http://schemas.microsoft.com/office/drawing/2014/main" id="{C197FA8E-1835-3989-1003-0E3D5137AA74}"/>
              </a:ext>
            </a:extLst>
          </p:cNvPr>
          <p:cNvSpPr/>
          <p:nvPr/>
        </p:nvSpPr>
        <p:spPr>
          <a:xfrm>
            <a:off x="4354286" y="6176963"/>
            <a:ext cx="440871" cy="440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k</a:t>
            </a:r>
          </a:p>
        </p:txBody>
      </p:sp>
      <p:sp>
        <p:nvSpPr>
          <p:cNvPr id="26" name="Oval 25">
            <a:extLst>
              <a:ext uri="{FF2B5EF4-FFF2-40B4-BE49-F238E27FC236}">
                <a16:creationId xmlns:a16="http://schemas.microsoft.com/office/drawing/2014/main" id="{8E39461F-3819-02E4-BC73-D19A2DF29B79}"/>
              </a:ext>
            </a:extLst>
          </p:cNvPr>
          <p:cNvSpPr/>
          <p:nvPr/>
        </p:nvSpPr>
        <p:spPr>
          <a:xfrm>
            <a:off x="5600700" y="6176962"/>
            <a:ext cx="440871" cy="440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l</a:t>
            </a:r>
          </a:p>
        </p:txBody>
      </p:sp>
      <p:cxnSp>
        <p:nvCxnSpPr>
          <p:cNvPr id="28" name="Straight Connector 27">
            <a:extLst>
              <a:ext uri="{FF2B5EF4-FFF2-40B4-BE49-F238E27FC236}">
                <a16:creationId xmlns:a16="http://schemas.microsoft.com/office/drawing/2014/main" id="{1A3BC99E-4CBA-799A-41F5-58E666A29752}"/>
              </a:ext>
            </a:extLst>
          </p:cNvPr>
          <p:cNvCxnSpPr>
            <a:cxnSpLocks/>
            <a:stCxn id="9" idx="6"/>
            <a:endCxn id="12" idx="2"/>
          </p:cNvCxnSpPr>
          <p:nvPr/>
        </p:nvCxnSpPr>
        <p:spPr>
          <a:xfrm flipV="1">
            <a:off x="4795158" y="3506674"/>
            <a:ext cx="80554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624266B-A298-D595-A6EF-3CACD221C58E}"/>
              </a:ext>
            </a:extLst>
          </p:cNvPr>
          <p:cNvCxnSpPr>
            <a:cxnSpLocks/>
            <a:stCxn id="13" idx="0"/>
            <a:endCxn id="9" idx="2"/>
          </p:cNvCxnSpPr>
          <p:nvPr/>
        </p:nvCxnSpPr>
        <p:spPr>
          <a:xfrm flipV="1">
            <a:off x="3518808" y="3506675"/>
            <a:ext cx="835479" cy="7320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22C5E71-5372-6FFE-0D09-5C7996C469F1}"/>
              </a:ext>
            </a:extLst>
          </p:cNvPr>
          <p:cNvCxnSpPr>
            <a:cxnSpLocks/>
            <a:stCxn id="14" idx="0"/>
            <a:endCxn id="9" idx="4"/>
          </p:cNvCxnSpPr>
          <p:nvPr/>
        </p:nvCxnSpPr>
        <p:spPr>
          <a:xfrm flipV="1">
            <a:off x="4574722" y="3727110"/>
            <a:ext cx="1" cy="511629"/>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FE67E7E-C095-902E-F96B-E441739FB8C8}"/>
              </a:ext>
            </a:extLst>
          </p:cNvPr>
          <p:cNvCxnSpPr>
            <a:cxnSpLocks/>
            <a:stCxn id="19" idx="0"/>
            <a:endCxn id="13" idx="4"/>
          </p:cNvCxnSpPr>
          <p:nvPr/>
        </p:nvCxnSpPr>
        <p:spPr>
          <a:xfrm flipV="1">
            <a:off x="3518808" y="4679611"/>
            <a:ext cx="0" cy="5324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5497729-B528-A0E0-48FF-9D44ED30568F}"/>
              </a:ext>
            </a:extLst>
          </p:cNvPr>
          <p:cNvCxnSpPr>
            <a:cxnSpLocks/>
            <a:stCxn id="17" idx="0"/>
            <a:endCxn id="12" idx="6"/>
          </p:cNvCxnSpPr>
          <p:nvPr/>
        </p:nvCxnSpPr>
        <p:spPr>
          <a:xfrm flipH="1" flipV="1">
            <a:off x="6041572" y="3506674"/>
            <a:ext cx="993322" cy="732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3D00AB5-FC9A-68D0-124B-C208C16D57FF}"/>
              </a:ext>
            </a:extLst>
          </p:cNvPr>
          <p:cNvCxnSpPr>
            <a:cxnSpLocks/>
            <a:stCxn id="16" idx="0"/>
            <a:endCxn id="12" idx="4"/>
          </p:cNvCxnSpPr>
          <p:nvPr/>
        </p:nvCxnSpPr>
        <p:spPr>
          <a:xfrm flipV="1">
            <a:off x="5821137" y="3727109"/>
            <a:ext cx="0" cy="511629"/>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59EC26D-E4C9-C261-BE2F-F3C2CC2001CC}"/>
              </a:ext>
            </a:extLst>
          </p:cNvPr>
          <p:cNvCxnSpPr>
            <a:cxnSpLocks/>
            <a:stCxn id="20" idx="0"/>
            <a:endCxn id="14" idx="4"/>
          </p:cNvCxnSpPr>
          <p:nvPr/>
        </p:nvCxnSpPr>
        <p:spPr>
          <a:xfrm flipV="1">
            <a:off x="4574722" y="4679610"/>
            <a:ext cx="0" cy="536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361E790-46A6-6151-DA37-B9A97871D1A8}"/>
              </a:ext>
            </a:extLst>
          </p:cNvPr>
          <p:cNvCxnSpPr>
            <a:cxnSpLocks/>
            <a:stCxn id="22" idx="0"/>
            <a:endCxn id="16" idx="4"/>
          </p:cNvCxnSpPr>
          <p:nvPr/>
        </p:nvCxnSpPr>
        <p:spPr>
          <a:xfrm flipV="1">
            <a:off x="5821137" y="4679609"/>
            <a:ext cx="0" cy="536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C18FA09-7AA9-6810-FF26-1FA4D3370B12}"/>
              </a:ext>
            </a:extLst>
          </p:cNvPr>
          <p:cNvCxnSpPr>
            <a:cxnSpLocks/>
            <a:stCxn id="23" idx="0"/>
            <a:endCxn id="17" idx="4"/>
          </p:cNvCxnSpPr>
          <p:nvPr/>
        </p:nvCxnSpPr>
        <p:spPr>
          <a:xfrm flipV="1">
            <a:off x="7034894" y="4679609"/>
            <a:ext cx="0" cy="536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4FA01B1-BA77-60C2-B885-BCCE9B8E3E58}"/>
              </a:ext>
            </a:extLst>
          </p:cNvPr>
          <p:cNvCxnSpPr>
            <a:cxnSpLocks/>
            <a:stCxn id="25" idx="0"/>
            <a:endCxn id="20" idx="4"/>
          </p:cNvCxnSpPr>
          <p:nvPr/>
        </p:nvCxnSpPr>
        <p:spPr>
          <a:xfrm flipV="1">
            <a:off x="4574722" y="5657112"/>
            <a:ext cx="0" cy="519851"/>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AF98116-0393-045E-FA81-2E4DCA972835}"/>
              </a:ext>
            </a:extLst>
          </p:cNvPr>
          <p:cNvCxnSpPr>
            <a:cxnSpLocks/>
            <a:stCxn id="26" idx="0"/>
            <a:endCxn id="22" idx="4"/>
          </p:cNvCxnSpPr>
          <p:nvPr/>
        </p:nvCxnSpPr>
        <p:spPr>
          <a:xfrm flipV="1">
            <a:off x="5821136" y="5657112"/>
            <a:ext cx="1" cy="51985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71A821D-0D9D-B707-6A05-3142FCB06007}"/>
              </a:ext>
            </a:extLst>
          </p:cNvPr>
          <p:cNvCxnSpPr>
            <a:cxnSpLocks/>
            <a:stCxn id="25" idx="6"/>
            <a:endCxn id="26" idx="2"/>
          </p:cNvCxnSpPr>
          <p:nvPr/>
        </p:nvCxnSpPr>
        <p:spPr>
          <a:xfrm flipV="1">
            <a:off x="4795157" y="6397398"/>
            <a:ext cx="80554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08EFA03-8EE8-392F-BF15-34480001A180}"/>
              </a:ext>
            </a:extLst>
          </p:cNvPr>
          <p:cNvCxnSpPr>
            <a:cxnSpLocks/>
            <a:stCxn id="20" idx="6"/>
            <a:endCxn id="22" idx="2"/>
          </p:cNvCxnSpPr>
          <p:nvPr/>
        </p:nvCxnSpPr>
        <p:spPr>
          <a:xfrm>
            <a:off x="4795157" y="5436677"/>
            <a:ext cx="8055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2FF6AF4-071B-6365-6FA6-B4D7A1131200}"/>
              </a:ext>
            </a:extLst>
          </p:cNvPr>
          <p:cNvCxnSpPr>
            <a:cxnSpLocks/>
            <a:stCxn id="19" idx="6"/>
            <a:endCxn id="20" idx="2"/>
          </p:cNvCxnSpPr>
          <p:nvPr/>
        </p:nvCxnSpPr>
        <p:spPr>
          <a:xfrm>
            <a:off x="3739243" y="5432482"/>
            <a:ext cx="615043"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D567EC5-BBCF-8793-89F0-01DE2A73DD20}"/>
              </a:ext>
            </a:extLst>
          </p:cNvPr>
          <p:cNvCxnSpPr>
            <a:cxnSpLocks/>
            <a:stCxn id="26" idx="6"/>
            <a:endCxn id="23" idx="4"/>
          </p:cNvCxnSpPr>
          <p:nvPr/>
        </p:nvCxnSpPr>
        <p:spPr>
          <a:xfrm flipV="1">
            <a:off x="6041571" y="5657112"/>
            <a:ext cx="993323" cy="740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2A84761-5DF5-94EB-3BCE-52CD5BC05D3C}"/>
              </a:ext>
            </a:extLst>
          </p:cNvPr>
          <p:cNvCxnSpPr>
            <a:cxnSpLocks/>
            <a:stCxn id="19" idx="4"/>
            <a:endCxn id="25" idx="2"/>
          </p:cNvCxnSpPr>
          <p:nvPr/>
        </p:nvCxnSpPr>
        <p:spPr>
          <a:xfrm>
            <a:off x="3518808" y="5652917"/>
            <a:ext cx="835478" cy="744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BED70B0-20B2-70A9-9770-795A8FA64B18}"/>
              </a:ext>
            </a:extLst>
          </p:cNvPr>
          <p:cNvCxnSpPr>
            <a:cxnSpLocks/>
            <a:stCxn id="22" idx="6"/>
            <a:endCxn id="23" idx="2"/>
          </p:cNvCxnSpPr>
          <p:nvPr/>
        </p:nvCxnSpPr>
        <p:spPr>
          <a:xfrm>
            <a:off x="6041572" y="5436677"/>
            <a:ext cx="7728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68687C18-F38A-FB27-FEFE-4C159F690595}"/>
              </a:ext>
            </a:extLst>
          </p:cNvPr>
          <p:cNvCxnSpPr>
            <a:cxnSpLocks/>
            <a:stCxn id="13" idx="6"/>
            <a:endCxn id="14" idx="2"/>
          </p:cNvCxnSpPr>
          <p:nvPr/>
        </p:nvCxnSpPr>
        <p:spPr>
          <a:xfrm flipV="1">
            <a:off x="3739243" y="4459175"/>
            <a:ext cx="61504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3034E60-6B73-D01E-AA44-5B08FA0A9182}"/>
              </a:ext>
            </a:extLst>
          </p:cNvPr>
          <p:cNvCxnSpPr>
            <a:cxnSpLocks/>
            <a:stCxn id="14" idx="6"/>
            <a:endCxn id="16" idx="2"/>
          </p:cNvCxnSpPr>
          <p:nvPr/>
        </p:nvCxnSpPr>
        <p:spPr>
          <a:xfrm flipV="1">
            <a:off x="4795157" y="4459174"/>
            <a:ext cx="80554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3F3D52B-4182-2BF3-FB66-9608D918CDD7}"/>
              </a:ext>
            </a:extLst>
          </p:cNvPr>
          <p:cNvCxnSpPr>
            <a:cxnSpLocks/>
            <a:stCxn id="16" idx="6"/>
            <a:endCxn id="17" idx="2"/>
          </p:cNvCxnSpPr>
          <p:nvPr/>
        </p:nvCxnSpPr>
        <p:spPr>
          <a:xfrm>
            <a:off x="6041572" y="4459174"/>
            <a:ext cx="772886" cy="0"/>
          </a:xfrm>
          <a:prstGeom prst="line">
            <a:avLst/>
          </a:prstGeom>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4E1BC63D-01B5-6C85-0011-18F7CAAAC5A1}"/>
              </a:ext>
            </a:extLst>
          </p:cNvPr>
          <p:cNvSpPr txBox="1"/>
          <p:nvPr/>
        </p:nvSpPr>
        <p:spPr>
          <a:xfrm>
            <a:off x="5057228" y="3020007"/>
            <a:ext cx="338555"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3</a:t>
            </a:r>
          </a:p>
        </p:txBody>
      </p:sp>
      <p:sp>
        <p:nvSpPr>
          <p:cNvPr id="94" name="TextBox 93">
            <a:extLst>
              <a:ext uri="{FF2B5EF4-FFF2-40B4-BE49-F238E27FC236}">
                <a16:creationId xmlns:a16="http://schemas.microsoft.com/office/drawing/2014/main" id="{B253A62F-696A-34C9-227C-A66326071AB7}"/>
              </a:ext>
            </a:extLst>
          </p:cNvPr>
          <p:cNvSpPr txBox="1"/>
          <p:nvPr/>
        </p:nvSpPr>
        <p:spPr>
          <a:xfrm>
            <a:off x="6538232" y="3411901"/>
            <a:ext cx="338555"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6</a:t>
            </a:r>
          </a:p>
        </p:txBody>
      </p:sp>
      <p:sp>
        <p:nvSpPr>
          <p:cNvPr id="95" name="TextBox 94">
            <a:extLst>
              <a:ext uri="{FF2B5EF4-FFF2-40B4-BE49-F238E27FC236}">
                <a16:creationId xmlns:a16="http://schemas.microsoft.com/office/drawing/2014/main" id="{7C259F06-438F-E5F8-0C34-4DB6CFDFFABD}"/>
              </a:ext>
            </a:extLst>
          </p:cNvPr>
          <p:cNvSpPr txBox="1"/>
          <p:nvPr/>
        </p:nvSpPr>
        <p:spPr>
          <a:xfrm>
            <a:off x="7086051" y="4764972"/>
            <a:ext cx="338555"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5</a:t>
            </a:r>
          </a:p>
        </p:txBody>
      </p:sp>
      <p:sp>
        <p:nvSpPr>
          <p:cNvPr id="96" name="TextBox 95">
            <a:extLst>
              <a:ext uri="{FF2B5EF4-FFF2-40B4-BE49-F238E27FC236}">
                <a16:creationId xmlns:a16="http://schemas.microsoft.com/office/drawing/2014/main" id="{483204B7-9613-02C8-452A-6F904D1CCC3C}"/>
              </a:ext>
            </a:extLst>
          </p:cNvPr>
          <p:cNvSpPr txBox="1"/>
          <p:nvPr/>
        </p:nvSpPr>
        <p:spPr>
          <a:xfrm>
            <a:off x="3538071" y="3485848"/>
            <a:ext cx="338555"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5</a:t>
            </a:r>
          </a:p>
        </p:txBody>
      </p:sp>
      <p:sp>
        <p:nvSpPr>
          <p:cNvPr id="97" name="TextBox 96">
            <a:extLst>
              <a:ext uri="{FF2B5EF4-FFF2-40B4-BE49-F238E27FC236}">
                <a16:creationId xmlns:a16="http://schemas.microsoft.com/office/drawing/2014/main" id="{B358B653-35E7-9560-26E8-4F09F2E1E8B5}"/>
              </a:ext>
            </a:extLst>
          </p:cNvPr>
          <p:cNvSpPr txBox="1"/>
          <p:nvPr/>
        </p:nvSpPr>
        <p:spPr>
          <a:xfrm>
            <a:off x="3110258" y="4768727"/>
            <a:ext cx="338555"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4</a:t>
            </a:r>
          </a:p>
        </p:txBody>
      </p:sp>
      <p:sp>
        <p:nvSpPr>
          <p:cNvPr id="98" name="TextBox 97">
            <a:extLst>
              <a:ext uri="{FF2B5EF4-FFF2-40B4-BE49-F238E27FC236}">
                <a16:creationId xmlns:a16="http://schemas.microsoft.com/office/drawing/2014/main" id="{50AA2FE8-46A1-FA49-FBA2-EA06FD85900B}"/>
              </a:ext>
            </a:extLst>
          </p:cNvPr>
          <p:cNvSpPr txBox="1"/>
          <p:nvPr/>
        </p:nvSpPr>
        <p:spPr>
          <a:xfrm>
            <a:off x="5064030" y="6445726"/>
            <a:ext cx="338555"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8</a:t>
            </a:r>
          </a:p>
        </p:txBody>
      </p:sp>
      <p:sp>
        <p:nvSpPr>
          <p:cNvPr id="99" name="TextBox 98">
            <a:extLst>
              <a:ext uri="{FF2B5EF4-FFF2-40B4-BE49-F238E27FC236}">
                <a16:creationId xmlns:a16="http://schemas.microsoft.com/office/drawing/2014/main" id="{60E5FB88-AEB2-8E20-9CA9-8027FF8D328A}"/>
              </a:ext>
            </a:extLst>
          </p:cNvPr>
          <p:cNvSpPr txBox="1"/>
          <p:nvPr/>
        </p:nvSpPr>
        <p:spPr>
          <a:xfrm>
            <a:off x="3569965" y="5927784"/>
            <a:ext cx="338555"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6</a:t>
            </a:r>
          </a:p>
        </p:txBody>
      </p:sp>
      <p:sp>
        <p:nvSpPr>
          <p:cNvPr id="100" name="TextBox 99">
            <a:extLst>
              <a:ext uri="{FF2B5EF4-FFF2-40B4-BE49-F238E27FC236}">
                <a16:creationId xmlns:a16="http://schemas.microsoft.com/office/drawing/2014/main" id="{5EB2FD96-CDF7-46A5-05BB-A1DE879F37A2}"/>
              </a:ext>
            </a:extLst>
          </p:cNvPr>
          <p:cNvSpPr txBox="1"/>
          <p:nvPr/>
        </p:nvSpPr>
        <p:spPr>
          <a:xfrm>
            <a:off x="6543676" y="5975223"/>
            <a:ext cx="338555"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9</a:t>
            </a:r>
          </a:p>
        </p:txBody>
      </p:sp>
      <p:sp>
        <p:nvSpPr>
          <p:cNvPr id="102" name="TextBox 101">
            <a:extLst>
              <a:ext uri="{FF2B5EF4-FFF2-40B4-BE49-F238E27FC236}">
                <a16:creationId xmlns:a16="http://schemas.microsoft.com/office/drawing/2014/main" id="{89369EB3-895F-476A-12CE-2AFAF1A1CB7D}"/>
              </a:ext>
            </a:extLst>
          </p:cNvPr>
          <p:cNvSpPr txBox="1"/>
          <p:nvPr/>
        </p:nvSpPr>
        <p:spPr>
          <a:xfrm>
            <a:off x="4607381" y="4679489"/>
            <a:ext cx="338555"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5</a:t>
            </a:r>
          </a:p>
        </p:txBody>
      </p:sp>
      <p:sp>
        <p:nvSpPr>
          <p:cNvPr id="103" name="TextBox 102">
            <a:extLst>
              <a:ext uri="{FF2B5EF4-FFF2-40B4-BE49-F238E27FC236}">
                <a16:creationId xmlns:a16="http://schemas.microsoft.com/office/drawing/2014/main" id="{0DB3FA9A-8616-67D0-59D2-0FD32A601154}"/>
              </a:ext>
            </a:extLst>
          </p:cNvPr>
          <p:cNvSpPr txBox="1"/>
          <p:nvPr/>
        </p:nvSpPr>
        <p:spPr>
          <a:xfrm>
            <a:off x="3927357" y="5065218"/>
            <a:ext cx="338555"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3</a:t>
            </a:r>
          </a:p>
        </p:txBody>
      </p:sp>
      <p:sp>
        <p:nvSpPr>
          <p:cNvPr id="104" name="TextBox 103">
            <a:extLst>
              <a:ext uri="{FF2B5EF4-FFF2-40B4-BE49-F238E27FC236}">
                <a16:creationId xmlns:a16="http://schemas.microsoft.com/office/drawing/2014/main" id="{9D6BE917-1AFD-4AB6-C921-E5C9B374F617}"/>
              </a:ext>
            </a:extLst>
          </p:cNvPr>
          <p:cNvSpPr txBox="1"/>
          <p:nvPr/>
        </p:nvSpPr>
        <p:spPr>
          <a:xfrm>
            <a:off x="6266901" y="4039782"/>
            <a:ext cx="338555"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2</a:t>
            </a:r>
          </a:p>
        </p:txBody>
      </p:sp>
      <p:sp>
        <p:nvSpPr>
          <p:cNvPr id="105" name="TextBox 104">
            <a:extLst>
              <a:ext uri="{FF2B5EF4-FFF2-40B4-BE49-F238E27FC236}">
                <a16:creationId xmlns:a16="http://schemas.microsoft.com/office/drawing/2014/main" id="{E6FD96C0-4661-3949-4A83-8FCB3E06ACCB}"/>
              </a:ext>
            </a:extLst>
          </p:cNvPr>
          <p:cNvSpPr txBox="1"/>
          <p:nvPr/>
        </p:nvSpPr>
        <p:spPr>
          <a:xfrm>
            <a:off x="5861359" y="3745851"/>
            <a:ext cx="338555"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3</a:t>
            </a:r>
          </a:p>
        </p:txBody>
      </p:sp>
      <p:sp>
        <p:nvSpPr>
          <p:cNvPr id="106" name="TextBox 105">
            <a:extLst>
              <a:ext uri="{FF2B5EF4-FFF2-40B4-BE49-F238E27FC236}">
                <a16:creationId xmlns:a16="http://schemas.microsoft.com/office/drawing/2014/main" id="{AB6BF91A-0F85-C90E-4C71-902CF2A38E21}"/>
              </a:ext>
            </a:extLst>
          </p:cNvPr>
          <p:cNvSpPr txBox="1"/>
          <p:nvPr/>
        </p:nvSpPr>
        <p:spPr>
          <a:xfrm>
            <a:off x="5071645" y="4042165"/>
            <a:ext cx="338555"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1</a:t>
            </a:r>
          </a:p>
        </p:txBody>
      </p:sp>
      <p:sp>
        <p:nvSpPr>
          <p:cNvPr id="107" name="TextBox 106">
            <a:extLst>
              <a:ext uri="{FF2B5EF4-FFF2-40B4-BE49-F238E27FC236}">
                <a16:creationId xmlns:a16="http://schemas.microsoft.com/office/drawing/2014/main" id="{15A4BB63-A24C-FD16-B312-30274A4C1508}"/>
              </a:ext>
            </a:extLst>
          </p:cNvPr>
          <p:cNvSpPr txBox="1"/>
          <p:nvPr/>
        </p:nvSpPr>
        <p:spPr>
          <a:xfrm>
            <a:off x="4652211" y="3739591"/>
            <a:ext cx="338555"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4</a:t>
            </a:r>
          </a:p>
        </p:txBody>
      </p:sp>
      <p:sp>
        <p:nvSpPr>
          <p:cNvPr id="108" name="TextBox 107">
            <a:extLst>
              <a:ext uri="{FF2B5EF4-FFF2-40B4-BE49-F238E27FC236}">
                <a16:creationId xmlns:a16="http://schemas.microsoft.com/office/drawing/2014/main" id="{29533696-8CEE-93BE-5B10-1C21101AF105}"/>
              </a:ext>
            </a:extLst>
          </p:cNvPr>
          <p:cNvSpPr txBox="1"/>
          <p:nvPr/>
        </p:nvSpPr>
        <p:spPr>
          <a:xfrm>
            <a:off x="3953174" y="4055114"/>
            <a:ext cx="338555"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2</a:t>
            </a:r>
          </a:p>
        </p:txBody>
      </p:sp>
      <p:sp>
        <p:nvSpPr>
          <p:cNvPr id="109" name="TextBox 108">
            <a:extLst>
              <a:ext uri="{FF2B5EF4-FFF2-40B4-BE49-F238E27FC236}">
                <a16:creationId xmlns:a16="http://schemas.microsoft.com/office/drawing/2014/main" id="{19D2A82F-4FBF-D068-45D7-5A1D2499A6AE}"/>
              </a:ext>
            </a:extLst>
          </p:cNvPr>
          <p:cNvSpPr txBox="1"/>
          <p:nvPr/>
        </p:nvSpPr>
        <p:spPr>
          <a:xfrm>
            <a:off x="5028651" y="4991655"/>
            <a:ext cx="338555"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6</a:t>
            </a:r>
          </a:p>
        </p:txBody>
      </p:sp>
      <p:sp>
        <p:nvSpPr>
          <p:cNvPr id="110" name="TextBox 109">
            <a:extLst>
              <a:ext uri="{FF2B5EF4-FFF2-40B4-BE49-F238E27FC236}">
                <a16:creationId xmlns:a16="http://schemas.microsoft.com/office/drawing/2014/main" id="{C5CD025E-9925-FA82-6583-B99D7D4E82E6}"/>
              </a:ext>
            </a:extLst>
          </p:cNvPr>
          <p:cNvSpPr txBox="1"/>
          <p:nvPr/>
        </p:nvSpPr>
        <p:spPr>
          <a:xfrm>
            <a:off x="5831066" y="4679488"/>
            <a:ext cx="338555"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4</a:t>
            </a:r>
          </a:p>
        </p:txBody>
      </p:sp>
      <p:sp>
        <p:nvSpPr>
          <p:cNvPr id="111" name="TextBox 110">
            <a:extLst>
              <a:ext uri="{FF2B5EF4-FFF2-40B4-BE49-F238E27FC236}">
                <a16:creationId xmlns:a16="http://schemas.microsoft.com/office/drawing/2014/main" id="{52B5A9B6-1D3E-33C7-2435-1F507CAD533E}"/>
              </a:ext>
            </a:extLst>
          </p:cNvPr>
          <p:cNvSpPr txBox="1"/>
          <p:nvPr/>
        </p:nvSpPr>
        <p:spPr>
          <a:xfrm>
            <a:off x="6220779" y="4999559"/>
            <a:ext cx="338555"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3	</a:t>
            </a:r>
          </a:p>
        </p:txBody>
      </p:sp>
      <p:sp>
        <p:nvSpPr>
          <p:cNvPr id="112" name="TextBox 111">
            <a:extLst>
              <a:ext uri="{FF2B5EF4-FFF2-40B4-BE49-F238E27FC236}">
                <a16:creationId xmlns:a16="http://schemas.microsoft.com/office/drawing/2014/main" id="{423FC643-7A08-B557-8A54-44B205B6197F}"/>
              </a:ext>
            </a:extLst>
          </p:cNvPr>
          <p:cNvSpPr txBox="1"/>
          <p:nvPr/>
        </p:nvSpPr>
        <p:spPr>
          <a:xfrm>
            <a:off x="5815692" y="5704901"/>
            <a:ext cx="338555"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5</a:t>
            </a:r>
          </a:p>
        </p:txBody>
      </p:sp>
      <p:sp>
        <p:nvSpPr>
          <p:cNvPr id="113" name="TextBox 112">
            <a:extLst>
              <a:ext uri="{FF2B5EF4-FFF2-40B4-BE49-F238E27FC236}">
                <a16:creationId xmlns:a16="http://schemas.microsoft.com/office/drawing/2014/main" id="{8C3DC92D-F111-B989-36A3-F81C98BE7271}"/>
              </a:ext>
            </a:extLst>
          </p:cNvPr>
          <p:cNvSpPr txBox="1"/>
          <p:nvPr/>
        </p:nvSpPr>
        <p:spPr>
          <a:xfrm>
            <a:off x="4595944" y="5646714"/>
            <a:ext cx="338555"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7</a:t>
            </a:r>
          </a:p>
        </p:txBody>
      </p:sp>
    </p:spTree>
    <p:extLst>
      <p:ext uri="{BB962C8B-B14F-4D97-AF65-F5344CB8AC3E}">
        <p14:creationId xmlns:p14="http://schemas.microsoft.com/office/powerpoint/2010/main" val="24211186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Explain what adjustments if any need to be made in Dijkstra’s algorithm and/or in an underlying graph to solve the following problems.</a:t>
            </a:r>
          </a:p>
          <a:p>
            <a:pPr lvl="1"/>
            <a:r>
              <a:rPr lang="en-US" dirty="0"/>
              <a:t>Solve the single-source shortest-paths problem for directed weighted graphs.</a:t>
            </a:r>
          </a:p>
          <a:p>
            <a:pPr lvl="1"/>
            <a:r>
              <a:rPr lang="en-US" dirty="0"/>
              <a:t>Find a shortest path between two given vertices of a weighted graph or digraph.</a:t>
            </a:r>
          </a:p>
          <a:p>
            <a:pPr lvl="1"/>
            <a:r>
              <a:rPr lang="en-US" dirty="0"/>
              <a:t>Find the shortest paths to a given vertex from each other vertex of a weighted graph or digraph.</a:t>
            </a:r>
          </a:p>
        </p:txBody>
      </p:sp>
    </p:spTree>
    <p:extLst>
      <p:ext uri="{BB962C8B-B14F-4D97-AF65-F5344CB8AC3E}">
        <p14:creationId xmlns:p14="http://schemas.microsoft.com/office/powerpoint/2010/main" val="6685852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Solve the single-source shortest-paths problem for directed weighted graphs.</a:t>
            </a:r>
          </a:p>
          <a:p>
            <a:pPr marL="0" indent="0">
              <a:buNone/>
            </a:pPr>
            <a:r>
              <a:rPr lang="en-US" dirty="0"/>
              <a:t>Dijkstra's algorithm is already designed to solve the single-source shortest-paths problem for directed weighted graphs with non-negative edge weights.</a:t>
            </a:r>
          </a:p>
        </p:txBody>
      </p:sp>
    </p:spTree>
    <p:extLst>
      <p:ext uri="{BB962C8B-B14F-4D97-AF65-F5344CB8AC3E}">
        <p14:creationId xmlns:p14="http://schemas.microsoft.com/office/powerpoint/2010/main" val="6917132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Find a shortest path between two given vertices of a weighted graph or digraph.</a:t>
            </a:r>
          </a:p>
          <a:p>
            <a:pPr marL="0" indent="0">
              <a:buNone/>
            </a:pPr>
            <a:r>
              <a:rPr lang="en-AU" i="0" u="none" strike="noStrike" dirty="0">
                <a:effectLst/>
              </a:rPr>
              <a:t>Make a minor adjustment to the algorithm to stop the search once the target vertex has been visited.</a:t>
            </a:r>
          </a:p>
          <a:p>
            <a:pPr marL="0" indent="0">
              <a:buNone/>
            </a:pPr>
            <a:r>
              <a:rPr lang="en-AU" dirty="0"/>
              <a:t>All steps in </a:t>
            </a:r>
            <a:r>
              <a:rPr lang="en-US" dirty="0"/>
              <a:t>Dijkstra’s algorithms are the same except that we don’t need to visit all unvisited nodes.</a:t>
            </a:r>
          </a:p>
        </p:txBody>
      </p:sp>
    </p:spTree>
    <p:extLst>
      <p:ext uri="{BB962C8B-B14F-4D97-AF65-F5344CB8AC3E}">
        <p14:creationId xmlns:p14="http://schemas.microsoft.com/office/powerpoint/2010/main" val="37930882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Find the shortest paths to a given vertex from each other vertex of a weighted graph or digraph.</a:t>
            </a:r>
            <a:endParaRPr lang="en-US" dirty="0"/>
          </a:p>
          <a:p>
            <a:pPr marL="0" indent="0">
              <a:buNone/>
            </a:pPr>
            <a:r>
              <a:rPr lang="en-US" dirty="0"/>
              <a:t>Use a reverse version of Dijkstra's algorithm. First, reverse the direction of all edges in the graph, then </a:t>
            </a:r>
            <a:r>
              <a:rPr lang="en-US" b="1" dirty="0"/>
              <a:t>run Dijkstra's algorithm with the target vertex as the source node.</a:t>
            </a:r>
          </a:p>
        </p:txBody>
      </p:sp>
    </p:spTree>
    <p:extLst>
      <p:ext uri="{BB962C8B-B14F-4D97-AF65-F5344CB8AC3E}">
        <p14:creationId xmlns:p14="http://schemas.microsoft.com/office/powerpoint/2010/main" val="4449395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5</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Consider the following graph.</a:t>
            </a:r>
          </a:p>
        </p:txBody>
      </p:sp>
      <p:sp>
        <p:nvSpPr>
          <p:cNvPr id="4" name="Oval 3">
            <a:extLst>
              <a:ext uri="{FF2B5EF4-FFF2-40B4-BE49-F238E27FC236}">
                <a16:creationId xmlns:a16="http://schemas.microsoft.com/office/drawing/2014/main" id="{09893ADE-DF44-3A41-D7E6-4513EEE0812C}"/>
              </a:ext>
            </a:extLst>
          </p:cNvPr>
          <p:cNvSpPr/>
          <p:nvPr/>
        </p:nvSpPr>
        <p:spPr>
          <a:xfrm>
            <a:off x="3418116" y="2971801"/>
            <a:ext cx="489857" cy="4898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Times New Roman" panose="02020603050405020304" pitchFamily="18" charset="0"/>
                <a:cs typeface="Times New Roman" panose="02020603050405020304" pitchFamily="18" charset="0"/>
              </a:rPr>
              <a:t>f</a:t>
            </a:r>
          </a:p>
        </p:txBody>
      </p:sp>
      <p:sp>
        <p:nvSpPr>
          <p:cNvPr id="5" name="Oval 4">
            <a:extLst>
              <a:ext uri="{FF2B5EF4-FFF2-40B4-BE49-F238E27FC236}">
                <a16:creationId xmlns:a16="http://schemas.microsoft.com/office/drawing/2014/main" id="{D709055C-F89B-448A-1E2B-7CCB3F34CEA0}"/>
              </a:ext>
            </a:extLst>
          </p:cNvPr>
          <p:cNvSpPr/>
          <p:nvPr/>
        </p:nvSpPr>
        <p:spPr>
          <a:xfrm>
            <a:off x="4163784" y="3825081"/>
            <a:ext cx="489857" cy="4898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d</a:t>
            </a:r>
          </a:p>
        </p:txBody>
      </p:sp>
      <p:sp>
        <p:nvSpPr>
          <p:cNvPr id="6" name="Oval 5">
            <a:extLst>
              <a:ext uri="{FF2B5EF4-FFF2-40B4-BE49-F238E27FC236}">
                <a16:creationId xmlns:a16="http://schemas.microsoft.com/office/drawing/2014/main" id="{A1FC9BED-B573-A389-AE31-3CAA2F25AAAF}"/>
              </a:ext>
            </a:extLst>
          </p:cNvPr>
          <p:cNvSpPr/>
          <p:nvPr/>
        </p:nvSpPr>
        <p:spPr>
          <a:xfrm>
            <a:off x="4800601" y="2971801"/>
            <a:ext cx="489857" cy="4898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b</a:t>
            </a:r>
          </a:p>
        </p:txBody>
      </p:sp>
      <p:sp>
        <p:nvSpPr>
          <p:cNvPr id="7" name="Oval 6">
            <a:extLst>
              <a:ext uri="{FF2B5EF4-FFF2-40B4-BE49-F238E27FC236}">
                <a16:creationId xmlns:a16="http://schemas.microsoft.com/office/drawing/2014/main" id="{5A566D8B-67A6-3E4A-DA37-0D6E25B6602A}"/>
              </a:ext>
            </a:extLst>
          </p:cNvPr>
          <p:cNvSpPr/>
          <p:nvPr/>
        </p:nvSpPr>
        <p:spPr>
          <a:xfrm>
            <a:off x="5606143" y="3825081"/>
            <a:ext cx="489857" cy="4898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a</a:t>
            </a:r>
          </a:p>
        </p:txBody>
      </p:sp>
      <p:sp>
        <p:nvSpPr>
          <p:cNvPr id="8" name="Oval 7">
            <a:extLst>
              <a:ext uri="{FF2B5EF4-FFF2-40B4-BE49-F238E27FC236}">
                <a16:creationId xmlns:a16="http://schemas.microsoft.com/office/drawing/2014/main" id="{E6ED750C-17C7-0990-5EF6-802BAF466235}"/>
              </a:ext>
            </a:extLst>
          </p:cNvPr>
          <p:cNvSpPr/>
          <p:nvPr/>
        </p:nvSpPr>
        <p:spPr>
          <a:xfrm>
            <a:off x="6183086" y="2971800"/>
            <a:ext cx="489857" cy="4898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c</a:t>
            </a:r>
          </a:p>
        </p:txBody>
      </p:sp>
      <p:sp>
        <p:nvSpPr>
          <p:cNvPr id="9" name="Oval 8">
            <a:extLst>
              <a:ext uri="{FF2B5EF4-FFF2-40B4-BE49-F238E27FC236}">
                <a16:creationId xmlns:a16="http://schemas.microsoft.com/office/drawing/2014/main" id="{2FF95F61-D9E6-AD52-F130-BBDD90EAAEA1}"/>
              </a:ext>
            </a:extLst>
          </p:cNvPr>
          <p:cNvSpPr/>
          <p:nvPr/>
        </p:nvSpPr>
        <p:spPr>
          <a:xfrm>
            <a:off x="7048502" y="3825081"/>
            <a:ext cx="489857" cy="4898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e</a:t>
            </a:r>
          </a:p>
        </p:txBody>
      </p:sp>
      <p:sp>
        <p:nvSpPr>
          <p:cNvPr id="10" name="Oval 9">
            <a:extLst>
              <a:ext uri="{FF2B5EF4-FFF2-40B4-BE49-F238E27FC236}">
                <a16:creationId xmlns:a16="http://schemas.microsoft.com/office/drawing/2014/main" id="{CD24131C-ED09-88B3-14CC-A3F461B7E360}"/>
              </a:ext>
            </a:extLst>
          </p:cNvPr>
          <p:cNvSpPr/>
          <p:nvPr/>
        </p:nvSpPr>
        <p:spPr>
          <a:xfrm>
            <a:off x="7565571" y="2971800"/>
            <a:ext cx="489857" cy="4898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g</a:t>
            </a:r>
          </a:p>
        </p:txBody>
      </p:sp>
      <p:cxnSp>
        <p:nvCxnSpPr>
          <p:cNvPr id="12" name="Straight Connector 11">
            <a:extLst>
              <a:ext uri="{FF2B5EF4-FFF2-40B4-BE49-F238E27FC236}">
                <a16:creationId xmlns:a16="http://schemas.microsoft.com/office/drawing/2014/main" id="{4B4577E5-6282-9235-8D6D-995010F6EFD2}"/>
              </a:ext>
            </a:extLst>
          </p:cNvPr>
          <p:cNvCxnSpPr>
            <a:cxnSpLocks/>
            <a:stCxn id="4" idx="5"/>
            <a:endCxn id="5" idx="1"/>
          </p:cNvCxnSpPr>
          <p:nvPr/>
        </p:nvCxnSpPr>
        <p:spPr>
          <a:xfrm>
            <a:off x="3836235" y="3389920"/>
            <a:ext cx="399287" cy="50689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57859C0-5822-BC60-32DB-B0F04D6B438A}"/>
              </a:ext>
            </a:extLst>
          </p:cNvPr>
          <p:cNvCxnSpPr>
            <a:cxnSpLocks/>
            <a:stCxn id="5" idx="7"/>
            <a:endCxn id="6" idx="4"/>
          </p:cNvCxnSpPr>
          <p:nvPr/>
        </p:nvCxnSpPr>
        <p:spPr>
          <a:xfrm flipV="1">
            <a:off x="4581903" y="3461658"/>
            <a:ext cx="463627" cy="43516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FFF2945-AF38-D8F6-67F8-9BE68A4CB710}"/>
              </a:ext>
            </a:extLst>
          </p:cNvPr>
          <p:cNvCxnSpPr>
            <a:cxnSpLocks/>
            <a:stCxn id="6" idx="2"/>
            <a:endCxn id="4" idx="6"/>
          </p:cNvCxnSpPr>
          <p:nvPr/>
        </p:nvCxnSpPr>
        <p:spPr>
          <a:xfrm flipH="1">
            <a:off x="3907973" y="3216730"/>
            <a:ext cx="89262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2928C5A-14C9-110C-7265-0584BE0206D2}"/>
              </a:ext>
            </a:extLst>
          </p:cNvPr>
          <p:cNvCxnSpPr>
            <a:cxnSpLocks/>
            <a:stCxn id="5" idx="6"/>
            <a:endCxn id="7" idx="2"/>
          </p:cNvCxnSpPr>
          <p:nvPr/>
        </p:nvCxnSpPr>
        <p:spPr>
          <a:xfrm>
            <a:off x="4653641" y="4070010"/>
            <a:ext cx="95250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E5B60C7-84CD-F5FE-0323-39F5472C14E5}"/>
              </a:ext>
            </a:extLst>
          </p:cNvPr>
          <p:cNvCxnSpPr>
            <a:cxnSpLocks/>
            <a:stCxn id="7" idx="1"/>
            <a:endCxn id="6" idx="5"/>
          </p:cNvCxnSpPr>
          <p:nvPr/>
        </p:nvCxnSpPr>
        <p:spPr>
          <a:xfrm flipH="1" flipV="1">
            <a:off x="5218720" y="3389920"/>
            <a:ext cx="459161" cy="50689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0006598-AFFE-6E60-AD2A-4E35B8683FFC}"/>
              </a:ext>
            </a:extLst>
          </p:cNvPr>
          <p:cNvCxnSpPr>
            <a:cxnSpLocks/>
            <a:stCxn id="7" idx="7"/>
            <a:endCxn id="8" idx="3"/>
          </p:cNvCxnSpPr>
          <p:nvPr/>
        </p:nvCxnSpPr>
        <p:spPr>
          <a:xfrm flipV="1">
            <a:off x="6024262" y="3389919"/>
            <a:ext cx="230562" cy="5069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3F223FD-CB9F-E450-AB38-A76D83779BBF}"/>
              </a:ext>
            </a:extLst>
          </p:cNvPr>
          <p:cNvCxnSpPr>
            <a:cxnSpLocks/>
            <a:stCxn id="7" idx="6"/>
            <a:endCxn id="9" idx="2"/>
          </p:cNvCxnSpPr>
          <p:nvPr/>
        </p:nvCxnSpPr>
        <p:spPr>
          <a:xfrm>
            <a:off x="6096000" y="4070010"/>
            <a:ext cx="95250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A7D6CBA-71B0-3E78-5DA2-1DB42B350097}"/>
              </a:ext>
            </a:extLst>
          </p:cNvPr>
          <p:cNvCxnSpPr>
            <a:cxnSpLocks/>
            <a:stCxn id="9" idx="7"/>
            <a:endCxn id="10" idx="3"/>
          </p:cNvCxnSpPr>
          <p:nvPr/>
        </p:nvCxnSpPr>
        <p:spPr>
          <a:xfrm flipV="1">
            <a:off x="7466621" y="3389919"/>
            <a:ext cx="170688" cy="5069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8B8854A-5F53-3FDB-045E-9CDA7623C7B7}"/>
              </a:ext>
            </a:extLst>
          </p:cNvPr>
          <p:cNvCxnSpPr>
            <a:cxnSpLocks/>
            <a:stCxn id="10" idx="2"/>
            <a:endCxn id="8" idx="6"/>
          </p:cNvCxnSpPr>
          <p:nvPr/>
        </p:nvCxnSpPr>
        <p:spPr>
          <a:xfrm flipH="1">
            <a:off x="6672943" y="3216729"/>
            <a:ext cx="892628"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17586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5</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20000"/>
              </a:bodyPr>
              <a:lstStyle/>
              <a:p>
                <a:r>
                  <a:rPr lang="en-US" dirty="0"/>
                  <a:t>Write down the adjacency matrix and adjacency lists specifying this graph. (Assume that the matrix rows and columns and vertices in the adjacency lists follow in the alphabetical order of the vertex labels.)</a:t>
                </a:r>
              </a:p>
              <a:p>
                <a:r>
                  <a:rPr lang="en-US" dirty="0"/>
                  <a:t>Starting at vertex </a:t>
                </a:r>
                <a14:m>
                  <m:oMath xmlns:m="http://schemas.openxmlformats.org/officeDocument/2006/math">
                    <m:r>
                      <a:rPr lang="en-AU" b="0" i="1" smtClean="0">
                        <a:latin typeface="Cambria Math" panose="02040503050406030204" pitchFamily="18" charset="0"/>
                      </a:rPr>
                      <m:t>𝑎</m:t>
                    </m:r>
                  </m:oMath>
                </a14:m>
                <a:r>
                  <a:rPr lang="en-US" dirty="0"/>
                  <a:t> and resolving ties by the vertex alphabetical order, traverse the graph by depth-first search and construct the corresponding depth-first search tree.</a:t>
                </a:r>
              </a:p>
              <a:p>
                <a:r>
                  <a:rPr lang="en-US" dirty="0"/>
                  <a:t>Traverse the graph of Problem A by breadth-first search and construct the corresponding breadth-first search tree. Start the traversal at vertex </a:t>
                </a:r>
                <a14:m>
                  <m:oMath xmlns:m="http://schemas.openxmlformats.org/officeDocument/2006/math">
                    <m:r>
                      <a:rPr lang="en-AU" b="0" i="1" smtClean="0">
                        <a:latin typeface="Cambria Math" panose="02040503050406030204" pitchFamily="18" charset="0"/>
                      </a:rPr>
                      <m:t>𝑎</m:t>
                    </m:r>
                  </m:oMath>
                </a14:m>
                <a:r>
                  <a:rPr lang="en-US" dirty="0"/>
                  <a:t> and resolve ties by the vertex alphabetical order.</a:t>
                </a:r>
              </a:p>
              <a:p>
                <a:r>
                  <a:rPr lang="en-US" dirty="0"/>
                  <a:t>Explain how one can check a graph’s acyclicity by using breadth-first search.</a:t>
                </a:r>
              </a:p>
              <a:p>
                <a:r>
                  <a:rPr lang="en-US" dirty="0"/>
                  <a:t>Explain how one can identify connected components of a graph by using: (</a:t>
                </a:r>
                <a:r>
                  <a:rPr lang="en-US" dirty="0" err="1"/>
                  <a:t>i</a:t>
                </a:r>
                <a:r>
                  <a:rPr lang="en-US" dirty="0"/>
                  <a:t>) a depth-first search and (ii) a breadth-first search.</a:t>
                </a:r>
              </a:p>
            </p:txBody>
          </p:sp>
        </mc:Choice>
        <mc:Fallback>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965" t="-3774" r="-1689"/>
                </a:stretch>
              </a:blipFill>
            </p:spPr>
            <p:txBody>
              <a:bodyPr/>
              <a:lstStyle/>
              <a:p>
                <a:r>
                  <a:rPr lang="en-US">
                    <a:noFill/>
                  </a:rPr>
                  <a:t> </a:t>
                </a:r>
              </a:p>
            </p:txBody>
          </p:sp>
        </mc:Fallback>
      </mc:AlternateContent>
    </p:spTree>
    <p:extLst>
      <p:ext uri="{BB962C8B-B14F-4D97-AF65-F5344CB8AC3E}">
        <p14:creationId xmlns:p14="http://schemas.microsoft.com/office/powerpoint/2010/main" val="22364196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5</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Write down the adjacency matrix and adjacency lists specifying this graph. (Assume that the matrix rows and columns and vertices in the adjacency lists follow in the alphabetical order of the vertex labels.)</a:t>
            </a:r>
          </a:p>
          <a:p>
            <a:pPr marL="0" indent="0">
              <a:buNone/>
            </a:pPr>
            <a:endParaRPr lang="en-US" b="1" dirty="0"/>
          </a:p>
        </p:txBody>
      </p:sp>
      <p:graphicFrame>
        <p:nvGraphicFramePr>
          <p:cNvPr id="4" name="Table 4">
            <a:extLst>
              <a:ext uri="{FF2B5EF4-FFF2-40B4-BE49-F238E27FC236}">
                <a16:creationId xmlns:a16="http://schemas.microsoft.com/office/drawing/2014/main" id="{B74B2904-554E-B96C-DFDC-1AC439CCB743}"/>
              </a:ext>
            </a:extLst>
          </p:cNvPr>
          <p:cNvGraphicFramePr>
            <a:graphicFrameLocks noGrp="1"/>
          </p:cNvGraphicFramePr>
          <p:nvPr>
            <p:extLst>
              <p:ext uri="{D42A27DB-BD31-4B8C-83A1-F6EECF244321}">
                <p14:modId xmlns:p14="http://schemas.microsoft.com/office/powerpoint/2010/main" val="1663104368"/>
              </p:ext>
            </p:extLst>
          </p:nvPr>
        </p:nvGraphicFramePr>
        <p:xfrm>
          <a:off x="4185138" y="3023101"/>
          <a:ext cx="3942864" cy="3657600"/>
        </p:xfrm>
        <a:graphic>
          <a:graphicData uri="http://schemas.openxmlformats.org/drawingml/2006/table">
            <a:tbl>
              <a:tblPr firstRow="1" bandRow="1">
                <a:tableStyleId>{5940675A-B579-460E-94D1-54222C63F5DA}</a:tableStyleId>
              </a:tblPr>
              <a:tblGrid>
                <a:gridCol w="492858">
                  <a:extLst>
                    <a:ext uri="{9D8B030D-6E8A-4147-A177-3AD203B41FA5}">
                      <a16:colId xmlns:a16="http://schemas.microsoft.com/office/drawing/2014/main" val="2546741403"/>
                    </a:ext>
                  </a:extLst>
                </a:gridCol>
                <a:gridCol w="492858">
                  <a:extLst>
                    <a:ext uri="{9D8B030D-6E8A-4147-A177-3AD203B41FA5}">
                      <a16:colId xmlns:a16="http://schemas.microsoft.com/office/drawing/2014/main" val="507277156"/>
                    </a:ext>
                  </a:extLst>
                </a:gridCol>
                <a:gridCol w="492858">
                  <a:extLst>
                    <a:ext uri="{9D8B030D-6E8A-4147-A177-3AD203B41FA5}">
                      <a16:colId xmlns:a16="http://schemas.microsoft.com/office/drawing/2014/main" val="2934406761"/>
                    </a:ext>
                  </a:extLst>
                </a:gridCol>
                <a:gridCol w="492858">
                  <a:extLst>
                    <a:ext uri="{9D8B030D-6E8A-4147-A177-3AD203B41FA5}">
                      <a16:colId xmlns:a16="http://schemas.microsoft.com/office/drawing/2014/main" val="2144510148"/>
                    </a:ext>
                  </a:extLst>
                </a:gridCol>
                <a:gridCol w="492858">
                  <a:extLst>
                    <a:ext uri="{9D8B030D-6E8A-4147-A177-3AD203B41FA5}">
                      <a16:colId xmlns:a16="http://schemas.microsoft.com/office/drawing/2014/main" val="1317805461"/>
                    </a:ext>
                  </a:extLst>
                </a:gridCol>
                <a:gridCol w="492858">
                  <a:extLst>
                    <a:ext uri="{9D8B030D-6E8A-4147-A177-3AD203B41FA5}">
                      <a16:colId xmlns:a16="http://schemas.microsoft.com/office/drawing/2014/main" val="781545514"/>
                    </a:ext>
                  </a:extLst>
                </a:gridCol>
                <a:gridCol w="492858">
                  <a:extLst>
                    <a:ext uri="{9D8B030D-6E8A-4147-A177-3AD203B41FA5}">
                      <a16:colId xmlns:a16="http://schemas.microsoft.com/office/drawing/2014/main" val="3394680865"/>
                    </a:ext>
                  </a:extLst>
                </a:gridCol>
                <a:gridCol w="492858">
                  <a:extLst>
                    <a:ext uri="{9D8B030D-6E8A-4147-A177-3AD203B41FA5}">
                      <a16:colId xmlns:a16="http://schemas.microsoft.com/office/drawing/2014/main" val="3932477489"/>
                    </a:ext>
                  </a:extLst>
                </a:gridCol>
              </a:tblGrid>
              <a:tr h="439797">
                <a:tc>
                  <a:txBody>
                    <a:bodyPr/>
                    <a:lstStyle/>
                    <a:p>
                      <a:pPr algn="ctr"/>
                      <a:endParaRPr lang="en-US" sz="240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A</a:t>
                      </a:r>
                    </a:p>
                  </a:txBody>
                  <a:tcPr/>
                </a:tc>
                <a:tc>
                  <a:txBody>
                    <a:bodyPr/>
                    <a:lstStyle/>
                    <a:p>
                      <a:pPr algn="ctr"/>
                      <a:r>
                        <a:rPr lang="en-US" sz="2400" dirty="0">
                          <a:latin typeface="Times New Roman" panose="02020603050405020304" pitchFamily="18" charset="0"/>
                          <a:cs typeface="Times New Roman" panose="02020603050405020304" pitchFamily="18" charset="0"/>
                        </a:rPr>
                        <a:t>B</a:t>
                      </a:r>
                    </a:p>
                  </a:txBody>
                  <a:tcPr/>
                </a:tc>
                <a:tc>
                  <a:txBody>
                    <a:bodyPr/>
                    <a:lstStyle/>
                    <a:p>
                      <a:pPr algn="ctr"/>
                      <a:r>
                        <a:rPr lang="en-US" sz="2400" dirty="0">
                          <a:latin typeface="Times New Roman" panose="02020603050405020304" pitchFamily="18" charset="0"/>
                          <a:cs typeface="Times New Roman" panose="02020603050405020304" pitchFamily="18" charset="0"/>
                        </a:rPr>
                        <a:t>C</a:t>
                      </a:r>
                    </a:p>
                  </a:txBody>
                  <a:tcPr/>
                </a:tc>
                <a:tc>
                  <a:txBody>
                    <a:bodyPr/>
                    <a:lstStyle/>
                    <a:p>
                      <a:pPr algn="ctr"/>
                      <a:r>
                        <a:rPr lang="en-US" sz="2400" dirty="0">
                          <a:latin typeface="Times New Roman" panose="02020603050405020304" pitchFamily="18" charset="0"/>
                          <a:cs typeface="Times New Roman" panose="02020603050405020304" pitchFamily="18" charset="0"/>
                        </a:rPr>
                        <a:t>D</a:t>
                      </a:r>
                    </a:p>
                  </a:txBody>
                  <a:tcPr/>
                </a:tc>
                <a:tc>
                  <a:txBody>
                    <a:bodyPr/>
                    <a:lstStyle/>
                    <a:p>
                      <a:pPr algn="ctr"/>
                      <a:r>
                        <a:rPr lang="en-US" sz="2400" dirty="0">
                          <a:latin typeface="Times New Roman" panose="02020603050405020304" pitchFamily="18" charset="0"/>
                          <a:cs typeface="Times New Roman" panose="02020603050405020304" pitchFamily="18" charset="0"/>
                        </a:rPr>
                        <a:t>E</a:t>
                      </a:r>
                    </a:p>
                  </a:txBody>
                  <a:tcPr/>
                </a:tc>
                <a:tc>
                  <a:txBody>
                    <a:bodyPr/>
                    <a:lstStyle/>
                    <a:p>
                      <a:pPr algn="ctr"/>
                      <a:r>
                        <a:rPr lang="en-US" sz="2400" dirty="0">
                          <a:latin typeface="Times New Roman" panose="02020603050405020304" pitchFamily="18" charset="0"/>
                          <a:cs typeface="Times New Roman" panose="02020603050405020304" pitchFamily="18" charset="0"/>
                        </a:rPr>
                        <a:t>F</a:t>
                      </a:r>
                    </a:p>
                  </a:txBody>
                  <a:tcPr/>
                </a:tc>
                <a:tc>
                  <a:txBody>
                    <a:bodyPr/>
                    <a:lstStyle/>
                    <a:p>
                      <a:pPr algn="ctr"/>
                      <a:r>
                        <a:rPr lang="en-US" sz="2400" dirty="0">
                          <a:latin typeface="Times New Roman" panose="02020603050405020304" pitchFamily="18" charset="0"/>
                          <a:cs typeface="Times New Roman" panose="02020603050405020304" pitchFamily="18" charset="0"/>
                        </a:rPr>
                        <a:t>G</a:t>
                      </a:r>
                    </a:p>
                  </a:txBody>
                  <a:tcPr/>
                </a:tc>
                <a:extLst>
                  <a:ext uri="{0D108BD9-81ED-4DB2-BD59-A6C34878D82A}">
                    <a16:rowId xmlns:a16="http://schemas.microsoft.com/office/drawing/2014/main" val="2217283598"/>
                  </a:ext>
                </a:extLst>
              </a:tr>
              <a:tr h="439797">
                <a:tc>
                  <a:txBody>
                    <a:bodyPr/>
                    <a:lstStyle/>
                    <a:p>
                      <a:pPr algn="ctr"/>
                      <a:r>
                        <a:rPr lang="en-US" sz="2400" dirty="0">
                          <a:latin typeface="Times New Roman" panose="02020603050405020304" pitchFamily="18" charset="0"/>
                          <a:cs typeface="Times New Roman" panose="02020603050405020304" pitchFamily="18" charset="0"/>
                        </a:rPr>
                        <a:t>A</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3362628898"/>
                  </a:ext>
                </a:extLst>
              </a:tr>
              <a:tr h="439797">
                <a:tc>
                  <a:txBody>
                    <a:bodyPr/>
                    <a:lstStyle/>
                    <a:p>
                      <a:pPr algn="ctr"/>
                      <a:r>
                        <a:rPr lang="en-US" sz="2400" dirty="0">
                          <a:latin typeface="Times New Roman" panose="02020603050405020304" pitchFamily="18" charset="0"/>
                          <a:cs typeface="Times New Roman" panose="02020603050405020304" pitchFamily="18" charset="0"/>
                        </a:rPr>
                        <a:t>B</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441397335"/>
                  </a:ext>
                </a:extLst>
              </a:tr>
              <a:tr h="439797">
                <a:tc>
                  <a:txBody>
                    <a:bodyPr/>
                    <a:lstStyle/>
                    <a:p>
                      <a:pPr algn="ctr"/>
                      <a:r>
                        <a:rPr lang="en-US" sz="2400" dirty="0">
                          <a:latin typeface="Times New Roman" panose="02020603050405020304" pitchFamily="18" charset="0"/>
                          <a:cs typeface="Times New Roman" panose="02020603050405020304" pitchFamily="18" charset="0"/>
                        </a:rPr>
                        <a:t>C</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2117661524"/>
                  </a:ext>
                </a:extLst>
              </a:tr>
              <a:tr h="439797">
                <a:tc>
                  <a:txBody>
                    <a:bodyPr/>
                    <a:lstStyle/>
                    <a:p>
                      <a:pPr algn="ctr"/>
                      <a:r>
                        <a:rPr lang="en-US" sz="2400" dirty="0">
                          <a:latin typeface="Times New Roman" panose="02020603050405020304" pitchFamily="18" charset="0"/>
                          <a:cs typeface="Times New Roman" panose="02020603050405020304" pitchFamily="18" charset="0"/>
                        </a:rPr>
                        <a:t>D</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919423104"/>
                  </a:ext>
                </a:extLst>
              </a:tr>
              <a:tr h="439797">
                <a:tc>
                  <a:txBody>
                    <a:bodyPr/>
                    <a:lstStyle/>
                    <a:p>
                      <a:pPr algn="ctr"/>
                      <a:r>
                        <a:rPr lang="en-US" sz="2400" dirty="0">
                          <a:latin typeface="Times New Roman" panose="02020603050405020304" pitchFamily="18" charset="0"/>
                          <a:cs typeface="Times New Roman" panose="02020603050405020304" pitchFamily="18" charset="0"/>
                        </a:rPr>
                        <a:t>E</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2763882599"/>
                  </a:ext>
                </a:extLst>
              </a:tr>
              <a:tr h="439797">
                <a:tc>
                  <a:txBody>
                    <a:bodyPr/>
                    <a:lstStyle/>
                    <a:p>
                      <a:pPr algn="ctr"/>
                      <a:r>
                        <a:rPr lang="en-US" sz="2400" dirty="0">
                          <a:latin typeface="Times New Roman" panose="02020603050405020304" pitchFamily="18" charset="0"/>
                          <a:cs typeface="Times New Roman" panose="02020603050405020304" pitchFamily="18" charset="0"/>
                        </a:rPr>
                        <a:t>F</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223669207"/>
                  </a:ext>
                </a:extLst>
              </a:tr>
              <a:tr h="439797">
                <a:tc>
                  <a:txBody>
                    <a:bodyPr/>
                    <a:lstStyle/>
                    <a:p>
                      <a:pPr algn="ctr"/>
                      <a:r>
                        <a:rPr lang="en-US" sz="2400" dirty="0">
                          <a:latin typeface="Times New Roman" panose="02020603050405020304" pitchFamily="18" charset="0"/>
                          <a:cs typeface="Times New Roman" panose="02020603050405020304" pitchFamily="18" charset="0"/>
                        </a:rPr>
                        <a:t>G</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1471932757"/>
                  </a:ext>
                </a:extLst>
              </a:tr>
            </a:tbl>
          </a:graphicData>
        </a:graphic>
      </p:graphicFrame>
      <p:sp>
        <p:nvSpPr>
          <p:cNvPr id="6" name="TextBox 5">
            <a:extLst>
              <a:ext uri="{FF2B5EF4-FFF2-40B4-BE49-F238E27FC236}">
                <a16:creationId xmlns:a16="http://schemas.microsoft.com/office/drawing/2014/main" id="{E15B50CD-9DF8-A990-6884-F856910928A6}"/>
              </a:ext>
            </a:extLst>
          </p:cNvPr>
          <p:cNvSpPr txBox="1"/>
          <p:nvPr/>
        </p:nvSpPr>
        <p:spPr>
          <a:xfrm>
            <a:off x="1116624" y="4621068"/>
            <a:ext cx="2523392" cy="461665"/>
          </a:xfrm>
          <a:prstGeom prst="rect">
            <a:avLst/>
          </a:prstGeom>
          <a:noFill/>
        </p:spPr>
        <p:txBody>
          <a:bodyPr wrap="square">
            <a:spAutoFit/>
          </a:bodyPr>
          <a:lstStyle/>
          <a:p>
            <a:pPr algn="ctr"/>
            <a:r>
              <a:rPr lang="en-AU" sz="2400" dirty="0">
                <a:latin typeface="Times New Roman" panose="02020603050405020304" pitchFamily="18" charset="0"/>
                <a:cs typeface="Times New Roman" panose="02020603050405020304" pitchFamily="18" charset="0"/>
              </a:rPr>
              <a:t>A</a:t>
            </a:r>
            <a:r>
              <a:rPr lang="en-AU" sz="2400" b="0" i="0" u="none" strike="noStrike" dirty="0">
                <a:effectLst/>
                <a:latin typeface="Times New Roman" panose="02020603050405020304" pitchFamily="18" charset="0"/>
                <a:cs typeface="Times New Roman" panose="02020603050405020304" pitchFamily="18" charset="0"/>
              </a:rPr>
              <a:t>djacency matrix</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19532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5</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Write down the adjacency matrix and adjacency lists specifying this graph. (Assume that the matrix rows and columns and vertices in the adjacency lists follow in the alphabetical order of the vertex labels.)</a:t>
            </a:r>
          </a:p>
          <a:p>
            <a:pPr marL="0" indent="0">
              <a:buNone/>
            </a:pPr>
            <a:endParaRPr lang="en-US" b="1" dirty="0"/>
          </a:p>
        </p:txBody>
      </p:sp>
      <p:sp>
        <p:nvSpPr>
          <p:cNvPr id="6" name="TextBox 5">
            <a:extLst>
              <a:ext uri="{FF2B5EF4-FFF2-40B4-BE49-F238E27FC236}">
                <a16:creationId xmlns:a16="http://schemas.microsoft.com/office/drawing/2014/main" id="{E15B50CD-9DF8-A990-6884-F856910928A6}"/>
              </a:ext>
            </a:extLst>
          </p:cNvPr>
          <p:cNvSpPr txBox="1"/>
          <p:nvPr/>
        </p:nvSpPr>
        <p:spPr>
          <a:xfrm>
            <a:off x="1626578" y="4736684"/>
            <a:ext cx="2523392" cy="461665"/>
          </a:xfrm>
          <a:prstGeom prst="rect">
            <a:avLst/>
          </a:prstGeom>
          <a:noFill/>
        </p:spPr>
        <p:txBody>
          <a:bodyPr wrap="square">
            <a:spAutoFit/>
          </a:bodyPr>
          <a:lstStyle/>
          <a:p>
            <a:pPr algn="ctr"/>
            <a:r>
              <a:rPr lang="en-AU" sz="2400" dirty="0">
                <a:latin typeface="Times New Roman" panose="02020603050405020304" pitchFamily="18" charset="0"/>
                <a:cs typeface="Times New Roman" panose="02020603050405020304" pitchFamily="18" charset="0"/>
              </a:rPr>
              <a:t>A</a:t>
            </a:r>
            <a:r>
              <a:rPr lang="en-AU" sz="2400" b="0" i="0" u="none" strike="noStrike" dirty="0">
                <a:effectLst/>
                <a:latin typeface="Times New Roman" panose="02020603050405020304" pitchFamily="18" charset="0"/>
                <a:cs typeface="Times New Roman" panose="02020603050405020304" pitchFamily="18" charset="0"/>
              </a:rPr>
              <a:t>djacency list</a:t>
            </a:r>
            <a:endParaRPr lang="en-US"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6B6E62A-6195-6171-99DE-FC7FB578E082}"/>
              </a:ext>
            </a:extLst>
          </p:cNvPr>
          <p:cNvSpPr txBox="1"/>
          <p:nvPr/>
        </p:nvSpPr>
        <p:spPr>
          <a:xfrm>
            <a:off x="4340470" y="3628689"/>
            <a:ext cx="2523392" cy="2677656"/>
          </a:xfrm>
          <a:prstGeom prst="rect">
            <a:avLst/>
          </a:prstGeom>
          <a:noFill/>
          <a:ln w="19050">
            <a:solidFill>
              <a:schemeClr val="tx1"/>
            </a:solidFill>
          </a:ln>
        </p:spPr>
        <p:txBody>
          <a:bodyPr wrap="square">
            <a:spAutoFit/>
          </a:bodyPr>
          <a:lstStyle/>
          <a:p>
            <a:r>
              <a:rPr lang="en-US" sz="2400" dirty="0">
                <a:latin typeface="Times New Roman" panose="02020603050405020304" pitchFamily="18" charset="0"/>
                <a:cs typeface="Times New Roman" panose="02020603050405020304" pitchFamily="18" charset="0"/>
              </a:rPr>
              <a:t>A: [B, C, D, E]</a:t>
            </a:r>
          </a:p>
          <a:p>
            <a:r>
              <a:rPr lang="en-US" sz="2400" dirty="0">
                <a:latin typeface="Times New Roman" panose="02020603050405020304" pitchFamily="18" charset="0"/>
                <a:cs typeface="Times New Roman" panose="02020603050405020304" pitchFamily="18" charset="0"/>
              </a:rPr>
              <a:t>B: [A, D, F]</a:t>
            </a:r>
          </a:p>
          <a:p>
            <a:r>
              <a:rPr lang="en-US" sz="2400" dirty="0">
                <a:latin typeface="Times New Roman" panose="02020603050405020304" pitchFamily="18" charset="0"/>
                <a:cs typeface="Times New Roman" panose="02020603050405020304" pitchFamily="18" charset="0"/>
              </a:rPr>
              <a:t>C: [A, G]</a:t>
            </a:r>
          </a:p>
          <a:p>
            <a:r>
              <a:rPr lang="en-US" sz="2400" dirty="0">
                <a:latin typeface="Times New Roman" panose="02020603050405020304" pitchFamily="18" charset="0"/>
                <a:cs typeface="Times New Roman" panose="02020603050405020304" pitchFamily="18" charset="0"/>
              </a:rPr>
              <a:t>D: [A, B, F]</a:t>
            </a:r>
          </a:p>
          <a:p>
            <a:r>
              <a:rPr lang="en-US" sz="2400" dirty="0">
                <a:latin typeface="Times New Roman" panose="02020603050405020304" pitchFamily="18" charset="0"/>
                <a:cs typeface="Times New Roman" panose="02020603050405020304" pitchFamily="18" charset="0"/>
              </a:rPr>
              <a:t>E: [A, G]</a:t>
            </a:r>
          </a:p>
          <a:p>
            <a:r>
              <a:rPr lang="en-US" sz="2400" dirty="0">
                <a:latin typeface="Times New Roman" panose="02020603050405020304" pitchFamily="18" charset="0"/>
                <a:cs typeface="Times New Roman" panose="02020603050405020304" pitchFamily="18" charset="0"/>
              </a:rPr>
              <a:t>F: [B, D]</a:t>
            </a:r>
          </a:p>
          <a:p>
            <a:r>
              <a:rPr lang="en-US" sz="2400" dirty="0">
                <a:latin typeface="Times New Roman" panose="02020603050405020304" pitchFamily="18" charset="0"/>
                <a:cs typeface="Times New Roman" panose="02020603050405020304" pitchFamily="18" charset="0"/>
              </a:rPr>
              <a:t>G: [C, E]</a:t>
            </a:r>
          </a:p>
        </p:txBody>
      </p:sp>
    </p:spTree>
    <p:extLst>
      <p:ext uri="{BB962C8B-B14F-4D97-AF65-F5344CB8AC3E}">
        <p14:creationId xmlns:p14="http://schemas.microsoft.com/office/powerpoint/2010/main" val="13944566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5</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85000" lnSpcReduction="20000"/>
              </a:bodyPr>
              <a:lstStyle/>
              <a:p>
                <a:pPr marL="0" indent="0">
                  <a:buNone/>
                </a:pPr>
                <a:r>
                  <a:rPr lang="en-US" b="1" dirty="0">
                    <a:solidFill>
                      <a:schemeClr val="tx1"/>
                    </a:solidFill>
                  </a:rPr>
                  <a:t>Starting at vertex </a:t>
                </a:r>
                <a14:m>
                  <m:oMath xmlns:m="http://schemas.openxmlformats.org/officeDocument/2006/math">
                    <m:r>
                      <a:rPr lang="en-AU" b="1" i="1" smtClean="0">
                        <a:solidFill>
                          <a:schemeClr val="tx1"/>
                        </a:solidFill>
                        <a:latin typeface="Cambria Math" panose="02040503050406030204" pitchFamily="18" charset="0"/>
                      </a:rPr>
                      <m:t>𝒂</m:t>
                    </m:r>
                  </m:oMath>
                </a14:m>
                <a:r>
                  <a:rPr lang="en-US" b="1" dirty="0">
                    <a:solidFill>
                      <a:schemeClr val="tx1"/>
                    </a:solidFill>
                  </a:rPr>
                  <a:t> and resolving ties by the vertex alphabetical order, traverse the graph by depth-first search and construct the corresponding depth-first search tree.</a:t>
                </a:r>
              </a:p>
              <a:p>
                <a:pPr marL="0" indent="0">
                  <a:buNone/>
                </a:pPr>
                <a:r>
                  <a:rPr lang="en-US" dirty="0">
                    <a:solidFill>
                      <a:schemeClr val="tx1"/>
                    </a:solidFill>
                  </a:rPr>
                  <a:t>Visualization: </a:t>
                </a:r>
                <a:r>
                  <a:rPr lang="en-US" dirty="0">
                    <a:solidFill>
                      <a:schemeClr val="accent1">
                        <a:lumMod val="75000"/>
                      </a:schemeClr>
                    </a:solidFill>
                    <a:hlinkClick r:id="rId3">
                      <a:extLst>
                        <a:ext uri="{A12FA001-AC4F-418D-AE19-62706E023703}">
                          <ahyp:hlinkClr xmlns:ahyp="http://schemas.microsoft.com/office/drawing/2018/hyperlinkcolor" val="tx"/>
                        </a:ext>
                      </a:extLst>
                    </a:hlinkClick>
                  </a:rPr>
                  <a:t>https://graphonline.ru/en/</a:t>
                </a:r>
                <a:endParaRPr lang="en-US" dirty="0">
                  <a:solidFill>
                    <a:schemeClr val="accent1">
                      <a:lumMod val="75000"/>
                    </a:schemeClr>
                  </a:solidFill>
                </a:endParaRPr>
              </a:p>
              <a:p>
                <a:pPr marL="0" indent="0">
                  <a:buNone/>
                </a:pPr>
                <a:r>
                  <a:rPr lang="en-US" dirty="0">
                    <a:solidFill>
                      <a:schemeClr val="tx1"/>
                    </a:solidFill>
                  </a:rPr>
                  <a:t>Steps:</a:t>
                </a:r>
              </a:p>
              <a:p>
                <a:pPr marL="0" indent="0" algn="l">
                  <a:buNone/>
                </a:pPr>
                <a:r>
                  <a:rPr lang="en-AU" dirty="0"/>
                  <a:t>1. </a:t>
                </a:r>
                <a:r>
                  <a:rPr lang="en-AU" b="0" i="0" u="none" strike="noStrike" dirty="0">
                    <a:solidFill>
                      <a:schemeClr val="tx1"/>
                    </a:solidFill>
                    <a:effectLst/>
                  </a:rPr>
                  <a:t>Start at vertex A</a:t>
                </a:r>
              </a:p>
              <a:p>
                <a:pPr marL="0" indent="0" algn="l">
                  <a:buNone/>
                </a:pPr>
                <a:r>
                  <a:rPr lang="en-AU" b="0" i="0" u="none" strike="noStrike" dirty="0">
                    <a:solidFill>
                      <a:schemeClr val="tx1"/>
                    </a:solidFill>
                    <a:effectLst/>
                  </a:rPr>
                  <a:t>2. Mark vertex A as visited.</a:t>
                </a:r>
              </a:p>
              <a:p>
                <a:pPr marL="0" indent="0" algn="l">
                  <a:buNone/>
                </a:pPr>
                <a:r>
                  <a:rPr lang="en-AU" dirty="0"/>
                  <a:t>3. </a:t>
                </a:r>
                <a:r>
                  <a:rPr lang="en-AU" b="0" i="0" u="none" strike="noStrike" dirty="0">
                    <a:solidFill>
                      <a:schemeClr val="tx1"/>
                    </a:solidFill>
                    <a:effectLst/>
                  </a:rPr>
                  <a:t>Visit each of A's adjacent vertices in alphabetical order: B, C, D, and E. Since. vertex B is the first in alphabetical order, visit it.</a:t>
                </a:r>
              </a:p>
              <a:p>
                <a:pPr marL="0" indent="0" algn="l">
                  <a:buNone/>
                </a:pPr>
                <a:r>
                  <a:rPr lang="en-AU" dirty="0"/>
                  <a:t>4. </a:t>
                </a:r>
                <a:r>
                  <a:rPr lang="en-AU" b="0" i="0" u="none" strike="noStrike" dirty="0">
                    <a:solidFill>
                      <a:schemeClr val="tx1"/>
                    </a:solidFill>
                    <a:effectLst/>
                  </a:rPr>
                  <a:t>Mark vertex B as visited.</a:t>
                </a:r>
              </a:p>
              <a:p>
                <a:pPr marL="0" indent="0" algn="l">
                  <a:buNone/>
                </a:pPr>
                <a:r>
                  <a:rPr lang="en-AU" dirty="0"/>
                  <a:t>5. </a:t>
                </a:r>
                <a:r>
                  <a:rPr lang="en-AU" b="0" i="0" u="none" strike="noStrike" dirty="0">
                    <a:solidFill>
                      <a:schemeClr val="tx1"/>
                    </a:solidFill>
                    <a:effectLst/>
                  </a:rPr>
                  <a:t>Visit each of B's adjacent vertices in alphabetical order: A, D, and F. Vertex A has already been visited, so visit vertex D next.</a:t>
                </a:r>
              </a:p>
              <a:p>
                <a:pPr marL="0" indent="0" algn="l">
                  <a:buNone/>
                </a:pPr>
                <a:r>
                  <a:rPr lang="en-AU" dirty="0"/>
                  <a:t>6. </a:t>
                </a:r>
                <a:r>
                  <a:rPr lang="en-AU" b="0" i="0" u="none" strike="noStrike" dirty="0">
                    <a:solidFill>
                      <a:schemeClr val="tx1"/>
                    </a:solidFill>
                    <a:effectLst/>
                  </a:rPr>
                  <a:t>etc.</a:t>
                </a:r>
              </a:p>
            </p:txBody>
          </p:sp>
        </mc:Choice>
        <mc:Fallback>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4"/>
                <a:stretch>
                  <a:fillRect l="-965" t="-3235" r="-1448"/>
                </a:stretch>
              </a:blipFill>
            </p:spPr>
            <p:txBody>
              <a:bodyPr/>
              <a:lstStyle/>
              <a:p>
                <a:r>
                  <a:rPr lang="en-US">
                    <a:noFill/>
                  </a:rPr>
                  <a:t> </a:t>
                </a:r>
              </a:p>
            </p:txBody>
          </p:sp>
        </mc:Fallback>
      </mc:AlternateContent>
    </p:spTree>
    <p:extLst>
      <p:ext uri="{BB962C8B-B14F-4D97-AF65-F5344CB8AC3E}">
        <p14:creationId xmlns:p14="http://schemas.microsoft.com/office/powerpoint/2010/main" val="42554076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5</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0" i="0" u="none" strike="noStrike" dirty="0">
                <a:solidFill>
                  <a:schemeClr val="tx1"/>
                </a:solidFill>
                <a:effectLst/>
              </a:rPr>
              <a:t>The DFS traversal order is: A, B, D, F, C, G, E</a:t>
            </a:r>
          </a:p>
          <a:p>
            <a:pPr marL="0" indent="0">
              <a:buNone/>
            </a:pPr>
            <a:br>
              <a:rPr lang="en-AU" b="0" i="0" u="none" strike="noStrike" dirty="0">
                <a:solidFill>
                  <a:schemeClr val="tx1"/>
                </a:solidFill>
                <a:effectLst/>
              </a:rPr>
            </a:br>
            <a:endParaRPr lang="en-AU" b="0" i="0" u="none" strike="noStrike" dirty="0">
              <a:solidFill>
                <a:schemeClr val="tx1"/>
              </a:solidFill>
              <a:effectLst/>
            </a:endParaRPr>
          </a:p>
        </p:txBody>
      </p:sp>
      <p:sp>
        <p:nvSpPr>
          <p:cNvPr id="4" name="Oval 3">
            <a:extLst>
              <a:ext uri="{FF2B5EF4-FFF2-40B4-BE49-F238E27FC236}">
                <a16:creationId xmlns:a16="http://schemas.microsoft.com/office/drawing/2014/main" id="{036D907B-9C5B-7D95-5626-FF3523CED510}"/>
              </a:ext>
            </a:extLst>
          </p:cNvPr>
          <p:cNvSpPr/>
          <p:nvPr/>
        </p:nvSpPr>
        <p:spPr>
          <a:xfrm>
            <a:off x="5316415" y="2321169"/>
            <a:ext cx="562708" cy="562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A</a:t>
            </a:r>
          </a:p>
        </p:txBody>
      </p:sp>
      <p:sp>
        <p:nvSpPr>
          <p:cNvPr id="5" name="Oval 4">
            <a:extLst>
              <a:ext uri="{FF2B5EF4-FFF2-40B4-BE49-F238E27FC236}">
                <a16:creationId xmlns:a16="http://schemas.microsoft.com/office/drawing/2014/main" id="{AAC2BFDE-03A2-5378-C5B8-3E0C77D25A42}"/>
              </a:ext>
            </a:extLst>
          </p:cNvPr>
          <p:cNvSpPr/>
          <p:nvPr/>
        </p:nvSpPr>
        <p:spPr>
          <a:xfrm>
            <a:off x="4572000" y="3212123"/>
            <a:ext cx="562708" cy="562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B</a:t>
            </a:r>
          </a:p>
        </p:txBody>
      </p:sp>
      <p:sp>
        <p:nvSpPr>
          <p:cNvPr id="6" name="Oval 5">
            <a:extLst>
              <a:ext uri="{FF2B5EF4-FFF2-40B4-BE49-F238E27FC236}">
                <a16:creationId xmlns:a16="http://schemas.microsoft.com/office/drawing/2014/main" id="{735EE810-3AA5-5762-3DC7-77AA69C0ED2F}"/>
              </a:ext>
            </a:extLst>
          </p:cNvPr>
          <p:cNvSpPr/>
          <p:nvPr/>
        </p:nvSpPr>
        <p:spPr>
          <a:xfrm>
            <a:off x="5322277" y="3191058"/>
            <a:ext cx="562708" cy="562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C</a:t>
            </a:r>
          </a:p>
        </p:txBody>
      </p:sp>
      <p:sp>
        <p:nvSpPr>
          <p:cNvPr id="7" name="Oval 6">
            <a:extLst>
              <a:ext uri="{FF2B5EF4-FFF2-40B4-BE49-F238E27FC236}">
                <a16:creationId xmlns:a16="http://schemas.microsoft.com/office/drawing/2014/main" id="{0A7498C9-609C-E87A-738B-F3121FE134F0}"/>
              </a:ext>
            </a:extLst>
          </p:cNvPr>
          <p:cNvSpPr/>
          <p:nvPr/>
        </p:nvSpPr>
        <p:spPr>
          <a:xfrm>
            <a:off x="6096000" y="3191058"/>
            <a:ext cx="562708" cy="562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E</a:t>
            </a:r>
          </a:p>
        </p:txBody>
      </p:sp>
      <p:sp>
        <p:nvSpPr>
          <p:cNvPr id="8" name="Oval 7">
            <a:extLst>
              <a:ext uri="{FF2B5EF4-FFF2-40B4-BE49-F238E27FC236}">
                <a16:creationId xmlns:a16="http://schemas.microsoft.com/office/drawing/2014/main" id="{AFF94764-BDBB-964C-B4DC-D54370A84588}"/>
              </a:ext>
            </a:extLst>
          </p:cNvPr>
          <p:cNvSpPr/>
          <p:nvPr/>
        </p:nvSpPr>
        <p:spPr>
          <a:xfrm>
            <a:off x="4572000" y="4193809"/>
            <a:ext cx="562708" cy="562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D</a:t>
            </a:r>
          </a:p>
        </p:txBody>
      </p:sp>
      <p:sp>
        <p:nvSpPr>
          <p:cNvPr id="9" name="Oval 8">
            <a:extLst>
              <a:ext uri="{FF2B5EF4-FFF2-40B4-BE49-F238E27FC236}">
                <a16:creationId xmlns:a16="http://schemas.microsoft.com/office/drawing/2014/main" id="{8A7F91C1-87A5-8B15-85D9-AF8AB6483174}"/>
              </a:ext>
            </a:extLst>
          </p:cNvPr>
          <p:cNvSpPr/>
          <p:nvPr/>
        </p:nvSpPr>
        <p:spPr>
          <a:xfrm>
            <a:off x="6096000" y="4193809"/>
            <a:ext cx="562708" cy="562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G</a:t>
            </a:r>
          </a:p>
        </p:txBody>
      </p:sp>
      <p:sp>
        <p:nvSpPr>
          <p:cNvPr id="10" name="Oval 9">
            <a:extLst>
              <a:ext uri="{FF2B5EF4-FFF2-40B4-BE49-F238E27FC236}">
                <a16:creationId xmlns:a16="http://schemas.microsoft.com/office/drawing/2014/main" id="{DF6CF940-2FAE-12E6-8D72-C7EE5030E79D}"/>
              </a:ext>
            </a:extLst>
          </p:cNvPr>
          <p:cNvSpPr/>
          <p:nvPr/>
        </p:nvSpPr>
        <p:spPr>
          <a:xfrm>
            <a:off x="4572000" y="5069132"/>
            <a:ext cx="562708" cy="562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F</a:t>
            </a:r>
          </a:p>
        </p:txBody>
      </p:sp>
      <p:cxnSp>
        <p:nvCxnSpPr>
          <p:cNvPr id="12" name="Straight Connector 11">
            <a:extLst>
              <a:ext uri="{FF2B5EF4-FFF2-40B4-BE49-F238E27FC236}">
                <a16:creationId xmlns:a16="http://schemas.microsoft.com/office/drawing/2014/main" id="{8D852272-6E88-371D-000B-096327E046BB}"/>
              </a:ext>
            </a:extLst>
          </p:cNvPr>
          <p:cNvCxnSpPr>
            <a:cxnSpLocks/>
            <a:stCxn id="4" idx="4"/>
            <a:endCxn id="5" idx="0"/>
          </p:cNvCxnSpPr>
          <p:nvPr/>
        </p:nvCxnSpPr>
        <p:spPr>
          <a:xfrm flipH="1">
            <a:off x="4853354" y="2883877"/>
            <a:ext cx="744415" cy="328246"/>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0C5BD276-A22C-2CEC-B45F-82EF3DCB46B0}"/>
              </a:ext>
            </a:extLst>
          </p:cNvPr>
          <p:cNvCxnSpPr>
            <a:cxnSpLocks/>
            <a:stCxn id="5" idx="4"/>
            <a:endCxn id="8" idx="0"/>
          </p:cNvCxnSpPr>
          <p:nvPr/>
        </p:nvCxnSpPr>
        <p:spPr>
          <a:xfrm>
            <a:off x="4853354" y="3774831"/>
            <a:ext cx="0" cy="418978"/>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a:extLst>
              <a:ext uri="{FF2B5EF4-FFF2-40B4-BE49-F238E27FC236}">
                <a16:creationId xmlns:a16="http://schemas.microsoft.com/office/drawing/2014/main" id="{E400BF17-AA28-FBD6-4429-753DF7BFBAAB}"/>
              </a:ext>
            </a:extLst>
          </p:cNvPr>
          <p:cNvCxnSpPr>
            <a:cxnSpLocks/>
            <a:stCxn id="8" idx="4"/>
            <a:endCxn id="10" idx="0"/>
          </p:cNvCxnSpPr>
          <p:nvPr/>
        </p:nvCxnSpPr>
        <p:spPr>
          <a:xfrm>
            <a:off x="4853354" y="4756517"/>
            <a:ext cx="0" cy="312615"/>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9D5E52F8-A846-CDCD-D48B-D69C93B795E3}"/>
              </a:ext>
            </a:extLst>
          </p:cNvPr>
          <p:cNvCxnSpPr>
            <a:cxnSpLocks/>
            <a:stCxn id="7" idx="4"/>
            <a:endCxn id="9" idx="0"/>
          </p:cNvCxnSpPr>
          <p:nvPr/>
        </p:nvCxnSpPr>
        <p:spPr>
          <a:xfrm>
            <a:off x="6377354" y="3753766"/>
            <a:ext cx="0" cy="440043"/>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30C4E1CC-57AC-617E-BA93-6DEB90DC8EFA}"/>
              </a:ext>
            </a:extLst>
          </p:cNvPr>
          <p:cNvCxnSpPr>
            <a:cxnSpLocks/>
            <a:stCxn id="4" idx="4"/>
            <a:endCxn id="6" idx="0"/>
          </p:cNvCxnSpPr>
          <p:nvPr/>
        </p:nvCxnSpPr>
        <p:spPr>
          <a:xfrm>
            <a:off x="5597769" y="2883877"/>
            <a:ext cx="5862" cy="307181"/>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3F6389C5-5719-B41F-3331-165D466F3C36}"/>
              </a:ext>
            </a:extLst>
          </p:cNvPr>
          <p:cNvCxnSpPr>
            <a:cxnSpLocks/>
            <a:stCxn id="4" idx="4"/>
            <a:endCxn id="7" idx="0"/>
          </p:cNvCxnSpPr>
          <p:nvPr/>
        </p:nvCxnSpPr>
        <p:spPr>
          <a:xfrm>
            <a:off x="5597769" y="2883877"/>
            <a:ext cx="779585" cy="307181"/>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87413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20000"/>
              </a:bodyPr>
              <a:lstStyle/>
              <a:p>
                <a:r>
                  <a:rPr lang="en-US" dirty="0"/>
                  <a:t>The notion of a minimum spanning tree is applicable to a connected weighted graph. Do we have to check a graph’s connectivity before applying Prim’s algorithm, or can the algorithm do it by itself?</a:t>
                </a:r>
              </a:p>
              <a:p>
                <a:r>
                  <a:rPr lang="en-US" dirty="0"/>
                  <a:t>Does Prim’s algorithm always work correctly on graphs with negative edge weights?</a:t>
                </a:r>
              </a:p>
              <a:p>
                <a:r>
                  <a:rPr lang="en-US" dirty="0"/>
                  <a:t>Let T be a minimum spanning tree of graph </a:t>
                </a:r>
                <a14:m>
                  <m:oMath xmlns:m="http://schemas.openxmlformats.org/officeDocument/2006/math">
                    <m:r>
                      <m:rPr>
                        <m:sty m:val="p"/>
                      </m:rPr>
                      <a:rPr lang="en-US" i="1" dirty="0" smtClean="0">
                        <a:latin typeface="Cambria Math" panose="02040503050406030204" pitchFamily="18" charset="0"/>
                      </a:rPr>
                      <m:t>G</m:t>
                    </m:r>
                  </m:oMath>
                </a14:m>
                <a:r>
                  <a:rPr lang="en-US" dirty="0"/>
                  <a:t> obtained by Prim’s algorithm. Let </a:t>
                </a:r>
                <a14:m>
                  <m:oMath xmlns:m="http://schemas.openxmlformats.org/officeDocument/2006/math">
                    <m:sSub>
                      <m:sSubPr>
                        <m:ctrlPr>
                          <a:rPr lang="vi-VN" b="0" i="1" dirty="0" smtClean="0">
                            <a:latin typeface="Cambria Math" panose="02040503050406030204" pitchFamily="18" charset="0"/>
                          </a:rPr>
                        </m:ctrlPr>
                      </m:sSubPr>
                      <m:e>
                        <m:r>
                          <a:rPr lang="en-US" i="1" dirty="0" smtClean="0">
                            <a:latin typeface="Cambria Math" panose="02040503050406030204" pitchFamily="18" charset="0"/>
                          </a:rPr>
                          <m:t>𝐺</m:t>
                        </m:r>
                      </m:e>
                      <m:sub>
                        <m:r>
                          <a:rPr lang="en-US" i="1" dirty="0" smtClean="0">
                            <a:latin typeface="Cambria Math" panose="02040503050406030204" pitchFamily="18" charset="0"/>
                          </a:rPr>
                          <m:t>𝑛𝑒𝑤</m:t>
                        </m:r>
                      </m:sub>
                    </m:sSub>
                  </m:oMath>
                </a14:m>
                <a:r>
                  <a:rPr lang="en-US" dirty="0"/>
                  <a:t> be a graph obtained by adding to </a:t>
                </a:r>
                <a14:m>
                  <m:oMath xmlns:m="http://schemas.openxmlformats.org/officeDocument/2006/math">
                    <m:r>
                      <m:rPr>
                        <m:sty m:val="p"/>
                      </m:rPr>
                      <a:rPr lang="en-US" i="1" dirty="0">
                        <a:latin typeface="Cambria Math" panose="02040503050406030204" pitchFamily="18" charset="0"/>
                      </a:rPr>
                      <m:t>G</m:t>
                    </m:r>
                  </m:oMath>
                </a14:m>
                <a:r>
                  <a:rPr lang="en-US" dirty="0"/>
                  <a:t> a new vertex and some edges, with weights, connecting the new vertex to some vertices in. Can we construct a minimum spanning tree of </a:t>
                </a:r>
                <a14:m>
                  <m:oMath xmlns:m="http://schemas.openxmlformats.org/officeDocument/2006/math">
                    <m:sSub>
                      <m:sSubPr>
                        <m:ctrlPr>
                          <a:rPr lang="vi-VN" b="0" i="1" dirty="0" smtClean="0">
                            <a:latin typeface="Cambria Math" panose="02040503050406030204" pitchFamily="18" charset="0"/>
                          </a:rPr>
                        </m:ctrlPr>
                      </m:sSubPr>
                      <m:e>
                        <m:r>
                          <a:rPr lang="en-US" i="1" dirty="0" smtClean="0">
                            <a:latin typeface="Cambria Math" panose="02040503050406030204" pitchFamily="18" charset="0"/>
                          </a:rPr>
                          <m:t>𝐺</m:t>
                        </m:r>
                      </m:e>
                      <m:sub>
                        <m:r>
                          <a:rPr lang="en-US" i="1" dirty="0" smtClean="0">
                            <a:latin typeface="Cambria Math" panose="02040503050406030204" pitchFamily="18" charset="0"/>
                          </a:rPr>
                          <m:t>𝑛𝑒𝑤</m:t>
                        </m:r>
                      </m:sub>
                    </m:sSub>
                  </m:oMath>
                </a14:m>
                <a:r>
                  <a:rPr lang="en-US" dirty="0"/>
                  <a:t> by adding one of the new edges to T? If you answer yes, explain how; if you answer no, explain why not.</a:t>
                </a:r>
              </a:p>
              <a:p>
                <a:r>
                  <a:rPr lang="en-US" dirty="0"/>
                  <a:t>How can we use Prim’s algorithm to find a spanning tree of a connected graph with no weights on its edges? Is it a good algorithm for this problem?</a:t>
                </a:r>
              </a:p>
              <a:p>
                <a:r>
                  <a:rPr lang="en-US" dirty="0"/>
                  <a:t>Prove that any weighted connected graph with distinct weights has exactly one minimum spanning tree</a:t>
                </a:r>
              </a:p>
            </p:txBody>
          </p:sp>
        </mc:Choice>
        <mc:Fallback xmlns="">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965" t="-3774" r="-1327"/>
                </a:stretch>
              </a:blipFill>
            </p:spPr>
            <p:txBody>
              <a:bodyPr/>
              <a:lstStyle/>
              <a:p>
                <a:r>
                  <a:rPr lang="en-US">
                    <a:noFill/>
                  </a:rPr>
                  <a:t> </a:t>
                </a:r>
              </a:p>
            </p:txBody>
          </p:sp>
        </mc:Fallback>
      </mc:AlternateContent>
    </p:spTree>
    <p:extLst>
      <p:ext uri="{BB962C8B-B14F-4D97-AF65-F5344CB8AC3E}">
        <p14:creationId xmlns:p14="http://schemas.microsoft.com/office/powerpoint/2010/main" val="10673599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5</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77500" lnSpcReduction="20000"/>
              </a:bodyPr>
              <a:lstStyle/>
              <a:p>
                <a:pPr marL="0" indent="0">
                  <a:buNone/>
                </a:pPr>
                <a:r>
                  <a:rPr lang="en-US" b="1" dirty="0">
                    <a:solidFill>
                      <a:schemeClr val="tx1"/>
                    </a:solidFill>
                  </a:rPr>
                  <a:t>Traverse the graph of Problem A by breadth-first search and construct the corresponding breadth-first search tree. Start the traversal at vertex </a:t>
                </a:r>
                <a14:m>
                  <m:oMath xmlns:m="http://schemas.openxmlformats.org/officeDocument/2006/math">
                    <m:r>
                      <a:rPr lang="en-AU" b="1" i="1">
                        <a:solidFill>
                          <a:schemeClr val="tx1"/>
                        </a:solidFill>
                        <a:latin typeface="Cambria Math" panose="02040503050406030204" pitchFamily="18" charset="0"/>
                      </a:rPr>
                      <m:t>𝒂</m:t>
                    </m:r>
                  </m:oMath>
                </a14:m>
                <a:r>
                  <a:rPr lang="en-US" b="1" dirty="0">
                    <a:solidFill>
                      <a:schemeClr val="tx1"/>
                    </a:solidFill>
                  </a:rPr>
                  <a:t> and resolve ties by the vertex alphabetical order.</a:t>
                </a:r>
              </a:p>
              <a:p>
                <a:pPr marL="0" indent="0">
                  <a:buNone/>
                </a:pPr>
                <a:r>
                  <a:rPr lang="en-US" dirty="0">
                    <a:solidFill>
                      <a:schemeClr val="tx1"/>
                    </a:solidFill>
                  </a:rPr>
                  <a:t>Visualization: </a:t>
                </a:r>
                <a:r>
                  <a:rPr lang="en-US" dirty="0">
                    <a:solidFill>
                      <a:schemeClr val="accent1">
                        <a:lumMod val="75000"/>
                      </a:schemeClr>
                    </a:solidFill>
                    <a:hlinkClick r:id="rId3">
                      <a:extLst>
                        <a:ext uri="{A12FA001-AC4F-418D-AE19-62706E023703}">
                          <ahyp:hlinkClr xmlns:ahyp="http://schemas.microsoft.com/office/drawing/2018/hyperlinkcolor" val="tx"/>
                        </a:ext>
                      </a:extLst>
                    </a:hlinkClick>
                  </a:rPr>
                  <a:t>https://graphonline.ru/en/</a:t>
                </a:r>
                <a:endParaRPr lang="en-US" dirty="0">
                  <a:solidFill>
                    <a:schemeClr val="accent1">
                      <a:lumMod val="75000"/>
                    </a:schemeClr>
                  </a:solidFill>
                </a:endParaRPr>
              </a:p>
              <a:p>
                <a:pPr marL="0" indent="0">
                  <a:buNone/>
                </a:pPr>
                <a:r>
                  <a:rPr lang="en-US" dirty="0">
                    <a:solidFill>
                      <a:schemeClr val="tx1"/>
                    </a:solidFill>
                  </a:rPr>
                  <a:t>Steps:</a:t>
                </a:r>
              </a:p>
              <a:p>
                <a:pPr marL="0" indent="0" algn="l">
                  <a:buNone/>
                </a:pPr>
                <a:r>
                  <a:rPr lang="en-AU" dirty="0"/>
                  <a:t>1. </a:t>
                </a:r>
                <a:r>
                  <a:rPr lang="en-AU" b="0" i="0" u="none" strike="noStrike" dirty="0">
                    <a:solidFill>
                      <a:schemeClr val="tx1"/>
                    </a:solidFill>
                    <a:effectLst/>
                  </a:rPr>
                  <a:t>Start at vertex A.</a:t>
                </a:r>
              </a:p>
              <a:p>
                <a:pPr marL="0" indent="0" algn="l">
                  <a:buNone/>
                </a:pPr>
                <a:r>
                  <a:rPr lang="en-AU" dirty="0"/>
                  <a:t>2. </a:t>
                </a:r>
                <a:r>
                  <a:rPr lang="en-AU" b="0" i="0" u="none" strike="noStrike" dirty="0">
                    <a:solidFill>
                      <a:schemeClr val="tx1"/>
                    </a:solidFill>
                    <a:effectLst/>
                  </a:rPr>
                  <a:t>Mark vertex A as visited and enqueue it into a queue.</a:t>
                </a:r>
              </a:p>
              <a:p>
                <a:pPr marL="0" indent="0" algn="l">
                  <a:buNone/>
                </a:pPr>
                <a:r>
                  <a:rPr lang="en-AU" dirty="0"/>
                  <a:t>3. </a:t>
                </a:r>
                <a:r>
                  <a:rPr lang="en-AU" b="0" i="0" u="none" strike="noStrike" dirty="0">
                    <a:solidFill>
                      <a:schemeClr val="tx1"/>
                    </a:solidFill>
                    <a:effectLst/>
                  </a:rPr>
                  <a:t>Dequeue the first vertex in the queue (A) and visit its unvisited adjacent vertices in alphabetical order: B, D, and E. Mark them as visited and enqueue them into the queue.</a:t>
                </a:r>
              </a:p>
              <a:p>
                <a:pPr marL="0" indent="0" algn="l">
                  <a:buNone/>
                </a:pPr>
                <a:r>
                  <a:rPr lang="en-AU" dirty="0"/>
                  <a:t>4. </a:t>
                </a:r>
                <a:r>
                  <a:rPr lang="en-AU" b="0" i="0" u="none" strike="noStrike" dirty="0">
                    <a:solidFill>
                      <a:schemeClr val="tx1"/>
                    </a:solidFill>
                    <a:effectLst/>
                  </a:rPr>
                  <a:t>Dequeue the next vertex in the queue (B) and visit its unvisited adjacent vertices in alphabetical order: F. Mark vertex F as visited and enqueue it into the queue.</a:t>
                </a:r>
              </a:p>
              <a:p>
                <a:pPr marL="0" indent="0">
                  <a:buNone/>
                </a:pPr>
                <a:r>
                  <a:rPr lang="en-AU" dirty="0"/>
                  <a:t>5. </a:t>
                </a:r>
                <a:r>
                  <a:rPr lang="en-AU" b="0" i="0" u="none" strike="noStrike" dirty="0">
                    <a:solidFill>
                      <a:schemeClr val="tx1"/>
                    </a:solidFill>
                    <a:effectLst/>
                  </a:rPr>
                  <a:t>Dequeue the next vertex in the queue (D) and visit its unvisited adjacent vertices. Both A and B have already been visited, so there are no new vertices to enqueue.</a:t>
                </a:r>
              </a:p>
              <a:p>
                <a:pPr marL="0" indent="0" algn="l">
                  <a:buNone/>
                </a:pPr>
                <a:r>
                  <a:rPr lang="en-AU" dirty="0"/>
                  <a:t>6. </a:t>
                </a:r>
                <a:r>
                  <a:rPr lang="en-AU" b="0" i="0" u="none" strike="noStrike" dirty="0">
                    <a:solidFill>
                      <a:schemeClr val="tx1"/>
                    </a:solidFill>
                    <a:effectLst/>
                  </a:rPr>
                  <a:t>etc.</a:t>
                </a:r>
              </a:p>
            </p:txBody>
          </p:sp>
        </mc:Choice>
        <mc:Fallback>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4"/>
                <a:stretch>
                  <a:fillRect l="-724" t="-2695" r="-724"/>
                </a:stretch>
              </a:blipFill>
            </p:spPr>
            <p:txBody>
              <a:bodyPr/>
              <a:lstStyle/>
              <a:p>
                <a:r>
                  <a:rPr lang="en-US">
                    <a:noFill/>
                  </a:rPr>
                  <a:t> </a:t>
                </a:r>
              </a:p>
            </p:txBody>
          </p:sp>
        </mc:Fallback>
      </mc:AlternateContent>
    </p:spTree>
    <p:extLst>
      <p:ext uri="{BB962C8B-B14F-4D97-AF65-F5344CB8AC3E}">
        <p14:creationId xmlns:p14="http://schemas.microsoft.com/office/powerpoint/2010/main" val="38491043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5</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0" i="0" u="none" strike="noStrike" dirty="0">
                <a:solidFill>
                  <a:srgbClr val="374151"/>
                </a:solidFill>
                <a:effectLst/>
              </a:rPr>
              <a:t>The BFS traversal order is: A, B, D, E, F, G, C</a:t>
            </a:r>
            <a:endParaRPr lang="en-AU" b="0" i="0" u="none" strike="noStrike" dirty="0">
              <a:solidFill>
                <a:schemeClr val="tx1"/>
              </a:solidFill>
              <a:effectLst/>
            </a:endParaRPr>
          </a:p>
        </p:txBody>
      </p:sp>
      <p:sp>
        <p:nvSpPr>
          <p:cNvPr id="4" name="Oval 3">
            <a:extLst>
              <a:ext uri="{FF2B5EF4-FFF2-40B4-BE49-F238E27FC236}">
                <a16:creationId xmlns:a16="http://schemas.microsoft.com/office/drawing/2014/main" id="{55F91AB5-6123-07F6-51B1-559878AA38B9}"/>
              </a:ext>
            </a:extLst>
          </p:cNvPr>
          <p:cNvSpPr/>
          <p:nvPr/>
        </p:nvSpPr>
        <p:spPr>
          <a:xfrm>
            <a:off x="5316415" y="2321169"/>
            <a:ext cx="562708" cy="562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A</a:t>
            </a:r>
          </a:p>
        </p:txBody>
      </p:sp>
      <p:sp>
        <p:nvSpPr>
          <p:cNvPr id="5" name="Oval 4">
            <a:extLst>
              <a:ext uri="{FF2B5EF4-FFF2-40B4-BE49-F238E27FC236}">
                <a16:creationId xmlns:a16="http://schemas.microsoft.com/office/drawing/2014/main" id="{A3F91570-ECE7-0E96-75FC-4E5E8AFB2A7C}"/>
              </a:ext>
            </a:extLst>
          </p:cNvPr>
          <p:cNvSpPr/>
          <p:nvPr/>
        </p:nvSpPr>
        <p:spPr>
          <a:xfrm>
            <a:off x="4572000" y="3212123"/>
            <a:ext cx="562708" cy="562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B</a:t>
            </a:r>
          </a:p>
        </p:txBody>
      </p:sp>
      <p:sp>
        <p:nvSpPr>
          <p:cNvPr id="6" name="Oval 5">
            <a:extLst>
              <a:ext uri="{FF2B5EF4-FFF2-40B4-BE49-F238E27FC236}">
                <a16:creationId xmlns:a16="http://schemas.microsoft.com/office/drawing/2014/main" id="{37A46039-F46D-17D8-3A44-A402EA67990D}"/>
              </a:ext>
            </a:extLst>
          </p:cNvPr>
          <p:cNvSpPr/>
          <p:nvPr/>
        </p:nvSpPr>
        <p:spPr>
          <a:xfrm>
            <a:off x="5322277" y="3191058"/>
            <a:ext cx="562708" cy="562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D</a:t>
            </a:r>
          </a:p>
        </p:txBody>
      </p:sp>
      <p:sp>
        <p:nvSpPr>
          <p:cNvPr id="7" name="Oval 6">
            <a:extLst>
              <a:ext uri="{FF2B5EF4-FFF2-40B4-BE49-F238E27FC236}">
                <a16:creationId xmlns:a16="http://schemas.microsoft.com/office/drawing/2014/main" id="{80435EDE-46F4-9719-B82E-775E77F91642}"/>
              </a:ext>
            </a:extLst>
          </p:cNvPr>
          <p:cNvSpPr/>
          <p:nvPr/>
        </p:nvSpPr>
        <p:spPr>
          <a:xfrm>
            <a:off x="6096000" y="3191058"/>
            <a:ext cx="562708" cy="562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E</a:t>
            </a:r>
          </a:p>
        </p:txBody>
      </p:sp>
      <p:sp>
        <p:nvSpPr>
          <p:cNvPr id="8" name="Oval 7">
            <a:extLst>
              <a:ext uri="{FF2B5EF4-FFF2-40B4-BE49-F238E27FC236}">
                <a16:creationId xmlns:a16="http://schemas.microsoft.com/office/drawing/2014/main" id="{772C5CAF-F850-2DDF-DED6-1513FBDA60EE}"/>
              </a:ext>
            </a:extLst>
          </p:cNvPr>
          <p:cNvSpPr/>
          <p:nvPr/>
        </p:nvSpPr>
        <p:spPr>
          <a:xfrm>
            <a:off x="4572000" y="4193809"/>
            <a:ext cx="562708" cy="562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F</a:t>
            </a:r>
          </a:p>
        </p:txBody>
      </p:sp>
      <p:sp>
        <p:nvSpPr>
          <p:cNvPr id="9" name="Oval 8">
            <a:extLst>
              <a:ext uri="{FF2B5EF4-FFF2-40B4-BE49-F238E27FC236}">
                <a16:creationId xmlns:a16="http://schemas.microsoft.com/office/drawing/2014/main" id="{EA7273BC-3A83-BEAC-E67C-416A029FD0AA}"/>
              </a:ext>
            </a:extLst>
          </p:cNvPr>
          <p:cNvSpPr/>
          <p:nvPr/>
        </p:nvSpPr>
        <p:spPr>
          <a:xfrm>
            <a:off x="6096000" y="4193809"/>
            <a:ext cx="562708" cy="562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G</a:t>
            </a:r>
          </a:p>
        </p:txBody>
      </p:sp>
      <p:sp>
        <p:nvSpPr>
          <p:cNvPr id="10" name="Oval 9">
            <a:extLst>
              <a:ext uri="{FF2B5EF4-FFF2-40B4-BE49-F238E27FC236}">
                <a16:creationId xmlns:a16="http://schemas.microsoft.com/office/drawing/2014/main" id="{6DA84B0D-00A5-F048-FC4F-23D56F7864A0}"/>
              </a:ext>
            </a:extLst>
          </p:cNvPr>
          <p:cNvSpPr/>
          <p:nvPr/>
        </p:nvSpPr>
        <p:spPr>
          <a:xfrm>
            <a:off x="6096000" y="5190270"/>
            <a:ext cx="562708" cy="562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C</a:t>
            </a:r>
          </a:p>
        </p:txBody>
      </p:sp>
      <p:cxnSp>
        <p:nvCxnSpPr>
          <p:cNvPr id="11" name="Straight Connector 10">
            <a:extLst>
              <a:ext uri="{FF2B5EF4-FFF2-40B4-BE49-F238E27FC236}">
                <a16:creationId xmlns:a16="http://schemas.microsoft.com/office/drawing/2014/main" id="{2021A494-3B89-A013-2B2B-1C53F965F260}"/>
              </a:ext>
            </a:extLst>
          </p:cNvPr>
          <p:cNvCxnSpPr>
            <a:cxnSpLocks/>
            <a:stCxn id="4" idx="4"/>
            <a:endCxn id="5" idx="0"/>
          </p:cNvCxnSpPr>
          <p:nvPr/>
        </p:nvCxnSpPr>
        <p:spPr>
          <a:xfrm flipH="1">
            <a:off x="4853354" y="2883877"/>
            <a:ext cx="744415" cy="328246"/>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964401C3-F43F-97E4-DE53-A398EB928070}"/>
              </a:ext>
            </a:extLst>
          </p:cNvPr>
          <p:cNvCxnSpPr>
            <a:cxnSpLocks/>
            <a:stCxn id="5" idx="4"/>
            <a:endCxn id="8" idx="0"/>
          </p:cNvCxnSpPr>
          <p:nvPr/>
        </p:nvCxnSpPr>
        <p:spPr>
          <a:xfrm>
            <a:off x="4853354" y="3774831"/>
            <a:ext cx="0" cy="418978"/>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F43F115B-52D9-E613-03B8-3730DC10557B}"/>
              </a:ext>
            </a:extLst>
          </p:cNvPr>
          <p:cNvCxnSpPr>
            <a:cxnSpLocks/>
            <a:stCxn id="9" idx="4"/>
            <a:endCxn id="10" idx="0"/>
          </p:cNvCxnSpPr>
          <p:nvPr/>
        </p:nvCxnSpPr>
        <p:spPr>
          <a:xfrm>
            <a:off x="6377354" y="4756517"/>
            <a:ext cx="0" cy="433753"/>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CFD20482-38CA-618B-B799-E6F36D4520E4}"/>
              </a:ext>
            </a:extLst>
          </p:cNvPr>
          <p:cNvCxnSpPr>
            <a:cxnSpLocks/>
            <a:stCxn id="7" idx="4"/>
            <a:endCxn id="9" idx="0"/>
          </p:cNvCxnSpPr>
          <p:nvPr/>
        </p:nvCxnSpPr>
        <p:spPr>
          <a:xfrm>
            <a:off x="6377354" y="3753766"/>
            <a:ext cx="0" cy="440043"/>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13DBD622-BE58-E236-6055-78ACE02BD677}"/>
              </a:ext>
            </a:extLst>
          </p:cNvPr>
          <p:cNvCxnSpPr>
            <a:cxnSpLocks/>
            <a:stCxn id="4" idx="4"/>
            <a:endCxn id="6" idx="0"/>
          </p:cNvCxnSpPr>
          <p:nvPr/>
        </p:nvCxnSpPr>
        <p:spPr>
          <a:xfrm>
            <a:off x="5597769" y="2883877"/>
            <a:ext cx="5862" cy="307181"/>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24FCFE6B-9837-9582-F33A-2D3238D97A94}"/>
              </a:ext>
            </a:extLst>
          </p:cNvPr>
          <p:cNvCxnSpPr>
            <a:cxnSpLocks/>
            <a:stCxn id="4" idx="4"/>
            <a:endCxn id="7" idx="0"/>
          </p:cNvCxnSpPr>
          <p:nvPr/>
        </p:nvCxnSpPr>
        <p:spPr>
          <a:xfrm>
            <a:off x="5597769" y="2883877"/>
            <a:ext cx="779585" cy="307181"/>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827814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5</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Explain how one can check a graph’s acyclicity by using breadth-first search.</a:t>
            </a:r>
          </a:p>
          <a:p>
            <a:pPr marL="0" indent="0">
              <a:buNone/>
            </a:pPr>
            <a:r>
              <a:rPr lang="en-AU" dirty="0"/>
              <a:t>M</a:t>
            </a:r>
            <a:r>
              <a:rPr lang="en-AU" b="0" i="0" u="none" strike="noStrike" dirty="0">
                <a:effectLst/>
              </a:rPr>
              <a:t>odify the BFS algorithm slightly to track the number of nodes visited, and simultaneously check for back edges. If a back edge is found during the BFS traversal, it means the graph contains a cycle. Otherwise, it's acyclic.</a:t>
            </a:r>
            <a:endParaRPr lang="en-US" b="1" dirty="0"/>
          </a:p>
        </p:txBody>
      </p:sp>
    </p:spTree>
    <p:extLst>
      <p:ext uri="{BB962C8B-B14F-4D97-AF65-F5344CB8AC3E}">
        <p14:creationId xmlns:p14="http://schemas.microsoft.com/office/powerpoint/2010/main" val="3191452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6</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Run the Bellman-Ford shortest path algorithm on the following graph, starting from vertex </a:t>
                </a:r>
                <a14:m>
                  <m:oMath xmlns:m="http://schemas.openxmlformats.org/officeDocument/2006/math">
                    <m:r>
                      <m:rPr>
                        <m:sty m:val="p"/>
                      </m:rPr>
                      <a:rPr lang="en-US" i="1" dirty="0">
                        <a:latin typeface="Cambria Math" panose="02040503050406030204" pitchFamily="18" charset="0"/>
                      </a:rPr>
                      <m:t>s</m:t>
                    </m:r>
                  </m:oMath>
                </a14:m>
                <a:r>
                  <a:rPr lang="en-US" dirty="0"/>
                  <a:t>.</a:t>
                </a:r>
              </a:p>
            </p:txBody>
          </p:sp>
        </mc:Choice>
        <mc:Fallback xmlns="">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1086" t="-2156" r="-8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F042ABBF-C50A-0AE1-0FAC-F44CE0D98FD8}"/>
                  </a:ext>
                </a:extLst>
              </p:cNvPr>
              <p:cNvSpPr/>
              <p:nvPr/>
            </p:nvSpPr>
            <p:spPr>
              <a:xfrm>
                <a:off x="5377545" y="2514599"/>
                <a:ext cx="489857" cy="4898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AU" sz="24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sz="2400" dirty="0">
                  <a:latin typeface="Times New Roman" panose="02020603050405020304" pitchFamily="18" charset="0"/>
                  <a:cs typeface="Times New Roman" panose="02020603050405020304" pitchFamily="18" charset="0"/>
                </a:endParaRPr>
              </a:p>
            </p:txBody>
          </p:sp>
        </mc:Choice>
        <mc:Fallback xmlns="">
          <p:sp>
            <p:nvSpPr>
              <p:cNvPr id="4" name="Oval 3">
                <a:extLst>
                  <a:ext uri="{FF2B5EF4-FFF2-40B4-BE49-F238E27FC236}">
                    <a16:creationId xmlns:a16="http://schemas.microsoft.com/office/drawing/2014/main" id="{F042ABBF-C50A-0AE1-0FAC-F44CE0D98FD8}"/>
                  </a:ext>
                </a:extLst>
              </p:cNvPr>
              <p:cNvSpPr>
                <a:spLocks noRot="1" noChangeAspect="1" noMove="1" noResize="1" noEditPoints="1" noAdjustHandles="1" noChangeArrowheads="1" noChangeShapeType="1" noTextEdit="1"/>
              </p:cNvSpPr>
              <p:nvPr/>
            </p:nvSpPr>
            <p:spPr>
              <a:xfrm>
                <a:off x="5377545" y="2514599"/>
                <a:ext cx="489857" cy="489857"/>
              </a:xfrm>
              <a:prstGeom prst="ellipse">
                <a:avLst/>
              </a:prstGeom>
              <a:blipFill>
                <a:blip r:embed="rId4"/>
                <a:stretch>
                  <a:fillRect l="-19512" b="-146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3DE4114F-6A7C-D9CA-94E3-7FD49AB01577}"/>
                  </a:ext>
                </a:extLst>
              </p:cNvPr>
              <p:cNvSpPr/>
              <p:nvPr/>
            </p:nvSpPr>
            <p:spPr>
              <a:xfrm>
                <a:off x="3946073" y="3335224"/>
                <a:ext cx="489857" cy="4898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AU" sz="24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sz="2400" dirty="0">
                  <a:latin typeface="Times New Roman" panose="02020603050405020304" pitchFamily="18" charset="0"/>
                  <a:cs typeface="Times New Roman" panose="02020603050405020304" pitchFamily="18" charset="0"/>
                </a:endParaRPr>
              </a:p>
            </p:txBody>
          </p:sp>
        </mc:Choice>
        <mc:Fallback xmlns="">
          <p:sp>
            <p:nvSpPr>
              <p:cNvPr id="5" name="Oval 4">
                <a:extLst>
                  <a:ext uri="{FF2B5EF4-FFF2-40B4-BE49-F238E27FC236}">
                    <a16:creationId xmlns:a16="http://schemas.microsoft.com/office/drawing/2014/main" id="{3DE4114F-6A7C-D9CA-94E3-7FD49AB01577}"/>
                  </a:ext>
                </a:extLst>
              </p:cNvPr>
              <p:cNvSpPr>
                <a:spLocks noRot="1" noChangeAspect="1" noMove="1" noResize="1" noEditPoints="1" noAdjustHandles="1" noChangeArrowheads="1" noChangeShapeType="1" noTextEdit="1"/>
              </p:cNvSpPr>
              <p:nvPr/>
            </p:nvSpPr>
            <p:spPr>
              <a:xfrm>
                <a:off x="3946073" y="3335224"/>
                <a:ext cx="489857" cy="489857"/>
              </a:xfrm>
              <a:prstGeom prst="ellipse">
                <a:avLst/>
              </a:prstGeom>
              <a:blipFill>
                <a:blip r:embed="rId5"/>
                <a:stretch>
                  <a:fillRect l="-22500" b="-1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088B0497-D993-39E9-E79D-7E97B55AF5FD}"/>
                  </a:ext>
                </a:extLst>
              </p:cNvPr>
              <p:cNvSpPr/>
              <p:nvPr/>
            </p:nvSpPr>
            <p:spPr>
              <a:xfrm>
                <a:off x="3946073" y="4633684"/>
                <a:ext cx="489857" cy="4898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AU" sz="24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sz="2400" dirty="0">
                  <a:latin typeface="Times New Roman" panose="02020603050405020304" pitchFamily="18" charset="0"/>
                  <a:cs typeface="Times New Roman" panose="02020603050405020304" pitchFamily="18" charset="0"/>
                </a:endParaRPr>
              </a:p>
            </p:txBody>
          </p:sp>
        </mc:Choice>
        <mc:Fallback xmlns="">
          <p:sp>
            <p:nvSpPr>
              <p:cNvPr id="6" name="Oval 5">
                <a:extLst>
                  <a:ext uri="{FF2B5EF4-FFF2-40B4-BE49-F238E27FC236}">
                    <a16:creationId xmlns:a16="http://schemas.microsoft.com/office/drawing/2014/main" id="{088B0497-D993-39E9-E79D-7E97B55AF5FD}"/>
                  </a:ext>
                </a:extLst>
              </p:cNvPr>
              <p:cNvSpPr>
                <a:spLocks noRot="1" noChangeAspect="1" noMove="1" noResize="1" noEditPoints="1" noAdjustHandles="1" noChangeArrowheads="1" noChangeShapeType="1" noTextEdit="1"/>
              </p:cNvSpPr>
              <p:nvPr/>
            </p:nvSpPr>
            <p:spPr>
              <a:xfrm>
                <a:off x="3946073" y="4633684"/>
                <a:ext cx="489857" cy="489857"/>
              </a:xfrm>
              <a:prstGeom prst="ellipse">
                <a:avLst/>
              </a:prstGeom>
              <a:blipFill>
                <a:blip r:embed="rId6"/>
                <a:stretch>
                  <a:fillRect l="-22500" b="-1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C3400457-266B-3097-0E37-488BC47DF727}"/>
                  </a:ext>
                </a:extLst>
              </p:cNvPr>
              <p:cNvSpPr/>
              <p:nvPr/>
            </p:nvSpPr>
            <p:spPr>
              <a:xfrm>
                <a:off x="5377545" y="3980542"/>
                <a:ext cx="489857" cy="4898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AU" sz="24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sz="2400" dirty="0">
                  <a:latin typeface="Times New Roman" panose="02020603050405020304" pitchFamily="18" charset="0"/>
                  <a:cs typeface="Times New Roman" panose="02020603050405020304" pitchFamily="18" charset="0"/>
                </a:endParaRPr>
              </a:p>
            </p:txBody>
          </p:sp>
        </mc:Choice>
        <mc:Fallback xmlns="">
          <p:sp>
            <p:nvSpPr>
              <p:cNvPr id="7" name="Oval 6">
                <a:extLst>
                  <a:ext uri="{FF2B5EF4-FFF2-40B4-BE49-F238E27FC236}">
                    <a16:creationId xmlns:a16="http://schemas.microsoft.com/office/drawing/2014/main" id="{C3400457-266B-3097-0E37-488BC47DF727}"/>
                  </a:ext>
                </a:extLst>
              </p:cNvPr>
              <p:cNvSpPr>
                <a:spLocks noRot="1" noChangeAspect="1" noMove="1" noResize="1" noEditPoints="1" noAdjustHandles="1" noChangeArrowheads="1" noChangeShapeType="1" noTextEdit="1"/>
              </p:cNvSpPr>
              <p:nvPr/>
            </p:nvSpPr>
            <p:spPr>
              <a:xfrm>
                <a:off x="5377545" y="3980542"/>
                <a:ext cx="489857" cy="489857"/>
              </a:xfrm>
              <a:prstGeom prst="ellipse">
                <a:avLst/>
              </a:prstGeom>
              <a:blipFill>
                <a:blip r:embed="rId7"/>
                <a:stretch>
                  <a:fillRect l="-19512" b="-170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959C8117-F9C8-76BC-CB1D-5E65D8304EBA}"/>
                  </a:ext>
                </a:extLst>
              </p:cNvPr>
              <p:cNvSpPr/>
              <p:nvPr/>
            </p:nvSpPr>
            <p:spPr>
              <a:xfrm>
                <a:off x="6809018" y="3318893"/>
                <a:ext cx="489857" cy="4898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AU" sz="24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sz="2400" dirty="0">
                  <a:latin typeface="Times New Roman" panose="02020603050405020304" pitchFamily="18" charset="0"/>
                  <a:cs typeface="Times New Roman" panose="02020603050405020304" pitchFamily="18" charset="0"/>
                </a:endParaRPr>
              </a:p>
            </p:txBody>
          </p:sp>
        </mc:Choice>
        <mc:Fallback xmlns="">
          <p:sp>
            <p:nvSpPr>
              <p:cNvPr id="8" name="Oval 7">
                <a:extLst>
                  <a:ext uri="{FF2B5EF4-FFF2-40B4-BE49-F238E27FC236}">
                    <a16:creationId xmlns:a16="http://schemas.microsoft.com/office/drawing/2014/main" id="{959C8117-F9C8-76BC-CB1D-5E65D8304EBA}"/>
                  </a:ext>
                </a:extLst>
              </p:cNvPr>
              <p:cNvSpPr>
                <a:spLocks noRot="1" noChangeAspect="1" noMove="1" noResize="1" noEditPoints="1" noAdjustHandles="1" noChangeArrowheads="1" noChangeShapeType="1" noTextEdit="1"/>
              </p:cNvSpPr>
              <p:nvPr/>
            </p:nvSpPr>
            <p:spPr>
              <a:xfrm>
                <a:off x="6809018" y="3318893"/>
                <a:ext cx="489857" cy="489857"/>
              </a:xfrm>
              <a:prstGeom prst="ellipse">
                <a:avLst/>
              </a:prstGeom>
              <a:blipFill>
                <a:blip r:embed="rId8"/>
                <a:stretch>
                  <a:fillRect l="-19512" b="-146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32F13609-2CB7-774D-7EBB-AB84F7C0BCE8}"/>
                  </a:ext>
                </a:extLst>
              </p:cNvPr>
              <p:cNvSpPr/>
              <p:nvPr/>
            </p:nvSpPr>
            <p:spPr>
              <a:xfrm>
                <a:off x="6809018" y="4633684"/>
                <a:ext cx="489857" cy="4898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AU" sz="24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sz="2400" dirty="0">
                  <a:latin typeface="Times New Roman" panose="02020603050405020304" pitchFamily="18" charset="0"/>
                  <a:cs typeface="Times New Roman" panose="02020603050405020304" pitchFamily="18" charset="0"/>
                </a:endParaRPr>
              </a:p>
            </p:txBody>
          </p:sp>
        </mc:Choice>
        <mc:Fallback xmlns="">
          <p:sp>
            <p:nvSpPr>
              <p:cNvPr id="9" name="Oval 8">
                <a:extLst>
                  <a:ext uri="{FF2B5EF4-FFF2-40B4-BE49-F238E27FC236}">
                    <a16:creationId xmlns:a16="http://schemas.microsoft.com/office/drawing/2014/main" id="{32F13609-2CB7-774D-7EBB-AB84F7C0BCE8}"/>
                  </a:ext>
                </a:extLst>
              </p:cNvPr>
              <p:cNvSpPr>
                <a:spLocks noRot="1" noChangeAspect="1" noMove="1" noResize="1" noEditPoints="1" noAdjustHandles="1" noChangeArrowheads="1" noChangeShapeType="1" noTextEdit="1"/>
              </p:cNvSpPr>
              <p:nvPr/>
            </p:nvSpPr>
            <p:spPr>
              <a:xfrm>
                <a:off x="6809018" y="4633684"/>
                <a:ext cx="489857" cy="489857"/>
              </a:xfrm>
              <a:prstGeom prst="ellipse">
                <a:avLst/>
              </a:prstGeom>
              <a:blipFill>
                <a:blip r:embed="rId9"/>
                <a:stretch>
                  <a:fillRect l="-19512" b="-1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9500C308-7186-B0F0-2338-A63ABF64195A}"/>
                  </a:ext>
                </a:extLst>
              </p:cNvPr>
              <p:cNvSpPr/>
              <p:nvPr/>
            </p:nvSpPr>
            <p:spPr>
              <a:xfrm>
                <a:off x="5377545" y="5446485"/>
                <a:ext cx="489857" cy="4898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AU" sz="24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sz="2400" dirty="0">
                  <a:latin typeface="Times New Roman" panose="02020603050405020304" pitchFamily="18" charset="0"/>
                  <a:cs typeface="Times New Roman" panose="02020603050405020304" pitchFamily="18" charset="0"/>
                </a:endParaRPr>
              </a:p>
            </p:txBody>
          </p:sp>
        </mc:Choice>
        <mc:Fallback xmlns="">
          <p:sp>
            <p:nvSpPr>
              <p:cNvPr id="10" name="Oval 9">
                <a:extLst>
                  <a:ext uri="{FF2B5EF4-FFF2-40B4-BE49-F238E27FC236}">
                    <a16:creationId xmlns:a16="http://schemas.microsoft.com/office/drawing/2014/main" id="{9500C308-7186-B0F0-2338-A63ABF64195A}"/>
                  </a:ext>
                </a:extLst>
              </p:cNvPr>
              <p:cNvSpPr>
                <a:spLocks noRot="1" noChangeAspect="1" noMove="1" noResize="1" noEditPoints="1" noAdjustHandles="1" noChangeArrowheads="1" noChangeShapeType="1" noTextEdit="1"/>
              </p:cNvSpPr>
              <p:nvPr/>
            </p:nvSpPr>
            <p:spPr>
              <a:xfrm>
                <a:off x="5377545" y="5446485"/>
                <a:ext cx="489857" cy="489857"/>
              </a:xfrm>
              <a:prstGeom prst="ellipse">
                <a:avLst/>
              </a:prstGeom>
              <a:blipFill>
                <a:blip r:embed="rId10"/>
                <a:stretch>
                  <a:fillRect l="-19512" b="-14634"/>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98B10A02-6752-21F4-41E1-876239DE958B}"/>
              </a:ext>
            </a:extLst>
          </p:cNvPr>
          <p:cNvCxnSpPr>
            <a:cxnSpLocks/>
            <a:stCxn id="4" idx="3"/>
            <a:endCxn id="5" idx="7"/>
          </p:cNvCxnSpPr>
          <p:nvPr/>
        </p:nvCxnSpPr>
        <p:spPr>
          <a:xfrm flipH="1">
            <a:off x="4364192" y="2932718"/>
            <a:ext cx="1085091" cy="47424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94C8FBA-45F3-D4EF-4425-07448A5B3D5B}"/>
              </a:ext>
            </a:extLst>
          </p:cNvPr>
          <p:cNvCxnSpPr>
            <a:cxnSpLocks/>
            <a:stCxn id="8" idx="2"/>
            <a:endCxn id="5" idx="6"/>
          </p:cNvCxnSpPr>
          <p:nvPr/>
        </p:nvCxnSpPr>
        <p:spPr>
          <a:xfrm flipH="1">
            <a:off x="4435930" y="3563822"/>
            <a:ext cx="2373088" cy="1633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33A167C-B457-AEC1-E5DB-A3D2064091D3}"/>
              </a:ext>
            </a:extLst>
          </p:cNvPr>
          <p:cNvCxnSpPr>
            <a:cxnSpLocks/>
            <a:stCxn id="8" idx="1"/>
            <a:endCxn id="4" idx="5"/>
          </p:cNvCxnSpPr>
          <p:nvPr/>
        </p:nvCxnSpPr>
        <p:spPr>
          <a:xfrm flipH="1" flipV="1">
            <a:off x="5795664" y="2932718"/>
            <a:ext cx="1085092" cy="4579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12AC585-8448-1693-7711-2AED336A39B3}"/>
              </a:ext>
            </a:extLst>
          </p:cNvPr>
          <p:cNvCxnSpPr>
            <a:cxnSpLocks/>
            <a:stCxn id="7" idx="1"/>
            <a:endCxn id="5" idx="5"/>
          </p:cNvCxnSpPr>
          <p:nvPr/>
        </p:nvCxnSpPr>
        <p:spPr>
          <a:xfrm flipH="1" flipV="1">
            <a:off x="4364192" y="3753343"/>
            <a:ext cx="1085091" cy="29893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17D2D21-92CD-6DA8-AE98-955840A6BB1B}"/>
              </a:ext>
            </a:extLst>
          </p:cNvPr>
          <p:cNvCxnSpPr>
            <a:cxnSpLocks/>
            <a:stCxn id="7" idx="7"/>
            <a:endCxn id="8" idx="3"/>
          </p:cNvCxnSpPr>
          <p:nvPr/>
        </p:nvCxnSpPr>
        <p:spPr>
          <a:xfrm flipV="1">
            <a:off x="5795664" y="3737012"/>
            <a:ext cx="1085092" cy="3152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5D3B695-A265-8F75-7519-D44E12EA0EBE}"/>
              </a:ext>
            </a:extLst>
          </p:cNvPr>
          <p:cNvCxnSpPr>
            <a:cxnSpLocks/>
            <a:stCxn id="5" idx="4"/>
            <a:endCxn id="6" idx="0"/>
          </p:cNvCxnSpPr>
          <p:nvPr/>
        </p:nvCxnSpPr>
        <p:spPr>
          <a:xfrm>
            <a:off x="4191002" y="3825081"/>
            <a:ext cx="0" cy="80860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660A921-2506-C825-9B21-04AE5E75E4E7}"/>
              </a:ext>
            </a:extLst>
          </p:cNvPr>
          <p:cNvCxnSpPr>
            <a:cxnSpLocks/>
            <a:stCxn id="6" idx="6"/>
            <a:endCxn id="7" idx="3"/>
          </p:cNvCxnSpPr>
          <p:nvPr/>
        </p:nvCxnSpPr>
        <p:spPr>
          <a:xfrm flipV="1">
            <a:off x="4435930" y="4398661"/>
            <a:ext cx="1013353" cy="47995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C0B60BF-8181-4FBC-05C0-58757F6177D4}"/>
              </a:ext>
            </a:extLst>
          </p:cNvPr>
          <p:cNvCxnSpPr>
            <a:cxnSpLocks/>
            <a:stCxn id="10" idx="1"/>
            <a:endCxn id="6" idx="5"/>
          </p:cNvCxnSpPr>
          <p:nvPr/>
        </p:nvCxnSpPr>
        <p:spPr>
          <a:xfrm flipH="1" flipV="1">
            <a:off x="4364192" y="5051803"/>
            <a:ext cx="1085091" cy="4664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AC18028F-76BE-3316-DEAF-725064A012BC}"/>
              </a:ext>
            </a:extLst>
          </p:cNvPr>
          <p:cNvCxnSpPr>
            <a:cxnSpLocks/>
            <a:stCxn id="10" idx="0"/>
            <a:endCxn id="7" idx="4"/>
          </p:cNvCxnSpPr>
          <p:nvPr/>
        </p:nvCxnSpPr>
        <p:spPr>
          <a:xfrm flipV="1">
            <a:off x="5622474" y="4470399"/>
            <a:ext cx="0" cy="97608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F84FF0A-041A-61F2-0C10-276ECB2C6465}"/>
              </a:ext>
            </a:extLst>
          </p:cNvPr>
          <p:cNvCxnSpPr>
            <a:cxnSpLocks/>
            <a:stCxn id="10" idx="7"/>
            <a:endCxn id="9" idx="3"/>
          </p:cNvCxnSpPr>
          <p:nvPr/>
        </p:nvCxnSpPr>
        <p:spPr>
          <a:xfrm flipV="1">
            <a:off x="5795664" y="5051803"/>
            <a:ext cx="1085092" cy="4664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DFD55767-95D9-1508-959F-A35EA489C374}"/>
              </a:ext>
            </a:extLst>
          </p:cNvPr>
          <p:cNvCxnSpPr>
            <a:cxnSpLocks/>
            <a:stCxn id="9" idx="2"/>
            <a:endCxn id="7" idx="5"/>
          </p:cNvCxnSpPr>
          <p:nvPr/>
        </p:nvCxnSpPr>
        <p:spPr>
          <a:xfrm flipH="1" flipV="1">
            <a:off x="5795664" y="4398661"/>
            <a:ext cx="1013354" cy="47995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CD9B19F4-E387-E588-3DE6-CCFA8F802095}"/>
              </a:ext>
            </a:extLst>
          </p:cNvPr>
          <p:cNvCxnSpPr>
            <a:cxnSpLocks/>
            <a:stCxn id="8" idx="4"/>
            <a:endCxn id="9" idx="0"/>
          </p:cNvCxnSpPr>
          <p:nvPr/>
        </p:nvCxnSpPr>
        <p:spPr>
          <a:xfrm>
            <a:off x="7053947" y="3808750"/>
            <a:ext cx="0" cy="82493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8F020CA3-AE1F-41B5-822A-D098706B0274}"/>
              </a:ext>
            </a:extLst>
          </p:cNvPr>
          <p:cNvSpPr txBox="1"/>
          <p:nvPr/>
        </p:nvSpPr>
        <p:spPr>
          <a:xfrm>
            <a:off x="5462012" y="2052028"/>
            <a:ext cx="320922"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e</a:t>
            </a:r>
          </a:p>
        </p:txBody>
      </p:sp>
      <p:sp>
        <p:nvSpPr>
          <p:cNvPr id="59" name="TextBox 58">
            <a:extLst>
              <a:ext uri="{FF2B5EF4-FFF2-40B4-BE49-F238E27FC236}">
                <a16:creationId xmlns:a16="http://schemas.microsoft.com/office/drawing/2014/main" id="{9813DAEE-5E4B-3965-DBFC-5B4B66581D6F}"/>
              </a:ext>
            </a:extLst>
          </p:cNvPr>
          <p:cNvSpPr txBox="1"/>
          <p:nvPr/>
        </p:nvSpPr>
        <p:spPr>
          <a:xfrm>
            <a:off x="4008995" y="2838769"/>
            <a:ext cx="338555"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d</a:t>
            </a:r>
          </a:p>
        </p:txBody>
      </p:sp>
      <p:sp>
        <p:nvSpPr>
          <p:cNvPr id="60" name="TextBox 59">
            <a:extLst>
              <a:ext uri="{FF2B5EF4-FFF2-40B4-BE49-F238E27FC236}">
                <a16:creationId xmlns:a16="http://schemas.microsoft.com/office/drawing/2014/main" id="{7DA3A3C6-B9D7-32D3-6D19-56A776F68293}"/>
              </a:ext>
            </a:extLst>
          </p:cNvPr>
          <p:cNvSpPr txBox="1"/>
          <p:nvPr/>
        </p:nvSpPr>
        <p:spPr>
          <a:xfrm>
            <a:off x="3994672" y="5083452"/>
            <a:ext cx="320922"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a</a:t>
            </a:r>
          </a:p>
        </p:txBody>
      </p:sp>
      <p:sp>
        <p:nvSpPr>
          <p:cNvPr id="61" name="TextBox 60">
            <a:extLst>
              <a:ext uri="{FF2B5EF4-FFF2-40B4-BE49-F238E27FC236}">
                <a16:creationId xmlns:a16="http://schemas.microsoft.com/office/drawing/2014/main" id="{A5E48C23-B383-A737-7307-4A3940AED2AE}"/>
              </a:ext>
            </a:extLst>
          </p:cNvPr>
          <p:cNvSpPr txBox="1"/>
          <p:nvPr/>
        </p:nvSpPr>
        <p:spPr>
          <a:xfrm>
            <a:off x="5439823" y="5903865"/>
            <a:ext cx="304892"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a:t>
            </a:r>
          </a:p>
        </p:txBody>
      </p:sp>
      <p:sp>
        <p:nvSpPr>
          <p:cNvPr id="62" name="TextBox 61">
            <a:extLst>
              <a:ext uri="{FF2B5EF4-FFF2-40B4-BE49-F238E27FC236}">
                <a16:creationId xmlns:a16="http://schemas.microsoft.com/office/drawing/2014/main" id="{1B6A9BFE-1D3B-2821-9442-52378D1A3937}"/>
              </a:ext>
            </a:extLst>
          </p:cNvPr>
          <p:cNvSpPr txBox="1"/>
          <p:nvPr/>
        </p:nvSpPr>
        <p:spPr>
          <a:xfrm>
            <a:off x="6892878" y="5054180"/>
            <a:ext cx="320922"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a:t>
            </a:r>
          </a:p>
        </p:txBody>
      </p:sp>
      <p:sp>
        <p:nvSpPr>
          <p:cNvPr id="63" name="TextBox 62">
            <a:extLst>
              <a:ext uri="{FF2B5EF4-FFF2-40B4-BE49-F238E27FC236}">
                <a16:creationId xmlns:a16="http://schemas.microsoft.com/office/drawing/2014/main" id="{62ADF7C4-5A7E-AF34-E26B-FB14409F3701}"/>
              </a:ext>
            </a:extLst>
          </p:cNvPr>
          <p:cNvSpPr txBox="1"/>
          <p:nvPr/>
        </p:nvSpPr>
        <p:spPr>
          <a:xfrm>
            <a:off x="6904107" y="2815496"/>
            <a:ext cx="287259"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f</a:t>
            </a:r>
          </a:p>
        </p:txBody>
      </p:sp>
      <p:sp>
        <p:nvSpPr>
          <p:cNvPr id="64" name="TextBox 63">
            <a:extLst>
              <a:ext uri="{FF2B5EF4-FFF2-40B4-BE49-F238E27FC236}">
                <a16:creationId xmlns:a16="http://schemas.microsoft.com/office/drawing/2014/main" id="{7760FD78-9DAC-F3C4-7B9E-FE1F7E4E2681}"/>
              </a:ext>
            </a:extLst>
          </p:cNvPr>
          <p:cNvSpPr txBox="1"/>
          <p:nvPr/>
        </p:nvSpPr>
        <p:spPr>
          <a:xfrm>
            <a:off x="5453196" y="3555183"/>
            <a:ext cx="338555"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b</a:t>
            </a:r>
          </a:p>
        </p:txBody>
      </p:sp>
      <p:sp>
        <p:nvSpPr>
          <p:cNvPr id="65" name="TextBox 64">
            <a:extLst>
              <a:ext uri="{FF2B5EF4-FFF2-40B4-BE49-F238E27FC236}">
                <a16:creationId xmlns:a16="http://schemas.microsoft.com/office/drawing/2014/main" id="{04715132-8CAD-A8A2-729A-37E07057E558}"/>
              </a:ext>
            </a:extLst>
          </p:cNvPr>
          <p:cNvSpPr txBox="1"/>
          <p:nvPr/>
        </p:nvSpPr>
        <p:spPr>
          <a:xfrm>
            <a:off x="5433821" y="3096154"/>
            <a:ext cx="338555"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1</a:t>
            </a:r>
          </a:p>
        </p:txBody>
      </p:sp>
      <p:sp>
        <p:nvSpPr>
          <p:cNvPr id="66" name="TextBox 65">
            <a:extLst>
              <a:ext uri="{FF2B5EF4-FFF2-40B4-BE49-F238E27FC236}">
                <a16:creationId xmlns:a16="http://schemas.microsoft.com/office/drawing/2014/main" id="{E71A8524-2866-C9E6-5A3D-84D4AB9C303A}"/>
              </a:ext>
            </a:extLst>
          </p:cNvPr>
          <p:cNvSpPr txBox="1"/>
          <p:nvPr/>
        </p:nvSpPr>
        <p:spPr>
          <a:xfrm>
            <a:off x="4626991" y="2637195"/>
            <a:ext cx="441147"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-8</a:t>
            </a:r>
          </a:p>
        </p:txBody>
      </p:sp>
      <p:sp>
        <p:nvSpPr>
          <p:cNvPr id="67" name="TextBox 66">
            <a:extLst>
              <a:ext uri="{FF2B5EF4-FFF2-40B4-BE49-F238E27FC236}">
                <a16:creationId xmlns:a16="http://schemas.microsoft.com/office/drawing/2014/main" id="{14CFDED3-D7D2-64DA-9242-8CFF3583E538}"/>
              </a:ext>
            </a:extLst>
          </p:cNvPr>
          <p:cNvSpPr txBox="1"/>
          <p:nvPr/>
        </p:nvSpPr>
        <p:spPr>
          <a:xfrm>
            <a:off x="6293525" y="2603784"/>
            <a:ext cx="338555"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2</a:t>
            </a:r>
          </a:p>
        </p:txBody>
      </p:sp>
      <p:sp>
        <p:nvSpPr>
          <p:cNvPr id="68" name="TextBox 67">
            <a:extLst>
              <a:ext uri="{FF2B5EF4-FFF2-40B4-BE49-F238E27FC236}">
                <a16:creationId xmlns:a16="http://schemas.microsoft.com/office/drawing/2014/main" id="{45A5BA2E-C4F4-1FEF-BE3B-C12C555A04E5}"/>
              </a:ext>
            </a:extLst>
          </p:cNvPr>
          <p:cNvSpPr txBox="1"/>
          <p:nvPr/>
        </p:nvSpPr>
        <p:spPr>
          <a:xfrm>
            <a:off x="4769077" y="3466831"/>
            <a:ext cx="338555"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0</a:t>
            </a:r>
          </a:p>
        </p:txBody>
      </p:sp>
      <p:sp>
        <p:nvSpPr>
          <p:cNvPr id="69" name="TextBox 68">
            <a:extLst>
              <a:ext uri="{FF2B5EF4-FFF2-40B4-BE49-F238E27FC236}">
                <a16:creationId xmlns:a16="http://schemas.microsoft.com/office/drawing/2014/main" id="{0AB236D2-351A-B345-D02A-21F0F0CBBBCD}"/>
              </a:ext>
            </a:extLst>
          </p:cNvPr>
          <p:cNvSpPr txBox="1"/>
          <p:nvPr/>
        </p:nvSpPr>
        <p:spPr>
          <a:xfrm>
            <a:off x="6046469" y="3483568"/>
            <a:ext cx="338555"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5</a:t>
            </a:r>
          </a:p>
        </p:txBody>
      </p:sp>
      <p:sp>
        <p:nvSpPr>
          <p:cNvPr id="70" name="TextBox 69">
            <a:extLst>
              <a:ext uri="{FF2B5EF4-FFF2-40B4-BE49-F238E27FC236}">
                <a16:creationId xmlns:a16="http://schemas.microsoft.com/office/drawing/2014/main" id="{5D9B8C2A-A212-0321-1C2E-06E8BE11510E}"/>
              </a:ext>
            </a:extLst>
          </p:cNvPr>
          <p:cNvSpPr txBox="1"/>
          <p:nvPr/>
        </p:nvSpPr>
        <p:spPr>
          <a:xfrm>
            <a:off x="4576846" y="4186190"/>
            <a:ext cx="338555"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8</a:t>
            </a:r>
          </a:p>
        </p:txBody>
      </p:sp>
      <p:sp>
        <p:nvSpPr>
          <p:cNvPr id="71" name="TextBox 70">
            <a:extLst>
              <a:ext uri="{FF2B5EF4-FFF2-40B4-BE49-F238E27FC236}">
                <a16:creationId xmlns:a16="http://schemas.microsoft.com/office/drawing/2014/main" id="{1295D4A4-E3BF-C1AF-5BD9-9553625D5824}"/>
              </a:ext>
            </a:extLst>
          </p:cNvPr>
          <p:cNvSpPr txBox="1"/>
          <p:nvPr/>
        </p:nvSpPr>
        <p:spPr>
          <a:xfrm>
            <a:off x="6204822" y="4182227"/>
            <a:ext cx="441147"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-1</a:t>
            </a:r>
          </a:p>
        </p:txBody>
      </p:sp>
      <p:sp>
        <p:nvSpPr>
          <p:cNvPr id="72" name="TextBox 71">
            <a:extLst>
              <a:ext uri="{FF2B5EF4-FFF2-40B4-BE49-F238E27FC236}">
                <a16:creationId xmlns:a16="http://schemas.microsoft.com/office/drawing/2014/main" id="{C9BBD159-E69A-0A8E-6B43-D9E8FC3214F5}"/>
              </a:ext>
            </a:extLst>
          </p:cNvPr>
          <p:cNvSpPr txBox="1"/>
          <p:nvPr/>
        </p:nvSpPr>
        <p:spPr>
          <a:xfrm>
            <a:off x="3733668" y="3955357"/>
            <a:ext cx="441147"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-3</a:t>
            </a:r>
          </a:p>
        </p:txBody>
      </p:sp>
      <p:sp>
        <p:nvSpPr>
          <p:cNvPr id="73" name="TextBox 72">
            <a:extLst>
              <a:ext uri="{FF2B5EF4-FFF2-40B4-BE49-F238E27FC236}">
                <a16:creationId xmlns:a16="http://schemas.microsoft.com/office/drawing/2014/main" id="{57EB16A5-8070-C219-514B-88C33F30252C}"/>
              </a:ext>
            </a:extLst>
          </p:cNvPr>
          <p:cNvSpPr txBox="1"/>
          <p:nvPr/>
        </p:nvSpPr>
        <p:spPr>
          <a:xfrm>
            <a:off x="7057714" y="3939231"/>
            <a:ext cx="441147"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-3</a:t>
            </a:r>
          </a:p>
        </p:txBody>
      </p:sp>
      <p:sp>
        <p:nvSpPr>
          <p:cNvPr id="74" name="TextBox 73">
            <a:extLst>
              <a:ext uri="{FF2B5EF4-FFF2-40B4-BE49-F238E27FC236}">
                <a16:creationId xmlns:a16="http://schemas.microsoft.com/office/drawing/2014/main" id="{26529D04-C73B-BA8C-4E0D-79C74CFAC4FC}"/>
              </a:ext>
            </a:extLst>
          </p:cNvPr>
          <p:cNvSpPr txBox="1"/>
          <p:nvPr/>
        </p:nvSpPr>
        <p:spPr>
          <a:xfrm>
            <a:off x="4610748" y="5224994"/>
            <a:ext cx="338555"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6</a:t>
            </a:r>
          </a:p>
        </p:txBody>
      </p:sp>
      <p:sp>
        <p:nvSpPr>
          <p:cNvPr id="75" name="TextBox 74">
            <a:extLst>
              <a:ext uri="{FF2B5EF4-FFF2-40B4-BE49-F238E27FC236}">
                <a16:creationId xmlns:a16="http://schemas.microsoft.com/office/drawing/2014/main" id="{54EEB87A-4DD9-D4FF-0745-FF053925314B}"/>
              </a:ext>
            </a:extLst>
          </p:cNvPr>
          <p:cNvSpPr txBox="1"/>
          <p:nvPr/>
        </p:nvSpPr>
        <p:spPr>
          <a:xfrm>
            <a:off x="6256118" y="5185940"/>
            <a:ext cx="338555"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3</a:t>
            </a:r>
          </a:p>
        </p:txBody>
      </p:sp>
      <p:sp>
        <p:nvSpPr>
          <p:cNvPr id="76" name="TextBox 75">
            <a:extLst>
              <a:ext uri="{FF2B5EF4-FFF2-40B4-BE49-F238E27FC236}">
                <a16:creationId xmlns:a16="http://schemas.microsoft.com/office/drawing/2014/main" id="{1CFBA1D2-829F-B4D7-CFAE-F0C20ADAF91A}"/>
              </a:ext>
            </a:extLst>
          </p:cNvPr>
          <p:cNvSpPr txBox="1"/>
          <p:nvPr/>
        </p:nvSpPr>
        <p:spPr>
          <a:xfrm>
            <a:off x="5225897" y="4713929"/>
            <a:ext cx="338555"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4</a:t>
            </a:r>
          </a:p>
        </p:txBody>
      </p:sp>
    </p:spTree>
    <p:extLst>
      <p:ext uri="{BB962C8B-B14F-4D97-AF65-F5344CB8AC3E}">
        <p14:creationId xmlns:p14="http://schemas.microsoft.com/office/powerpoint/2010/main" val="38719409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6</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Suppose you are given a directed graph that has negative values on some of the edges. The Bellman Ford algorithm will give the correct solution for shortest paths from some starting vertex s, if there are no negative cycles. But suppose you don’t know if the given graph has negative cycles. One way to check for negative cycles is to run Bellman Ford for n iterations, instead of n-1. Explain.</a:t>
            </a:r>
          </a:p>
        </p:txBody>
      </p:sp>
    </p:spTree>
    <p:extLst>
      <p:ext uri="{BB962C8B-B14F-4D97-AF65-F5344CB8AC3E}">
        <p14:creationId xmlns:p14="http://schemas.microsoft.com/office/powerpoint/2010/main" val="34479769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Suppose you are given a directed graph that has negative values on some of the edges. The Bellman Ford algorithm will give the correct solution for shortest paths from some starting vertex s, if there are no negative cycles. But suppose you don’t know if the given graph has negative cycles. One way to check for negative cycles is to run Bellman Ford for n iterations, instead of n-1. Explain.</a:t>
            </a:r>
          </a:p>
        </p:txBody>
      </p:sp>
    </p:spTree>
    <p:extLst>
      <p:ext uri="{BB962C8B-B14F-4D97-AF65-F5344CB8AC3E}">
        <p14:creationId xmlns:p14="http://schemas.microsoft.com/office/powerpoint/2010/main" val="40558750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After (n-1) iterations, where n is the number of vertices, all shortest paths from the starting vertex s to all other vertices should have been found (as the longest acyclic path can have at most (n-1) edges)</a:t>
            </a:r>
          </a:p>
          <a:p>
            <a:r>
              <a:rPr lang="en-US" i="1" dirty="0"/>
              <a:t>By running the Bellman-Ford algorithm for n iterations, one extra iteration compared to the usual (n-1), we can check for negative cycles</a:t>
            </a:r>
            <a:r>
              <a:rPr lang="en-US" dirty="0"/>
              <a:t>. If after the nth iteration, any of the shortest path estimates still improve (i.e., the distance to any vertex is updated), this implies that a negative cycle is reachable from the starting vertex s. </a:t>
            </a:r>
          </a:p>
          <a:p>
            <a:r>
              <a:rPr lang="en-US" dirty="0"/>
              <a:t>This is because the extra iteration should not be able to further improve any path estimates unless a cycle with a negative total weight is traversed.</a:t>
            </a:r>
          </a:p>
          <a:p>
            <a:pPr marL="0" indent="0">
              <a:buNone/>
            </a:pPr>
            <a:endParaRPr lang="en-US" dirty="0"/>
          </a:p>
        </p:txBody>
      </p:sp>
    </p:spTree>
    <p:extLst>
      <p:ext uri="{BB962C8B-B14F-4D97-AF65-F5344CB8AC3E}">
        <p14:creationId xmlns:p14="http://schemas.microsoft.com/office/powerpoint/2010/main" val="30802668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7</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For the directed graph below, give a topological ordering of the vertices.</a:t>
            </a:r>
          </a:p>
          <a:p>
            <a:endParaRPr lang="en-US" dirty="0"/>
          </a:p>
          <a:p>
            <a:endParaRPr lang="en-US" dirty="0"/>
          </a:p>
          <a:p>
            <a:endParaRPr lang="en-US" dirty="0"/>
          </a:p>
          <a:p>
            <a:endParaRPr lang="en-US" dirty="0"/>
          </a:p>
          <a:p>
            <a:r>
              <a:rPr lang="en-US" dirty="0"/>
              <a:t>State a concise sufficient and necessary condition for when two vertices in a DAG can be in either order in a topological sort. (In other words, either one of them can be first in a valid topological sort of that DAG).</a:t>
            </a:r>
          </a:p>
        </p:txBody>
      </p:sp>
      <p:sp>
        <p:nvSpPr>
          <p:cNvPr id="4" name="Oval 3">
            <a:extLst>
              <a:ext uri="{FF2B5EF4-FFF2-40B4-BE49-F238E27FC236}">
                <a16:creationId xmlns:a16="http://schemas.microsoft.com/office/drawing/2014/main" id="{6E9C784F-43C0-0166-D372-5EA4A0E034FC}"/>
              </a:ext>
            </a:extLst>
          </p:cNvPr>
          <p:cNvSpPr/>
          <p:nvPr/>
        </p:nvSpPr>
        <p:spPr>
          <a:xfrm>
            <a:off x="2532184" y="2514600"/>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A</a:t>
            </a:r>
          </a:p>
        </p:txBody>
      </p:sp>
      <p:sp>
        <p:nvSpPr>
          <p:cNvPr id="5" name="Oval 4">
            <a:extLst>
              <a:ext uri="{FF2B5EF4-FFF2-40B4-BE49-F238E27FC236}">
                <a16:creationId xmlns:a16="http://schemas.microsoft.com/office/drawing/2014/main" id="{5C815689-4253-0066-8079-5970112E724B}"/>
              </a:ext>
            </a:extLst>
          </p:cNvPr>
          <p:cNvSpPr/>
          <p:nvPr/>
        </p:nvSpPr>
        <p:spPr>
          <a:xfrm>
            <a:off x="4038600" y="2514600"/>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B</a:t>
            </a:r>
          </a:p>
        </p:txBody>
      </p:sp>
      <p:sp>
        <p:nvSpPr>
          <p:cNvPr id="6" name="Oval 5">
            <a:extLst>
              <a:ext uri="{FF2B5EF4-FFF2-40B4-BE49-F238E27FC236}">
                <a16:creationId xmlns:a16="http://schemas.microsoft.com/office/drawing/2014/main" id="{ED6379B3-81C6-E4AE-86B2-3B659FD4E02B}"/>
              </a:ext>
            </a:extLst>
          </p:cNvPr>
          <p:cNvSpPr/>
          <p:nvPr/>
        </p:nvSpPr>
        <p:spPr>
          <a:xfrm>
            <a:off x="2532184" y="3578470"/>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D</a:t>
            </a:r>
          </a:p>
        </p:txBody>
      </p:sp>
      <p:sp>
        <p:nvSpPr>
          <p:cNvPr id="7" name="Oval 6">
            <a:extLst>
              <a:ext uri="{FF2B5EF4-FFF2-40B4-BE49-F238E27FC236}">
                <a16:creationId xmlns:a16="http://schemas.microsoft.com/office/drawing/2014/main" id="{8F217C77-28AA-8587-0829-0F54489D1CFD}"/>
              </a:ext>
            </a:extLst>
          </p:cNvPr>
          <p:cNvSpPr/>
          <p:nvPr/>
        </p:nvSpPr>
        <p:spPr>
          <a:xfrm>
            <a:off x="4038600" y="3578470"/>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E</a:t>
            </a:r>
          </a:p>
        </p:txBody>
      </p:sp>
      <p:sp>
        <p:nvSpPr>
          <p:cNvPr id="9" name="Oval 8">
            <a:extLst>
              <a:ext uri="{FF2B5EF4-FFF2-40B4-BE49-F238E27FC236}">
                <a16:creationId xmlns:a16="http://schemas.microsoft.com/office/drawing/2014/main" id="{FBFF7298-2F98-2F0F-8FC9-309E02B32939}"/>
              </a:ext>
            </a:extLst>
          </p:cNvPr>
          <p:cNvSpPr/>
          <p:nvPr/>
        </p:nvSpPr>
        <p:spPr>
          <a:xfrm>
            <a:off x="5545015" y="2514600"/>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C</a:t>
            </a:r>
          </a:p>
        </p:txBody>
      </p:sp>
      <p:sp>
        <p:nvSpPr>
          <p:cNvPr id="10" name="Oval 9">
            <a:extLst>
              <a:ext uri="{FF2B5EF4-FFF2-40B4-BE49-F238E27FC236}">
                <a16:creationId xmlns:a16="http://schemas.microsoft.com/office/drawing/2014/main" id="{2B3D8D49-1C91-33BB-4958-0E0011585AEE}"/>
              </a:ext>
            </a:extLst>
          </p:cNvPr>
          <p:cNvSpPr/>
          <p:nvPr/>
        </p:nvSpPr>
        <p:spPr>
          <a:xfrm>
            <a:off x="5545015" y="3578470"/>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F</a:t>
            </a:r>
          </a:p>
        </p:txBody>
      </p:sp>
      <p:sp>
        <p:nvSpPr>
          <p:cNvPr id="11" name="Oval 10">
            <a:extLst>
              <a:ext uri="{FF2B5EF4-FFF2-40B4-BE49-F238E27FC236}">
                <a16:creationId xmlns:a16="http://schemas.microsoft.com/office/drawing/2014/main" id="{5EE35C00-0724-14EB-0074-FBFC72F6E08E}"/>
              </a:ext>
            </a:extLst>
          </p:cNvPr>
          <p:cNvSpPr/>
          <p:nvPr/>
        </p:nvSpPr>
        <p:spPr>
          <a:xfrm>
            <a:off x="7051430" y="3570104"/>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G</a:t>
            </a:r>
          </a:p>
        </p:txBody>
      </p:sp>
      <p:cxnSp>
        <p:nvCxnSpPr>
          <p:cNvPr id="13" name="Straight Arrow Connector 12">
            <a:extLst>
              <a:ext uri="{FF2B5EF4-FFF2-40B4-BE49-F238E27FC236}">
                <a16:creationId xmlns:a16="http://schemas.microsoft.com/office/drawing/2014/main" id="{092B8F3C-35C5-6323-3C52-D729E5E2280A}"/>
              </a:ext>
            </a:extLst>
          </p:cNvPr>
          <p:cNvCxnSpPr>
            <a:cxnSpLocks/>
            <a:stCxn id="4" idx="6"/>
            <a:endCxn id="5" idx="2"/>
          </p:cNvCxnSpPr>
          <p:nvPr/>
        </p:nvCxnSpPr>
        <p:spPr>
          <a:xfrm>
            <a:off x="3042138" y="2769577"/>
            <a:ext cx="99646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FB9F00D-1524-9E5A-39CC-E6F798DD36D0}"/>
              </a:ext>
            </a:extLst>
          </p:cNvPr>
          <p:cNvCxnSpPr>
            <a:cxnSpLocks/>
            <a:stCxn id="4" idx="4"/>
            <a:endCxn id="6" idx="0"/>
          </p:cNvCxnSpPr>
          <p:nvPr/>
        </p:nvCxnSpPr>
        <p:spPr>
          <a:xfrm>
            <a:off x="2787161" y="3024554"/>
            <a:ext cx="0" cy="55391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906AD31-CC6D-B973-B0E2-789E2EF6DD22}"/>
              </a:ext>
            </a:extLst>
          </p:cNvPr>
          <p:cNvCxnSpPr>
            <a:cxnSpLocks/>
            <a:endCxn id="6" idx="6"/>
          </p:cNvCxnSpPr>
          <p:nvPr/>
        </p:nvCxnSpPr>
        <p:spPr>
          <a:xfrm flipH="1">
            <a:off x="3042138" y="3833447"/>
            <a:ext cx="99646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CA7A38D-95A0-9227-8FC9-0CDBA70391A7}"/>
              </a:ext>
            </a:extLst>
          </p:cNvPr>
          <p:cNvCxnSpPr>
            <a:cxnSpLocks/>
            <a:stCxn id="7" idx="0"/>
            <a:endCxn id="5" idx="4"/>
          </p:cNvCxnSpPr>
          <p:nvPr/>
        </p:nvCxnSpPr>
        <p:spPr>
          <a:xfrm flipV="1">
            <a:off x="4293577" y="3024554"/>
            <a:ext cx="0" cy="55391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E36F625-EA6C-78CC-DC9C-88DA80FAC1B1}"/>
              </a:ext>
            </a:extLst>
          </p:cNvPr>
          <p:cNvCxnSpPr>
            <a:cxnSpLocks/>
            <a:stCxn id="7" idx="6"/>
            <a:endCxn id="10" idx="2"/>
          </p:cNvCxnSpPr>
          <p:nvPr/>
        </p:nvCxnSpPr>
        <p:spPr>
          <a:xfrm>
            <a:off x="4548554" y="3833447"/>
            <a:ext cx="99646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1C3016F-653C-06E9-8800-FB9626EA6723}"/>
              </a:ext>
            </a:extLst>
          </p:cNvPr>
          <p:cNvCxnSpPr>
            <a:cxnSpLocks/>
            <a:stCxn id="10" idx="0"/>
            <a:endCxn id="9" idx="4"/>
          </p:cNvCxnSpPr>
          <p:nvPr/>
        </p:nvCxnSpPr>
        <p:spPr>
          <a:xfrm flipV="1">
            <a:off x="5799992" y="3024554"/>
            <a:ext cx="0" cy="55391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E5CE69E-40EC-A8D9-200C-9999FB6C0C30}"/>
              </a:ext>
            </a:extLst>
          </p:cNvPr>
          <p:cNvCxnSpPr>
            <a:cxnSpLocks/>
            <a:stCxn id="10" idx="6"/>
            <a:endCxn id="11" idx="2"/>
          </p:cNvCxnSpPr>
          <p:nvPr/>
        </p:nvCxnSpPr>
        <p:spPr>
          <a:xfrm flipV="1">
            <a:off x="6054969" y="3825081"/>
            <a:ext cx="996461" cy="836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951AD6B-132A-6835-452D-02E97ED5FCE6}"/>
              </a:ext>
            </a:extLst>
          </p:cNvPr>
          <p:cNvCxnSpPr>
            <a:cxnSpLocks/>
            <a:stCxn id="9" idx="5"/>
            <a:endCxn id="11" idx="1"/>
          </p:cNvCxnSpPr>
          <p:nvPr/>
        </p:nvCxnSpPr>
        <p:spPr>
          <a:xfrm>
            <a:off x="5980288" y="2949873"/>
            <a:ext cx="1145823" cy="69491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0" name="Curved Connector 39">
            <a:extLst>
              <a:ext uri="{FF2B5EF4-FFF2-40B4-BE49-F238E27FC236}">
                <a16:creationId xmlns:a16="http://schemas.microsoft.com/office/drawing/2014/main" id="{A05DB442-E321-382D-C0B8-DCA888102F9E}"/>
              </a:ext>
            </a:extLst>
          </p:cNvPr>
          <p:cNvCxnSpPr>
            <a:stCxn id="4" idx="0"/>
            <a:endCxn id="9" idx="0"/>
          </p:cNvCxnSpPr>
          <p:nvPr/>
        </p:nvCxnSpPr>
        <p:spPr>
          <a:xfrm rot="5400000" flipH="1" flipV="1">
            <a:off x="4293576" y="1008185"/>
            <a:ext cx="12700" cy="3012831"/>
          </a:xfrm>
          <a:prstGeom prst="curvedConnector3">
            <a:avLst>
              <a:gd name="adj1" fmla="val 3184614"/>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91316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7</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For the directed graph below, give a topological ordering of the vertices. </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r>
              <a:rPr lang="en-US" dirty="0"/>
              <a:t>To find a topological ordering of the vertices, you can use a modified depth-first search (DFS) called Topological Sort</a:t>
            </a:r>
          </a:p>
        </p:txBody>
      </p:sp>
      <p:sp>
        <p:nvSpPr>
          <p:cNvPr id="4" name="Oval 3">
            <a:extLst>
              <a:ext uri="{FF2B5EF4-FFF2-40B4-BE49-F238E27FC236}">
                <a16:creationId xmlns:a16="http://schemas.microsoft.com/office/drawing/2014/main" id="{6E9C784F-43C0-0166-D372-5EA4A0E034FC}"/>
              </a:ext>
            </a:extLst>
          </p:cNvPr>
          <p:cNvSpPr/>
          <p:nvPr/>
        </p:nvSpPr>
        <p:spPr>
          <a:xfrm>
            <a:off x="2532184" y="2514600"/>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A</a:t>
            </a:r>
          </a:p>
        </p:txBody>
      </p:sp>
      <p:sp>
        <p:nvSpPr>
          <p:cNvPr id="5" name="Oval 4">
            <a:extLst>
              <a:ext uri="{FF2B5EF4-FFF2-40B4-BE49-F238E27FC236}">
                <a16:creationId xmlns:a16="http://schemas.microsoft.com/office/drawing/2014/main" id="{5C815689-4253-0066-8079-5970112E724B}"/>
              </a:ext>
            </a:extLst>
          </p:cNvPr>
          <p:cNvSpPr/>
          <p:nvPr/>
        </p:nvSpPr>
        <p:spPr>
          <a:xfrm>
            <a:off x="4038600" y="2514600"/>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B</a:t>
            </a:r>
          </a:p>
        </p:txBody>
      </p:sp>
      <p:sp>
        <p:nvSpPr>
          <p:cNvPr id="6" name="Oval 5">
            <a:extLst>
              <a:ext uri="{FF2B5EF4-FFF2-40B4-BE49-F238E27FC236}">
                <a16:creationId xmlns:a16="http://schemas.microsoft.com/office/drawing/2014/main" id="{ED6379B3-81C6-E4AE-86B2-3B659FD4E02B}"/>
              </a:ext>
            </a:extLst>
          </p:cNvPr>
          <p:cNvSpPr/>
          <p:nvPr/>
        </p:nvSpPr>
        <p:spPr>
          <a:xfrm>
            <a:off x="2532184" y="3578470"/>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D</a:t>
            </a:r>
          </a:p>
        </p:txBody>
      </p:sp>
      <p:sp>
        <p:nvSpPr>
          <p:cNvPr id="7" name="Oval 6">
            <a:extLst>
              <a:ext uri="{FF2B5EF4-FFF2-40B4-BE49-F238E27FC236}">
                <a16:creationId xmlns:a16="http://schemas.microsoft.com/office/drawing/2014/main" id="{8F217C77-28AA-8587-0829-0F54489D1CFD}"/>
              </a:ext>
            </a:extLst>
          </p:cNvPr>
          <p:cNvSpPr/>
          <p:nvPr/>
        </p:nvSpPr>
        <p:spPr>
          <a:xfrm>
            <a:off x="4038600" y="3578470"/>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E</a:t>
            </a:r>
          </a:p>
        </p:txBody>
      </p:sp>
      <p:sp>
        <p:nvSpPr>
          <p:cNvPr id="9" name="Oval 8">
            <a:extLst>
              <a:ext uri="{FF2B5EF4-FFF2-40B4-BE49-F238E27FC236}">
                <a16:creationId xmlns:a16="http://schemas.microsoft.com/office/drawing/2014/main" id="{FBFF7298-2F98-2F0F-8FC9-309E02B32939}"/>
              </a:ext>
            </a:extLst>
          </p:cNvPr>
          <p:cNvSpPr/>
          <p:nvPr/>
        </p:nvSpPr>
        <p:spPr>
          <a:xfrm>
            <a:off x="5545015" y="2514600"/>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C</a:t>
            </a:r>
          </a:p>
        </p:txBody>
      </p:sp>
      <p:sp>
        <p:nvSpPr>
          <p:cNvPr id="10" name="Oval 9">
            <a:extLst>
              <a:ext uri="{FF2B5EF4-FFF2-40B4-BE49-F238E27FC236}">
                <a16:creationId xmlns:a16="http://schemas.microsoft.com/office/drawing/2014/main" id="{2B3D8D49-1C91-33BB-4958-0E0011585AEE}"/>
              </a:ext>
            </a:extLst>
          </p:cNvPr>
          <p:cNvSpPr/>
          <p:nvPr/>
        </p:nvSpPr>
        <p:spPr>
          <a:xfrm>
            <a:off x="5545015" y="3578470"/>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F</a:t>
            </a:r>
          </a:p>
        </p:txBody>
      </p:sp>
      <p:sp>
        <p:nvSpPr>
          <p:cNvPr id="11" name="Oval 10">
            <a:extLst>
              <a:ext uri="{FF2B5EF4-FFF2-40B4-BE49-F238E27FC236}">
                <a16:creationId xmlns:a16="http://schemas.microsoft.com/office/drawing/2014/main" id="{5EE35C00-0724-14EB-0074-FBFC72F6E08E}"/>
              </a:ext>
            </a:extLst>
          </p:cNvPr>
          <p:cNvSpPr/>
          <p:nvPr/>
        </p:nvSpPr>
        <p:spPr>
          <a:xfrm>
            <a:off x="7051430" y="3570104"/>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G</a:t>
            </a:r>
          </a:p>
        </p:txBody>
      </p:sp>
      <p:cxnSp>
        <p:nvCxnSpPr>
          <p:cNvPr id="13" name="Straight Arrow Connector 12">
            <a:extLst>
              <a:ext uri="{FF2B5EF4-FFF2-40B4-BE49-F238E27FC236}">
                <a16:creationId xmlns:a16="http://schemas.microsoft.com/office/drawing/2014/main" id="{092B8F3C-35C5-6323-3C52-D729E5E2280A}"/>
              </a:ext>
            </a:extLst>
          </p:cNvPr>
          <p:cNvCxnSpPr>
            <a:cxnSpLocks/>
            <a:stCxn id="4" idx="6"/>
            <a:endCxn id="5" idx="2"/>
          </p:cNvCxnSpPr>
          <p:nvPr/>
        </p:nvCxnSpPr>
        <p:spPr>
          <a:xfrm>
            <a:off x="3042138" y="2769577"/>
            <a:ext cx="99646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FB9F00D-1524-9E5A-39CC-E6F798DD36D0}"/>
              </a:ext>
            </a:extLst>
          </p:cNvPr>
          <p:cNvCxnSpPr>
            <a:cxnSpLocks/>
            <a:stCxn id="4" idx="4"/>
            <a:endCxn id="6" idx="0"/>
          </p:cNvCxnSpPr>
          <p:nvPr/>
        </p:nvCxnSpPr>
        <p:spPr>
          <a:xfrm>
            <a:off x="2787161" y="3024554"/>
            <a:ext cx="0" cy="55391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906AD31-CC6D-B973-B0E2-789E2EF6DD22}"/>
              </a:ext>
            </a:extLst>
          </p:cNvPr>
          <p:cNvCxnSpPr>
            <a:cxnSpLocks/>
            <a:endCxn id="6" idx="6"/>
          </p:cNvCxnSpPr>
          <p:nvPr/>
        </p:nvCxnSpPr>
        <p:spPr>
          <a:xfrm flipH="1">
            <a:off x="3042138" y="3833447"/>
            <a:ext cx="99646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CA7A38D-95A0-9227-8FC9-0CDBA70391A7}"/>
              </a:ext>
            </a:extLst>
          </p:cNvPr>
          <p:cNvCxnSpPr>
            <a:cxnSpLocks/>
            <a:stCxn id="7" idx="0"/>
            <a:endCxn id="5" idx="4"/>
          </p:cNvCxnSpPr>
          <p:nvPr/>
        </p:nvCxnSpPr>
        <p:spPr>
          <a:xfrm flipV="1">
            <a:off x="4293577" y="3024554"/>
            <a:ext cx="0" cy="55391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E36F625-EA6C-78CC-DC9C-88DA80FAC1B1}"/>
              </a:ext>
            </a:extLst>
          </p:cNvPr>
          <p:cNvCxnSpPr>
            <a:cxnSpLocks/>
            <a:stCxn id="7" idx="6"/>
            <a:endCxn id="10" idx="2"/>
          </p:cNvCxnSpPr>
          <p:nvPr/>
        </p:nvCxnSpPr>
        <p:spPr>
          <a:xfrm>
            <a:off x="4548554" y="3833447"/>
            <a:ext cx="99646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1C3016F-653C-06E9-8800-FB9626EA6723}"/>
              </a:ext>
            </a:extLst>
          </p:cNvPr>
          <p:cNvCxnSpPr>
            <a:cxnSpLocks/>
            <a:stCxn id="10" idx="0"/>
            <a:endCxn id="9" idx="4"/>
          </p:cNvCxnSpPr>
          <p:nvPr/>
        </p:nvCxnSpPr>
        <p:spPr>
          <a:xfrm flipV="1">
            <a:off x="5799992" y="3024554"/>
            <a:ext cx="0" cy="55391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E5CE69E-40EC-A8D9-200C-9999FB6C0C30}"/>
              </a:ext>
            </a:extLst>
          </p:cNvPr>
          <p:cNvCxnSpPr>
            <a:cxnSpLocks/>
            <a:stCxn id="10" idx="6"/>
            <a:endCxn id="11" idx="2"/>
          </p:cNvCxnSpPr>
          <p:nvPr/>
        </p:nvCxnSpPr>
        <p:spPr>
          <a:xfrm flipV="1">
            <a:off x="6054969" y="3825081"/>
            <a:ext cx="996461" cy="836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951AD6B-132A-6835-452D-02E97ED5FCE6}"/>
              </a:ext>
            </a:extLst>
          </p:cNvPr>
          <p:cNvCxnSpPr>
            <a:cxnSpLocks/>
            <a:stCxn id="9" idx="5"/>
            <a:endCxn id="11" idx="1"/>
          </p:cNvCxnSpPr>
          <p:nvPr/>
        </p:nvCxnSpPr>
        <p:spPr>
          <a:xfrm>
            <a:off x="5980288" y="2949873"/>
            <a:ext cx="1145823" cy="69491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0" name="Curved Connector 39">
            <a:extLst>
              <a:ext uri="{FF2B5EF4-FFF2-40B4-BE49-F238E27FC236}">
                <a16:creationId xmlns:a16="http://schemas.microsoft.com/office/drawing/2014/main" id="{A05DB442-E321-382D-C0B8-DCA888102F9E}"/>
              </a:ext>
            </a:extLst>
          </p:cNvPr>
          <p:cNvCxnSpPr>
            <a:stCxn id="4" idx="0"/>
            <a:endCxn id="9" idx="0"/>
          </p:cNvCxnSpPr>
          <p:nvPr/>
        </p:nvCxnSpPr>
        <p:spPr>
          <a:xfrm rot="5400000" flipH="1" flipV="1">
            <a:off x="4293576" y="1008185"/>
            <a:ext cx="12700" cy="3012831"/>
          </a:xfrm>
          <a:prstGeom prst="curvedConnector3">
            <a:avLst>
              <a:gd name="adj1" fmla="val 3184614"/>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98535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7</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200" y="1552216"/>
            <a:ext cx="5816058" cy="2813538"/>
          </a:xfrm>
        </p:spPr>
        <p:txBody>
          <a:bodyPr>
            <a:normAutofit/>
          </a:bodyPr>
          <a:lstStyle/>
          <a:p>
            <a:pPr marL="0" indent="0" algn="l">
              <a:buNone/>
            </a:pPr>
            <a:r>
              <a:rPr lang="en-AU" sz="2400" dirty="0"/>
              <a:t>1. </a:t>
            </a:r>
            <a:r>
              <a:rPr lang="en-AU" sz="2400" b="0" i="0" u="none" strike="noStrike" dirty="0">
                <a:effectLst/>
              </a:rPr>
              <a:t>Perform a DFS from vertex A, and mark A as visited.</a:t>
            </a:r>
          </a:p>
          <a:p>
            <a:pPr marL="0" indent="0" algn="l">
              <a:buNone/>
            </a:pPr>
            <a:r>
              <a:rPr lang="en-AU" sz="2400" b="0" i="0" u="none" strike="noStrike" dirty="0">
                <a:effectLst/>
              </a:rPr>
              <a:t>2. Visit B, C, and D in alphabetical order, marking them as visited.</a:t>
            </a:r>
          </a:p>
          <a:p>
            <a:pPr marL="0" indent="0" algn="l">
              <a:buNone/>
            </a:pPr>
            <a:r>
              <a:rPr lang="en-AU" sz="2400" dirty="0"/>
              <a:t>3. </a:t>
            </a:r>
            <a:r>
              <a:rPr lang="en-AU" sz="2400" b="0" i="0" u="none" strike="noStrike" dirty="0">
                <a:effectLst/>
              </a:rPr>
              <a:t>Visit G from C, marking it as visited.</a:t>
            </a:r>
          </a:p>
          <a:p>
            <a:pPr marL="0" indent="0" algn="l">
              <a:buNone/>
            </a:pPr>
            <a:r>
              <a:rPr lang="en-AU" sz="2400" dirty="0"/>
              <a:t>4. </a:t>
            </a:r>
            <a:r>
              <a:rPr lang="en-AU" sz="2400" b="0" i="0" u="none" strike="noStrike" dirty="0">
                <a:effectLst/>
              </a:rPr>
              <a:t>Backtrack to A, as all vertices reachable from A have been visited.</a:t>
            </a:r>
          </a:p>
        </p:txBody>
      </p:sp>
      <p:sp>
        <p:nvSpPr>
          <p:cNvPr id="4" name="Oval 3">
            <a:extLst>
              <a:ext uri="{FF2B5EF4-FFF2-40B4-BE49-F238E27FC236}">
                <a16:creationId xmlns:a16="http://schemas.microsoft.com/office/drawing/2014/main" id="{6E9C784F-43C0-0166-D372-5EA4A0E034FC}"/>
              </a:ext>
            </a:extLst>
          </p:cNvPr>
          <p:cNvSpPr/>
          <p:nvPr/>
        </p:nvSpPr>
        <p:spPr>
          <a:xfrm>
            <a:off x="6834554" y="3235569"/>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A</a:t>
            </a:r>
          </a:p>
        </p:txBody>
      </p:sp>
      <p:sp>
        <p:nvSpPr>
          <p:cNvPr id="5" name="Oval 4">
            <a:extLst>
              <a:ext uri="{FF2B5EF4-FFF2-40B4-BE49-F238E27FC236}">
                <a16:creationId xmlns:a16="http://schemas.microsoft.com/office/drawing/2014/main" id="{5C815689-4253-0066-8079-5970112E724B}"/>
              </a:ext>
            </a:extLst>
          </p:cNvPr>
          <p:cNvSpPr/>
          <p:nvPr/>
        </p:nvSpPr>
        <p:spPr>
          <a:xfrm>
            <a:off x="8340970" y="3235569"/>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B</a:t>
            </a:r>
          </a:p>
        </p:txBody>
      </p:sp>
      <p:sp>
        <p:nvSpPr>
          <p:cNvPr id="6" name="Oval 5">
            <a:extLst>
              <a:ext uri="{FF2B5EF4-FFF2-40B4-BE49-F238E27FC236}">
                <a16:creationId xmlns:a16="http://schemas.microsoft.com/office/drawing/2014/main" id="{ED6379B3-81C6-E4AE-86B2-3B659FD4E02B}"/>
              </a:ext>
            </a:extLst>
          </p:cNvPr>
          <p:cNvSpPr/>
          <p:nvPr/>
        </p:nvSpPr>
        <p:spPr>
          <a:xfrm>
            <a:off x="6834554" y="4299439"/>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D</a:t>
            </a:r>
          </a:p>
        </p:txBody>
      </p:sp>
      <p:sp>
        <p:nvSpPr>
          <p:cNvPr id="7" name="Oval 6">
            <a:extLst>
              <a:ext uri="{FF2B5EF4-FFF2-40B4-BE49-F238E27FC236}">
                <a16:creationId xmlns:a16="http://schemas.microsoft.com/office/drawing/2014/main" id="{8F217C77-28AA-8587-0829-0F54489D1CFD}"/>
              </a:ext>
            </a:extLst>
          </p:cNvPr>
          <p:cNvSpPr/>
          <p:nvPr/>
        </p:nvSpPr>
        <p:spPr>
          <a:xfrm>
            <a:off x="8340970" y="4299439"/>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E</a:t>
            </a:r>
          </a:p>
        </p:txBody>
      </p:sp>
      <p:sp>
        <p:nvSpPr>
          <p:cNvPr id="9" name="Oval 8">
            <a:extLst>
              <a:ext uri="{FF2B5EF4-FFF2-40B4-BE49-F238E27FC236}">
                <a16:creationId xmlns:a16="http://schemas.microsoft.com/office/drawing/2014/main" id="{FBFF7298-2F98-2F0F-8FC9-309E02B32939}"/>
              </a:ext>
            </a:extLst>
          </p:cNvPr>
          <p:cNvSpPr/>
          <p:nvPr/>
        </p:nvSpPr>
        <p:spPr>
          <a:xfrm>
            <a:off x="9847385" y="3235569"/>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C</a:t>
            </a:r>
          </a:p>
        </p:txBody>
      </p:sp>
      <p:sp>
        <p:nvSpPr>
          <p:cNvPr id="10" name="Oval 9">
            <a:extLst>
              <a:ext uri="{FF2B5EF4-FFF2-40B4-BE49-F238E27FC236}">
                <a16:creationId xmlns:a16="http://schemas.microsoft.com/office/drawing/2014/main" id="{2B3D8D49-1C91-33BB-4958-0E0011585AEE}"/>
              </a:ext>
            </a:extLst>
          </p:cNvPr>
          <p:cNvSpPr/>
          <p:nvPr/>
        </p:nvSpPr>
        <p:spPr>
          <a:xfrm>
            <a:off x="9847385" y="4299439"/>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F</a:t>
            </a:r>
          </a:p>
        </p:txBody>
      </p:sp>
      <p:sp>
        <p:nvSpPr>
          <p:cNvPr id="11" name="Oval 10">
            <a:extLst>
              <a:ext uri="{FF2B5EF4-FFF2-40B4-BE49-F238E27FC236}">
                <a16:creationId xmlns:a16="http://schemas.microsoft.com/office/drawing/2014/main" id="{5EE35C00-0724-14EB-0074-FBFC72F6E08E}"/>
              </a:ext>
            </a:extLst>
          </p:cNvPr>
          <p:cNvSpPr/>
          <p:nvPr/>
        </p:nvSpPr>
        <p:spPr>
          <a:xfrm>
            <a:off x="11353800" y="4291073"/>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G</a:t>
            </a:r>
          </a:p>
        </p:txBody>
      </p:sp>
      <p:cxnSp>
        <p:nvCxnSpPr>
          <p:cNvPr id="13" name="Straight Arrow Connector 12">
            <a:extLst>
              <a:ext uri="{FF2B5EF4-FFF2-40B4-BE49-F238E27FC236}">
                <a16:creationId xmlns:a16="http://schemas.microsoft.com/office/drawing/2014/main" id="{092B8F3C-35C5-6323-3C52-D729E5E2280A}"/>
              </a:ext>
            </a:extLst>
          </p:cNvPr>
          <p:cNvCxnSpPr>
            <a:cxnSpLocks/>
            <a:stCxn id="4" idx="6"/>
            <a:endCxn id="5" idx="2"/>
          </p:cNvCxnSpPr>
          <p:nvPr/>
        </p:nvCxnSpPr>
        <p:spPr>
          <a:xfrm>
            <a:off x="7344508" y="3490546"/>
            <a:ext cx="99646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FB9F00D-1524-9E5A-39CC-E6F798DD36D0}"/>
              </a:ext>
            </a:extLst>
          </p:cNvPr>
          <p:cNvCxnSpPr>
            <a:cxnSpLocks/>
            <a:stCxn id="4" idx="4"/>
            <a:endCxn id="6" idx="0"/>
          </p:cNvCxnSpPr>
          <p:nvPr/>
        </p:nvCxnSpPr>
        <p:spPr>
          <a:xfrm>
            <a:off x="7089531" y="3745523"/>
            <a:ext cx="0" cy="55391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906AD31-CC6D-B973-B0E2-789E2EF6DD22}"/>
              </a:ext>
            </a:extLst>
          </p:cNvPr>
          <p:cNvCxnSpPr>
            <a:cxnSpLocks/>
            <a:endCxn id="6" idx="6"/>
          </p:cNvCxnSpPr>
          <p:nvPr/>
        </p:nvCxnSpPr>
        <p:spPr>
          <a:xfrm flipH="1">
            <a:off x="7344508" y="4554416"/>
            <a:ext cx="99646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CA7A38D-95A0-9227-8FC9-0CDBA70391A7}"/>
              </a:ext>
            </a:extLst>
          </p:cNvPr>
          <p:cNvCxnSpPr>
            <a:cxnSpLocks/>
            <a:stCxn id="7" idx="0"/>
            <a:endCxn id="5" idx="4"/>
          </p:cNvCxnSpPr>
          <p:nvPr/>
        </p:nvCxnSpPr>
        <p:spPr>
          <a:xfrm flipV="1">
            <a:off x="8595947" y="3745523"/>
            <a:ext cx="0" cy="55391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E36F625-EA6C-78CC-DC9C-88DA80FAC1B1}"/>
              </a:ext>
            </a:extLst>
          </p:cNvPr>
          <p:cNvCxnSpPr>
            <a:cxnSpLocks/>
            <a:stCxn id="7" idx="6"/>
            <a:endCxn id="10" idx="2"/>
          </p:cNvCxnSpPr>
          <p:nvPr/>
        </p:nvCxnSpPr>
        <p:spPr>
          <a:xfrm>
            <a:off x="8850924" y="4554416"/>
            <a:ext cx="99646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1C3016F-653C-06E9-8800-FB9626EA6723}"/>
              </a:ext>
            </a:extLst>
          </p:cNvPr>
          <p:cNvCxnSpPr>
            <a:cxnSpLocks/>
            <a:stCxn id="10" idx="0"/>
            <a:endCxn id="9" idx="4"/>
          </p:cNvCxnSpPr>
          <p:nvPr/>
        </p:nvCxnSpPr>
        <p:spPr>
          <a:xfrm flipV="1">
            <a:off x="10102362" y="3745523"/>
            <a:ext cx="0" cy="55391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E5CE69E-40EC-A8D9-200C-9999FB6C0C30}"/>
              </a:ext>
            </a:extLst>
          </p:cNvPr>
          <p:cNvCxnSpPr>
            <a:cxnSpLocks/>
            <a:stCxn id="10" idx="6"/>
            <a:endCxn id="11" idx="2"/>
          </p:cNvCxnSpPr>
          <p:nvPr/>
        </p:nvCxnSpPr>
        <p:spPr>
          <a:xfrm flipV="1">
            <a:off x="10357339" y="4546050"/>
            <a:ext cx="996461" cy="836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951AD6B-132A-6835-452D-02E97ED5FCE6}"/>
              </a:ext>
            </a:extLst>
          </p:cNvPr>
          <p:cNvCxnSpPr>
            <a:cxnSpLocks/>
            <a:stCxn id="9" idx="5"/>
            <a:endCxn id="11" idx="1"/>
          </p:cNvCxnSpPr>
          <p:nvPr/>
        </p:nvCxnSpPr>
        <p:spPr>
          <a:xfrm>
            <a:off x="10282658" y="3670842"/>
            <a:ext cx="1145823" cy="69491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0" name="Curved Connector 39">
            <a:extLst>
              <a:ext uri="{FF2B5EF4-FFF2-40B4-BE49-F238E27FC236}">
                <a16:creationId xmlns:a16="http://schemas.microsoft.com/office/drawing/2014/main" id="{A05DB442-E321-382D-C0B8-DCA888102F9E}"/>
              </a:ext>
            </a:extLst>
          </p:cNvPr>
          <p:cNvCxnSpPr>
            <a:stCxn id="4" idx="0"/>
            <a:endCxn id="9" idx="0"/>
          </p:cNvCxnSpPr>
          <p:nvPr/>
        </p:nvCxnSpPr>
        <p:spPr>
          <a:xfrm rot="5400000" flipH="1" flipV="1">
            <a:off x="8595946" y="1729154"/>
            <a:ext cx="12700" cy="3012831"/>
          </a:xfrm>
          <a:prstGeom prst="curvedConnector3">
            <a:avLst>
              <a:gd name="adj1" fmla="val 3184614"/>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3735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10000"/>
          </a:bodyPr>
          <a:lstStyle/>
          <a:p>
            <a:pPr marL="0" indent="0">
              <a:buNone/>
            </a:pPr>
            <a:r>
              <a:rPr lang="en-US" b="1" dirty="0"/>
              <a:t>The notion of a minimum spanning tree is applicable to a connected weighted graph. Do we have to check a graph’s connectivity before applying Prim’s algorithm, or can the algorithm do it by itself?</a:t>
            </a:r>
          </a:p>
          <a:p>
            <a:r>
              <a:rPr lang="en-US" dirty="0"/>
              <a:t>The algorithm does not explicitly check for connectivity</a:t>
            </a:r>
            <a:br>
              <a:rPr lang="en-US" dirty="0"/>
            </a:br>
            <a:r>
              <a:rPr lang="en-US" dirty="0"/>
              <a:t>But we can infer the connectivity status from the result:</a:t>
            </a:r>
          </a:p>
          <a:p>
            <a:pPr lvl="1"/>
            <a:r>
              <a:rPr lang="en-US" dirty="0"/>
              <a:t>If the number of vertices in the resulting MST = total number of vertices in the original graph =&gt; connected. </a:t>
            </a:r>
          </a:p>
          <a:p>
            <a:pPr lvl="1"/>
            <a:r>
              <a:rPr lang="en-US" dirty="0"/>
              <a:t>If the number is smaller, the graph has multiple connected components.</a:t>
            </a:r>
          </a:p>
          <a:p>
            <a:r>
              <a:rPr lang="en-US" dirty="0"/>
              <a:t>To ensure the connectivity of the graph before applying Prim's algorithm</a:t>
            </a:r>
          </a:p>
          <a:p>
            <a:pPr lvl="1"/>
            <a:r>
              <a:rPr lang="en-US" dirty="0"/>
              <a:t>Use a graph traversal algorithm: Depth-First Search (DFS) or Breadth-First Search (BFS) to check if all vertices are reachable from a starting point. </a:t>
            </a:r>
          </a:p>
          <a:p>
            <a:pPr lvl="1"/>
            <a:r>
              <a:rPr lang="en-US" dirty="0"/>
              <a:t>If all vertices can be visited, the graph is connected. If not, the graph is not connected and applying Prim's algorithm will only generate an MST for the connected subgraph.</a:t>
            </a:r>
          </a:p>
          <a:p>
            <a:pPr marL="0" indent="0">
              <a:buNone/>
            </a:pPr>
            <a:endParaRPr lang="en-US" dirty="0"/>
          </a:p>
        </p:txBody>
      </p:sp>
    </p:spTree>
    <p:extLst>
      <p:ext uri="{BB962C8B-B14F-4D97-AF65-F5344CB8AC3E}">
        <p14:creationId xmlns:p14="http://schemas.microsoft.com/office/powerpoint/2010/main" val="42804595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7</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200" y="1552215"/>
            <a:ext cx="5816058" cy="4634636"/>
          </a:xfrm>
        </p:spPr>
        <p:txBody>
          <a:bodyPr>
            <a:normAutofit/>
          </a:bodyPr>
          <a:lstStyle/>
          <a:p>
            <a:pPr marL="0" indent="0" algn="l">
              <a:buNone/>
            </a:pPr>
            <a:r>
              <a:rPr lang="en-AU" sz="2400" b="0" i="0" u="none" strike="noStrike" dirty="0">
                <a:effectLst/>
              </a:rPr>
              <a:t>5. Perform a DFS from vertex E (which is not visited yet), and mark E as visited.</a:t>
            </a:r>
          </a:p>
          <a:p>
            <a:pPr marL="0" indent="0" algn="l">
              <a:buNone/>
            </a:pPr>
            <a:r>
              <a:rPr lang="en-AU" sz="2400" b="0" i="0" u="none" strike="noStrike" dirty="0">
                <a:effectLst/>
              </a:rPr>
              <a:t>6. Visit B, D, and F in alphabetical order, marking them as visited.</a:t>
            </a:r>
          </a:p>
          <a:p>
            <a:pPr marL="0" indent="0" algn="l">
              <a:buNone/>
            </a:pPr>
            <a:r>
              <a:rPr lang="en-AU" sz="2400" b="0" i="0" u="none" strike="noStrike" dirty="0">
                <a:effectLst/>
              </a:rPr>
              <a:t>7. Visit C and G from F, both of which have already been visited.</a:t>
            </a:r>
          </a:p>
          <a:p>
            <a:pPr marL="0" indent="0" algn="l">
              <a:buNone/>
            </a:pPr>
            <a:r>
              <a:rPr lang="en-AU" sz="2400" b="0" i="0" u="none" strike="noStrike" dirty="0">
                <a:effectLst/>
              </a:rPr>
              <a:t>8. Backtrack to E, as all vertices reachable from E have been visited.</a:t>
            </a:r>
          </a:p>
          <a:p>
            <a:pPr marL="0" indent="0" algn="l">
              <a:buNone/>
            </a:pPr>
            <a:r>
              <a:rPr lang="en-AU" sz="2400" dirty="0"/>
              <a:t>R</a:t>
            </a:r>
            <a:r>
              <a:rPr lang="en-AU" sz="2400" b="0" i="0" u="none" strike="noStrike" dirty="0">
                <a:effectLst/>
              </a:rPr>
              <a:t>everse the order in which we completed visiting all vertices, we get a valid topological ordering:  A, E, F, C, G, D, B</a:t>
            </a:r>
          </a:p>
        </p:txBody>
      </p:sp>
      <p:sp>
        <p:nvSpPr>
          <p:cNvPr id="4" name="Oval 3">
            <a:extLst>
              <a:ext uri="{FF2B5EF4-FFF2-40B4-BE49-F238E27FC236}">
                <a16:creationId xmlns:a16="http://schemas.microsoft.com/office/drawing/2014/main" id="{6E9C784F-43C0-0166-D372-5EA4A0E034FC}"/>
              </a:ext>
            </a:extLst>
          </p:cNvPr>
          <p:cNvSpPr/>
          <p:nvPr/>
        </p:nvSpPr>
        <p:spPr>
          <a:xfrm>
            <a:off x="6834554" y="3235569"/>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A</a:t>
            </a:r>
          </a:p>
        </p:txBody>
      </p:sp>
      <p:sp>
        <p:nvSpPr>
          <p:cNvPr id="5" name="Oval 4">
            <a:extLst>
              <a:ext uri="{FF2B5EF4-FFF2-40B4-BE49-F238E27FC236}">
                <a16:creationId xmlns:a16="http://schemas.microsoft.com/office/drawing/2014/main" id="{5C815689-4253-0066-8079-5970112E724B}"/>
              </a:ext>
            </a:extLst>
          </p:cNvPr>
          <p:cNvSpPr/>
          <p:nvPr/>
        </p:nvSpPr>
        <p:spPr>
          <a:xfrm>
            <a:off x="8340970" y="3235569"/>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B</a:t>
            </a:r>
          </a:p>
        </p:txBody>
      </p:sp>
      <p:sp>
        <p:nvSpPr>
          <p:cNvPr id="6" name="Oval 5">
            <a:extLst>
              <a:ext uri="{FF2B5EF4-FFF2-40B4-BE49-F238E27FC236}">
                <a16:creationId xmlns:a16="http://schemas.microsoft.com/office/drawing/2014/main" id="{ED6379B3-81C6-E4AE-86B2-3B659FD4E02B}"/>
              </a:ext>
            </a:extLst>
          </p:cNvPr>
          <p:cNvSpPr/>
          <p:nvPr/>
        </p:nvSpPr>
        <p:spPr>
          <a:xfrm>
            <a:off x="6834554" y="4299439"/>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D</a:t>
            </a:r>
          </a:p>
        </p:txBody>
      </p:sp>
      <p:sp>
        <p:nvSpPr>
          <p:cNvPr id="7" name="Oval 6">
            <a:extLst>
              <a:ext uri="{FF2B5EF4-FFF2-40B4-BE49-F238E27FC236}">
                <a16:creationId xmlns:a16="http://schemas.microsoft.com/office/drawing/2014/main" id="{8F217C77-28AA-8587-0829-0F54489D1CFD}"/>
              </a:ext>
            </a:extLst>
          </p:cNvPr>
          <p:cNvSpPr/>
          <p:nvPr/>
        </p:nvSpPr>
        <p:spPr>
          <a:xfrm>
            <a:off x="8340970" y="4299439"/>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E</a:t>
            </a:r>
          </a:p>
        </p:txBody>
      </p:sp>
      <p:sp>
        <p:nvSpPr>
          <p:cNvPr id="9" name="Oval 8">
            <a:extLst>
              <a:ext uri="{FF2B5EF4-FFF2-40B4-BE49-F238E27FC236}">
                <a16:creationId xmlns:a16="http://schemas.microsoft.com/office/drawing/2014/main" id="{FBFF7298-2F98-2F0F-8FC9-309E02B32939}"/>
              </a:ext>
            </a:extLst>
          </p:cNvPr>
          <p:cNvSpPr/>
          <p:nvPr/>
        </p:nvSpPr>
        <p:spPr>
          <a:xfrm>
            <a:off x="9847385" y="3235569"/>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C</a:t>
            </a:r>
          </a:p>
        </p:txBody>
      </p:sp>
      <p:sp>
        <p:nvSpPr>
          <p:cNvPr id="10" name="Oval 9">
            <a:extLst>
              <a:ext uri="{FF2B5EF4-FFF2-40B4-BE49-F238E27FC236}">
                <a16:creationId xmlns:a16="http://schemas.microsoft.com/office/drawing/2014/main" id="{2B3D8D49-1C91-33BB-4958-0E0011585AEE}"/>
              </a:ext>
            </a:extLst>
          </p:cNvPr>
          <p:cNvSpPr/>
          <p:nvPr/>
        </p:nvSpPr>
        <p:spPr>
          <a:xfrm>
            <a:off x="9847385" y="4299439"/>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F</a:t>
            </a:r>
          </a:p>
        </p:txBody>
      </p:sp>
      <p:sp>
        <p:nvSpPr>
          <p:cNvPr id="11" name="Oval 10">
            <a:extLst>
              <a:ext uri="{FF2B5EF4-FFF2-40B4-BE49-F238E27FC236}">
                <a16:creationId xmlns:a16="http://schemas.microsoft.com/office/drawing/2014/main" id="{5EE35C00-0724-14EB-0074-FBFC72F6E08E}"/>
              </a:ext>
            </a:extLst>
          </p:cNvPr>
          <p:cNvSpPr/>
          <p:nvPr/>
        </p:nvSpPr>
        <p:spPr>
          <a:xfrm>
            <a:off x="11353800" y="4291073"/>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G</a:t>
            </a:r>
          </a:p>
        </p:txBody>
      </p:sp>
      <p:cxnSp>
        <p:nvCxnSpPr>
          <p:cNvPr id="13" name="Straight Arrow Connector 12">
            <a:extLst>
              <a:ext uri="{FF2B5EF4-FFF2-40B4-BE49-F238E27FC236}">
                <a16:creationId xmlns:a16="http://schemas.microsoft.com/office/drawing/2014/main" id="{092B8F3C-35C5-6323-3C52-D729E5E2280A}"/>
              </a:ext>
            </a:extLst>
          </p:cNvPr>
          <p:cNvCxnSpPr>
            <a:cxnSpLocks/>
            <a:stCxn id="4" idx="6"/>
            <a:endCxn id="5" idx="2"/>
          </p:cNvCxnSpPr>
          <p:nvPr/>
        </p:nvCxnSpPr>
        <p:spPr>
          <a:xfrm>
            <a:off x="7344508" y="3490546"/>
            <a:ext cx="99646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FB9F00D-1524-9E5A-39CC-E6F798DD36D0}"/>
              </a:ext>
            </a:extLst>
          </p:cNvPr>
          <p:cNvCxnSpPr>
            <a:cxnSpLocks/>
            <a:stCxn id="4" idx="4"/>
            <a:endCxn id="6" idx="0"/>
          </p:cNvCxnSpPr>
          <p:nvPr/>
        </p:nvCxnSpPr>
        <p:spPr>
          <a:xfrm>
            <a:off x="7089531" y="3745523"/>
            <a:ext cx="0" cy="55391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906AD31-CC6D-B973-B0E2-789E2EF6DD22}"/>
              </a:ext>
            </a:extLst>
          </p:cNvPr>
          <p:cNvCxnSpPr>
            <a:cxnSpLocks/>
            <a:endCxn id="6" idx="6"/>
          </p:cNvCxnSpPr>
          <p:nvPr/>
        </p:nvCxnSpPr>
        <p:spPr>
          <a:xfrm flipH="1">
            <a:off x="7344508" y="4554416"/>
            <a:ext cx="99646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CA7A38D-95A0-9227-8FC9-0CDBA70391A7}"/>
              </a:ext>
            </a:extLst>
          </p:cNvPr>
          <p:cNvCxnSpPr>
            <a:cxnSpLocks/>
            <a:stCxn id="7" idx="0"/>
            <a:endCxn id="5" idx="4"/>
          </p:cNvCxnSpPr>
          <p:nvPr/>
        </p:nvCxnSpPr>
        <p:spPr>
          <a:xfrm flipV="1">
            <a:off x="8595947" y="3745523"/>
            <a:ext cx="0" cy="55391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E36F625-EA6C-78CC-DC9C-88DA80FAC1B1}"/>
              </a:ext>
            </a:extLst>
          </p:cNvPr>
          <p:cNvCxnSpPr>
            <a:cxnSpLocks/>
            <a:stCxn id="7" idx="6"/>
            <a:endCxn id="10" idx="2"/>
          </p:cNvCxnSpPr>
          <p:nvPr/>
        </p:nvCxnSpPr>
        <p:spPr>
          <a:xfrm>
            <a:off x="8850924" y="4554416"/>
            <a:ext cx="99646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1C3016F-653C-06E9-8800-FB9626EA6723}"/>
              </a:ext>
            </a:extLst>
          </p:cNvPr>
          <p:cNvCxnSpPr>
            <a:cxnSpLocks/>
            <a:stCxn id="10" idx="0"/>
            <a:endCxn id="9" idx="4"/>
          </p:cNvCxnSpPr>
          <p:nvPr/>
        </p:nvCxnSpPr>
        <p:spPr>
          <a:xfrm flipV="1">
            <a:off x="10102362" y="3745523"/>
            <a:ext cx="0" cy="55391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E5CE69E-40EC-A8D9-200C-9999FB6C0C30}"/>
              </a:ext>
            </a:extLst>
          </p:cNvPr>
          <p:cNvCxnSpPr>
            <a:cxnSpLocks/>
            <a:stCxn id="10" idx="6"/>
            <a:endCxn id="11" idx="2"/>
          </p:cNvCxnSpPr>
          <p:nvPr/>
        </p:nvCxnSpPr>
        <p:spPr>
          <a:xfrm flipV="1">
            <a:off x="10357339" y="4546050"/>
            <a:ext cx="996461" cy="836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951AD6B-132A-6835-452D-02E97ED5FCE6}"/>
              </a:ext>
            </a:extLst>
          </p:cNvPr>
          <p:cNvCxnSpPr>
            <a:cxnSpLocks/>
            <a:stCxn id="9" idx="5"/>
            <a:endCxn id="11" idx="1"/>
          </p:cNvCxnSpPr>
          <p:nvPr/>
        </p:nvCxnSpPr>
        <p:spPr>
          <a:xfrm>
            <a:off x="10282658" y="3670842"/>
            <a:ext cx="1145823" cy="69491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0" name="Curved Connector 39">
            <a:extLst>
              <a:ext uri="{FF2B5EF4-FFF2-40B4-BE49-F238E27FC236}">
                <a16:creationId xmlns:a16="http://schemas.microsoft.com/office/drawing/2014/main" id="{A05DB442-E321-382D-C0B8-DCA888102F9E}"/>
              </a:ext>
            </a:extLst>
          </p:cNvPr>
          <p:cNvCxnSpPr>
            <a:stCxn id="4" idx="0"/>
            <a:endCxn id="9" idx="0"/>
          </p:cNvCxnSpPr>
          <p:nvPr/>
        </p:nvCxnSpPr>
        <p:spPr>
          <a:xfrm rot="5400000" flipH="1" flipV="1">
            <a:off x="8595946" y="1729154"/>
            <a:ext cx="12700" cy="3012831"/>
          </a:xfrm>
          <a:prstGeom prst="curvedConnector3">
            <a:avLst>
              <a:gd name="adj1" fmla="val 3184614"/>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84597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7</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State a concise sufficient and necessary condition for when two vertices in a DAG can be in either order in a topological sort. (In other words, either one of them can be first in a valid topological sort of that DAG).</a:t>
            </a:r>
          </a:p>
          <a:p>
            <a:pPr marL="0" indent="0" algn="l">
              <a:buNone/>
            </a:pPr>
            <a:r>
              <a:rPr lang="en-AU" b="0" i="0" u="none" strike="noStrike" dirty="0">
                <a:effectLst/>
              </a:rPr>
              <a:t>Two vertices u and v in a DAG can be in either order in a topological sort if and only if </a:t>
            </a:r>
            <a:r>
              <a:rPr lang="en-AU" b="1" i="0" u="none" strike="noStrike" dirty="0">
                <a:effectLst/>
              </a:rPr>
              <a:t>there is no directed path between them</a:t>
            </a:r>
            <a:r>
              <a:rPr lang="en-AU" b="0" i="0" u="none" strike="noStrike" dirty="0">
                <a:effectLst/>
              </a:rPr>
              <a:t>, meaning that u does not reach v and v does not reach u</a:t>
            </a:r>
          </a:p>
          <a:p>
            <a:pPr algn="l">
              <a:buFont typeface="Symbol" pitchFamily="2" charset="2"/>
              <a:buChar char="Þ"/>
            </a:pPr>
            <a:r>
              <a:rPr lang="en-AU" b="0" i="0" u="none" strike="noStrike" dirty="0">
                <a:effectLst/>
              </a:rPr>
              <a:t> making it possible to order them in any way without violating the topological sort condition.</a:t>
            </a:r>
          </a:p>
          <a:p>
            <a:pPr algn="l">
              <a:buFont typeface="Symbol" pitchFamily="2" charset="2"/>
              <a:buChar char="Þ"/>
            </a:pPr>
            <a:endParaRPr lang="en-AU" b="0" i="0" u="none" strike="noStrike" dirty="0">
              <a:effectLst/>
            </a:endParaRPr>
          </a:p>
          <a:p>
            <a:endParaRPr lang="en-US" b="1" dirty="0"/>
          </a:p>
        </p:txBody>
      </p:sp>
    </p:spTree>
    <p:extLst>
      <p:ext uri="{BB962C8B-B14F-4D97-AF65-F5344CB8AC3E}">
        <p14:creationId xmlns:p14="http://schemas.microsoft.com/office/powerpoint/2010/main" val="162071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Does Prim’s algorithm always work correctly on graphs with negative edge weights?</a:t>
            </a:r>
          </a:p>
          <a:p>
            <a:r>
              <a:rPr lang="en-US" dirty="0"/>
              <a:t>Yes</a:t>
            </a:r>
          </a:p>
          <a:p>
            <a:r>
              <a:rPr lang="en-US" dirty="0"/>
              <a:t>The algorithm doesn't depend on the positivity of edge weights; it only requires the graph to be connected and undirected. </a:t>
            </a:r>
          </a:p>
          <a:p>
            <a:r>
              <a:rPr lang="en-US" dirty="0"/>
              <a:t>The goal of the algorithm is to find the minimum spanning tree, which is the tree that connects all the vertices in the graph with the smallest total edge weight. Negative edge weights do not affect the correctness of the algorithm.</a:t>
            </a:r>
          </a:p>
        </p:txBody>
      </p:sp>
    </p:spTree>
    <p:extLst>
      <p:ext uri="{BB962C8B-B14F-4D97-AF65-F5344CB8AC3E}">
        <p14:creationId xmlns:p14="http://schemas.microsoft.com/office/powerpoint/2010/main" val="3700795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Let T be a minimum spanning tree of graph </a:t>
                </a:r>
                <a14:m>
                  <m:oMath xmlns:m="http://schemas.openxmlformats.org/officeDocument/2006/math">
                    <m:r>
                      <a:rPr lang="en-US" b="1" i="1" dirty="0" smtClean="0">
                        <a:latin typeface="Cambria Math" panose="02040503050406030204" pitchFamily="18" charset="0"/>
                      </a:rPr>
                      <m:t>𝑮</m:t>
                    </m:r>
                  </m:oMath>
                </a14:m>
                <a:r>
                  <a:rPr lang="en-US" b="1" dirty="0"/>
                  <a:t> obtained by Prim’s algorithm. Let </a:t>
                </a:r>
                <a14:m>
                  <m:oMath xmlns:m="http://schemas.openxmlformats.org/officeDocument/2006/math">
                    <m:sSub>
                      <m:sSubPr>
                        <m:ctrlPr>
                          <a:rPr lang="vi-VN" b="1" i="1" dirty="0" smtClean="0">
                            <a:latin typeface="Cambria Math" panose="02040503050406030204" pitchFamily="18" charset="0"/>
                          </a:rPr>
                        </m:ctrlPr>
                      </m:sSubPr>
                      <m:e>
                        <m:r>
                          <a:rPr lang="en-US" b="1" i="1" dirty="0" smtClean="0">
                            <a:latin typeface="Cambria Math" panose="02040503050406030204" pitchFamily="18" charset="0"/>
                          </a:rPr>
                          <m:t>𝑮</m:t>
                        </m:r>
                      </m:e>
                      <m:sub>
                        <m:r>
                          <a:rPr lang="en-US" b="1" i="1" dirty="0" smtClean="0">
                            <a:latin typeface="Cambria Math" panose="02040503050406030204" pitchFamily="18" charset="0"/>
                          </a:rPr>
                          <m:t>𝒏𝒆𝒘</m:t>
                        </m:r>
                      </m:sub>
                    </m:sSub>
                  </m:oMath>
                </a14:m>
                <a:r>
                  <a:rPr lang="en-US" b="1" dirty="0"/>
                  <a:t> be a graph obtained by adding to </a:t>
                </a:r>
                <a14:m>
                  <m:oMath xmlns:m="http://schemas.openxmlformats.org/officeDocument/2006/math">
                    <m:r>
                      <a:rPr lang="en-US" b="1" i="1" dirty="0">
                        <a:latin typeface="Cambria Math" panose="02040503050406030204" pitchFamily="18" charset="0"/>
                      </a:rPr>
                      <m:t>𝑮</m:t>
                    </m:r>
                  </m:oMath>
                </a14:m>
                <a:r>
                  <a:rPr lang="en-US" b="1" dirty="0"/>
                  <a:t> a new vertex and some edges, with weights, connecting the new vertex to some vertices in. Can we construct a minimum spanning tree of </a:t>
                </a:r>
                <a14:m>
                  <m:oMath xmlns:m="http://schemas.openxmlformats.org/officeDocument/2006/math">
                    <m:sSub>
                      <m:sSubPr>
                        <m:ctrlPr>
                          <a:rPr lang="vi-VN" b="1" i="1" dirty="0" smtClean="0">
                            <a:latin typeface="Cambria Math" panose="02040503050406030204" pitchFamily="18" charset="0"/>
                          </a:rPr>
                        </m:ctrlPr>
                      </m:sSubPr>
                      <m:e>
                        <m:r>
                          <a:rPr lang="en-US" b="1" i="1" dirty="0" smtClean="0">
                            <a:latin typeface="Cambria Math" panose="02040503050406030204" pitchFamily="18" charset="0"/>
                          </a:rPr>
                          <m:t>𝑮</m:t>
                        </m:r>
                      </m:e>
                      <m:sub>
                        <m:r>
                          <a:rPr lang="en-US" b="1" i="1" dirty="0" smtClean="0">
                            <a:latin typeface="Cambria Math" panose="02040503050406030204" pitchFamily="18" charset="0"/>
                          </a:rPr>
                          <m:t>𝒏𝒆𝒘</m:t>
                        </m:r>
                      </m:sub>
                    </m:sSub>
                  </m:oMath>
                </a14:m>
                <a:r>
                  <a:rPr lang="en-US" b="1" dirty="0"/>
                  <a:t> by adding one of the new edges to T? If you answer yes, explain how; if you answer no, explain why not.</a:t>
                </a:r>
              </a:p>
              <a:p>
                <a:r>
                  <a:rPr lang="en-US" dirty="0"/>
                  <a:t>Find the edge with the minimum weight among all the edges connecting the new vertex to the existing vertices in T. </a:t>
                </a:r>
              </a:p>
              <a:p>
                <a:r>
                  <a:rPr lang="en-US" dirty="0"/>
                  <a:t>This edge will ensure that the new vertex is connected to the existing MST (T) with the least additional weight =&gt; maintaining the minimum spanning tree property.</a:t>
                </a:r>
              </a:p>
            </p:txBody>
          </p:sp>
        </mc:Choice>
        <mc:Fallback>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1206" t="-2156" r="-1809" b="-809"/>
                </a:stretch>
              </a:blipFill>
            </p:spPr>
            <p:txBody>
              <a:bodyPr/>
              <a:lstStyle/>
              <a:p>
                <a:r>
                  <a:rPr lang="en-US">
                    <a:noFill/>
                  </a:rPr>
                  <a:t> </a:t>
                </a:r>
              </a:p>
            </p:txBody>
          </p:sp>
        </mc:Fallback>
      </mc:AlternateContent>
    </p:spTree>
    <p:extLst>
      <p:ext uri="{BB962C8B-B14F-4D97-AF65-F5344CB8AC3E}">
        <p14:creationId xmlns:p14="http://schemas.microsoft.com/office/powerpoint/2010/main" val="3198622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How can we use Prim’s algorithm to find a spanning tree of a connected graph with no weights on its edges? Is it a good algorithm for this problem?</a:t>
            </a:r>
          </a:p>
          <a:p>
            <a:r>
              <a:rPr lang="en-US" dirty="0"/>
              <a:t>Treat all the edges as if they have the same weight (e.g., assign all edges a weight of 1 or any constant). Since all edges have equal weight, the algorithm will still be able to find a spanning tree.</a:t>
            </a:r>
          </a:p>
          <a:p>
            <a:r>
              <a:rPr lang="en-US" dirty="0"/>
              <a:t>It may not be the most efficient algorithm for this problem. Both Depth-First Search (DFS) and Breadth-First Search (BFS) can find a spanning tree in linear time O(|V|+|E|) ( |V|: vertices, |E|: edges) </a:t>
            </a:r>
          </a:p>
          <a:p>
            <a:pPr>
              <a:buFont typeface="Symbol" pitchFamily="2" charset="2"/>
              <a:buChar char="Þ"/>
            </a:pPr>
            <a:r>
              <a:rPr lang="en-US" dirty="0"/>
              <a:t> For an unweighted graph, it's generally more efficient to use DFS or BFS to find a spanning tree.</a:t>
            </a:r>
          </a:p>
        </p:txBody>
      </p:sp>
    </p:spTree>
    <p:extLst>
      <p:ext uri="{BB962C8B-B14F-4D97-AF65-F5344CB8AC3E}">
        <p14:creationId xmlns:p14="http://schemas.microsoft.com/office/powerpoint/2010/main" val="1494364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Prove that any weighted connected graph with distinct weights has exactly one minimum spanning tree</a:t>
            </a:r>
          </a:p>
          <a:p>
            <a:pPr marL="0" indent="0">
              <a:buNone/>
            </a:pPr>
            <a:r>
              <a:rPr lang="en-US" dirty="0"/>
              <a:t>Use a proof by contradiction. </a:t>
            </a:r>
          </a:p>
          <a:p>
            <a:pPr marL="0" indent="0">
              <a:buNone/>
            </a:pPr>
            <a:r>
              <a:rPr lang="en-US" b="1" dirty="0"/>
              <a:t>Let's assume that there are two different minimum spanning trees, T1 and T2, for the graph G.</a:t>
            </a:r>
          </a:p>
        </p:txBody>
      </p:sp>
    </p:spTree>
    <p:extLst>
      <p:ext uri="{BB962C8B-B14F-4D97-AF65-F5344CB8AC3E}">
        <p14:creationId xmlns:p14="http://schemas.microsoft.com/office/powerpoint/2010/main" val="36017258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c9f92db8-2851-4df9-9d12-fab52f5b1415}" enabled="1" method="Privileged" siteId="{5a7cc8ab-a4dc-4f9b-bf60-66714049ad62}" contentBits="0" removed="0"/>
</clbl:labelList>
</file>

<file path=docProps/app.xml><?xml version="1.0" encoding="utf-8"?>
<Properties xmlns="http://schemas.openxmlformats.org/officeDocument/2006/extended-properties" xmlns:vt="http://schemas.openxmlformats.org/officeDocument/2006/docPropsVTypes">
  <TotalTime>12641</TotalTime>
  <Words>4540</Words>
  <Application>Microsoft Macintosh PowerPoint</Application>
  <PresentationFormat>Widescreen</PresentationFormat>
  <Paragraphs>519</Paragraphs>
  <Slides>51</Slides>
  <Notes>51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Calibri</vt:lpstr>
      <vt:lpstr>Cambria Math</vt:lpstr>
      <vt:lpstr>Symbol</vt:lpstr>
      <vt:lpstr>Times New Roman</vt:lpstr>
      <vt:lpstr>Office Theme</vt:lpstr>
      <vt:lpstr>Computing Algorithms – 2801ICT</vt:lpstr>
      <vt:lpstr>Problem 1</vt:lpstr>
      <vt:lpstr>Problem 1</vt:lpstr>
      <vt:lpstr>Problem 1</vt:lpstr>
      <vt:lpstr>Solution 1</vt:lpstr>
      <vt:lpstr>Solution 1</vt:lpstr>
      <vt:lpstr>Solution 1</vt:lpstr>
      <vt:lpstr>Solution 1</vt:lpstr>
      <vt:lpstr>Solution 1</vt:lpstr>
      <vt:lpstr>Solution 1</vt:lpstr>
      <vt:lpstr>Solution 1</vt:lpstr>
      <vt:lpstr>Solution 1</vt:lpstr>
      <vt:lpstr>Problem 2</vt:lpstr>
      <vt:lpstr>Solution 2</vt:lpstr>
      <vt:lpstr>Solution 2</vt:lpstr>
      <vt:lpstr>Solution 2</vt:lpstr>
      <vt:lpstr>Solution 2</vt:lpstr>
      <vt:lpstr>Solution 2</vt:lpstr>
      <vt:lpstr>Solution 2</vt:lpstr>
      <vt:lpstr>Solution 2</vt:lpstr>
      <vt:lpstr>Solution 2</vt:lpstr>
      <vt:lpstr>Solution 2</vt:lpstr>
      <vt:lpstr>Solution 2</vt:lpstr>
      <vt:lpstr>Problem 3</vt:lpstr>
      <vt:lpstr>Solution 3</vt:lpstr>
      <vt:lpstr>Solution 3</vt:lpstr>
      <vt:lpstr>Solution 3</vt:lpstr>
      <vt:lpstr>Solution 3</vt:lpstr>
      <vt:lpstr>Solution 3</vt:lpstr>
      <vt:lpstr>Problem 4</vt:lpstr>
      <vt:lpstr>Solution 4</vt:lpstr>
      <vt:lpstr>Solution 4</vt:lpstr>
      <vt:lpstr>Solution 4</vt:lpstr>
      <vt:lpstr>Problem 5</vt:lpstr>
      <vt:lpstr>Problem 5</vt:lpstr>
      <vt:lpstr>Solution 5</vt:lpstr>
      <vt:lpstr>Solution 5</vt:lpstr>
      <vt:lpstr>Solution 5</vt:lpstr>
      <vt:lpstr>Solution 5</vt:lpstr>
      <vt:lpstr>Solution 5</vt:lpstr>
      <vt:lpstr>Solution 5</vt:lpstr>
      <vt:lpstr>Solution 5</vt:lpstr>
      <vt:lpstr>Problem 6</vt:lpstr>
      <vt:lpstr>Problem 6</vt:lpstr>
      <vt:lpstr>Solution 6</vt:lpstr>
      <vt:lpstr>Solution 6</vt:lpstr>
      <vt:lpstr>Problem 7</vt:lpstr>
      <vt:lpstr>Solution 7</vt:lpstr>
      <vt:lpstr>Solution 7</vt:lpstr>
      <vt:lpstr>Solution 7</vt:lpstr>
      <vt:lpstr>Solution 7</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Minh Hieu Nguyen</dc:creator>
  <cp:lastModifiedBy>Minh Hieu Nguyen</cp:lastModifiedBy>
  <cp:revision>745</cp:revision>
  <dcterms:created xsi:type="dcterms:W3CDTF">2023-03-13T01:53:07Z</dcterms:created>
  <dcterms:modified xsi:type="dcterms:W3CDTF">2023-04-19T12:22:09Z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9f92db8-2851-4df9-9d12-fab52f5b1415_Enabled">
    <vt:lpwstr>true</vt:lpwstr>
  </property>
  <property fmtid="{D5CDD505-2E9C-101B-9397-08002B2CF9AE}" pid="3" name="MSIP_Label_c9f92db8-2851-4df9-9d12-fab52f5b1415_SetDate">
    <vt:lpwstr>2023-03-13T01:55:55Z</vt:lpwstr>
  </property>
  <property fmtid="{D5CDD505-2E9C-101B-9397-08002B2CF9AE}" pid="4" name="MSIP_Label_c9f92db8-2851-4df9-9d12-fab52f5b1415_Method">
    <vt:lpwstr>Privileged</vt:lpwstr>
  </property>
  <property fmtid="{D5CDD505-2E9C-101B-9397-08002B2CF9AE}" pid="5" name="MSIP_Label_c9f92db8-2851-4df9-9d12-fab52f5b1415_Name">
    <vt:lpwstr>UNOFFICIAL</vt:lpwstr>
  </property>
  <property fmtid="{D5CDD505-2E9C-101B-9397-08002B2CF9AE}" pid="6" name="MSIP_Label_c9f92db8-2851-4df9-9d12-fab52f5b1415_SiteId">
    <vt:lpwstr>5a7cc8ab-a4dc-4f9b-bf60-66714049ad62</vt:lpwstr>
  </property>
  <property fmtid="{D5CDD505-2E9C-101B-9397-08002B2CF9AE}" pid="7" name="MSIP_Label_c9f92db8-2851-4df9-9d12-fab52f5b1415_ActionId">
    <vt:lpwstr>b2ef4c10-c132-4bf3-b49c-a184b954e0e4</vt:lpwstr>
  </property>
  <property fmtid="{D5CDD505-2E9C-101B-9397-08002B2CF9AE}" pid="8" name="MSIP_Label_c9f92db8-2851-4df9-9d12-fab52f5b1415_ContentBits">
    <vt:lpwstr>0</vt:lpwstr>
  </property>
</Properties>
</file>